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71" r:id="rId2"/>
    <p:sldId id="362" r:id="rId3"/>
    <p:sldId id="350" r:id="rId4"/>
    <p:sldId id="341" r:id="rId5"/>
    <p:sldId id="351" r:id="rId6"/>
    <p:sldId id="290" r:id="rId7"/>
    <p:sldId id="363" r:id="rId8"/>
    <p:sldId id="360" r:id="rId9"/>
    <p:sldId id="288" r:id="rId10"/>
    <p:sldId id="354" r:id="rId11"/>
    <p:sldId id="3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72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Стрелкова" initials="ТС" lastIdx="1" clrIdx="0"/>
  <p:cmAuthor id="2" name="Tatiana" initials="T" lastIdx="1" clrIdx="1"/>
  <p:cmAuthor id="3" name="Юлия Макарова" initials="ЮМ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64"/>
    <a:srgbClr val="00338D"/>
    <a:srgbClr val="7F7F7F"/>
    <a:srgbClr val="470A68"/>
    <a:srgbClr val="00A3A1"/>
    <a:srgbClr val="005EB8"/>
    <a:srgbClr val="2B81BB"/>
    <a:srgbClr val="B7372A"/>
    <a:srgbClr val="179D83"/>
    <a:srgbClr val="96B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2937" autoAdjust="0"/>
  </p:normalViewPr>
  <p:slideViewPr>
    <p:cSldViewPr snapToGrid="0" showGuides="1">
      <p:cViewPr varScale="1">
        <p:scale>
          <a:sx n="114" d="100"/>
          <a:sy n="114" d="100"/>
        </p:scale>
        <p:origin x="312" y="102"/>
      </p:cViewPr>
      <p:guideLst>
        <p:guide orient="horz" pos="2160"/>
        <p:guide pos="453"/>
        <p:guide pos="7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E0C3-0433-458E-AC3A-64DB34641BC2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F673-7F13-4288-A6A7-577E7EEE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F673-7F13-4288-A6A7-577E7EEE33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5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08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90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261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27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37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015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8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2D-D934-4EB6-B8DA-1E7A3A5576A3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926A-B1A7-48CA-A924-0928B109CACA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817B-8825-41B2-8EA5-820B6FAB7A77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8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2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6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1_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7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5157-59B4-44ED-B9B3-A562EB682EE1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D4F-DA7F-4E2D-B673-0BFA5B6ABDD0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7638-A416-4B42-A371-3A1EC521A3AE}" type="datetime1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7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3A6-5FF3-47B1-A944-83E0F3C7A850}" type="datetime1">
              <a:rPr lang="ru-RU" smtClean="0"/>
              <a:t>14.11.2024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6EFF-1BA5-45F8-BA3B-87EA214D8D1A}" type="datetime1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0E0B-4DB9-4208-8C4F-478D0A4ED6EA}" type="datetime1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1886" y="6453335"/>
            <a:ext cx="2743200" cy="365125"/>
          </a:xfrm>
        </p:spPr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006E-492C-427A-BF54-7489DD125765}" type="datetime1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5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71B1-C634-4B1F-8A19-51AB5FC01F73}" type="datetime1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0D8E-7662-4DF0-BFBC-2DD7B9207AF3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8035" y="649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nslobodova@hse.r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ma.hse.ru/?ysclid=m3halavbui56530279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slobodova@hse.r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2803129"/>
            <a:ext cx="7634059" cy="19783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КЛЕТОЧНАЯ И МОЛЕКУЛЯРНАЯ БИОТЕХНОЛОГИЯ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1541" y="1162644"/>
            <a:ext cx="3848717" cy="435163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  <a:cs typeface="DIN Pro Regular" panose="020B0504020101020102" pitchFamily="34" charset="0"/>
              </a:rPr>
              <a:t>ВЫСШАЯ ШКОЛА ЭКОНОМИКИ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920070" y="1148632"/>
            <a:ext cx="2217738" cy="463186"/>
          </a:xfrm>
        </p:spPr>
        <p:txBody>
          <a:bodyPr/>
          <a:lstStyle/>
          <a:p>
            <a:r>
              <a:rPr lang="ru-RU" dirty="0"/>
              <a:t>Москва 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924B5-5A31-495E-9E3E-4F7784CF9B2F}"/>
              </a:ext>
            </a:extLst>
          </p:cNvPr>
          <p:cNvSpPr txBox="1"/>
          <p:nvPr/>
        </p:nvSpPr>
        <p:spPr>
          <a:xfrm>
            <a:off x="6096000" y="1118615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Факультет биологии и биотехнологии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FF760F3-AAB4-4F14-ADCD-E44E40AE453A}"/>
              </a:ext>
            </a:extLst>
          </p:cNvPr>
          <p:cNvSpPr txBox="1">
            <a:spLocks/>
          </p:cNvSpPr>
          <p:nvPr/>
        </p:nvSpPr>
        <p:spPr>
          <a:xfrm>
            <a:off x="1656617" y="4607859"/>
            <a:ext cx="7625267" cy="105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Образовательная </a:t>
            </a:r>
            <a:r>
              <a:rPr lang="ru-RU" dirty="0" smtClean="0"/>
              <a:t>программа магистратуры</a:t>
            </a:r>
          </a:p>
          <a:p>
            <a:r>
              <a:rPr lang="ru-RU" dirty="0"/>
              <a:t>19.04.01 </a:t>
            </a:r>
            <a:r>
              <a:rPr lang="ru-RU" dirty="0" smtClean="0"/>
              <a:t>Биотехнология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>Слободова Наталья Валерьевна </a:t>
            </a:r>
            <a:r>
              <a:rPr lang="en-US" dirty="0" smtClean="0">
                <a:hlinkClick r:id="rId2"/>
              </a:rPr>
              <a:t>nslobodova@hse.ru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50" y="2492039"/>
            <a:ext cx="3304268" cy="33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433" name="Google Shape;433;p14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ОП КЛЕТОЧНАЯ И МОЛЕКУЛЯРНАЯ БИОТЕХНОЛОГИЯ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434" name="Google Shape;434;p1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435" name="Google Shape;435;p14"/>
          <p:cNvSpPr txBox="1"/>
          <p:nvPr/>
        </p:nvSpPr>
        <p:spPr>
          <a:xfrm>
            <a:off x="4095580" y="1568391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dirty="0">
                <a:solidFill>
                  <a:srgbClr val="243064"/>
                </a:solidFill>
                <a:latin typeface="Arial"/>
                <a:ea typeface="Arial"/>
                <a:cs typeface="Arial"/>
                <a:sym typeface="Arial"/>
              </a:rPr>
              <a:t>ПРИЕМНАЯ КАМПАНИЯ </a:t>
            </a:r>
            <a:r>
              <a:rPr lang="ru-RU" sz="2400" b="1" i="0" dirty="0" smtClean="0">
                <a:solidFill>
                  <a:srgbClr val="243064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2400" b="1" i="0" dirty="0" smtClean="0">
                <a:solidFill>
                  <a:srgbClr val="24306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 b="0" i="0" dirty="0">
              <a:solidFill>
                <a:srgbClr val="2430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7658" y="299258"/>
            <a:ext cx="8977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519" y="4090975"/>
            <a:ext cx="542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306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Конкурсный отбор по портфолио</a:t>
            </a:r>
            <a:endParaRPr lang="ru-RU" sz="2400" dirty="0">
              <a:solidFill>
                <a:srgbClr val="24306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" y="4559474"/>
            <a:ext cx="2043683" cy="20436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3789" y="4648023"/>
            <a:ext cx="943928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endParaRPr lang="ru-RU" b="1" dirty="0">
              <a:solidFill>
                <a:srgbClr val="243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Мотивационное письмо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b="1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документа, подтверждающего уровень образования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Рекомендательные письма (от работодателя и/или научного руководителя)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Научные публикации, выступление на научных семинарах/конференциях;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Дополнительные документы об образовании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5966" y="2345416"/>
            <a:ext cx="48240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Раннее поступление</a:t>
            </a:r>
          </a:p>
          <a:p>
            <a:pPr algn="ctr"/>
            <a:endParaRPr lang="en-US" sz="2000" b="1" dirty="0">
              <a:hlinkClick r:id="rId4"/>
            </a:endParaRPr>
          </a:p>
          <a:p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://ma.hse.ru/?ysclid=m3halavbui565302794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6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0931" y="2769813"/>
            <a:ext cx="9377922" cy="777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Ждем Вас на программе!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24407" y="249382"/>
            <a:ext cx="448888" cy="931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43687" y="6136849"/>
            <a:ext cx="59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Слободова Наталья Валерьевна </a:t>
            </a:r>
            <a:r>
              <a:rPr lang="en-US" dirty="0" smtClean="0">
                <a:hlinkClick r:id="rId2"/>
              </a:rPr>
              <a:t>nslobodova@hse.ru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F0A8541-1785-4FE2-8B66-168443A6F437}"/>
              </a:ext>
            </a:extLst>
          </p:cNvPr>
          <p:cNvSpPr txBox="1"/>
          <p:nvPr/>
        </p:nvSpPr>
        <p:spPr>
          <a:xfrm>
            <a:off x="276737" y="4393420"/>
            <a:ext cx="3872753" cy="125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Аспирантура 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по специальности </a:t>
            </a:r>
            <a:b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1.5.3  Молекулярная биология открыта в 2021 г.</a:t>
            </a:r>
            <a:endParaRPr lang="ru-RU" sz="1400" dirty="0"/>
          </a:p>
          <a:p>
            <a:pPr lvl="0">
              <a:spcBef>
                <a:spcPts val="280"/>
              </a:spcBef>
              <a:buClr>
                <a:srgbClr val="000000"/>
              </a:buClr>
              <a:buSzPts val="1400"/>
            </a:pP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lang="ru-RU" sz="1400" dirty="0">
              <a:solidFill>
                <a:srgbClr val="171616"/>
              </a:solidFill>
              <a:ea typeface="Calibri"/>
              <a:cs typeface="Calibri"/>
              <a:sym typeface="Calibri"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75E71-08DF-44C5-8B57-A859B8BD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31822" y="191040"/>
            <a:ext cx="410400" cy="41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078B7-9F5A-48D5-9B1B-922E91D469EE}"/>
              </a:ext>
            </a:extLst>
          </p:cNvPr>
          <p:cNvSpPr txBox="1"/>
          <p:nvPr/>
        </p:nvSpPr>
        <p:spPr>
          <a:xfrm>
            <a:off x="1568202" y="174677"/>
            <a:ext cx="84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факультете - основная информация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98956-B07E-4413-A298-6A76347AA095}"/>
              </a:ext>
            </a:extLst>
          </p:cNvPr>
          <p:cNvSpPr txBox="1"/>
          <p:nvPr/>
        </p:nvSpPr>
        <p:spPr>
          <a:xfrm>
            <a:off x="8379435" y="1277604"/>
            <a:ext cx="3812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</a:rPr>
              <a:t>Подготовка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высококвалифицированных специалистов в области клеточной и молекулярной биологии, биотехнологии, способных проводить как фундаментальные, так и прикладные исследования на современном уровне.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A7E16-D448-41B0-B1B6-6FF23EC206A5}"/>
              </a:ext>
            </a:extLst>
          </p:cNvPr>
          <p:cNvSpPr txBox="1"/>
          <p:nvPr/>
        </p:nvSpPr>
        <p:spPr>
          <a:xfrm>
            <a:off x="257601" y="1232893"/>
            <a:ext cx="3471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создан в октябре 2018 г. в сотрудничестве с ведущими научными институтами Отделения биологических наук РАН 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0E7A9F7E-AD2B-45DD-8AD9-0A43EFA6D5E0}"/>
              </a:ext>
            </a:extLst>
          </p:cNvPr>
          <p:cNvSpPr/>
          <p:nvPr/>
        </p:nvSpPr>
        <p:spPr>
          <a:xfrm>
            <a:off x="338707" y="818520"/>
            <a:ext cx="326152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Факультет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909BD-1755-4D90-B6E7-4847F0A660F3}"/>
              </a:ext>
            </a:extLst>
          </p:cNvPr>
          <p:cNvSpPr txBox="1"/>
          <p:nvPr/>
        </p:nvSpPr>
        <p:spPr>
          <a:xfrm>
            <a:off x="8379435" y="4321906"/>
            <a:ext cx="352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Активно работающие в науке отечественные и зарубежные специалисты, кандидаты и доктора наук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9390A31E-4A66-4CF7-8381-175CE6FCD2F8}"/>
              </a:ext>
            </a:extLst>
          </p:cNvPr>
          <p:cNvSpPr/>
          <p:nvPr/>
        </p:nvSpPr>
        <p:spPr>
          <a:xfrm>
            <a:off x="8413936" y="5328646"/>
            <a:ext cx="32616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Научная работа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7A814-69FA-4B03-BBD3-A366740DADCD}"/>
              </a:ext>
            </a:extLst>
          </p:cNvPr>
          <p:cNvSpPr txBox="1"/>
          <p:nvPr/>
        </p:nvSpPr>
        <p:spPr>
          <a:xfrm>
            <a:off x="8413935" y="5752402"/>
            <a:ext cx="3489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Включение в исследования научных подразделений факультета и ведущих Институтов РАН биологического профиля</a:t>
            </a:r>
            <a:endParaRPr lang="ru-RU" altLang="ru-RU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A8541-1785-4FE2-8B66-168443A6F437}"/>
              </a:ext>
            </a:extLst>
          </p:cNvPr>
          <p:cNvSpPr txBox="1"/>
          <p:nvPr/>
        </p:nvSpPr>
        <p:spPr>
          <a:xfrm>
            <a:off x="338707" y="3464567"/>
            <a:ext cx="3872753" cy="125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Магистратура «Клеточная и молекулярная биология»</a:t>
            </a:r>
            <a:r>
              <a:rPr lang="en-US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(с 2023 г.</a:t>
            </a:r>
            <a:r>
              <a:rPr lang="en-US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в 2021 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г</a:t>
            </a:r>
            <a:endParaRPr lang="en-US" sz="14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ts val="1400"/>
            </a:pP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lang="ru-RU" sz="1400" dirty="0">
              <a:solidFill>
                <a:srgbClr val="171616"/>
              </a:solidFill>
              <a:ea typeface="Calibri"/>
              <a:cs typeface="Calibri"/>
              <a:sym typeface="Calibri"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04CB4351-FBA8-4C7D-8AE3-C3A1F71BC7CC}"/>
              </a:ext>
            </a:extLst>
          </p:cNvPr>
          <p:cNvSpPr/>
          <p:nvPr/>
        </p:nvSpPr>
        <p:spPr>
          <a:xfrm>
            <a:off x="376706" y="3993818"/>
            <a:ext cx="326152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Аспирантура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8964C-FDF2-4C29-BAC9-09A6844238F2}"/>
              </a:ext>
            </a:extLst>
          </p:cNvPr>
          <p:cNvSpPr txBox="1"/>
          <p:nvPr/>
        </p:nvSpPr>
        <p:spPr>
          <a:xfrm>
            <a:off x="8379436" y="3227826"/>
            <a:ext cx="352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Фундаментальная  и 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</a:rPr>
              <a:t>практическая подготовка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по 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</a:rPr>
              <a:t>профильным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дисциплинам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443A2E7-AB2C-4C65-9149-5B934F31DA9F}"/>
              </a:ext>
            </a:extLst>
          </p:cNvPr>
          <p:cNvSpPr txBox="1">
            <a:spLocks/>
          </p:cNvSpPr>
          <p:nvPr/>
        </p:nvSpPr>
        <p:spPr>
          <a:xfrm>
            <a:off x="5101477" y="3914896"/>
            <a:ext cx="2133600" cy="2570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А.Г. Тоневицкий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75CB769-FA8E-4C44-A005-EA228E065CDC}"/>
              </a:ext>
            </a:extLst>
          </p:cNvPr>
          <p:cNvSpPr txBox="1">
            <a:spLocks/>
          </p:cNvSpPr>
          <p:nvPr/>
        </p:nvSpPr>
        <p:spPr>
          <a:xfrm flipH="1">
            <a:off x="5101477" y="4264900"/>
            <a:ext cx="2133600" cy="2570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Декан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CF0A3E-8BA5-45AD-B393-C1518228EA8B}"/>
              </a:ext>
            </a:extLst>
          </p:cNvPr>
          <p:cNvSpPr txBox="1">
            <a:spLocks/>
          </p:cNvSpPr>
          <p:nvPr/>
        </p:nvSpPr>
        <p:spPr>
          <a:xfrm>
            <a:off x="4949077" y="4597054"/>
            <a:ext cx="2438400" cy="754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33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доктор биологических наук,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профессор,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член-корреспондент РАН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35223948-5663-4189-AAC6-31180D2A1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79" y="1564245"/>
            <a:ext cx="2694597" cy="2020947"/>
          </a:xfrm>
          <a:prstGeom prst="ellipse">
            <a:avLst/>
          </a:prstGeom>
          <a:ln w="76200"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058900-2232-47ED-8192-E10488E07445}"/>
              </a:ext>
            </a:extLst>
          </p:cNvPr>
          <p:cNvSpPr txBox="1"/>
          <p:nvPr/>
        </p:nvSpPr>
        <p:spPr>
          <a:xfrm>
            <a:off x="320279" y="2328089"/>
            <a:ext cx="3279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«Клеточная и молекулярная биотехнология» с 2019 г.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</a:rPr>
              <a:t>Когнитивная нейробиология с 2022 г.  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4B0B43D2-C1FA-4FA2-BCBC-EEA6368912C5}"/>
              </a:ext>
            </a:extLst>
          </p:cNvPr>
          <p:cNvSpPr/>
          <p:nvPr/>
        </p:nvSpPr>
        <p:spPr>
          <a:xfrm>
            <a:off x="366344" y="1969261"/>
            <a:ext cx="326152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Бакалавриат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E33B7B-DA3D-44A1-A93E-861DDD54405A}"/>
              </a:ext>
            </a:extLst>
          </p:cNvPr>
          <p:cNvSpPr txBox="1"/>
          <p:nvPr/>
        </p:nvSpPr>
        <p:spPr>
          <a:xfrm>
            <a:off x="257601" y="5351736"/>
            <a:ext cx="4969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buClr>
                <a:srgbClr val="000000"/>
              </a:buClr>
              <a:buSzPts val="1400"/>
              <a:defRPr sz="1400">
                <a:solidFill>
                  <a:srgbClr val="000000"/>
                </a:solidFill>
                <a:ea typeface="Calibri"/>
                <a:cs typeface="Calibri"/>
              </a:defRPr>
            </a:lvl1pPr>
          </a:lstStyle>
          <a:p>
            <a:r>
              <a:rPr lang="ru-RU" dirty="0"/>
              <a:t>Международная лаборатория микрофизиологических систем </a:t>
            </a:r>
          </a:p>
          <a:p>
            <a:r>
              <a:rPr lang="ru-RU" dirty="0"/>
              <a:t>Лаборатория молекулярной физиологии</a:t>
            </a:r>
          </a:p>
          <a:p>
            <a:r>
              <a:rPr lang="ru-RU" dirty="0"/>
              <a:t>Лаборатория исследований молекулярных механизмов долголетия</a:t>
            </a:r>
            <a:endParaRPr lang="en-US" dirty="0"/>
          </a:p>
          <a:p>
            <a:r>
              <a:rPr lang="ru-RU" dirty="0"/>
              <a:t>НУГ «Изучение биологии рака на модели опухолевых органоидов» </a:t>
            </a:r>
            <a:endParaRPr lang="en-US" dirty="0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8F70565B-44DA-4401-B147-C2A9C5E3B788}"/>
              </a:ext>
            </a:extLst>
          </p:cNvPr>
          <p:cNvSpPr/>
          <p:nvPr/>
        </p:nvSpPr>
        <p:spPr>
          <a:xfrm>
            <a:off x="362653" y="4913438"/>
            <a:ext cx="326152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Научные лаборатории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495E2A5-9442-4A02-A9F7-C08AE0C57C0D}"/>
              </a:ext>
            </a:extLst>
          </p:cNvPr>
          <p:cNvSpPr/>
          <p:nvPr/>
        </p:nvSpPr>
        <p:spPr>
          <a:xfrm>
            <a:off x="8413936" y="861443"/>
            <a:ext cx="3261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Цель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77591980-3FAA-4973-81E9-B2C4D64BBAFB}"/>
              </a:ext>
            </a:extLst>
          </p:cNvPr>
          <p:cNvSpPr/>
          <p:nvPr/>
        </p:nvSpPr>
        <p:spPr>
          <a:xfrm>
            <a:off x="8413936" y="3925434"/>
            <a:ext cx="32616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Преподаватели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86512305-DE95-47C6-8C3E-637BE04D2210}"/>
              </a:ext>
            </a:extLst>
          </p:cNvPr>
          <p:cNvSpPr/>
          <p:nvPr/>
        </p:nvSpPr>
        <p:spPr>
          <a:xfrm>
            <a:off x="8379435" y="2743410"/>
            <a:ext cx="32616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Подготовка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5" name="Рисунок 24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531712A2-20E9-45E7-A283-F41614745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" y="147153"/>
            <a:ext cx="649225" cy="652273"/>
          </a:xfrm>
          <a:prstGeom prst="rect">
            <a:avLst/>
          </a:prstGeom>
        </p:spPr>
      </p:pic>
      <p:sp>
        <p:nvSpPr>
          <p:cNvPr id="26" name="Rectangle 35">
            <a:extLst>
              <a:ext uri="{FF2B5EF4-FFF2-40B4-BE49-F238E27FC236}">
                <a16:creationId xmlns:a16="http://schemas.microsoft.com/office/drawing/2014/main" id="{04CB4351-FBA8-4C7D-8AE3-C3A1F71BC7CC}"/>
              </a:ext>
            </a:extLst>
          </p:cNvPr>
          <p:cNvSpPr/>
          <p:nvPr/>
        </p:nvSpPr>
        <p:spPr>
          <a:xfrm>
            <a:off x="389829" y="3062245"/>
            <a:ext cx="326152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Магистратура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117415" y="1164386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Образовательная программа </a:t>
            </a:r>
            <a:br>
              <a:rPr lang="ru-RU" dirty="0"/>
            </a:br>
            <a:r>
              <a:rPr lang="ru-RU" b="1" dirty="0"/>
              <a:t>КЛЕТОЧНАЯ И МОЛЕКУЛЯРНАЯ БИОТЕХНОЛОГИЯ</a:t>
            </a:r>
            <a:endParaRPr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/>
              <a:t>ОП Клеточная и молекулярная биотехнология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graphicFrame>
        <p:nvGraphicFramePr>
          <p:cNvPr id="228" name="Google Shape;228;p5"/>
          <p:cNvGraphicFramePr/>
          <p:nvPr>
            <p:extLst>
              <p:ext uri="{D42A27DB-BD31-4B8C-83A1-F6EECF244321}">
                <p14:modId xmlns:p14="http://schemas.microsoft.com/office/powerpoint/2010/main" val="854630615"/>
              </p:ext>
            </p:extLst>
          </p:nvPr>
        </p:nvGraphicFramePr>
        <p:xfrm>
          <a:off x="422732" y="2596686"/>
          <a:ext cx="4943366" cy="37654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9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Продолжительность обучения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ru-RU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года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Форма обучения 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очная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Диплом 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магистр </a:t>
                      </a:r>
                      <a:r>
                        <a:rPr lang="ru-RU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 направлению «</a:t>
                      </a:r>
                      <a:r>
                        <a:rPr lang="ru-RU" sz="16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Биотехнология»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Язык обучения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Обучение ведется на русском и частично на английском языке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9" name="Google Shape;229;p5"/>
          <p:cNvSpPr txBox="1"/>
          <p:nvPr/>
        </p:nvSpPr>
        <p:spPr>
          <a:xfrm>
            <a:off x="6143575" y="1295606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ПРИЕМЕ В 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5"/>
          <p:cNvGraphicFramePr/>
          <p:nvPr>
            <p:extLst>
              <p:ext uri="{D42A27DB-BD31-4B8C-83A1-F6EECF244321}">
                <p14:modId xmlns:p14="http://schemas.microsoft.com/office/powerpoint/2010/main" val="4238051318"/>
              </p:ext>
            </p:extLst>
          </p:nvPr>
        </p:nvGraphicFramePr>
        <p:xfrm>
          <a:off x="5529263" y="1661110"/>
          <a:ext cx="6332034" cy="1815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1840944375"/>
                    </a:ext>
                  </a:extLst>
                </a:gridCol>
                <a:gridCol w="153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Бюджетные места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Платные места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Государственные</a:t>
                      </a:r>
                      <a:r>
                        <a:rPr lang="ru-RU" sz="1600" b="1" u="none" strike="noStrike" kern="1200" cap="none" baseline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стипендии Правительства РФ для иностранцев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Платные места для иностранцев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/>
                        <a:t>15 </a:t>
                      </a: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/>
                        <a:t>1</a:t>
                      </a:r>
                      <a:r>
                        <a:rPr lang="ru-RU" sz="1800" b="1" dirty="0" smtClean="0"/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/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1" name="Google Shape;231;p5"/>
          <p:cNvSpPr txBox="1"/>
          <p:nvPr/>
        </p:nvSpPr>
        <p:spPr>
          <a:xfrm>
            <a:off x="6072498" y="3563412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ВСТУПИТЕЛЬНЫЕ ИСПЫТАНИЯ В 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29263" y="3973484"/>
            <a:ext cx="6332034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Конкурсный 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отбор по </a:t>
            </a:r>
            <a:r>
              <a:rPr lang="ru-RU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портфолио: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Мотивационное письмо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документа, подтверждающего уровень образования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Рекомендательные письма (от работодателя и/или научного руководителя)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Научные публикации, выступление на научных семинарах/конференциях;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Дополнительные документы об образовании </a:t>
            </a:r>
          </a:p>
        </p:txBody>
      </p:sp>
    </p:spTree>
    <p:extLst>
      <p:ext uri="{BB962C8B-B14F-4D97-AF65-F5344CB8AC3E}">
        <p14:creationId xmlns:p14="http://schemas.microsoft.com/office/powerpoint/2010/main" val="9798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74C72-BD2F-4679-B0B8-726D912E39F4}"/>
              </a:ext>
            </a:extLst>
          </p:cNvPr>
          <p:cNvSpPr txBox="1"/>
          <p:nvPr/>
        </p:nvSpPr>
        <p:spPr>
          <a:xfrm>
            <a:off x="3302083" y="701821"/>
            <a:ext cx="830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Roboto Light" panose="02000000000000000000" pitchFamily="2" charset="0"/>
              </a:rPr>
              <a:t>Образовательная программа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Roboto Light" panose="02000000000000000000" pitchFamily="2" charset="0"/>
              </a:rPr>
              <a:t>«Клеточная и молекулярная биотехнология»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1D9C8-10C0-4164-97B1-8E092AE3EF5B}"/>
              </a:ext>
            </a:extLst>
          </p:cNvPr>
          <p:cNvSpPr txBox="1"/>
          <p:nvPr/>
        </p:nvSpPr>
        <p:spPr>
          <a:xfrm>
            <a:off x="3418852" y="1864018"/>
            <a:ext cx="8185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Практико-ориентированная программа направлена на подготовку специалистов высшей квалификации в области современной биологии и биотехнологии. Программа подходит для студентов, нацеленных на будущую карьеру как </a:t>
            </a:r>
            <a:r>
              <a:rPr lang="ru-RU" dirty="0" smtClean="0"/>
              <a:t>в </a:t>
            </a:r>
            <a:r>
              <a:rPr lang="ru-RU" dirty="0"/>
              <a:t>научно-исследовательской, так и в прикладной биологии и биотехнологии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Программа включает в себя целый ряд биологических дисциплин по актуальным направлениям молекулярной и клеточной биологии, биотехнологии, </a:t>
            </a:r>
            <a:r>
              <a:rPr lang="ru-RU" dirty="0" smtClean="0"/>
              <a:t>биомедицине, </a:t>
            </a:r>
            <a:r>
              <a:rPr lang="ru-RU" dirty="0"/>
              <a:t>а также семинаров, </a:t>
            </a:r>
            <a:r>
              <a:rPr lang="ru-RU" dirty="0" smtClean="0"/>
              <a:t>направленных </a:t>
            </a:r>
            <a:r>
              <a:rPr lang="ru-RU" dirty="0"/>
              <a:t>на получение знаний в части создания и </a:t>
            </a:r>
            <a:r>
              <a:rPr lang="ru-RU" dirty="0" smtClean="0"/>
              <a:t>коммерциализации </a:t>
            </a:r>
            <a:r>
              <a:rPr lang="ru-RU" dirty="0"/>
              <a:t>биотехнологических продуктов. Часть ключевых семинаров читается на английском языке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Обязательным элементом образовательного процесса является научная деятельность. </a:t>
            </a:r>
          </a:p>
        </p:txBody>
      </p:sp>
      <p:pic>
        <p:nvPicPr>
          <p:cNvPr id="9" name="Рисунок 8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A8010DF4-482E-4387-B396-06541AF7F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" y="375685"/>
            <a:ext cx="649225" cy="652273"/>
          </a:xfrm>
          <a:prstGeom prst="rect">
            <a:avLst/>
          </a:prstGeom>
        </p:spPr>
      </p:pic>
      <p:pic>
        <p:nvPicPr>
          <p:cNvPr id="2056" name="Picture 8" descr="https://vtkv.com.ru/upload/iblock/0ba/0bac8af6a9c3d9ccdf7d9cf8e4ac2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9" y="1997082"/>
            <a:ext cx="2654127" cy="19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media.zicxa.com/2852986"/>
          <p:cNvSpPr>
            <a:spLocks noChangeAspect="1" noChangeArrowheads="1"/>
          </p:cNvSpPr>
          <p:nvPr/>
        </p:nvSpPr>
        <p:spPr bwMode="auto">
          <a:xfrm>
            <a:off x="-8180058" y="7393241"/>
            <a:ext cx="102858" cy="1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bs.twimg.com/media/FViUtrmWIAArq3F?format=jpg&amp;name=4096x4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4" y="4234937"/>
            <a:ext cx="2798456" cy="16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6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494" y="1952123"/>
            <a:ext cx="117796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Сильный преподавательский состав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Практико-ориентированный подход к обучению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возможностью проходить практическую подготовку в научно-исследовательских организациях и биотехнологических компаниях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Активная научно-исследовательская работа.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в программе уделяется приобретению практических навыков работы в современной лаборатории, проведению научных исследований, оформлению результатов и их публикации в ведущих научных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изданиях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Междисциплинарный подход,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включающий обучение не только биологическим дисциплинам, но и управлению проектами,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патентоведению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коммерциализации научных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образовательная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траектория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23;p5"/>
          <p:cNvSpPr txBox="1">
            <a:spLocks/>
          </p:cNvSpPr>
          <p:nvPr/>
        </p:nvSpPr>
        <p:spPr>
          <a:xfrm>
            <a:off x="399261" y="1175098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ru-RU" b="1" dirty="0"/>
              <a:t>ПРЕИМУЩЕСТВА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8334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452" y="1497725"/>
            <a:ext cx="10704872" cy="507124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Программа реализуется в рамках направления 19.04.01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«Биотехнология»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Учебные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курсы:</a:t>
            </a:r>
            <a:endParaRPr lang="en-US" sz="2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 txBox="1">
            <a:spLocks/>
          </p:cNvSpPr>
          <p:nvPr/>
        </p:nvSpPr>
        <p:spPr>
          <a:xfrm>
            <a:off x="4788816" y="2488676"/>
            <a:ext cx="7181511" cy="30918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КЛЮЧЕВЫЕ БЛОКИ ОБРАЗОВАТЕЛЬНОЙ ПРОГРАММЫ: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Профессиональный модуль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Major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Модуль «Ключевые семинары»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Дополнительный модуль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МагоЛего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Практический модуль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(практика, проекты)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Модуль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государственной итоговой аттестации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(ГИА)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7349B-85F9-421E-81A4-9B88DD0289F9}"/>
              </a:ext>
            </a:extLst>
          </p:cNvPr>
          <p:cNvSpPr/>
          <p:nvPr/>
        </p:nvSpPr>
        <p:spPr>
          <a:xfrm>
            <a:off x="10359342" y="468191"/>
            <a:ext cx="333857" cy="408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8" y="2728371"/>
            <a:ext cx="3840595" cy="38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6BC151F-CEAF-4EA7-B891-F18BDB2C8E9F}"/>
              </a:ext>
            </a:extLst>
          </p:cNvPr>
          <p:cNvSpPr/>
          <p:nvPr/>
        </p:nvSpPr>
        <p:spPr>
          <a:xfrm>
            <a:off x="10291156" y="540903"/>
            <a:ext cx="795944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1264605"/>
            <a:ext cx="11491146" cy="443992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ТРАЕКТОРИЯ «Биотехнология и биомедицина»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9A3815E-79AF-484B-9265-9116A1FD9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Исследователь антител. День рождения академика Александра Габиб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97434" y="4965791"/>
            <a:ext cx="4394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43064"/>
                </a:solidFill>
              </a:rPr>
              <a:t>Шкурников Максим Юрьевич</a:t>
            </a:r>
          </a:p>
          <a:p>
            <a:pPr lvl="0" algn="ctr" defTabSz="1219170">
              <a:defRPr/>
            </a:pPr>
            <a:r>
              <a:rPr lang="ru-RU" dirty="0">
                <a:solidFill>
                  <a:srgbClr val="243064"/>
                </a:solidFill>
              </a:rPr>
              <a:t>доцент факультета</a:t>
            </a:r>
          </a:p>
          <a:p>
            <a:pPr lvl="0" algn="ctr" defTabSz="1219170">
              <a:defRPr/>
            </a:pPr>
            <a:r>
              <a:rPr lang="ru-RU" dirty="0">
                <a:solidFill>
                  <a:srgbClr val="243064"/>
                </a:solidFill>
              </a:rPr>
              <a:t>биологии и биотехнологии НИУ ВШЭ</a:t>
            </a:r>
          </a:p>
          <a:p>
            <a:pPr lvl="0" algn="ctr" defTabSz="1219170">
              <a:defRPr/>
            </a:pPr>
            <a:r>
              <a:rPr lang="ru-RU" dirty="0">
                <a:solidFill>
                  <a:srgbClr val="243064"/>
                </a:solidFill>
              </a:rPr>
              <a:t>кандидат медицинских наук</a:t>
            </a:r>
            <a:endParaRPr lang="ru-RU" b="1" dirty="0">
              <a:solidFill>
                <a:srgbClr val="24306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FD948-9486-9265-E506-9B74C651568A}"/>
              </a:ext>
            </a:extLst>
          </p:cNvPr>
          <p:cNvSpPr txBox="1"/>
          <p:nvPr/>
        </p:nvSpPr>
        <p:spPr>
          <a:xfrm>
            <a:off x="460374" y="1937547"/>
            <a:ext cx="776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траектория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в современной лаборатории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микрофлюидика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клеточные модели, биоинформатика)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87BDE-98A0-CC49-F901-B8CFA2B192BD}"/>
              </a:ext>
            </a:extLst>
          </p:cNvPr>
          <p:cNvSpPr txBox="1"/>
          <p:nvPr/>
        </p:nvSpPr>
        <p:spPr>
          <a:xfrm>
            <a:off x="353633" y="4380204"/>
            <a:ext cx="4997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mshkurnikov@hse.ru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кабинет 519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AE1BC-C183-0144-AE97-AB4A1C62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178" y="1523480"/>
            <a:ext cx="2791988" cy="31267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BD7B83-E9F0-1C45-A57F-513557735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22053" r="12025" b="20780"/>
          <a:stretch/>
        </p:blipFill>
        <p:spPr>
          <a:xfrm>
            <a:off x="5593369" y="3510847"/>
            <a:ext cx="1962605" cy="28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422733" y="1079098"/>
            <a:ext cx="11370337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ru-RU" b="1" dirty="0" smtClean="0">
                <a:solidFill>
                  <a:srgbClr val="243064"/>
                </a:solidFill>
              </a:rPr>
              <a:t>СОДЕРЖАНИЕ ПРОГРАММЫ </a:t>
            </a:r>
            <a:br>
              <a:rPr lang="ru-RU" b="1" dirty="0" smtClean="0">
                <a:solidFill>
                  <a:srgbClr val="243064"/>
                </a:solidFill>
              </a:rPr>
            </a:br>
            <a:r>
              <a:rPr lang="ru-RU" b="1" dirty="0" smtClean="0">
                <a:solidFill>
                  <a:srgbClr val="243064"/>
                </a:solidFill>
              </a:rPr>
              <a:t>Траектории «</a:t>
            </a:r>
            <a:r>
              <a:rPr lang="ru-RU" b="1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Биотехнология </a:t>
            </a:r>
            <a:r>
              <a:rPr lang="ru-RU" b="1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биомедицина» </a:t>
            </a:r>
            <a:r>
              <a:rPr lang="ru-RU" b="1" dirty="0" smtClean="0">
                <a:solidFill>
                  <a:srgbClr val="243064"/>
                </a:solidFill>
              </a:rPr>
              <a:t>  </a:t>
            </a:r>
            <a:endParaRPr dirty="0">
              <a:solidFill>
                <a:srgbClr val="243064"/>
              </a:solidFill>
            </a:endParaRPr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377" name="Google Shape;377;p10"/>
          <p:cNvSpPr txBox="1"/>
          <p:nvPr/>
        </p:nvSpPr>
        <p:spPr>
          <a:xfrm>
            <a:off x="3112117" y="1921330"/>
            <a:ext cx="6295549" cy="2303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u="sng" dirty="0" smtClean="0">
                <a:solidFill>
                  <a:srgbClr val="24306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МОДУЛЬ </a:t>
            </a:r>
            <a:r>
              <a:rPr lang="en-US" sz="2000" b="1" u="sng" dirty="0" smtClean="0">
                <a:solidFill>
                  <a:srgbClr val="24306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MAJOR</a:t>
            </a:r>
            <a:endParaRPr lang="ru-RU" sz="2000" b="1" u="sng" dirty="0" smtClean="0">
              <a:solidFill>
                <a:srgbClr val="24306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sz="2000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</a:t>
            </a:r>
            <a:r>
              <a:rPr lang="ru-RU" sz="2000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Клеточная </a:t>
            </a:r>
            <a:r>
              <a:rPr lang="ru-RU" sz="2000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биотехнология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Молекулярная </a:t>
            </a:r>
            <a:r>
              <a:rPr lang="ru-RU" sz="2000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000" dirty="0">
                <a:solidFill>
                  <a:srgbClr val="24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геномного редактирования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77;p10"/>
          <p:cNvSpPr txBox="1"/>
          <p:nvPr/>
        </p:nvSpPr>
        <p:spPr>
          <a:xfrm>
            <a:off x="277691" y="4289612"/>
            <a:ext cx="6324816" cy="23263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МОДУЛЬ «КЛЮЧЕВЫЕ СЕМИНАРЫ»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развитие нового фармацевтического и биотехнологического продукта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в сфере биотехнологий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Патентоведение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 язык для научных коммуникаций</a:t>
            </a:r>
          </a:p>
        </p:txBody>
      </p:sp>
      <p:sp>
        <p:nvSpPr>
          <p:cNvPr id="13" name="Google Shape;377;p10"/>
          <p:cNvSpPr txBox="1"/>
          <p:nvPr/>
        </p:nvSpPr>
        <p:spPr>
          <a:xfrm>
            <a:off x="6877579" y="4289611"/>
            <a:ext cx="5023067" cy="23263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СЕМИНАРЫ НАСТАВНИКА</a:t>
            </a:r>
            <a:endParaRPr lang="ru-RU" sz="2000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руководством наставника траектории с приглашением ведущих ученых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33" y="1171327"/>
            <a:ext cx="6494566" cy="7770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ПОСЛЕ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650" y="4065156"/>
            <a:ext cx="6986515" cy="235382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ведущих российских и зарубежных научно-исследовательских институтах  и университетах;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лабораториях и R&amp;D-отделах научных и медицинских организаций и центров, образовательных организаций высшего образования;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биотехнологических компаниях;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кластерах биотехнологических,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фармацевтических компаний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нацеленных на внедрение генетических технологий в практику;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биотехнологических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технологических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стартапах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Факультет биологии и биотехнологии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\\design-stor-0\desl_desktops$\logutova\Рабочий стол\покровка\2018\пиктограммы\POKROVKA_PICTOS-4-selected-02.jpg">
            <a:extLst>
              <a:ext uri="{FF2B5EF4-FFF2-40B4-BE49-F238E27FC236}">
                <a16:creationId xmlns:a16="http://schemas.microsoft.com/office/drawing/2014/main" id="{6CCBB8DC-510B-4484-8898-31797CCCC7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2" y="4471173"/>
            <a:ext cx="576890" cy="5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687D2-A6EC-4132-8CBD-F07DF82774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4" y="5221832"/>
            <a:ext cx="576890" cy="5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\\design-stor-0\desl_desktops$\logutova\Рабочий стол\покровка\2018\пиктограммы\POKROVKA_PICTOS-ready3b-40.jpg">
            <a:extLst>
              <a:ext uri="{FF2B5EF4-FFF2-40B4-BE49-F238E27FC236}">
                <a16:creationId xmlns:a16="http://schemas.microsoft.com/office/drawing/2014/main" id="{960D9F3D-830E-4008-922D-E4D07C1120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7" y="5910000"/>
            <a:ext cx="447927" cy="5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422192-DE28-48BF-879A-4F2B8A5A73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8" y="3856166"/>
            <a:ext cx="417847" cy="449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76133" y="1559839"/>
            <a:ext cx="7010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b="1" dirty="0">
                <a:solidFill>
                  <a:srgbClr val="243064"/>
                </a:solidFill>
              </a:rPr>
              <a:t>Выпускники магистерской программы </a:t>
            </a:r>
            <a:r>
              <a:rPr lang="ru-RU" b="1" dirty="0" smtClean="0">
                <a:solidFill>
                  <a:srgbClr val="243064"/>
                </a:solidFill>
              </a:rPr>
              <a:t>обладают компетенциями </a:t>
            </a:r>
            <a:r>
              <a:rPr lang="ru-RU" b="1" dirty="0">
                <a:solidFill>
                  <a:srgbClr val="243064"/>
                </a:solidFill>
              </a:rPr>
              <a:t>в области клеточной и молекулярной биологии, биотехнологии, менеджмента и коммерциализации научных разработок. </a:t>
            </a:r>
            <a:endParaRPr lang="ru-RU" b="1" dirty="0" smtClean="0">
              <a:solidFill>
                <a:srgbClr val="243064"/>
              </a:solidFill>
            </a:endParaRPr>
          </a:p>
          <a:p>
            <a:pPr indent="363538"/>
            <a:r>
              <a:rPr lang="ru-RU" b="1" dirty="0" smtClean="0">
                <a:solidFill>
                  <a:srgbClr val="243064"/>
                </a:solidFill>
              </a:rPr>
              <a:t>Квалификация </a:t>
            </a:r>
            <a:r>
              <a:rPr lang="ru-RU" b="1" dirty="0">
                <a:solidFill>
                  <a:srgbClr val="243064"/>
                </a:solidFill>
              </a:rPr>
              <a:t>позволяет обладателю продолжить обучение в аспирантуре, а также заниматься аналитической, управленческой, предпринимательской, научной и(или) научно-технической деятельностью: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7EDE85-DCE9-4387-BADE-9E2273843EAC}"/>
              </a:ext>
            </a:extLst>
          </p:cNvPr>
          <p:cNvSpPr/>
          <p:nvPr/>
        </p:nvSpPr>
        <p:spPr>
          <a:xfrm>
            <a:off x="10359342" y="468191"/>
            <a:ext cx="333857" cy="408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616D38-E57F-499C-893A-3B5656B61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29" y="1948352"/>
            <a:ext cx="3959924" cy="42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0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4083</TotalTime>
  <Words>846</Words>
  <Application>Microsoft Office PowerPoint</Application>
  <PresentationFormat>Широкоэкранный</PresentationFormat>
  <Paragraphs>165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DIN Pro Regular</vt:lpstr>
      <vt:lpstr>DINPro-Bold</vt:lpstr>
      <vt:lpstr>HSE Sans</vt:lpstr>
      <vt:lpstr>Roboto Light</vt:lpstr>
      <vt:lpstr>Wingdings</vt:lpstr>
      <vt:lpstr>Тема Office</vt:lpstr>
      <vt:lpstr>КЛЕТОЧНАЯ И МОЛЕКУЛЯРНАЯ БИОТЕХНОЛОГИЯ</vt:lpstr>
      <vt:lpstr>Презентация PowerPoint</vt:lpstr>
      <vt:lpstr>Образовательная программа  КЛЕТОЧНАЯ И МОЛЕКУЛЯРНАЯ БИОТЕХНОЛОГИЯ</vt:lpstr>
      <vt:lpstr>Презентация PowerPoint</vt:lpstr>
      <vt:lpstr>Презентация PowerPoint</vt:lpstr>
      <vt:lpstr>Презентация PowerPoint</vt:lpstr>
      <vt:lpstr>ТРАЕКТОРИЯ «Биотехнология и биомедицина»          </vt:lpstr>
      <vt:lpstr>СОДЕРЖАНИЕ ПРОГРАММЫ  Траектории «Биотехнология и биомедицина»   </vt:lpstr>
      <vt:lpstr>ПЕРСПЕКТИВЫ ПОСЛЕ ОБУЧЕНИЯ</vt:lpstr>
      <vt:lpstr>Презентация PowerPoint</vt:lpstr>
      <vt:lpstr>Спасибо за внимание! Ждем Вас на программе!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ЭКОНОМИКИ</dc:title>
  <dc:creator>Татьяна Стрелкова</dc:creator>
  <cp:lastModifiedBy>Слободова Наталья Валерьевна</cp:lastModifiedBy>
  <cp:revision>315</cp:revision>
  <dcterms:created xsi:type="dcterms:W3CDTF">2020-11-23T09:20:22Z</dcterms:created>
  <dcterms:modified xsi:type="dcterms:W3CDTF">2024-11-14T12:50:50Z</dcterms:modified>
</cp:coreProperties>
</file>