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340" r:id="rId2"/>
    <p:sldId id="368" r:id="rId3"/>
    <p:sldId id="381" r:id="rId4"/>
    <p:sldId id="382" r:id="rId5"/>
    <p:sldId id="386" r:id="rId6"/>
    <p:sldId id="392" r:id="rId7"/>
    <p:sldId id="393" r:id="rId8"/>
    <p:sldId id="394" r:id="rId9"/>
    <p:sldId id="395" r:id="rId10"/>
    <p:sldId id="396" r:id="rId11"/>
    <p:sldId id="397" r:id="rId12"/>
    <p:sldId id="398" r:id="rId13"/>
    <p:sldId id="399" r:id="rId14"/>
    <p:sldId id="400" r:id="rId15"/>
    <p:sldId id="401" r:id="rId16"/>
    <p:sldId id="402" r:id="rId17"/>
    <p:sldId id="403" r:id="rId18"/>
    <p:sldId id="404" r:id="rId19"/>
    <p:sldId id="40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B7B7FF"/>
    <a:srgbClr val="A50021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8619" autoAdjust="0"/>
    <p:restoredTop sz="94667" autoAdjust="0"/>
  </p:normalViewPr>
  <p:slideViewPr>
    <p:cSldViewPr>
      <p:cViewPr varScale="1">
        <p:scale>
          <a:sx n="93" d="100"/>
          <a:sy n="93" d="100"/>
        </p:scale>
        <p:origin x="-14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96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6;&#1040;&#1041;&#1054;&#1058;&#1040;\!&#1057;&#1086;&#1094;&#1080;&#1086;&#1083;&#1086;&#1075;&#1080;&#1095;&#1077;&#1089;&#1082;&#1080;&#1077;%20&#1080;&#1089;&#1089;&#1083;&#1077;&#1076;&#1086;&#1074;&#1072;&#1085;&#1080;&#1103;\&#1055;&#1088;&#1077;&#1079;&#1077;&#1085;&#1090;&#1072;&#1094;&#1080;&#1103;%2010\&#1052;&#1077;&#1088;&#1089;&#1080;&#1103;&#1085;&#1086;&#1074;&#1072;%20&#1085;&#1072;%2025%20&#1089;&#1077;&#1085;&#1090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6;&#1040;&#1041;&#1054;&#1058;&#1040;\!&#1057;&#1086;&#1094;&#1080;&#1086;&#1083;&#1086;&#1075;&#1080;&#1095;&#1077;&#1089;&#1082;&#1080;&#1077;%20&#1080;&#1089;&#1089;&#1083;&#1077;&#1076;&#1086;&#1074;&#1072;&#1085;&#1080;&#1103;\&#1055;&#1088;&#1077;&#1079;&#1077;&#1085;&#1090;&#1072;&#1094;&#1080;&#1103;%2010\&#1052;&#1077;&#1088;&#1089;&#1080;&#1103;&#1085;&#1086;&#1074;&#1072;%20&#1085;&#1072;%2025%20&#1089;&#1077;&#1085;&#1090;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9813542400613303"/>
          <c:y val="2.9810298102981032E-2"/>
          <c:w val="0.43175404636920423"/>
          <c:h val="0.88216567441264959"/>
        </c:manualLayout>
      </c:layout>
      <c:barChart>
        <c:barDir val="bar"/>
        <c:grouping val="clustered"/>
        <c:ser>
          <c:idx val="0"/>
          <c:order val="0"/>
          <c:spPr>
            <a:gradFill flip="none" rotWithShape="1">
              <a:gsLst>
                <a:gs pos="0">
                  <a:srgbClr val="FFFF00"/>
                </a:gs>
                <a:gs pos="50000">
                  <a:srgbClr val="66FF66"/>
                </a:gs>
                <a:gs pos="100000">
                  <a:srgbClr val="00FF00"/>
                </a:gs>
              </a:gsLst>
              <a:lin ang="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lang="en-US" sz="1600"/>
                </a:pPr>
                <a:endParaRPr lang="ru-RU"/>
              </a:p>
            </c:txPr>
            <c:dLblPos val="outEnd"/>
            <c:showVal val="1"/>
          </c:dLbls>
          <c:cat>
            <c:strRef>
              <c:f>Sheet1!$A$49:$A$55</c:f>
              <c:strCache>
                <c:ptCount val="7"/>
                <c:pt idx="0">
                  <c:v>Никакие</c:v>
                </c:pt>
                <c:pt idx="1">
                  <c:v>Затрудняюсь ответить</c:v>
                </c:pt>
                <c:pt idx="2">
                  <c:v>Организация получает прибыль в результате своей деятельности, но она НЕ распределяется между учредителями, руководством или членами организации в качестве их личного дохода</c:v>
                </c:pt>
                <c:pt idx="3">
                  <c:v>Государственные структуры НЕ обладают правом вето относительно выбора направлений деятельности организации</c:v>
                </c:pt>
                <c:pt idx="4">
                  <c:v>Руководство организации имеет возможность законным путем прекратить ее деятельность или объединиться с другой организацией</c:v>
                </c:pt>
                <c:pt idx="5">
                  <c:v>Организация НЕ является государственным учреждением или его филиалом/подразделением</c:v>
                </c:pt>
                <c:pt idx="6">
                  <c:v>Организация не получает прибыль в результате своей деятельности</c:v>
                </c:pt>
              </c:strCache>
            </c:strRef>
          </c:cat>
          <c:val>
            <c:numRef>
              <c:f>Sheet1!$B$49:$B$55</c:f>
              <c:numCache>
                <c:formatCode>0</c:formatCode>
                <c:ptCount val="7"/>
                <c:pt idx="0">
                  <c:v>1.2</c:v>
                </c:pt>
                <c:pt idx="1">
                  <c:v>1.6</c:v>
                </c:pt>
                <c:pt idx="2">
                  <c:v>16.600000000000001</c:v>
                </c:pt>
                <c:pt idx="3">
                  <c:v>36.200000000000003</c:v>
                </c:pt>
                <c:pt idx="4">
                  <c:v>39.200000000000003</c:v>
                </c:pt>
                <c:pt idx="5">
                  <c:v>60.5</c:v>
                </c:pt>
                <c:pt idx="6">
                  <c:v>71.5</c:v>
                </c:pt>
              </c:numCache>
            </c:numRef>
          </c:val>
        </c:ser>
        <c:gapWidth val="62"/>
        <c:axId val="104367232"/>
        <c:axId val="104368768"/>
      </c:barChart>
      <c:catAx>
        <c:axId val="10436723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lang="en-US" sz="1400"/>
            </a:pPr>
            <a:endParaRPr lang="ru-RU"/>
          </a:p>
        </c:txPr>
        <c:crossAx val="104368768"/>
        <c:crosses val="autoZero"/>
        <c:auto val="1"/>
        <c:lblAlgn val="ctr"/>
        <c:lblOffset val="100"/>
      </c:catAx>
      <c:valAx>
        <c:axId val="104368768"/>
        <c:scaling>
          <c:orientation val="minMax"/>
        </c:scaling>
        <c:axPos val="b"/>
        <c:majorGridlines/>
        <c:numFmt formatCode="0" sourceLinked="1"/>
        <c:majorTickMark val="none"/>
        <c:tickLblPos val="nextTo"/>
        <c:txPr>
          <a:bodyPr/>
          <a:lstStyle/>
          <a:p>
            <a:pPr>
              <a:defRPr lang="en-US" sz="1400"/>
            </a:pPr>
            <a:endParaRPr lang="ru-RU"/>
          </a:p>
        </c:txPr>
        <c:crossAx val="104367232"/>
        <c:crosses val="autoZero"/>
        <c:crossBetween val="between"/>
      </c:valAx>
    </c:plotArea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9813542400613264"/>
          <c:y val="2.9810298102981032E-2"/>
          <c:w val="0.48592071303587298"/>
          <c:h val="0.86586423465665763"/>
        </c:manualLayout>
      </c:layout>
      <c:barChart>
        <c:barDir val="bar"/>
        <c:grouping val="clustered"/>
        <c:ser>
          <c:idx val="0"/>
          <c:order val="0"/>
          <c:tx>
            <c:strRef>
              <c:f>Sheet1!$B$4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lang="en-US" sz="1200"/>
                </a:pPr>
                <a:endParaRPr lang="ru-RU"/>
              </a:p>
            </c:txPr>
            <c:dLblPos val="outEnd"/>
            <c:showVal val="1"/>
          </c:dLbls>
          <c:cat>
            <c:strRef>
              <c:f>Sheet1!$A$5:$A$19</c:f>
              <c:strCache>
                <c:ptCount val="15"/>
                <c:pt idx="0">
                  <c:v>Другое</c:v>
                </c:pt>
                <c:pt idx="1">
                  <c:v>Нет проблем</c:v>
                </c:pt>
                <c:pt idx="2">
                  <c:v>Затрудняюсь ответить</c:v>
                </c:pt>
                <c:pt idx="3">
                  <c:v>Нехватка знаний и умений у сотрудников организации</c:v>
                </c:pt>
                <c:pt idx="4">
                  <c:v>Отсутствие интереса со стороны населения</c:v>
                </c:pt>
                <c:pt idx="5">
                  <c:v>Нехватка специалистов для работы в организации</c:v>
                </c:pt>
                <c:pt idx="6">
                  <c:v>Недостаток энтузиазма</c:v>
                </c:pt>
                <c:pt idx="7">
                  <c:v>Нехватка рекламы деятельности организации</c:v>
                </c:pt>
                <c:pt idx="8">
                  <c:v>Нехватка транспортных средств</c:v>
                </c:pt>
                <c:pt idx="9">
                  <c:v>Препятствия, связанные с несовершенством российского законодательства</c:v>
                </c:pt>
                <c:pt idx="10">
                  <c:v>Отсутствие интереса со стороны региональных властей</c:v>
                </c:pt>
                <c:pt idx="11">
                  <c:v>Проблемы с помещением</c:v>
                </c:pt>
                <c:pt idx="12">
                  <c:v>Отсутствие интереса со стороны местных властей</c:v>
                </c:pt>
                <c:pt idx="13">
                  <c:v>Отсутствие поддержки, интереса со стороны возможных спонсоров, бизнес-структур</c:v>
                </c:pt>
                <c:pt idx="14">
                  <c:v>Недостаток денег, материальных средств</c:v>
                </c:pt>
              </c:strCache>
            </c:strRef>
          </c:cat>
          <c:val>
            <c:numRef>
              <c:f>Sheet1!$B$5:$B$19</c:f>
              <c:numCache>
                <c:formatCode>General</c:formatCode>
                <c:ptCount val="15"/>
                <c:pt idx="0">
                  <c:v>2</c:v>
                </c:pt>
                <c:pt idx="1">
                  <c:v>6</c:v>
                </c:pt>
                <c:pt idx="2">
                  <c:v>2</c:v>
                </c:pt>
                <c:pt idx="3">
                  <c:v>4</c:v>
                </c:pt>
                <c:pt idx="4">
                  <c:v>11</c:v>
                </c:pt>
                <c:pt idx="5">
                  <c:v>11</c:v>
                </c:pt>
                <c:pt idx="6">
                  <c:v>12</c:v>
                </c:pt>
                <c:pt idx="7">
                  <c:v>12</c:v>
                </c:pt>
                <c:pt idx="8">
                  <c:v>15</c:v>
                </c:pt>
                <c:pt idx="9">
                  <c:v>16</c:v>
                </c:pt>
                <c:pt idx="10">
                  <c:v>23</c:v>
                </c:pt>
                <c:pt idx="11">
                  <c:v>23</c:v>
                </c:pt>
                <c:pt idx="12">
                  <c:v>32</c:v>
                </c:pt>
                <c:pt idx="13">
                  <c:v>37</c:v>
                </c:pt>
                <c:pt idx="14">
                  <c:v>64</c:v>
                </c:pt>
              </c:numCache>
            </c:numRef>
          </c:val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lang="en-US" sz="1200"/>
                </a:pPr>
                <a:endParaRPr lang="ru-RU"/>
              </a:p>
            </c:txPr>
            <c:dLblPos val="outEnd"/>
            <c:showVal val="1"/>
          </c:dLbls>
          <c:cat>
            <c:strRef>
              <c:f>Sheet1!$A$5:$A$19</c:f>
              <c:strCache>
                <c:ptCount val="15"/>
                <c:pt idx="0">
                  <c:v>Другое</c:v>
                </c:pt>
                <c:pt idx="1">
                  <c:v>Нет проблем</c:v>
                </c:pt>
                <c:pt idx="2">
                  <c:v>Затрудняюсь ответить</c:v>
                </c:pt>
                <c:pt idx="3">
                  <c:v>Нехватка знаний и умений у сотрудников организации</c:v>
                </c:pt>
                <c:pt idx="4">
                  <c:v>Отсутствие интереса со стороны населения</c:v>
                </c:pt>
                <c:pt idx="5">
                  <c:v>Нехватка специалистов для работы в организации</c:v>
                </c:pt>
                <c:pt idx="6">
                  <c:v>Недостаток энтузиазма</c:v>
                </c:pt>
                <c:pt idx="7">
                  <c:v>Нехватка рекламы деятельности организации</c:v>
                </c:pt>
                <c:pt idx="8">
                  <c:v>Нехватка транспортных средств</c:v>
                </c:pt>
                <c:pt idx="9">
                  <c:v>Препятствия, связанные с несовершенством российского законодательства</c:v>
                </c:pt>
                <c:pt idx="10">
                  <c:v>Отсутствие интереса со стороны региональных властей</c:v>
                </c:pt>
                <c:pt idx="11">
                  <c:v>Проблемы с помещением</c:v>
                </c:pt>
                <c:pt idx="12">
                  <c:v>Отсутствие интереса со стороны местных властей</c:v>
                </c:pt>
                <c:pt idx="13">
                  <c:v>Отсутствие поддержки, интереса со стороны возможных спонсоров, бизнес-структур</c:v>
                </c:pt>
                <c:pt idx="14">
                  <c:v>Недостаток денег, материальных средств</c:v>
                </c:pt>
              </c:strCache>
            </c:strRef>
          </c:cat>
          <c:val>
            <c:numRef>
              <c:f>Sheet1!$C$5:$C$19</c:f>
              <c:numCache>
                <c:formatCode>General</c:formatCode>
                <c:ptCount val="15"/>
                <c:pt idx="0">
                  <c:v>5</c:v>
                </c:pt>
                <c:pt idx="1">
                  <c:v>6</c:v>
                </c:pt>
                <c:pt idx="2">
                  <c:v>3</c:v>
                </c:pt>
                <c:pt idx="3">
                  <c:v>3</c:v>
                </c:pt>
                <c:pt idx="4">
                  <c:v>8</c:v>
                </c:pt>
                <c:pt idx="5">
                  <c:v>11</c:v>
                </c:pt>
                <c:pt idx="6">
                  <c:v>8</c:v>
                </c:pt>
                <c:pt idx="7">
                  <c:v>8</c:v>
                </c:pt>
                <c:pt idx="8">
                  <c:v>9</c:v>
                </c:pt>
                <c:pt idx="9">
                  <c:v>16</c:v>
                </c:pt>
                <c:pt idx="10">
                  <c:v>19</c:v>
                </c:pt>
                <c:pt idx="11">
                  <c:v>17</c:v>
                </c:pt>
                <c:pt idx="12">
                  <c:v>33</c:v>
                </c:pt>
                <c:pt idx="13">
                  <c:v>26</c:v>
                </c:pt>
                <c:pt idx="14">
                  <c:v>59</c:v>
                </c:pt>
              </c:numCache>
            </c:numRef>
          </c:val>
        </c:ser>
        <c:gapWidth val="62"/>
        <c:axId val="171472384"/>
        <c:axId val="171473920"/>
      </c:barChart>
      <c:catAx>
        <c:axId val="171472384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lang="en-US" sz="1150"/>
            </a:pPr>
            <a:endParaRPr lang="ru-RU"/>
          </a:p>
        </c:txPr>
        <c:crossAx val="171473920"/>
        <c:crosses val="autoZero"/>
        <c:auto val="1"/>
        <c:lblAlgn val="ctr"/>
        <c:lblOffset val="100"/>
      </c:catAx>
      <c:valAx>
        <c:axId val="17147392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n-US" sz="1200"/>
            </a:pPr>
            <a:endParaRPr lang="ru-RU"/>
          </a:p>
        </c:txPr>
        <c:crossAx val="171472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0770669291338568E-2"/>
          <c:y val="0.82694454446955745"/>
          <c:w val="0.1476666666666667"/>
          <c:h val="9.7219964439928475E-2"/>
        </c:manualLayout>
      </c:layout>
      <c:txPr>
        <a:bodyPr/>
        <a:lstStyle/>
        <a:p>
          <a:pPr>
            <a:defRPr lang="en-US" sz="1800"/>
          </a:pPr>
          <a:endParaRPr lang="ru-RU"/>
        </a:p>
      </c:txPr>
    </c:legend>
    <c:plotVisOnly val="1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3CAABEB4-9362-4211-8580-75D8A770CEFD}" type="datetimeFigureOut">
              <a:rPr lang="ru-RU"/>
              <a:pPr>
                <a:defRPr/>
              </a:pPr>
              <a:t>13.10.2009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A0FDBF05-9D0B-4228-9AB0-0F810057B7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F949D3F0-D9D4-40EC-8335-C12FEE9EBB1D}" type="datetimeFigureOut">
              <a:rPr lang="ru-RU"/>
              <a:pPr>
                <a:defRPr/>
              </a:pPr>
              <a:t>13.10.2009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E091FEBA-858A-4748-962C-95673011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39D105D6-0CA0-43DC-9E4D-EEE5E12B5771}" type="slidenum">
              <a:rPr lang="ru-RU" sz="1200"/>
              <a:pPr algn="r" defTabSz="919163"/>
              <a:t>14</a:t>
            </a:fld>
            <a:endParaRPr lang="ru-RU" sz="1200"/>
          </a:p>
        </p:txBody>
      </p:sp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A1EC9E12-0F30-4582-8BFA-40D510DE3DE0}" type="slidenum">
              <a:rPr lang="ru-RU" sz="1200"/>
              <a:pPr algn="r" defTabSz="919163"/>
              <a:t>14</a:t>
            </a:fld>
            <a:endParaRPr lang="ru-RU" sz="1200"/>
          </a:p>
        </p:txBody>
      </p:sp>
      <p:sp>
        <p:nvSpPr>
          <p:cNvPr id="9011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90117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algn="r" defTabSz="919163"/>
            <a:fld id="{BBD8EC5B-7AEA-4DB7-BD04-AC4659168323}" type="slidenum">
              <a:rPr lang="ru-RU" sz="1200">
                <a:latin typeface="Calibri" pitchFamily="34" charset="0"/>
              </a:rPr>
              <a:pPr algn="r" defTabSz="919163"/>
              <a:t>14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90118" name="Footer Placeholder 5"/>
          <p:cNvSpPr txBox="1">
            <a:spLocks noGrp="1"/>
          </p:cNvSpPr>
          <p:nvPr/>
        </p:nvSpPr>
        <p:spPr bwMode="auto">
          <a:xfrm>
            <a:off x="0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defTabSz="919163"/>
            <a:r>
              <a:rPr lang="en-US" sz="1200"/>
              <a:t>I</a:t>
            </a:r>
            <a:endParaRPr lang="ru-RU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623AF336-1B18-4816-80FC-2B95B26A7983}" type="slidenum">
              <a:rPr lang="ru-RU" sz="1200" b="0"/>
              <a:pPr algn="r" defTabSz="919163"/>
              <a:t>16</a:t>
            </a:fld>
            <a:endParaRPr lang="ru-RU" sz="1200" b="0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776D5992-FB76-48FA-9108-FFF7A904337B}" type="slidenum">
              <a:rPr lang="ru-RU" sz="1200" b="0"/>
              <a:pPr algn="r" defTabSz="919163"/>
              <a:t>16</a:t>
            </a:fld>
            <a:endParaRPr lang="ru-RU" sz="1200" b="0"/>
          </a:p>
        </p:txBody>
      </p:sp>
      <p:sp>
        <p:nvSpPr>
          <p:cNvPr id="3379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33798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algn="r" defTabSz="919163"/>
            <a:fld id="{ED1F18CA-FD03-48B6-8E0C-4A6CB0B7105F}" type="slidenum">
              <a:rPr lang="ru-RU" sz="1200" b="0">
                <a:latin typeface="Calibri" pitchFamily="34" charset="0"/>
              </a:rPr>
              <a:pPr algn="r" defTabSz="919163"/>
              <a:t>16</a:t>
            </a:fld>
            <a:endParaRPr lang="ru-RU" sz="1200" b="0">
              <a:latin typeface="Calibri" pitchFamily="34" charset="0"/>
            </a:endParaRPr>
          </a:p>
        </p:txBody>
      </p:sp>
      <p:sp>
        <p:nvSpPr>
          <p:cNvPr id="33799" name="Footer Placeholder 5"/>
          <p:cNvSpPr txBox="1">
            <a:spLocks noGrp="1"/>
          </p:cNvSpPr>
          <p:nvPr/>
        </p:nvSpPr>
        <p:spPr bwMode="auto">
          <a:xfrm>
            <a:off x="0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defTabSz="919163"/>
            <a:r>
              <a:rPr lang="en-US" sz="1200" b="0"/>
              <a:t>I</a:t>
            </a:r>
            <a:endParaRPr lang="ru-RU" sz="1200" b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D0CF3929-E953-40B2-8B20-33BA66167031}" type="slidenum">
              <a:rPr lang="ru-RU" sz="1200" b="0"/>
              <a:pPr algn="r" defTabSz="919163"/>
              <a:t>17</a:t>
            </a:fld>
            <a:endParaRPr lang="ru-RU" sz="1200" b="0"/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6CBBDB91-D14E-4AB8-AA9F-4C37BDF401AB}" type="slidenum">
              <a:rPr lang="ru-RU" sz="1200" b="0"/>
              <a:pPr algn="r" defTabSz="919163"/>
              <a:t>17</a:t>
            </a:fld>
            <a:endParaRPr lang="ru-RU" sz="1200" b="0"/>
          </a:p>
        </p:txBody>
      </p:sp>
      <p:sp>
        <p:nvSpPr>
          <p:cNvPr id="3482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34822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algn="r" defTabSz="919163"/>
            <a:fld id="{0EA65FF6-2246-4BB4-8E83-9B3902B2978E}" type="slidenum">
              <a:rPr lang="ru-RU" sz="1200" b="0">
                <a:latin typeface="Calibri" pitchFamily="34" charset="0"/>
              </a:rPr>
              <a:pPr algn="r" defTabSz="919163"/>
              <a:t>17</a:t>
            </a:fld>
            <a:endParaRPr lang="ru-RU" sz="1200" b="0">
              <a:latin typeface="Calibri" pitchFamily="34" charset="0"/>
            </a:endParaRPr>
          </a:p>
        </p:txBody>
      </p:sp>
      <p:sp>
        <p:nvSpPr>
          <p:cNvPr id="34823" name="Footer Placeholder 5"/>
          <p:cNvSpPr txBox="1">
            <a:spLocks noGrp="1"/>
          </p:cNvSpPr>
          <p:nvPr/>
        </p:nvSpPr>
        <p:spPr bwMode="auto">
          <a:xfrm>
            <a:off x="0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defTabSz="919163"/>
            <a:r>
              <a:rPr lang="en-US" sz="1200" b="0"/>
              <a:t>I</a:t>
            </a:r>
            <a:endParaRPr lang="ru-RU" sz="1200" b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FD38AFD1-9727-4A69-9822-6827A38AA99E}" type="slidenum">
              <a:rPr lang="ru-RU" sz="1200" b="0"/>
              <a:pPr algn="r" defTabSz="919163"/>
              <a:t>18</a:t>
            </a:fld>
            <a:endParaRPr lang="ru-RU" sz="1200" b="0"/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18D4032E-A171-47F9-9111-BFDF4C132217}" type="slidenum">
              <a:rPr lang="ru-RU" sz="1200" b="0"/>
              <a:pPr algn="r" defTabSz="919163"/>
              <a:t>18</a:t>
            </a:fld>
            <a:endParaRPr lang="ru-RU" sz="1200" b="0"/>
          </a:p>
        </p:txBody>
      </p:sp>
      <p:sp>
        <p:nvSpPr>
          <p:cNvPr id="3584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35846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algn="r" defTabSz="919163"/>
            <a:fld id="{299F7542-D2AB-46D9-B4E3-4F1C1F8FD2D9}" type="slidenum">
              <a:rPr lang="ru-RU" sz="1200" b="0">
                <a:latin typeface="Calibri" pitchFamily="34" charset="0"/>
              </a:rPr>
              <a:pPr algn="r" defTabSz="919163"/>
              <a:t>18</a:t>
            </a:fld>
            <a:endParaRPr lang="ru-RU" sz="1200" b="0">
              <a:latin typeface="Calibri" pitchFamily="34" charset="0"/>
            </a:endParaRPr>
          </a:p>
        </p:txBody>
      </p:sp>
      <p:sp>
        <p:nvSpPr>
          <p:cNvPr id="35847" name="Footer Placeholder 5"/>
          <p:cNvSpPr txBox="1">
            <a:spLocks noGrp="1"/>
          </p:cNvSpPr>
          <p:nvPr/>
        </p:nvSpPr>
        <p:spPr bwMode="auto">
          <a:xfrm>
            <a:off x="0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defTabSz="919163"/>
            <a:r>
              <a:rPr lang="en-US" sz="1200" b="0"/>
              <a:t>I</a:t>
            </a:r>
            <a:endParaRPr lang="ru-RU" sz="1200" b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899AD141-3CAF-49BF-9381-07F80F674079}" type="slidenum">
              <a:rPr lang="ru-RU" sz="1200" b="0"/>
              <a:pPr algn="r" defTabSz="919163"/>
              <a:t>2</a:t>
            </a:fld>
            <a:endParaRPr lang="ru-RU" sz="1200" b="0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946B32AE-5C98-40F6-AB5D-AF68B083B4EC}" type="slidenum">
              <a:rPr lang="ru-RU" sz="1200" b="0"/>
              <a:pPr algn="r" defTabSz="919163"/>
              <a:t>2</a:t>
            </a:fld>
            <a:endParaRPr lang="ru-RU" sz="1200" b="0"/>
          </a:p>
        </p:txBody>
      </p:sp>
      <p:sp>
        <p:nvSpPr>
          <p:cNvPr id="2765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27654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algn="r" defTabSz="919163"/>
            <a:fld id="{07704852-DD5A-432E-A529-1A6256C77A14}" type="slidenum">
              <a:rPr lang="ru-RU" sz="1200" b="0">
                <a:latin typeface="Calibri" pitchFamily="34" charset="0"/>
              </a:rPr>
              <a:pPr algn="r" defTabSz="919163"/>
              <a:t>2</a:t>
            </a:fld>
            <a:endParaRPr lang="ru-RU" sz="1200" b="0">
              <a:latin typeface="Calibri" pitchFamily="34" charset="0"/>
            </a:endParaRPr>
          </a:p>
        </p:txBody>
      </p:sp>
      <p:sp>
        <p:nvSpPr>
          <p:cNvPr id="27655" name="Footer Placeholder 5"/>
          <p:cNvSpPr txBox="1">
            <a:spLocks noGrp="1"/>
          </p:cNvSpPr>
          <p:nvPr/>
        </p:nvSpPr>
        <p:spPr bwMode="auto">
          <a:xfrm>
            <a:off x="0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defTabSz="919163"/>
            <a:r>
              <a:rPr lang="en-US" sz="1200" b="0"/>
              <a:t>I</a:t>
            </a:r>
            <a:endParaRPr lang="ru-RU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D4CCC3BF-6B62-45E0-BD74-14182778B966}" type="slidenum">
              <a:rPr lang="ru-RU" sz="1200" b="0"/>
              <a:pPr algn="r" defTabSz="919163"/>
              <a:t>3</a:t>
            </a:fld>
            <a:endParaRPr lang="ru-RU" sz="1200" b="0"/>
          </a:p>
        </p:txBody>
      </p:sp>
      <p:sp>
        <p:nvSpPr>
          <p:cNvPr id="29699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948FCFF8-A035-4255-980F-971E090164B9}" type="slidenum">
              <a:rPr lang="ru-RU" sz="1200" b="0"/>
              <a:pPr algn="r" defTabSz="919163"/>
              <a:t>3</a:t>
            </a:fld>
            <a:endParaRPr lang="ru-RU" sz="1200" b="0"/>
          </a:p>
        </p:txBody>
      </p:sp>
      <p:sp>
        <p:nvSpPr>
          <p:cNvPr id="2970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29702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algn="r" defTabSz="919163"/>
            <a:fld id="{FB014921-8C1D-410E-B8CD-26DB852F6BF1}" type="slidenum">
              <a:rPr lang="ru-RU" sz="1200" b="0">
                <a:latin typeface="Calibri" pitchFamily="34" charset="0"/>
              </a:rPr>
              <a:pPr algn="r" defTabSz="919163"/>
              <a:t>3</a:t>
            </a:fld>
            <a:endParaRPr lang="ru-RU" sz="1200" b="0">
              <a:latin typeface="Calibri" pitchFamily="34" charset="0"/>
            </a:endParaRPr>
          </a:p>
        </p:txBody>
      </p:sp>
      <p:sp>
        <p:nvSpPr>
          <p:cNvPr id="29703" name="Footer Placeholder 5"/>
          <p:cNvSpPr txBox="1">
            <a:spLocks noGrp="1"/>
          </p:cNvSpPr>
          <p:nvPr/>
        </p:nvSpPr>
        <p:spPr bwMode="auto">
          <a:xfrm>
            <a:off x="0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defTabSz="919163"/>
            <a:r>
              <a:rPr lang="en-US" sz="1200" b="0"/>
              <a:t>I</a:t>
            </a:r>
            <a:endParaRPr lang="ru-RU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396A246D-7841-4A87-9354-6C26C599861B}" type="slidenum">
              <a:rPr lang="ru-RU" sz="1200" b="0"/>
              <a:pPr algn="r" defTabSz="919163"/>
              <a:t>4</a:t>
            </a:fld>
            <a:endParaRPr lang="ru-RU" sz="1200" b="0"/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CA839E26-1C39-47AF-949A-DB07DD683A2F}" type="slidenum">
              <a:rPr lang="ru-RU" sz="1200" b="0"/>
              <a:pPr algn="r" defTabSz="919163"/>
              <a:t>4</a:t>
            </a:fld>
            <a:endParaRPr lang="ru-RU" sz="1200" b="0"/>
          </a:p>
        </p:txBody>
      </p:sp>
      <p:sp>
        <p:nvSpPr>
          <p:cNvPr id="3072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30726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algn="r" defTabSz="919163"/>
            <a:fld id="{28CEA001-B45D-43AF-B6DF-993011FF78FA}" type="slidenum">
              <a:rPr lang="ru-RU" sz="1200" b="0">
                <a:latin typeface="Calibri" pitchFamily="34" charset="0"/>
              </a:rPr>
              <a:pPr algn="r" defTabSz="919163"/>
              <a:t>4</a:t>
            </a:fld>
            <a:endParaRPr lang="ru-RU" sz="1200" b="0">
              <a:latin typeface="Calibri" pitchFamily="34" charset="0"/>
            </a:endParaRPr>
          </a:p>
        </p:txBody>
      </p:sp>
      <p:sp>
        <p:nvSpPr>
          <p:cNvPr id="30727" name="Footer Placeholder 5"/>
          <p:cNvSpPr txBox="1">
            <a:spLocks noGrp="1"/>
          </p:cNvSpPr>
          <p:nvPr/>
        </p:nvSpPr>
        <p:spPr bwMode="auto">
          <a:xfrm>
            <a:off x="0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defTabSz="919163"/>
            <a:r>
              <a:rPr lang="en-US" sz="1200" b="0"/>
              <a:t>I</a:t>
            </a:r>
            <a:endParaRPr lang="ru-RU" sz="1200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480570F0-8AA3-4F66-B798-314918F0CA7A}" type="slidenum">
              <a:rPr lang="ru-RU" sz="1200" b="0"/>
              <a:pPr algn="r" defTabSz="919163"/>
              <a:t>5</a:t>
            </a:fld>
            <a:endParaRPr lang="ru-RU" sz="1200" b="0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7EE545AC-1DE1-4B67-BA85-4D8D11A9F2A1}" type="slidenum">
              <a:rPr lang="ru-RU" sz="1200" b="0"/>
              <a:pPr algn="r" defTabSz="919163"/>
              <a:t>5</a:t>
            </a:fld>
            <a:endParaRPr lang="ru-RU" sz="1200" b="0"/>
          </a:p>
        </p:txBody>
      </p:sp>
      <p:sp>
        <p:nvSpPr>
          <p:cNvPr id="3174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31750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algn="r" defTabSz="919163"/>
            <a:fld id="{EE1A181D-1F75-4C64-9499-E6284E40001F}" type="slidenum">
              <a:rPr lang="ru-RU" sz="1200" b="0">
                <a:latin typeface="Calibri" pitchFamily="34" charset="0"/>
              </a:rPr>
              <a:pPr algn="r" defTabSz="919163"/>
              <a:t>5</a:t>
            </a:fld>
            <a:endParaRPr lang="ru-RU" sz="1200" b="0">
              <a:latin typeface="Calibri" pitchFamily="34" charset="0"/>
            </a:endParaRPr>
          </a:p>
        </p:txBody>
      </p:sp>
      <p:sp>
        <p:nvSpPr>
          <p:cNvPr id="31751" name="Footer Placeholder 5"/>
          <p:cNvSpPr txBox="1">
            <a:spLocks noGrp="1"/>
          </p:cNvSpPr>
          <p:nvPr/>
        </p:nvSpPr>
        <p:spPr bwMode="auto">
          <a:xfrm>
            <a:off x="0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defTabSz="919163"/>
            <a:r>
              <a:rPr lang="en-US" sz="1200" b="0"/>
              <a:t>I</a:t>
            </a:r>
            <a:endParaRPr lang="ru-RU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AB343B03-E884-4280-89D3-D2243EBA60F0}" type="slidenum">
              <a:rPr lang="ru-RU" sz="1200"/>
              <a:pPr algn="r" defTabSz="919163"/>
              <a:t>7</a:t>
            </a:fld>
            <a:endParaRPr lang="ru-RU" sz="1200"/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40982DDB-C404-4258-A695-DE4D61499766}" type="slidenum">
              <a:rPr lang="ru-RU" sz="1200"/>
              <a:pPr algn="r" defTabSz="919163"/>
              <a:t>7</a:t>
            </a:fld>
            <a:endParaRPr lang="ru-RU" sz="1200"/>
          </a:p>
        </p:txBody>
      </p:sp>
      <p:sp>
        <p:nvSpPr>
          <p:cNvPr id="2253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22533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algn="r" defTabSz="919163"/>
            <a:fld id="{4FE4835F-DC3B-45E7-9FAA-5A19D0910F96}" type="slidenum">
              <a:rPr lang="ru-RU" sz="1200">
                <a:latin typeface="Calibri" pitchFamily="34" charset="0"/>
              </a:rPr>
              <a:pPr algn="r" defTabSz="919163"/>
              <a:t>7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22534" name="Footer Placeholder 5"/>
          <p:cNvSpPr txBox="1">
            <a:spLocks noGrp="1"/>
          </p:cNvSpPr>
          <p:nvPr/>
        </p:nvSpPr>
        <p:spPr bwMode="auto">
          <a:xfrm>
            <a:off x="0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defTabSz="919163"/>
            <a:r>
              <a:rPr lang="en-US" sz="1200"/>
              <a:t>I</a:t>
            </a:r>
            <a:endParaRPr lang="ru-RU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255740E2-9E61-4D51-A131-FD1CC1255948}" type="slidenum">
              <a:rPr lang="ru-RU" sz="1200"/>
              <a:pPr algn="r" defTabSz="919163"/>
              <a:t>8</a:t>
            </a:fld>
            <a:endParaRPr lang="ru-RU" sz="1200"/>
          </a:p>
        </p:txBody>
      </p:sp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3C3F0C32-402C-4F78-951F-A97B290FF96B}" type="slidenum">
              <a:rPr lang="ru-RU" sz="1200"/>
              <a:pPr algn="r" defTabSz="919163"/>
              <a:t>8</a:t>
            </a:fld>
            <a:endParaRPr lang="ru-RU" sz="1200"/>
          </a:p>
        </p:txBody>
      </p:sp>
      <p:sp>
        <p:nvSpPr>
          <p:cNvPr id="2457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24581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algn="r" defTabSz="919163"/>
            <a:fld id="{2B7563BE-88DF-4840-B33D-889689B4F7B9}" type="slidenum">
              <a:rPr lang="ru-RU" sz="1200">
                <a:latin typeface="Calibri" pitchFamily="34" charset="0"/>
              </a:rPr>
              <a:pPr algn="r" defTabSz="919163"/>
              <a:t>8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24582" name="Footer Placeholder 5"/>
          <p:cNvSpPr txBox="1">
            <a:spLocks noGrp="1"/>
          </p:cNvSpPr>
          <p:nvPr/>
        </p:nvSpPr>
        <p:spPr bwMode="auto">
          <a:xfrm>
            <a:off x="0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defTabSz="919163"/>
            <a:r>
              <a:rPr lang="en-US" sz="1200"/>
              <a:t>I</a:t>
            </a:r>
            <a:endParaRPr lang="ru-RU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9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9877D9EF-696D-4D25-AF02-03D8293E59D9}" type="slidenum">
              <a:rPr lang="ru-RU" sz="1200" b="0"/>
              <a:pPr algn="r" defTabSz="919163"/>
              <a:t>11</a:t>
            </a:fld>
            <a:endParaRPr lang="ru-RU" sz="1200" b="0"/>
          </a:p>
        </p:txBody>
      </p:sp>
      <p:sp>
        <p:nvSpPr>
          <p:cNvPr id="196610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D8069290-9572-4A53-AA41-3A0B6D2BDBBF}" type="slidenum">
              <a:rPr lang="ru-RU" sz="1200" b="0"/>
              <a:pPr algn="r" defTabSz="919163"/>
              <a:t>11</a:t>
            </a:fld>
            <a:endParaRPr lang="ru-RU" sz="1200" b="0"/>
          </a:p>
        </p:txBody>
      </p:sp>
      <p:sp>
        <p:nvSpPr>
          <p:cNvPr id="19661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196613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algn="r" defTabSz="919163"/>
            <a:fld id="{721142BD-0BA3-4F2E-8CFF-2DF96E9D0F9C}" type="slidenum">
              <a:rPr lang="ru-RU" sz="1200" b="0">
                <a:latin typeface="Calibri" pitchFamily="34" charset="0"/>
              </a:rPr>
              <a:pPr algn="r" defTabSz="919163"/>
              <a:t>11</a:t>
            </a:fld>
            <a:endParaRPr lang="ru-RU" sz="1200" b="0">
              <a:latin typeface="Calibri" pitchFamily="34" charset="0"/>
            </a:endParaRPr>
          </a:p>
        </p:txBody>
      </p:sp>
      <p:sp>
        <p:nvSpPr>
          <p:cNvPr id="196614" name="Footer Placeholder 5"/>
          <p:cNvSpPr txBox="1">
            <a:spLocks noGrp="1"/>
          </p:cNvSpPr>
          <p:nvPr/>
        </p:nvSpPr>
        <p:spPr bwMode="auto">
          <a:xfrm>
            <a:off x="0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defTabSz="919163"/>
            <a:r>
              <a:rPr lang="en-US" sz="1200" b="0"/>
              <a:t>I</a:t>
            </a:r>
            <a:endParaRPr lang="ru-RU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D9FE00-6D2D-45EC-B47D-3149FE2FB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322AA1-500D-4CE6-BE06-04DA7EFBF2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D878C8-FB3D-4B53-938C-00695B72F7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BCD2ED-2E7E-40A6-9CDE-5207F750B7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DBB4D8-B2A4-4058-B4D6-CE2435686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1B9279-96A6-49FC-AAA9-3C830A691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5F7266-8131-4458-99F9-ED1D6EDB4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34E78F-3AC1-46E7-BC4C-F7967AA49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5EBAB5-CDB8-4FED-85EB-658ACD368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BD1336-7D54-49E7-98EE-442F0E4CD8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FD286C-F198-4D6D-9E69-3A1726E6D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E63179-7556-4D1F-A2F1-64F6528EC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" name="Rectangle 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32138" y="6519863"/>
            <a:ext cx="60118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 smtClean="0">
                <a:effectLst/>
                <a:ea typeface="HYGothic-Extra"/>
                <a:cs typeface="Arial" pitchFamily="34" charset="0"/>
              </a:defRPr>
            </a:lvl1pPr>
          </a:lstStyle>
          <a:p>
            <a:pPr>
              <a:defRPr/>
            </a:pPr>
            <a:fld id="{DBC21221-A24D-4D4A-8723-1AD7E8248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7092" name="Rectangle 1028"/>
          <p:cNvSpPr>
            <a:spLocks noChangeArrowheads="1"/>
          </p:cNvSpPr>
          <p:nvPr userDrawn="1"/>
        </p:nvSpPr>
        <p:spPr bwMode="auto">
          <a:xfrm>
            <a:off x="323850" y="6524625"/>
            <a:ext cx="27352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200" i="1">
                <a:solidFill>
                  <a:srgbClr val="000099"/>
                </a:solidFill>
              </a:rPr>
              <a:t>ГРАНС-Центр </a:t>
            </a:r>
            <a:r>
              <a:rPr lang="en-US" sz="1200">
                <a:solidFill>
                  <a:srgbClr val="000099"/>
                </a:solidFill>
              </a:rPr>
              <a:t>©</a:t>
            </a:r>
            <a:r>
              <a:rPr lang="ru-RU" sz="1200">
                <a:solidFill>
                  <a:srgbClr val="000099"/>
                </a:solidFill>
              </a:rPr>
              <a:t> 2009</a:t>
            </a:r>
          </a:p>
        </p:txBody>
      </p:sp>
      <p:pic>
        <p:nvPicPr>
          <p:cNvPr id="1028" name="Picture 1030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 spd="slow">
    <p:circl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WTb_zEa0pKwBQA5ziJzbkF;_ylu=X3oDMTBxbmdxYWhrBHBvcwM2BHNlYwNzcgR2dGlkA0kxMDlfMTMw/SIG=1j11h7m0q/EXP=1246477636/**http%3A/images.search.yahoo.com/images/view%3Fback=http%253A%252F%252Fimages.search.yahoo.com%252Fsearch%252Fimages%253Fp%253DJohns%252BHopkins%252BComparative%252BNonprofit%252BSector%252BProject%2526ei%253DUTF-8%2526fr%253Dyfp-t-501%26w=145%26h=112%26imgurl=www.jhu.edu%252F%257Eccss%252Fimages%252Flayout%252Flogo.png%26rurl=http%253A%252F%252Fwww.jhu.edu%252F%257Eccss%252Fpublications%252Fcnpwork%26size=34k%26name=logo%2Bpng%26p=Johns%2BHopkins%2BComparative%2BNonprofit%2BSector%2BProject%26oid=e5d356103e1078be%26fr2=%26no=6%26tt=6%26sigr=11d2m4779%26sigi=118icombf%26sigb=13ndq0fn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1267917-678B-4C6B-9157-7C1642D24362}" type="slidenum">
              <a:rPr lang="ru-RU"/>
              <a:pPr/>
              <a:t>1</a:t>
            </a:fld>
            <a:endParaRPr lang="ru-RU"/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0" y="1304925"/>
            <a:ext cx="9144000" cy="433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ru-RU" sz="2400" b="0">
                <a:solidFill>
                  <a:srgbClr val="000066"/>
                </a:solidFill>
                <a:latin typeface="Arial Black" pitchFamily="34" charset="0"/>
              </a:rPr>
              <a:t>Проект сравнительных исследований некоммерческого сектора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spcAft>
                <a:spcPct val="110000"/>
              </a:spcAft>
            </a:pPr>
            <a:r>
              <a:rPr lang="en-US" sz="1600" b="0">
                <a:latin typeface="Arial Black" pitchFamily="34" charset="0"/>
              </a:rPr>
              <a:t>The Johns Hopkins Comparative Nonprofit Sector Project</a:t>
            </a:r>
            <a:r>
              <a:rPr lang="ru-RU" sz="1600" b="0">
                <a:latin typeface="Arial Black" pitchFamily="34" charset="0"/>
              </a:rPr>
              <a:t> (</a:t>
            </a:r>
            <a:r>
              <a:rPr lang="en-US" sz="1600" b="0">
                <a:latin typeface="Arial Black" pitchFamily="34" charset="0"/>
              </a:rPr>
              <a:t>CNP)</a:t>
            </a:r>
            <a:endParaRPr lang="ru-RU" sz="1600" b="0">
              <a:solidFill>
                <a:srgbClr val="000066"/>
              </a:solidFill>
              <a:latin typeface="Arial Black" pitchFamily="34" charset="0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  <a:spcAft>
                <a:spcPct val="110000"/>
              </a:spcAft>
            </a:pPr>
            <a:r>
              <a:rPr lang="ru-RU" sz="2400" b="0">
                <a:solidFill>
                  <a:srgbClr val="000066"/>
                </a:solidFill>
                <a:latin typeface="Arial Black" pitchFamily="34" charset="0"/>
              </a:rPr>
              <a:t>И.В.Мерсиянова</a:t>
            </a:r>
            <a:br>
              <a:rPr lang="ru-RU" sz="2400" b="0">
                <a:solidFill>
                  <a:srgbClr val="000066"/>
                </a:solidFill>
                <a:latin typeface="Arial Black" pitchFamily="34" charset="0"/>
              </a:rPr>
            </a:br>
            <a:r>
              <a:rPr lang="ru-RU" sz="1400" b="0" i="1">
                <a:solidFill>
                  <a:srgbClr val="000066"/>
                </a:solidFill>
                <a:cs typeface="Arial" pitchFamily="34" charset="0"/>
              </a:rPr>
              <a:t>канд.социол.наук, директор Центра исследований гражданского общества</a:t>
            </a:r>
            <a:br>
              <a:rPr lang="ru-RU" sz="1400" b="0" i="1">
                <a:solidFill>
                  <a:srgbClr val="000066"/>
                </a:solidFill>
                <a:cs typeface="Arial" pitchFamily="34" charset="0"/>
              </a:rPr>
            </a:br>
            <a:r>
              <a:rPr lang="ru-RU" sz="1400" b="0" i="1">
                <a:solidFill>
                  <a:srgbClr val="000066"/>
                </a:solidFill>
                <a:cs typeface="Arial" pitchFamily="34" charset="0"/>
              </a:rPr>
              <a:t>и некоммерческого сектора ГУ-ВШЭ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spcAft>
                <a:spcPct val="110000"/>
              </a:spcAft>
            </a:pPr>
            <a:endParaRPr lang="ru-RU" sz="2000" b="0">
              <a:solidFill>
                <a:srgbClr val="000066"/>
              </a:solidFill>
            </a:endParaRP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0" y="6399213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0" dirty="0"/>
              <a:t>Москва, </a:t>
            </a:r>
            <a:r>
              <a:rPr lang="ru-RU" b="0" dirty="0" smtClean="0"/>
              <a:t>13 октября </a:t>
            </a:r>
            <a:r>
              <a:rPr lang="ru-RU" b="0" dirty="0"/>
              <a:t>2009 г.</a:t>
            </a:r>
          </a:p>
        </p:txBody>
      </p:sp>
      <p:sp>
        <p:nvSpPr>
          <p:cNvPr id="293892" name="Line 7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755650" y="69850"/>
            <a:ext cx="7440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dist"/>
            <a:r>
              <a:rPr lang="ru-RU" sz="1600">
                <a:solidFill>
                  <a:srgbClr val="000099"/>
                </a:solidFill>
                <a:cs typeface="Arial" pitchFamily="34" charset="0"/>
              </a:rPr>
              <a:t>ГОСУДАРСТВЕННЫЙ УНИВЕРСИТЕТ – ВЫСШАЯ ШКОЛА ЭКОНОМИКИ</a:t>
            </a:r>
          </a:p>
          <a:p>
            <a:pPr algn="dist"/>
            <a:r>
              <a:rPr lang="ru-RU" sz="1200">
                <a:solidFill>
                  <a:srgbClr val="000099"/>
                </a:solidFill>
                <a:cs typeface="Arial" pitchFamily="34" charset="0"/>
              </a:rPr>
              <a:t>ЦЕНТР ИССЛЕДОВАНИЙ ГРАЖДАНСКОГО ОБЩЕСТВА И НЕКОММЕРЧЕСКОГО СЕКТОРА</a:t>
            </a:r>
          </a:p>
        </p:txBody>
      </p:sp>
      <p:grpSp>
        <p:nvGrpSpPr>
          <p:cNvPr id="14343" name="Group 3"/>
          <p:cNvGrpSpPr>
            <a:grpSpLocks/>
          </p:cNvGrpSpPr>
          <p:nvPr/>
        </p:nvGrpSpPr>
        <p:grpSpPr bwMode="auto">
          <a:xfrm>
            <a:off x="0" y="692150"/>
            <a:ext cx="9144000" cy="144463"/>
            <a:chOff x="0" y="391"/>
            <a:chExt cx="5760" cy="91"/>
          </a:xfrm>
        </p:grpSpPr>
        <p:sp>
          <p:nvSpPr>
            <p:cNvPr id="14347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ru-RU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4348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ru-RU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pic>
        <p:nvPicPr>
          <p:cNvPr id="14344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72475" y="88900"/>
            <a:ext cx="5222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838" y="53975"/>
            <a:ext cx="53975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3899" name="Rectangle 11"/>
          <p:cNvSpPr>
            <a:spLocks noChangeArrowheads="1"/>
          </p:cNvSpPr>
          <p:nvPr/>
        </p:nvSpPr>
        <p:spPr bwMode="auto">
          <a:xfrm>
            <a:off x="28575" y="6486525"/>
            <a:ext cx="2195513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765175"/>
            <a:ext cx="9144000" cy="144463"/>
            <a:chOff x="0" y="391"/>
            <a:chExt cx="5760" cy="91"/>
          </a:xfrm>
        </p:grpSpPr>
        <p:sp>
          <p:nvSpPr>
            <p:cNvPr id="83978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83979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</p:grpSp>
      <p:sp>
        <p:nvSpPr>
          <p:cNvPr id="374788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+mn-cs"/>
            </a:endParaRPr>
          </a:p>
        </p:txBody>
      </p:sp>
      <p:sp>
        <p:nvSpPr>
          <p:cNvPr id="83973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sz="2400" b="1" dirty="0">
                <a:solidFill>
                  <a:srgbClr val="8E3432"/>
                </a:solidFill>
              </a:rPr>
              <a:t>Распределение НКО по численности постоянных </a:t>
            </a:r>
            <a:r>
              <a:rPr lang="ru-RU" altLang="ko-KR" sz="2400" b="1" dirty="0" smtClean="0">
                <a:solidFill>
                  <a:srgbClr val="8E3432"/>
                </a:solidFill>
              </a:rPr>
              <a:t>сотрудников</a:t>
            </a:r>
            <a:endParaRPr lang="ru-RU" altLang="ko-KR" sz="2400" b="1" dirty="0">
              <a:solidFill>
                <a:srgbClr val="8E3432"/>
              </a:solidFill>
            </a:endParaRPr>
          </a:p>
        </p:txBody>
      </p:sp>
      <p:graphicFrame>
        <p:nvGraphicFramePr>
          <p:cNvPr id="83970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0" y="981075"/>
          <a:ext cx="9144000" cy="5400675"/>
        </p:xfrm>
        <a:graphic>
          <a:graphicData uri="http://schemas.openxmlformats.org/presentationml/2006/ole">
            <p:oleObj spid="_x0000_s51202" name="Диаграмма" r:id="rId3" imgW="7315200" imgH="4695757" progId="Excel.Sheet.8">
              <p:embed/>
            </p:oleObj>
          </a:graphicData>
        </a:graphic>
      </p:graphicFrame>
      <p:pic>
        <p:nvPicPr>
          <p:cNvPr id="8397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071670" y="6559550"/>
            <a:ext cx="8320087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 dirty="0">
                <a:solidFill>
                  <a:srgbClr val="000099"/>
                </a:solidFill>
              </a:rPr>
              <a:t>	</a:t>
            </a:r>
            <a:r>
              <a:rPr lang="en-US" sz="1300" dirty="0">
                <a:solidFill>
                  <a:srgbClr val="002060"/>
                </a:solidFill>
              </a:rPr>
              <a:t>*</a:t>
            </a:r>
            <a:r>
              <a:rPr lang="ru-RU" sz="1300" dirty="0">
                <a:solidFill>
                  <a:srgbClr val="002060"/>
                </a:solidFill>
              </a:rPr>
              <a:t>по результатам всероссийского обследования НКО (2009, </a:t>
            </a:r>
            <a:r>
              <a:rPr lang="en-US" sz="1300" dirty="0">
                <a:solidFill>
                  <a:srgbClr val="002060"/>
                </a:solidFill>
              </a:rPr>
              <a:t>n = </a:t>
            </a:r>
            <a:r>
              <a:rPr lang="ru-RU" sz="1300" dirty="0">
                <a:solidFill>
                  <a:srgbClr val="002060"/>
                </a:solidFill>
              </a:rPr>
              <a:t>1002)</a:t>
            </a:r>
            <a:endParaRPr lang="en-US" sz="1300" dirty="0">
              <a:solidFill>
                <a:srgbClr val="002060"/>
              </a:solidFill>
            </a:endParaRPr>
          </a:p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14" name="Rectangle 0"/>
          <p:cNvSpPr txBox="1">
            <a:spLocks noGrp="1" noChangeArrowheads="1"/>
          </p:cNvSpPr>
          <p:nvPr/>
        </p:nvSpPr>
        <p:spPr bwMode="auto">
          <a:xfrm>
            <a:off x="3132138" y="6519863"/>
            <a:ext cx="60118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EB0B280-0B1D-4FE0-9443-5AD26D6E710D}" type="slidenum">
              <a:rPr lang="ru-RU" sz="1200" i="1">
                <a:ea typeface="HYGothic-Extra"/>
                <a:cs typeface="HYGothic-Extra"/>
              </a:rPr>
              <a:pPr algn="r"/>
              <a:t>10</a:t>
            </a:fld>
            <a:endParaRPr lang="ru-RU" sz="1200" i="1" dirty="0">
              <a:ea typeface="HYGothic-Extra"/>
              <a:cs typeface="HYGothic-Extra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0"/>
          <p:cNvSpPr txBox="1">
            <a:spLocks noGrp="1" noChangeArrowheads="1"/>
          </p:cNvSpPr>
          <p:nvPr/>
        </p:nvSpPr>
        <p:spPr bwMode="auto">
          <a:xfrm>
            <a:off x="3132138" y="6526213"/>
            <a:ext cx="60118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F9E358C-407B-4577-BFA2-53126F94B9D6}" type="slidenum">
              <a:rPr lang="ru-RU" sz="1200" i="1">
                <a:ea typeface="HYGothic-Extra"/>
                <a:cs typeface="HYGothic-Extra"/>
              </a:rPr>
              <a:pPr algn="r"/>
              <a:t>11</a:t>
            </a:fld>
            <a:endParaRPr lang="ru-RU" sz="1200" i="1">
              <a:ea typeface="HYGothic-Extra"/>
              <a:cs typeface="HYGothic-Extra"/>
            </a:endParaRPr>
          </a:p>
        </p:txBody>
      </p:sp>
      <p:sp>
        <p:nvSpPr>
          <p:cNvPr id="1955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sz="2400" dirty="0">
                <a:solidFill>
                  <a:srgbClr val="A50021"/>
                </a:solidFill>
              </a:rPr>
              <a:t>Сколько в среднем добровольцев ежемесячно участвовали в работе Вашей организации в прошлом году?</a:t>
            </a:r>
          </a:p>
        </p:txBody>
      </p:sp>
      <p:sp>
        <p:nvSpPr>
          <p:cNvPr id="344068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+mn-cs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196975"/>
            <a:ext cx="9144000" cy="144463"/>
            <a:chOff x="0" y="391"/>
            <a:chExt cx="5760" cy="91"/>
          </a:xfrm>
        </p:grpSpPr>
        <p:sp>
          <p:nvSpPr>
            <p:cNvPr id="195590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195591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</p:grpSp>
      <p:pic>
        <p:nvPicPr>
          <p:cNvPr id="195589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963" y="1341438"/>
            <a:ext cx="8936037" cy="493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071670" y="6559550"/>
            <a:ext cx="8320087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 dirty="0">
                <a:solidFill>
                  <a:srgbClr val="000099"/>
                </a:solidFill>
              </a:rPr>
              <a:t>	</a:t>
            </a:r>
            <a:r>
              <a:rPr lang="en-US" sz="1300" dirty="0">
                <a:solidFill>
                  <a:srgbClr val="002060"/>
                </a:solidFill>
              </a:rPr>
              <a:t>*</a:t>
            </a:r>
            <a:r>
              <a:rPr lang="ru-RU" sz="1300" dirty="0">
                <a:solidFill>
                  <a:srgbClr val="002060"/>
                </a:solidFill>
              </a:rPr>
              <a:t>по результатам всероссийского обследования НКО (2009, </a:t>
            </a:r>
            <a:r>
              <a:rPr lang="en-US" sz="1300" dirty="0">
                <a:solidFill>
                  <a:srgbClr val="002060"/>
                </a:solidFill>
              </a:rPr>
              <a:t>n = </a:t>
            </a:r>
            <a:r>
              <a:rPr lang="ru-RU" sz="1300" dirty="0">
                <a:solidFill>
                  <a:srgbClr val="002060"/>
                </a:solidFill>
              </a:rPr>
              <a:t>1002)</a:t>
            </a:r>
            <a:endParaRPr lang="en-US" sz="1300" dirty="0">
              <a:solidFill>
                <a:srgbClr val="002060"/>
              </a:solidFill>
            </a:endParaRPr>
          </a:p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 dirty="0">
                <a:solidFill>
                  <a:srgbClr val="000099"/>
                </a:solidFill>
              </a:rPr>
              <a:t>	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4" name="Line 9"/>
          <p:cNvSpPr>
            <a:spLocks noChangeShapeType="1"/>
          </p:cNvSpPr>
          <p:nvPr/>
        </p:nvSpPr>
        <p:spPr bwMode="auto">
          <a:xfrm>
            <a:off x="0" y="6453188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+mn-cs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692150"/>
            <a:ext cx="9144000" cy="144463"/>
            <a:chOff x="0" y="391"/>
            <a:chExt cx="5760" cy="91"/>
          </a:xfrm>
        </p:grpSpPr>
        <p:sp>
          <p:nvSpPr>
            <p:cNvPr id="87049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87050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</p:grpSp>
      <p:sp>
        <p:nvSpPr>
          <p:cNvPr id="87043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sz="2400" b="1">
                <a:solidFill>
                  <a:srgbClr val="8E3432"/>
                </a:solidFill>
              </a:rPr>
              <a:t>Основные проблемы функционирования НКО (%)</a:t>
            </a:r>
          </a:p>
        </p:txBody>
      </p:sp>
      <p:pic>
        <p:nvPicPr>
          <p:cNvPr id="8704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981075"/>
            <a:ext cx="8713788" cy="540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071670" y="6559550"/>
            <a:ext cx="8320087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 dirty="0">
                <a:solidFill>
                  <a:srgbClr val="000099"/>
                </a:solidFill>
              </a:rPr>
              <a:t>	</a:t>
            </a:r>
            <a:r>
              <a:rPr lang="en-US" sz="1300" dirty="0">
                <a:solidFill>
                  <a:srgbClr val="002060"/>
                </a:solidFill>
              </a:rPr>
              <a:t>*</a:t>
            </a:r>
            <a:r>
              <a:rPr lang="ru-RU" sz="1300" dirty="0">
                <a:solidFill>
                  <a:srgbClr val="002060"/>
                </a:solidFill>
              </a:rPr>
              <a:t>по результатам всероссийского обследования НКО (2009, </a:t>
            </a:r>
            <a:r>
              <a:rPr lang="en-US" sz="1300" dirty="0">
                <a:solidFill>
                  <a:srgbClr val="002060"/>
                </a:solidFill>
              </a:rPr>
              <a:t>n = </a:t>
            </a:r>
            <a:r>
              <a:rPr lang="ru-RU" sz="1300" dirty="0">
                <a:solidFill>
                  <a:srgbClr val="002060"/>
                </a:solidFill>
              </a:rPr>
              <a:t>1002)</a:t>
            </a:r>
            <a:endParaRPr lang="en-US" sz="1300" dirty="0">
              <a:solidFill>
                <a:srgbClr val="002060"/>
              </a:solidFill>
            </a:endParaRPr>
          </a:p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13" name="Rectangle 0"/>
          <p:cNvSpPr txBox="1">
            <a:spLocks noGrp="1" noChangeArrowheads="1"/>
          </p:cNvSpPr>
          <p:nvPr/>
        </p:nvSpPr>
        <p:spPr bwMode="auto">
          <a:xfrm>
            <a:off x="3132138" y="6519863"/>
            <a:ext cx="60118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EB0B280-0B1D-4FE0-9443-5AD26D6E710D}" type="slidenum">
              <a:rPr lang="ru-RU" sz="1200" i="1">
                <a:ea typeface="HYGothic-Extra"/>
                <a:cs typeface="HYGothic-Extra"/>
              </a:rPr>
              <a:pPr algn="r"/>
              <a:t>12</a:t>
            </a:fld>
            <a:endParaRPr lang="ru-RU" sz="1200" i="1" dirty="0">
              <a:ea typeface="HYGothic-Extra"/>
              <a:cs typeface="HYGothic-Extra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sz="2000" b="1">
                <a:solidFill>
                  <a:srgbClr val="8E3432"/>
                </a:solidFill>
              </a:rPr>
              <a:t>Основные проблемы функционирования НКО (%, 2007/2009 гг.)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428625"/>
            <a:ext cx="9144000" cy="144463"/>
            <a:chOff x="0" y="391"/>
            <a:chExt cx="5760" cy="91"/>
          </a:xfrm>
        </p:grpSpPr>
        <p:sp>
          <p:nvSpPr>
            <p:cNvPr id="88073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88074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</p:grpSp>
      <p:sp>
        <p:nvSpPr>
          <p:cNvPr id="340997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+mn-cs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6350" y="557054"/>
          <a:ext cx="9144000" cy="6107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8069" name="Rectangle 0"/>
          <p:cNvSpPr txBox="1">
            <a:spLocks noGrp="1" noChangeArrowheads="1"/>
          </p:cNvSpPr>
          <p:nvPr/>
        </p:nvSpPr>
        <p:spPr bwMode="auto">
          <a:xfrm>
            <a:off x="3132138" y="6519863"/>
            <a:ext cx="60118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BBF760E-2690-431F-9817-6338204C89AE}" type="slidenum">
              <a:rPr lang="ru-RU" sz="1200" i="1">
                <a:ea typeface="HYGothic-Extra"/>
                <a:cs typeface="HYGothic-Extra"/>
              </a:rPr>
              <a:pPr algn="r"/>
              <a:t>13</a:t>
            </a:fld>
            <a:endParaRPr lang="ru-RU" sz="1200" i="1">
              <a:ea typeface="HYGothic-Extra"/>
              <a:cs typeface="HYGothic-Extra"/>
            </a:endParaRPr>
          </a:p>
        </p:txBody>
      </p:sp>
      <p:pic>
        <p:nvPicPr>
          <p:cNvPr id="880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071670" y="6559550"/>
            <a:ext cx="8320087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 dirty="0">
                <a:solidFill>
                  <a:srgbClr val="000099"/>
                </a:solidFill>
              </a:rPr>
              <a:t>	</a:t>
            </a:r>
            <a:r>
              <a:rPr lang="en-US" sz="1300" dirty="0">
                <a:solidFill>
                  <a:srgbClr val="002060"/>
                </a:solidFill>
              </a:rPr>
              <a:t>*</a:t>
            </a:r>
            <a:r>
              <a:rPr lang="ru-RU" sz="1300" dirty="0">
                <a:solidFill>
                  <a:srgbClr val="002060"/>
                </a:solidFill>
              </a:rPr>
              <a:t>по результатам всероссийского обследования НКО (2009, </a:t>
            </a:r>
            <a:r>
              <a:rPr lang="en-US" sz="1300" dirty="0">
                <a:solidFill>
                  <a:srgbClr val="002060"/>
                </a:solidFill>
              </a:rPr>
              <a:t>n = </a:t>
            </a:r>
            <a:r>
              <a:rPr lang="ru-RU" sz="1300" dirty="0">
                <a:solidFill>
                  <a:srgbClr val="002060"/>
                </a:solidFill>
              </a:rPr>
              <a:t>1002)</a:t>
            </a:r>
            <a:endParaRPr lang="en-US" sz="1300" dirty="0">
              <a:solidFill>
                <a:srgbClr val="002060"/>
              </a:solidFill>
            </a:endParaRPr>
          </a:p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 dirty="0">
                <a:solidFill>
                  <a:srgbClr val="000099"/>
                </a:solidFill>
              </a:rPr>
              <a:t>	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ext Box 2"/>
          <p:cNvSpPr txBox="1">
            <a:spLocks noChangeArrowheads="1"/>
          </p:cNvSpPr>
          <p:nvPr/>
        </p:nvSpPr>
        <p:spPr bwMode="auto">
          <a:xfrm>
            <a:off x="0" y="104775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sz="2400" b="1" dirty="0">
                <a:solidFill>
                  <a:srgbClr val="8E3432"/>
                </a:solidFill>
              </a:rPr>
              <a:t>Оценка экономического положения </a:t>
            </a:r>
            <a:r>
              <a:rPr lang="ru-RU" altLang="ko-KR" sz="2400" b="1" dirty="0" smtClean="0">
                <a:solidFill>
                  <a:srgbClr val="8E3432"/>
                </a:solidFill>
              </a:rPr>
              <a:t>НКО</a:t>
            </a:r>
            <a:br>
              <a:rPr lang="ru-RU" altLang="ko-KR" sz="2400" b="1" dirty="0" smtClean="0">
                <a:solidFill>
                  <a:srgbClr val="8E3432"/>
                </a:solidFill>
              </a:rPr>
            </a:br>
            <a:r>
              <a:rPr lang="ru-RU" altLang="ko-KR" sz="2400" b="1" dirty="0" smtClean="0">
                <a:solidFill>
                  <a:srgbClr val="8E3432"/>
                </a:solidFill>
              </a:rPr>
              <a:t>на </a:t>
            </a:r>
            <a:r>
              <a:rPr lang="ru-RU" altLang="ko-KR" sz="2400" b="1" dirty="0">
                <a:solidFill>
                  <a:srgbClr val="8E3432"/>
                </a:solidFill>
              </a:rPr>
              <a:t>сегодняшний </a:t>
            </a:r>
            <a:r>
              <a:rPr lang="ru-RU" altLang="ko-KR" sz="2400" b="1" dirty="0" smtClean="0">
                <a:solidFill>
                  <a:srgbClr val="8E3432"/>
                </a:solidFill>
              </a:rPr>
              <a:t>день</a:t>
            </a:r>
            <a:endParaRPr lang="ru-RU" altLang="ko-KR" sz="2400" b="1" dirty="0">
              <a:solidFill>
                <a:srgbClr val="8E3432"/>
              </a:solidFill>
            </a:endParaRPr>
          </a:p>
        </p:txBody>
      </p:sp>
      <p:sp>
        <p:nvSpPr>
          <p:cNvPr id="340997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+mn-cs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908050"/>
            <a:ext cx="9144000" cy="144463"/>
            <a:chOff x="0" y="391"/>
            <a:chExt cx="5760" cy="91"/>
          </a:xfrm>
        </p:grpSpPr>
        <p:sp>
          <p:nvSpPr>
            <p:cNvPr id="89097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89098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</p:grpSp>
      <p:pic>
        <p:nvPicPr>
          <p:cNvPr id="8909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96975"/>
            <a:ext cx="91440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071670" y="6559550"/>
            <a:ext cx="8320087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 dirty="0">
                <a:solidFill>
                  <a:srgbClr val="000099"/>
                </a:solidFill>
              </a:rPr>
              <a:t>	</a:t>
            </a:r>
            <a:r>
              <a:rPr lang="en-US" sz="1300" dirty="0">
                <a:solidFill>
                  <a:srgbClr val="002060"/>
                </a:solidFill>
              </a:rPr>
              <a:t>*</a:t>
            </a:r>
            <a:r>
              <a:rPr lang="ru-RU" sz="1300" dirty="0">
                <a:solidFill>
                  <a:srgbClr val="002060"/>
                </a:solidFill>
              </a:rPr>
              <a:t>по результатам всероссийского обследования НКО (2009, </a:t>
            </a:r>
            <a:r>
              <a:rPr lang="en-US" sz="1300" dirty="0">
                <a:solidFill>
                  <a:srgbClr val="002060"/>
                </a:solidFill>
              </a:rPr>
              <a:t>n = </a:t>
            </a:r>
            <a:r>
              <a:rPr lang="ru-RU" sz="1300" dirty="0">
                <a:solidFill>
                  <a:srgbClr val="002060"/>
                </a:solidFill>
              </a:rPr>
              <a:t>1002)</a:t>
            </a:r>
            <a:endParaRPr lang="en-US" sz="1300" dirty="0">
              <a:solidFill>
                <a:srgbClr val="002060"/>
              </a:solidFill>
            </a:endParaRPr>
          </a:p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 dirty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13" name="Rectangle 0"/>
          <p:cNvSpPr txBox="1">
            <a:spLocks noGrp="1" noChangeArrowheads="1"/>
          </p:cNvSpPr>
          <p:nvPr/>
        </p:nvSpPr>
        <p:spPr bwMode="auto">
          <a:xfrm>
            <a:off x="3132138" y="6519863"/>
            <a:ext cx="60118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EB0B280-0B1D-4FE0-9443-5AD26D6E710D}" type="slidenum">
              <a:rPr lang="ru-RU" sz="1200" i="1">
                <a:ea typeface="HYGothic-Extra"/>
                <a:cs typeface="HYGothic-Extra"/>
              </a:rPr>
              <a:pPr algn="r"/>
              <a:t>14</a:t>
            </a:fld>
            <a:endParaRPr lang="ru-RU" sz="1200" i="1" dirty="0">
              <a:ea typeface="HYGothic-Extra"/>
              <a:cs typeface="HYGothic-Extra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sz="2400" b="1" dirty="0">
                <a:solidFill>
                  <a:srgbClr val="8E3432"/>
                </a:solidFill>
              </a:rPr>
              <a:t>Источники </a:t>
            </a:r>
            <a:r>
              <a:rPr lang="ru-RU" altLang="ko-KR" sz="2400" b="1" dirty="0" smtClean="0">
                <a:solidFill>
                  <a:srgbClr val="8E3432"/>
                </a:solidFill>
              </a:rPr>
              <a:t>поступлений </a:t>
            </a:r>
            <a:r>
              <a:rPr lang="ru-RU" altLang="ko-KR" sz="2400" b="1" dirty="0">
                <a:solidFill>
                  <a:srgbClr val="8E3432"/>
                </a:solidFill>
              </a:rPr>
              <a:t>в денежной </a:t>
            </a:r>
            <a:r>
              <a:rPr lang="ru-RU" altLang="ko-KR" sz="2400" b="1" dirty="0" smtClean="0">
                <a:solidFill>
                  <a:srgbClr val="8E3432"/>
                </a:solidFill>
              </a:rPr>
              <a:t>и</a:t>
            </a:r>
            <a:br>
              <a:rPr lang="ru-RU" altLang="ko-KR" sz="2400" b="1" dirty="0" smtClean="0">
                <a:solidFill>
                  <a:srgbClr val="8E3432"/>
                </a:solidFill>
              </a:rPr>
            </a:br>
            <a:r>
              <a:rPr lang="ru-RU" altLang="ko-KR" sz="2400" b="1" dirty="0" smtClean="0">
                <a:solidFill>
                  <a:srgbClr val="8E3432"/>
                </a:solidFill>
              </a:rPr>
              <a:t>натуральной </a:t>
            </a:r>
            <a:r>
              <a:rPr lang="ru-RU" altLang="ko-KR" sz="2400" b="1" dirty="0">
                <a:solidFill>
                  <a:srgbClr val="8E3432"/>
                </a:solidFill>
              </a:rPr>
              <a:t>форме </a:t>
            </a:r>
            <a:r>
              <a:rPr lang="ru-RU" altLang="ko-KR" sz="2400" b="1" dirty="0" smtClean="0">
                <a:solidFill>
                  <a:srgbClr val="8E3432"/>
                </a:solidFill>
              </a:rPr>
              <a:t>в бюджеты НКО в </a:t>
            </a:r>
            <a:r>
              <a:rPr lang="ru-RU" altLang="ko-KR" sz="2400" b="1" dirty="0">
                <a:solidFill>
                  <a:srgbClr val="8E3432"/>
                </a:solidFill>
              </a:rPr>
              <a:t>2009 году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765175"/>
            <a:ext cx="9144000" cy="144463"/>
            <a:chOff x="0" y="391"/>
            <a:chExt cx="5760" cy="91"/>
          </a:xfrm>
        </p:grpSpPr>
        <p:sp>
          <p:nvSpPr>
            <p:cNvPr id="91145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91146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</p:grpSp>
      <p:sp>
        <p:nvSpPr>
          <p:cNvPr id="340997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+mn-cs"/>
            </a:endParaRPr>
          </a:p>
        </p:txBody>
      </p:sp>
      <p:sp>
        <p:nvSpPr>
          <p:cNvPr id="91140" name="Rectangle 0"/>
          <p:cNvSpPr txBox="1">
            <a:spLocks noGrp="1" noChangeArrowheads="1"/>
          </p:cNvSpPr>
          <p:nvPr/>
        </p:nvSpPr>
        <p:spPr bwMode="auto">
          <a:xfrm>
            <a:off x="3132138" y="6526213"/>
            <a:ext cx="60118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641644E-92D5-4342-91F2-07E33F435719}" type="slidenum">
              <a:rPr lang="ru-RU" sz="1200" i="1">
                <a:ea typeface="HYGothic-Extra"/>
                <a:cs typeface="HYGothic-Extra"/>
              </a:rPr>
              <a:pPr algn="r"/>
              <a:t>15</a:t>
            </a:fld>
            <a:endParaRPr lang="ru-RU" sz="1200" i="1">
              <a:ea typeface="HYGothic-Extra"/>
              <a:cs typeface="HYGothic-Extra"/>
            </a:endParaRPr>
          </a:p>
        </p:txBody>
      </p:sp>
      <p:pic>
        <p:nvPicPr>
          <p:cNvPr id="911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1143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08050"/>
            <a:ext cx="8964613" cy="545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071670" y="6559550"/>
            <a:ext cx="8320087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 dirty="0">
                <a:solidFill>
                  <a:srgbClr val="000099"/>
                </a:solidFill>
              </a:rPr>
              <a:t>	</a:t>
            </a:r>
            <a:r>
              <a:rPr lang="en-US" sz="1300" dirty="0">
                <a:solidFill>
                  <a:srgbClr val="002060"/>
                </a:solidFill>
              </a:rPr>
              <a:t>*</a:t>
            </a:r>
            <a:r>
              <a:rPr lang="ru-RU" sz="1300" dirty="0">
                <a:solidFill>
                  <a:srgbClr val="002060"/>
                </a:solidFill>
              </a:rPr>
              <a:t>по результатам всероссийского обследования НКО (2009, </a:t>
            </a:r>
            <a:r>
              <a:rPr lang="en-US" sz="1300" dirty="0">
                <a:solidFill>
                  <a:srgbClr val="002060"/>
                </a:solidFill>
              </a:rPr>
              <a:t>n = </a:t>
            </a:r>
            <a:r>
              <a:rPr lang="ru-RU" sz="1300" dirty="0">
                <a:solidFill>
                  <a:srgbClr val="002060"/>
                </a:solidFill>
              </a:rPr>
              <a:t>1002)</a:t>
            </a:r>
            <a:endParaRPr lang="en-US" sz="1300" dirty="0">
              <a:solidFill>
                <a:srgbClr val="002060"/>
              </a:solidFill>
            </a:endParaRPr>
          </a:p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 dirty="0">
                <a:solidFill>
                  <a:srgbClr val="000099"/>
                </a:solidFill>
              </a:rPr>
              <a:t>	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04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sz="2400" b="1" dirty="0">
                <a:solidFill>
                  <a:srgbClr val="C00000"/>
                </a:solidFill>
              </a:rPr>
              <a:t>Первичные показатели</a:t>
            </a:r>
          </a:p>
        </p:txBody>
      </p:sp>
      <p:sp>
        <p:nvSpPr>
          <p:cNvPr id="370691" name="Rectangle 12"/>
          <p:cNvSpPr>
            <a:spLocks noChangeArrowheads="1"/>
          </p:cNvSpPr>
          <p:nvPr/>
        </p:nvSpPr>
        <p:spPr bwMode="auto">
          <a:xfrm>
            <a:off x="323850" y="908050"/>
            <a:ext cx="882015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28675" lvl="1" indent="-371475">
              <a:buFont typeface="Wingdings" pitchFamily="2" charset="2"/>
              <a:buChar char="q"/>
              <a:defRPr/>
            </a:pPr>
            <a:r>
              <a:rPr lang="ru-RU" b="0" dirty="0">
                <a:solidFill>
                  <a:srgbClr val="000066"/>
                </a:solidFill>
              </a:rPr>
              <a:t>Расходы третьего сектора</a:t>
            </a:r>
          </a:p>
          <a:p>
            <a:pPr marL="1285875" lvl="2" indent="-371475">
              <a:defRPr/>
            </a:pPr>
            <a:r>
              <a:rPr lang="ru-RU" b="0" dirty="0">
                <a:solidFill>
                  <a:srgbClr val="000066"/>
                </a:solidFill>
                <a:cs typeface="Arial" pitchFamily="34" charset="0"/>
              </a:rPr>
              <a:t>‒  </a:t>
            </a:r>
            <a:r>
              <a:rPr lang="ru-RU" b="0" dirty="0">
                <a:solidFill>
                  <a:srgbClr val="000066"/>
                </a:solidFill>
              </a:rPr>
              <a:t>в абсолютных цифрах</a:t>
            </a:r>
          </a:p>
          <a:p>
            <a:pPr marL="1285875" lvl="2" indent="-371475">
              <a:defRPr/>
            </a:pPr>
            <a:r>
              <a:rPr lang="ru-RU" b="0" dirty="0">
                <a:solidFill>
                  <a:srgbClr val="000066"/>
                </a:solidFill>
              </a:rPr>
              <a:t>‒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0" dirty="0">
                <a:solidFill>
                  <a:srgbClr val="000066"/>
                </a:solidFill>
              </a:rPr>
              <a:t>% от ВВП</a:t>
            </a:r>
          </a:p>
          <a:p>
            <a:pPr marL="828675" lvl="1" indent="-371475">
              <a:buFont typeface="Wingdings" pitchFamily="2" charset="2"/>
              <a:buChar char="q"/>
              <a:defRPr/>
            </a:pPr>
            <a:r>
              <a:rPr lang="ru-RU" b="0" dirty="0">
                <a:solidFill>
                  <a:srgbClr val="000066"/>
                </a:solidFill>
              </a:rPr>
              <a:t> Оплачиваемые работники (приведенные к норме полной занятости) </a:t>
            </a:r>
          </a:p>
          <a:p>
            <a:pPr marL="1285875" lvl="2" indent="-371475">
              <a:buFont typeface="Wingdings" pitchFamily="2" charset="2"/>
              <a:buNone/>
              <a:defRPr/>
            </a:pPr>
            <a:r>
              <a:rPr lang="ru-RU" b="0" dirty="0">
                <a:solidFill>
                  <a:srgbClr val="000066"/>
                </a:solidFill>
              </a:rPr>
              <a:t>‒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0" dirty="0">
                <a:solidFill>
                  <a:srgbClr val="000066"/>
                </a:solidFill>
              </a:rPr>
              <a:t>третьего сектора </a:t>
            </a:r>
            <a:r>
              <a:rPr lang="en-US" b="0" dirty="0">
                <a:solidFill>
                  <a:srgbClr val="000066"/>
                </a:solidFill>
              </a:rPr>
              <a:t>{</a:t>
            </a:r>
            <a:r>
              <a:rPr lang="ru-RU" b="0" dirty="0">
                <a:solidFill>
                  <a:srgbClr val="000066"/>
                </a:solidFill>
              </a:rPr>
              <a:t>кол-во человек</a:t>
            </a:r>
            <a:r>
              <a:rPr lang="en-US" b="0" dirty="0">
                <a:solidFill>
                  <a:srgbClr val="000066"/>
                </a:solidFill>
              </a:rPr>
              <a:t>} </a:t>
            </a:r>
          </a:p>
          <a:p>
            <a:pPr marL="1285875" lvl="2" indent="-371475">
              <a:buFont typeface="Wingdings" pitchFamily="2" charset="2"/>
              <a:buNone/>
              <a:defRPr/>
            </a:pPr>
            <a:r>
              <a:rPr lang="ru-RU" b="0" dirty="0">
                <a:solidFill>
                  <a:srgbClr val="000066"/>
                </a:solidFill>
              </a:rPr>
              <a:t>‒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0" dirty="0">
                <a:solidFill>
                  <a:srgbClr val="000066"/>
                </a:solidFill>
              </a:rPr>
              <a:t>секторов НКО по сферам деятельности (человек)</a:t>
            </a:r>
            <a:r>
              <a:rPr lang="en-US" b="0" dirty="0">
                <a:solidFill>
                  <a:srgbClr val="000066"/>
                </a:solidFill>
              </a:rPr>
              <a:t> </a:t>
            </a:r>
          </a:p>
          <a:p>
            <a:pPr marL="1285875" lvl="2" indent="-371475">
              <a:buFont typeface="Wingdings" pitchFamily="2" charset="2"/>
              <a:buNone/>
              <a:defRPr/>
            </a:pPr>
            <a:r>
              <a:rPr lang="ru-RU" b="0" dirty="0">
                <a:solidFill>
                  <a:srgbClr val="000066"/>
                </a:solidFill>
              </a:rPr>
              <a:t>‒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0" dirty="0">
                <a:solidFill>
                  <a:srgbClr val="000066"/>
                </a:solidFill>
              </a:rPr>
              <a:t>% ко всем несельскохозяйственным работникам</a:t>
            </a:r>
            <a:endParaRPr lang="en-US" b="0" dirty="0">
              <a:solidFill>
                <a:srgbClr val="000066"/>
              </a:solidFill>
            </a:endParaRPr>
          </a:p>
          <a:p>
            <a:pPr marL="828675" lvl="1" indent="-371475">
              <a:buFont typeface="Wingdings" pitchFamily="2" charset="2"/>
              <a:buChar char="q"/>
              <a:defRPr/>
            </a:pPr>
            <a:r>
              <a:rPr lang="en-US" b="0" dirty="0">
                <a:solidFill>
                  <a:srgbClr val="000066"/>
                </a:solidFill>
              </a:rPr>
              <a:t> </a:t>
            </a:r>
            <a:r>
              <a:rPr lang="ru-RU" b="0" dirty="0">
                <a:solidFill>
                  <a:srgbClr val="000066"/>
                </a:solidFill>
              </a:rPr>
              <a:t>Волонтеры (приведенные к норме полной занятости) </a:t>
            </a:r>
          </a:p>
          <a:p>
            <a:pPr marL="1285875" lvl="2" indent="-371475">
              <a:buFont typeface="Wingdings" pitchFamily="2" charset="2"/>
              <a:buNone/>
              <a:defRPr/>
            </a:pPr>
            <a:r>
              <a:rPr lang="ru-RU" b="0" dirty="0">
                <a:solidFill>
                  <a:srgbClr val="000066"/>
                </a:solidFill>
              </a:rPr>
              <a:t>‒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0" dirty="0">
                <a:solidFill>
                  <a:srgbClr val="000066"/>
                </a:solidFill>
              </a:rPr>
              <a:t>третьего сектора (человек)</a:t>
            </a:r>
          </a:p>
          <a:p>
            <a:pPr marL="1285875" lvl="2" indent="-371475">
              <a:buFont typeface="Wingdings" pitchFamily="2" charset="2"/>
              <a:buNone/>
              <a:defRPr/>
            </a:pPr>
            <a:r>
              <a:rPr lang="ru-RU" b="0" dirty="0">
                <a:solidFill>
                  <a:srgbClr val="000066"/>
                </a:solidFill>
              </a:rPr>
              <a:t>‒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0" dirty="0">
                <a:solidFill>
                  <a:srgbClr val="000066"/>
                </a:solidFill>
              </a:rPr>
              <a:t>секторов НКО по сферам деятельности (человек)</a:t>
            </a:r>
          </a:p>
          <a:p>
            <a:pPr marL="1285875" lvl="2" indent="-371475">
              <a:buFont typeface="Wingdings" pitchFamily="2" charset="2"/>
              <a:buNone/>
              <a:defRPr/>
            </a:pPr>
            <a:r>
              <a:rPr lang="ru-RU" b="0" dirty="0">
                <a:solidFill>
                  <a:srgbClr val="000066"/>
                </a:solidFill>
              </a:rPr>
              <a:t>‒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0" dirty="0">
                <a:solidFill>
                  <a:srgbClr val="000066"/>
                </a:solidFill>
              </a:rPr>
              <a:t>% ко всем несельскохозяйственным работникам</a:t>
            </a:r>
          </a:p>
          <a:p>
            <a:pPr marL="828675" lvl="1" indent="-371475">
              <a:buFont typeface="Wingdings" pitchFamily="2" charset="2"/>
              <a:buChar char="q"/>
              <a:defRPr/>
            </a:pPr>
            <a:r>
              <a:rPr lang="ru-RU" b="0" dirty="0">
                <a:solidFill>
                  <a:srgbClr val="000066"/>
                </a:solidFill>
              </a:rPr>
              <a:t> Композиция третьего сектора по расходам (по сферам деятельности)</a:t>
            </a:r>
          </a:p>
          <a:p>
            <a:pPr marL="828675" lvl="1" indent="-371475">
              <a:buFont typeface="Wingdings" pitchFamily="2" charset="2"/>
              <a:buChar char="q"/>
              <a:defRPr/>
            </a:pPr>
            <a:r>
              <a:rPr lang="ru-RU" b="0" dirty="0">
                <a:solidFill>
                  <a:srgbClr val="000066"/>
                </a:solidFill>
              </a:rPr>
              <a:t> Композиция третьего сектора по занятости, с учетом и без учета </a:t>
            </a:r>
            <a:br>
              <a:rPr lang="ru-RU" b="0" dirty="0">
                <a:solidFill>
                  <a:srgbClr val="000066"/>
                </a:solidFill>
              </a:rPr>
            </a:br>
            <a:r>
              <a:rPr lang="ru-RU" b="0" dirty="0">
                <a:solidFill>
                  <a:srgbClr val="000066"/>
                </a:solidFill>
              </a:rPr>
              <a:t>        волонтеров (по сферам деятельности)</a:t>
            </a:r>
          </a:p>
          <a:p>
            <a:pPr marL="828675" lvl="1" indent="-371475">
              <a:buFont typeface="Wingdings" pitchFamily="2" charset="2"/>
              <a:buChar char="q"/>
              <a:defRPr/>
            </a:pPr>
            <a:r>
              <a:rPr lang="ru-RU" b="0" dirty="0">
                <a:solidFill>
                  <a:srgbClr val="000066"/>
                </a:solidFill>
              </a:rPr>
              <a:t>Доходы (включая и не включая вклад волонтеров):</a:t>
            </a:r>
          </a:p>
          <a:p>
            <a:pPr marL="1285875" lvl="2" indent="-371475">
              <a:buFont typeface="Wingdings" pitchFamily="2" charset="2"/>
              <a:buNone/>
              <a:defRPr/>
            </a:pPr>
            <a:r>
              <a:rPr lang="ru-RU" b="0" dirty="0">
                <a:solidFill>
                  <a:srgbClr val="000066"/>
                </a:solidFill>
              </a:rPr>
              <a:t>‒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0" dirty="0">
                <a:solidFill>
                  <a:srgbClr val="000066"/>
                </a:solidFill>
              </a:rPr>
              <a:t>третьего сектора</a:t>
            </a:r>
          </a:p>
          <a:p>
            <a:pPr marL="1285875" lvl="2" indent="-371475">
              <a:buFont typeface="Wingdings" pitchFamily="2" charset="2"/>
              <a:buNone/>
              <a:defRPr/>
            </a:pPr>
            <a:r>
              <a:rPr lang="ru-RU" b="0" dirty="0">
                <a:solidFill>
                  <a:srgbClr val="000066"/>
                </a:solidFill>
              </a:rPr>
              <a:t>‒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0" dirty="0">
                <a:solidFill>
                  <a:srgbClr val="000066"/>
                </a:solidFill>
              </a:rPr>
              <a:t>в абсолютных цифрах</a:t>
            </a:r>
          </a:p>
          <a:p>
            <a:pPr marL="1285875" lvl="2" indent="-371475">
              <a:buFont typeface="Wingdings" pitchFamily="2" charset="2"/>
              <a:buNone/>
              <a:defRPr/>
            </a:pPr>
            <a:r>
              <a:rPr lang="ru-RU" b="0" dirty="0">
                <a:solidFill>
                  <a:srgbClr val="000066"/>
                </a:solidFill>
              </a:rPr>
              <a:t>‒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0" dirty="0">
                <a:solidFill>
                  <a:srgbClr val="000066"/>
                </a:solidFill>
              </a:rPr>
              <a:t>% от ВВП</a:t>
            </a:r>
          </a:p>
          <a:p>
            <a:pPr marL="828675" lvl="1" indent="-371475">
              <a:buFont typeface="Wingdings" pitchFamily="2" charset="2"/>
              <a:buChar char="q"/>
              <a:defRPr/>
            </a:pPr>
            <a:r>
              <a:rPr lang="ru-RU" b="0" dirty="0">
                <a:solidFill>
                  <a:srgbClr val="000066"/>
                </a:solidFill>
              </a:rPr>
              <a:t>Композиция доходов третьего сектора (по сферам деятельности)</a:t>
            </a:r>
          </a:p>
        </p:txBody>
      </p:sp>
      <p:sp>
        <p:nvSpPr>
          <p:cNvPr id="370692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620713"/>
            <a:ext cx="9144000" cy="144462"/>
            <a:chOff x="0" y="391"/>
            <a:chExt cx="5760" cy="91"/>
          </a:xfrm>
        </p:grpSpPr>
        <p:sp>
          <p:nvSpPr>
            <p:cNvPr id="21511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21512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sp>
        <p:nvSpPr>
          <p:cNvPr id="9" name="Rectangle 0"/>
          <p:cNvSpPr txBox="1">
            <a:spLocks noGrp="1" noChangeArrowheads="1"/>
          </p:cNvSpPr>
          <p:nvPr/>
        </p:nvSpPr>
        <p:spPr bwMode="auto">
          <a:xfrm>
            <a:off x="3132138" y="6519863"/>
            <a:ext cx="60118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43298ED-74F4-4314-AA79-AFE0D063055C}" type="slidenum">
              <a:rPr lang="ru-RU" sz="1200" i="1">
                <a:ea typeface="HYGothic-Extra"/>
                <a:cs typeface="Arial" pitchFamily="34" charset="0"/>
              </a:rPr>
              <a:pPr algn="r"/>
              <a:t>16</a:t>
            </a:fld>
            <a:endParaRPr lang="ru-RU" sz="1200" i="1" dirty="0">
              <a:ea typeface="HYGothic-Extra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0" y="104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sz="2400" b="1" dirty="0">
                <a:solidFill>
                  <a:srgbClr val="C00000"/>
                </a:solidFill>
              </a:rPr>
              <a:t>Направления анализа на основе первичных показателей</a:t>
            </a:r>
          </a:p>
        </p:txBody>
      </p:sp>
      <p:sp>
        <p:nvSpPr>
          <p:cNvPr id="22532" name="Rectangle 12"/>
          <p:cNvSpPr>
            <a:spLocks noChangeArrowheads="1"/>
          </p:cNvSpPr>
          <p:nvPr/>
        </p:nvSpPr>
        <p:spPr bwMode="auto">
          <a:xfrm>
            <a:off x="395288" y="1052513"/>
            <a:ext cx="8281987" cy="466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b="0">
                <a:solidFill>
                  <a:srgbClr val="000066"/>
                </a:solidFill>
              </a:rPr>
              <a:t>На основе количественных показателей проводится </a:t>
            </a:r>
            <a:r>
              <a:rPr lang="ru-RU">
                <a:solidFill>
                  <a:srgbClr val="000066"/>
                </a:solidFill>
              </a:rPr>
              <a:t>анализ</a:t>
            </a:r>
            <a:r>
              <a:rPr lang="en-US">
                <a:solidFill>
                  <a:srgbClr val="000066"/>
                </a:solidFill>
              </a:rPr>
              <a:t/>
            </a:r>
            <a:br>
              <a:rPr lang="en-US">
                <a:solidFill>
                  <a:srgbClr val="000066"/>
                </a:solidFill>
              </a:rPr>
            </a:br>
            <a:r>
              <a:rPr lang="ru-RU" b="0">
                <a:solidFill>
                  <a:srgbClr val="000066"/>
                </a:solidFill>
              </a:rPr>
              <a:t>по следующим направлениям:</a:t>
            </a:r>
            <a:endParaRPr lang="en-US" b="0">
              <a:solidFill>
                <a:srgbClr val="000066"/>
              </a:solidFill>
            </a:endParaRPr>
          </a:p>
          <a:p>
            <a:pPr marL="342900" indent="-342900"/>
            <a:endParaRPr lang="ru-RU" b="0">
              <a:solidFill>
                <a:srgbClr val="000066"/>
              </a:solidFill>
            </a:endParaRPr>
          </a:p>
          <a:p>
            <a:pPr marL="800100" lvl="1" indent="-342900">
              <a:spcBef>
                <a:spcPct val="15000"/>
              </a:spcBef>
              <a:spcAft>
                <a:spcPct val="15000"/>
              </a:spcAft>
              <a:buFont typeface="Arial" pitchFamily="34" charset="0"/>
              <a:buChar char="‒"/>
            </a:pPr>
            <a:r>
              <a:rPr lang="ru-RU" b="0">
                <a:solidFill>
                  <a:srgbClr val="000066"/>
                </a:solidFill>
              </a:rPr>
              <a:t>Вклад сектора в экономику страны: сравнение вклада в ВВП </a:t>
            </a:r>
            <a:r>
              <a:rPr lang="en-US" b="0">
                <a:solidFill>
                  <a:srgbClr val="000066"/>
                </a:solidFill>
              </a:rPr>
              <a:t/>
            </a:r>
            <a:br>
              <a:rPr lang="en-US" b="0">
                <a:solidFill>
                  <a:srgbClr val="000066"/>
                </a:solidFill>
              </a:rPr>
            </a:br>
            <a:r>
              <a:rPr lang="en-US" b="0">
                <a:solidFill>
                  <a:srgbClr val="000066"/>
                </a:solidFill>
              </a:rPr>
              <a:t>       </a:t>
            </a:r>
            <a:r>
              <a:rPr lang="ru-RU" b="0">
                <a:solidFill>
                  <a:srgbClr val="000066"/>
                </a:solidFill>
              </a:rPr>
              <a:t>с основными</a:t>
            </a:r>
            <a:r>
              <a:rPr lang="en-US" b="0">
                <a:solidFill>
                  <a:srgbClr val="000066"/>
                </a:solidFill>
              </a:rPr>
              <a:t> </a:t>
            </a:r>
            <a:r>
              <a:rPr lang="ru-RU" b="0">
                <a:solidFill>
                  <a:srgbClr val="000066"/>
                </a:solidFill>
              </a:rPr>
              <a:t>отраслями экономики и крупнейшими предприятиями</a:t>
            </a:r>
          </a:p>
          <a:p>
            <a:pPr marL="800100" lvl="1" indent="-342900">
              <a:spcBef>
                <a:spcPct val="15000"/>
              </a:spcBef>
              <a:spcAft>
                <a:spcPct val="15000"/>
              </a:spcAft>
              <a:buFont typeface="Arial" pitchFamily="34" charset="0"/>
              <a:buChar char="‒"/>
            </a:pPr>
            <a:r>
              <a:rPr lang="ru-RU" b="0">
                <a:solidFill>
                  <a:srgbClr val="000066"/>
                </a:solidFill>
              </a:rPr>
              <a:t>Вклад сектора в занятость: сравнение числа занятых </a:t>
            </a:r>
            <a:r>
              <a:rPr lang="en-US" b="0">
                <a:solidFill>
                  <a:srgbClr val="000066"/>
                </a:solidFill>
              </a:rPr>
              <a:t/>
            </a:r>
            <a:br>
              <a:rPr lang="en-US" b="0">
                <a:solidFill>
                  <a:srgbClr val="000066"/>
                </a:solidFill>
              </a:rPr>
            </a:br>
            <a:r>
              <a:rPr lang="en-US" b="0">
                <a:solidFill>
                  <a:srgbClr val="000066"/>
                </a:solidFill>
              </a:rPr>
              <a:t>       </a:t>
            </a:r>
            <a:r>
              <a:rPr lang="ru-RU" b="0">
                <a:solidFill>
                  <a:srgbClr val="000066"/>
                </a:solidFill>
              </a:rPr>
              <a:t>(с волонтерами</a:t>
            </a:r>
            <a:r>
              <a:rPr lang="en-US" b="0">
                <a:solidFill>
                  <a:srgbClr val="000066"/>
                </a:solidFill>
              </a:rPr>
              <a:t> </a:t>
            </a:r>
            <a:r>
              <a:rPr lang="ru-RU" b="0">
                <a:solidFill>
                  <a:srgbClr val="000066"/>
                </a:solidFill>
              </a:rPr>
              <a:t>и без них) с основными отраслями экономики</a:t>
            </a:r>
            <a:r>
              <a:rPr lang="en-US" b="0">
                <a:solidFill>
                  <a:srgbClr val="000066"/>
                </a:solidFill>
              </a:rPr>
              <a:t/>
            </a:r>
            <a:br>
              <a:rPr lang="en-US" b="0">
                <a:solidFill>
                  <a:srgbClr val="000066"/>
                </a:solidFill>
              </a:rPr>
            </a:br>
            <a:r>
              <a:rPr lang="en-US" b="0">
                <a:solidFill>
                  <a:srgbClr val="000066"/>
                </a:solidFill>
              </a:rPr>
              <a:t>       </a:t>
            </a:r>
            <a:r>
              <a:rPr lang="ru-RU" b="0">
                <a:solidFill>
                  <a:srgbClr val="000066"/>
                </a:solidFill>
              </a:rPr>
              <a:t> и крупнейшими предприятиями</a:t>
            </a:r>
          </a:p>
          <a:p>
            <a:pPr marL="800100" lvl="1" indent="-342900">
              <a:spcBef>
                <a:spcPct val="15000"/>
              </a:spcBef>
              <a:spcAft>
                <a:spcPct val="15000"/>
              </a:spcAft>
              <a:buFont typeface="Arial" pitchFamily="34" charset="0"/>
              <a:buChar char="‒"/>
            </a:pPr>
            <a:r>
              <a:rPr lang="ru-RU" b="0">
                <a:solidFill>
                  <a:srgbClr val="000066"/>
                </a:solidFill>
              </a:rPr>
              <a:t>Выявление доминирующей сферы деятельности (из 12) в третьем</a:t>
            </a:r>
            <a:r>
              <a:rPr lang="en-US" b="0">
                <a:solidFill>
                  <a:srgbClr val="000066"/>
                </a:solidFill>
              </a:rPr>
              <a:t/>
            </a:r>
            <a:br>
              <a:rPr lang="en-US" b="0">
                <a:solidFill>
                  <a:srgbClr val="000066"/>
                </a:solidFill>
              </a:rPr>
            </a:br>
            <a:r>
              <a:rPr lang="en-US" b="0">
                <a:solidFill>
                  <a:srgbClr val="000066"/>
                </a:solidFill>
              </a:rPr>
              <a:t>      </a:t>
            </a:r>
            <a:r>
              <a:rPr lang="ru-RU" b="0">
                <a:solidFill>
                  <a:srgbClr val="000066"/>
                </a:solidFill>
              </a:rPr>
              <a:t> секторе страны</a:t>
            </a:r>
          </a:p>
          <a:p>
            <a:pPr marL="800100" lvl="1" indent="-342900">
              <a:spcBef>
                <a:spcPct val="15000"/>
              </a:spcBef>
              <a:spcAft>
                <a:spcPct val="15000"/>
              </a:spcAft>
              <a:buFont typeface="Arial" pitchFamily="34" charset="0"/>
              <a:buChar char="‒"/>
            </a:pPr>
            <a:r>
              <a:rPr lang="ru-RU" b="0">
                <a:solidFill>
                  <a:srgbClr val="000066"/>
                </a:solidFill>
              </a:rPr>
              <a:t>Выявление доминирующего источника доходов сектора </a:t>
            </a:r>
          </a:p>
          <a:p>
            <a:pPr marL="800100" lvl="1" indent="-342900">
              <a:spcBef>
                <a:spcPct val="15000"/>
              </a:spcBef>
              <a:spcAft>
                <a:spcPct val="15000"/>
              </a:spcAft>
              <a:buFont typeface="Arial" pitchFamily="34" charset="0"/>
              <a:buChar char="‒"/>
            </a:pPr>
            <a:r>
              <a:rPr lang="ru-RU" b="0">
                <a:solidFill>
                  <a:srgbClr val="000066"/>
                </a:solidFill>
              </a:rPr>
              <a:t>Сопоставление сферы деятельности и доминирующего</a:t>
            </a:r>
            <a:r>
              <a:rPr lang="en-US" b="0">
                <a:solidFill>
                  <a:srgbClr val="000066"/>
                </a:solidFill>
              </a:rPr>
              <a:t/>
            </a:r>
            <a:br>
              <a:rPr lang="en-US" b="0">
                <a:solidFill>
                  <a:srgbClr val="000066"/>
                </a:solidFill>
              </a:rPr>
            </a:br>
            <a:r>
              <a:rPr lang="en-US" b="0">
                <a:solidFill>
                  <a:srgbClr val="000066"/>
                </a:solidFill>
              </a:rPr>
              <a:t>      </a:t>
            </a:r>
            <a:r>
              <a:rPr lang="ru-RU" b="0">
                <a:solidFill>
                  <a:srgbClr val="000066"/>
                </a:solidFill>
              </a:rPr>
              <a:t> типа источников доходов</a:t>
            </a:r>
          </a:p>
          <a:p>
            <a:pPr marL="800100" lvl="1" indent="-342900">
              <a:spcBef>
                <a:spcPct val="15000"/>
              </a:spcBef>
              <a:spcAft>
                <a:spcPct val="15000"/>
              </a:spcAft>
              <a:buFont typeface="Arial" pitchFamily="34" charset="0"/>
              <a:buChar char="‒"/>
            </a:pPr>
            <a:r>
              <a:rPr lang="ru-RU" b="0">
                <a:solidFill>
                  <a:srgbClr val="000066"/>
                </a:solidFill>
              </a:rPr>
              <a:t>Сравнение всех показателей страны со средними для всех </a:t>
            </a:r>
            <a:r>
              <a:rPr lang="en-US" b="0">
                <a:solidFill>
                  <a:srgbClr val="000066"/>
                </a:solidFill>
              </a:rPr>
              <a:t/>
            </a:r>
            <a:br>
              <a:rPr lang="en-US" b="0">
                <a:solidFill>
                  <a:srgbClr val="000066"/>
                </a:solidFill>
              </a:rPr>
            </a:br>
            <a:r>
              <a:rPr lang="en-US" b="0">
                <a:solidFill>
                  <a:srgbClr val="000066"/>
                </a:solidFill>
              </a:rPr>
              <a:t>       </a:t>
            </a:r>
            <a:r>
              <a:rPr lang="ru-RU" b="0">
                <a:solidFill>
                  <a:srgbClr val="000066"/>
                </a:solidFill>
              </a:rPr>
              <a:t>стран-участниц </a:t>
            </a:r>
            <a:r>
              <a:rPr lang="en-US" b="0">
                <a:solidFill>
                  <a:srgbClr val="000066"/>
                </a:solidFill>
              </a:rPr>
              <a:t>CNP</a:t>
            </a:r>
            <a:r>
              <a:rPr lang="ru-RU" b="0">
                <a:solidFill>
                  <a:srgbClr val="000066"/>
                </a:solidFill>
              </a:rPr>
              <a:t> и средними для своего региона</a:t>
            </a:r>
          </a:p>
        </p:txBody>
      </p:sp>
      <p:sp>
        <p:nvSpPr>
          <p:cNvPr id="372740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571500"/>
            <a:ext cx="9144000" cy="144463"/>
            <a:chOff x="0" y="391"/>
            <a:chExt cx="5760" cy="91"/>
          </a:xfrm>
        </p:grpSpPr>
        <p:sp>
          <p:nvSpPr>
            <p:cNvPr id="22535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22536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sp>
        <p:nvSpPr>
          <p:cNvPr id="9" name="Rectangle 0"/>
          <p:cNvSpPr txBox="1">
            <a:spLocks noGrp="1" noChangeArrowheads="1"/>
          </p:cNvSpPr>
          <p:nvPr/>
        </p:nvSpPr>
        <p:spPr bwMode="auto">
          <a:xfrm>
            <a:off x="3132138" y="6519863"/>
            <a:ext cx="60118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43298ED-74F4-4314-AA79-AFE0D063055C}" type="slidenum">
              <a:rPr lang="ru-RU" sz="1200" i="1">
                <a:ea typeface="HYGothic-Extra"/>
                <a:cs typeface="Arial" pitchFamily="34" charset="0"/>
              </a:rPr>
              <a:pPr algn="r"/>
              <a:t>17</a:t>
            </a:fld>
            <a:endParaRPr lang="ru-RU" sz="1200" i="1" dirty="0">
              <a:ea typeface="HYGothic-Extra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0" y="104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sz="2400" b="1" dirty="0">
                <a:solidFill>
                  <a:srgbClr val="C00000"/>
                </a:solidFill>
              </a:rPr>
              <a:t>Результат исследования в России</a:t>
            </a:r>
          </a:p>
        </p:txBody>
      </p:sp>
      <p:sp>
        <p:nvSpPr>
          <p:cNvPr id="23556" name="Rectangle 12"/>
          <p:cNvSpPr>
            <a:spLocks noChangeArrowheads="1"/>
          </p:cNvSpPr>
          <p:nvPr/>
        </p:nvSpPr>
        <p:spPr bwMode="auto">
          <a:xfrm>
            <a:off x="250825" y="1566863"/>
            <a:ext cx="88931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100000"/>
              </a:spcBef>
              <a:buFont typeface="Arial" pitchFamily="34" charset="0"/>
              <a:buChar char="►"/>
            </a:pPr>
            <a:r>
              <a:rPr lang="ru-RU" sz="2000" b="0">
                <a:solidFill>
                  <a:srgbClr val="000066"/>
                </a:solidFill>
              </a:rPr>
              <a:t> Первичные количественные показатели, ноябрь 2009 года </a:t>
            </a:r>
          </a:p>
          <a:p>
            <a:pPr marL="342900" indent="-342900">
              <a:spcBef>
                <a:spcPct val="100000"/>
              </a:spcBef>
              <a:buFont typeface="Arial" pitchFamily="34" charset="0"/>
              <a:buChar char="►"/>
            </a:pPr>
            <a:r>
              <a:rPr lang="ru-RU" sz="2000" b="0">
                <a:solidFill>
                  <a:srgbClr val="000066"/>
                </a:solidFill>
              </a:rPr>
              <a:t> Доклад «Российский некоммерческий сектор в </a:t>
            </a:r>
            <a:br>
              <a:rPr lang="ru-RU" sz="2000" b="0">
                <a:solidFill>
                  <a:srgbClr val="000066"/>
                </a:solidFill>
              </a:rPr>
            </a:br>
            <a:r>
              <a:rPr lang="ru-RU" sz="2000" b="0">
                <a:solidFill>
                  <a:srgbClr val="000066"/>
                </a:solidFill>
              </a:rPr>
              <a:t>    международной сравнительной перспективе», середина 2010 года</a:t>
            </a:r>
          </a:p>
          <a:p>
            <a:pPr marL="342900" indent="-342900"/>
            <a:endParaRPr lang="ru-RU" sz="2000" b="0">
              <a:solidFill>
                <a:srgbClr val="000066"/>
              </a:solidFill>
            </a:endParaRPr>
          </a:p>
        </p:txBody>
      </p:sp>
      <p:sp>
        <p:nvSpPr>
          <p:cNvPr id="374788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571500"/>
            <a:ext cx="9144000" cy="144463"/>
            <a:chOff x="0" y="391"/>
            <a:chExt cx="5760" cy="91"/>
          </a:xfrm>
        </p:grpSpPr>
        <p:sp>
          <p:nvSpPr>
            <p:cNvPr id="23559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23560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sp>
        <p:nvSpPr>
          <p:cNvPr id="9" name="Rectangle 0"/>
          <p:cNvSpPr txBox="1">
            <a:spLocks noGrp="1" noChangeArrowheads="1"/>
          </p:cNvSpPr>
          <p:nvPr/>
        </p:nvSpPr>
        <p:spPr bwMode="auto">
          <a:xfrm>
            <a:off x="3132138" y="6519863"/>
            <a:ext cx="60118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43298ED-74F4-4314-AA79-AFE0D063055C}" type="slidenum">
              <a:rPr lang="ru-RU" sz="1200" i="1">
                <a:ea typeface="HYGothic-Extra"/>
                <a:cs typeface="Arial" pitchFamily="34" charset="0"/>
              </a:rPr>
              <a:pPr algn="r"/>
              <a:t>18</a:t>
            </a:fld>
            <a:endParaRPr lang="ru-RU" sz="1200" i="1" dirty="0">
              <a:ea typeface="HYGothic-Extra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ext Box 2"/>
          <p:cNvSpPr txBox="1">
            <a:spLocks noChangeArrowheads="1"/>
          </p:cNvSpPr>
          <p:nvPr/>
        </p:nvSpPr>
        <p:spPr bwMode="auto">
          <a:xfrm>
            <a:off x="0" y="44450"/>
            <a:ext cx="9144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ko-KR" sz="2200" b="1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92162" name="Line 3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547688"/>
            <a:ext cx="9144000" cy="144462"/>
            <a:chOff x="0" y="391"/>
            <a:chExt cx="5760" cy="91"/>
          </a:xfrm>
        </p:grpSpPr>
        <p:sp>
          <p:nvSpPr>
            <p:cNvPr id="92166" name="Rectangle 5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1" i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92167" name="Rectangle 6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1" i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</p:grpSp>
      <p:sp>
        <p:nvSpPr>
          <p:cNvPr id="92164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857250"/>
            <a:ext cx="8643938" cy="5380038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endParaRPr lang="ru-RU" sz="2200" b="1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endParaRPr lang="ru-RU" sz="2200" b="1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endParaRPr lang="ru-RU" sz="2200" b="1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endParaRPr lang="ru-RU" sz="2200" b="1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r>
              <a:rPr lang="ru-RU" sz="3600" b="1" i="1" smtClean="0">
                <a:solidFill>
                  <a:srgbClr val="8E3432"/>
                </a:solidFill>
                <a:latin typeface="Arial" charset="0"/>
              </a:rPr>
              <a:t>Благодарю за внимание!</a:t>
            </a:r>
          </a:p>
          <a:p>
            <a:pPr algn="ctr" eaLnBrk="1" hangingPunct="1">
              <a:lnSpc>
                <a:spcPct val="80000"/>
              </a:lnSpc>
              <a:spcBef>
                <a:spcPct val="30000"/>
              </a:spcBef>
              <a:buFontTx/>
              <a:buNone/>
            </a:pPr>
            <a:endParaRPr lang="ru-RU" sz="3600" b="1" i="1" smtClean="0">
              <a:solidFill>
                <a:srgbClr val="8E3432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ru-RU" sz="2800" b="1" smtClean="0">
                <a:solidFill>
                  <a:srgbClr val="000066"/>
                </a:solidFill>
              </a:rPr>
              <a:t>Центр исследований гражданского общества ГУ-ВШЭ </a:t>
            </a:r>
            <a:r>
              <a:rPr lang="en-US" sz="2800" b="1" smtClean="0">
                <a:solidFill>
                  <a:srgbClr val="000066"/>
                </a:solidFill>
              </a:rPr>
              <a:t>go@hse.ru</a:t>
            </a:r>
            <a:endParaRPr lang="ru-RU" sz="2800" b="1" i="1" smtClean="0">
              <a:solidFill>
                <a:schemeClr val="accent2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endParaRPr lang="ru-RU" sz="2800" b="1" smtClean="0">
              <a:solidFill>
                <a:srgbClr val="000066"/>
              </a:solidFill>
            </a:endParaRPr>
          </a:p>
          <a:p>
            <a:pPr algn="ctr">
              <a:buFont typeface="Arial" charset="0"/>
              <a:buNone/>
            </a:pPr>
            <a:r>
              <a:rPr lang="en-US" sz="2800" b="1" smtClean="0">
                <a:solidFill>
                  <a:srgbClr val="5353FF"/>
                </a:solidFill>
              </a:rPr>
              <a:t>http://grans.hse.ru</a:t>
            </a:r>
            <a:endParaRPr lang="ru-RU" sz="2800" b="1" i="1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165" name="Rectangle 0"/>
          <p:cNvSpPr txBox="1">
            <a:spLocks noGrp="1" noChangeArrowheads="1"/>
          </p:cNvSpPr>
          <p:nvPr/>
        </p:nvSpPr>
        <p:spPr bwMode="auto">
          <a:xfrm>
            <a:off x="3132138" y="6519863"/>
            <a:ext cx="60118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A331EAF-2499-4CF4-A4D6-AA7CCF240C26}" type="slidenum">
              <a:rPr lang="ru-RU" sz="1200" i="1">
                <a:ea typeface="HYGothic-Extra"/>
                <a:cs typeface="HYGothic-Extra"/>
              </a:rPr>
              <a:pPr algn="r"/>
              <a:t>19</a:t>
            </a:fld>
            <a:endParaRPr lang="ru-RU" sz="1200" i="1">
              <a:ea typeface="HYGothic-Extra"/>
              <a:cs typeface="HYGothic-Extra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2CDF229-DCC1-47CD-BCE8-7806603BBEDA}" type="slidenum">
              <a:rPr lang="ru-RU"/>
              <a:pPr/>
              <a:t>2</a:t>
            </a:fld>
            <a:endParaRPr lang="ru-RU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0" y="104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sz="2400">
                <a:solidFill>
                  <a:srgbClr val="C00000"/>
                </a:solidFill>
              </a:rPr>
              <a:t>ЗАРУБЕЖНЫЙ ПАРТНЕР</a:t>
            </a:r>
          </a:p>
        </p:txBody>
      </p:sp>
      <p:sp>
        <p:nvSpPr>
          <p:cNvPr id="15364" name="Rectangle 12"/>
          <p:cNvSpPr>
            <a:spLocks noChangeArrowheads="1"/>
          </p:cNvSpPr>
          <p:nvPr/>
        </p:nvSpPr>
        <p:spPr bwMode="auto">
          <a:xfrm>
            <a:off x="250825" y="1539137"/>
            <a:ext cx="8893175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100000"/>
              </a:spcAft>
              <a:buFont typeface="Wingdings" pitchFamily="2" charset="2"/>
              <a:buNone/>
            </a:pPr>
            <a:r>
              <a:rPr lang="ru-RU" b="0" dirty="0">
                <a:solidFill>
                  <a:srgbClr val="000066"/>
                </a:solidFill>
              </a:rPr>
              <a:t>Центр исследований гражданского общества Института исследований политики при Университете им. Джонса </a:t>
            </a:r>
            <a:r>
              <a:rPr lang="ru-RU" b="0" dirty="0" err="1">
                <a:solidFill>
                  <a:srgbClr val="000066"/>
                </a:solidFill>
              </a:rPr>
              <a:t>Хопкинса</a:t>
            </a:r>
            <a:r>
              <a:rPr lang="ru-RU" b="0" dirty="0">
                <a:solidFill>
                  <a:srgbClr val="000066"/>
                </a:solidFill>
              </a:rPr>
              <a:t> (г. Балтимор</a:t>
            </a:r>
            <a:r>
              <a:rPr lang="ru-RU" sz="1600" b="0" dirty="0">
                <a:solidFill>
                  <a:srgbClr val="000066"/>
                </a:solidFill>
              </a:rPr>
              <a:t>, </a:t>
            </a:r>
            <a:r>
              <a:rPr lang="ru-RU" b="0" dirty="0">
                <a:solidFill>
                  <a:srgbClr val="000066"/>
                </a:solidFill>
              </a:rPr>
              <a:t>штат Мэриленд, США)</a:t>
            </a:r>
          </a:p>
          <a:p>
            <a:pPr>
              <a:spcAft>
                <a:spcPct val="100000"/>
              </a:spcAft>
              <a:buFont typeface="Wingdings" pitchFamily="2" charset="2"/>
              <a:buNone/>
            </a:pPr>
            <a:r>
              <a:rPr lang="ru-RU" b="0" dirty="0" err="1">
                <a:solidFill>
                  <a:srgbClr val="000066"/>
                </a:solidFill>
              </a:rPr>
              <a:t>The</a:t>
            </a:r>
            <a:r>
              <a:rPr lang="ru-RU" b="0" dirty="0">
                <a:solidFill>
                  <a:srgbClr val="000066"/>
                </a:solidFill>
              </a:rPr>
              <a:t> </a:t>
            </a:r>
            <a:r>
              <a:rPr lang="ru-RU" b="0" dirty="0" err="1">
                <a:solidFill>
                  <a:srgbClr val="000066"/>
                </a:solidFill>
              </a:rPr>
              <a:t>Center</a:t>
            </a:r>
            <a:r>
              <a:rPr lang="ru-RU" b="0" dirty="0">
                <a:solidFill>
                  <a:srgbClr val="000066"/>
                </a:solidFill>
              </a:rPr>
              <a:t> </a:t>
            </a:r>
            <a:r>
              <a:rPr lang="ru-RU" b="0" dirty="0" err="1">
                <a:solidFill>
                  <a:srgbClr val="000066"/>
                </a:solidFill>
              </a:rPr>
              <a:t>for</a:t>
            </a:r>
            <a:r>
              <a:rPr lang="ru-RU" b="0" dirty="0">
                <a:solidFill>
                  <a:srgbClr val="000066"/>
                </a:solidFill>
              </a:rPr>
              <a:t> </a:t>
            </a:r>
            <a:r>
              <a:rPr lang="ru-RU" b="0" dirty="0" err="1">
                <a:solidFill>
                  <a:srgbClr val="000066"/>
                </a:solidFill>
              </a:rPr>
              <a:t>Civil</a:t>
            </a:r>
            <a:r>
              <a:rPr lang="ru-RU" b="0" dirty="0">
                <a:solidFill>
                  <a:srgbClr val="000066"/>
                </a:solidFill>
              </a:rPr>
              <a:t> </a:t>
            </a:r>
            <a:r>
              <a:rPr lang="ru-RU" b="0" dirty="0" err="1">
                <a:solidFill>
                  <a:srgbClr val="000066"/>
                </a:solidFill>
              </a:rPr>
              <a:t>Society</a:t>
            </a:r>
            <a:r>
              <a:rPr lang="ru-RU" b="0" dirty="0">
                <a:solidFill>
                  <a:srgbClr val="000066"/>
                </a:solidFill>
              </a:rPr>
              <a:t> </a:t>
            </a:r>
            <a:r>
              <a:rPr lang="ru-RU" b="0" dirty="0" err="1">
                <a:solidFill>
                  <a:srgbClr val="000066"/>
                </a:solidFill>
              </a:rPr>
              <a:t>Studies</a:t>
            </a:r>
            <a:r>
              <a:rPr lang="ru-RU" b="0" dirty="0">
                <a:solidFill>
                  <a:srgbClr val="000066"/>
                </a:solidFill>
              </a:rPr>
              <a:t> </a:t>
            </a:r>
            <a:r>
              <a:rPr lang="ru-RU" b="0" dirty="0" err="1">
                <a:solidFill>
                  <a:srgbClr val="000066"/>
                </a:solidFill>
              </a:rPr>
              <a:t>of</a:t>
            </a:r>
            <a:r>
              <a:rPr lang="ru-RU" b="0" dirty="0">
                <a:solidFill>
                  <a:srgbClr val="000066"/>
                </a:solidFill>
              </a:rPr>
              <a:t> </a:t>
            </a:r>
            <a:r>
              <a:rPr lang="ru-RU" b="0" dirty="0" err="1">
                <a:solidFill>
                  <a:srgbClr val="000066"/>
                </a:solidFill>
              </a:rPr>
              <a:t>the</a:t>
            </a:r>
            <a:r>
              <a:rPr lang="ru-RU" b="0" dirty="0">
                <a:solidFill>
                  <a:srgbClr val="000066"/>
                </a:solidFill>
              </a:rPr>
              <a:t> </a:t>
            </a:r>
            <a:r>
              <a:rPr lang="ru-RU" b="0" dirty="0" err="1">
                <a:solidFill>
                  <a:srgbClr val="000066"/>
                </a:solidFill>
              </a:rPr>
              <a:t>Johns</a:t>
            </a:r>
            <a:r>
              <a:rPr lang="ru-RU" b="0" dirty="0">
                <a:solidFill>
                  <a:srgbClr val="000066"/>
                </a:solidFill>
              </a:rPr>
              <a:t> </a:t>
            </a:r>
            <a:r>
              <a:rPr lang="ru-RU" b="0" dirty="0" err="1">
                <a:solidFill>
                  <a:srgbClr val="000066"/>
                </a:solidFill>
              </a:rPr>
              <a:t>Hopkins</a:t>
            </a:r>
            <a:r>
              <a:rPr lang="ru-RU" b="0" dirty="0">
                <a:solidFill>
                  <a:srgbClr val="000066"/>
                </a:solidFill>
              </a:rPr>
              <a:t> </a:t>
            </a:r>
            <a:r>
              <a:rPr lang="ru-RU" b="0" dirty="0" err="1">
                <a:solidFill>
                  <a:srgbClr val="000066"/>
                </a:solidFill>
              </a:rPr>
              <a:t>Institute</a:t>
            </a:r>
            <a:r>
              <a:rPr lang="ru-RU" b="0" dirty="0">
                <a:solidFill>
                  <a:srgbClr val="000066"/>
                </a:solidFill>
              </a:rPr>
              <a:t> </a:t>
            </a:r>
            <a:r>
              <a:rPr lang="ru-RU" b="0" dirty="0" err="1">
                <a:solidFill>
                  <a:srgbClr val="000066"/>
                </a:solidFill>
              </a:rPr>
              <a:t>for</a:t>
            </a:r>
            <a:r>
              <a:rPr lang="ru-RU" b="0" dirty="0">
                <a:solidFill>
                  <a:srgbClr val="000066"/>
                </a:solidFill>
              </a:rPr>
              <a:t> </a:t>
            </a:r>
            <a:r>
              <a:rPr lang="ru-RU" b="0" dirty="0" err="1">
                <a:solidFill>
                  <a:srgbClr val="000066"/>
                </a:solidFill>
              </a:rPr>
              <a:t>Policy</a:t>
            </a:r>
            <a:r>
              <a:rPr lang="ru-RU" b="0" dirty="0">
                <a:solidFill>
                  <a:srgbClr val="000066"/>
                </a:solidFill>
              </a:rPr>
              <a:t> </a:t>
            </a:r>
            <a:r>
              <a:rPr lang="ru-RU" b="0" dirty="0" err="1">
                <a:solidFill>
                  <a:srgbClr val="000066"/>
                </a:solidFill>
              </a:rPr>
              <a:t>Studies</a:t>
            </a:r>
            <a:endParaRPr lang="ru-RU" b="0" dirty="0">
              <a:solidFill>
                <a:srgbClr val="000066"/>
              </a:solidFill>
            </a:endParaRPr>
          </a:p>
          <a:p>
            <a:pPr>
              <a:spcAft>
                <a:spcPct val="100000"/>
              </a:spcAft>
              <a:buFont typeface="Wingdings" pitchFamily="2" charset="2"/>
              <a:buNone/>
            </a:pPr>
            <a:r>
              <a:rPr lang="ru-RU" b="0" dirty="0">
                <a:solidFill>
                  <a:srgbClr val="000066"/>
                </a:solidFill>
              </a:rPr>
              <a:t> </a:t>
            </a:r>
          </a:p>
          <a:p>
            <a:pPr>
              <a:spcAft>
                <a:spcPct val="100000"/>
              </a:spcAft>
              <a:buFont typeface="Wingdings" pitchFamily="2" charset="2"/>
              <a:buNone/>
            </a:pPr>
            <a:r>
              <a:rPr lang="ru-RU" b="0" dirty="0">
                <a:solidFill>
                  <a:srgbClr val="000066"/>
                </a:solidFill>
              </a:rPr>
              <a:t>     http://www.ccss.jhu.edu</a:t>
            </a:r>
          </a:p>
          <a:p>
            <a:pPr>
              <a:spcAft>
                <a:spcPct val="100000"/>
              </a:spcAft>
              <a:buFont typeface="Wingdings" pitchFamily="2" charset="2"/>
              <a:buNone/>
            </a:pPr>
            <a:endParaRPr lang="ru-RU" b="0" dirty="0">
              <a:solidFill>
                <a:srgbClr val="000066"/>
              </a:solidFill>
            </a:endParaRPr>
          </a:p>
          <a:p>
            <a:pPr>
              <a:spcAft>
                <a:spcPct val="100000"/>
              </a:spcAft>
              <a:buFont typeface="Wingdings" pitchFamily="2" charset="2"/>
              <a:buNone/>
            </a:pPr>
            <a:r>
              <a:rPr lang="ru-RU" b="0" dirty="0">
                <a:solidFill>
                  <a:srgbClr val="000066"/>
                </a:solidFill>
              </a:rPr>
              <a:t>Подписано соглашение о сотрудничестве между </a:t>
            </a:r>
            <a:r>
              <a:rPr lang="ru-RU" b="0" dirty="0" err="1">
                <a:solidFill>
                  <a:srgbClr val="000066"/>
                </a:solidFill>
              </a:rPr>
              <a:t>ГРАНС-центром</a:t>
            </a:r>
            <a:r>
              <a:rPr lang="ru-RU" b="0" dirty="0">
                <a:solidFill>
                  <a:srgbClr val="000066"/>
                </a:solidFill>
              </a:rPr>
              <a:t> и Центром исследований гражданского общества Университета им. Джонса </a:t>
            </a:r>
            <a:r>
              <a:rPr lang="ru-RU" b="0" dirty="0" err="1" smtClean="0">
                <a:solidFill>
                  <a:srgbClr val="000066"/>
                </a:solidFill>
              </a:rPr>
              <a:t>Хопкинса</a:t>
            </a:r>
            <a:endParaRPr lang="ru-RU" b="0" dirty="0" smtClean="0">
              <a:solidFill>
                <a:srgbClr val="000066"/>
              </a:solidFill>
            </a:endParaRPr>
          </a:p>
          <a:p>
            <a:pPr>
              <a:spcAft>
                <a:spcPct val="100000"/>
              </a:spcAft>
              <a:buFont typeface="Wingdings" pitchFamily="2" charset="2"/>
              <a:buNone/>
            </a:pPr>
            <a:r>
              <a:rPr lang="ru-RU" b="0" dirty="0" smtClean="0">
                <a:solidFill>
                  <a:srgbClr val="000066"/>
                </a:solidFill>
              </a:rPr>
              <a:t>Проект ведется с 1991 года и участвуют в нем 45 стран</a:t>
            </a:r>
            <a:endParaRPr lang="ru-RU" b="0" dirty="0">
              <a:solidFill>
                <a:srgbClr val="000066"/>
              </a:solidFill>
            </a:endParaRPr>
          </a:p>
        </p:txBody>
      </p:sp>
      <p:sp>
        <p:nvSpPr>
          <p:cNvPr id="340997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5366" name="Group 3"/>
          <p:cNvGrpSpPr>
            <a:grpSpLocks/>
          </p:cNvGrpSpPr>
          <p:nvPr/>
        </p:nvGrpSpPr>
        <p:grpSpPr bwMode="auto">
          <a:xfrm>
            <a:off x="0" y="571500"/>
            <a:ext cx="9144000" cy="144463"/>
            <a:chOff x="0" y="391"/>
            <a:chExt cx="5760" cy="91"/>
          </a:xfrm>
        </p:grpSpPr>
        <p:sp>
          <p:nvSpPr>
            <p:cNvPr id="15369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5370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pic>
        <p:nvPicPr>
          <p:cNvPr id="15367" name="Picture 1025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00" y="3213100"/>
            <a:ext cx="1190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027" descr="Johns Hopkins University Institute For Policy Studi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8263" y="3141663"/>
            <a:ext cx="11144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E1BEA70-B0C5-489D-AA21-CF502F0A1384}" type="slidenum">
              <a:rPr lang="ru-RU"/>
              <a:pPr/>
              <a:t>3</a:t>
            </a:fld>
            <a:endParaRPr lang="ru-RU"/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0" y="104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sz="2400">
                <a:solidFill>
                  <a:srgbClr val="C00000"/>
                </a:solidFill>
              </a:rPr>
              <a:t>Задачи проекта</a:t>
            </a:r>
          </a:p>
        </p:txBody>
      </p:sp>
      <p:sp>
        <p:nvSpPr>
          <p:cNvPr id="17412" name="Rectangle 12"/>
          <p:cNvSpPr>
            <a:spLocks noChangeArrowheads="1"/>
          </p:cNvSpPr>
          <p:nvPr/>
        </p:nvSpPr>
        <p:spPr bwMode="auto">
          <a:xfrm>
            <a:off x="250825" y="1052513"/>
            <a:ext cx="8893175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b="0" dirty="0">
                <a:solidFill>
                  <a:srgbClr val="000066"/>
                </a:solidFill>
              </a:rPr>
              <a:t>Охарактеризовать трудовые ресурсы (оплачиваемых работников и волонтеров), деятельность, финансовое, правовое положение, историю и политическую среду сектора некоммерческих организаций в </a:t>
            </a:r>
            <a:r>
              <a:rPr lang="ru-RU" b="0" dirty="0" smtClean="0">
                <a:solidFill>
                  <a:srgbClr val="000066"/>
                </a:solidFill>
              </a:rPr>
              <a:t>стране </a:t>
            </a:r>
            <a:r>
              <a:rPr lang="ru-RU" b="0" dirty="0">
                <a:solidFill>
                  <a:srgbClr val="000066"/>
                </a:solidFill>
              </a:rPr>
              <a:t>и дать объяснение выявленным </a:t>
            </a:r>
            <a:r>
              <a:rPr lang="ru-RU" b="0" dirty="0" smtClean="0">
                <a:solidFill>
                  <a:srgbClr val="000066"/>
                </a:solidFill>
              </a:rPr>
              <a:t>различиям по странам; </a:t>
            </a:r>
            <a:endParaRPr lang="ru-RU" b="0" dirty="0">
              <a:solidFill>
                <a:srgbClr val="000066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b="0" dirty="0">
                <a:solidFill>
                  <a:srgbClr val="000066"/>
                </a:solidFill>
              </a:rPr>
              <a:t>Определить правовые, культурные, исторические, социальные или политические факторы, ускоряющие или замедляющие развитие данных организаций, и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b="0" dirty="0">
                <a:solidFill>
                  <a:srgbClr val="000066"/>
                </a:solidFill>
              </a:rPr>
              <a:t>Получить более полное понимание усиливающейся роли и индивидуальных характеристик данных организаций в различных странах.</a:t>
            </a:r>
            <a:endParaRPr lang="en-US" b="0" dirty="0">
              <a:solidFill>
                <a:srgbClr val="000066"/>
              </a:solidFill>
            </a:endParaRPr>
          </a:p>
          <a:p>
            <a:pPr marL="342900" indent="-342900">
              <a:buFontTx/>
              <a:buAutoNum type="arabicPeriod"/>
            </a:pPr>
            <a:endParaRPr lang="ru-RU" b="0" dirty="0">
              <a:solidFill>
                <a:srgbClr val="000066"/>
              </a:solidFill>
            </a:endParaRPr>
          </a:p>
          <a:p>
            <a:pPr marL="342900" indent="-342900"/>
            <a:r>
              <a:rPr lang="ru-RU" b="0" dirty="0">
                <a:solidFill>
                  <a:srgbClr val="000066"/>
                </a:solidFill>
              </a:rPr>
              <a:t>Кроме вышеперечисленных основных исследовательских целей, проект ставит</a:t>
            </a:r>
            <a:endParaRPr lang="en-US" b="0" dirty="0">
              <a:solidFill>
                <a:srgbClr val="000066"/>
              </a:solidFill>
            </a:endParaRPr>
          </a:p>
          <a:p>
            <a:pPr marL="342900" indent="-342900"/>
            <a:r>
              <a:rPr lang="ru-RU" b="0" dirty="0">
                <a:solidFill>
                  <a:srgbClr val="000066"/>
                </a:solidFill>
              </a:rPr>
              <a:t>перед собой следующие задачи организационного и нормативного характера:</a:t>
            </a:r>
            <a:endParaRPr lang="en-US" b="0" dirty="0">
              <a:solidFill>
                <a:srgbClr val="000066"/>
              </a:solidFill>
            </a:endParaRPr>
          </a:p>
          <a:p>
            <a:pPr marL="342900" indent="-342900"/>
            <a:r>
              <a:rPr lang="ru-RU" b="0" dirty="0">
                <a:solidFill>
                  <a:srgbClr val="000066"/>
                </a:solidFill>
              </a:rPr>
              <a:t>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b="0" dirty="0">
                <a:solidFill>
                  <a:srgbClr val="000066"/>
                </a:solidFill>
              </a:rPr>
              <a:t>Создать постоянно действующую местную структуру для продолжения выполнения данных работ в будущем;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b="0" dirty="0">
                <a:solidFill>
                  <a:srgbClr val="000066"/>
                </a:solidFill>
              </a:rPr>
              <a:t>Повысить общественную информированность о некоммерческом секторе, и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b="0" dirty="0">
                <a:solidFill>
                  <a:srgbClr val="000066"/>
                </a:solidFill>
              </a:rPr>
              <a:t>Обеспечить более надежную базу для принятия стратегических решений, влияющих на данный сектор.</a:t>
            </a:r>
            <a:r>
              <a:rPr lang="ru-RU" dirty="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366596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414" name="Group 3"/>
          <p:cNvGrpSpPr>
            <a:grpSpLocks/>
          </p:cNvGrpSpPr>
          <p:nvPr/>
        </p:nvGrpSpPr>
        <p:grpSpPr bwMode="auto">
          <a:xfrm>
            <a:off x="0" y="571500"/>
            <a:ext cx="9144000" cy="144463"/>
            <a:chOff x="0" y="391"/>
            <a:chExt cx="5760" cy="91"/>
          </a:xfrm>
        </p:grpSpPr>
        <p:sp>
          <p:nvSpPr>
            <p:cNvPr id="17415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7416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FB123C-CCC6-4E28-B9E4-236A21EC8206}" type="slidenum">
              <a:rPr lang="ru-RU"/>
              <a:pPr/>
              <a:t>4</a:t>
            </a:fld>
            <a:endParaRPr lang="ru-RU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0" y="104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sz="2400" dirty="0">
                <a:solidFill>
                  <a:srgbClr val="C00000"/>
                </a:solidFill>
              </a:rPr>
              <a:t>Объект исследования</a:t>
            </a:r>
          </a:p>
        </p:txBody>
      </p:sp>
      <p:sp>
        <p:nvSpPr>
          <p:cNvPr id="18436" name="Rectangle 12"/>
          <p:cNvSpPr>
            <a:spLocks noChangeArrowheads="1"/>
          </p:cNvSpPr>
          <p:nvPr/>
        </p:nvSpPr>
        <p:spPr bwMode="auto">
          <a:xfrm>
            <a:off x="250825" y="1125538"/>
            <a:ext cx="8893175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0">
                <a:solidFill>
                  <a:srgbClr val="000066"/>
                </a:solidFill>
              </a:rPr>
              <a:t>Негосударственные некоммерческие организации, отвечающие одновременно </a:t>
            </a:r>
            <a:r>
              <a:rPr lang="ru-RU" sz="2000">
                <a:solidFill>
                  <a:srgbClr val="000066"/>
                </a:solidFill>
              </a:rPr>
              <a:t>пяти критериям</a:t>
            </a:r>
            <a:r>
              <a:rPr lang="ru-RU" sz="2000" b="0">
                <a:solidFill>
                  <a:srgbClr val="000066"/>
                </a:solidFill>
              </a:rPr>
              <a:t>:</a:t>
            </a:r>
          </a:p>
          <a:p>
            <a:endParaRPr lang="ru-RU" sz="2000" b="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§"/>
            </a:pPr>
            <a:r>
              <a:rPr lang="ru-RU" sz="2000" b="0">
                <a:solidFill>
                  <a:srgbClr val="000066"/>
                </a:solidFill>
              </a:rPr>
              <a:t>  наличие хотя бы неформальной организационной структуры;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§"/>
            </a:pPr>
            <a:r>
              <a:rPr lang="ru-RU" sz="2000" b="0">
                <a:solidFill>
                  <a:srgbClr val="000066"/>
                </a:solidFill>
              </a:rPr>
              <a:t>  независимость от государства (организация может получать </a:t>
            </a:r>
            <a:br>
              <a:rPr lang="ru-RU" sz="2000" b="0">
                <a:solidFill>
                  <a:srgbClr val="000066"/>
                </a:solidFill>
              </a:rPr>
            </a:br>
            <a:r>
              <a:rPr lang="ru-RU" sz="2000" b="0">
                <a:solidFill>
                  <a:srgbClr val="000066"/>
                </a:solidFill>
              </a:rPr>
              <a:t>   финансирование от государства);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§"/>
            </a:pPr>
            <a:r>
              <a:rPr lang="ru-RU" sz="2000" b="0">
                <a:solidFill>
                  <a:srgbClr val="000066"/>
                </a:solidFill>
              </a:rPr>
              <a:t>  самоуправляемость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§"/>
            </a:pPr>
            <a:r>
              <a:rPr lang="ru-RU" sz="2000" b="0">
                <a:solidFill>
                  <a:srgbClr val="000066"/>
                </a:solidFill>
              </a:rPr>
              <a:t>  нераспределение прибыли между членами, участниками,</a:t>
            </a:r>
            <a:br>
              <a:rPr lang="ru-RU" sz="2000" b="0">
                <a:solidFill>
                  <a:srgbClr val="000066"/>
                </a:solidFill>
              </a:rPr>
            </a:br>
            <a:r>
              <a:rPr lang="ru-RU" sz="2000" b="0">
                <a:solidFill>
                  <a:srgbClr val="000066"/>
                </a:solidFill>
              </a:rPr>
              <a:t>    учредителями;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§"/>
            </a:pPr>
            <a:r>
              <a:rPr lang="ru-RU" sz="2000" b="0">
                <a:solidFill>
                  <a:srgbClr val="000066"/>
                </a:solidFill>
              </a:rPr>
              <a:t>  добровольность (не основана на принудительном труде, </a:t>
            </a:r>
            <a:br>
              <a:rPr lang="ru-RU" sz="2000" b="0">
                <a:solidFill>
                  <a:srgbClr val="000066"/>
                </a:solidFill>
              </a:rPr>
            </a:br>
            <a:r>
              <a:rPr lang="ru-RU" sz="2000" b="0">
                <a:solidFill>
                  <a:srgbClr val="000066"/>
                </a:solidFill>
              </a:rPr>
              <a:t>   но может использовать наемный труд).</a:t>
            </a:r>
          </a:p>
        </p:txBody>
      </p:sp>
      <p:sp>
        <p:nvSpPr>
          <p:cNvPr id="368644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8438" name="Group 3"/>
          <p:cNvGrpSpPr>
            <a:grpSpLocks/>
          </p:cNvGrpSpPr>
          <p:nvPr/>
        </p:nvGrpSpPr>
        <p:grpSpPr bwMode="auto">
          <a:xfrm>
            <a:off x="0" y="571500"/>
            <a:ext cx="9144000" cy="144463"/>
            <a:chOff x="0" y="391"/>
            <a:chExt cx="5760" cy="91"/>
          </a:xfrm>
        </p:grpSpPr>
        <p:sp>
          <p:nvSpPr>
            <p:cNvPr id="18439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8440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0" y="104775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sz="2400" b="1" dirty="0" smtClean="0">
                <a:solidFill>
                  <a:srgbClr val="C00000"/>
                </a:solidFill>
              </a:rPr>
              <a:t>Какие признаки характеризуют деятельность Вашей организации?</a:t>
            </a:r>
            <a:endParaRPr lang="ru-RU" altLang="ko-KR" sz="2400" b="1" dirty="0">
              <a:solidFill>
                <a:srgbClr val="C00000"/>
              </a:solidFill>
            </a:endParaRPr>
          </a:p>
        </p:txBody>
      </p:sp>
      <p:sp>
        <p:nvSpPr>
          <p:cNvPr id="346116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928670"/>
            <a:ext cx="9144000" cy="144463"/>
            <a:chOff x="0" y="391"/>
            <a:chExt cx="5760" cy="91"/>
          </a:xfrm>
        </p:grpSpPr>
        <p:sp>
          <p:nvSpPr>
            <p:cNvPr id="19463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  <p:sp>
          <p:nvSpPr>
            <p:cNvPr id="19464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pitchFamily="34" charset="0"/>
              </a:endParaRPr>
            </a:p>
          </p:txBody>
        </p:sp>
      </p:grpSp>
      <p:graphicFrame>
        <p:nvGraphicFramePr>
          <p:cNvPr id="9" name="Chart 8"/>
          <p:cNvGraphicFramePr/>
          <p:nvPr/>
        </p:nvGraphicFramePr>
        <p:xfrm>
          <a:off x="0" y="1071546"/>
          <a:ext cx="9144000" cy="5286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0"/>
          <p:cNvSpPr txBox="1">
            <a:spLocks noGrp="1" noChangeArrowheads="1"/>
          </p:cNvSpPr>
          <p:nvPr/>
        </p:nvSpPr>
        <p:spPr bwMode="auto">
          <a:xfrm>
            <a:off x="3132138" y="6519863"/>
            <a:ext cx="60118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43298ED-74F4-4314-AA79-AFE0D063055C}" type="slidenum">
              <a:rPr lang="ru-RU" sz="1200" i="1">
                <a:ea typeface="HYGothic-Extra"/>
                <a:cs typeface="Arial" pitchFamily="34" charset="0"/>
              </a:rPr>
              <a:pPr algn="r"/>
              <a:t>5</a:t>
            </a:fld>
            <a:endParaRPr lang="ru-RU" sz="1200" i="1" dirty="0">
              <a:ea typeface="HYGothic-Extra"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23850" y="6524625"/>
            <a:ext cx="27479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endParaRPr lang="en-US" sz="1200" dirty="0">
              <a:solidFill>
                <a:srgbClr val="000099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071670" y="6559550"/>
            <a:ext cx="8320087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 dirty="0">
                <a:solidFill>
                  <a:srgbClr val="000099"/>
                </a:solidFill>
              </a:rPr>
              <a:t>	</a:t>
            </a:r>
            <a:r>
              <a:rPr lang="en-US" sz="1300" dirty="0">
                <a:solidFill>
                  <a:srgbClr val="002060"/>
                </a:solidFill>
              </a:rPr>
              <a:t>*</a:t>
            </a:r>
            <a:r>
              <a:rPr lang="ru-RU" sz="1300" dirty="0">
                <a:solidFill>
                  <a:srgbClr val="002060"/>
                </a:solidFill>
              </a:rPr>
              <a:t>по результатам всероссийского обследования НКО (2009, </a:t>
            </a:r>
            <a:r>
              <a:rPr lang="en-US" sz="1300" dirty="0">
                <a:solidFill>
                  <a:srgbClr val="002060"/>
                </a:solidFill>
              </a:rPr>
              <a:t>n = </a:t>
            </a:r>
            <a:r>
              <a:rPr lang="ru-RU" sz="1300" dirty="0">
                <a:solidFill>
                  <a:srgbClr val="002060"/>
                </a:solidFill>
              </a:rPr>
              <a:t>1002)</a:t>
            </a:r>
            <a:endParaRPr lang="en-US" sz="1300" dirty="0">
              <a:solidFill>
                <a:srgbClr val="002060"/>
              </a:solidFill>
            </a:endParaRPr>
          </a:p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 dirty="0">
                <a:solidFill>
                  <a:srgbClr val="000099"/>
                </a:solidFill>
              </a:rPr>
              <a:t>	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ko-KR" sz="2800" b="1">
                <a:solidFill>
                  <a:srgbClr val="8E3432"/>
                </a:solidFill>
              </a:rPr>
              <a:t> </a:t>
            </a:r>
            <a:r>
              <a:rPr lang="ru-RU" altLang="ko-KR" sz="2400" b="1">
                <a:solidFill>
                  <a:srgbClr val="8E3432"/>
                </a:solidFill>
              </a:rPr>
              <a:t>Структура российского некоммерческого сектора</a:t>
            </a:r>
          </a:p>
        </p:txBody>
      </p:sp>
      <p:sp>
        <p:nvSpPr>
          <p:cNvPr id="19458" name="Line 3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549275"/>
            <a:ext cx="9144000" cy="144463"/>
            <a:chOff x="0" y="391"/>
            <a:chExt cx="5760" cy="91"/>
          </a:xfrm>
        </p:grpSpPr>
        <p:sp>
          <p:nvSpPr>
            <p:cNvPr id="19465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19466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</p:grpSp>
      <p:sp>
        <p:nvSpPr>
          <p:cNvPr id="19460" name="Rectangle 0"/>
          <p:cNvSpPr txBox="1">
            <a:spLocks noGrp="1" noChangeArrowheads="1"/>
          </p:cNvSpPr>
          <p:nvPr/>
        </p:nvSpPr>
        <p:spPr bwMode="auto">
          <a:xfrm>
            <a:off x="3132138" y="6519863"/>
            <a:ext cx="60118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7E23498-1BDC-4704-AB82-9C9325C28629}" type="slidenum">
              <a:rPr lang="ru-RU" sz="1200" i="1">
                <a:ea typeface="HYGothic-Extra"/>
                <a:cs typeface="HYGothic-Extra"/>
              </a:rPr>
              <a:pPr algn="r"/>
              <a:t>6</a:t>
            </a:fld>
            <a:endParaRPr lang="ru-RU" sz="1200" i="1">
              <a:ea typeface="HYGothic-Extra"/>
              <a:cs typeface="HYGothic-Extra"/>
            </a:endParaRPr>
          </a:p>
        </p:txBody>
      </p:sp>
      <p:sp>
        <p:nvSpPr>
          <p:cNvPr id="19461" name="Rectangle 10"/>
          <p:cNvSpPr>
            <a:spLocks noChangeArrowheads="1"/>
          </p:cNvSpPr>
          <p:nvPr/>
        </p:nvSpPr>
        <p:spPr bwMode="auto">
          <a:xfrm>
            <a:off x="357188" y="714375"/>
            <a:ext cx="85725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600">
                <a:solidFill>
                  <a:srgbClr val="002060"/>
                </a:solidFill>
              </a:rPr>
              <a:t>  </a:t>
            </a:r>
            <a:r>
              <a:rPr lang="ru-RU" sz="1600">
                <a:solidFill>
                  <a:srgbClr val="002060"/>
                </a:solidFill>
              </a:rPr>
              <a:t>Общее число некоммерческих организаций – 731240 (по состоянию на 01.01.2009, по данным Росстата)</a:t>
            </a:r>
            <a:endParaRPr lang="en-US" sz="1600">
              <a:solidFill>
                <a:srgbClr val="00206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1600">
                <a:solidFill>
                  <a:srgbClr val="002060"/>
                </a:solidFill>
              </a:rPr>
              <a:t>  </a:t>
            </a:r>
            <a:r>
              <a:rPr lang="ru-RU" sz="1600">
                <a:solidFill>
                  <a:srgbClr val="002060"/>
                </a:solidFill>
              </a:rPr>
              <a:t>Общее число негосударственных некоммерческих организаций – 429273 (минимальная граница, по данным Росстата)</a:t>
            </a:r>
            <a:endParaRPr lang="en-US" sz="1600">
              <a:solidFill>
                <a:srgbClr val="002060"/>
              </a:solidFill>
            </a:endParaRPr>
          </a:p>
        </p:txBody>
      </p:sp>
      <p:pic>
        <p:nvPicPr>
          <p:cNvPr id="19463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773238"/>
            <a:ext cx="7561263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Rectangle 1"/>
          <p:cNvSpPr>
            <a:spLocks noChangeArrowheads="1"/>
          </p:cNvSpPr>
          <p:nvPr/>
        </p:nvSpPr>
        <p:spPr bwMode="auto">
          <a:xfrm>
            <a:off x="2071670" y="6559550"/>
            <a:ext cx="8320087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 dirty="0">
                <a:solidFill>
                  <a:srgbClr val="000099"/>
                </a:solidFill>
              </a:rPr>
              <a:t>	</a:t>
            </a:r>
            <a:r>
              <a:rPr lang="en-US" sz="1300" dirty="0">
                <a:solidFill>
                  <a:srgbClr val="002060"/>
                </a:solidFill>
              </a:rPr>
              <a:t>*</a:t>
            </a:r>
            <a:r>
              <a:rPr lang="ru-RU" sz="1300" dirty="0">
                <a:solidFill>
                  <a:srgbClr val="002060"/>
                </a:solidFill>
              </a:rPr>
              <a:t>по результатам всероссийского обследования НКО (2009, </a:t>
            </a:r>
            <a:r>
              <a:rPr lang="en-US" sz="1300" dirty="0">
                <a:solidFill>
                  <a:srgbClr val="002060"/>
                </a:solidFill>
              </a:rPr>
              <a:t>n = </a:t>
            </a:r>
            <a:r>
              <a:rPr lang="ru-RU" sz="1300" dirty="0">
                <a:solidFill>
                  <a:srgbClr val="002060"/>
                </a:solidFill>
              </a:rPr>
              <a:t>1002)</a:t>
            </a:r>
            <a:endParaRPr lang="en-US" sz="1300" dirty="0">
              <a:solidFill>
                <a:srgbClr val="002060"/>
              </a:solidFill>
            </a:endParaRPr>
          </a:p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 dirty="0">
                <a:solidFill>
                  <a:srgbClr val="000099"/>
                </a:solidFill>
              </a:rPr>
              <a:t>	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0"/>
          <p:cNvSpPr txBox="1">
            <a:spLocks noGrp="1" noChangeArrowheads="1"/>
          </p:cNvSpPr>
          <p:nvPr/>
        </p:nvSpPr>
        <p:spPr bwMode="auto">
          <a:xfrm>
            <a:off x="3132138" y="6519863"/>
            <a:ext cx="60118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EB0B280-0B1D-4FE0-9443-5AD26D6E710D}" type="slidenum">
              <a:rPr lang="ru-RU" sz="1200" i="1">
                <a:ea typeface="HYGothic-Extra"/>
                <a:cs typeface="HYGothic-Extra"/>
              </a:rPr>
              <a:pPr algn="r"/>
              <a:t>7</a:t>
            </a:fld>
            <a:endParaRPr lang="ru-RU" sz="1200" i="1" dirty="0">
              <a:ea typeface="HYGothic-Extra"/>
              <a:cs typeface="HYGothic-Extra"/>
            </a:endParaRPr>
          </a:p>
        </p:txBody>
      </p:sp>
      <p:sp>
        <p:nvSpPr>
          <p:cNvPr id="344068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+mn-cs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476250"/>
            <a:ext cx="9144000" cy="144463"/>
            <a:chOff x="0" y="391"/>
            <a:chExt cx="5760" cy="91"/>
          </a:xfrm>
        </p:grpSpPr>
        <p:sp>
          <p:nvSpPr>
            <p:cNvPr id="21512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21513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</p:grp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sz="2400" b="1">
                <a:solidFill>
                  <a:srgbClr val="8E3432"/>
                </a:solidFill>
              </a:rPr>
              <a:t>Когда Ваша организация была создана?</a:t>
            </a:r>
          </a:p>
        </p:txBody>
      </p:sp>
      <p:pic>
        <p:nvPicPr>
          <p:cNvPr id="215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1511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366838"/>
            <a:ext cx="8208962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071670" y="6559550"/>
            <a:ext cx="8320087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 dirty="0">
                <a:solidFill>
                  <a:srgbClr val="000099"/>
                </a:solidFill>
              </a:rPr>
              <a:t>	</a:t>
            </a:r>
            <a:r>
              <a:rPr lang="en-US" sz="1300" dirty="0">
                <a:solidFill>
                  <a:srgbClr val="002060"/>
                </a:solidFill>
              </a:rPr>
              <a:t>*</a:t>
            </a:r>
            <a:r>
              <a:rPr lang="ru-RU" sz="1300" dirty="0">
                <a:solidFill>
                  <a:srgbClr val="002060"/>
                </a:solidFill>
              </a:rPr>
              <a:t>по результатам всероссийского обследования НКО (2009, </a:t>
            </a:r>
            <a:r>
              <a:rPr lang="en-US" sz="1300" dirty="0">
                <a:solidFill>
                  <a:srgbClr val="002060"/>
                </a:solidFill>
              </a:rPr>
              <a:t>n = </a:t>
            </a:r>
            <a:r>
              <a:rPr lang="ru-RU" sz="1300" dirty="0">
                <a:solidFill>
                  <a:srgbClr val="002060"/>
                </a:solidFill>
              </a:rPr>
              <a:t>1002)</a:t>
            </a:r>
            <a:endParaRPr lang="en-US" sz="1300" dirty="0">
              <a:solidFill>
                <a:srgbClr val="002060"/>
              </a:solidFill>
            </a:endParaRPr>
          </a:p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 dirty="0">
                <a:solidFill>
                  <a:srgbClr val="000099"/>
                </a:solidFill>
              </a:rPr>
              <a:t>	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0"/>
          <p:cNvSpPr txBox="1">
            <a:spLocks noGrp="1" noChangeArrowheads="1"/>
          </p:cNvSpPr>
          <p:nvPr/>
        </p:nvSpPr>
        <p:spPr bwMode="auto">
          <a:xfrm>
            <a:off x="3132138" y="6519863"/>
            <a:ext cx="60118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9D50CB8-41B7-48C4-949D-ACF390DE9461}" type="slidenum">
              <a:rPr lang="ru-RU" sz="1200" i="1">
                <a:ea typeface="HYGothic-Extra"/>
                <a:cs typeface="HYGothic-Extra"/>
              </a:rPr>
              <a:pPr algn="r"/>
              <a:t>8</a:t>
            </a:fld>
            <a:endParaRPr lang="ru-RU" sz="1200" i="1">
              <a:ea typeface="HYGothic-Extra"/>
              <a:cs typeface="HYGothic-Extra"/>
            </a:endParaRPr>
          </a:p>
        </p:txBody>
      </p:sp>
      <p:sp>
        <p:nvSpPr>
          <p:cNvPr id="344068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+mn-cs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857250"/>
            <a:ext cx="9144000" cy="144463"/>
            <a:chOff x="0" y="391"/>
            <a:chExt cx="5760" cy="91"/>
          </a:xfrm>
        </p:grpSpPr>
        <p:sp>
          <p:nvSpPr>
            <p:cNvPr id="23560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23561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</p:grp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sz="2400" b="1">
                <a:solidFill>
                  <a:srgbClr val="8E3432"/>
                </a:solidFill>
              </a:rPr>
              <a:t>Основные направления деятельности НКО</a:t>
            </a:r>
          </a:p>
          <a:p>
            <a:pPr algn="ctr"/>
            <a:r>
              <a:rPr lang="ru-RU" altLang="ko-KR" sz="2400" b="1">
                <a:solidFill>
                  <a:srgbClr val="8E3432"/>
                </a:solidFill>
              </a:rPr>
              <a:t>(международная классификация)</a:t>
            </a:r>
          </a:p>
        </p:txBody>
      </p:sp>
      <p:pic>
        <p:nvPicPr>
          <p:cNvPr id="23557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143000"/>
            <a:ext cx="8207375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071670" y="6559550"/>
            <a:ext cx="8320087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 dirty="0">
                <a:solidFill>
                  <a:srgbClr val="000099"/>
                </a:solidFill>
              </a:rPr>
              <a:t>	</a:t>
            </a:r>
            <a:r>
              <a:rPr lang="en-US" sz="1300" dirty="0">
                <a:solidFill>
                  <a:srgbClr val="002060"/>
                </a:solidFill>
              </a:rPr>
              <a:t>*</a:t>
            </a:r>
            <a:r>
              <a:rPr lang="ru-RU" sz="1300" dirty="0">
                <a:solidFill>
                  <a:srgbClr val="002060"/>
                </a:solidFill>
              </a:rPr>
              <a:t>по результатам всероссийского обследования НКО (2009, </a:t>
            </a:r>
            <a:r>
              <a:rPr lang="en-US" sz="1300" dirty="0">
                <a:solidFill>
                  <a:srgbClr val="002060"/>
                </a:solidFill>
              </a:rPr>
              <a:t>n = </a:t>
            </a:r>
            <a:r>
              <a:rPr lang="ru-RU" sz="1300" dirty="0">
                <a:solidFill>
                  <a:srgbClr val="002060"/>
                </a:solidFill>
              </a:rPr>
              <a:t>1002)</a:t>
            </a:r>
            <a:endParaRPr lang="en-US" sz="1300" dirty="0">
              <a:solidFill>
                <a:srgbClr val="002060"/>
              </a:solidFill>
            </a:endParaRPr>
          </a:p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 dirty="0">
                <a:solidFill>
                  <a:srgbClr val="000099"/>
                </a:solidFill>
              </a:rPr>
              <a:t>	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sz="2400" b="1">
                <a:solidFill>
                  <a:srgbClr val="8E3432"/>
                </a:solidFill>
              </a:rPr>
              <a:t>Территориальная сфера деятельности НКО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571500"/>
            <a:ext cx="9144000" cy="144463"/>
            <a:chOff x="0" y="391"/>
            <a:chExt cx="5760" cy="91"/>
          </a:xfrm>
        </p:grpSpPr>
        <p:sp>
          <p:nvSpPr>
            <p:cNvPr id="49162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  <p:sp>
          <p:nvSpPr>
            <p:cNvPr id="49163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i="1">
                <a:solidFill>
                  <a:schemeClr val="bg1"/>
                </a:solidFill>
                <a:latin typeface="HY헤드라인M"/>
                <a:ea typeface="HY헤드라인M"/>
                <a:cs typeface="HY헤드라인M"/>
              </a:endParaRPr>
            </a:p>
          </p:txBody>
        </p:sp>
      </p:grpSp>
      <p:graphicFrame>
        <p:nvGraphicFramePr>
          <p:cNvPr id="49154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428625" y="1000125"/>
          <a:ext cx="8064500" cy="4895850"/>
        </p:xfrm>
        <a:graphic>
          <a:graphicData uri="http://schemas.openxmlformats.org/presentationml/2006/ole">
            <p:oleObj spid="_x0000_s50178" name="Диаграмма" r:id="rId3" imgW="7229424" imgH="4276657" progId="Excel.Sheet.8">
              <p:embed/>
            </p:oleObj>
          </a:graphicData>
        </a:graphic>
      </p:graphicFrame>
      <p:sp>
        <p:nvSpPr>
          <p:cNvPr id="340997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+mn-cs"/>
            </a:endParaRPr>
          </a:p>
        </p:txBody>
      </p:sp>
      <p:sp>
        <p:nvSpPr>
          <p:cNvPr id="49158" name="Rectangle 0"/>
          <p:cNvSpPr txBox="1">
            <a:spLocks noGrp="1" noChangeArrowheads="1"/>
          </p:cNvSpPr>
          <p:nvPr/>
        </p:nvSpPr>
        <p:spPr bwMode="auto">
          <a:xfrm>
            <a:off x="3132138" y="6519863"/>
            <a:ext cx="60118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D6924F8-13CD-452B-A351-26A6A55EC97D}" type="slidenum">
              <a:rPr lang="ru-RU" sz="1200" i="1">
                <a:ea typeface="HYGothic-Extra"/>
                <a:cs typeface="HYGothic-Extra"/>
              </a:rPr>
              <a:pPr algn="r"/>
              <a:t>9</a:t>
            </a:fld>
            <a:endParaRPr lang="ru-RU" sz="1200" i="1" dirty="0">
              <a:ea typeface="HYGothic-Extra"/>
              <a:cs typeface="HYGothic-Extra"/>
            </a:endParaRPr>
          </a:p>
        </p:txBody>
      </p:sp>
      <p:pic>
        <p:nvPicPr>
          <p:cNvPr id="4916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071670" y="6559550"/>
            <a:ext cx="8320087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40680" bIns="0"/>
          <a:lstStyle/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 dirty="0">
                <a:solidFill>
                  <a:srgbClr val="000099"/>
                </a:solidFill>
              </a:rPr>
              <a:t>	</a:t>
            </a:r>
            <a:r>
              <a:rPr lang="en-US" sz="1300" dirty="0">
                <a:solidFill>
                  <a:srgbClr val="002060"/>
                </a:solidFill>
              </a:rPr>
              <a:t>*</a:t>
            </a:r>
            <a:r>
              <a:rPr lang="ru-RU" sz="1300" dirty="0">
                <a:solidFill>
                  <a:srgbClr val="002060"/>
                </a:solidFill>
              </a:rPr>
              <a:t>по результатам всероссийского обследования НКО (2009, </a:t>
            </a:r>
            <a:r>
              <a:rPr lang="en-US" sz="1300" dirty="0">
                <a:solidFill>
                  <a:srgbClr val="002060"/>
                </a:solidFill>
              </a:rPr>
              <a:t>n = </a:t>
            </a:r>
            <a:r>
              <a:rPr lang="ru-RU" sz="1300" dirty="0">
                <a:solidFill>
                  <a:srgbClr val="002060"/>
                </a:solidFill>
              </a:rPr>
              <a:t>1002)</a:t>
            </a:r>
            <a:endParaRPr lang="en-US" sz="1300" dirty="0">
              <a:solidFill>
                <a:srgbClr val="002060"/>
              </a:solidFill>
            </a:endParaRPr>
          </a:p>
          <a:p>
            <a:pPr>
              <a:tabLst>
                <a:tab pos="39688" algn="l"/>
                <a:tab pos="954088" algn="l"/>
                <a:tab pos="1868488" algn="l"/>
                <a:tab pos="2782888" algn="l"/>
                <a:tab pos="3697288" algn="l"/>
                <a:tab pos="4611688" algn="l"/>
                <a:tab pos="5526088" algn="l"/>
                <a:tab pos="6440488" algn="l"/>
                <a:tab pos="7354888" algn="l"/>
                <a:tab pos="8269288" algn="l"/>
                <a:tab pos="9183688" algn="l"/>
                <a:tab pos="10098088" algn="l"/>
              </a:tabLst>
            </a:pPr>
            <a:r>
              <a:rPr lang="en-US" sz="1200" dirty="0">
                <a:solidFill>
                  <a:srgbClr val="000099"/>
                </a:solidFill>
              </a:rPr>
              <a:t>	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овая презентация">
  <a:themeElements>
    <a:clrScheme name="Новая презентаци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Новая презентация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Новая презентаци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Новая презентация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</TotalTime>
  <Words>568</Words>
  <Application>Microsoft Office PowerPoint</Application>
  <PresentationFormat>Экран (4:3)</PresentationFormat>
  <Paragraphs>173</Paragraphs>
  <Slides>19</Slides>
  <Notes>14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Times New Roman</vt:lpstr>
      <vt:lpstr>Calibri</vt:lpstr>
      <vt:lpstr>HYGothic-Extra</vt:lpstr>
      <vt:lpstr>Arial Black</vt:lpstr>
      <vt:lpstr>HY헤드라인M</vt:lpstr>
      <vt:lpstr>Wingdings</vt:lpstr>
      <vt:lpstr>Новая презентация</vt:lpstr>
      <vt:lpstr>Диаграмма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Юдин Илья</dc:creator>
  <cp:lastModifiedBy>Мерсиянова</cp:lastModifiedBy>
  <cp:revision>122</cp:revision>
  <dcterms:created xsi:type="dcterms:W3CDTF">2008-12-17T19:54:32Z</dcterms:created>
  <dcterms:modified xsi:type="dcterms:W3CDTF">2009-10-12T20:45:35Z</dcterms:modified>
</cp:coreProperties>
</file>