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 id="2147483761" r:id="rId2"/>
  </p:sldMasterIdLst>
  <p:notesMasterIdLst>
    <p:notesMasterId r:id="rId89"/>
  </p:notesMasterIdLst>
  <p:handoutMasterIdLst>
    <p:handoutMasterId r:id="rId90"/>
  </p:handoutMasterIdLst>
  <p:sldIdLst>
    <p:sldId id="256" r:id="rId3"/>
    <p:sldId id="310" r:id="rId4"/>
    <p:sldId id="266" r:id="rId5"/>
    <p:sldId id="319" r:id="rId6"/>
    <p:sldId id="268" r:id="rId7"/>
    <p:sldId id="289" r:id="rId8"/>
    <p:sldId id="280" r:id="rId9"/>
    <p:sldId id="305" r:id="rId10"/>
    <p:sldId id="320" r:id="rId11"/>
    <p:sldId id="275" r:id="rId12"/>
    <p:sldId id="283" r:id="rId13"/>
    <p:sldId id="281" r:id="rId14"/>
    <p:sldId id="299" r:id="rId15"/>
    <p:sldId id="321" r:id="rId16"/>
    <p:sldId id="323" r:id="rId17"/>
    <p:sldId id="324" r:id="rId18"/>
    <p:sldId id="257" r:id="rId19"/>
    <p:sldId id="322" r:id="rId20"/>
    <p:sldId id="330" r:id="rId21"/>
    <p:sldId id="258" r:id="rId22"/>
    <p:sldId id="331" r:id="rId23"/>
    <p:sldId id="332" r:id="rId24"/>
    <p:sldId id="276" r:id="rId25"/>
    <p:sldId id="333" r:id="rId26"/>
    <p:sldId id="334" r:id="rId27"/>
    <p:sldId id="341" r:id="rId28"/>
    <p:sldId id="342" r:id="rId29"/>
    <p:sldId id="343" r:id="rId30"/>
    <p:sldId id="345" r:id="rId31"/>
    <p:sldId id="346" r:id="rId32"/>
    <p:sldId id="347" r:id="rId33"/>
    <p:sldId id="325" r:id="rId34"/>
    <p:sldId id="326" r:id="rId35"/>
    <p:sldId id="327" r:id="rId36"/>
    <p:sldId id="262" r:id="rId37"/>
    <p:sldId id="308" r:id="rId38"/>
    <p:sldId id="259" r:id="rId39"/>
    <p:sldId id="264" r:id="rId40"/>
    <p:sldId id="263" r:id="rId41"/>
    <p:sldId id="260" r:id="rId42"/>
    <p:sldId id="261" r:id="rId43"/>
    <p:sldId id="273" r:id="rId44"/>
    <p:sldId id="267" r:id="rId45"/>
    <p:sldId id="274" r:id="rId46"/>
    <p:sldId id="295" r:id="rId47"/>
    <p:sldId id="314" r:id="rId48"/>
    <p:sldId id="328" r:id="rId49"/>
    <p:sldId id="329" r:id="rId50"/>
    <p:sldId id="312" r:id="rId51"/>
    <p:sldId id="270" r:id="rId52"/>
    <p:sldId id="297" r:id="rId53"/>
    <p:sldId id="309" r:id="rId54"/>
    <p:sldId id="265" r:id="rId55"/>
    <p:sldId id="269" r:id="rId56"/>
    <p:sldId id="300" r:id="rId57"/>
    <p:sldId id="272" r:id="rId58"/>
    <p:sldId id="294" r:id="rId59"/>
    <p:sldId id="301" r:id="rId60"/>
    <p:sldId id="344" r:id="rId61"/>
    <p:sldId id="303" r:id="rId62"/>
    <p:sldId id="311" r:id="rId63"/>
    <p:sldId id="348" r:id="rId64"/>
    <p:sldId id="349" r:id="rId65"/>
    <p:sldId id="350" r:id="rId66"/>
    <p:sldId id="351" r:id="rId67"/>
    <p:sldId id="352" r:id="rId68"/>
    <p:sldId id="353" r:id="rId69"/>
    <p:sldId id="354" r:id="rId70"/>
    <p:sldId id="279" r:id="rId71"/>
    <p:sldId id="278" r:id="rId72"/>
    <p:sldId id="271" r:id="rId73"/>
    <p:sldId id="277" r:id="rId74"/>
    <p:sldId id="282" r:id="rId75"/>
    <p:sldId id="284" r:id="rId76"/>
    <p:sldId id="286" r:id="rId77"/>
    <p:sldId id="290" r:id="rId78"/>
    <p:sldId id="291" r:id="rId79"/>
    <p:sldId id="292" r:id="rId80"/>
    <p:sldId id="304" r:id="rId81"/>
    <p:sldId id="317" r:id="rId82"/>
    <p:sldId id="316" r:id="rId83"/>
    <p:sldId id="318" r:id="rId84"/>
    <p:sldId id="298" r:id="rId85"/>
    <p:sldId id="302" r:id="rId86"/>
    <p:sldId id="315" r:id="rId87"/>
    <p:sldId id="307" r:id="rId8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1F4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180" autoAdjust="0"/>
    <p:restoredTop sz="94874" autoAdjust="0"/>
  </p:normalViewPr>
  <p:slideViewPr>
    <p:cSldViewPr snapToGrid="0">
      <p:cViewPr varScale="1">
        <p:scale>
          <a:sx n="71" d="100"/>
          <a:sy n="71" d="100"/>
        </p:scale>
        <p:origin x="1301" y="259"/>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22" d="100"/>
          <a:sy n="122" d="100"/>
        </p:scale>
        <p:origin x="5004" y="1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E29CDB-6610-4573-A6F5-828EFDDF2CAA}" type="datetimeFigureOut">
              <a:rPr lang="ru-RU" smtClean="0"/>
              <a:t>13.03.2025</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E62952-5354-4D57-999A-3A5F6A4E70D6}" type="slidenum">
              <a:rPr lang="ru-RU" smtClean="0"/>
              <a:t>‹#›</a:t>
            </a:fld>
            <a:endParaRPr lang="ru-RU"/>
          </a:p>
        </p:txBody>
      </p:sp>
    </p:spTree>
    <p:extLst>
      <p:ext uri="{BB962C8B-B14F-4D97-AF65-F5344CB8AC3E}">
        <p14:creationId xmlns:p14="http://schemas.microsoft.com/office/powerpoint/2010/main" val="4053315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8FE7C-7E98-4D2F-AB4B-A2B8612283B4}" type="datetimeFigureOut">
              <a:rPr lang="ru-RU" smtClean="0"/>
              <a:t>13.03.2025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404F5-198C-40F3-9554-7C63703F2F4B}" type="slidenum">
              <a:rPr lang="ru-RU" smtClean="0"/>
              <a:t>‹#›</a:t>
            </a:fld>
            <a:endParaRPr lang="ru-RU"/>
          </a:p>
        </p:txBody>
      </p:sp>
    </p:spTree>
    <p:extLst>
      <p:ext uri="{BB962C8B-B14F-4D97-AF65-F5344CB8AC3E}">
        <p14:creationId xmlns:p14="http://schemas.microsoft.com/office/powerpoint/2010/main" val="261675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НАЗВАНИЕ ПРЕЗЕНТАЦИИ">
    <p:bg>
      <p:bgPr>
        <a:solidFill>
          <a:srgbClr val="1F4F7B"/>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439646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ЗАГОЛОВОК ТРЕТЬЕГО УРОВНЯ">
    <p:bg>
      <p:bgPr>
        <a:solidFill>
          <a:schemeClr val="accent6">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28621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ЗАГОЛОВОК 3 УРОВНЯ + КАРТИНКА">
    <p:bg>
      <p:bgPr>
        <a:solidFill>
          <a:schemeClr val="accent6">
            <a:lumMod val="75000"/>
          </a:schemeClr>
        </a:solidFill>
        <a:effectLst/>
      </p:bgPr>
    </p:bg>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475628" y="597600"/>
            <a:ext cx="5040000" cy="5760000"/>
          </a:xfrm>
          <a:prstGeom prst="rect">
            <a:avLst/>
          </a:prstGeom>
        </p:spPr>
        <p:txBody>
          <a:bodyPr anchor="ctr">
            <a:normAutofit/>
          </a:bodyPr>
          <a:lstStyle>
            <a:lvl1pPr algn="ctr">
              <a:lnSpc>
                <a:spcPct val="150000"/>
              </a:lnSpc>
              <a:defRPr sz="3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6013970" y="597600"/>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1766434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bg>
      <p:bgPr>
        <a:solidFill>
          <a:schemeClr val="accent6">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199" y="616689"/>
            <a:ext cx="4728030" cy="5501082"/>
          </a:xfrm>
          <a:prstGeom prst="rect">
            <a:avLst/>
          </a:prstGeom>
          <a:noFill/>
        </p:spPr>
        <p:txBody>
          <a:bodyPr anchor="ctr">
            <a:normAutofit/>
          </a:bodyPr>
          <a:lstStyle>
            <a:lvl1pPr algn="ctr">
              <a:lnSpc>
                <a:spcPct val="150000"/>
              </a:lnSpc>
              <a:defRPr sz="2800">
                <a:solidFill>
                  <a:schemeClr val="tx1"/>
                </a:solidFill>
                <a:effectLst/>
                <a:latin typeface="Arial Black" panose="020B0A04020102020204" pitchFamily="34" charset="0"/>
              </a:defRPr>
            </a:lvl1pPr>
          </a:lstStyle>
          <a:p>
            <a:r>
              <a:rPr lang="ru-RU" dirty="0"/>
              <a:t>ОБРАЗЕЦ </a:t>
            </a:r>
            <a:r>
              <a:rPr lang="en-US" dirty="0"/>
              <a:t/>
            </a:r>
            <a:br>
              <a:rPr lang="en-US" dirty="0"/>
            </a:br>
            <a:r>
              <a:rPr lang="ru-RU" dirty="0"/>
              <a:t>ЗАГОЛОВКА</a:t>
            </a:r>
          </a:p>
        </p:txBody>
      </p:sp>
    </p:spTree>
    <p:extLst>
      <p:ext uri="{BB962C8B-B14F-4D97-AF65-F5344CB8AC3E}">
        <p14:creationId xmlns:p14="http://schemas.microsoft.com/office/powerpoint/2010/main" val="3283344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636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ЕКСТ В ЦЕНТРЕ">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076800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0">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934774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8">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48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16682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0">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4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4152662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2">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32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165713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8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62506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СЛАЙДА + КАРТИНКА">
    <p:bg>
      <p:bgPr>
        <a:solidFill>
          <a:srgbClr val="1F4F7B"/>
        </a:solidFill>
        <a:effectLst/>
      </p:bgPr>
    </p:bg>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475628" y="597600"/>
            <a:ext cx="5040000" cy="5760000"/>
          </a:xfrm>
          <a:prstGeom prst="rect">
            <a:avLst/>
          </a:prstGeom>
        </p:spPr>
        <p:txBody>
          <a:bodyPr anchor="ctr">
            <a:normAutofit/>
          </a:bodyPr>
          <a:lstStyle>
            <a:lvl1pPr algn="ctr">
              <a:lnSpc>
                <a:spcPct val="150000"/>
              </a:lnSpc>
              <a:defRPr sz="3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6013970" y="597600"/>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2186322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4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012410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457244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ДВЕ КОЛОНКИ 16">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numCol="2" spcCol="720000" anchor="ctr">
            <a:normAutofit/>
          </a:bodyPr>
          <a:lstStyle>
            <a:lvl1pPr algn="l">
              <a:lnSpc>
                <a:spcPct val="150000"/>
              </a:lnSpc>
              <a:defRPr sz="16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351783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ДВЕ КОЛОНКИ 14">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numCol="2" spcCol="720000" anchor="ctr">
            <a:normAutofit/>
          </a:bodyPr>
          <a:lstStyle>
            <a:lvl1pPr algn="l">
              <a:lnSpc>
                <a:spcPct val="150000"/>
              </a:lnSpc>
              <a:defRPr sz="14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006948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ТЕКСТ СЛЕВА">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264E3693-9FC2-EB5D-B131-6329B18208FA}"/>
              </a:ext>
            </a:extLst>
          </p:cNvPr>
          <p:cNvSpPr>
            <a:spLocks noGrp="1"/>
          </p:cNvSpPr>
          <p:nvPr>
            <p:ph type="title" hasCustomPrompt="1"/>
          </p:nvPr>
        </p:nvSpPr>
        <p:spPr>
          <a:xfrm>
            <a:off x="606287" y="829340"/>
            <a:ext cx="3917222" cy="5199321"/>
          </a:xfrm>
          <a:prstGeom prst="rect">
            <a:avLst/>
          </a:prstGeom>
        </p:spPr>
        <p:txBody>
          <a:bodyPr anchor="ctr">
            <a:normAutofit/>
          </a:bodyPr>
          <a:lstStyle>
            <a:lvl1pPr>
              <a:lnSpc>
                <a:spcPct val="150000"/>
              </a:lnSpc>
              <a:defRPr sz="3200">
                <a:solidFill>
                  <a:schemeClr val="tx1"/>
                </a:solidFill>
              </a:defRPr>
            </a:lvl1pPr>
          </a:lstStyle>
          <a:p>
            <a:r>
              <a:rPr lang="ru-RU" dirty="0"/>
              <a:t>ОБРАЗЕЦ ЗАГОЛОВКА</a:t>
            </a:r>
          </a:p>
        </p:txBody>
      </p:sp>
    </p:spTree>
    <p:extLst>
      <p:ext uri="{BB962C8B-B14F-4D97-AF65-F5344CB8AC3E}">
        <p14:creationId xmlns:p14="http://schemas.microsoft.com/office/powerpoint/2010/main" val="1899033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БЕЗ ДАТЫ">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839788" y="829340"/>
            <a:ext cx="3604621" cy="5199321"/>
          </a:xfrm>
          <a:prstGeom prst="rect">
            <a:avLst/>
          </a:prstGeom>
        </p:spPr>
        <p:txBody>
          <a:bodyPr anchor="ctr">
            <a:normAutofit/>
          </a:bodyPr>
          <a:lstStyle>
            <a:lvl1pPr>
              <a:lnSpc>
                <a:spcPct val="150000"/>
              </a:lnSpc>
              <a:defRPr sz="2000"/>
            </a:lvl1pPr>
          </a:lstStyle>
          <a:p>
            <a:r>
              <a:rPr lang="ru-RU" dirty="0"/>
              <a:t>ОБРАЗЕЦ ЗАГОЛОВКА</a:t>
            </a:r>
          </a:p>
        </p:txBody>
      </p:sp>
    </p:spTree>
    <p:extLst>
      <p:ext uri="{BB962C8B-B14F-4D97-AF65-F5344CB8AC3E}">
        <p14:creationId xmlns:p14="http://schemas.microsoft.com/office/powerpoint/2010/main" val="3922637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ЗАГОЛОВОК СЛЕВА">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352800" y="424800"/>
            <a:ext cx="4622399" cy="6105600"/>
          </a:xfrm>
          <a:prstGeom prst="rect">
            <a:avLst/>
          </a:prstGeom>
        </p:spPr>
        <p:txBody>
          <a:bodyPr anchor="ctr">
            <a:normAutofit/>
          </a:bodyPr>
          <a:lstStyle>
            <a:lvl1pPr>
              <a:lnSpc>
                <a:spcPct val="150000"/>
              </a:lnSpc>
              <a:defRPr sz="2800">
                <a:solidFill>
                  <a:schemeClr val="accent4"/>
                </a:solidFill>
              </a:defRPr>
            </a:lvl1pPr>
          </a:lstStyle>
          <a:p>
            <a:r>
              <a:rPr lang="ru-RU" dirty="0"/>
              <a:t>ОБРАЗЕЦ ЗАГОЛОВКА</a:t>
            </a:r>
          </a:p>
        </p:txBody>
      </p:sp>
      <p:sp>
        <p:nvSpPr>
          <p:cNvPr id="5" name="Объект 2"/>
          <p:cNvSpPr>
            <a:spLocks noGrp="1"/>
          </p:cNvSpPr>
          <p:nvPr>
            <p:ph idx="1" hasCustomPrompt="1"/>
          </p:nvPr>
        </p:nvSpPr>
        <p:spPr>
          <a:xfrm>
            <a:off x="5277600" y="424800"/>
            <a:ext cx="6552000" cy="61056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2336440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З-28Ж Р16-16">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352800" y="424800"/>
            <a:ext cx="5040000" cy="6105600"/>
          </a:xfrm>
          <a:prstGeom prst="rect">
            <a:avLst/>
          </a:prstGeom>
        </p:spPr>
        <p:txBody>
          <a:bodyPr anchor="ctr">
            <a:normAutofit/>
          </a:bodyPr>
          <a:lstStyle>
            <a:lvl1pPr>
              <a:lnSpc>
                <a:spcPct val="150000"/>
              </a:lnSpc>
              <a:defRPr sz="2800">
                <a:solidFill>
                  <a:schemeClr val="accent4"/>
                </a:solidFill>
              </a:defRPr>
            </a:lvl1pPr>
          </a:lstStyle>
          <a:p>
            <a:r>
              <a:rPr lang="ru-RU" dirty="0"/>
              <a:t>ОБРАЗЕЦ ЗАГОЛОВКА</a:t>
            </a:r>
          </a:p>
        </p:txBody>
      </p:sp>
      <p:sp>
        <p:nvSpPr>
          <p:cNvPr id="5" name="Объект 2"/>
          <p:cNvSpPr>
            <a:spLocks noGrp="1"/>
          </p:cNvSpPr>
          <p:nvPr>
            <p:ph idx="1" hasCustomPrompt="1"/>
          </p:nvPr>
        </p:nvSpPr>
        <p:spPr>
          <a:xfrm>
            <a:off x="5832000" y="597600"/>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1395888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СЛЕВА ТЕКСТ 16 СПРАВА КВАДРАТ 16-16">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475628" y="597600"/>
            <a:ext cx="5040000" cy="5760000"/>
          </a:xfrm>
          <a:prstGeom prst="rect">
            <a:avLst/>
          </a:prstGeom>
        </p:spPr>
        <p:txBody>
          <a:bodyPr anchor="ctr">
            <a:normAutofit/>
          </a:bodyPr>
          <a:lstStyle>
            <a:lvl1pPr algn="ctr">
              <a:lnSpc>
                <a:spcPct val="150000"/>
              </a:lnSpc>
              <a:defRPr sz="1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6013970" y="597600"/>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3346841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БЕЗ ДАТЫ">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606287" y="829340"/>
            <a:ext cx="3225248" cy="5199321"/>
          </a:xfrm>
          <a:prstGeom prst="rect">
            <a:avLst/>
          </a:prstGeom>
        </p:spPr>
        <p:txBody>
          <a:bodyPr anchor="ctr">
            <a:normAutofit/>
          </a:bodyPr>
          <a:lstStyle>
            <a:lvl1pPr>
              <a:lnSpc>
                <a:spcPct val="150000"/>
              </a:lnSpc>
              <a:defRPr sz="2000">
                <a:solidFill>
                  <a:schemeClr val="accent4"/>
                </a:solidFill>
              </a:defRPr>
            </a:lvl1pPr>
          </a:lstStyle>
          <a:p>
            <a:r>
              <a:rPr lang="ru-RU" dirty="0"/>
              <a:t>ОБРАЗЕЦ ЗАГОЛОВКА</a:t>
            </a:r>
          </a:p>
        </p:txBody>
      </p:sp>
      <p:sp>
        <p:nvSpPr>
          <p:cNvPr id="5" name="Объект 2"/>
          <p:cNvSpPr>
            <a:spLocks noGrp="1"/>
          </p:cNvSpPr>
          <p:nvPr>
            <p:ph idx="1" hasCustomPrompt="1"/>
          </p:nvPr>
        </p:nvSpPr>
        <p:spPr>
          <a:xfrm>
            <a:off x="4378187" y="765544"/>
            <a:ext cx="7200899" cy="5411419"/>
          </a:xfrm>
        </p:spPr>
        <p:txBody>
          <a:bodyPr anchor="ctr">
            <a:normAutofit/>
          </a:bodyPr>
          <a:lstStyle>
            <a:lvl1pPr marL="0" indent="0">
              <a:spcAft>
                <a:spcPts val="1200"/>
              </a:spcAft>
              <a:buClr>
                <a:schemeClr val="tx1"/>
              </a:buClr>
              <a:buFontTx/>
              <a:buNone/>
              <a:defRPr sz="2000"/>
            </a:lvl1pPr>
            <a:lvl2pPr marL="457200" indent="0">
              <a:spcAft>
                <a:spcPts val="1200"/>
              </a:spcAft>
              <a:buClr>
                <a:schemeClr val="tx1"/>
              </a:buClr>
              <a:buFontTx/>
              <a:buNone/>
              <a:defRPr sz="2000"/>
            </a:lvl2pPr>
            <a:lvl3pPr marL="914400" indent="0">
              <a:spcAft>
                <a:spcPts val="1200"/>
              </a:spcAft>
              <a:buClr>
                <a:schemeClr val="tx1"/>
              </a:buClr>
              <a:buFontTx/>
              <a:buNone/>
              <a:defRPr sz="2000"/>
            </a:lvl3pPr>
            <a:lvl4pPr marL="1371600" indent="0">
              <a:spcAft>
                <a:spcPts val="1200"/>
              </a:spcAft>
              <a:buClr>
                <a:schemeClr val="tx1"/>
              </a:buClr>
              <a:buFontTx/>
              <a:buNone/>
              <a:defRPr sz="2000"/>
            </a:lvl4pPr>
            <a:lvl5pPr marL="1828800" indent="0">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61345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bg>
      <p:bgPr>
        <a:solidFill>
          <a:srgbClr val="1F4F7B"/>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200" y="616689"/>
            <a:ext cx="5011057" cy="5493825"/>
          </a:xfrm>
          <a:prstGeom prst="rect">
            <a:avLst/>
          </a:prstGeom>
          <a:noFill/>
        </p:spPr>
        <p:txBody>
          <a:bodyPr anchor="ctr">
            <a:normAutofit/>
          </a:bodyPr>
          <a:lstStyle>
            <a:lvl1pPr algn="ctr">
              <a:lnSpc>
                <a:spcPct val="150000"/>
              </a:lnSpc>
              <a:defRPr sz="36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565879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ЗАГОЛОВОК">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697800" y="488682"/>
            <a:ext cx="10796400" cy="820166"/>
          </a:xfrm>
          <a:prstGeom prst="rect">
            <a:avLst/>
          </a:prstGeom>
        </p:spPr>
        <p:txBody>
          <a:bodyPr anchor="ctr">
            <a:normAutofit/>
          </a:bodyPr>
          <a:lstStyle>
            <a:lvl1pPr>
              <a:lnSpc>
                <a:spcPct val="150000"/>
              </a:lnSpc>
              <a:defRPr sz="2000"/>
            </a:lvl1pPr>
          </a:lstStyle>
          <a:p>
            <a:r>
              <a:rPr lang="ru-RU" dirty="0"/>
              <a:t>ОБРАЗЕЦ ЗАГОЛОВКА</a:t>
            </a:r>
          </a:p>
        </p:txBody>
      </p:sp>
    </p:spTree>
    <p:extLst>
      <p:ext uri="{BB962C8B-B14F-4D97-AF65-F5344CB8AC3E}">
        <p14:creationId xmlns:p14="http://schemas.microsoft.com/office/powerpoint/2010/main" val="376024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ТЕКСТ 16 + КВАДРАТ 16-16">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385794" y="648811"/>
            <a:ext cx="5400000" cy="5760000"/>
          </a:xfrm>
          <a:prstGeom prst="rect">
            <a:avLst/>
          </a:prstGeom>
        </p:spPr>
        <p:txBody>
          <a:bodyPr anchor="ctr">
            <a:normAutofit/>
          </a:bodyPr>
          <a:lstStyle>
            <a:lvl1pPr>
              <a:lnSpc>
                <a:spcPct val="150000"/>
              </a:lnSpc>
              <a:defRPr sz="1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6113688" y="648811"/>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3829521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НАЗВАНИЕ ПРЕЗЕНТАЦИИ">
    <p:bg>
      <p:bgPr>
        <a:solidFill>
          <a:srgbClr val="1F4F7B"/>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454413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bg>
      <p:bgPr>
        <a:solidFill>
          <a:srgbClr val="1F4F7B"/>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200" y="616689"/>
            <a:ext cx="5011057" cy="5493825"/>
          </a:xfrm>
          <a:prstGeom prst="rect">
            <a:avLst/>
          </a:prstGeom>
          <a:noFill/>
        </p:spPr>
        <p:txBody>
          <a:bodyPr anchor="ctr">
            <a:normAutofit/>
          </a:bodyPr>
          <a:lstStyle>
            <a:lvl1pPr algn="ctr">
              <a:lnSpc>
                <a:spcPct val="150000"/>
              </a:lnSpc>
              <a:defRPr sz="36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726178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ЗАГОЛОВОК ПЕРВОГО УРОВНЯ">
    <p:bg>
      <p:bgPr>
        <a:solidFill>
          <a:srgbClr val="820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863802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bg>
      <p:bgPr>
        <a:solidFill>
          <a:srgbClr val="820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200" y="616688"/>
            <a:ext cx="4786086" cy="5682511"/>
          </a:xfrm>
          <a:prstGeom prst="rect">
            <a:avLst/>
          </a:prstGeom>
          <a:noFill/>
        </p:spPr>
        <p:txBody>
          <a:bodyPr anchor="ctr">
            <a:normAutofit/>
          </a:bodyPr>
          <a:lstStyle>
            <a:lvl1pPr algn="ctr">
              <a:lnSpc>
                <a:spcPct val="150000"/>
              </a:lnSpc>
              <a:defRPr sz="28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a:t>
            </a:r>
            <a:br>
              <a:rPr lang="ru-RU" dirty="0"/>
            </a:br>
            <a:r>
              <a:rPr lang="ru-RU" dirty="0"/>
              <a:t>ЗАГОЛОВКА</a:t>
            </a:r>
          </a:p>
        </p:txBody>
      </p:sp>
    </p:spTree>
    <p:extLst>
      <p:ext uri="{BB962C8B-B14F-4D97-AF65-F5344CB8AC3E}">
        <p14:creationId xmlns:p14="http://schemas.microsoft.com/office/powerpoint/2010/main" val="3335631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ЗАГОЛОВОК ВТОРОГО УРОВНЯ">
    <p:bg>
      <p:bgPr>
        <a:solidFill>
          <a:schemeClr val="accent4">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914744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bg>
      <p:bgPr>
        <a:solidFill>
          <a:schemeClr val="accent4">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200" y="616688"/>
            <a:ext cx="4604657" cy="5642917"/>
          </a:xfrm>
          <a:prstGeom prst="rect">
            <a:avLst/>
          </a:prstGeom>
          <a:noFill/>
        </p:spPr>
        <p:txBody>
          <a:bodyPr anchor="ctr">
            <a:normAutofit/>
          </a:bodyPr>
          <a:lstStyle>
            <a:lvl1pPr algn="ctr">
              <a:lnSpc>
                <a:spcPct val="150000"/>
              </a:lnSpc>
              <a:defRPr sz="2800">
                <a:solidFill>
                  <a:schemeClr val="tx1"/>
                </a:solidFill>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632047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ЗАГОЛОВОК ТРЕТЬЕГО УРОВНЯ">
    <p:bg>
      <p:bgPr>
        <a:solidFill>
          <a:schemeClr val="accent6">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96876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bg>
      <p:bgPr>
        <a:solidFill>
          <a:schemeClr val="accent6">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199" y="616689"/>
            <a:ext cx="4728030" cy="5501082"/>
          </a:xfrm>
          <a:prstGeom prst="rect">
            <a:avLst/>
          </a:prstGeom>
          <a:noFill/>
        </p:spPr>
        <p:txBody>
          <a:bodyPr anchor="ctr">
            <a:normAutofit/>
          </a:bodyPr>
          <a:lstStyle>
            <a:lvl1pPr algn="ctr">
              <a:lnSpc>
                <a:spcPct val="150000"/>
              </a:lnSpc>
              <a:defRPr sz="2800">
                <a:solidFill>
                  <a:schemeClr val="tx1"/>
                </a:solidFill>
                <a:effectLst/>
                <a:latin typeface="Arial Black" panose="020B0A04020102020204" pitchFamily="34" charset="0"/>
              </a:defRPr>
            </a:lvl1pPr>
          </a:lstStyle>
          <a:p>
            <a:r>
              <a:rPr lang="ru-RU" dirty="0"/>
              <a:t>ОБРАЗЕЦ </a:t>
            </a:r>
            <a:r>
              <a:rPr lang="en-US" dirty="0"/>
              <a:t/>
            </a:r>
            <a:br>
              <a:rPr lang="en-US" dirty="0"/>
            </a:br>
            <a:r>
              <a:rPr lang="ru-RU" dirty="0"/>
              <a:t>ЗАГОЛОВКА</a:t>
            </a:r>
          </a:p>
        </p:txBody>
      </p:sp>
    </p:spTree>
    <p:extLst>
      <p:ext uri="{BB962C8B-B14F-4D97-AF65-F5344CB8AC3E}">
        <p14:creationId xmlns:p14="http://schemas.microsoft.com/office/powerpoint/2010/main" val="420702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ЗАГОЛОВОК ПЕРВОГО УРОВНЯ">
    <p:bg>
      <p:bgPr>
        <a:solidFill>
          <a:srgbClr val="820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349107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32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ТЕКСТ В ЦЕНТРЕ">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4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577237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0">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997052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8">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48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356712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0">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4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74760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32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154992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8">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8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584719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4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333675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2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952565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ДВЕ КОЛОНКИ 16">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numCol="2" spcCol="720000" anchor="ctr">
            <a:normAutofit/>
          </a:bodyPr>
          <a:lstStyle>
            <a:lvl1pPr algn="l">
              <a:lnSpc>
                <a:spcPct val="150000"/>
              </a:lnSpc>
              <a:defRPr sz="16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107820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1 УРОВНЯ + КАРТИНКА">
    <p:bg>
      <p:bgPr>
        <a:solidFill>
          <a:srgbClr val="820000"/>
        </a:solidFill>
        <a:effectLst/>
      </p:bgPr>
    </p:bg>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475628" y="597600"/>
            <a:ext cx="5040000" cy="5760000"/>
          </a:xfrm>
          <a:prstGeom prst="rect">
            <a:avLst/>
          </a:prstGeom>
        </p:spPr>
        <p:txBody>
          <a:bodyPr anchor="ctr">
            <a:normAutofit/>
          </a:bodyPr>
          <a:lstStyle>
            <a:lvl1pPr algn="ctr">
              <a:lnSpc>
                <a:spcPct val="150000"/>
              </a:lnSpc>
              <a:defRPr sz="3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6013970" y="597600"/>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2194337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ДВЕ КОЛОНКИ 14">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numCol="2" spcCol="720000" anchor="ctr">
            <a:normAutofit/>
          </a:bodyPr>
          <a:lstStyle>
            <a:lvl1pPr algn="l">
              <a:lnSpc>
                <a:spcPct val="150000"/>
              </a:lnSpc>
              <a:defRPr sz="14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3719427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ТЕКСТ СЛЕВА">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264E3693-9FC2-EB5D-B131-6329B18208FA}"/>
              </a:ext>
            </a:extLst>
          </p:cNvPr>
          <p:cNvSpPr>
            <a:spLocks noGrp="1"/>
          </p:cNvSpPr>
          <p:nvPr>
            <p:ph type="title" hasCustomPrompt="1"/>
          </p:nvPr>
        </p:nvSpPr>
        <p:spPr>
          <a:xfrm>
            <a:off x="606287" y="829340"/>
            <a:ext cx="3917222" cy="5199321"/>
          </a:xfrm>
          <a:prstGeom prst="rect">
            <a:avLst/>
          </a:prstGeom>
        </p:spPr>
        <p:txBody>
          <a:bodyPr anchor="ctr">
            <a:normAutofit/>
          </a:bodyPr>
          <a:lstStyle>
            <a:lvl1pPr>
              <a:lnSpc>
                <a:spcPct val="150000"/>
              </a:lnSpc>
              <a:defRPr sz="3200">
                <a:solidFill>
                  <a:schemeClr val="tx1"/>
                </a:solidFill>
              </a:defRPr>
            </a:lvl1pPr>
          </a:lstStyle>
          <a:p>
            <a:r>
              <a:rPr lang="ru-RU" dirty="0"/>
              <a:t>ОБРАЗЕЦ ЗАГОЛОВКА</a:t>
            </a:r>
          </a:p>
        </p:txBody>
      </p:sp>
    </p:spTree>
    <p:extLst>
      <p:ext uri="{BB962C8B-B14F-4D97-AF65-F5344CB8AC3E}">
        <p14:creationId xmlns:p14="http://schemas.microsoft.com/office/powerpoint/2010/main" val="488012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БЕЗ ДАТЫ">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839788" y="829340"/>
            <a:ext cx="3604621" cy="5199321"/>
          </a:xfrm>
          <a:prstGeom prst="rect">
            <a:avLst/>
          </a:prstGeom>
        </p:spPr>
        <p:txBody>
          <a:bodyPr anchor="ctr">
            <a:normAutofit/>
          </a:bodyPr>
          <a:lstStyle>
            <a:lvl1pPr>
              <a:lnSpc>
                <a:spcPct val="150000"/>
              </a:lnSpc>
              <a:defRPr sz="2000"/>
            </a:lvl1pPr>
          </a:lstStyle>
          <a:p>
            <a:r>
              <a:rPr lang="ru-RU" dirty="0"/>
              <a:t>ОБРАЗЕЦ ЗАГОЛОВКА</a:t>
            </a:r>
          </a:p>
        </p:txBody>
      </p:sp>
    </p:spTree>
    <p:extLst>
      <p:ext uri="{BB962C8B-B14F-4D97-AF65-F5344CB8AC3E}">
        <p14:creationId xmlns:p14="http://schemas.microsoft.com/office/powerpoint/2010/main" val="17499897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ЗАГОЛОВОК СЛЕВА">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606287" y="829340"/>
            <a:ext cx="3917222" cy="5199321"/>
          </a:xfrm>
          <a:prstGeom prst="rect">
            <a:avLst/>
          </a:prstGeom>
        </p:spPr>
        <p:txBody>
          <a:bodyPr anchor="ctr">
            <a:normAutofit/>
          </a:bodyPr>
          <a:lstStyle>
            <a:lvl1pPr>
              <a:lnSpc>
                <a:spcPct val="150000"/>
              </a:lnSpc>
              <a:defRPr sz="3200">
                <a:solidFill>
                  <a:schemeClr val="accent4"/>
                </a:solidFill>
              </a:defRPr>
            </a:lvl1pPr>
          </a:lstStyle>
          <a:p>
            <a:r>
              <a:rPr lang="ru-RU" dirty="0"/>
              <a:t>ОБРАЗЕЦ ЗАГОЛОВКА</a:t>
            </a:r>
          </a:p>
        </p:txBody>
      </p:sp>
      <p:sp>
        <p:nvSpPr>
          <p:cNvPr id="5" name="Объект 2"/>
          <p:cNvSpPr>
            <a:spLocks noGrp="1"/>
          </p:cNvSpPr>
          <p:nvPr>
            <p:ph idx="1" hasCustomPrompt="1"/>
          </p:nvPr>
        </p:nvSpPr>
        <p:spPr>
          <a:xfrm>
            <a:off x="4849091" y="765544"/>
            <a:ext cx="6729995" cy="5411419"/>
          </a:xfrm>
          <a:prstGeom prst="rect">
            <a:avLst/>
          </a:prstGeom>
        </p:spPr>
        <p:txBody>
          <a:bodyPr anchor="ctr">
            <a:normAutofit/>
          </a:bodyPr>
          <a:lstStyle>
            <a:lvl1pPr marL="0" indent="0" algn="ctr">
              <a:spcAft>
                <a:spcPts val="1200"/>
              </a:spcAft>
              <a:buClr>
                <a:schemeClr val="tx1"/>
              </a:buClr>
              <a:buFontTx/>
              <a:buNone/>
              <a:defRPr sz="3200"/>
            </a:lvl1pPr>
            <a:lvl2pPr marL="457200" indent="0" algn="ctr">
              <a:spcAft>
                <a:spcPts val="1200"/>
              </a:spcAft>
              <a:buClr>
                <a:schemeClr val="tx1"/>
              </a:buClr>
              <a:buFontTx/>
              <a:buNone/>
              <a:defRPr sz="3200"/>
            </a:lvl2pPr>
            <a:lvl3pPr marL="914400" indent="0" algn="ctr">
              <a:spcAft>
                <a:spcPts val="1200"/>
              </a:spcAft>
              <a:buClr>
                <a:schemeClr val="tx1"/>
              </a:buClr>
              <a:buFontTx/>
              <a:buNone/>
              <a:defRPr sz="32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3800080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ТЕКСТ=16 + КВАДРАТ 16-16">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385794" y="648811"/>
            <a:ext cx="6324644" cy="5760000"/>
          </a:xfrm>
          <a:prstGeom prst="rect">
            <a:avLst/>
          </a:prstGeom>
        </p:spPr>
        <p:txBody>
          <a:bodyPr anchor="ctr">
            <a:normAutofit/>
          </a:bodyPr>
          <a:lstStyle>
            <a:lvl1pPr>
              <a:lnSpc>
                <a:spcPct val="150000"/>
              </a:lnSpc>
              <a:defRPr sz="1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7010400" y="648811"/>
            <a:ext cx="4863288"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1515647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ТЕКСТ 16 + КВАДРАТ 16-16">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514747" y="648811"/>
            <a:ext cx="5040000" cy="5760000"/>
          </a:xfrm>
          <a:prstGeom prst="rect">
            <a:avLst/>
          </a:prstGeom>
        </p:spPr>
        <p:txBody>
          <a:bodyPr anchor="ctr">
            <a:normAutofit/>
          </a:bodyPr>
          <a:lstStyle>
            <a:lvl1pPr>
              <a:lnSpc>
                <a:spcPct val="150000"/>
              </a:lnSpc>
              <a:defRPr sz="1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5981730" y="648811"/>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165641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БЕЗ ДАТЫ">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606287" y="829340"/>
            <a:ext cx="3225248" cy="5199321"/>
          </a:xfrm>
          <a:prstGeom prst="rect">
            <a:avLst/>
          </a:prstGeom>
        </p:spPr>
        <p:txBody>
          <a:bodyPr anchor="ctr">
            <a:normAutofit/>
          </a:bodyPr>
          <a:lstStyle>
            <a:lvl1pPr>
              <a:lnSpc>
                <a:spcPct val="150000"/>
              </a:lnSpc>
              <a:defRPr sz="2000">
                <a:solidFill>
                  <a:schemeClr val="accent4"/>
                </a:solidFill>
              </a:defRPr>
            </a:lvl1pPr>
          </a:lstStyle>
          <a:p>
            <a:r>
              <a:rPr lang="ru-RU" dirty="0"/>
              <a:t>ОБРАЗЕЦ ЗАГОЛОВКА</a:t>
            </a:r>
          </a:p>
        </p:txBody>
      </p:sp>
      <p:sp>
        <p:nvSpPr>
          <p:cNvPr id="5" name="Объект 2"/>
          <p:cNvSpPr>
            <a:spLocks noGrp="1"/>
          </p:cNvSpPr>
          <p:nvPr>
            <p:ph idx="1" hasCustomPrompt="1"/>
          </p:nvPr>
        </p:nvSpPr>
        <p:spPr>
          <a:xfrm>
            <a:off x="4378187" y="765544"/>
            <a:ext cx="7200899" cy="5411419"/>
          </a:xfrm>
        </p:spPr>
        <p:txBody>
          <a:bodyPr anchor="ctr">
            <a:normAutofit/>
          </a:bodyPr>
          <a:lstStyle>
            <a:lvl1pPr marL="0" indent="0">
              <a:spcAft>
                <a:spcPts val="1200"/>
              </a:spcAft>
              <a:buClr>
                <a:schemeClr val="tx1"/>
              </a:buClr>
              <a:buFontTx/>
              <a:buNone/>
              <a:defRPr sz="2000"/>
            </a:lvl1pPr>
            <a:lvl2pPr marL="457200" indent="0">
              <a:spcAft>
                <a:spcPts val="1200"/>
              </a:spcAft>
              <a:buClr>
                <a:schemeClr val="tx1"/>
              </a:buClr>
              <a:buFontTx/>
              <a:buNone/>
              <a:defRPr sz="2000"/>
            </a:lvl2pPr>
            <a:lvl3pPr marL="914400" indent="0">
              <a:spcAft>
                <a:spcPts val="1200"/>
              </a:spcAft>
              <a:buClr>
                <a:schemeClr val="tx1"/>
              </a:buClr>
              <a:buFontTx/>
              <a:buNone/>
              <a:defRPr sz="2000"/>
            </a:lvl3pPr>
            <a:lvl4pPr marL="1371600" indent="0">
              <a:spcAft>
                <a:spcPts val="1200"/>
              </a:spcAft>
              <a:buClr>
                <a:schemeClr val="tx1"/>
              </a:buClr>
              <a:buFontTx/>
              <a:buNone/>
              <a:defRPr sz="2000"/>
            </a:lvl4pPr>
            <a:lvl5pPr marL="1828800" indent="0">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078051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БЕЗ ДАТЫ">
    <p:spTree>
      <p:nvGrpSpPr>
        <p:cNvPr id="1" name=""/>
        <p:cNvGrpSpPr/>
        <p:nvPr/>
      </p:nvGrpSpPr>
      <p:grpSpPr>
        <a:xfrm>
          <a:off x="0" y="0"/>
          <a:ext cx="0" cy="0"/>
          <a:chOff x="0" y="0"/>
          <a:chExt cx="0" cy="0"/>
        </a:xfrm>
      </p:grpSpPr>
      <p:sp>
        <p:nvSpPr>
          <p:cNvPr id="5" name="Объект 2"/>
          <p:cNvSpPr>
            <a:spLocks noGrp="1"/>
          </p:cNvSpPr>
          <p:nvPr>
            <p:ph idx="1" hasCustomPrompt="1"/>
          </p:nvPr>
        </p:nvSpPr>
        <p:spPr>
          <a:xfrm>
            <a:off x="4378187" y="765544"/>
            <a:ext cx="7200899" cy="5411419"/>
          </a:xfrm>
        </p:spPr>
        <p:txBody>
          <a:bodyPr anchor="ctr">
            <a:normAutofit/>
          </a:bodyPr>
          <a:lstStyle>
            <a:lvl1pPr marL="0" indent="0">
              <a:spcAft>
                <a:spcPts val="1200"/>
              </a:spcAft>
              <a:buClr>
                <a:schemeClr val="tx1"/>
              </a:buClr>
              <a:buFontTx/>
              <a:buNone/>
              <a:defRPr sz="2000"/>
            </a:lvl1pPr>
            <a:lvl2pPr marL="457200" indent="0">
              <a:spcAft>
                <a:spcPts val="1200"/>
              </a:spcAft>
              <a:buClr>
                <a:schemeClr val="tx1"/>
              </a:buClr>
              <a:buFontTx/>
              <a:buNone/>
              <a:defRPr sz="2000"/>
            </a:lvl2pPr>
            <a:lvl3pPr marL="914400" indent="0">
              <a:spcAft>
                <a:spcPts val="1200"/>
              </a:spcAft>
              <a:buClr>
                <a:schemeClr val="tx1"/>
              </a:buClr>
              <a:buFontTx/>
              <a:buNone/>
              <a:defRPr sz="2000"/>
            </a:lvl3pPr>
            <a:lvl4pPr marL="1371600" indent="0">
              <a:spcAft>
                <a:spcPts val="1200"/>
              </a:spcAft>
              <a:buClr>
                <a:schemeClr val="tx1"/>
              </a:buClr>
              <a:buFontTx/>
              <a:buNone/>
              <a:defRPr sz="2000"/>
            </a:lvl4pPr>
            <a:lvl5pPr marL="1828800" indent="0">
              <a:spcAft>
                <a:spcPts val="1200"/>
              </a:spcAft>
              <a:buClr>
                <a:schemeClr val="tx1"/>
              </a:buClr>
              <a:buFontTx/>
              <a:buNone/>
              <a:defRPr sz="2000"/>
            </a:lvl5pPr>
          </a:lstStyle>
          <a:p>
            <a:pPr lvl="0"/>
            <a:r>
              <a:rPr lang="ru-RU" dirty="0"/>
              <a:t>ОБРАЗЕЦ ТЕКСТА</a:t>
            </a:r>
          </a:p>
          <a:p>
            <a:pPr lvl="1"/>
            <a:r>
              <a:rPr lang="ru-RU" dirty="0"/>
              <a:t>ВТОРОЙ УРОВЕНЬ</a:t>
            </a:r>
          </a:p>
        </p:txBody>
      </p:sp>
      <p:sp>
        <p:nvSpPr>
          <p:cNvPr id="6" name="Объект 2"/>
          <p:cNvSpPr>
            <a:spLocks noGrp="1"/>
          </p:cNvSpPr>
          <p:nvPr>
            <p:ph idx="10" hasCustomPrompt="1"/>
          </p:nvPr>
        </p:nvSpPr>
        <p:spPr>
          <a:xfrm>
            <a:off x="430696" y="765544"/>
            <a:ext cx="3694043" cy="5411419"/>
          </a:xfrm>
        </p:spPr>
        <p:txBody>
          <a:bodyPr anchor="ctr">
            <a:normAutofit/>
          </a:bodyPr>
          <a:lstStyle>
            <a:lvl1pPr marL="0" indent="0" algn="ctr">
              <a:spcAft>
                <a:spcPts val="1200"/>
              </a:spcAft>
              <a:buClr>
                <a:schemeClr val="tx1"/>
              </a:buClr>
              <a:buFontTx/>
              <a:buNone/>
              <a:defRPr sz="2000">
                <a:solidFill>
                  <a:schemeClr val="accent4"/>
                </a:solidFill>
              </a:defRPr>
            </a:lvl1pPr>
            <a:lvl2pPr marL="457200" indent="0">
              <a:spcAft>
                <a:spcPts val="1200"/>
              </a:spcAft>
              <a:buClr>
                <a:schemeClr val="tx1"/>
              </a:buClr>
              <a:buFontTx/>
              <a:buNone/>
              <a:defRPr sz="2000"/>
            </a:lvl2pPr>
            <a:lvl3pPr marL="914400" indent="0">
              <a:spcAft>
                <a:spcPts val="1200"/>
              </a:spcAft>
              <a:buClr>
                <a:schemeClr val="tx1"/>
              </a:buClr>
              <a:buFontTx/>
              <a:buNone/>
              <a:defRPr sz="2000"/>
            </a:lvl3pPr>
            <a:lvl4pPr marL="1371600" indent="0">
              <a:spcAft>
                <a:spcPts val="1200"/>
              </a:spcAft>
              <a:buClr>
                <a:schemeClr val="tx1"/>
              </a:buClr>
              <a:buFontTx/>
              <a:buNone/>
              <a:defRPr sz="2000"/>
            </a:lvl4pPr>
            <a:lvl5pPr marL="1828800" indent="0">
              <a:spcAft>
                <a:spcPts val="1200"/>
              </a:spcAft>
              <a:buClr>
                <a:schemeClr val="tx1"/>
              </a:buClr>
              <a:buFontTx/>
              <a:buNone/>
              <a:defRPr sz="2000"/>
            </a:lvl5pPr>
          </a:lstStyle>
          <a:p>
            <a:pPr lvl="0"/>
            <a:r>
              <a:rPr lang="ru-RU" dirty="0"/>
              <a:t>ОБРАЗЕЦ ТЕКСТА</a:t>
            </a:r>
          </a:p>
        </p:txBody>
      </p:sp>
    </p:spTree>
    <p:extLst>
      <p:ext uri="{BB962C8B-B14F-4D97-AF65-F5344CB8AC3E}">
        <p14:creationId xmlns:p14="http://schemas.microsoft.com/office/powerpoint/2010/main" val="24786015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ЗАГОЛОВОК">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697800" y="488682"/>
            <a:ext cx="10796400" cy="820166"/>
          </a:xfrm>
          <a:prstGeom prst="rect">
            <a:avLst/>
          </a:prstGeom>
        </p:spPr>
        <p:txBody>
          <a:bodyPr anchor="ctr">
            <a:normAutofit/>
          </a:bodyPr>
          <a:lstStyle>
            <a:lvl1pPr>
              <a:lnSpc>
                <a:spcPct val="150000"/>
              </a:lnSpc>
              <a:defRPr sz="2000"/>
            </a:lvl1pPr>
          </a:lstStyle>
          <a:p>
            <a:r>
              <a:rPr lang="ru-RU" dirty="0"/>
              <a:t>ОБРАЗЕЦ ЗАГОЛОВКА</a:t>
            </a:r>
          </a:p>
        </p:txBody>
      </p:sp>
    </p:spTree>
    <p:extLst>
      <p:ext uri="{BB962C8B-B14F-4D97-AF65-F5344CB8AC3E}">
        <p14:creationId xmlns:p14="http://schemas.microsoft.com/office/powerpoint/2010/main" val="320994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bg>
      <p:bgPr>
        <a:solidFill>
          <a:srgbClr val="8200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200" y="616688"/>
            <a:ext cx="4786086" cy="5682511"/>
          </a:xfrm>
          <a:prstGeom prst="rect">
            <a:avLst/>
          </a:prstGeom>
          <a:noFill/>
        </p:spPr>
        <p:txBody>
          <a:bodyPr anchor="ctr">
            <a:normAutofit/>
          </a:bodyPr>
          <a:lstStyle>
            <a:lvl1pPr algn="ctr">
              <a:lnSpc>
                <a:spcPct val="150000"/>
              </a:lnSpc>
              <a:defRPr sz="28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a:t>
            </a:r>
            <a:br>
              <a:rPr lang="ru-RU" dirty="0"/>
            </a:br>
            <a:r>
              <a:rPr lang="ru-RU" dirty="0"/>
              <a:t>ЗАГОЛОВКА</a:t>
            </a:r>
          </a:p>
        </p:txBody>
      </p:sp>
    </p:spTree>
    <p:extLst>
      <p:ext uri="{BB962C8B-B14F-4D97-AF65-F5344CB8AC3E}">
        <p14:creationId xmlns:p14="http://schemas.microsoft.com/office/powerpoint/2010/main" val="2225964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ЗАГОЛОВОК ВТОРОГО УРОВНЯ">
    <p:bg>
      <p:bgPr>
        <a:solidFill>
          <a:schemeClr val="accent4">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644979" y="682088"/>
            <a:ext cx="10902043" cy="5493825"/>
          </a:xfrm>
          <a:prstGeom prst="rect">
            <a:avLst/>
          </a:prstGeom>
          <a:noFill/>
        </p:spPr>
        <p:txBody>
          <a:bodyPr anchor="ctr">
            <a:normAutofit/>
          </a:bodyPr>
          <a:lstStyle>
            <a:lvl1pPr algn="ctr">
              <a:lnSpc>
                <a:spcPct val="150000"/>
              </a:lnSpc>
              <a:defRPr sz="6000">
                <a:solidFill>
                  <a:schemeClr val="tx1"/>
                </a:solidFill>
                <a:effectLst>
                  <a:outerShdw blurRad="38100" dist="38100" dir="2700000" algn="tl">
                    <a:srgbClr val="000000">
                      <a:alpha val="43137"/>
                    </a:srgbClr>
                  </a:outerShdw>
                </a:effectLst>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259832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ЗАГОЛОВОК 2 УРОВНЯ + КАРТИНКА">
    <p:bg>
      <p:bgPr>
        <a:solidFill>
          <a:schemeClr val="accent4">
            <a:lumMod val="50000"/>
          </a:schemeClr>
        </a:solidFill>
        <a:effectLst/>
      </p:bgPr>
    </p:bg>
    <p:spTree>
      <p:nvGrpSpPr>
        <p:cNvPr id="1" name=""/>
        <p:cNvGrpSpPr/>
        <p:nvPr/>
      </p:nvGrpSpPr>
      <p:grpSpPr>
        <a:xfrm>
          <a:off x="0" y="0"/>
          <a:ext cx="0" cy="0"/>
          <a:chOff x="0" y="0"/>
          <a:chExt cx="0" cy="0"/>
        </a:xfrm>
      </p:grpSpPr>
      <p:sp>
        <p:nvSpPr>
          <p:cNvPr id="4" name="Заголовок 1"/>
          <p:cNvSpPr>
            <a:spLocks noGrp="1"/>
          </p:cNvSpPr>
          <p:nvPr>
            <p:ph type="title" hasCustomPrompt="1"/>
          </p:nvPr>
        </p:nvSpPr>
        <p:spPr>
          <a:xfrm>
            <a:off x="475628" y="597600"/>
            <a:ext cx="5040000" cy="5760000"/>
          </a:xfrm>
          <a:prstGeom prst="rect">
            <a:avLst/>
          </a:prstGeom>
        </p:spPr>
        <p:txBody>
          <a:bodyPr anchor="ctr">
            <a:normAutofit/>
          </a:bodyPr>
          <a:lstStyle>
            <a:lvl1pPr algn="ctr">
              <a:lnSpc>
                <a:spcPct val="150000"/>
              </a:lnSpc>
              <a:defRPr sz="3600">
                <a:solidFill>
                  <a:schemeClr val="tx1"/>
                </a:solidFill>
              </a:defRPr>
            </a:lvl1pPr>
          </a:lstStyle>
          <a:p>
            <a:r>
              <a:rPr lang="ru-RU" dirty="0"/>
              <a:t>ОБРАЗЕЦ ЗАГОЛОВКА</a:t>
            </a:r>
          </a:p>
        </p:txBody>
      </p:sp>
      <p:sp>
        <p:nvSpPr>
          <p:cNvPr id="5" name="Объект 2"/>
          <p:cNvSpPr>
            <a:spLocks noGrp="1"/>
          </p:cNvSpPr>
          <p:nvPr>
            <p:ph idx="1" hasCustomPrompt="1"/>
          </p:nvPr>
        </p:nvSpPr>
        <p:spPr>
          <a:xfrm>
            <a:off x="6013970" y="597600"/>
            <a:ext cx="5760000" cy="5760000"/>
          </a:xfrm>
          <a:prstGeom prst="rect">
            <a:avLst/>
          </a:prstGeom>
        </p:spPr>
        <p:txBody>
          <a:bodyPr anchor="ctr">
            <a:normAutofit/>
          </a:bodyPr>
          <a:lstStyle>
            <a:lvl1pPr marL="0" indent="0" algn="l">
              <a:spcAft>
                <a:spcPts val="1200"/>
              </a:spcAft>
              <a:buClr>
                <a:schemeClr val="tx1"/>
              </a:buClr>
              <a:buFontTx/>
              <a:buNone/>
              <a:defRPr sz="2800"/>
            </a:lvl1pPr>
            <a:lvl2pPr marL="457200" indent="0" algn="l">
              <a:spcAft>
                <a:spcPts val="1200"/>
              </a:spcAft>
              <a:buClr>
                <a:schemeClr val="tx1"/>
              </a:buClr>
              <a:buFontTx/>
              <a:buNone/>
              <a:defRPr sz="2800"/>
            </a:lvl2pPr>
            <a:lvl3pPr marL="914400" indent="0" algn="l">
              <a:spcAft>
                <a:spcPts val="1200"/>
              </a:spcAft>
              <a:buClr>
                <a:schemeClr val="tx1"/>
              </a:buClr>
              <a:buFontTx/>
              <a:buNone/>
              <a:defRPr sz="2800"/>
            </a:lvl3pPr>
            <a:lvl4pPr marL="1371600" indent="0" algn="ctr">
              <a:spcAft>
                <a:spcPts val="1200"/>
              </a:spcAft>
              <a:buClr>
                <a:schemeClr val="tx1"/>
              </a:buClr>
              <a:buFontTx/>
              <a:buNone/>
              <a:defRPr sz="2000"/>
            </a:lvl4pPr>
            <a:lvl5pPr marL="1828800" indent="0" algn="ctr">
              <a:spcAft>
                <a:spcPts val="1200"/>
              </a:spcAft>
              <a:buClr>
                <a:schemeClr val="tx1"/>
              </a:buClr>
              <a:buFontTx/>
              <a:buNone/>
              <a:defRPr sz="2000"/>
            </a:lvl5pPr>
          </a:lstStyle>
          <a:p>
            <a:pPr lvl="0"/>
            <a:r>
              <a:rPr lang="ru-RU" dirty="0"/>
              <a:t>ОБРАЗЕЦ ТЕКСТА</a:t>
            </a:r>
          </a:p>
          <a:p>
            <a:pPr lvl="1"/>
            <a:r>
              <a:rPr lang="ru-RU" dirty="0"/>
              <a:t>ВТОРОЙ УРОВЕНЬ</a:t>
            </a:r>
          </a:p>
          <a:p>
            <a:pPr lvl="2"/>
            <a:r>
              <a:rPr lang="ru-RU" dirty="0"/>
              <a:t>ТРЕТИЙ УРОВЕНЬ</a:t>
            </a:r>
          </a:p>
        </p:txBody>
      </p:sp>
    </p:spTree>
    <p:extLst>
      <p:ext uri="{BB962C8B-B14F-4D97-AF65-F5344CB8AC3E}">
        <p14:creationId xmlns:p14="http://schemas.microsoft.com/office/powerpoint/2010/main" val="284265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bg>
      <p:bgPr>
        <a:solidFill>
          <a:schemeClr val="accent4">
            <a:lumMod val="5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838200" y="616688"/>
            <a:ext cx="4604657" cy="5642917"/>
          </a:xfrm>
          <a:prstGeom prst="rect">
            <a:avLst/>
          </a:prstGeom>
          <a:noFill/>
        </p:spPr>
        <p:txBody>
          <a:bodyPr anchor="ctr">
            <a:normAutofit/>
          </a:bodyPr>
          <a:lstStyle>
            <a:lvl1pPr algn="ctr">
              <a:lnSpc>
                <a:spcPct val="150000"/>
              </a:lnSpc>
              <a:defRPr sz="2800">
                <a:solidFill>
                  <a:schemeClr val="tx1"/>
                </a:solidFill>
                <a:latin typeface="Arial Black" panose="020B0A04020102020204" pitchFamily="34" charset="0"/>
              </a:defRPr>
            </a:lvl1pPr>
          </a:lstStyle>
          <a:p>
            <a:r>
              <a:rPr lang="ru-RU" dirty="0"/>
              <a:t>ОБРАЗЕЦ ЗАГОЛОВКА</a:t>
            </a:r>
          </a:p>
        </p:txBody>
      </p:sp>
    </p:spTree>
    <p:extLst>
      <p:ext uri="{BB962C8B-B14F-4D97-AF65-F5344CB8AC3E}">
        <p14:creationId xmlns:p14="http://schemas.microsoft.com/office/powerpoint/2010/main" val="1633691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1947256588"/>
      </p:ext>
    </p:extLst>
  </p:cSld>
  <p:clrMap bg1="dk1" tx1="lt1" bg2="dk2" tx2="lt2" accent1="accent1" accent2="accent2" accent3="accent3" accent4="accent4" accent5="accent5" accent6="accent6" hlink="hlink" folHlink="folHlink"/>
  <p:sldLayoutIdLst>
    <p:sldLayoutId id="2147483729" r:id="rId1"/>
    <p:sldLayoutId id="2147483760" r:id="rId2"/>
    <p:sldLayoutId id="2147483730" r:id="rId3"/>
    <p:sldLayoutId id="2147483731" r:id="rId4"/>
    <p:sldLayoutId id="2147483759" r:id="rId5"/>
    <p:sldLayoutId id="2147483732" r:id="rId6"/>
    <p:sldLayoutId id="2147483733" r:id="rId7"/>
    <p:sldLayoutId id="2147483757" r:id="rId8"/>
    <p:sldLayoutId id="2147483734" r:id="rId9"/>
    <p:sldLayoutId id="2147483735" r:id="rId10"/>
    <p:sldLayoutId id="2147483758"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5" r:id="rId27"/>
    <p:sldLayoutId id="2147483756" r:id="rId28"/>
    <p:sldLayoutId id="2147483751" r:id="rId29"/>
    <p:sldLayoutId id="2147483753" r:id="rId30"/>
    <p:sldLayoutId id="2147483789" r:id="rId31"/>
  </p:sldLayoutIdLst>
  <p:hf sldNum="0" hdr="0" ftr="0"/>
  <p:txStyles>
    <p:titleStyle>
      <a:lvl1pPr algn="ctr" defTabSz="914400" rtl="0" eaLnBrk="1" latinLnBrk="0" hangingPunct="1">
        <a:lnSpc>
          <a:spcPct val="15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Tree>
    <p:extLst>
      <p:ext uri="{BB962C8B-B14F-4D97-AF65-F5344CB8AC3E}">
        <p14:creationId xmlns:p14="http://schemas.microsoft.com/office/powerpoint/2010/main" val="1732390091"/>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Lst>
  <p:hf sldNum="0" hdr="0" ftr="0"/>
  <p:txStyles>
    <p:titleStyle>
      <a:lvl1pPr algn="ctr" defTabSz="914400" rtl="0" eaLnBrk="1" latinLnBrk="0" hangingPunct="1">
        <a:lnSpc>
          <a:spcPct val="150000"/>
        </a:lnSpc>
        <a:spcBef>
          <a:spcPct val="0"/>
        </a:spcBef>
        <a:buNone/>
        <a:defRPr sz="36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Black" panose="020B0A04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75627" y="597600"/>
            <a:ext cx="6700088" cy="5760000"/>
          </a:xfrm>
        </p:spPr>
        <p:txBody>
          <a:bodyPr>
            <a:noAutofit/>
          </a:bodyPr>
          <a:lstStyle/>
          <a:p>
            <a:pPr>
              <a:spcAft>
                <a:spcPts val="1200"/>
              </a:spcAft>
            </a:pPr>
            <a:r>
              <a:rPr lang="ru-RU" sz="2000" dirty="0"/>
              <a:t>НИУ ВШЭ</a:t>
            </a:r>
            <a:br>
              <a:rPr lang="ru-RU" sz="2000" dirty="0"/>
            </a:br>
            <a:r>
              <a:rPr lang="ru-RU" sz="2000" dirty="0"/>
              <a:t/>
            </a:r>
            <a:br>
              <a:rPr lang="ru-RU" sz="2000" dirty="0"/>
            </a:br>
            <a:r>
              <a:rPr lang="ru-RU" sz="2000" dirty="0"/>
              <a:t>АЛЕКСЕЕВ МИХАИЛ ЮРЬЕВИЧ</a:t>
            </a:r>
            <a:br>
              <a:rPr lang="ru-RU" sz="2000" dirty="0"/>
            </a:br>
            <a:r>
              <a:rPr lang="ru-RU" sz="2000" dirty="0"/>
              <a:t/>
            </a:r>
            <a:br>
              <a:rPr lang="ru-RU" sz="2000" dirty="0"/>
            </a:br>
            <a:r>
              <a:rPr lang="ru-RU" sz="2000" dirty="0"/>
              <a:t>МАСТЕР-КЛАСС НА ТЕМУ:</a:t>
            </a:r>
            <a:br>
              <a:rPr lang="ru-RU" sz="2000" dirty="0"/>
            </a:br>
            <a:r>
              <a:rPr lang="ru-RU" sz="2000" dirty="0"/>
              <a:t>«ВЗАИМОДЕЙСТВИЕ ГОСУДАРСТВА И ВЛАСТИ В ОБЛАСТИ РАЗВИТИЯ СИСТЕМ ИСКУССТВЕННОГО ИНТЕЛЛЕКТА КАК ИНСТРУМЕНТА ОБЕСПЕЧЕНИЯ ГЛОБАЛЬНОГО, КОРПОРАТИВНОГО И ЛИЧНОГО ЛИДЕРСТВА»</a:t>
            </a:r>
            <a:br>
              <a:rPr lang="ru-RU" sz="2000" dirty="0"/>
            </a:br>
            <a:r>
              <a:rPr lang="ru-RU" sz="2000" dirty="0"/>
              <a:t/>
            </a:r>
            <a:br>
              <a:rPr lang="ru-RU" sz="2000" dirty="0"/>
            </a:br>
            <a:r>
              <a:rPr lang="ru-RU" sz="2000" b="1" dirty="0"/>
              <a:t>12 МАРТА 2025 ГОДА</a:t>
            </a:r>
            <a:endParaRPr lang="ru-RU" sz="2000" dirty="0"/>
          </a:p>
        </p:txBody>
      </p:sp>
      <p:pic>
        <p:nvPicPr>
          <p:cNvPr id="6" name="Объект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601" r="373"/>
          <a:stretch/>
        </p:blipFill>
        <p:spPr>
          <a:xfrm>
            <a:off x="7456542" y="597600"/>
            <a:ext cx="4047195" cy="5881166"/>
          </a:xfrm>
        </p:spPr>
      </p:pic>
    </p:spTree>
    <p:extLst>
      <p:ext uri="{BB962C8B-B14F-4D97-AF65-F5344CB8AC3E}">
        <p14:creationId xmlns:p14="http://schemas.microsoft.com/office/powerpoint/2010/main" val="1510164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t>ПО ПРОГНОЗАМ ACCENTURE, КОМПАНИИ, ВНЕДРЯЮЩИЕ ИИ В АВТОМАТИЗАЦИЮ ПРОЦЕССОВ, МОГУТ </a:t>
            </a:r>
            <a:r>
              <a:rPr lang="ru-RU" sz="2400" dirty="0">
                <a:solidFill>
                  <a:schemeClr val="accent4"/>
                </a:solidFill>
              </a:rPr>
              <a:t>ПОВЫСИТЬ</a:t>
            </a:r>
            <a:r>
              <a:rPr lang="ru-RU" sz="2400" dirty="0"/>
              <a:t> </a:t>
            </a:r>
            <a:r>
              <a:rPr lang="ru-RU" sz="2400" dirty="0">
                <a:solidFill>
                  <a:schemeClr val="accent4"/>
                </a:solidFill>
              </a:rPr>
              <a:t>ОПЕРАЦИОННУЮ ЭФФЕКТИВНОСТЬ </a:t>
            </a:r>
            <a:r>
              <a:rPr lang="ru-RU" sz="2400" dirty="0"/>
              <a:t>В СРЕДНЕМ НА </a:t>
            </a:r>
            <a:r>
              <a:rPr lang="ru-RU" sz="4000" dirty="0">
                <a:solidFill>
                  <a:schemeClr val="accent4"/>
                </a:solidFill>
              </a:rPr>
              <a:t>40%. </a:t>
            </a:r>
            <a:endParaRPr lang="ru-RU" sz="2400" dirty="0">
              <a:solidFill>
                <a:schemeClr val="accent4"/>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8850" y="1773830"/>
            <a:ext cx="5715000" cy="3509962"/>
          </a:xfrm>
        </p:spPr>
      </p:pic>
    </p:spTree>
    <p:extLst>
      <p:ext uri="{BB962C8B-B14F-4D97-AF65-F5344CB8AC3E}">
        <p14:creationId xmlns:p14="http://schemas.microsoft.com/office/powerpoint/2010/main" val="505879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СФЕРА КОРПОРАТИВНОГО ЛИДЕРСТВА В ИИ ВКЛЮЧАЕТ АНАЛИЗ БОЛЬШИХ ДАННЫХ: ПО ОЦЕНКАМ FORRESTER, </a:t>
            </a:r>
            <a:br>
              <a:rPr lang="ru-RU" sz="2000" dirty="0"/>
            </a:br>
            <a:r>
              <a:rPr lang="ru-RU" sz="2000" dirty="0"/>
              <a:t/>
            </a:r>
            <a:br>
              <a:rPr lang="ru-RU" sz="2000" dirty="0"/>
            </a:br>
            <a:r>
              <a:rPr lang="ru-RU" sz="2000" dirty="0"/>
              <a:t>ОРГАНИЗАЦИИ, ОРИЕНТИРОВАННЫЕ НА</a:t>
            </a:r>
            <a:r>
              <a:rPr lang="en-US" sz="2000" dirty="0"/>
              <a:t> </a:t>
            </a:r>
            <a:r>
              <a:rPr lang="ru-RU" sz="2000" dirty="0"/>
              <a:t>РАБОТУ С ДАННЫМИ С ИСПОЛЬЗОВАНИЕМ СИСТЕМ ИИ В СРЕДНЕМ БОЛЕЕ ЧЕМ НА </a:t>
            </a:r>
            <a:r>
              <a:rPr lang="ru-RU" sz="2000" dirty="0">
                <a:solidFill>
                  <a:schemeClr val="accent4"/>
                </a:solidFill>
              </a:rPr>
              <a:t>50% ЭФФЕКТИВНЕЕ КОНКУРЕНТОВ.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5754" y="1671898"/>
            <a:ext cx="5759450" cy="3713825"/>
          </a:xfrm>
        </p:spPr>
      </p:pic>
    </p:spTree>
    <p:extLst>
      <p:ext uri="{BB962C8B-B14F-4D97-AF65-F5344CB8AC3E}">
        <p14:creationId xmlns:p14="http://schemas.microsoft.com/office/powerpoint/2010/main" val="330246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СОГЛАСНО ОТЧЁТУ DELOITTE, ПОЧТИ ТРИ ЧЕТВЕРТИ (74%) ОПРОШЕННЫХ РУКОВОДИТЕЛЕЙ ИЗ 2773 СООБЩИЛИ, ЧТО ИХ НАИБОЛЕЕ ПРОДВИНУТЫЕ ИНИЦИАТИВЫ В ОБЛАСТИ ГЕНЕРАТИВНОГО ИИ ОПРАВДЫВАЮТ ИЛИ ПРЕВОСХОДЯТ ОЖИДАНИЯ ПО ВОЗВРАТУ ИНВЕСТИЦИЙ. </a:t>
            </a:r>
          </a:p>
        </p:txBody>
      </p:sp>
      <p:pic>
        <p:nvPicPr>
          <p:cNvPr id="7" name="Объект 6">
            <a:extLst>
              <a:ext uri="{FF2B5EF4-FFF2-40B4-BE49-F238E27FC236}">
                <a16:creationId xmlns:a16="http://schemas.microsoft.com/office/drawing/2014/main" id="{51F4A5B5-9F34-4624-1227-9A81B165BADB}"/>
              </a:ext>
            </a:extLst>
          </p:cNvPr>
          <p:cNvPicPr>
            <a:picLocks noGrp="1" noChangeAspect="1"/>
          </p:cNvPicPr>
          <p:nvPr>
            <p:ph idx="1"/>
          </p:nvPr>
        </p:nvPicPr>
        <p:blipFill>
          <a:blip r:embed="rId2"/>
          <a:stretch>
            <a:fillRect/>
          </a:stretch>
        </p:blipFill>
        <p:spPr>
          <a:xfrm>
            <a:off x="6113463" y="1688314"/>
            <a:ext cx="5759450" cy="3681397"/>
          </a:xfrm>
        </p:spPr>
      </p:pic>
    </p:spTree>
    <p:extLst>
      <p:ext uri="{BB962C8B-B14F-4D97-AF65-F5344CB8AC3E}">
        <p14:creationId xmlns:p14="http://schemas.microsoft.com/office/powerpoint/2010/main" val="42196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t>КОМПАНИИ-ГИГАНТЫ, КАК </a:t>
            </a:r>
            <a:r>
              <a:rPr lang="ru-RU" sz="2000" dirty="0">
                <a:solidFill>
                  <a:schemeClr val="accent4"/>
                </a:solidFill>
              </a:rPr>
              <a:t>AMAZON</a:t>
            </a:r>
            <a:r>
              <a:rPr lang="ru-RU" sz="2000" dirty="0"/>
              <a:t>, ИСПОЛЬЗУЮТ ИИ ДЛЯ ОПТИМИЗАЦИИ СКЛАДСКИХ ПОМЕЩЕНИЙ И УСОВЕРШЕНСТВОВАНИЯ АЛГОРИТМОВ РЕКОМЕНДАЦИЙ, </a:t>
            </a:r>
            <a:r>
              <a:rPr lang="ru-RU" sz="2000" dirty="0">
                <a:solidFill>
                  <a:schemeClr val="accent4"/>
                </a:solidFill>
              </a:rPr>
              <a:t>УВЕЛИЧИВ</a:t>
            </a:r>
            <a:r>
              <a:rPr lang="ru-RU" sz="2000" dirty="0"/>
              <a:t> С 2019 ПО 2021 ГОД ЗА СЧЁТ ЭТОГО  ОНЛАЙН-ПРОДАЖИ НА </a:t>
            </a:r>
            <a:r>
              <a:rPr lang="ru-RU" sz="4400" dirty="0">
                <a:solidFill>
                  <a:schemeClr val="accent4"/>
                </a:solidFill>
              </a:rPr>
              <a:t>29%</a:t>
            </a:r>
            <a:r>
              <a:rPr lang="ru-RU" sz="2000" dirty="0"/>
              <a:t>. </a:t>
            </a:r>
          </a:p>
        </p:txBody>
      </p:sp>
      <p:pic>
        <p:nvPicPr>
          <p:cNvPr id="4" name="Объект 3"/>
          <p:cNvPicPr>
            <a:picLocks noGrp="1" noChangeAspect="1"/>
          </p:cNvPicPr>
          <p:nvPr>
            <p:ph idx="1"/>
          </p:nvPr>
        </p:nvPicPr>
        <p:blipFill>
          <a:blip r:embed="rId2"/>
          <a:stretch>
            <a:fillRect/>
          </a:stretch>
        </p:blipFill>
        <p:spPr>
          <a:xfrm>
            <a:off x="6288370" y="794328"/>
            <a:ext cx="5341087" cy="5316070"/>
          </a:xfrm>
          <a:prstGeom prst="rect">
            <a:avLst/>
          </a:prstGeom>
        </p:spPr>
      </p:pic>
    </p:spTree>
    <p:extLst>
      <p:ext uri="{BB962C8B-B14F-4D97-AF65-F5344CB8AC3E}">
        <p14:creationId xmlns:p14="http://schemas.microsoft.com/office/powerpoint/2010/main" val="1243063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0345E60-B33F-7FEE-4C0E-CC4A021ED6F4}"/>
              </a:ext>
            </a:extLst>
          </p:cNvPr>
          <p:cNvSpPr>
            <a:spLocks noGrp="1"/>
          </p:cNvSpPr>
          <p:nvPr>
            <p:ph type="title"/>
          </p:nvPr>
        </p:nvSpPr>
        <p:spPr>
          <a:xfrm>
            <a:off x="749948" y="602788"/>
            <a:ext cx="5040000" cy="5760000"/>
          </a:xfrm>
        </p:spPr>
        <p:txBody>
          <a:bodyPr/>
          <a:lstStyle/>
          <a:p>
            <a:r>
              <a:rPr lang="ru-RU" dirty="0"/>
              <a:t>ИИ – ПРОРЫВНАЯ (ПОДРЫВНАЯ) ТЕХНОЛОГИЯ</a:t>
            </a:r>
          </a:p>
        </p:txBody>
      </p:sp>
      <p:pic>
        <p:nvPicPr>
          <p:cNvPr id="2" name="Объект 1">
            <a:extLst>
              <a:ext uri="{FF2B5EF4-FFF2-40B4-BE49-F238E27FC236}">
                <a16:creationId xmlns:a16="http://schemas.microsoft.com/office/drawing/2014/main" id="{0404F30C-C003-B182-60C0-533E5E885F9C}"/>
              </a:ext>
            </a:extLst>
          </p:cNvPr>
          <p:cNvPicPr>
            <a:picLocks noGrp="1" noChangeAspect="1"/>
          </p:cNvPicPr>
          <p:nvPr>
            <p:ph idx="1"/>
          </p:nvPr>
        </p:nvPicPr>
        <p:blipFill rotWithShape="1">
          <a:blip r:embed="rId2"/>
          <a:srcRect l="22734" t="4191" r="24995" b="8688"/>
          <a:stretch/>
        </p:blipFill>
        <p:spPr>
          <a:xfrm>
            <a:off x="6191972" y="1172583"/>
            <a:ext cx="4620410" cy="4620410"/>
          </a:xfrm>
          <a:prstGeom prst="ellipse">
            <a:avLst/>
          </a:prstGeom>
        </p:spPr>
      </p:pic>
    </p:spTree>
    <p:extLst>
      <p:ext uri="{BB962C8B-B14F-4D97-AF65-F5344CB8AC3E}">
        <p14:creationId xmlns:p14="http://schemas.microsoft.com/office/powerpoint/2010/main" val="405193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9C034B5-33A5-B932-29D1-57DA9FF04979}"/>
              </a:ext>
            </a:extLst>
          </p:cNvPr>
          <p:cNvSpPr>
            <a:spLocks noGrp="1"/>
          </p:cNvSpPr>
          <p:nvPr>
            <p:ph type="title"/>
          </p:nvPr>
        </p:nvSpPr>
        <p:spPr/>
        <p:txBody>
          <a:bodyPr/>
          <a:lstStyle/>
          <a:p>
            <a:r>
              <a:rPr lang="ru-RU" dirty="0"/>
              <a:t>ЧТО ТАКОЕ ПОДРЫВНЫЕ ИННОВАЦИИ</a:t>
            </a:r>
          </a:p>
        </p:txBody>
      </p:sp>
      <p:sp>
        <p:nvSpPr>
          <p:cNvPr id="5" name="Объект 4">
            <a:extLst>
              <a:ext uri="{FF2B5EF4-FFF2-40B4-BE49-F238E27FC236}">
                <a16:creationId xmlns:a16="http://schemas.microsoft.com/office/drawing/2014/main" id="{3390FFF3-DF04-3B0C-3C59-01EA6A2D6E9E}"/>
              </a:ext>
            </a:extLst>
          </p:cNvPr>
          <p:cNvSpPr>
            <a:spLocks noGrp="1"/>
          </p:cNvSpPr>
          <p:nvPr>
            <p:ph idx="1"/>
          </p:nvPr>
        </p:nvSpPr>
        <p:spPr/>
        <p:txBody>
          <a:bodyPr>
            <a:normAutofit fontScale="70000" lnSpcReduction="20000"/>
          </a:bodyPr>
          <a:lstStyle/>
          <a:p>
            <a:pPr algn="ctr"/>
            <a:r>
              <a:rPr lang="ru-RU" dirty="0"/>
              <a:t>ПОДРЫВНЫЕ ИННОВАЦИИ — ЭТО НЕ ПРОСТО УЛУЧШЕНИЕ СУЩЕСТВУЮЩЕГО ПРОДУКТА ИЛИ ДОБАВЛЕНИЕ НОВЫХ ФУНКЦИЙ, КОТОРЫЕ МОГУТ ВРЕМЕННО ПОВЫСИТЬ ПРОДАЖИ ИЛИ УДОВЛЕТВОРЕНИЕ КЛИЕНТОВ. ПОДРЫВНЫЕ ИННОВАЦИИ В КОРНЕ МЕНЯЮТ РАБОТУ ОТРАСЛИ, ЧАСТО СОЗДАВАЯ НОВЫЕ РЫНКИ И ЗАСТАВЛЯЯ ДАЖЕ УСТОЯВШИЕСЯ КОМПАНИИ ПОЛНОСТЬЮ ПЕРЕОСМЫСЛИТЬ СВОИ БИЗНЕС-МОДЕЛИ.</a:t>
            </a:r>
          </a:p>
        </p:txBody>
      </p:sp>
    </p:spTree>
    <p:extLst>
      <p:ext uri="{BB962C8B-B14F-4D97-AF65-F5344CB8AC3E}">
        <p14:creationId xmlns:p14="http://schemas.microsoft.com/office/powerpoint/2010/main" val="4055753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119CC3-CA3C-361A-729B-63129DB99CC5}"/>
              </a:ext>
            </a:extLst>
          </p:cNvPr>
          <p:cNvSpPr>
            <a:spLocks noGrp="1"/>
          </p:cNvSpPr>
          <p:nvPr>
            <p:ph type="title"/>
          </p:nvPr>
        </p:nvSpPr>
        <p:spPr/>
        <p:txBody>
          <a:bodyPr>
            <a:noAutofit/>
          </a:bodyPr>
          <a:lstStyle/>
          <a:p>
            <a:r>
              <a:rPr lang="ru-RU" sz="2000" dirty="0"/>
              <a:t>КЛЕЙТОН КРИСТЕНСЕН</a:t>
            </a:r>
            <a:br>
              <a:rPr lang="ru-RU" sz="2000" dirty="0"/>
            </a:br>
            <a:r>
              <a:rPr lang="ru-RU" sz="2000" dirty="0"/>
              <a:t>(1952-2020) </a:t>
            </a:r>
            <a:br>
              <a:rPr lang="ru-RU" sz="2000" dirty="0"/>
            </a:br>
            <a:r>
              <a:rPr lang="ru-RU" sz="2000" dirty="0"/>
              <a:t/>
            </a:r>
            <a:br>
              <a:rPr lang="ru-RU" sz="2000" dirty="0"/>
            </a:br>
            <a:r>
              <a:rPr lang="ru-RU" sz="2000" dirty="0">
                <a:solidFill>
                  <a:schemeClr val="tx2"/>
                </a:solidFill>
              </a:rPr>
              <a:t>— АМЕРИКАНСКИЙ УЧЁНЫЙ, АВТОР И ПРОФЕССОР ГАРВАРДСКОЙ ШКОЛЫ БИЗНЕСА, </a:t>
            </a:r>
            <a:r>
              <a:rPr lang="ru-RU" sz="2000" dirty="0"/>
              <a:t>АВТОР КОНЦЕПЦИИ «ПОДРЫВНЫХ ИННОВАЦИЙ», </a:t>
            </a:r>
            <a:r>
              <a:rPr lang="ru-RU" sz="2000" dirty="0">
                <a:solidFill>
                  <a:schemeClr val="tx2"/>
                </a:solidFill>
              </a:rPr>
              <a:t>ОПИСАННОЙ В ЕГО КНИГЕ «ДИЛЕММА ИННОВАТОРА», ОПУБЛИКОВАННОЙ В 1997 ГОДУ</a:t>
            </a:r>
          </a:p>
        </p:txBody>
      </p:sp>
      <p:pic>
        <p:nvPicPr>
          <p:cNvPr id="4" name="Объект 3">
            <a:extLst>
              <a:ext uri="{FF2B5EF4-FFF2-40B4-BE49-F238E27FC236}">
                <a16:creationId xmlns:a16="http://schemas.microsoft.com/office/drawing/2014/main" id="{EAAE2BDF-8FEC-D01D-821A-8D61AC1127D7}"/>
              </a:ext>
            </a:extLst>
          </p:cNvPr>
          <p:cNvPicPr>
            <a:picLocks noGrp="1" noChangeAspect="1"/>
          </p:cNvPicPr>
          <p:nvPr>
            <p:ph idx="1"/>
          </p:nvPr>
        </p:nvPicPr>
        <p:blipFill>
          <a:blip r:embed="rId2"/>
          <a:stretch>
            <a:fillRect/>
          </a:stretch>
        </p:blipFill>
        <p:spPr>
          <a:xfrm>
            <a:off x="5832475" y="1044360"/>
            <a:ext cx="5759450" cy="4866117"/>
          </a:xfrm>
          <a:prstGeom prst="rect">
            <a:avLst/>
          </a:prstGeom>
        </p:spPr>
      </p:pic>
    </p:spTree>
    <p:extLst>
      <p:ext uri="{BB962C8B-B14F-4D97-AF65-F5344CB8AC3E}">
        <p14:creationId xmlns:p14="http://schemas.microsoft.com/office/powerpoint/2010/main" val="1844033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48FC8131-720E-90D1-693D-B87AC8AC7384}"/>
              </a:ext>
            </a:extLst>
          </p:cNvPr>
          <p:cNvSpPr>
            <a:spLocks noGrp="1"/>
          </p:cNvSpPr>
          <p:nvPr>
            <p:ph type="title"/>
          </p:nvPr>
        </p:nvSpPr>
        <p:spPr/>
        <p:txBody>
          <a:bodyPr>
            <a:normAutofit/>
          </a:bodyPr>
          <a:lstStyle/>
          <a:p>
            <a:r>
              <a:rPr lang="ru-RU" dirty="0"/>
              <a:t>ИИ – ПРОРЫВНАЯ (ПОДРЫВНАЯ) ТЕХНОЛОГИЯ</a:t>
            </a:r>
            <a:endParaRPr lang="ru-RU" dirty="0">
              <a:solidFill>
                <a:schemeClr val="tx1"/>
              </a:solidFill>
            </a:endParaRPr>
          </a:p>
        </p:txBody>
      </p:sp>
      <p:sp>
        <p:nvSpPr>
          <p:cNvPr id="9" name="Объект 8">
            <a:extLst>
              <a:ext uri="{FF2B5EF4-FFF2-40B4-BE49-F238E27FC236}">
                <a16:creationId xmlns:a16="http://schemas.microsoft.com/office/drawing/2014/main" id="{7D7BCE89-11C3-974E-4AB4-A09FD1036442}"/>
              </a:ext>
            </a:extLst>
          </p:cNvPr>
          <p:cNvSpPr>
            <a:spLocks noGrp="1"/>
          </p:cNvSpPr>
          <p:nvPr>
            <p:ph idx="1"/>
          </p:nvPr>
        </p:nvSpPr>
        <p:spPr/>
        <p:txBody>
          <a:bodyPr>
            <a:normAutofit/>
          </a:bodyPr>
          <a:lstStyle/>
          <a:p>
            <a:pPr algn="ctr"/>
            <a:r>
              <a:rPr lang="ru-RU" sz="2000" dirty="0"/>
              <a:t>ПОДРЫВНЫЕ ТЕХНОЛОГИИ ПРИВОДЯТ К СОЗДАНИЮ НОВЫХ РЫНКОВ И БИЗНЕС-МОДЕЛЕЙ, А ТАКЖЕ К РАЗРУШЕНИЮ ТРАДИЦИОННЫХ МЕТОДОВ ВЕДЕНИЯ ДЕЛА. </a:t>
            </a:r>
          </a:p>
          <a:p>
            <a:pPr algn="ctr"/>
            <a:r>
              <a:rPr lang="ru-RU" sz="2000" dirty="0"/>
              <a:t>ИСКУССТВЕННЫЙ ИНТЕЛЛЕКТ (ИИ) ЯВЛЯЕТСЯ ПОДРЫВНОЙ ТЕХНОЛОГИЕЙ, ПОТОМУ ЧТО ОН </a:t>
            </a:r>
            <a:r>
              <a:rPr lang="ru-RU" sz="2000" dirty="0">
                <a:solidFill>
                  <a:schemeClr val="accent4"/>
                </a:solidFill>
              </a:rPr>
              <a:t>РАДИКАЛЬНО ИЗМЕНЯЕТ СПОСОБЫ РАБОТЫ РАЗЛИЧНЫХ ОТРАСЛЕЙ</a:t>
            </a:r>
            <a:r>
              <a:rPr lang="ru-RU" sz="2000" dirty="0"/>
              <a:t>, </a:t>
            </a:r>
            <a:r>
              <a:rPr lang="ru-RU" sz="2000" dirty="0">
                <a:solidFill>
                  <a:schemeClr val="accent4"/>
                </a:solidFill>
              </a:rPr>
              <a:t>ТРАНСФОРМИРУЕТ РЫНКИ, </a:t>
            </a:r>
            <a:r>
              <a:rPr lang="ru-RU" sz="2000" dirty="0">
                <a:solidFill>
                  <a:schemeClr val="tx1"/>
                </a:solidFill>
              </a:rPr>
              <a:t>МЕНЯЕТ ЭКОНОМИЧЕСКИЕ, СОЦИАЛЬНЫЕ И ЭТИЧЕСКИЕ УСТОИ ОБЩЕСТВА</a:t>
            </a:r>
            <a:endParaRPr lang="ru-RU" sz="2000" dirty="0"/>
          </a:p>
        </p:txBody>
      </p:sp>
    </p:spTree>
    <p:extLst>
      <p:ext uri="{BB962C8B-B14F-4D97-AF65-F5344CB8AC3E}">
        <p14:creationId xmlns:p14="http://schemas.microsoft.com/office/powerpoint/2010/main" val="2076359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B01982-6D98-6F0B-7803-CF5D828C5B91}"/>
              </a:ext>
            </a:extLst>
          </p:cNvPr>
          <p:cNvSpPr>
            <a:spLocks noGrp="1"/>
          </p:cNvSpPr>
          <p:nvPr>
            <p:ph type="title"/>
          </p:nvPr>
        </p:nvSpPr>
        <p:spPr/>
        <p:txBody>
          <a:bodyPr/>
          <a:lstStyle/>
          <a:p>
            <a:r>
              <a:rPr lang="ru-RU" dirty="0"/>
              <a:t>ОБЪЕМ ИНВЕСТИЦИЙ В ИСКУССТВЕННЫЙ ИНТЕЛЛЕКТ ОЦЕНИВАЕТСЯ В СОТНИ МИЛЛИАРДОВ ДОЛЛАРОВ В ГОД</a:t>
            </a:r>
          </a:p>
        </p:txBody>
      </p:sp>
      <p:sp>
        <p:nvSpPr>
          <p:cNvPr id="3" name="Объект 2">
            <a:extLst>
              <a:ext uri="{FF2B5EF4-FFF2-40B4-BE49-F238E27FC236}">
                <a16:creationId xmlns:a16="http://schemas.microsoft.com/office/drawing/2014/main" id="{B5899A09-D9F3-5360-E890-EFCB11FF75BA}"/>
              </a:ext>
            </a:extLst>
          </p:cNvPr>
          <p:cNvSpPr>
            <a:spLocks noGrp="1"/>
          </p:cNvSpPr>
          <p:nvPr>
            <p:ph idx="1"/>
          </p:nvPr>
        </p:nvSpPr>
        <p:spPr/>
        <p:txBody>
          <a:bodyPr>
            <a:normAutofit fontScale="85000" lnSpcReduction="20000"/>
          </a:bodyPr>
          <a:lstStyle/>
          <a:p>
            <a:pPr algn="ctr"/>
            <a:r>
              <a:rPr lang="ru-RU" dirty="0"/>
              <a:t>СОГЛАСНО ОТЧЁТУ BOSTON CONSULTING GROUP, В 2020 ГОДУ ИНВЕСТИЦИИ В СИСТЕМЫ ИИ СОСТАВИЛИ 72 МИЛЛИАРДА ДОЛЛАРОВ, В 2025 ГОДУ ОНИ ОЖИДАЮТСЯ В СУММЕ 150 МИЛЛИАРДОВ ДОЛЛАРОВ. </a:t>
            </a:r>
          </a:p>
          <a:p>
            <a:pPr algn="ctr"/>
            <a:r>
              <a:rPr lang="ru-RU" dirty="0"/>
              <a:t>ТАКИЕ КЛЮЧЕВЫЕ ИГРОКИ КАК GOOGLE, MICROSOFT, AMAZON, FACEBOOK И </a:t>
            </a:r>
            <a:r>
              <a:rPr lang="ru-RU" dirty="0" err="1"/>
              <a:t>ALIBABA</a:t>
            </a:r>
            <a:r>
              <a:rPr lang="ru-RU" dirty="0"/>
              <a:t>, ИНВЕСТИРУЮТ В ИИ БОЛЕЕ 20 МИЛЛИАРДОВ ДОЛЛАРОВ В ГОД.</a:t>
            </a:r>
          </a:p>
        </p:txBody>
      </p:sp>
    </p:spTree>
    <p:extLst>
      <p:ext uri="{BB962C8B-B14F-4D97-AF65-F5344CB8AC3E}">
        <p14:creationId xmlns:p14="http://schemas.microsoft.com/office/powerpoint/2010/main" val="2437027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59C3329-2EFA-9944-37CB-F27157E1BDE7}"/>
              </a:ext>
            </a:extLst>
          </p:cNvPr>
          <p:cNvSpPr>
            <a:spLocks noGrp="1"/>
          </p:cNvSpPr>
          <p:nvPr>
            <p:ph type="title"/>
          </p:nvPr>
        </p:nvSpPr>
        <p:spPr/>
        <p:txBody>
          <a:bodyPr/>
          <a:lstStyle/>
          <a:p>
            <a:r>
              <a:rPr lang="ru-RU" dirty="0"/>
              <a:t>ИИ КАК ФАКТОР ОБЕСПЕЧЕНИЯ ГЛОБАЛЬНОГО ЛИДЕРСТВА</a:t>
            </a:r>
          </a:p>
        </p:txBody>
      </p:sp>
      <p:pic>
        <p:nvPicPr>
          <p:cNvPr id="6" name="Объект 5">
            <a:extLst>
              <a:ext uri="{FF2B5EF4-FFF2-40B4-BE49-F238E27FC236}">
                <a16:creationId xmlns:a16="http://schemas.microsoft.com/office/drawing/2014/main" id="{2BC1E53F-4129-086C-6002-5D439959EC35}"/>
              </a:ext>
            </a:extLst>
          </p:cNvPr>
          <p:cNvPicPr>
            <a:picLocks noGrp="1" noChangeAspect="1"/>
          </p:cNvPicPr>
          <p:nvPr>
            <p:ph idx="1"/>
          </p:nvPr>
        </p:nvPicPr>
        <p:blipFill>
          <a:blip r:embed="rId2"/>
          <a:stretch>
            <a:fillRect/>
          </a:stretch>
        </p:blipFill>
        <p:spPr>
          <a:xfrm>
            <a:off x="6512719" y="1862931"/>
            <a:ext cx="4762500" cy="3228975"/>
          </a:xfrm>
          <a:prstGeom prst="rect">
            <a:avLst/>
          </a:prstGeom>
        </p:spPr>
      </p:pic>
    </p:spTree>
    <p:extLst>
      <p:ext uri="{BB962C8B-B14F-4D97-AF65-F5344CB8AC3E}">
        <p14:creationId xmlns:p14="http://schemas.microsoft.com/office/powerpoint/2010/main" val="1593787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4578133-F5D7-E14A-E5DA-7BAB39288270}"/>
              </a:ext>
            </a:extLst>
          </p:cNvPr>
          <p:cNvSpPr>
            <a:spLocks noGrp="1"/>
          </p:cNvSpPr>
          <p:nvPr>
            <p:ph type="title"/>
          </p:nvPr>
        </p:nvSpPr>
        <p:spPr/>
        <p:txBody>
          <a:bodyPr>
            <a:noAutofit/>
          </a:bodyPr>
          <a:lstStyle/>
          <a:p>
            <a:r>
              <a:rPr lang="ru-RU" sz="2800" dirty="0"/>
              <a:t>ЗНАЧЕНИЕ ИСКУССТВЕННОГО ИНТЕЛЛЕКТА КАК ФАКТОРА ПОВЫШЕНИЯ ЭФФЕКТИВНОСТИ И ОБЕСПЕЧЕНИЯ ЛИДЕРСТВА</a:t>
            </a:r>
          </a:p>
        </p:txBody>
      </p:sp>
      <p:pic>
        <p:nvPicPr>
          <p:cNvPr id="6"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67834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8312" y="527126"/>
            <a:ext cx="5455608" cy="5967747"/>
          </a:xfrm>
        </p:spPr>
        <p:txBody>
          <a:bodyPr>
            <a:normAutofit fontScale="90000"/>
          </a:bodyPr>
          <a:lstStyle/>
          <a:p>
            <a:r>
              <a:rPr lang="ru-RU" sz="2400" dirty="0">
                <a:solidFill>
                  <a:schemeClr val="accent4"/>
                </a:solidFill>
              </a:rPr>
              <a:t>СИСТЕМЫ ИСКУССТВЕННОГО ИНТЕЛЛЕКТА (ИИ) СТАНОВЯТСЯ КЛЮЧЕВЫМ ФАКТОРОМ ОБЕСПЕЧЕНИЯ ГЛОБАЛЬНОГО ЛИДЕРСТВА. </a:t>
            </a:r>
            <a:r>
              <a:rPr lang="ru-RU" sz="2400" dirty="0"/>
              <a:t/>
            </a:r>
            <a:br>
              <a:rPr lang="ru-RU" sz="2400" dirty="0"/>
            </a:br>
            <a:r>
              <a:rPr lang="ru-RU" sz="2200" dirty="0"/>
              <a:t/>
            </a:r>
            <a:br>
              <a:rPr lang="ru-RU" sz="2200" dirty="0"/>
            </a:br>
            <a:r>
              <a:rPr lang="ru-RU" sz="1800" dirty="0"/>
              <a:t>ИСКУССТВЕННЫЙ ИНТЕЛЛЕКТ (ИИ) ИГРАЕТ КЛЮЧЕВУЮ РОЛЬ В ОБЕСПЕЧЕНИИ ГЛОБАЛЬНОГО ЛИДЕРСТВА СТРАН, ТАКИХ КАК США, КИТАЙ И ДРУГИЕ ТЕХНОЛОГИЧЕСКИ РАЗВИТЫЕ ГОСУДАРСТВА, ПОСКОЛЬКУ ОН ВЛИЯЕТ НА ЭКОНОМИКУ, ОБОРОНУ, НАУКУ И ГЕОПОЛИТИЧЕСКОЕ ВЛИЯНИЕ. </a:t>
            </a:r>
            <a:endParaRPr lang="ru-RU" sz="24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50749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E69A8D-9BA8-8F75-1301-E2F646F49CA2}"/>
              </a:ext>
            </a:extLst>
          </p:cNvPr>
          <p:cNvSpPr>
            <a:spLocks noGrp="1"/>
          </p:cNvSpPr>
          <p:nvPr>
            <p:ph type="title"/>
          </p:nvPr>
        </p:nvSpPr>
        <p:spPr/>
        <p:txBody>
          <a:bodyPr>
            <a:normAutofit/>
          </a:bodyPr>
          <a:lstStyle/>
          <a:p>
            <a:r>
              <a:rPr lang="ru-RU" sz="2400" dirty="0">
                <a:solidFill>
                  <a:schemeClr val="accent4"/>
                </a:solidFill>
              </a:rPr>
              <a:t>ВО-ПЕРВЫХ, ЭКОНОМИЧЕСКОЕ ПРЕВОСХОДСТВО НАПРЯМУЮ СВЯЗАНО С ВНЕДРЕНИЕМ ИИ В ПРОИЗВОДСТВО, ФИНАНСЫ, МЕДИЦИНУ И ЛОГИСТИКУ</a:t>
            </a:r>
          </a:p>
        </p:txBody>
      </p:sp>
      <p:sp>
        <p:nvSpPr>
          <p:cNvPr id="3" name="Объект 2">
            <a:extLst>
              <a:ext uri="{FF2B5EF4-FFF2-40B4-BE49-F238E27FC236}">
                <a16:creationId xmlns:a16="http://schemas.microsoft.com/office/drawing/2014/main" id="{29B63222-BE2D-7421-0DB4-B96F38F3A8AF}"/>
              </a:ext>
            </a:extLst>
          </p:cNvPr>
          <p:cNvSpPr>
            <a:spLocks noGrp="1"/>
          </p:cNvSpPr>
          <p:nvPr>
            <p:ph idx="1"/>
          </p:nvPr>
        </p:nvSpPr>
        <p:spPr/>
        <p:txBody>
          <a:bodyPr>
            <a:normAutofit fontScale="62500" lnSpcReduction="20000"/>
          </a:bodyPr>
          <a:lstStyle/>
          <a:p>
            <a:pPr algn="ctr"/>
            <a:r>
              <a:rPr lang="ru-RU" dirty="0"/>
              <a:t>СТРАНЫ, АКТИВНО ИНВЕСТИРУЮЩИЕ В ИИ, ПОЛУЧАЮТ КОНКУРЕНТНОЕ ПРЕИМУЩЕСТВО ЗА </a:t>
            </a:r>
            <a:r>
              <a:rPr lang="ru-RU" dirty="0" err="1"/>
              <a:t>СЧЕТ</a:t>
            </a:r>
            <a:r>
              <a:rPr lang="ru-RU" dirty="0"/>
              <a:t> АВТОМАТИЗАЦИИ ПРОЦЕССОВ, ПОВЫШЕНИЯ ПРОИЗВОДИТЕЛЬНОСТИ И СОКРАЩЕНИЯ ИЗДЕРЖЕК. </a:t>
            </a:r>
          </a:p>
          <a:p>
            <a:pPr algn="ctr"/>
            <a:r>
              <a:rPr lang="ru-RU" dirty="0"/>
              <a:t>НАПРИМЕР, КИТАЙ АКТИВНО РАЗВИВАЕТ УМНЫЕ ГОРОДА, АВТОМАТИЗИРОВАННЫЕ ПРОМЫШЛЕННЫЕ КЛАСТЕРЫ И АЛГОРИТМИЧЕСКОЕ УПРАВЛЕНИЕ ЭКОНОМИКОЙ, В ТО ВРЕМЯ КАК США ЛИДИРУЮТ В СОЗДАНИИ ПЕРЕДОВЫХ ПО И ОБЛАЧНЫХ ПЛАТФОРМ ДЛЯ ГЛОБАЛЬНОГО РЫНКА</a:t>
            </a:r>
          </a:p>
        </p:txBody>
      </p:sp>
    </p:spTree>
    <p:extLst>
      <p:ext uri="{BB962C8B-B14F-4D97-AF65-F5344CB8AC3E}">
        <p14:creationId xmlns:p14="http://schemas.microsoft.com/office/powerpoint/2010/main" val="1011047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3F0CE0-ADD9-82C8-8F28-B6356DB20746}"/>
              </a:ext>
            </a:extLst>
          </p:cNvPr>
          <p:cNvSpPr>
            <a:spLocks noGrp="1"/>
          </p:cNvSpPr>
          <p:nvPr>
            <p:ph type="title"/>
          </p:nvPr>
        </p:nvSpPr>
        <p:spPr/>
        <p:txBody>
          <a:bodyPr>
            <a:normAutofit/>
          </a:bodyPr>
          <a:lstStyle/>
          <a:p>
            <a:r>
              <a:rPr lang="ru-RU" sz="3200" dirty="0">
                <a:solidFill>
                  <a:schemeClr val="accent4"/>
                </a:solidFill>
              </a:rPr>
              <a:t>ВО-ВТОРЫХ, ИИ ЗНАЧИТЕЛЬНО УСИЛИВАЕТ ВОЕННЫЕ ВОЗМОЖНОСТИ</a:t>
            </a:r>
          </a:p>
        </p:txBody>
      </p:sp>
      <p:sp>
        <p:nvSpPr>
          <p:cNvPr id="3" name="Объект 2">
            <a:extLst>
              <a:ext uri="{FF2B5EF4-FFF2-40B4-BE49-F238E27FC236}">
                <a16:creationId xmlns:a16="http://schemas.microsoft.com/office/drawing/2014/main" id="{B022B7F0-0F1C-EE72-9C0F-2E93FFD0E497}"/>
              </a:ext>
            </a:extLst>
          </p:cNvPr>
          <p:cNvSpPr>
            <a:spLocks noGrp="1"/>
          </p:cNvSpPr>
          <p:nvPr>
            <p:ph idx="1"/>
          </p:nvPr>
        </p:nvSpPr>
        <p:spPr/>
        <p:txBody>
          <a:bodyPr>
            <a:normAutofit lnSpcReduction="10000"/>
          </a:bodyPr>
          <a:lstStyle/>
          <a:p>
            <a:pPr algn="ctr"/>
            <a:r>
              <a:rPr lang="ru-RU" sz="1600" dirty="0"/>
              <a:t>АВТОМАТИЗИРОВАННЫЕ СИСТЕМЫ АНАЛИЗА ДАННЫХ ПОЗВОЛЯЮТ В РЕЖИМЕ РЕАЛЬНОГО ВРЕМЕНИ ПРЕДСКАЗЫВАТЬ УГРОЗЫ, УПРАВЛЕНИЕ БЕСПИЛОТНЫМИ СИСТЕМАМИ НА СУШЕ, В ВОЗДУХЕ И НА ВОДЕ ДЕЛАЕТ ВООРУЖЁННЫЕ СИЛЫ БОЛЕЕ ЭФФЕКТИВНЫМИ. </a:t>
            </a:r>
          </a:p>
          <a:p>
            <a:pPr algn="ctr"/>
            <a:r>
              <a:rPr lang="ru-RU" sz="1600" dirty="0"/>
              <a:t>США ИНВЕСТИРУЮТ В ТАК НАЗЫВАЕМУЮ "АЛГОРИТМИЧЕСКУЮ ВОЙНУ", ИНТЕГРИРУЯ ИИ В СИСТЕМЫ ПРОГНОЗИРОВАНИЯ БОЕВЫХ ДЕЙСТВИЙ, А КИТАЙ ДЕЛАЕТ СТАВКУ НА АВТОНОМНОЕ ОРУЖИЕ С ЭЛЕМЕНТАМИ САМООБУЧЕНИЯ. </a:t>
            </a:r>
          </a:p>
          <a:p>
            <a:pPr algn="ctr"/>
            <a:r>
              <a:rPr lang="ru-RU" sz="1600" dirty="0"/>
              <a:t>ЭТО ДАЁТ СТРАТЕГИЧЕСКОЕ ПРЕИМУЩЕСТВО В КОНФЛИКТАХ И КИБЕРБЕЗОПАСНОСТИ. </a:t>
            </a:r>
          </a:p>
        </p:txBody>
      </p:sp>
    </p:spTree>
    <p:extLst>
      <p:ext uri="{BB962C8B-B14F-4D97-AF65-F5344CB8AC3E}">
        <p14:creationId xmlns:p14="http://schemas.microsoft.com/office/powerpoint/2010/main" val="413982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 ДАННЫМ GLOBENEWSWIRE, К 2028 ГОДУ РЫНОК ИСКУССТВЕННОГО ИНТЕЛЛЕКТА В ВООРУЖЕННЫХ СИЛАХ США БУДЕТ СОСТАВЛЯТЬ ПРИМЕРНО В </a:t>
            </a:r>
            <a:r>
              <a:rPr lang="ru-RU" sz="2400" dirty="0">
                <a:solidFill>
                  <a:schemeClr val="accent4"/>
                </a:solidFill>
              </a:rPr>
              <a:t>13,7 МЛРД ДОЛЛАРОВ. </a:t>
            </a:r>
            <a:r>
              <a:rPr lang="ru-RU" dirty="0"/>
              <a:t/>
            </a:r>
            <a:br>
              <a:rPr lang="ru-RU" dirty="0"/>
            </a:br>
            <a:r>
              <a:rPr lang="ru-RU" dirty="0"/>
              <a:t/>
            </a:r>
            <a:br>
              <a:rPr lang="ru-RU" dirty="0"/>
            </a:br>
            <a:r>
              <a:rPr lang="ru-RU" dirty="0"/>
              <a:t>ТАКИЕ ИНВЕСТИЦИИ НАПРАВЛЕНЫ НА СОЗДАНИЕ АВТОНОМНЫХ БОЕВЫХ СИСТЕМ, ИНТЕЛЛЕКТУАЛЬНЫХ ПЛАТФОРМ КИБЕРБЕЗОПАСНОСТИ И УСОВЕРШЕНСТВОВАННЫХ СИСТЕМ РАЗВЕДКИ, ОБЕСПЕЧИВАЯ СОХРАНЕНИЕ ТЕХНОЛОГИЧЕСКОГО ПРЕВОСХОДСТВА В ВОЕННОЙ СФЕРЕ.</a:t>
            </a: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6788" y="1384554"/>
            <a:ext cx="5759450" cy="4130421"/>
          </a:xfrm>
        </p:spPr>
      </p:pic>
    </p:spTree>
    <p:extLst>
      <p:ext uri="{BB962C8B-B14F-4D97-AF65-F5344CB8AC3E}">
        <p14:creationId xmlns:p14="http://schemas.microsoft.com/office/powerpoint/2010/main" val="2704862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E7BC91-4B2B-4312-449D-6C35749952A7}"/>
              </a:ext>
            </a:extLst>
          </p:cNvPr>
          <p:cNvSpPr>
            <a:spLocks noGrp="1"/>
          </p:cNvSpPr>
          <p:nvPr>
            <p:ph type="title"/>
          </p:nvPr>
        </p:nvSpPr>
        <p:spPr>
          <a:xfrm>
            <a:off x="385794" y="648811"/>
            <a:ext cx="4600375" cy="5760000"/>
          </a:xfrm>
        </p:spPr>
        <p:txBody>
          <a:bodyPr>
            <a:normAutofit/>
          </a:bodyPr>
          <a:lstStyle/>
          <a:p>
            <a:r>
              <a:rPr lang="ru-RU" sz="2800" dirty="0">
                <a:solidFill>
                  <a:schemeClr val="accent4"/>
                </a:solidFill>
              </a:rPr>
              <a:t>В-ТРЕТЬИХ, ИИ ОПРЕДЕЛЯЕТ НАУЧНО-ТЕХНИЧЕСКОЕ РАЗВИТИЕ</a:t>
            </a:r>
          </a:p>
        </p:txBody>
      </p:sp>
      <p:sp>
        <p:nvSpPr>
          <p:cNvPr id="3" name="Объект 2">
            <a:extLst>
              <a:ext uri="{FF2B5EF4-FFF2-40B4-BE49-F238E27FC236}">
                <a16:creationId xmlns:a16="http://schemas.microsoft.com/office/drawing/2014/main" id="{2C20EEB3-1D9D-1C74-7486-0C3CB6F7027B}"/>
              </a:ext>
            </a:extLst>
          </p:cNvPr>
          <p:cNvSpPr>
            <a:spLocks noGrp="1"/>
          </p:cNvSpPr>
          <p:nvPr>
            <p:ph idx="1"/>
          </p:nvPr>
        </p:nvSpPr>
        <p:spPr>
          <a:xfrm>
            <a:off x="5260489" y="648811"/>
            <a:ext cx="6613199" cy="5760000"/>
          </a:xfrm>
        </p:spPr>
        <p:txBody>
          <a:bodyPr>
            <a:normAutofit fontScale="70000" lnSpcReduction="20000"/>
          </a:bodyPr>
          <a:lstStyle/>
          <a:p>
            <a:pPr algn="ctr"/>
            <a:r>
              <a:rPr lang="ru-RU" dirty="0"/>
              <a:t>ЛИДЕРЫ В ОБЛАСТИ ИСКУССТВЕННОГО ИНТЕЛЛЕКТА ПОЛУЧАЮТ ВОЗМОЖНОСТЬ БЫСТРЕЕ ПРОВОДИТЬ ИССЛЕДОВАНИЯ В БИОТЕХНОЛОГИЯХ, ФАРМАЦЕВТИКЕ, МАТЕРИАЛОВЕДЕНИИ И ФУНДАМЕНТАЛЬНЫХ НАУКАХ. </a:t>
            </a:r>
          </a:p>
          <a:p>
            <a:pPr algn="ctr"/>
            <a:r>
              <a:rPr lang="ru-RU" dirty="0"/>
              <a:t>НАПРИМЕР, ИИ ПОМОГАЕТ СОЗДАВАТЬ НОВЫЕ ЛЕКАРСТВА, ПРОГНОЗИРОВАТЬ ИЗМЕНЕНИЯ КЛИМАТА И РАЗРАБАТЫВАТЬ ИННОВАЦИОННЫЕ МАТЕРИАЛЫ, ЧТО УКРЕПЛЯЕТ ТЕХНОЛОГИЧЕСКОЕ ПРЕВОСХОДСТВО СТРАН.</a:t>
            </a:r>
          </a:p>
        </p:txBody>
      </p:sp>
    </p:spTree>
    <p:extLst>
      <p:ext uri="{BB962C8B-B14F-4D97-AF65-F5344CB8AC3E}">
        <p14:creationId xmlns:p14="http://schemas.microsoft.com/office/powerpoint/2010/main" val="1791950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82C512-C8DF-B8DE-DDF8-EE2F1E735DF7}"/>
              </a:ext>
            </a:extLst>
          </p:cNvPr>
          <p:cNvSpPr>
            <a:spLocks noGrp="1"/>
          </p:cNvSpPr>
          <p:nvPr>
            <p:ph type="title"/>
          </p:nvPr>
        </p:nvSpPr>
        <p:spPr/>
        <p:txBody>
          <a:bodyPr>
            <a:normAutofit/>
          </a:bodyPr>
          <a:lstStyle/>
          <a:p>
            <a:r>
              <a:rPr lang="ru-RU" sz="2400" dirty="0">
                <a:solidFill>
                  <a:schemeClr val="accent4"/>
                </a:solidFill>
              </a:rPr>
              <a:t>В-ЧЕТВЕРТЫХ, ИИ ВЛИЯЕТ НА ГЛОБАЛЬНОЕ ГЕОПОЛИТИЧЕСКОЕ ПОЛОЖЕНИЕ СТРАН, КОНТРОЛИРУЮЩИХ КРИТИЧЕСКИ ВАЖНЫЕ ТЕХНОЛОГИИ.</a:t>
            </a:r>
          </a:p>
        </p:txBody>
      </p:sp>
      <p:sp>
        <p:nvSpPr>
          <p:cNvPr id="3" name="Объект 2">
            <a:extLst>
              <a:ext uri="{FF2B5EF4-FFF2-40B4-BE49-F238E27FC236}">
                <a16:creationId xmlns:a16="http://schemas.microsoft.com/office/drawing/2014/main" id="{8878800B-A3C2-B599-C790-64323B3AE50B}"/>
              </a:ext>
            </a:extLst>
          </p:cNvPr>
          <p:cNvSpPr>
            <a:spLocks noGrp="1"/>
          </p:cNvSpPr>
          <p:nvPr>
            <p:ph idx="1"/>
          </p:nvPr>
        </p:nvSpPr>
        <p:spPr/>
        <p:txBody>
          <a:bodyPr>
            <a:normAutofit fontScale="62500" lnSpcReduction="20000"/>
          </a:bodyPr>
          <a:lstStyle/>
          <a:p>
            <a:pPr algn="ctr"/>
            <a:r>
              <a:rPr lang="ru-RU" dirty="0"/>
              <a:t>ЛИДЕРЫ В ОБЛАСТИ ИИ МОГУТ ЭКСПОРТИРОВАТЬ СВОИ РЕШЕНИЯ, ВНЕДРЯЯ ИХ В ЭКОНОМИКУ И ЦИФРОВУЮ ИНФРАСТРУКТУРУ ДРУГИХ ГОСУДАРСТВ, СОЗДАВАЯ ЗОНЫ ЭКОНОМИЧЕСКОГО И ТЕХНОЛОГИЧЕСКОГО ВЛИЯНИЯ.</a:t>
            </a:r>
          </a:p>
          <a:p>
            <a:pPr algn="ctr"/>
            <a:r>
              <a:rPr lang="ru-RU" dirty="0"/>
              <a:t> НАПРИМЕР, КИТАЙ ЧЕРЕЗ СТРАТЕГИЮ "ЦИФРОВОЙ </a:t>
            </a:r>
            <a:r>
              <a:rPr lang="ru-RU" dirty="0" err="1"/>
              <a:t>ШЕЛКОВЫЙ</a:t>
            </a:r>
            <a:r>
              <a:rPr lang="ru-RU" dirty="0"/>
              <a:t> ПУТЬ" ЭКСПОРТИРУЕТ СВОИ СИСТЕМЫ ВИДЕОНАБЛЮДЕНИЯ И </a:t>
            </a:r>
            <a:r>
              <a:rPr lang="ru-RU" dirty="0" err="1"/>
              <a:t>АЛГОРИТМИЗОВАННОГО</a:t>
            </a:r>
            <a:r>
              <a:rPr lang="ru-RU" dirty="0"/>
              <a:t> ГОСУПРАВЛЕНИЯ, А США ДОМИНИРУЕТ БЛАГОДАРЯ КОМПАНИЯМ, РАЗРАБАТЫВАЮЩИМ ВЕДУЩИЕ ОБЛАЧНЫЕ СЕРВИСЫ И ИИ-ПЛАТФОРМЫ. </a:t>
            </a:r>
          </a:p>
        </p:txBody>
      </p:sp>
    </p:spTree>
    <p:extLst>
      <p:ext uri="{BB962C8B-B14F-4D97-AF65-F5344CB8AC3E}">
        <p14:creationId xmlns:p14="http://schemas.microsoft.com/office/powerpoint/2010/main" val="1033702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FF7604B-5083-BE6B-EF77-02B5E7291228}"/>
              </a:ext>
            </a:extLst>
          </p:cNvPr>
          <p:cNvSpPr>
            <a:spLocks noGrp="1"/>
          </p:cNvSpPr>
          <p:nvPr>
            <p:ph type="title"/>
          </p:nvPr>
        </p:nvSpPr>
        <p:spPr/>
        <p:txBody>
          <a:bodyPr/>
          <a:lstStyle/>
          <a:p>
            <a:r>
              <a:rPr lang="ru-RU" dirty="0"/>
              <a:t>КОНКУРЕНЦИЯ КЛЮЧЕВЫХ СТРАН В ОБЛАСТИ РАЗВИТИЯ ИИ</a:t>
            </a:r>
          </a:p>
        </p:txBody>
      </p:sp>
      <p:pic>
        <p:nvPicPr>
          <p:cNvPr id="6" name="Объект 5">
            <a:extLst>
              <a:ext uri="{FF2B5EF4-FFF2-40B4-BE49-F238E27FC236}">
                <a16:creationId xmlns:a16="http://schemas.microsoft.com/office/drawing/2014/main" id="{B1CEE94F-4BDF-636A-811E-E3F176BBC07A}"/>
              </a:ext>
            </a:extLst>
          </p:cNvPr>
          <p:cNvPicPr>
            <a:picLocks noGrp="1" noChangeAspect="1"/>
          </p:cNvPicPr>
          <p:nvPr>
            <p:ph idx="1"/>
          </p:nvPr>
        </p:nvPicPr>
        <p:blipFill>
          <a:blip r:embed="rId2"/>
          <a:stretch>
            <a:fillRect/>
          </a:stretch>
        </p:blipFill>
        <p:spPr>
          <a:xfrm>
            <a:off x="5884573" y="1789383"/>
            <a:ext cx="5427093" cy="3611484"/>
          </a:xfrm>
          <a:prstGeom prst="rect">
            <a:avLst/>
          </a:prstGeom>
        </p:spPr>
      </p:pic>
    </p:spTree>
    <p:extLst>
      <p:ext uri="{BB962C8B-B14F-4D97-AF65-F5344CB8AC3E}">
        <p14:creationId xmlns:p14="http://schemas.microsoft.com/office/powerpoint/2010/main" val="2390497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FE1FE8-E091-3869-EF0D-20EC42C708ED}"/>
              </a:ext>
            </a:extLst>
          </p:cNvPr>
          <p:cNvSpPr>
            <a:spLocks noGrp="1"/>
          </p:cNvSpPr>
          <p:nvPr>
            <p:ph type="title"/>
          </p:nvPr>
        </p:nvSpPr>
        <p:spPr/>
        <p:txBody>
          <a:bodyPr>
            <a:normAutofit fontScale="90000"/>
          </a:bodyPr>
          <a:lstStyle/>
          <a:p>
            <a:r>
              <a:rPr lang="ru-RU"/>
              <a:t>ГЛОБАЛЬНАЯ КОНКУРЕНЦИЯ В ОБЛАСТИ ИСКУССТВЕННОГО ИНТЕЛЛЕКТА (ИИ) МЕЖДУ США, КИТАЕМ И ДРУГИМИ СТРАНАМИ МОЖЕТ РАЗВИВАТЬСЯ ПО НЕСКОЛЬКИМ ВОЗМОЖНЫМ СЦЕНАРИЯМ, ВКЛЮЧАЯ ТЕХНОЛОГИЧЕСКУЮ ГОНКУ, МЕЖДУНАРОДНОЕ СОТРУДНИЧЕСТВО, КОНФЛИКТ ИНТЕРЕСОВ И СОЗДАНИЕ НОВЫХ ЦЕНТРОВ СИЛЫ.</a:t>
            </a:r>
          </a:p>
        </p:txBody>
      </p:sp>
    </p:spTree>
    <p:extLst>
      <p:ext uri="{BB962C8B-B14F-4D97-AF65-F5344CB8AC3E}">
        <p14:creationId xmlns:p14="http://schemas.microsoft.com/office/powerpoint/2010/main" val="470488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36DE122-4BE2-2C8A-EF34-B6C67455A198}"/>
              </a:ext>
            </a:extLst>
          </p:cNvPr>
          <p:cNvSpPr>
            <a:spLocks noGrp="1"/>
          </p:cNvSpPr>
          <p:nvPr>
            <p:ph type="title"/>
          </p:nvPr>
        </p:nvSpPr>
        <p:spPr/>
        <p:txBody>
          <a:bodyPr/>
          <a:lstStyle/>
          <a:p>
            <a:r>
              <a:rPr lang="ru-RU" dirty="0"/>
              <a:t>ТЕХНОЛОГИЧЕСКАЯ ГОНКА:</a:t>
            </a:r>
          </a:p>
        </p:txBody>
      </p:sp>
      <p:sp>
        <p:nvSpPr>
          <p:cNvPr id="3" name="Объект 2">
            <a:extLst>
              <a:ext uri="{FF2B5EF4-FFF2-40B4-BE49-F238E27FC236}">
                <a16:creationId xmlns:a16="http://schemas.microsoft.com/office/drawing/2014/main" id="{E991032C-5EED-6F06-8758-D36298F9A424}"/>
              </a:ext>
            </a:extLst>
          </p:cNvPr>
          <p:cNvSpPr>
            <a:spLocks noGrp="1"/>
          </p:cNvSpPr>
          <p:nvPr>
            <p:ph idx="1"/>
          </p:nvPr>
        </p:nvSpPr>
        <p:spPr/>
        <p:txBody>
          <a:bodyPr>
            <a:normAutofit fontScale="47500" lnSpcReduction="20000"/>
          </a:bodyPr>
          <a:lstStyle/>
          <a:p>
            <a:r>
              <a:rPr lang="ru-RU" dirty="0"/>
              <a:t>США И КИТАЙ ЧЕРЕЗ ГОСУДАРСТВЕННЫЕ ПРОГРАММЫ, КОРПОРАТИВНЫЕ РАЗРАБОТКИ, ВОЕННЫЕ ТЕХНОЛОГИИ И ИНВЕСТИЦИИ В СФЕРЕ ИИ СТРЕМЯТСЯ ОБЕСПЕЧИТЬ СЕБЕ ГЛОБАЛЬНОЕ ПРЕВОСХОДСТВО.</a:t>
            </a:r>
          </a:p>
          <a:p>
            <a:r>
              <a:rPr lang="ru-RU" dirty="0"/>
              <a:t>США, ОПИРАЯСЬ НА ТАКИЕ КОМПАНИИ КАК GOOGLE, MICROSOFT И OPENAI, ДЕЛАЮТ СТАВКУ НА ПРОГРАММНОЕ ОБЕСПЕЧЕНИЕ, ОБЛАЧНЫЕ ВЫЧИСЛЕНИЯ И ИИ-МОДЕЛИ, ПРИМЕНИМЫЕ В РАЗНЫХ СФЕРАХ. </a:t>
            </a:r>
          </a:p>
          <a:p>
            <a:r>
              <a:rPr lang="ru-RU" dirty="0"/>
              <a:t>КИТАЙ, ПОДДЕРЖИВАЕМЫЙ ГОСУДАРСТВЕННЫМИ ИНИЦИАТИВАМИ, ТАКИМИ КАК "MADE IN CHINA 2025", РАЗВИВАЕТ ИИ ДЛЯ АВТОМАТИЗАЦИИ ПРОМЫШЛЕННОСТИ, ФИНАНСОВО-КРЕДИТНОГО СЕКТОРА, ГОСУДАРСТВЕННОЙ БЕЗОПАСНОСТИ И УМНЫХ ГОРОДОВ. </a:t>
            </a:r>
          </a:p>
          <a:p>
            <a:r>
              <a:rPr lang="ru-RU" dirty="0"/>
              <a:t>МАЛЫЕ СТРАНЫ, ОБЛАДАЮЩИЕ СИЛЬНЫМИ ТЕХНИЧЕСКИМИ РЕСУРСАМИ (НАПРИМЕР, ИЗРАИЛЬ И ЮЖНАЯ КОРЕЯ), СТАНОВЯТСЯ СТРАТЕГИЧЕСКИМИ СОЮЗНИКАМИ КЛЮЧЕВЫХ ИГРОКОВ, ДОБАВЛЯЯ НОВЫЕ ЭЛЕМЕНТЫ В КОНКУРЕНЦИЮ.</a:t>
            </a:r>
          </a:p>
        </p:txBody>
      </p:sp>
    </p:spTree>
    <p:extLst>
      <p:ext uri="{BB962C8B-B14F-4D97-AF65-F5344CB8AC3E}">
        <p14:creationId xmlns:p14="http://schemas.microsoft.com/office/powerpoint/2010/main" val="1428537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F66907-184A-56DA-BCD7-6CB04F64BAD4}"/>
              </a:ext>
            </a:extLst>
          </p:cNvPr>
          <p:cNvSpPr>
            <a:spLocks noGrp="1"/>
          </p:cNvSpPr>
          <p:nvPr>
            <p:ph type="title"/>
          </p:nvPr>
        </p:nvSpPr>
        <p:spPr/>
        <p:txBody>
          <a:bodyPr/>
          <a:lstStyle/>
          <a:p>
            <a:r>
              <a:rPr lang="ru-RU" dirty="0"/>
              <a:t>КОНФЛИКТ ИНТЕРЕСОВ И ТЕХНОЛОГИЧЕСКИЕ САНКЦИИ:</a:t>
            </a:r>
          </a:p>
        </p:txBody>
      </p:sp>
      <p:sp>
        <p:nvSpPr>
          <p:cNvPr id="3" name="Объект 2">
            <a:extLst>
              <a:ext uri="{FF2B5EF4-FFF2-40B4-BE49-F238E27FC236}">
                <a16:creationId xmlns:a16="http://schemas.microsoft.com/office/drawing/2014/main" id="{0F502833-3B7E-D0C9-F838-926B0CC4F622}"/>
              </a:ext>
            </a:extLst>
          </p:cNvPr>
          <p:cNvSpPr>
            <a:spLocks noGrp="1"/>
          </p:cNvSpPr>
          <p:nvPr>
            <p:ph idx="1"/>
          </p:nvPr>
        </p:nvSpPr>
        <p:spPr/>
        <p:txBody>
          <a:bodyPr>
            <a:normAutofit/>
          </a:bodyPr>
          <a:lstStyle/>
          <a:p>
            <a:pPr algn="ctr"/>
            <a:r>
              <a:rPr lang="ru-RU" sz="1600" dirty="0"/>
              <a:t>КОНФРОНТАЦИЯ МЕЖДУ ВЕДУЩИМИ ИГРОКАМИ МОЖЕТ ПРИВЕСТИ К СОЗДАНИЮ РАЗДЕЛЬНЫХ ТЕХНОЛОГИЧЕСКИХ ЭКОСИСТЕМ. </a:t>
            </a:r>
          </a:p>
          <a:p>
            <a:pPr algn="ctr"/>
            <a:r>
              <a:rPr lang="ru-RU" sz="1600" dirty="0"/>
              <a:t>НАПРИМЕР, США МОГУТ ПРОДОЛЖАТЬ БЛОКИРОВАТЬ КИТАЙСКИЕ ТЕХНОЛОГИИ, КАК ЭТО ПРОИСХОДИЛО С HUAWEI И TIKTOK, А КИТАЙ — РАЗВИВАТЬ АВТОНОМНЫЕ АЛЬТЕРНАТИВЫ, УСИЛИВАЯ </a:t>
            </a:r>
            <a:r>
              <a:rPr lang="ru-RU" sz="1600" dirty="0" err="1"/>
              <a:t>КИБЕРСУВЕРЕНИТЕТ</a:t>
            </a:r>
            <a:r>
              <a:rPr lang="ru-RU" sz="1600" dirty="0"/>
              <a:t> ЧЕРЕЗ СОБСТВЕННЫЕ ПОИСКОВЫЕ СИСТЕМЫ И ОБЛАЧНЫЕ СЕРВИСЫ. </a:t>
            </a:r>
          </a:p>
          <a:p>
            <a:pPr algn="ctr"/>
            <a:r>
              <a:rPr lang="ru-RU" sz="1600" dirty="0"/>
              <a:t>ЕВРОПЕЙСКИЙ СОЮЗ, В СВОЮ ОЧЕРЕДЬ, МОЖЕТ ВЫСТУПАТЬ В РОЛИ НЕЙТРАЛЬНОГО ТЕХНОЛОГИЧЕСКОГО ЦЕНТРА, ПРЕДЛАГАЯ НЕЗАВИСИМЫЕ СТАНДАРТЫ РЕГУЛИРОВАНИЯ ИИ.</a:t>
            </a:r>
          </a:p>
        </p:txBody>
      </p:sp>
    </p:spTree>
    <p:extLst>
      <p:ext uri="{BB962C8B-B14F-4D97-AF65-F5344CB8AC3E}">
        <p14:creationId xmlns:p14="http://schemas.microsoft.com/office/powerpoint/2010/main" val="4168940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4094" y="648810"/>
            <a:ext cx="5035000" cy="5760000"/>
          </a:xfrm>
        </p:spPr>
        <p:txBody>
          <a:bodyPr>
            <a:normAutofit fontScale="90000"/>
          </a:bodyPr>
          <a:lstStyle/>
          <a:p>
            <a:r>
              <a:rPr lang="ru-RU" sz="2400" dirty="0"/>
              <a:t>СОГЛАСНО ОТЧЁТУ PWC, ВНЕДРЕНИЕ ТЕХНОЛОГИЙ ИИ МОЖЕТ К 2030 ГОДУ СПОСОБСТВОВАТЬ УВЕЛИЧЕНИЮ ОБЪЁМА  МИРОВОГО ВВП НА </a:t>
            </a:r>
            <a:r>
              <a:rPr lang="ru-RU" sz="4000" dirty="0">
                <a:solidFill>
                  <a:schemeClr val="accent4"/>
                </a:solidFill>
              </a:rPr>
              <a:t>14%</a:t>
            </a:r>
            <a:r>
              <a:rPr lang="ru-RU" sz="2400" dirty="0"/>
              <a:t>, ЧТО ЭКВИВАЛЕНТНО </a:t>
            </a:r>
            <a:r>
              <a:rPr lang="ru-RU" sz="4800" dirty="0">
                <a:solidFill>
                  <a:schemeClr val="accent4"/>
                </a:solidFill>
              </a:rPr>
              <a:t>15,7</a:t>
            </a:r>
            <a:r>
              <a:rPr lang="ru-RU" sz="2400" dirty="0"/>
              <a:t> ТРИЛЛИОНАМ ДОЛЛАРОВ. </a:t>
            </a:r>
          </a:p>
        </p:txBody>
      </p:sp>
      <p:pic>
        <p:nvPicPr>
          <p:cNvPr id="7" name="Объект 6">
            <a:extLst>
              <a:ext uri="{FF2B5EF4-FFF2-40B4-BE49-F238E27FC236}">
                <a16:creationId xmlns:a16="http://schemas.microsoft.com/office/drawing/2014/main" id="{C590A70C-88C3-DCE9-87A2-34BABFA04E77}"/>
              </a:ext>
            </a:extLst>
          </p:cNvPr>
          <p:cNvPicPr>
            <a:picLocks noGrp="1" noChangeAspect="1"/>
          </p:cNvPicPr>
          <p:nvPr>
            <p:ph idx="1"/>
          </p:nvPr>
        </p:nvPicPr>
        <p:blipFill>
          <a:blip r:embed="rId2"/>
          <a:stretch>
            <a:fillRect/>
          </a:stretch>
        </p:blipFill>
        <p:spPr>
          <a:xfrm>
            <a:off x="6113463" y="1531728"/>
            <a:ext cx="5759450" cy="3994569"/>
          </a:xfrm>
        </p:spPr>
      </p:pic>
    </p:spTree>
    <p:extLst>
      <p:ext uri="{BB962C8B-B14F-4D97-AF65-F5344CB8AC3E}">
        <p14:creationId xmlns:p14="http://schemas.microsoft.com/office/powerpoint/2010/main" val="2135702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C8DD96-B976-CF6A-5772-341E1371C4E0}"/>
              </a:ext>
            </a:extLst>
          </p:cNvPr>
          <p:cNvSpPr>
            <a:spLocks noGrp="1"/>
          </p:cNvSpPr>
          <p:nvPr>
            <p:ph type="title"/>
          </p:nvPr>
        </p:nvSpPr>
        <p:spPr/>
        <p:txBody>
          <a:bodyPr/>
          <a:lstStyle/>
          <a:p>
            <a:r>
              <a:rPr lang="ru-RU" dirty="0"/>
              <a:t>НОВЫЕ ТЕХНОЛОГИЧЕСКИЕ ЛИДЕРЫ И МНОГОПОЛЯРНОЕ РАСПРЕДЕЛЕНИЕ СИЛ:</a:t>
            </a:r>
          </a:p>
        </p:txBody>
      </p:sp>
      <p:sp>
        <p:nvSpPr>
          <p:cNvPr id="3" name="Объект 2">
            <a:extLst>
              <a:ext uri="{FF2B5EF4-FFF2-40B4-BE49-F238E27FC236}">
                <a16:creationId xmlns:a16="http://schemas.microsoft.com/office/drawing/2014/main" id="{AA97555D-69CB-E6A6-5F46-43A58147CE74}"/>
              </a:ext>
            </a:extLst>
          </p:cNvPr>
          <p:cNvSpPr>
            <a:spLocks noGrp="1"/>
          </p:cNvSpPr>
          <p:nvPr>
            <p:ph idx="1"/>
          </p:nvPr>
        </p:nvSpPr>
        <p:spPr/>
        <p:txBody>
          <a:bodyPr>
            <a:normAutofit fontScale="62500" lnSpcReduction="20000"/>
          </a:bodyPr>
          <a:lstStyle/>
          <a:p>
            <a:pPr algn="ctr"/>
            <a:r>
              <a:rPr lang="ru-RU" dirty="0"/>
              <a:t>РАЗВИТИЕ ИИ МОЖЕТ ПРИВЕСТИ К ПОЯВЛЕНИЮ НОВЫХ ЛИДЕРОВ НА МИРОВОЙ АРЕНЕ. </a:t>
            </a:r>
          </a:p>
          <a:p>
            <a:pPr algn="ctr"/>
            <a:r>
              <a:rPr lang="ru-RU" dirty="0"/>
              <a:t>НАПРИМЕР, СТРАНЫ С СИЛЬНЫМИ ПОЗИЦИЯМИ В КВАНТОВЫХ ВЫЧИСЛЕНИЯХ (ТАИЛАНД, ЯПОНИЯ) ИЛИ ИСКУССТВЕННОМ ИНТЕЛЛЕКТЕ ДЛЯ БИОТЕХНОЛОГИЙ (СИНГАПУР, КАНАДА) МОГУТ СТАТЬ НОВЫМИ ЦЕНТРАМИ ТЕХНОЛОГИЧЕСКОГО ВЛИЯНИЯ. </a:t>
            </a:r>
          </a:p>
          <a:p>
            <a:pPr algn="ctr"/>
            <a:r>
              <a:rPr lang="ru-RU" dirty="0"/>
              <a:t>ЭТО СОЗДАСТ БОЛЕЕ СБАЛАНСИРОВАННУЮ КОНКУРЕНЦИЮ, ПРИ КОТОРОЙ НЕСКОЛЬКО ГОСУДАРСТВЕННЫХ И ЧАСТНЫХ ЭКОСИСТЕМ БУДУТ БОРОТЬСЯ ЗА ЛИДЕРСТВО В УЗКОСПЕЦИАЛИЗИРОВАННЫХ НИШАХ.</a:t>
            </a:r>
          </a:p>
        </p:txBody>
      </p:sp>
    </p:spTree>
    <p:extLst>
      <p:ext uri="{BB962C8B-B14F-4D97-AF65-F5344CB8AC3E}">
        <p14:creationId xmlns:p14="http://schemas.microsoft.com/office/powerpoint/2010/main" val="1880144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C488AB-608C-7E53-B070-C654A693B6D3}"/>
              </a:ext>
            </a:extLst>
          </p:cNvPr>
          <p:cNvSpPr>
            <a:spLocks noGrp="1"/>
          </p:cNvSpPr>
          <p:nvPr>
            <p:ph type="title"/>
          </p:nvPr>
        </p:nvSpPr>
        <p:spPr/>
        <p:txBody>
          <a:bodyPr>
            <a:normAutofit fontScale="90000"/>
          </a:bodyPr>
          <a:lstStyle/>
          <a:p>
            <a:r>
              <a:rPr lang="ru-RU"/>
              <a:t>ТАКИМ ОБРАЗОМ, БУДУЩЕЕ ГЛОБАЛЬНОЙ КОНКУРЕНЦИИ В ОБЛАСТИ ИИ ОСТАЕТСЯ НЕОПРЕДЕЛЕННЫМ И МОЖЕТ ЗАВИСЕТЬ ОТ ЭКОНОМИЧЕСКИХ, ПОЛИТИЧЕСКИХ И ТЕХНОЛОГИЧЕСКИХ ФАКТОРОВ. ВОЗМОЖНО КАК УСИЛЕНИЕ ПРОТИВОСТОЯНИЯ МЕЖДУ США И КИТАЕМ, ТАК И ПЕРЕХОД К БОЛЕЕ КООПЕРАТИВНОЙ МОДЕЛИ РЕГУЛИРОВАНИЯ И ИСПОЛЬЗОВАНИЯ ИИ.</a:t>
            </a:r>
          </a:p>
        </p:txBody>
      </p:sp>
    </p:spTree>
    <p:extLst>
      <p:ext uri="{BB962C8B-B14F-4D97-AF65-F5344CB8AC3E}">
        <p14:creationId xmlns:p14="http://schemas.microsoft.com/office/powerpoint/2010/main" val="3311614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2E43AFA-2C85-D9B4-A9E0-9F8DB3564D69}"/>
              </a:ext>
            </a:extLst>
          </p:cNvPr>
          <p:cNvSpPr>
            <a:spLocks noGrp="1"/>
          </p:cNvSpPr>
          <p:nvPr>
            <p:ph type="title"/>
          </p:nvPr>
        </p:nvSpPr>
        <p:spPr/>
        <p:txBody>
          <a:bodyPr>
            <a:normAutofit fontScale="90000"/>
          </a:bodyPr>
          <a:lstStyle/>
          <a:p>
            <a:r>
              <a:rPr lang="ru-RU" dirty="0"/>
              <a:t>РАЗВИТИЕ СИСТЕМ ИСКУССТВЕННОГО ИНТЕЛЛЕКТА ТРЕБУЕТ ОГРОМНЫХ И ВСЁ БОЛЕЕ РАСТУЩИХ ЗАТРАТ</a:t>
            </a:r>
          </a:p>
        </p:txBody>
      </p:sp>
      <p:pic>
        <p:nvPicPr>
          <p:cNvPr id="6" name="Объект 5">
            <a:extLst>
              <a:ext uri="{FF2B5EF4-FFF2-40B4-BE49-F238E27FC236}">
                <a16:creationId xmlns:a16="http://schemas.microsoft.com/office/drawing/2014/main" id="{99BDE546-D476-CC3C-61FA-91B2B97B88B3}"/>
              </a:ext>
            </a:extLst>
          </p:cNvPr>
          <p:cNvPicPr>
            <a:picLocks noGrp="1" noChangeAspect="1"/>
          </p:cNvPicPr>
          <p:nvPr>
            <p:ph idx="1"/>
          </p:nvPr>
        </p:nvPicPr>
        <p:blipFill>
          <a:blip r:embed="rId2"/>
          <a:stretch>
            <a:fillRect/>
          </a:stretch>
        </p:blipFill>
        <p:spPr>
          <a:xfrm>
            <a:off x="6013450" y="1704792"/>
            <a:ext cx="5761038" cy="3545254"/>
          </a:xfrm>
          <a:prstGeom prst="rect">
            <a:avLst/>
          </a:prstGeom>
        </p:spPr>
      </p:pic>
      <p:sp>
        <p:nvSpPr>
          <p:cNvPr id="8" name="TextBox 7">
            <a:extLst>
              <a:ext uri="{FF2B5EF4-FFF2-40B4-BE49-F238E27FC236}">
                <a16:creationId xmlns:a16="http://schemas.microsoft.com/office/drawing/2014/main" id="{9C5D8950-4A91-8763-2FFC-51D13A81FD04}"/>
              </a:ext>
            </a:extLst>
          </p:cNvPr>
          <p:cNvSpPr txBox="1"/>
          <p:nvPr/>
        </p:nvSpPr>
        <p:spPr>
          <a:xfrm>
            <a:off x="10101431" y="5832293"/>
            <a:ext cx="1614941" cy="507831"/>
          </a:xfrm>
          <a:prstGeom prst="rect">
            <a:avLst/>
          </a:prstGeom>
          <a:noFill/>
        </p:spPr>
        <p:txBody>
          <a:bodyPr wrap="square">
            <a:spAutoFit/>
          </a:bodyPr>
          <a:lstStyle/>
          <a:p>
            <a:r>
              <a:rPr lang="en-US" sz="900" dirty="0"/>
              <a:t>https://habr.com/ru/companies/sherpa_rpa/articles/838972/</a:t>
            </a:r>
            <a:endParaRPr lang="ru-RU" sz="900" dirty="0"/>
          </a:p>
        </p:txBody>
      </p:sp>
    </p:spTree>
    <p:extLst>
      <p:ext uri="{BB962C8B-B14F-4D97-AF65-F5344CB8AC3E}">
        <p14:creationId xmlns:p14="http://schemas.microsoft.com/office/powerpoint/2010/main" val="2051009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12B979-E32D-4942-021E-19C0C49C4130}"/>
              </a:ext>
            </a:extLst>
          </p:cNvPr>
          <p:cNvSpPr>
            <a:spLocks noGrp="1"/>
          </p:cNvSpPr>
          <p:nvPr>
            <p:ph type="title"/>
          </p:nvPr>
        </p:nvSpPr>
        <p:spPr/>
        <p:txBody>
          <a:bodyPr>
            <a:normAutofit/>
          </a:bodyPr>
          <a:lstStyle/>
          <a:p>
            <a:r>
              <a:rPr lang="ru-RU" sz="2400" dirty="0"/>
              <a:t>ИИ ОСНОВАН НА ТЕХНОЛОГИЯХ, ПРОВОЦИРУЮЩИХ ГОНКУ ВООРУЖЕНИЙ В МИРЕ ВЫЧИСЛИТЕЛЬНЫХ МОЩНОСТЕЙ И НАКАПЛИВАЕМЫХ ДАННЫХ</a:t>
            </a:r>
          </a:p>
        </p:txBody>
      </p:sp>
      <p:sp>
        <p:nvSpPr>
          <p:cNvPr id="3" name="Объект 2">
            <a:extLst>
              <a:ext uri="{FF2B5EF4-FFF2-40B4-BE49-F238E27FC236}">
                <a16:creationId xmlns:a16="http://schemas.microsoft.com/office/drawing/2014/main" id="{98E31455-85AC-5853-65FC-2724077F6391}"/>
              </a:ext>
            </a:extLst>
          </p:cNvPr>
          <p:cNvSpPr>
            <a:spLocks noGrp="1"/>
          </p:cNvSpPr>
          <p:nvPr>
            <p:ph idx="1"/>
          </p:nvPr>
        </p:nvSpPr>
        <p:spPr/>
        <p:txBody>
          <a:bodyPr>
            <a:normAutofit/>
          </a:bodyPr>
          <a:lstStyle/>
          <a:p>
            <a:pPr algn="ctr"/>
            <a:r>
              <a:rPr lang="ru-RU" sz="2000" dirty="0" err="1"/>
              <a:t>AI</a:t>
            </a:r>
            <a:r>
              <a:rPr lang="ru-RU" sz="2000" dirty="0"/>
              <a:t>-МОДЕЛЯМ НУЖНЫ ОГРОМНЫЕ ВЫЧИСЛИТЕЛЬНЫЕ МОЩНОСТИ, ТО ЕСТЬ ТЫСЯЧИ ГРАФИЧЕСКИХ ПРОЦЕССОРОВ (</a:t>
            </a:r>
            <a:r>
              <a:rPr lang="ru-RU" sz="2000" dirty="0" err="1"/>
              <a:t>GPU</a:t>
            </a:r>
            <a:r>
              <a:rPr lang="ru-RU" sz="2000" dirty="0"/>
              <a:t>). CHATGPT-4, НАПРИМЕР, "СЪЕЛ" В 2023 ГОДУ 30 000 </a:t>
            </a:r>
            <a:r>
              <a:rPr lang="ru-RU" sz="2000" dirty="0" err="1"/>
              <a:t>GPU</a:t>
            </a:r>
            <a:r>
              <a:rPr lang="ru-RU" sz="2000" dirty="0"/>
              <a:t>, А ДЛЯ НОВЫХ МОДЕЛЕЙ ПОТРЕБУЕТСЯ </a:t>
            </a:r>
            <a:r>
              <a:rPr lang="ru-RU" sz="2000" dirty="0" err="1"/>
              <a:t>ЕЩЕ</a:t>
            </a:r>
            <a:r>
              <a:rPr lang="ru-RU" sz="2000" dirty="0"/>
              <a:t> БОЛЬШЕ.</a:t>
            </a:r>
          </a:p>
          <a:p>
            <a:pPr algn="ctr"/>
            <a:r>
              <a:rPr lang="ru-RU" sz="2000" dirty="0"/>
              <a:t>НЕ ТОЛЬКО ЖЕЛЕЗО ДОРОГОЕ, НО И "ЕДА" ДЛЯ </a:t>
            </a:r>
            <a:r>
              <a:rPr lang="ru-RU" sz="2000" dirty="0" err="1"/>
              <a:t>AI</a:t>
            </a:r>
            <a:r>
              <a:rPr lang="ru-RU" sz="2000" dirty="0"/>
              <a:t> – ДАННЫЕ ДЛЯ ОБУЧЕНИЯ. ЧЕМ СЛОЖНЕЕ ЗАДАЧА, ТЕМ БОЛЬШЕ НУЖНО РАЗНООБРАЗНЫХ ДАННЫХ.</a:t>
            </a:r>
          </a:p>
        </p:txBody>
      </p:sp>
      <p:sp>
        <p:nvSpPr>
          <p:cNvPr id="5" name="TextBox 4">
            <a:extLst>
              <a:ext uri="{FF2B5EF4-FFF2-40B4-BE49-F238E27FC236}">
                <a16:creationId xmlns:a16="http://schemas.microsoft.com/office/drawing/2014/main" id="{E3F7234B-8897-3B8F-BE9B-D425B4E1849B}"/>
              </a:ext>
            </a:extLst>
          </p:cNvPr>
          <p:cNvSpPr txBox="1"/>
          <p:nvPr/>
        </p:nvSpPr>
        <p:spPr>
          <a:xfrm>
            <a:off x="352800" y="6203600"/>
            <a:ext cx="2492598" cy="433867"/>
          </a:xfrm>
          <a:prstGeom prst="rect">
            <a:avLst/>
          </a:prstGeom>
          <a:noFill/>
        </p:spPr>
        <p:txBody>
          <a:bodyPr wrap="square">
            <a:spAutoFit/>
          </a:bodyPr>
          <a:lstStyle/>
          <a:p>
            <a:r>
              <a:rPr lang="en-US" sz="1100" dirty="0"/>
              <a:t>https://habr.com/ru/companies/sherpa_rpa/articles/838972/</a:t>
            </a:r>
            <a:endParaRPr lang="ru-RU" sz="1100" dirty="0"/>
          </a:p>
        </p:txBody>
      </p:sp>
    </p:spTree>
    <p:extLst>
      <p:ext uri="{BB962C8B-B14F-4D97-AF65-F5344CB8AC3E}">
        <p14:creationId xmlns:p14="http://schemas.microsoft.com/office/powerpoint/2010/main" val="1893540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811593-90EA-A50E-50F9-89ED983ED8D0}"/>
              </a:ext>
            </a:extLst>
          </p:cNvPr>
          <p:cNvSpPr>
            <a:spLocks noGrp="1"/>
          </p:cNvSpPr>
          <p:nvPr>
            <p:ph type="title"/>
          </p:nvPr>
        </p:nvSpPr>
        <p:spPr/>
        <p:txBody>
          <a:bodyPr/>
          <a:lstStyle/>
          <a:p>
            <a:r>
              <a:rPr lang="ru-RU" dirty="0"/>
              <a:t>ЧЕМ БЫСТРЕЕ "РАСТУТ" </a:t>
            </a:r>
            <a:r>
              <a:rPr lang="ru-RU" dirty="0" err="1"/>
              <a:t>AI</a:t>
            </a:r>
            <a:r>
              <a:rPr lang="ru-RU" dirty="0"/>
              <a:t>-МОДЕЛИ, ТЕМ ДОРОЖЕ СТАНОВИТСЯ ИХ СОДЕРЖАНИЕ.</a:t>
            </a:r>
          </a:p>
        </p:txBody>
      </p:sp>
      <p:sp>
        <p:nvSpPr>
          <p:cNvPr id="3" name="Объект 2">
            <a:extLst>
              <a:ext uri="{FF2B5EF4-FFF2-40B4-BE49-F238E27FC236}">
                <a16:creationId xmlns:a16="http://schemas.microsoft.com/office/drawing/2014/main" id="{7F64C7C8-0BB7-DB8C-537E-AF4BC7930BD3}"/>
              </a:ext>
            </a:extLst>
          </p:cNvPr>
          <p:cNvSpPr>
            <a:spLocks noGrp="1"/>
          </p:cNvSpPr>
          <p:nvPr>
            <p:ph idx="1"/>
          </p:nvPr>
        </p:nvSpPr>
        <p:spPr/>
        <p:txBody>
          <a:bodyPr>
            <a:normAutofit/>
          </a:bodyPr>
          <a:lstStyle/>
          <a:p>
            <a:pPr algn="ctr"/>
            <a:r>
              <a:rPr lang="ru-RU" sz="1600" dirty="0"/>
              <a:t>В 2024 ГОДУ КОМПАНИЯ NVIDIA ПОСТАВИЛА В ДАТА-ЦЕНТРЫ ПО ВСЕМУ МИРУ БОЛЕЕ 3,8 МИЛЛИОНОВ ГРАФИЧЕСКИХ ПРОЦЕССОРОВ (</a:t>
            </a:r>
            <a:r>
              <a:rPr lang="ru-RU" sz="1600" dirty="0" err="1"/>
              <a:t>GPU</a:t>
            </a:r>
            <a:r>
              <a:rPr lang="ru-RU" sz="1600" dirty="0"/>
              <a:t>). </a:t>
            </a:r>
          </a:p>
          <a:p>
            <a:pPr algn="ctr"/>
            <a:r>
              <a:rPr lang="ru-RU" sz="1600" dirty="0"/>
              <a:t>УЧИТЫВАЯ, ЧТО ПОСЛЕДНИЙ ЧИП NVIDIA B200 ДЛЯ </a:t>
            </a:r>
            <a:r>
              <a:rPr lang="ru-RU" sz="1600" dirty="0" err="1"/>
              <a:t>AI</a:t>
            </a:r>
            <a:r>
              <a:rPr lang="ru-RU" sz="1600" dirty="0"/>
              <a:t> СТОИТ ОТ $30 000 ДО $40 000, ОЦЕНКА ЗАТРАТ В МИРЕ НА СОЗДАНИЕ ИНФРАСТРУКТУРЫ ДЛЯ РАЗВИТИЯ ИИ В </a:t>
            </a:r>
            <a:r>
              <a:rPr lang="ru-RU" sz="1600" dirty="0">
                <a:solidFill>
                  <a:schemeClr val="accent4"/>
                </a:solidFill>
              </a:rPr>
              <a:t>1 МИЛЛИАРД ДОЛЛАРОВ </a:t>
            </a:r>
            <a:r>
              <a:rPr lang="ru-RU" sz="1600" dirty="0"/>
              <a:t>ВПОЛНЕ РЕАЛИСТИЧНА ДЛЯ 2024 ГОДА. </a:t>
            </a:r>
          </a:p>
          <a:p>
            <a:pPr algn="ctr"/>
            <a:r>
              <a:rPr lang="ru-RU" sz="1600" dirty="0"/>
              <a:t>ЕСЛИ ТЕМПЫ РАЗВИТИЯ МОДЕЛЕЙ И ТЕХНОЛОГИЙ КВАНТОВАНИЯ НЕ СНИЗЯТСЯ, ПОТРЕБНОСТИ В ОБОРУДОВАНИИ БУДУТ РАСТИ В ГЕОМЕТРИЧЕСКОЙ ПРОГРЕССИИ, ЕСЛИ ТОЛЬКО БОЛЕЕ ЭФФЕКТИВНЫЕ РЕШЕНИЯ, ТАКИЕ КАК ЧИП </a:t>
            </a:r>
            <a:r>
              <a:rPr lang="ru-RU" sz="1600" dirty="0" err="1"/>
              <a:t>SOHU</a:t>
            </a:r>
            <a:r>
              <a:rPr lang="ru-RU" sz="1600" dirty="0"/>
              <a:t> </a:t>
            </a:r>
            <a:r>
              <a:rPr lang="ru-RU" sz="1600" dirty="0" err="1"/>
              <a:t>AI</a:t>
            </a:r>
            <a:r>
              <a:rPr lang="ru-RU" sz="1600" dirty="0"/>
              <a:t>, НЕ ПРИДУТ ИМ НА СМЕНУ.</a:t>
            </a:r>
          </a:p>
        </p:txBody>
      </p:sp>
      <p:sp>
        <p:nvSpPr>
          <p:cNvPr id="5" name="TextBox 4">
            <a:extLst>
              <a:ext uri="{FF2B5EF4-FFF2-40B4-BE49-F238E27FC236}">
                <a16:creationId xmlns:a16="http://schemas.microsoft.com/office/drawing/2014/main" id="{677323C5-B495-01FC-0267-BC958C392411}"/>
              </a:ext>
            </a:extLst>
          </p:cNvPr>
          <p:cNvSpPr txBox="1"/>
          <p:nvPr/>
        </p:nvSpPr>
        <p:spPr>
          <a:xfrm>
            <a:off x="170777" y="5945853"/>
            <a:ext cx="2249694" cy="600164"/>
          </a:xfrm>
          <a:prstGeom prst="rect">
            <a:avLst/>
          </a:prstGeom>
          <a:noFill/>
        </p:spPr>
        <p:txBody>
          <a:bodyPr wrap="square">
            <a:spAutoFit/>
          </a:bodyPr>
          <a:lstStyle/>
          <a:p>
            <a:r>
              <a:rPr lang="en-US" sz="1100" dirty="0"/>
              <a:t>https://habr.com/ru/companies/sherpa_rpa/articles/838972/</a:t>
            </a:r>
          </a:p>
        </p:txBody>
      </p:sp>
    </p:spTree>
    <p:extLst>
      <p:ext uri="{BB962C8B-B14F-4D97-AF65-F5344CB8AC3E}">
        <p14:creationId xmlns:p14="http://schemas.microsoft.com/office/powerpoint/2010/main" val="138180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ПО ДАННЫМ МЕЖДУНАРОДНОЙ КОРПОРАЦИИ ДАННЫХ (</a:t>
            </a:r>
            <a:r>
              <a:rPr lang="ru-RU" dirty="0" err="1"/>
              <a:t>IDC</a:t>
            </a:r>
            <a:r>
              <a:rPr lang="ru-RU" dirty="0"/>
              <a:t>) К 2028 ГОДУ, ОБЪЕМ МИРОВЫХ ИНВЕСТИЦИЙ В ИНФРАСТРУКТУРУ, НЕОБХОДИМУЮ ДЛЯ РАБОТЫ ТЕХНОЛОГИЙ ИСКУССТВЕННОГО ИНТЕЛЛЕКТА, ПРЕВЫСЯТ </a:t>
            </a:r>
            <a:r>
              <a:rPr lang="ru-RU" sz="4400" dirty="0">
                <a:solidFill>
                  <a:schemeClr val="accent4"/>
                </a:solidFill>
              </a:rPr>
              <a:t>$200 МЛРД.</a:t>
            </a:r>
            <a:br>
              <a:rPr lang="ru-RU" sz="4400" dirty="0">
                <a:solidFill>
                  <a:schemeClr val="accent4"/>
                </a:solidFill>
              </a:rPr>
            </a:br>
            <a:r>
              <a:rPr lang="ru-RU" dirty="0"/>
              <a:t/>
            </a:r>
            <a:br>
              <a:rPr lang="ru-RU" dirty="0"/>
            </a:br>
            <a:r>
              <a:rPr lang="ru-RU" dirty="0"/>
              <a:t> ЗНАЧИТЕЛЬНАЯ ЧАСТЬ БЮДЖЕТОВ НАПРАВЛЯЕТСЯ НА ОБЛАЧНЫЕ ПЛАТФОРМЫ И ВЫСОКОПРОИЗВОДИТЕЛЬНЫЕ ВЫЧИСЛЕНИЯ, ЧТО УСКОРЯЕТ МАСШТАБИРОВАНИЕ ИИ-РЕШЕНИЙ В РАЗЛИЧНЫХ ОТРАСЛЯХ, ОТ ФИНАНСОВ ДО МЕДИЦИНЫ.</a:t>
            </a:r>
          </a:p>
        </p:txBody>
      </p:sp>
      <p:pic>
        <p:nvPicPr>
          <p:cNvPr id="7" name="Объект 6">
            <a:extLst>
              <a:ext uri="{FF2B5EF4-FFF2-40B4-BE49-F238E27FC236}">
                <a16:creationId xmlns:a16="http://schemas.microsoft.com/office/drawing/2014/main" id="{31213396-9229-D4DC-B983-2B84A233BD0B}"/>
              </a:ext>
            </a:extLst>
          </p:cNvPr>
          <p:cNvPicPr>
            <a:picLocks noGrp="1" noChangeAspect="1"/>
          </p:cNvPicPr>
          <p:nvPr>
            <p:ph idx="1"/>
          </p:nvPr>
        </p:nvPicPr>
        <p:blipFill>
          <a:blip r:embed="rId2"/>
          <a:stretch>
            <a:fillRect/>
          </a:stretch>
        </p:blipFill>
        <p:spPr>
          <a:xfrm>
            <a:off x="6113463" y="1275980"/>
            <a:ext cx="5759450" cy="4506066"/>
          </a:xfrm>
        </p:spPr>
      </p:pic>
    </p:spTree>
    <p:extLst>
      <p:ext uri="{BB962C8B-B14F-4D97-AF65-F5344CB8AC3E}">
        <p14:creationId xmlns:p14="http://schemas.microsoft.com/office/powerpoint/2010/main" val="2709956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9216E54-1749-AAD5-FB1D-72382CDB77D8}"/>
              </a:ext>
            </a:extLst>
          </p:cNvPr>
          <p:cNvSpPr>
            <a:spLocks noGrp="1"/>
          </p:cNvSpPr>
          <p:nvPr>
            <p:ph type="title"/>
          </p:nvPr>
        </p:nvSpPr>
        <p:spPr>
          <a:xfrm>
            <a:off x="749948" y="549000"/>
            <a:ext cx="5040000" cy="5760000"/>
          </a:xfrm>
        </p:spPr>
        <p:txBody>
          <a:bodyPr>
            <a:noAutofit/>
          </a:bodyPr>
          <a:lstStyle/>
          <a:p>
            <a:r>
              <a:rPr lang="ru-RU" sz="3200" dirty="0"/>
              <a:t>ГОСУДАРСТВЕННОЕ ФИНАНСИРОВАНИЕ ПРОГРАММ РАЗВИТИЯ ИСКУССТВЕННОГО ИНТЕЛЛЕКТА</a:t>
            </a:r>
          </a:p>
        </p:txBody>
      </p:sp>
      <p:pic>
        <p:nvPicPr>
          <p:cNvPr id="7" name="Объект 6">
            <a:extLst>
              <a:ext uri="{FF2B5EF4-FFF2-40B4-BE49-F238E27FC236}">
                <a16:creationId xmlns:a16="http://schemas.microsoft.com/office/drawing/2014/main" id="{1020BD7F-68FC-A3ED-E2ED-0D72A87FD149}"/>
              </a:ext>
            </a:extLst>
          </p:cNvPr>
          <p:cNvPicPr>
            <a:picLocks noGrp="1" noChangeAspect="1"/>
          </p:cNvPicPr>
          <p:nvPr>
            <p:ph idx="1"/>
          </p:nvPr>
        </p:nvPicPr>
        <p:blipFill>
          <a:blip r:embed="rId2"/>
          <a:srcRect r="31258"/>
          <a:stretch/>
        </p:blipFill>
        <p:spPr>
          <a:xfrm>
            <a:off x="6218389" y="1323327"/>
            <a:ext cx="5027443" cy="4109285"/>
          </a:xfrm>
          <a:prstGeom prst="rect">
            <a:avLst/>
          </a:prstGeom>
        </p:spPr>
      </p:pic>
    </p:spTree>
    <p:extLst>
      <p:ext uri="{BB962C8B-B14F-4D97-AF65-F5344CB8AC3E}">
        <p14:creationId xmlns:p14="http://schemas.microsoft.com/office/powerpoint/2010/main" val="2956729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9219" y="446442"/>
            <a:ext cx="5125590" cy="5829019"/>
          </a:xfrm>
        </p:spPr>
        <p:txBody>
          <a:bodyPr>
            <a:normAutofit fontScale="90000"/>
          </a:bodyPr>
          <a:lstStyle/>
          <a:p>
            <a:r>
              <a:rPr lang="ru-RU" sz="2200" dirty="0">
                <a:solidFill>
                  <a:schemeClr val="accent4"/>
                </a:solidFill>
              </a:rPr>
              <a:t>В СОЕДИНЁННЫХ ШТАТАХ </a:t>
            </a:r>
            <a:r>
              <a:rPr lang="ru-RU" dirty="0"/>
              <a:t/>
            </a:r>
            <a:br>
              <a:rPr lang="ru-RU" dirty="0"/>
            </a:br>
            <a:r>
              <a:rPr lang="ru-RU" dirty="0"/>
              <a:t>В 2020 ГОДУ  БЫЛ ПРИНЯТ СПЕЦИАЛЬНЫЙ ЗАКОН ПО ВОПРОСАМ РАЗВИТИЯ ИСКУССТВЕННОГО ИНТЕЛЛЕКТА - NATIONAL AI INITIATIVE ACT. </a:t>
            </a:r>
            <a:br>
              <a:rPr lang="ru-RU" dirty="0"/>
            </a:br>
            <a:r>
              <a:rPr lang="ru-RU" dirty="0"/>
              <a:t/>
            </a:r>
            <a:br>
              <a:rPr lang="ru-RU" dirty="0"/>
            </a:br>
            <a:r>
              <a:rPr lang="ru-RU" dirty="0"/>
              <a:t>ЗАКОН ПРЕДУСМАТРИВАЕТ ГОСУДАРСТВЕННОЕ ФИНАНСИРОВАНИЕ ИССЛЕДОВАНИЙ В СФЕРЕ ИИ, А ТАКЖЕ ВЗАИМОДЕЙСТВИЕ С ЧАСТНЫМ СЕКТОРОМ.</a:t>
            </a:r>
            <a:br>
              <a:rPr lang="ru-RU" dirty="0"/>
            </a:br>
            <a:r>
              <a:rPr lang="ru-RU" dirty="0"/>
              <a:t/>
            </a:r>
            <a:br>
              <a:rPr lang="ru-RU" dirty="0"/>
            </a:br>
            <a:r>
              <a:rPr lang="ru-RU" dirty="0"/>
              <a:t>НА ПЕРИОД С 2022 ПО 2026 ГОД ОБЪЁМ ФИНАНСИРОВАНИЯ ОПРЕДЕЛЁН В СУММЕ ОКОЛО </a:t>
            </a:r>
            <a:r>
              <a:rPr lang="ru-RU" sz="2700" dirty="0">
                <a:solidFill>
                  <a:schemeClr val="accent4"/>
                </a:solidFill>
              </a:rPr>
              <a:t>5 МИЛЛИАРДОВ ДОЛЛАРОВ. </a:t>
            </a:r>
            <a:endParaRPr lang="ru-RU" dirty="0">
              <a:solidFill>
                <a:schemeClr val="accent4"/>
              </a:solidFill>
            </a:endParaRPr>
          </a:p>
        </p:txBody>
      </p:sp>
      <p:pic>
        <p:nvPicPr>
          <p:cNvPr id="4" name="Объект 3"/>
          <p:cNvPicPr>
            <a:picLocks noGrp="1" noChangeAspect="1"/>
          </p:cNvPicPr>
          <p:nvPr>
            <p:ph idx="1"/>
          </p:nvPr>
        </p:nvPicPr>
        <p:blipFill>
          <a:blip r:embed="rId2"/>
          <a:stretch>
            <a:fillRect/>
          </a:stretch>
        </p:blipFill>
        <p:spPr>
          <a:xfrm>
            <a:off x="6048302" y="1086859"/>
            <a:ext cx="5734478" cy="4617203"/>
          </a:xfrm>
          <a:prstGeom prst="rect">
            <a:avLst/>
          </a:prstGeom>
        </p:spPr>
      </p:pic>
    </p:spTree>
    <p:extLst>
      <p:ext uri="{BB962C8B-B14F-4D97-AF65-F5344CB8AC3E}">
        <p14:creationId xmlns:p14="http://schemas.microsoft.com/office/powerpoint/2010/main" val="3426924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chemeClr val="accent4"/>
                </a:solidFill>
              </a:rPr>
              <a:t>КАНАДА</a:t>
            </a:r>
            <a:r>
              <a:rPr lang="ru-RU" sz="2000" dirty="0"/>
              <a:t> ОДНОЙ ИЗ ПЕРВЫХ ЗАПУСТИЛА НАЦИОНАЛЬНУЮ ПРОГРАММУ ПО РАЗВИТИЮ ИИ — PAN-CANADIAN AI STRATEGY. </a:t>
            </a:r>
            <a:br>
              <a:rPr lang="ru-RU" sz="2000" dirty="0"/>
            </a:br>
            <a:r>
              <a:rPr lang="ru-RU" sz="2000" dirty="0"/>
              <a:t/>
            </a:r>
            <a:br>
              <a:rPr lang="ru-RU" sz="2000" dirty="0"/>
            </a:br>
            <a:r>
              <a:rPr lang="ru-RU" sz="2000" dirty="0"/>
              <a:t>СОВОКУПНОЕ ФИНАНСИРОВАНИЕ ПРЕВЫШАЕТ </a:t>
            </a:r>
            <a:r>
              <a:rPr lang="ru-RU" sz="2000" dirty="0">
                <a:solidFill>
                  <a:schemeClr val="accent4"/>
                </a:solidFill>
              </a:rPr>
              <a:t>125 МИЛЛИОНОВ </a:t>
            </a:r>
            <a:r>
              <a:rPr lang="ru-RU" sz="2000" dirty="0"/>
              <a:t>КАНАДСКИХ ДОЛЛАРОВ.</a:t>
            </a:r>
          </a:p>
        </p:txBody>
      </p:sp>
      <p:pic>
        <p:nvPicPr>
          <p:cNvPr id="4" name="Объект 3"/>
          <p:cNvPicPr>
            <a:picLocks noGrp="1" noChangeAspect="1"/>
          </p:cNvPicPr>
          <p:nvPr>
            <p:ph idx="1"/>
          </p:nvPr>
        </p:nvPicPr>
        <p:blipFill>
          <a:blip r:embed="rId2"/>
          <a:stretch>
            <a:fillRect/>
          </a:stretch>
        </p:blipFill>
        <p:spPr>
          <a:xfrm>
            <a:off x="5977127" y="1186557"/>
            <a:ext cx="5623355" cy="4838518"/>
          </a:xfrm>
          <a:prstGeom prst="rect">
            <a:avLst/>
          </a:prstGeom>
        </p:spPr>
      </p:pic>
    </p:spTree>
    <p:extLst>
      <p:ext uri="{BB962C8B-B14F-4D97-AF65-F5344CB8AC3E}">
        <p14:creationId xmlns:p14="http://schemas.microsoft.com/office/powerpoint/2010/main" val="92281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6974" y="505609"/>
            <a:ext cx="5658522" cy="5903202"/>
          </a:xfrm>
        </p:spPr>
        <p:txBody>
          <a:bodyPr/>
          <a:lstStyle/>
          <a:p>
            <a:r>
              <a:rPr lang="ru-RU" sz="2000" dirty="0">
                <a:solidFill>
                  <a:schemeClr val="accent4"/>
                </a:solidFill>
              </a:rPr>
              <a:t>ВЕЛИКОБРИТАНИЯ </a:t>
            </a:r>
            <a:br>
              <a:rPr lang="ru-RU" sz="2000" dirty="0">
                <a:solidFill>
                  <a:schemeClr val="accent4"/>
                </a:solidFill>
              </a:rPr>
            </a:br>
            <a:r>
              <a:rPr lang="ru-RU" sz="2000" dirty="0"/>
              <a:t>ВНЕДРЯЕТ НАЦИОНАЛЬНУЮ СТРАТЕГИЮ В ОБЛАСТИ ИСКУССТВЕННОГО ИНТЕЛЛЕКТА, В РАМКАХ КОТОРОЙ К 2025 ГОДУ ПЛАНИРУЕТСЯ ИНВЕСТИРОВАТЬ </a:t>
            </a:r>
            <a:r>
              <a:rPr lang="ru-RU" sz="2800" dirty="0">
                <a:solidFill>
                  <a:schemeClr val="accent4"/>
                </a:solidFill>
              </a:rPr>
              <a:t>2,3 МИЛЛИАРДА ФУНТОВ СТЕРЛИНГОВ</a:t>
            </a:r>
            <a:r>
              <a:rPr lang="ru-RU" sz="2000" dirty="0"/>
              <a:t> В ИССЛЕДОВАТЕЛЬСКИЕ ПРОЕКТЫ. </a:t>
            </a:r>
            <a:r>
              <a:rPr lang="ru-RU" dirty="0"/>
              <a:t/>
            </a:r>
            <a:br>
              <a:rPr lang="ru-RU" dirty="0"/>
            </a:br>
            <a:endParaRPr lang="ru-RU" dirty="0"/>
          </a:p>
        </p:txBody>
      </p:sp>
      <p:pic>
        <p:nvPicPr>
          <p:cNvPr id="4" name="Объект 3"/>
          <p:cNvPicPr>
            <a:picLocks noGrp="1" noChangeAspect="1"/>
          </p:cNvPicPr>
          <p:nvPr>
            <p:ph idx="1"/>
          </p:nvPr>
        </p:nvPicPr>
        <p:blipFill>
          <a:blip r:embed="rId2"/>
          <a:stretch>
            <a:fillRect/>
          </a:stretch>
        </p:blipFill>
        <p:spPr>
          <a:xfrm>
            <a:off x="7000875" y="648811"/>
            <a:ext cx="4262735" cy="5800921"/>
          </a:xfrm>
          <a:prstGeom prst="rect">
            <a:avLst/>
          </a:prstGeom>
        </p:spPr>
      </p:pic>
    </p:spTree>
    <p:extLst>
      <p:ext uri="{BB962C8B-B14F-4D97-AF65-F5344CB8AC3E}">
        <p14:creationId xmlns:p14="http://schemas.microsoft.com/office/powerpoint/2010/main" val="2813945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E485228-4273-C813-0F25-C94ED724E1D9}"/>
              </a:ext>
            </a:extLst>
          </p:cNvPr>
          <p:cNvSpPr>
            <a:spLocks noGrp="1"/>
          </p:cNvSpPr>
          <p:nvPr>
            <p:ph type="title"/>
          </p:nvPr>
        </p:nvSpPr>
        <p:spPr>
          <a:xfrm>
            <a:off x="475628" y="597600"/>
            <a:ext cx="5311986" cy="5760000"/>
          </a:xfrm>
        </p:spPr>
        <p:txBody>
          <a:bodyPr>
            <a:noAutofit/>
          </a:bodyPr>
          <a:lstStyle/>
          <a:p>
            <a:r>
              <a:rPr lang="ru-RU" sz="3200" dirty="0"/>
              <a:t>ИСПОЛЬЗОВАНИЕ ИИ КАК ФАКТОР ПОВЫШЕНИЯ ЭФФЕКТИВНОСТИ ГОСУДАРСТВЕННОГО УПРАВЛЕНИЯ</a:t>
            </a:r>
          </a:p>
        </p:txBody>
      </p:sp>
      <p:pic>
        <p:nvPicPr>
          <p:cNvPr id="3" name="Объект 2">
            <a:extLst>
              <a:ext uri="{FF2B5EF4-FFF2-40B4-BE49-F238E27FC236}">
                <a16:creationId xmlns:a16="http://schemas.microsoft.com/office/drawing/2014/main" id="{D2B7D2A7-D953-AF76-D3CF-DDD5A2F94FEC}"/>
              </a:ext>
            </a:extLst>
          </p:cNvPr>
          <p:cNvPicPr>
            <a:picLocks noGrp="1" noChangeAspect="1"/>
          </p:cNvPicPr>
          <p:nvPr>
            <p:ph idx="1"/>
          </p:nvPr>
        </p:nvPicPr>
        <p:blipFill>
          <a:blip r:embed="rId2"/>
          <a:stretch>
            <a:fillRect/>
          </a:stretch>
        </p:blipFill>
        <p:spPr>
          <a:xfrm>
            <a:off x="6013450" y="1697348"/>
            <a:ext cx="5761038" cy="3560141"/>
          </a:xfrm>
          <a:prstGeom prst="rect">
            <a:avLst/>
          </a:prstGeom>
        </p:spPr>
      </p:pic>
    </p:spTree>
    <p:extLst>
      <p:ext uri="{BB962C8B-B14F-4D97-AF65-F5344CB8AC3E}">
        <p14:creationId xmlns:p14="http://schemas.microsoft.com/office/powerpoint/2010/main" val="2951184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dirty="0">
                <a:solidFill>
                  <a:schemeClr val="accent4"/>
                </a:solidFill>
              </a:rPr>
              <a:t>ЕВРОПЕЙСКИЙ СОЮЗ </a:t>
            </a:r>
            <a:br>
              <a:rPr lang="ru-RU" sz="2200" dirty="0">
                <a:solidFill>
                  <a:schemeClr val="accent4"/>
                </a:solidFill>
              </a:rPr>
            </a:br>
            <a:r>
              <a:rPr lang="ru-RU" sz="1800" dirty="0"/>
              <a:t>ИНВЕСТИРУЕТ В РАЗВИТИЕ ИСКУССТВЕННОГО ИНТЕЛЛЕКТА ЧЕРЕЗ ПРОГРАММУ «ГОРИЗОНТ ЕВРОПА» С ОБЩИМ БЮДЖЕТОМ СВЫШЕ </a:t>
            </a:r>
            <a:br>
              <a:rPr lang="ru-RU" sz="1800" dirty="0"/>
            </a:br>
            <a:r>
              <a:rPr lang="ru-RU" sz="4000" dirty="0">
                <a:solidFill>
                  <a:schemeClr val="accent4"/>
                </a:solidFill>
              </a:rPr>
              <a:t>95,5</a:t>
            </a:r>
            <a:r>
              <a:rPr lang="ru-RU" sz="2700" dirty="0">
                <a:solidFill>
                  <a:schemeClr val="accent4"/>
                </a:solidFill>
              </a:rPr>
              <a:t> МИЛЛИАРДА ЕВРО</a:t>
            </a:r>
            <a:r>
              <a:rPr lang="ru-RU" sz="1800" dirty="0"/>
              <a:t/>
            </a:r>
            <a:br>
              <a:rPr lang="ru-RU" sz="1800" dirty="0"/>
            </a:br>
            <a:r>
              <a:rPr lang="ru-RU" sz="1800" dirty="0"/>
              <a:t/>
            </a:r>
            <a:br>
              <a:rPr lang="ru-RU" sz="1800" dirty="0"/>
            </a:br>
            <a:r>
              <a:rPr lang="ru-RU" sz="1800" dirty="0"/>
              <a:t>ИЗ ЭТОЙ СУММЫ ОКОЛО </a:t>
            </a:r>
            <a:br>
              <a:rPr lang="ru-RU" sz="1800" dirty="0"/>
            </a:br>
            <a:r>
              <a:rPr lang="ru-RU" sz="3200" dirty="0">
                <a:solidFill>
                  <a:schemeClr val="accent4"/>
                </a:solidFill>
              </a:rPr>
              <a:t>1 МИЛЛИАРДА ЕЖЕГОДНО </a:t>
            </a:r>
            <a:br>
              <a:rPr lang="ru-RU" sz="3200" dirty="0">
                <a:solidFill>
                  <a:schemeClr val="accent4"/>
                </a:solidFill>
              </a:rPr>
            </a:br>
            <a:r>
              <a:rPr lang="ru-RU" sz="1800" dirty="0"/>
              <a:t>НАПРАВЛЯЕТСЯ НА ИССЛЕДОВАНИЯ И ИННОВАЦИИ В СФЕРЕ ИИ.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6313" y="1731900"/>
            <a:ext cx="5655771" cy="3593822"/>
          </a:xfrm>
        </p:spPr>
      </p:pic>
    </p:spTree>
    <p:extLst>
      <p:ext uri="{BB962C8B-B14F-4D97-AF65-F5344CB8AC3E}">
        <p14:creationId xmlns:p14="http://schemas.microsoft.com/office/powerpoint/2010/main" val="1295582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solidFill>
                  <a:schemeClr val="accent4"/>
                </a:solidFill>
              </a:rPr>
              <a:t>В КИТАЕ, </a:t>
            </a:r>
            <a:r>
              <a:rPr lang="ru-RU" sz="2000" dirty="0"/>
              <a:t>СОГЛАСНО ДОКЛАДУ TSINGHUA UNIVERSITY ЗА 2021 ГОД, ОБЪЁМ ИНВЕСТИЦИЙ В ИИ ПРЕВЫСИЛ </a:t>
            </a:r>
            <a:br>
              <a:rPr lang="ru-RU" sz="2000" dirty="0"/>
            </a:br>
            <a:r>
              <a:rPr lang="ru-RU" sz="2800" dirty="0">
                <a:solidFill>
                  <a:schemeClr val="accent4"/>
                </a:solidFill>
              </a:rPr>
              <a:t>22 МИЛЛИАРДА ДОЛЛАРОВ</a:t>
            </a:r>
            <a:r>
              <a:rPr lang="ru-RU" sz="2000" dirty="0"/>
              <a:t>, </a:t>
            </a:r>
            <a:br>
              <a:rPr lang="ru-RU" sz="2000" dirty="0"/>
            </a:br>
            <a:r>
              <a:rPr lang="ru-RU" sz="2000" dirty="0"/>
              <a:t>А ДОЛЯ СТРАНЫ В ГЛОБАЛЬНЫХ НАУЧНЫХ ПУБЛИКАЦИЯХ ПО МАШИННОМУ ОБУЧЕНИЮ ПРЕВЗОШЛА 25%.</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550643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solidFill>
                  <a:schemeClr val="accent4"/>
                </a:solidFill>
              </a:rPr>
              <a:t>В АВСТРАЛИИ </a:t>
            </a:r>
            <a:r>
              <a:rPr lang="ru-RU" sz="2400" dirty="0"/>
              <a:t>ПРАВИТЕЛЬСТВО В 2021 ГОДУ ЗАПУСТИЛО AI ACTION PLAN, ИНВЕСТИРОВАВ </a:t>
            </a:r>
            <a:br>
              <a:rPr lang="ru-RU" sz="2400" dirty="0"/>
            </a:br>
            <a:r>
              <a:rPr lang="ru-RU" sz="4000" dirty="0">
                <a:solidFill>
                  <a:schemeClr val="accent4"/>
                </a:solidFill>
              </a:rPr>
              <a:t>124</a:t>
            </a:r>
            <a:r>
              <a:rPr lang="ru-RU" sz="2400" dirty="0">
                <a:solidFill>
                  <a:schemeClr val="accent4"/>
                </a:solidFill>
              </a:rPr>
              <a:t> МИЛЛИОНА АВСТРАЛИЙСКИХ ДОЛЛАРОВ </a:t>
            </a:r>
            <a:r>
              <a:rPr lang="ru-RU" sz="2400" dirty="0"/>
              <a:t>В ИССЛЕДОВАТЕЛЬСКИЕ ГРАНТЫ И ЦИФРОВУЮ ИНФРАСТРУКТУРУ. </a:t>
            </a:r>
          </a:p>
        </p:txBody>
      </p:sp>
      <p:pic>
        <p:nvPicPr>
          <p:cNvPr id="4" name="Объект 3"/>
          <p:cNvPicPr>
            <a:picLocks noGrp="1" noChangeAspect="1"/>
          </p:cNvPicPr>
          <p:nvPr>
            <p:ph idx="1"/>
          </p:nvPr>
        </p:nvPicPr>
        <p:blipFill>
          <a:blip r:embed="rId2"/>
          <a:stretch>
            <a:fillRect/>
          </a:stretch>
        </p:blipFill>
        <p:spPr>
          <a:xfrm>
            <a:off x="6018515" y="963722"/>
            <a:ext cx="5706760" cy="5130177"/>
          </a:xfrm>
          <a:prstGeom prst="rect">
            <a:avLst/>
          </a:prstGeom>
        </p:spPr>
      </p:pic>
    </p:spTree>
    <p:extLst>
      <p:ext uri="{BB962C8B-B14F-4D97-AF65-F5344CB8AC3E}">
        <p14:creationId xmlns:p14="http://schemas.microsoft.com/office/powerpoint/2010/main" val="338199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400" dirty="0"/>
              <a:t>ГОСУДАРСТВЕННЫЕ ИНВЕСТИЦИОННЫЕ ФОНДЫ В </a:t>
            </a:r>
            <a:r>
              <a:rPr lang="ru-RU" sz="2400" dirty="0">
                <a:solidFill>
                  <a:schemeClr val="accent4"/>
                </a:solidFill>
              </a:rPr>
              <a:t>СИНГАПУРЕ</a:t>
            </a:r>
            <a:r>
              <a:rPr lang="ru-RU" sz="2400" dirty="0"/>
              <a:t>, ТАКИЕ КАК NATIONAL RESEARCH FOUNDATION, В ПЕРИОД С 2017 ГОДА ВЫДЕЛИЛИ СВЫШЕ </a:t>
            </a:r>
            <a:br>
              <a:rPr lang="ru-RU" sz="2400" dirty="0"/>
            </a:br>
            <a:r>
              <a:rPr lang="ru-RU" sz="4000" dirty="0">
                <a:solidFill>
                  <a:schemeClr val="accent4"/>
                </a:solidFill>
              </a:rPr>
              <a:t>500</a:t>
            </a:r>
            <a:r>
              <a:rPr lang="ru-RU" sz="2400" dirty="0">
                <a:solidFill>
                  <a:schemeClr val="accent4"/>
                </a:solidFill>
              </a:rPr>
              <a:t> МИЛЛИОНОВ ДОЛЛАРОВ</a:t>
            </a:r>
            <a:r>
              <a:rPr lang="ru-RU" sz="2400" dirty="0"/>
              <a:t> НА РАЗВИТИЕ ИИ-ПРОЕКТОВ. </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22808" y="1466891"/>
            <a:ext cx="5747669" cy="4123839"/>
          </a:xfrm>
        </p:spPr>
      </p:pic>
    </p:spTree>
    <p:extLst>
      <p:ext uri="{BB962C8B-B14F-4D97-AF65-F5344CB8AC3E}">
        <p14:creationId xmlns:p14="http://schemas.microsoft.com/office/powerpoint/2010/main" val="455904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chemeClr val="accent4"/>
                </a:solidFill>
              </a:rPr>
              <a:t>ЮЖНАЯ КОРЕЯ </a:t>
            </a:r>
            <a:r>
              <a:rPr lang="ru-RU" dirty="0"/>
              <a:t>АКТИВНО РАЗВИВАЕТ ИИ КЛАСТЕРЫ, ПОДДЕРЖИВАЯ НАУЧНЫЕ ЦЕНТРЫ В СЕУЛЕ И ТЭДЖОНЕ. ПО ДАННЫМ КОРЕЙСКОГО МИНИСТЕРСТВА НАУКИ И ИКТ, В РАМКАХ РЕАЛИЗАЦИИ БАЗОВЫХ ПЛАНОВ, К 2025 ГОДУ ПЛАНИРУЕТСЯ ВЛОЖИТЬ СВЫШЕ </a:t>
            </a:r>
            <a:br>
              <a:rPr lang="ru-RU" dirty="0"/>
            </a:br>
            <a:r>
              <a:rPr lang="ru-RU" sz="3200" dirty="0">
                <a:solidFill>
                  <a:schemeClr val="accent4"/>
                </a:solidFill>
              </a:rPr>
              <a:t>2 ТРИЛЛИОНОВ ВОН </a:t>
            </a:r>
            <a:r>
              <a:rPr lang="ru-RU" dirty="0"/>
              <a:t>В ИССЛЕДОВАТЕЛЬСКИЕ ПРОГРАММЫ, ОРИЕНТИРОВАННЫЕ НА МЕДИЦИНСКИЕ И ПРОМЫШЛЕННЫЕ ПРИМЕНЕНИЯ ИСКУССТВЕННОГО ИНТЕЛЛЕКТА.</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75363" y="1558739"/>
            <a:ext cx="5759450" cy="3940144"/>
          </a:xfrm>
        </p:spPr>
      </p:pic>
    </p:spTree>
    <p:extLst>
      <p:ext uri="{BB962C8B-B14F-4D97-AF65-F5344CB8AC3E}">
        <p14:creationId xmlns:p14="http://schemas.microsoft.com/office/powerpoint/2010/main" val="1276185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94" y="381896"/>
            <a:ext cx="5450230" cy="6026915"/>
          </a:xfrm>
        </p:spPr>
        <p:txBody>
          <a:bodyPr>
            <a:normAutofit fontScale="90000"/>
          </a:bodyPr>
          <a:lstStyle/>
          <a:p>
            <a:r>
              <a:rPr lang="ru-RU" sz="1800" dirty="0">
                <a:solidFill>
                  <a:schemeClr val="accent4"/>
                </a:solidFill>
              </a:rPr>
              <a:t>РОССИЯ</a:t>
            </a:r>
            <a:r>
              <a:rPr lang="ru-RU" sz="1800" dirty="0"/>
              <a:t> В 2019 ГОДУ УТВЕРДИЛА НАЦИОНАЛЬНУЮ СТРАТЕГИЮ РАЗВИТИЯ ИСКУССТВЕННОГО ИНТЕЛЛЕКТА И ВЫДЕЛИЛА НА ЕЁ РЕАЛИЗАЦИЮ СВЫШЕ </a:t>
            </a:r>
            <a:r>
              <a:rPr lang="ru-RU" sz="3600" dirty="0">
                <a:solidFill>
                  <a:schemeClr val="accent4"/>
                </a:solidFill>
              </a:rPr>
              <a:t>90 МИЛЛИАРДОВ РУБЛЕЙ </a:t>
            </a:r>
            <a:br>
              <a:rPr lang="ru-RU" sz="3600" dirty="0">
                <a:solidFill>
                  <a:schemeClr val="accent4"/>
                </a:solidFill>
              </a:rPr>
            </a:br>
            <a:r>
              <a:rPr lang="ru-RU" sz="1800" dirty="0"/>
              <a:t>ДО 2030 ГОДА.</a:t>
            </a:r>
            <a:br>
              <a:rPr lang="ru-RU" sz="1800" dirty="0"/>
            </a:br>
            <a:r>
              <a:rPr lang="ru-RU" sz="1800" dirty="0"/>
              <a:t/>
            </a:r>
            <a:br>
              <a:rPr lang="ru-RU" sz="1800" dirty="0"/>
            </a:br>
            <a:r>
              <a:rPr lang="ru-RU" sz="1800" dirty="0"/>
              <a:t>ПРИОРИТЕТНЫЕ НАПРАВЛЕНИЯ — КОМПЬЮТЕРНОЕ ЗРЕНИЕ, ОБРАБОТКА ЕСТЕСТВЕННОГО ЯЗЫКА И РАЗРАБОТКА ОТЕЧЕСТВЕННЫХ ПЛАТФОРМ МАШИННОГО ОБУЧЕНИЯ ДЛЯ ГОСУДАРСТВЕННЫХ И КОРПОРАТИВНЫХ НУЖД.</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1244" y="1547376"/>
            <a:ext cx="5166715" cy="3962870"/>
          </a:xfrm>
        </p:spPr>
      </p:pic>
    </p:spTree>
    <p:extLst>
      <p:ext uri="{BB962C8B-B14F-4D97-AF65-F5344CB8AC3E}">
        <p14:creationId xmlns:p14="http://schemas.microsoft.com/office/powerpoint/2010/main" val="1429146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D5B0BFC-21D5-5EF1-1A73-BB6F199A40C7}"/>
              </a:ext>
            </a:extLst>
          </p:cNvPr>
          <p:cNvSpPr>
            <a:spLocks noGrp="1"/>
          </p:cNvSpPr>
          <p:nvPr>
            <p:ph type="title"/>
          </p:nvPr>
        </p:nvSpPr>
        <p:spPr/>
        <p:txBody>
          <a:bodyPr>
            <a:normAutofit/>
          </a:bodyPr>
          <a:lstStyle/>
          <a:p>
            <a:r>
              <a:rPr lang="ru-RU" sz="3200" dirty="0"/>
              <a:t>ЧАСТНОЕ ФИНАНСИРОВАНИЕ РАЗВИТИЯ ИИ</a:t>
            </a:r>
          </a:p>
        </p:txBody>
      </p:sp>
      <p:pic>
        <p:nvPicPr>
          <p:cNvPr id="3" name="Объект 2">
            <a:extLst>
              <a:ext uri="{FF2B5EF4-FFF2-40B4-BE49-F238E27FC236}">
                <a16:creationId xmlns:a16="http://schemas.microsoft.com/office/drawing/2014/main" id="{26BE6F30-729C-6B3B-E1A6-1049D841EFDD}"/>
              </a:ext>
            </a:extLst>
          </p:cNvPr>
          <p:cNvPicPr>
            <a:picLocks noGrp="1" noChangeAspect="1"/>
          </p:cNvPicPr>
          <p:nvPr>
            <p:ph idx="1"/>
          </p:nvPr>
        </p:nvPicPr>
        <p:blipFill>
          <a:blip r:embed="rId2"/>
          <a:stretch>
            <a:fillRect/>
          </a:stretch>
        </p:blipFill>
        <p:spPr>
          <a:xfrm>
            <a:off x="6013450" y="1904656"/>
            <a:ext cx="5761038" cy="3145526"/>
          </a:xfrm>
          <a:prstGeom prst="rect">
            <a:avLst/>
          </a:prstGeom>
        </p:spPr>
      </p:pic>
    </p:spTree>
    <p:extLst>
      <p:ext uri="{BB962C8B-B14F-4D97-AF65-F5344CB8AC3E}">
        <p14:creationId xmlns:p14="http://schemas.microsoft.com/office/powerpoint/2010/main" val="28092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37972C-3A70-1322-4EA3-E5CAB6AB3F1E}"/>
              </a:ext>
            </a:extLst>
          </p:cNvPr>
          <p:cNvSpPr>
            <a:spLocks noGrp="1"/>
          </p:cNvSpPr>
          <p:nvPr>
            <p:ph type="title"/>
          </p:nvPr>
        </p:nvSpPr>
        <p:spPr/>
        <p:txBody>
          <a:bodyPr/>
          <a:lstStyle/>
          <a:p>
            <a:r>
              <a:rPr lang="ru-RU" dirty="0"/>
              <a:t>OPENAI И MICROSOFT СТРОЯТ ДАТА-ЦЕНТР ЗА 100 МИЛЛИАРДОВ ДОЛЛАРОВ</a:t>
            </a:r>
          </a:p>
        </p:txBody>
      </p:sp>
      <p:pic>
        <p:nvPicPr>
          <p:cNvPr id="5" name="Объект 4">
            <a:extLst>
              <a:ext uri="{FF2B5EF4-FFF2-40B4-BE49-F238E27FC236}">
                <a16:creationId xmlns:a16="http://schemas.microsoft.com/office/drawing/2014/main" id="{8F40D7DD-2F40-F200-BA3E-609C3F062DB3}"/>
              </a:ext>
            </a:extLst>
          </p:cNvPr>
          <p:cNvPicPr>
            <a:picLocks noGrp="1" noChangeAspect="1"/>
          </p:cNvPicPr>
          <p:nvPr>
            <p:ph idx="1"/>
          </p:nvPr>
        </p:nvPicPr>
        <p:blipFill>
          <a:blip r:embed="rId2"/>
          <a:stretch>
            <a:fillRect/>
          </a:stretch>
        </p:blipFill>
        <p:spPr>
          <a:xfrm>
            <a:off x="5276850" y="640744"/>
            <a:ext cx="6553200" cy="5674936"/>
          </a:xfrm>
        </p:spPr>
      </p:pic>
    </p:spTree>
    <p:extLst>
      <p:ext uri="{BB962C8B-B14F-4D97-AF65-F5344CB8AC3E}">
        <p14:creationId xmlns:p14="http://schemas.microsoft.com/office/powerpoint/2010/main" val="3647708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B13D51-2FEE-0D17-DE6A-E97C8A9E140A}"/>
              </a:ext>
            </a:extLst>
          </p:cNvPr>
          <p:cNvSpPr>
            <a:spLocks noGrp="1"/>
          </p:cNvSpPr>
          <p:nvPr>
            <p:ph type="title"/>
          </p:nvPr>
        </p:nvSpPr>
        <p:spPr/>
        <p:txBody>
          <a:bodyPr/>
          <a:lstStyle/>
          <a:p>
            <a:r>
              <a:rPr lang="ru-RU" dirty="0"/>
              <a:t>В ЯНВАРЕ 2023-ГО MICROSOFT ОБЪЯВИЛА О НОВЫХ МНОГОЛЕТНИХ ИНВЕСТИЦИЯХ В OPEN </a:t>
            </a:r>
            <a:r>
              <a:rPr lang="ru-RU" dirty="0" err="1"/>
              <a:t>AI</a:t>
            </a:r>
            <a:endParaRPr lang="ru-RU" dirty="0"/>
          </a:p>
        </p:txBody>
      </p:sp>
      <p:sp>
        <p:nvSpPr>
          <p:cNvPr id="3" name="Объект 2">
            <a:extLst>
              <a:ext uri="{FF2B5EF4-FFF2-40B4-BE49-F238E27FC236}">
                <a16:creationId xmlns:a16="http://schemas.microsoft.com/office/drawing/2014/main" id="{52BC3B05-07CA-94D6-1DAF-09D3DCEF8F0E}"/>
              </a:ext>
            </a:extLst>
          </p:cNvPr>
          <p:cNvSpPr>
            <a:spLocks noGrp="1"/>
          </p:cNvSpPr>
          <p:nvPr>
            <p:ph idx="1"/>
          </p:nvPr>
        </p:nvSpPr>
        <p:spPr/>
        <p:txBody>
          <a:bodyPr>
            <a:normAutofit/>
          </a:bodyPr>
          <a:lstStyle/>
          <a:p>
            <a:pPr algn="ctr"/>
            <a:r>
              <a:rPr lang="ru-RU" dirty="0"/>
              <a:t>КОМПАНИЯ НЕ СТАЛА НАЗЫВАТЬ КОНКРЕТНУЮ СУММУ ВЛОЖЕНИЙ, ОДНАКО РАНЕЕ BLOOMBERG И </a:t>
            </a:r>
            <a:r>
              <a:rPr lang="ru-RU" dirty="0" err="1"/>
              <a:t>SEMAFOR</a:t>
            </a:r>
            <a:r>
              <a:rPr lang="ru-RU" dirty="0"/>
              <a:t> СООБЩАЛИ, ЧТО MICROSOFT ВЕДЁТ ПЕРЕГОВОРЫ ОБ ИНВЕСТИРОВАНИИ ДО $10 МЛРД В СОЗДАТЕЛЯ CHATGPT. </a:t>
            </a:r>
          </a:p>
        </p:txBody>
      </p:sp>
      <p:sp>
        <p:nvSpPr>
          <p:cNvPr id="5" name="TextBox 4">
            <a:extLst>
              <a:ext uri="{FF2B5EF4-FFF2-40B4-BE49-F238E27FC236}">
                <a16:creationId xmlns:a16="http://schemas.microsoft.com/office/drawing/2014/main" id="{DADBA1DE-5E7B-4F37-1AE9-23DA9D9A84F3}"/>
              </a:ext>
            </a:extLst>
          </p:cNvPr>
          <p:cNvSpPr txBox="1"/>
          <p:nvPr/>
        </p:nvSpPr>
        <p:spPr>
          <a:xfrm>
            <a:off x="445097" y="5791736"/>
            <a:ext cx="2357270" cy="738664"/>
          </a:xfrm>
          <a:prstGeom prst="rect">
            <a:avLst/>
          </a:prstGeom>
          <a:noFill/>
        </p:spPr>
        <p:txBody>
          <a:bodyPr wrap="square">
            <a:spAutoFit/>
          </a:bodyPr>
          <a:lstStyle/>
          <a:p>
            <a:r>
              <a:rPr lang="en-US" sz="1400" dirty="0"/>
              <a:t>https://habr.com/ru/companies/sherpa_rpa/articles/838972/</a:t>
            </a:r>
          </a:p>
        </p:txBody>
      </p:sp>
    </p:spTree>
    <p:extLst>
      <p:ext uri="{BB962C8B-B14F-4D97-AF65-F5344CB8AC3E}">
        <p14:creationId xmlns:p14="http://schemas.microsoft.com/office/powerpoint/2010/main" val="4177657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7D439EDD-E624-E33F-D826-8523687119C4}"/>
              </a:ext>
            </a:extLst>
          </p:cNvPr>
          <p:cNvSpPr>
            <a:spLocks noGrp="1"/>
          </p:cNvSpPr>
          <p:nvPr>
            <p:ph type="title"/>
          </p:nvPr>
        </p:nvSpPr>
        <p:spPr/>
        <p:txBody>
          <a:bodyPr>
            <a:normAutofit/>
          </a:bodyPr>
          <a:lstStyle/>
          <a:p>
            <a:r>
              <a:rPr lang="ru-RU" sz="3200" dirty="0"/>
              <a:t>СОЦИАЛЬНЫЕ ПОСЛЕДСТВИЯ ИСПОЛЬЗОВАНИЯ ИИ</a:t>
            </a:r>
          </a:p>
        </p:txBody>
      </p:sp>
      <p:pic>
        <p:nvPicPr>
          <p:cNvPr id="7" name="Объект 6">
            <a:extLst>
              <a:ext uri="{FF2B5EF4-FFF2-40B4-BE49-F238E27FC236}">
                <a16:creationId xmlns:a16="http://schemas.microsoft.com/office/drawing/2014/main" id="{A9270FE1-C2EB-B8C9-6FBE-49F7FC29E731}"/>
              </a:ext>
            </a:extLst>
          </p:cNvPr>
          <p:cNvPicPr>
            <a:picLocks noGrp="1" noChangeAspect="1"/>
          </p:cNvPicPr>
          <p:nvPr>
            <p:ph idx="1"/>
          </p:nvPr>
        </p:nvPicPr>
        <p:blipFill>
          <a:blip r:embed="rId2"/>
          <a:stretch>
            <a:fillRect/>
          </a:stretch>
        </p:blipFill>
        <p:spPr>
          <a:xfrm>
            <a:off x="5626174" y="1492564"/>
            <a:ext cx="5761038" cy="3625828"/>
          </a:xfrm>
          <a:prstGeom prst="rect">
            <a:avLst/>
          </a:prstGeom>
        </p:spPr>
      </p:pic>
    </p:spTree>
    <p:extLst>
      <p:ext uri="{BB962C8B-B14F-4D97-AF65-F5344CB8AC3E}">
        <p14:creationId xmlns:p14="http://schemas.microsoft.com/office/powerpoint/2010/main" val="2585588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94" y="473336"/>
            <a:ext cx="5455608" cy="5935475"/>
          </a:xfrm>
        </p:spPr>
        <p:txBody>
          <a:bodyPr>
            <a:normAutofit/>
          </a:bodyPr>
          <a:lstStyle/>
          <a:p>
            <a:r>
              <a:rPr lang="ru-RU" dirty="0"/>
              <a:t>ПО ОЦЕНКАМ GARTNER, </a:t>
            </a:r>
            <a:r>
              <a:rPr lang="ru-RU" dirty="0">
                <a:solidFill>
                  <a:schemeClr val="accent4"/>
                </a:solidFill>
              </a:rPr>
              <a:t>К 2026 ГОДУ </a:t>
            </a:r>
            <a:r>
              <a:rPr lang="ru-RU" dirty="0"/>
              <a:t>БОЛЕЕ </a:t>
            </a:r>
            <a:r>
              <a:rPr lang="ru-RU" dirty="0">
                <a:solidFill>
                  <a:schemeClr val="accent4"/>
                </a:solidFill>
              </a:rPr>
              <a:t>60% </a:t>
            </a:r>
            <a:r>
              <a:rPr lang="ru-RU" dirty="0"/>
              <a:t>ГОСУДАРСТВЕННЫХ ОРГАНИЗАЦИЙ БУДУТ УДЕЛЯТЬ ПРИОРИТЕТНОЕ ВНИМАНИЕ ИНВЕСТИЦИЯМ В АВТОМАТИЗАЦИЮ БИЗНЕС-ПРОЦЕССОВ ПО СРАВНЕНИЮ С 35% В 2022 ГОДУ.</a:t>
            </a:r>
            <a:br>
              <a:rPr lang="ru-RU" dirty="0"/>
            </a:br>
            <a:r>
              <a:rPr lang="ru-RU" dirty="0"/>
              <a:t/>
            </a:r>
            <a:br>
              <a:rPr lang="ru-RU" dirty="0"/>
            </a:br>
            <a:r>
              <a:rPr lang="ru-RU" dirty="0"/>
              <a:t> В РАЗВИТИИ ДАННОГО НАПРАВЛЕНИЯ ПОМОГУТ ТЕХНОЛОГИИ ИИ. ПРОГНОЗИРУЕТСЯ АКТИВНОЕ РАЗВИТИЕ ТЕХНОЛОГИЙ МАШИННОГО ОБУЧЕНИЯ, СРЕДСТВ АНАЛИТИКИ И ГЕНЕРАТИВНОГО ИИ, КОТОРЫЕ БУДУТ ОБЪЕДИНЯТЬСЯ В НАБОР ИНСТРУМЕНТОВ, ПОМОГАЮЩИХ ПОВЫСИТЬ КАЧЕСТВО ГОСУДАРСТВЕННЫХ УСЛУГ.</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764475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ОДНА ИЗ КЛЮЧЕВЫХ ЗАДАЧ ГОСУДАРСТВА — СОЗДАНИЕ НОВЫХ РАБОЧИХ МЕСТ И ПРОГРАММ ПЕРЕОБУЧЕНИЯ В СФЕРЕ ИИ. </a:t>
            </a:r>
            <a:br>
              <a:rPr lang="ru-RU" dirty="0"/>
            </a:br>
            <a:r>
              <a:rPr lang="ru-RU" dirty="0"/>
              <a:t/>
            </a:r>
            <a:br>
              <a:rPr lang="ru-RU" dirty="0"/>
            </a:br>
            <a:r>
              <a:rPr lang="ru-RU" dirty="0"/>
              <a:t>ПО ДАННЫМ ВСЕМИРНОГО ЭКОНОМИЧЕСКОГО ФОРУМА, ПРИМЕРНО </a:t>
            </a:r>
            <a:br>
              <a:rPr lang="ru-RU" dirty="0"/>
            </a:br>
            <a:r>
              <a:rPr lang="ru-RU" sz="2000" dirty="0">
                <a:solidFill>
                  <a:schemeClr val="accent4"/>
                </a:solidFill>
              </a:rPr>
              <a:t>85 МЛН РАБОЧИХ МЕСТ БУДУТ УТРАЧЕНЫ И 97 МЛН НОВЫХ СОЗДАНЫ К 2025 ГОДУ</a:t>
            </a:r>
            <a:r>
              <a:rPr lang="ru-RU" dirty="0"/>
              <a:t> НА СРЕДНИХ И КРУПНЫХ ПРЕДПРИЯТИЯХ В 26 СТРАНАХ МИРА В РЕЗУЛЬТАТЕ РАЗВИТИЯ ТЕХНОЛОГИЙ, СВЯЗАННЫХ С АНАЛИЗОМ ДАННЫХ, РОБОТОТЕХНИКОЙ И МАШИННЫМ ОБУЧЕНИЕМ.</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1413" y="971550"/>
            <a:ext cx="5543550" cy="5114925"/>
          </a:xfrm>
        </p:spPr>
      </p:pic>
    </p:spTree>
    <p:extLst>
      <p:ext uri="{BB962C8B-B14F-4D97-AF65-F5344CB8AC3E}">
        <p14:creationId xmlns:p14="http://schemas.microsoft.com/office/powerpoint/2010/main" val="36500244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НА РЫНКЕ ТРУДА, ПО ДАННЫМ IBM, БОЛЕЕ </a:t>
            </a:r>
            <a:r>
              <a:rPr lang="ru-RU" sz="3200" dirty="0">
                <a:solidFill>
                  <a:schemeClr val="accent4"/>
                </a:solidFill>
              </a:rPr>
              <a:t>120 </a:t>
            </a:r>
            <a:r>
              <a:rPr lang="ru-RU" dirty="0">
                <a:solidFill>
                  <a:schemeClr val="accent4"/>
                </a:solidFill>
              </a:rPr>
              <a:t>МИЛЛИОНОВ РАБОТНИКОВ В 10 КРУПНЕЙШИХ ЭКОНОМИКАХ МИРА МОГУТ ПОТРЕБОВАТЬ ПЕРЕПОДГОТОВКИ В СВЯЗИ С ВНЕДРЕНИЕМ ИИ. </a:t>
            </a:r>
            <a:r>
              <a:rPr lang="ru-RU" dirty="0"/>
              <a:t/>
            </a:r>
            <a:br>
              <a:rPr lang="ru-RU" dirty="0"/>
            </a:br>
            <a:r>
              <a:rPr lang="ru-RU" dirty="0"/>
              <a:t/>
            </a:r>
            <a:br>
              <a:rPr lang="ru-RU" dirty="0"/>
            </a:br>
            <a:r>
              <a:rPr lang="ru-RU" dirty="0"/>
              <a:t>ГОСУДАРСТВЕННАЯ ПОЛИТИКА, СТИМУЛИРУЮЩАЯ ПРОГРАММЫ РЕСКИЛЛИНГА И АПСКИЛЛИНГА, ПОЗВОЛЯЕТ КАДРОВОМУ СЕКТОРУ БЫСТРЕЕ АДАПТИРОВАТЬСЯ И ПОВЫШАЕТ СОЦИАЛЬНУЮ СТАБИЛЬНОСТЬ.</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1863" y="1435395"/>
            <a:ext cx="5759450" cy="4186832"/>
          </a:xfrm>
        </p:spPr>
      </p:pic>
    </p:spTree>
    <p:extLst>
      <p:ext uri="{BB962C8B-B14F-4D97-AF65-F5344CB8AC3E}">
        <p14:creationId xmlns:p14="http://schemas.microsoft.com/office/powerpoint/2010/main" val="1178495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BFB86A3-D981-7976-6951-52F934DDB524}"/>
              </a:ext>
            </a:extLst>
          </p:cNvPr>
          <p:cNvSpPr>
            <a:spLocks noGrp="1"/>
          </p:cNvSpPr>
          <p:nvPr>
            <p:ph type="title"/>
          </p:nvPr>
        </p:nvSpPr>
        <p:spPr>
          <a:xfrm>
            <a:off x="475628" y="597600"/>
            <a:ext cx="5365774" cy="5760000"/>
          </a:xfrm>
        </p:spPr>
        <p:txBody>
          <a:bodyPr/>
          <a:lstStyle/>
          <a:p>
            <a:r>
              <a:rPr lang="ru-RU" dirty="0"/>
              <a:t>РЕГУЛИРОВАНИЕ ВОПРОСОВ РАЗВИТИЯ ИСКУССТВЕННОГО ИНТЕЛЛЕКТА</a:t>
            </a:r>
          </a:p>
        </p:txBody>
      </p:sp>
      <p:pic>
        <p:nvPicPr>
          <p:cNvPr id="3" name="Объект 2">
            <a:extLst>
              <a:ext uri="{FF2B5EF4-FFF2-40B4-BE49-F238E27FC236}">
                <a16:creationId xmlns:a16="http://schemas.microsoft.com/office/drawing/2014/main" id="{DAB2911F-0060-5F34-C4A2-103C51D2C00D}"/>
              </a:ext>
            </a:extLst>
          </p:cNvPr>
          <p:cNvPicPr>
            <a:picLocks noGrp="1" noChangeAspect="1"/>
          </p:cNvPicPr>
          <p:nvPr>
            <p:ph idx="1"/>
          </p:nvPr>
        </p:nvPicPr>
        <p:blipFill>
          <a:blip r:embed="rId2"/>
          <a:stretch>
            <a:fillRect/>
          </a:stretch>
        </p:blipFill>
        <p:spPr>
          <a:xfrm>
            <a:off x="6014489" y="2208394"/>
            <a:ext cx="5199462" cy="2441211"/>
          </a:xfrm>
          <a:prstGeom prst="rect">
            <a:avLst/>
          </a:prstGeom>
        </p:spPr>
      </p:pic>
    </p:spTree>
    <p:extLst>
      <p:ext uri="{BB962C8B-B14F-4D97-AF65-F5344CB8AC3E}">
        <p14:creationId xmlns:p14="http://schemas.microsoft.com/office/powerpoint/2010/main" val="958554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 2024 ГОДУ СОВЕТ ЕВРОПЫ ПРИНЯЛ РАМОЧНУЮ КОНВЕНЦИЮ ОБ ИСКУССТВЕННОМ ИНТЕЛЛЕКТЕ И ПРАВАХ ЧЕЛОВЕКА, ДЕМОКРАТИИ И ВЕРХОВЕНСТВЕ ПРАВА. ОНА ПРИЗВАНА СОЗДАТЬ ОБЩИЕ ПРИНЦИПЫ РЕГЛАМЕНТАЦИИ ИСКУССТВЕННОГО ИНТЕЛЛЕКТА (ИИ), ВЫХОДЯЩЕЙ ЗА РАМКИ РЕГУЛИРОВАНИЯ ИИ КАК ТЕХНОЛОГИИ. ДОКУМЕНТ ЗАКРЕПЛЯЕТ ОСНОВНЫЕ ПРАВА ЧЕЛОВЕКА НА ВСЕХ ЭТАПАХ ПРОЕКТИРОВАНИЯ, РАЗРАБОТКИ И ПРИМЕНЕНИЯ СИСТЕМ ИИ.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541385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 ДОКЛАДЕ UNESCO 2021 ГОДА ПО ЭТИЧЕСКИХ АСПЕКТАХ ИСКУССТВЕННОГО ИНТЕЛЛЕКТА ПОДЧЁРКНУТА ВАЖНОСТЬ МЕЖДУНАРОДНОГО СОТРУДНИЧЕСТВА В РАЗРАБОТКЕ ПРИНЦИПОВ ОТВЕТСТВЕННОГО ИСПОЛЬЗОВАНИЯ ИИ. ЭТИ ИНИЦИАТИВЫ ВКЛЮЧАЮТ МЕЖГОСУДАРСТВЕННЫЙ ОБМЕН ДАННЫМИ О ЛУЧШИХ ПРАКТИКАХ, СОВМЕСТНЫЕ НАУЧНЫЕ ПРОЕКТЫ И УНИФИКАЦИЮ СТАНДАРТОВ, ЧТО В ПЕРСПЕКТИВЕ ФОРМИРУЕТ ГЛОБАЛЬНУЮ НОРМАТИВНУЮ БАЗУ ДЛЯ ЭТИЧНОГО РАЗВИТИЯ ТЕХНОЛОГИЙ.</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0112" y="1328143"/>
            <a:ext cx="5983287" cy="4110632"/>
          </a:xfrm>
        </p:spPr>
      </p:pic>
    </p:spTree>
    <p:extLst>
      <p:ext uri="{BB962C8B-B14F-4D97-AF65-F5344CB8AC3E}">
        <p14:creationId xmlns:p14="http://schemas.microsoft.com/office/powerpoint/2010/main" val="1873782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93" y="648811"/>
            <a:ext cx="5875157" cy="5760000"/>
          </a:xfrm>
        </p:spPr>
        <p:txBody>
          <a:bodyPr>
            <a:normAutofit/>
          </a:bodyPr>
          <a:lstStyle/>
          <a:p>
            <a:r>
              <a:rPr lang="ru-RU" sz="1800" dirty="0"/>
              <a:t>ГОСУДАРСТВА ИГРАЮТ КЛЮЧЕВУЮ РОЛЬ В СТАНДАРТИЗАЦИИ ИИ-ТЕХНОЛОГИЙ ЧЕРЕЗ ОРГАНИЗАЦИИ, ТАКИЕ КАК </a:t>
            </a:r>
            <a:r>
              <a:rPr lang="ru-RU" sz="1800" dirty="0" err="1"/>
              <a:t>ISO</a:t>
            </a:r>
            <a:r>
              <a:rPr lang="ru-RU" sz="1800" dirty="0"/>
              <a:t> И </a:t>
            </a:r>
            <a:r>
              <a:rPr lang="ru-RU" sz="1800" dirty="0" err="1"/>
              <a:t>IEEE</a:t>
            </a:r>
            <a:r>
              <a:rPr lang="ru-RU" sz="1800" dirty="0"/>
              <a:t>, РАЗРАБАТЫВАЮЩИЕ МЕЖДУНАРОДНЫЕ НОРМЫ. </a:t>
            </a:r>
            <a:br>
              <a:rPr lang="ru-RU" sz="1800" dirty="0"/>
            </a:br>
            <a:r>
              <a:rPr lang="ru-RU" sz="1800" dirty="0"/>
              <a:t/>
            </a:r>
            <a:br>
              <a:rPr lang="ru-RU" sz="1800" dirty="0"/>
            </a:br>
            <a:r>
              <a:rPr lang="ru-RU" sz="1800" dirty="0"/>
              <a:t>ЭТИ СТАНДАРТЫ ОХВАТЫВАЮТ ИНТЕРПРЕТИРУЕМОСТЬ АЛГОРИТМОВ, БЕЗОПАСНОСТЬ ДАННЫХ И ВОПРОСЫ ОТВЕТСТВЕННОСТИ, ЧТО ПОЗВОЛЯЕТ КОМПАНИЯМ ВНЕДРЯТЬ ЕДИНЫЕ ПРОТОКОЛЫ И УКРЕПЛЯТЬ ДОВЕРИЕ ПОТРЕБИТЕЛЕЙ К ИННОВАЦИЯМ.</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9592" y="1392383"/>
            <a:ext cx="4925862" cy="4122297"/>
          </a:xfrm>
        </p:spPr>
      </p:pic>
    </p:spTree>
    <p:extLst>
      <p:ext uri="{BB962C8B-B14F-4D97-AF65-F5344CB8AC3E}">
        <p14:creationId xmlns:p14="http://schemas.microsoft.com/office/powerpoint/2010/main" val="1893462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РОЛЬ ГОСУДАРСТВА В ФОРМИРОВАНИИ ЭТИКИ ИИ ОСОБЕННО ВАЖНА ПРИ ОБРАБОТКЕ ПЕРСОНАЛЬНЫХ ДАННЫХ.</a:t>
            </a:r>
            <a:br>
              <a:rPr lang="ru-RU" dirty="0"/>
            </a:br>
            <a:r>
              <a:rPr lang="ru-RU" dirty="0"/>
              <a:t/>
            </a:r>
            <a:br>
              <a:rPr lang="ru-RU" dirty="0"/>
            </a:br>
            <a:r>
              <a:rPr lang="ru-RU" dirty="0" err="1"/>
              <a:t>GDPR</a:t>
            </a:r>
            <a:r>
              <a:rPr lang="ru-RU" dirty="0"/>
              <a:t> В ЕВРОПЕ УСТАНАВЛИВАЕТ ЖЁСТКИЕ ТРЕБОВАНИЯ К СБОРУ, ХРАНЕНИЮ И ИСПОЛЬЗОВАНИЮ ИНФОРМАЦИИ, ОБЯЗЫВАЯ ОРГАНИЗАЦИИ ПРЕДОСТАВЛЯТЬ ОТЧЁТЫ О ПРОЗРАЧНОСТИ АЛГОРИТМОВ И ГАРАНТИРОВАТЬ ПРАВО ГРАЖДАН НА ОБЪЯСНЕНИЕ АВТОМАТИЗИРОВАННЫХ РЕШЕНИЙ.</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94387" y="1421584"/>
            <a:ext cx="5945187" cy="4214453"/>
          </a:xfrm>
        </p:spPr>
      </p:pic>
    </p:spTree>
    <p:extLst>
      <p:ext uri="{BB962C8B-B14F-4D97-AF65-F5344CB8AC3E}">
        <p14:creationId xmlns:p14="http://schemas.microsoft.com/office/powerpoint/2010/main" val="2261366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РЕГУЛИРОВАНИЕ ПОЗВОЛЯЕТ ГОСУДАРСТВАМ УПРАВЛЯТЬ РИСКАМИ, СВЯЗАННЫМИ С АВТОМАТИЧЕСКИМ ПРИНЯТИЕМ РЕШЕНИЙ. </a:t>
            </a:r>
            <a:br>
              <a:rPr lang="ru-RU" dirty="0"/>
            </a:br>
            <a:r>
              <a:rPr lang="ru-RU" dirty="0"/>
              <a:t/>
            </a:r>
            <a:br>
              <a:rPr lang="ru-RU" dirty="0"/>
            </a:br>
            <a:r>
              <a:rPr lang="ru-RU" dirty="0"/>
              <a:t>ТАК, УПРАВЛЕНИЕ КОМИССАРА ПО ИНФОРМАЦИИ ВЕЛИКОБРИТАНИИ (ICO) ВЕДЁТ КОНТРОЛЬ НАД НАРУШЕНИЯМИ КОНФИДЕНЦИАЛЬНОСТИ, ШТРАФУЯ КОМПАНИИ НА СУММУ ДО 17,5 МИЛЛИОНОВ ФУНТОВ. </a:t>
            </a:r>
            <a:br>
              <a:rPr lang="ru-RU" dirty="0"/>
            </a:br>
            <a:r>
              <a:rPr lang="ru-RU" dirty="0"/>
              <a:t/>
            </a:r>
            <a:br>
              <a:rPr lang="ru-RU" dirty="0"/>
            </a:br>
            <a:r>
              <a:rPr lang="ru-RU" dirty="0"/>
              <a:t>ЭТО ПОБУЖДАЕТ БИЗНЕС СИСТЕМНО ВНЕДРЯТЬ МЕХАНИЗМЫ АУДИТА АЛГОРИТМОВ.</a:t>
            </a: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4444" y="1437398"/>
            <a:ext cx="4780372" cy="4182825"/>
          </a:xfrm>
        </p:spPr>
      </p:pic>
    </p:spTree>
    <p:extLst>
      <p:ext uri="{BB962C8B-B14F-4D97-AF65-F5344CB8AC3E}">
        <p14:creationId xmlns:p14="http://schemas.microsoft.com/office/powerpoint/2010/main" val="37315365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94" y="648811"/>
            <a:ext cx="6391524" cy="5760000"/>
          </a:xfrm>
        </p:spPr>
        <p:txBody>
          <a:bodyPr/>
          <a:lstStyle/>
          <a:p>
            <a:r>
              <a:rPr lang="ru-RU" sz="1800" dirty="0"/>
              <a:t>ЭФФЕКТИВНАЯ ПРАВИТЕЛЬСТВЕННАЯ ПОЛИТИКА ФОКУСИРУЕТСЯ НЕ ТОЛЬКО НА ФИНАНСИРОВАНИИ, НО И НА ФОРМИРОВАНИИ ПРАВОВОЙ БАЗЫ ДЛЯ ТЕСТИРОВАНИЯ БЕСПИЛОТНОГО ТРАНСПОРТА ИЛИ МЕДИЦИНСКИХ AI-СЕРВИСОВ. </a:t>
            </a:r>
            <a:br>
              <a:rPr lang="ru-RU" sz="1800" dirty="0"/>
            </a:br>
            <a:r>
              <a:rPr lang="ru-RU" sz="1800" dirty="0"/>
              <a:t/>
            </a:r>
            <a:br>
              <a:rPr lang="ru-RU" sz="1800" dirty="0"/>
            </a:br>
            <a:r>
              <a:rPr lang="ru-RU" sz="1800" dirty="0"/>
              <a:t>ТАК, В США ФЕДЕРАЛЬНОЕ УПРАВЛЕНИЕ ПО КОНТРОЛЮ ЗА ПИЩЕВЫМИ ПРОДУКТАМИ И ЛЕКАРСТВАМИ (FDA) РАЗРАБОТАЛО УСКОРЕННУЮ ПРОЦЕДУРУ ОДОБРЕНИЯ ДЛЯ РАЗРЕШЕНИЯ ПРИМЕНЕНИЯ АЛГОРИТМОВ В ЗДРАВООХРАНЕНИИ</a:t>
            </a:r>
            <a:r>
              <a:rPr lang="ru-RU" dirty="0"/>
              <a:t>.</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81445" y="1403025"/>
            <a:ext cx="4055666" cy="4055666"/>
          </a:xfrm>
        </p:spPr>
      </p:pic>
    </p:spTree>
    <p:extLst>
      <p:ext uri="{BB962C8B-B14F-4D97-AF65-F5344CB8AC3E}">
        <p14:creationId xmlns:p14="http://schemas.microsoft.com/office/powerpoint/2010/main" val="3421448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7346D5-36A1-8035-B77F-8FEC38C60AE0}"/>
              </a:ext>
            </a:extLst>
          </p:cNvPr>
          <p:cNvSpPr>
            <a:spLocks noGrp="1"/>
          </p:cNvSpPr>
          <p:nvPr>
            <p:ph type="title"/>
          </p:nvPr>
        </p:nvSpPr>
        <p:spPr/>
        <p:txBody>
          <a:bodyPr/>
          <a:lstStyle/>
          <a:p>
            <a:r>
              <a:rPr lang="ru-RU" dirty="0"/>
              <a:t>МЕЖДУНАРОДНОЕ СОТРУДНИЧЕСТВО И РЕГУЛИРОВАНИЕ В ОБЛАСТИ ИИ</a:t>
            </a:r>
          </a:p>
        </p:txBody>
      </p:sp>
      <p:sp>
        <p:nvSpPr>
          <p:cNvPr id="3" name="Объект 2">
            <a:extLst>
              <a:ext uri="{FF2B5EF4-FFF2-40B4-BE49-F238E27FC236}">
                <a16:creationId xmlns:a16="http://schemas.microsoft.com/office/drawing/2014/main" id="{2E9ACF63-7463-0CCB-697E-6D537186D1A6}"/>
              </a:ext>
            </a:extLst>
          </p:cNvPr>
          <p:cNvSpPr>
            <a:spLocks noGrp="1"/>
          </p:cNvSpPr>
          <p:nvPr>
            <p:ph idx="1"/>
          </p:nvPr>
        </p:nvSpPr>
        <p:spPr/>
        <p:txBody>
          <a:bodyPr>
            <a:normAutofit fontScale="62500" lnSpcReduction="20000"/>
          </a:bodyPr>
          <a:lstStyle/>
          <a:p>
            <a:r>
              <a:rPr lang="ru-RU" dirty="0"/>
              <a:t>НЕКОТОРЫЕ СТРАНЫ МОГУТ ПРИЙТИ К ПОНИМАНИЮ, ЧТО РАЗВИТИЕ ИИ ТРЕБУЕТ ГЛОБАЛЬНОГО КОНТРОЛЯ, ЧТОБЫ ИЗБЕЖАТЬ НЕЭТИЧНЫХ ИЛИ ОПАСНЫХ ПОСЛЕДСТВИЙ, ТАКИХ КАК АВТОНОМНОЕ ОРУЖИЕ ИЛИ МАССОВАЯ УТЕЧКА ПЕРСОНАЛЬНЫХ ДАННЫХ. </a:t>
            </a:r>
          </a:p>
          <a:p>
            <a:r>
              <a:rPr lang="ru-RU" dirty="0"/>
              <a:t>ПОД ЭГИДОЙ ООН ИЛИ G20 МОГУТ БЫТЬ РАЗРАБОТАНЫ МЕЖДУНАРОДНЫЕ СОГЛАШЕНИЯ ОБ ЭТИЧЕСКИХ СТАНДАРТАХ ПРИМЕНЕНИЯ ИИ, ОБМЕНЕ ИНФОРМАЦИЕЙ И СОВМЕСТНЫХ РАЗРАБОТКАХ. </a:t>
            </a:r>
          </a:p>
          <a:p>
            <a:r>
              <a:rPr lang="ru-RU" dirty="0"/>
              <a:t>ЭТО ПОЗВОЛИТ СТРАНАМ РАСПРЕДЕЛЯТЬ РЕСУРСЫ, СНИЖАТЬ РИСК ТЕХНОЛОГИЧЕСКОЙ МОНОПОЛИЗАЦИИ И ПРЕДОТВРАЩАТЬ УГРОЗЫ КИБЕРБЕЗОПАСНОСТИ.</a:t>
            </a:r>
          </a:p>
        </p:txBody>
      </p:sp>
    </p:spTree>
    <p:extLst>
      <p:ext uri="{BB962C8B-B14F-4D97-AF65-F5344CB8AC3E}">
        <p14:creationId xmlns:p14="http://schemas.microsoft.com/office/powerpoint/2010/main" val="657168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a:t>МИНИСТЕРСТВО ВНУТРЕННИХ ДЕЛ ФРАНЦИИ В СВОЕЙ ДЕЯТЕЛЬНОСТИ ИСПОЛЬЗУЕТ СИСТЕМУ ПРЕДИКТИВНОЙ АНАЛИТИКИ ДЛЯ ОПТИМИЗАЦИИ УПРАВЛЕНИЯ РЕСУРСАМИ ПОЛИЦИИ, </a:t>
            </a:r>
            <a:r>
              <a:rPr lang="ru-RU" sz="1800" dirty="0">
                <a:solidFill>
                  <a:schemeClr val="accent4"/>
                </a:solidFill>
              </a:rPr>
              <a:t>СОКРАЩАЯ ВРЕМЯ РЕАКЦИИ НА ИНЦИДЕНТЫ НА 20%. </a:t>
            </a:r>
            <a:br>
              <a:rPr lang="ru-RU" sz="1800" dirty="0">
                <a:solidFill>
                  <a:schemeClr val="accent4"/>
                </a:solidFill>
              </a:rPr>
            </a:br>
            <a:r>
              <a:rPr lang="ru-RU" sz="1800" dirty="0"/>
              <a:t/>
            </a:r>
            <a:br>
              <a:rPr lang="ru-RU" sz="1800" dirty="0"/>
            </a:br>
            <a:r>
              <a:rPr lang="ru-RU" sz="1800" dirty="0"/>
              <a:t>АНАЛОГИЧНЫЕ ПРОЕКТЫ РАЗВИВАЮТСЯ И В ДРУГИХ СТРАНАХ, ПОДЧЕРКИВАЯ РОЛЬ ГОСУДАРСТВА В РАЗВИТИИ ИИ-ИНИЦИАТИВ.</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3390" y="1269993"/>
            <a:ext cx="5759450" cy="4517636"/>
          </a:xfrm>
        </p:spPr>
      </p:pic>
    </p:spTree>
    <p:extLst>
      <p:ext uri="{BB962C8B-B14F-4D97-AF65-F5344CB8AC3E}">
        <p14:creationId xmlns:p14="http://schemas.microsoft.com/office/powerpoint/2010/main" val="5046744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ТАКИЕ МЕЖДУНАРОДНЫЕ ОРГАНИЗАЦИИ, КАК ООН, ПРИЗЫВАЮТ ГОСУДАРСТВЕННЫЙ СЕКТОР АКТИВНО УЧАСТВОВАТЬ В ДИСКУССИЯХ ОБ ЭТИЧЕСКОМ И ГУМАННОМ ПРИМЕНЕНИИ ИИ. </a:t>
            </a:r>
            <a:br>
              <a:rPr lang="ru-RU" dirty="0"/>
            </a:br>
            <a:r>
              <a:rPr lang="ru-RU" dirty="0"/>
              <a:t/>
            </a:r>
            <a:br>
              <a:rPr lang="ru-RU" dirty="0"/>
            </a:br>
            <a:r>
              <a:rPr lang="ru-RU" dirty="0"/>
              <a:t>РЕЗОЛЮЦИИ ГЕНЕРАЛЬНОЙ АССАМБЛЕИ ФОКУСИРУЮТСЯ НА ЗАЩИТЕ УЯЗВИМЫХ ГРУПП, ПРЕДОТВРАЩЕНИИ ДИСКРИМИНАЦИИ АЛГОРИТМАМИ РАСПОЗНАВАНИЯ ЛИЦ И ФОРМИРОВАНИИ ОБЩЕЙ ПЛАТФОРМЫ ДЛЯ ДИАЛОГА МЕЖДУ СТРАНАМИ.</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58045" y="1463104"/>
            <a:ext cx="5759450" cy="4131414"/>
          </a:xfrm>
        </p:spPr>
      </p:pic>
    </p:spTree>
    <p:extLst>
      <p:ext uri="{BB962C8B-B14F-4D97-AF65-F5344CB8AC3E}">
        <p14:creationId xmlns:p14="http://schemas.microsoft.com/office/powerpoint/2010/main" val="150428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9643010-02F4-0092-3B55-90793ECEABA5}"/>
              </a:ext>
            </a:extLst>
          </p:cNvPr>
          <p:cNvSpPr>
            <a:spLocks noGrp="1"/>
          </p:cNvSpPr>
          <p:nvPr>
            <p:ph type="title"/>
          </p:nvPr>
        </p:nvSpPr>
        <p:spPr/>
        <p:txBody>
          <a:bodyPr/>
          <a:lstStyle/>
          <a:p>
            <a:r>
              <a:rPr lang="ru-RU" dirty="0"/>
              <a:t>ГЧП В ОБЛАСТИ РАЗВИТИЯ СИСТЕМ ИИ</a:t>
            </a:r>
          </a:p>
        </p:txBody>
      </p:sp>
      <p:pic>
        <p:nvPicPr>
          <p:cNvPr id="3" name="Объект 2">
            <a:extLst>
              <a:ext uri="{FF2B5EF4-FFF2-40B4-BE49-F238E27FC236}">
                <a16:creationId xmlns:a16="http://schemas.microsoft.com/office/drawing/2014/main" id="{2746EC36-4F6C-38A9-2560-421EE0FF6E86}"/>
              </a:ext>
            </a:extLst>
          </p:cNvPr>
          <p:cNvPicPr>
            <a:picLocks noGrp="1" noChangeAspect="1"/>
          </p:cNvPicPr>
          <p:nvPr>
            <p:ph idx="1"/>
          </p:nvPr>
        </p:nvPicPr>
        <p:blipFill>
          <a:blip r:embed="rId2"/>
          <a:stretch>
            <a:fillRect/>
          </a:stretch>
        </p:blipFill>
        <p:spPr>
          <a:xfrm>
            <a:off x="5703346" y="1591949"/>
            <a:ext cx="5371652" cy="3574590"/>
          </a:xfrm>
          <a:prstGeom prst="rect">
            <a:avLst/>
          </a:prstGeom>
        </p:spPr>
      </p:pic>
    </p:spTree>
    <p:extLst>
      <p:ext uri="{BB962C8B-B14F-4D97-AF65-F5344CB8AC3E}">
        <p14:creationId xmlns:p14="http://schemas.microsoft.com/office/powerpoint/2010/main" val="1876068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F6F2C71-92FD-C28A-8194-921B3B51E659}"/>
              </a:ext>
            </a:extLst>
          </p:cNvPr>
          <p:cNvSpPr>
            <a:spLocks noGrp="1"/>
          </p:cNvSpPr>
          <p:nvPr>
            <p:ph type="title"/>
          </p:nvPr>
        </p:nvSpPr>
        <p:spPr/>
        <p:txBody>
          <a:bodyPr>
            <a:noAutofit/>
          </a:bodyPr>
          <a:lstStyle/>
          <a:p>
            <a:r>
              <a:rPr lang="ru-RU" sz="2800" dirty="0"/>
              <a:t>КАК ГОСУДАРСТВО И БИЗНЕС МОГУТ СОТРУДНИЧАТЬ ДРУГ С ДРУГОМ В ОБЛАСТИ СОЗДАНИЯ СИСТЕМ ИСКУССТВЕННОГО ИНТЕЛЛЕКТА</a:t>
            </a:r>
          </a:p>
        </p:txBody>
      </p:sp>
      <p:pic>
        <p:nvPicPr>
          <p:cNvPr id="6" name="Объект 5">
            <a:extLst>
              <a:ext uri="{FF2B5EF4-FFF2-40B4-BE49-F238E27FC236}">
                <a16:creationId xmlns:a16="http://schemas.microsoft.com/office/drawing/2014/main" id="{6648BEE3-4EA7-8644-D102-42B33D5CC60F}"/>
              </a:ext>
            </a:extLst>
          </p:cNvPr>
          <p:cNvPicPr>
            <a:picLocks noGrp="1" noChangeAspect="1"/>
          </p:cNvPicPr>
          <p:nvPr>
            <p:ph idx="1"/>
          </p:nvPr>
        </p:nvPicPr>
        <p:blipFill>
          <a:blip r:embed="rId2"/>
          <a:stretch>
            <a:fillRect/>
          </a:stretch>
        </p:blipFill>
        <p:spPr>
          <a:xfrm>
            <a:off x="6355556" y="2205831"/>
            <a:ext cx="5076825" cy="2543175"/>
          </a:xfrm>
          <a:prstGeom prst="rect">
            <a:avLst/>
          </a:prstGeom>
        </p:spPr>
      </p:pic>
    </p:spTree>
    <p:extLst>
      <p:ext uri="{BB962C8B-B14F-4D97-AF65-F5344CB8AC3E}">
        <p14:creationId xmlns:p14="http://schemas.microsoft.com/office/powerpoint/2010/main" val="3476546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7C16C02-089B-0AF1-BA4E-EF792B50831B}"/>
              </a:ext>
            </a:extLst>
          </p:cNvPr>
          <p:cNvSpPr>
            <a:spLocks noGrp="1"/>
          </p:cNvSpPr>
          <p:nvPr>
            <p:ph type="title"/>
          </p:nvPr>
        </p:nvSpPr>
        <p:spPr/>
        <p:txBody>
          <a:bodyPr>
            <a:normAutofit/>
          </a:bodyPr>
          <a:lstStyle/>
          <a:p>
            <a:r>
              <a:rPr lang="ru-RU" sz="2400" dirty="0"/>
              <a:t>ГОСУДАРСТВО И БИЗНЕС МОГУТ СОТРУДНИЧАТЬ В ОБЛАСТИ СОЗДАНИЯ СИСТЕМ ИСКУССТВЕННОГО ИНТЕЛЛЕКТА (ИИ) ПО НЕСКОЛЬКИМ НАПРАВЛЕНИЯМ</a:t>
            </a:r>
          </a:p>
        </p:txBody>
      </p:sp>
      <p:sp>
        <p:nvSpPr>
          <p:cNvPr id="5" name="Объект 4">
            <a:extLst>
              <a:ext uri="{FF2B5EF4-FFF2-40B4-BE49-F238E27FC236}">
                <a16:creationId xmlns:a16="http://schemas.microsoft.com/office/drawing/2014/main" id="{2E047A65-1AE7-0CB4-2977-924C76975CDF}"/>
              </a:ext>
            </a:extLst>
          </p:cNvPr>
          <p:cNvSpPr>
            <a:spLocks noGrp="1"/>
          </p:cNvSpPr>
          <p:nvPr>
            <p:ph idx="1"/>
          </p:nvPr>
        </p:nvSpPr>
        <p:spPr/>
        <p:txBody>
          <a:bodyPr>
            <a:normAutofit/>
          </a:bodyPr>
          <a:lstStyle/>
          <a:p>
            <a:pPr algn="ctr"/>
            <a:r>
              <a:rPr lang="ru-RU" sz="2000" dirty="0"/>
              <a:t>ФИНАНСИРОВАНИЕ ИССЛЕДОВАНИЙ</a:t>
            </a:r>
          </a:p>
          <a:p>
            <a:pPr algn="ctr"/>
            <a:r>
              <a:rPr lang="ru-RU" sz="2000" dirty="0"/>
              <a:t>СОВМЕСТНАЯ РАЗРАБОТКА НОРМАТИВНО-ПРАВОВОЙ БАЗЫ </a:t>
            </a:r>
          </a:p>
          <a:p>
            <a:pPr algn="ctr"/>
            <a:r>
              <a:rPr lang="ru-RU" sz="2000" dirty="0"/>
              <a:t>ВНЕДРЕНИЕ ИННОВАЦИОННЫХ РЕШЕНИЙ В ЭКОНОМИКУ И ГОСУДАРСТВЕННОЕ УПРАВЛЕНИЕ</a:t>
            </a:r>
          </a:p>
          <a:p>
            <a:pPr algn="ctr"/>
            <a:r>
              <a:rPr lang="ru-RU" sz="2000" dirty="0"/>
              <a:t>ПОДГОТОВКА КАДРОВ</a:t>
            </a:r>
          </a:p>
        </p:txBody>
      </p:sp>
    </p:spTree>
    <p:extLst>
      <p:ext uri="{BB962C8B-B14F-4D97-AF65-F5344CB8AC3E}">
        <p14:creationId xmlns:p14="http://schemas.microsoft.com/office/powerpoint/2010/main" val="1699920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2755D9-316C-4DA1-EE97-A286899C48E9}"/>
              </a:ext>
            </a:extLst>
          </p:cNvPr>
          <p:cNvSpPr>
            <a:spLocks noGrp="1"/>
          </p:cNvSpPr>
          <p:nvPr>
            <p:ph type="title"/>
          </p:nvPr>
        </p:nvSpPr>
        <p:spPr/>
        <p:txBody>
          <a:bodyPr>
            <a:noAutofit/>
          </a:bodyPr>
          <a:lstStyle/>
          <a:p>
            <a:r>
              <a:rPr lang="ru-RU" sz="2000" dirty="0"/>
              <a:t> ГОСУДАРСТВО МОЖЕТ СТИМУЛИРОВАТЬ РАЗВИТИЕ ИИ </a:t>
            </a:r>
            <a:r>
              <a:rPr lang="ru-RU" sz="2000" dirty="0" err="1"/>
              <a:t>ПУТЕМ</a:t>
            </a:r>
            <a:r>
              <a:rPr lang="ru-RU" sz="2000" dirty="0"/>
              <a:t> ВЫДЕЛЕНИЯ ГРАНТОВ, СУБСИДИЙ И НАЛОГОВЫХ ЛЬГОТ ДЛЯ КОМПАНИЙ, ЗАНИМАЮЩИХСЯ ИССЛЕДОВАНИЯМИ В ОБЛАСТИ МАШИННОГО ОБУЧЕНИЯ И АВТОМАТИЗАЦИИ</a:t>
            </a:r>
          </a:p>
        </p:txBody>
      </p:sp>
      <p:sp>
        <p:nvSpPr>
          <p:cNvPr id="3" name="Объект 2">
            <a:extLst>
              <a:ext uri="{FF2B5EF4-FFF2-40B4-BE49-F238E27FC236}">
                <a16:creationId xmlns:a16="http://schemas.microsoft.com/office/drawing/2014/main" id="{143A4716-0DC1-347C-3BEF-8C102F25D357}"/>
              </a:ext>
            </a:extLst>
          </p:cNvPr>
          <p:cNvSpPr>
            <a:spLocks noGrp="1"/>
          </p:cNvSpPr>
          <p:nvPr>
            <p:ph idx="1"/>
          </p:nvPr>
        </p:nvSpPr>
        <p:spPr/>
        <p:txBody>
          <a:bodyPr>
            <a:normAutofit fontScale="92500"/>
          </a:bodyPr>
          <a:lstStyle/>
          <a:p>
            <a:pPr algn="ctr"/>
            <a:r>
              <a:rPr lang="ru-RU" sz="2000" dirty="0"/>
              <a:t>ЭТО ПОМОГАЕТ СТАРТАПАМ И КРУПНЫМ КОРПОРАЦИЯМ СНИЖАТЬ ЗАТРАТЫ НА РАЗРАБОТКУ И ТЕСТИРОВАНИЕ НОВЫХ ТЕХНОЛОГИЙ. </a:t>
            </a:r>
          </a:p>
          <a:p>
            <a:pPr algn="ctr"/>
            <a:r>
              <a:rPr lang="ru-RU" sz="2000" dirty="0"/>
              <a:t>НАПРИМЕР, В РЯДЕ СТРАН ДЕЙСТВУЮТ ПРОГРАММЫ ФИНАНСИРОВАНИЯ, ПОДДЕРЖИВАЮЩИЕ ИССЛЕДОВАТЕЛЬСКИЕ ИНИЦИАТИВЫ В ОБЛАСТИ ИИ, А ТАКЖЕ СОЗДАЮТСЯ ГОСУДАРСТВЕННЫЕ ФОНДЫ ДЛЯ СТРАТЕГИЧЕСКИХ ИНВЕСТИЦИЙ.</a:t>
            </a:r>
          </a:p>
        </p:txBody>
      </p:sp>
    </p:spTree>
    <p:extLst>
      <p:ext uri="{BB962C8B-B14F-4D97-AF65-F5344CB8AC3E}">
        <p14:creationId xmlns:p14="http://schemas.microsoft.com/office/powerpoint/2010/main" val="1457850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0928B8-F03A-7C30-84FF-5B4B9DD21A12}"/>
              </a:ext>
            </a:extLst>
          </p:cNvPr>
          <p:cNvSpPr>
            <a:spLocks noGrp="1"/>
          </p:cNvSpPr>
          <p:nvPr>
            <p:ph type="title"/>
          </p:nvPr>
        </p:nvSpPr>
        <p:spPr/>
        <p:txBody>
          <a:bodyPr>
            <a:normAutofit/>
          </a:bodyPr>
          <a:lstStyle/>
          <a:p>
            <a:r>
              <a:rPr lang="ru-RU" sz="2400" dirty="0"/>
              <a:t>ГОСУДАРСТВО МОЖЕТ ВЫСТУПАТЬ РЕГУЛЯТОРОМ, ОБЕСПЕЧИВАЯ БАЛАНС МЕЖДУ ИННОВАЦИЯМИ И ЭТИЧЕСКИМИ СТАНДАРТАМИ</a:t>
            </a:r>
          </a:p>
        </p:txBody>
      </p:sp>
      <p:sp>
        <p:nvSpPr>
          <p:cNvPr id="3" name="Объект 2">
            <a:extLst>
              <a:ext uri="{FF2B5EF4-FFF2-40B4-BE49-F238E27FC236}">
                <a16:creationId xmlns:a16="http://schemas.microsoft.com/office/drawing/2014/main" id="{395DA080-4956-124C-B8D6-B8E5FB52B8E2}"/>
              </a:ext>
            </a:extLst>
          </p:cNvPr>
          <p:cNvSpPr>
            <a:spLocks noGrp="1"/>
          </p:cNvSpPr>
          <p:nvPr>
            <p:ph idx="1"/>
          </p:nvPr>
        </p:nvSpPr>
        <p:spPr/>
        <p:txBody>
          <a:bodyPr>
            <a:normAutofit fontScale="70000" lnSpcReduction="20000"/>
          </a:bodyPr>
          <a:lstStyle/>
          <a:p>
            <a:pPr algn="ctr"/>
            <a:r>
              <a:rPr lang="ru-RU" dirty="0"/>
              <a:t>ДЛЯ ЭФФЕКТИВНОГО СОТРУДНИЧЕСТВА ВЛАСТИ МОГУТ СОЗДАВАТЬ РАБОЧИЕ ГРУППЫ С УЧАСТИЕМ ПРЕДСТАВИТЕЛЕЙ БИЗНЕСА, УЧЁНЫХ И ЮРИСТОВ, ЧТОБЫ РАЗРАБАТЫВАТЬ ПРОЗРАЧНУЮ ПРАВОВУЮ СРЕДУ ДЛЯ РАЗВИТИЯ ИИ. </a:t>
            </a:r>
          </a:p>
          <a:p>
            <a:pPr algn="ctr"/>
            <a:r>
              <a:rPr lang="ru-RU" dirty="0"/>
              <a:t>ЭТО ВКЛЮЧАЕТ ЗАКОНЫ О ЗАЩИТЕ ПЕРСОНАЛЬНЫХ ДАННЫХ, ОТВЕТСТВЕННОСТИ ЗА РЕШЕНИЯ ИИ-СИСТЕМ И БОРЬБЕ С ДИСКРИМИНАЦИЕЙ АЛГОРИТМОВ. </a:t>
            </a:r>
          </a:p>
        </p:txBody>
      </p:sp>
    </p:spTree>
    <p:extLst>
      <p:ext uri="{BB962C8B-B14F-4D97-AF65-F5344CB8AC3E}">
        <p14:creationId xmlns:p14="http://schemas.microsoft.com/office/powerpoint/2010/main" val="3034165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F11053F-45EE-FF99-EF48-9FF94B0FDF35}"/>
              </a:ext>
            </a:extLst>
          </p:cNvPr>
          <p:cNvSpPr>
            <a:spLocks noGrp="1"/>
          </p:cNvSpPr>
          <p:nvPr>
            <p:ph type="title"/>
          </p:nvPr>
        </p:nvSpPr>
        <p:spPr/>
        <p:txBody>
          <a:bodyPr>
            <a:normAutofit/>
          </a:bodyPr>
          <a:lstStyle/>
          <a:p>
            <a:r>
              <a:rPr lang="ru-RU" sz="2400" dirty="0"/>
              <a:t>БИЗНЕС МОЖЕТ УЧАСТВОВАТЬ В РАЗРАБОТКЕ И ВНЕДРЕНИИ СИСТЕМ ИИ В СИСТЕМЫ ГОСУДАРСТВЕННОГО УПРАВЛЕНИЯ И ГОСУДАРСТВЕННЫХ УСЛУГ</a:t>
            </a:r>
          </a:p>
        </p:txBody>
      </p:sp>
      <p:sp>
        <p:nvSpPr>
          <p:cNvPr id="3" name="Объект 2">
            <a:extLst>
              <a:ext uri="{FF2B5EF4-FFF2-40B4-BE49-F238E27FC236}">
                <a16:creationId xmlns:a16="http://schemas.microsoft.com/office/drawing/2014/main" id="{79377341-0C00-7D0E-98C8-7FCF148ECC62}"/>
              </a:ext>
            </a:extLst>
          </p:cNvPr>
          <p:cNvSpPr>
            <a:spLocks noGrp="1"/>
          </p:cNvSpPr>
          <p:nvPr>
            <p:ph idx="1"/>
          </p:nvPr>
        </p:nvSpPr>
        <p:spPr/>
        <p:txBody>
          <a:bodyPr>
            <a:normAutofit fontScale="62500" lnSpcReduction="20000"/>
          </a:bodyPr>
          <a:lstStyle/>
          <a:p>
            <a:pPr algn="ctr"/>
            <a:r>
              <a:rPr lang="ru-RU" dirty="0"/>
              <a:t>КОМПАНИИ-РАЗРАБОТЧИКИ СИСТЕМ ИИ МОГУТ ПРЕДОСТАВЛЯТЬ ГОСУДАРСТВЕННЫМ УЧРЕЖДЕНИЯМ ТЕХНОЛОГИИ ДЛЯ АВТОМАТИЗАЦИИ ДОКУМЕНТООБОРОТА, РАБОТЫ С БОЛЬШИМИ ДАННЫМИ И АНАЛИЗА ПОТОКОВ ИНФОРМАЦИИ. </a:t>
            </a:r>
          </a:p>
          <a:p>
            <a:pPr algn="ctr"/>
            <a:r>
              <a:rPr lang="ru-RU" dirty="0"/>
              <a:t>НАПРИМЕР, ИИ МОЖЕТ ИСПОЛЬЗОВАТЬСЯ ДЛЯ МОНИТОРИНГА КРИМИНАЛЬНОЙ АКТИВНОСТИ, ПРЕДСКАЗАНИЯ ЭКОНОМИЧЕСКИХ ТРЕНДОВ И ОПТИМИЗАЦИИ ЛОГИСТИКИ В ГОСУДАРСТВЕННЫХ СЛУЖБАХ. </a:t>
            </a:r>
          </a:p>
        </p:txBody>
      </p:sp>
    </p:spTree>
    <p:extLst>
      <p:ext uri="{BB962C8B-B14F-4D97-AF65-F5344CB8AC3E}">
        <p14:creationId xmlns:p14="http://schemas.microsoft.com/office/powerpoint/2010/main" val="305660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7243EB-D199-C53A-FC17-1E1A98A5B600}"/>
              </a:ext>
            </a:extLst>
          </p:cNvPr>
          <p:cNvSpPr>
            <a:spLocks noGrp="1"/>
          </p:cNvSpPr>
          <p:nvPr>
            <p:ph type="title"/>
          </p:nvPr>
        </p:nvSpPr>
        <p:spPr/>
        <p:txBody>
          <a:bodyPr>
            <a:normAutofit/>
          </a:bodyPr>
          <a:lstStyle/>
          <a:p>
            <a:r>
              <a:rPr lang="ru-RU" sz="2400" dirty="0"/>
              <a:t>ЧЕТВЕРТЫМ ВАЖНЫМ НАПРАВЛЕНИЕМ ВЗАИМОДЕЙСТВИЯ ГОСУДАРСТВА И БИЗНЕСА В ОБЛАСТИ РАЗВИТИЯ СИСТЕМ ИИ ЯВЛЯЕТСЯ ПОДГОТОВКА КАДРОВ</a:t>
            </a:r>
          </a:p>
        </p:txBody>
      </p:sp>
      <p:sp>
        <p:nvSpPr>
          <p:cNvPr id="3" name="Объект 2">
            <a:extLst>
              <a:ext uri="{FF2B5EF4-FFF2-40B4-BE49-F238E27FC236}">
                <a16:creationId xmlns:a16="http://schemas.microsoft.com/office/drawing/2014/main" id="{466FFF44-CA08-E2AA-8761-931214A5B340}"/>
              </a:ext>
            </a:extLst>
          </p:cNvPr>
          <p:cNvSpPr>
            <a:spLocks noGrp="1"/>
          </p:cNvSpPr>
          <p:nvPr>
            <p:ph idx="1"/>
          </p:nvPr>
        </p:nvSpPr>
        <p:spPr/>
        <p:txBody>
          <a:bodyPr>
            <a:normAutofit/>
          </a:bodyPr>
          <a:lstStyle/>
          <a:p>
            <a:pPr algn="ctr"/>
            <a:r>
              <a:rPr lang="ru-RU" sz="2000" dirty="0"/>
              <a:t>ГОСУДАРСТВО И БИЗНЕС МОГУТ СОВМЕСТНО ИНВЕСТИРОВАТЬ В ОБРАЗОВАТЕЛЬНЫЕ ПРОГРАММЫ ПО ИСКУССТВЕННОМУ ИНТЕЛЛЕКТУ, СОЗДАВАЯ КУРСЫ В УНИВЕРСИТЕТАХ, ОБРАЗОВАТЕЛЬНЫЕ ХАБЫ И ТРЕНИНГОВЫЕ ПРОГРАММЫ ДЛЯ РАБОТНИКОВ ГОСУДАРСТВЕННЫХ И ЧАСТНЫХ СТРУКТУР</a:t>
            </a:r>
            <a:r>
              <a:rPr lang="ru-RU" dirty="0"/>
              <a:t>. </a:t>
            </a:r>
          </a:p>
        </p:txBody>
      </p:sp>
    </p:spTree>
    <p:extLst>
      <p:ext uri="{BB962C8B-B14F-4D97-AF65-F5344CB8AC3E}">
        <p14:creationId xmlns:p14="http://schemas.microsoft.com/office/powerpoint/2010/main" val="346588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8CF10CA-7EBF-B59E-DFE5-CEF1BDBD73AD}"/>
              </a:ext>
            </a:extLst>
          </p:cNvPr>
          <p:cNvSpPr>
            <a:spLocks noGrp="1"/>
          </p:cNvSpPr>
          <p:nvPr>
            <p:ph type="title"/>
          </p:nvPr>
        </p:nvSpPr>
        <p:spPr/>
        <p:txBody>
          <a:bodyPr>
            <a:normAutofit/>
          </a:bodyPr>
          <a:lstStyle/>
          <a:p>
            <a:r>
              <a:rPr lang="ru-RU" sz="3200" dirty="0"/>
              <a:t>ПРИМЕРЫ СОТРУДНИЧЕСТВА</a:t>
            </a:r>
          </a:p>
        </p:txBody>
      </p:sp>
      <p:pic>
        <p:nvPicPr>
          <p:cNvPr id="6" name="Объект 5">
            <a:extLst>
              <a:ext uri="{FF2B5EF4-FFF2-40B4-BE49-F238E27FC236}">
                <a16:creationId xmlns:a16="http://schemas.microsoft.com/office/drawing/2014/main" id="{D70A1132-0018-8345-47BE-CF325C86ECC7}"/>
              </a:ext>
            </a:extLst>
          </p:cNvPr>
          <p:cNvPicPr>
            <a:picLocks noGrp="1" noChangeAspect="1"/>
          </p:cNvPicPr>
          <p:nvPr>
            <p:ph idx="1"/>
          </p:nvPr>
        </p:nvPicPr>
        <p:blipFill>
          <a:blip r:embed="rId2"/>
          <a:stretch>
            <a:fillRect/>
          </a:stretch>
        </p:blipFill>
        <p:spPr>
          <a:xfrm>
            <a:off x="5901606" y="1603877"/>
            <a:ext cx="5329377" cy="4012465"/>
          </a:xfrm>
          <a:prstGeom prst="rect">
            <a:avLst/>
          </a:prstGeom>
        </p:spPr>
      </p:pic>
    </p:spTree>
    <p:extLst>
      <p:ext uri="{BB962C8B-B14F-4D97-AF65-F5344CB8AC3E}">
        <p14:creationId xmlns:p14="http://schemas.microsoft.com/office/powerpoint/2010/main" val="2073345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a:t>ПО ДАННЫМ OPENAI, ОБЪЁМ ТЕКСТОВЫХ ТРАНЗАКЦИЙ С ИСПОЛЬЗОВАНИЕМ GPT-МОДЕЛЕЙ ВЫРОС В 2023 ГОДУ В ДЕСЯТКИ РАЗ, ДЕМОНСТРИРУЯ ПОТЕНЦИАЛ РАЗГОВОРНЫХ НЕЙРОСЕТЕЙ.</a:t>
            </a:r>
            <a:br>
              <a:rPr lang="ru-RU" sz="1800" dirty="0"/>
            </a:br>
            <a:r>
              <a:rPr lang="ru-RU" sz="1800" dirty="0"/>
              <a:t/>
            </a:r>
            <a:br>
              <a:rPr lang="ru-RU" sz="1800" dirty="0"/>
            </a:br>
            <a:r>
              <a:rPr lang="ru-RU" sz="1800" dirty="0">
                <a:solidFill>
                  <a:schemeClr val="accent4"/>
                </a:solidFill>
              </a:rPr>
              <a:t>ГОСУДАРСТВЕННЫЕ ОРГАНЫ ИСПОЛЬЗУЮТ ЭТИ ИНСТРУМЕНТЫ ДЛЯ ПРИМЕНЕНИЯ В СФЕРЕ ОБРАЗОВАНИЯ, ЗДРАВООХРАНЕНИЯ И ГОСУДАРСТВЕННОГО УПРАВЛЕНИЯ</a:t>
            </a:r>
            <a:r>
              <a:rPr lang="ru-RU" sz="1800" dirty="0"/>
              <a:t>.</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5681" y="1764232"/>
            <a:ext cx="5759450" cy="3971549"/>
          </a:xfrm>
        </p:spPr>
      </p:pic>
    </p:spTree>
    <p:extLst>
      <p:ext uri="{BB962C8B-B14F-4D97-AF65-F5344CB8AC3E}">
        <p14:creationId xmlns:p14="http://schemas.microsoft.com/office/powerpoint/2010/main" val="2569073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ПОЗИТИВНОЕ ВЛИЯНИЕ ИИ НА СОЦИАЛЬНЫЕ СФЕРЫ ПРОЯВЛЯЕТСЯ В ИСПОЛЬЗОВАНИИ ПРОГРАММНОГО ОБЕСПЕЧЕНИЯ, ПРИМЕНЯЕМОГО ДЛЯ </a:t>
            </a:r>
            <a:r>
              <a:rPr lang="ru-RU" sz="2800" dirty="0">
                <a:solidFill>
                  <a:schemeClr val="accent4"/>
                </a:solidFill>
              </a:rPr>
              <a:t>ДИАГНОСТИКИ ЗАБОЛЕВАНИЙ. </a:t>
            </a:r>
            <a:br>
              <a:rPr lang="ru-RU" sz="2800" dirty="0">
                <a:solidFill>
                  <a:schemeClr val="accent4"/>
                </a:solidFill>
              </a:rPr>
            </a:br>
            <a:r>
              <a:rPr lang="ru-RU" sz="2800" dirty="0">
                <a:solidFill>
                  <a:schemeClr val="accent4"/>
                </a:solidFill>
              </a:rPr>
              <a:t/>
            </a:r>
            <a:br>
              <a:rPr lang="ru-RU" sz="2800" dirty="0">
                <a:solidFill>
                  <a:schemeClr val="accent4"/>
                </a:solidFill>
              </a:rPr>
            </a:br>
            <a:r>
              <a:rPr lang="ru-RU" dirty="0"/>
              <a:t>ТАК, БОЛЕЕ 200 КЛИНИК ПО ВСЕМУ МИРУ ИСПОЛЬЗУЮТ ИИ DEEPMIND ДЛЯ АНАЛИЗА МЕДИЦИНСКИХ ДАННЫХ, УЛУЧШАЯ ТОЧНОСТЬ ДИАГНОЗА И УСКОРЯЯ ПРОЦЕСС ЛЕЧЕНИЯ.</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1732" y="1403511"/>
            <a:ext cx="5307810" cy="3855392"/>
          </a:xfrm>
        </p:spPr>
      </p:pic>
    </p:spTree>
    <p:extLst>
      <p:ext uri="{BB962C8B-B14F-4D97-AF65-F5344CB8AC3E}">
        <p14:creationId xmlns:p14="http://schemas.microsoft.com/office/powerpoint/2010/main" val="3996031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КОРПОРАЦИИ, ТАКИЕ КАК GOOGLE, ЕЖЕГОДНО ИНВЕСТИРУЮТ СВЫШЕ 20 МИЛЛИАРДОВ ДОЛЛАРОВ В ИССЛЕДОВАНИЯ И ИНФРАСТРУКТУРУ ДЛЯ ИИ. ГОСУДАРСТВА СТРЕМЯТСЯ СОТРУДНИЧАТЬ С КРУПНЫМ БИЗНЕСОМ, РАЗРАБАТЫВАЯ СОВМЕСТНЫЕ ОБРАЗОВАТЕЛЬНЫЕ ПРОГРАММЫ, ИННОВАЦИОННЫЕ ХАБЫ И АКСЕЛЕРАТОРЫ, ЧТО ОТКРЫВАЕТ ПУТЬ ДЛЯ МАСШТАБИРОВАНИЯ ПЕРЕДОВЫХ ИДЕЙ И ПРИВЛЕЧЕНИЯ ВЕНЧУРНЫХ ФОНДОВ.</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7973" y="1226676"/>
            <a:ext cx="5759450" cy="4444452"/>
          </a:xfrm>
        </p:spPr>
      </p:pic>
    </p:spTree>
    <p:extLst>
      <p:ext uri="{BB962C8B-B14F-4D97-AF65-F5344CB8AC3E}">
        <p14:creationId xmlns:p14="http://schemas.microsoft.com/office/powerpoint/2010/main" val="871149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КОРПОРАТИВНОЕ ЛИДЕРСТВО В ИИ ОПИРАЕТСЯ НА ГОСУДАРСТВЕННЫЕ СТИМУЛИРУЮЩИЕ МЕРЫ, ВКЛЮЧАЯ ФИНАНСОВЫЕ СУБСИДИИ И УСТОЙЧИВУЮ РЕГУЛЯТИВНУЮ СРЕДУ. </a:t>
            </a:r>
            <a:br>
              <a:rPr lang="ru-RU" dirty="0"/>
            </a:br>
            <a:r>
              <a:rPr lang="ru-RU" dirty="0"/>
              <a:t/>
            </a:r>
            <a:br>
              <a:rPr lang="ru-RU" dirty="0"/>
            </a:br>
            <a:r>
              <a:rPr lang="ru-RU" dirty="0"/>
              <a:t>ТАК, IBM И MICROSOFT ВЕДУТ МАСШТАБНЫЕ ИССЛЕДОВАНИЯ В РАМКАХ ГОСУДАРСТВЕННО-ЧАСТНОГО </a:t>
            </a:r>
            <a:r>
              <a:rPr lang="ru-RU" dirty="0" err="1"/>
              <a:t>ПАРТНЕРСТВА</a:t>
            </a:r>
            <a:r>
              <a:rPr lang="ru-RU" dirty="0"/>
              <a:t>, РАЗРАБАТЫВАЯ ОБЛАЧНЫЕ СЕРВИСЫ ДЛЯ ОБУЧЕНИЯ НЕЙРОННЫХ СЕТЕЙ И АНАЛИЗА БОЛЬШИХ ДАННЫХ.</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5794" y="1152525"/>
            <a:ext cx="6225231" cy="4676775"/>
          </a:xfrm>
        </p:spPr>
      </p:pic>
    </p:spTree>
    <p:extLst>
      <p:ext uri="{BB962C8B-B14F-4D97-AF65-F5344CB8AC3E}">
        <p14:creationId xmlns:p14="http://schemas.microsoft.com/office/powerpoint/2010/main" val="643091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ИЗРАИЛЬ ЗАНИМАЕТ ТРЕТЬЕ МЕСТО В МИРЕ ПО ЧИСЛУ СТАРТАПОВ, СПЕЦИАЛИЗИРУЮЩИХСЯ НА ИСКУССТВЕННОМ ИНТЕЛЛЕКТЕ, С 83 КОМПАНИЯМИ В СЕКТОРЕ GEN AI, УСТУПАЯ ТОЛЬКО США И ВЕЛИКОБРИТАНИИ.</a:t>
            </a:r>
            <a:br>
              <a:rPr lang="ru-RU" dirty="0"/>
            </a:br>
            <a:r>
              <a:rPr lang="ru-RU" dirty="0"/>
              <a:t/>
            </a:r>
            <a:br>
              <a:rPr lang="ru-RU" dirty="0"/>
            </a:br>
            <a:r>
              <a:rPr lang="ru-RU" dirty="0"/>
              <a:t> МНОГИЕ ИЗ НИХ ПОЛУЧАЛИ ПОДДЕРЖКУ ЧЕРЕЗ ИЗРАИЛЬСКОЕ УПРАВЛЕНИЕ ИННОВАЦИЙ, КОТОРОЕ ЕЖЕГОДНО РАСПОЛАГАЕТ БЮДЖЕТОМ ОКОЛО 450 МИЛЛИОНОВ ДОЛЛАРОВ. РЕЗУЛЬТАТОМ СТАЛО ФОРМИРОВАНИЕ ОДНОЙ ИЗ НАИБОЛЕЕ ВЫСОКОТЕХНОЛОГИЧНЫХ ЭКОСИСТЕМ, ГДЕ ПРОЦВЕТАЮТ НЕЙРОСЕТЕВЫЕ РЕШЕНИЯ И АНАЛИТИКА ДАННЫХ.</a:t>
            </a:r>
          </a:p>
        </p:txBody>
      </p:sp>
      <p:pic>
        <p:nvPicPr>
          <p:cNvPr id="4" name="Объект 3"/>
          <p:cNvPicPr>
            <a:picLocks noGrp="1" noChangeAspect="1"/>
          </p:cNvPicPr>
          <p:nvPr>
            <p:ph idx="1"/>
          </p:nvPr>
        </p:nvPicPr>
        <p:blipFill>
          <a:blip r:embed="rId2"/>
          <a:stretch>
            <a:fillRect/>
          </a:stretch>
        </p:blipFill>
        <p:spPr>
          <a:xfrm>
            <a:off x="6068021" y="1401383"/>
            <a:ext cx="5936470" cy="4056442"/>
          </a:xfrm>
          <a:prstGeom prst="rect">
            <a:avLst/>
          </a:prstGeom>
        </p:spPr>
      </p:pic>
    </p:spTree>
    <p:extLst>
      <p:ext uri="{BB962C8B-B14F-4D97-AF65-F5344CB8AC3E}">
        <p14:creationId xmlns:p14="http://schemas.microsoft.com/office/powerpoint/2010/main" val="14746937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ДАНИЯ АКТИВНО ВНЕДРЯЕТ РОБОЭТИЧЕСКИЕ НОРМЫ ПРИ УЧАСТИИ МЕСТНЫХ МИНИСТЕРСТВ И НАЦИОНАЛЬНЫХ ИНСТИТУТОВ. В ОДЕНСЕ ДЕЙСТВУЕТ CENTER FOR AI ETHICS, КООРДИНИРУЮЩИЙ ПРОЕКТЫ ПО СОЦИАЛЬНОМУ ВОЗДЕЙСТВИЮ АЛГОРИТМОВ, А ГОСУДАРСТВЕННЫЕ ГРАНТЫ ДОСТИГАЮТ СОТНИ МИЛЛИОНОВ КРОН ЕЖЕГОДНО, ПОДДЕРЖИВАЯ ИССЛЕДОВАНИЯ В ОБЛАСТИ ОТВЕТСТВЕННОГО ИИ.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0336" y="1331168"/>
            <a:ext cx="5759450" cy="4570868"/>
          </a:xfrm>
        </p:spPr>
      </p:pic>
    </p:spTree>
    <p:extLst>
      <p:ext uri="{BB962C8B-B14F-4D97-AF65-F5344CB8AC3E}">
        <p14:creationId xmlns:p14="http://schemas.microsoft.com/office/powerpoint/2010/main" val="1703225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a:t>В ИНДИИ МИНИСТЕРСТВО ЭЛЕКТРОНИКИ И ИНФОРМАЦИОННЫХ ТЕХНОЛОГИЙ (MEITY) ЗАПУСТИЛО ИНИЦИАТИВУ NATIONAL AI PORTAL, ОБУЧИВ СВЫШЕ 400 ТЫСЯЧ ЧЕЛОВЕК ОСНОВАМ МАШИННОГО ОБУЧЕНИЯ И АНАЛИЗА ДАННЫХ.</a:t>
            </a:r>
            <a:br>
              <a:rPr lang="ru-RU" sz="1800" dirty="0"/>
            </a:br>
            <a:r>
              <a:rPr lang="ru-RU" sz="1800" dirty="0"/>
              <a:t/>
            </a:r>
            <a:br>
              <a:rPr lang="ru-RU" sz="1800" dirty="0"/>
            </a:br>
            <a:r>
              <a:rPr lang="ru-RU" sz="1800" dirty="0"/>
              <a:t> ЭТО СПОСОБСТВУЕТ ПОЯВЛЕНИЮ НОВЫХ AI-СТАРТАПОВ И РОСТУ ИНТЕРЕСА МЕЖДУНАРОДНЫХ ИНВЕСТОРОВ К ИНДИЙСКОМУ ТЕХНОЛОГИЧЕСКОМУ РЫНКУ.</a:t>
            </a: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4917" y="1572517"/>
            <a:ext cx="5759450" cy="3912588"/>
          </a:xfrm>
        </p:spPr>
      </p:pic>
    </p:spTree>
    <p:extLst>
      <p:ext uri="{BB962C8B-B14F-4D97-AF65-F5344CB8AC3E}">
        <p14:creationId xmlns:p14="http://schemas.microsoft.com/office/powerpoint/2010/main" val="4094013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НА КОРПОРАТИВНОМ УРОВНЕ ИИ ПОВЫШАЕТ КОНКУРЕНТОСПОСОБНОСТЬ, СОКРАЩАЯ ОПЕРАЦИОННЫЕ ИЗДЕРЖКИ И ПОВЫШАЯ ТОЧНОСТЬ ПРОГНОЗОВ.</a:t>
            </a:r>
            <a:br>
              <a:rPr lang="ru-RU" dirty="0"/>
            </a:br>
            <a:r>
              <a:rPr lang="ru-RU" dirty="0"/>
              <a:t/>
            </a:r>
            <a:br>
              <a:rPr lang="ru-RU" dirty="0"/>
            </a:br>
            <a:r>
              <a:rPr lang="ru-RU" dirty="0"/>
              <a:t> НАПРИМЕР, </a:t>
            </a:r>
            <a:r>
              <a:rPr lang="ru-RU" dirty="0">
                <a:solidFill>
                  <a:schemeClr val="accent4"/>
                </a:solidFill>
              </a:rPr>
              <a:t>WALMART </a:t>
            </a:r>
            <a:r>
              <a:rPr lang="ru-RU" dirty="0"/>
              <a:t>ИСПОЛЬЗУЕТ НЕЙРОННЫЕ СЕТИ ДЛЯ УПРАВЛЕНИЯ ЦЕПОЧКАМИ ПОСТАВОК, СНИЖАЯ ПОТЕРИ ТОВАРОВ НА 15%, А ГОСУДАРСТВЕННЫЕ ПРОГРАММЫ ПОДДЕРЖКИ ИННОВАЦИЙ ПОЗВОЛЯЮТ МАСШТАБИРОВАТЬ ТАКИЕ РЕШЕНИЯ И АДАПТИРОВАТЬ ИХ ПОД МАЛЫЙ БИЗНЕС.</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0408" y="1395211"/>
            <a:ext cx="5759450" cy="4267200"/>
          </a:xfrm>
        </p:spPr>
      </p:pic>
    </p:spTree>
    <p:extLst>
      <p:ext uri="{BB962C8B-B14F-4D97-AF65-F5344CB8AC3E}">
        <p14:creationId xmlns:p14="http://schemas.microsoft.com/office/powerpoint/2010/main" val="13409361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ЮАР, БЛАГОДАРЯ ПРОГРАММЕ AI4D AFRICA, ИНВЕСТИРУЕТ В ОБРАЗОВАТЕЛЬНЫЕ ПРОЕКТЫ И МЕЖДУНАРОДНЫЕ ПАРТНЁРСТВА, СТРЕМЯСЬ К СОЗДАНИЮ УСТОЙЧИВОЙ ЭКОСИСТЕМЫ ИИ. </a:t>
            </a:r>
            <a:br>
              <a:rPr lang="ru-RU" dirty="0"/>
            </a:br>
            <a:r>
              <a:rPr lang="ru-RU" dirty="0"/>
              <a:t/>
            </a:r>
            <a:br>
              <a:rPr lang="ru-RU" dirty="0"/>
            </a:br>
            <a:r>
              <a:rPr lang="ru-RU" dirty="0"/>
              <a:t>МЕСТНЫЕ УНИВЕРСИТЕТЫ СОТРУДНИЧАЮТ С ПРАВИТЕЛЬСТВОМ, ОРГАНИЗУЯ ХАКАТОНЫ И КОНФЕРЕНЦИИ, ГДЕ МОЛОДЫЕ УЧЁНЫЕ ПРЕДСТАВЛЯЮТ РЕШЕНИЯ ДЛЯ СОЦИАЛЬНО ЗНАЧИМЫХ ЗАДАЧ, ВКЛЮЧАЯ ЗДРАВООХРАНЕНИЕ И СЕЛЬСКОЕ ХОЗЯЙСТВО.</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9572" y="1344563"/>
            <a:ext cx="5759450" cy="4178782"/>
          </a:xfrm>
        </p:spPr>
      </p:pic>
    </p:spTree>
    <p:extLst>
      <p:ext uri="{BB962C8B-B14F-4D97-AF65-F5344CB8AC3E}">
        <p14:creationId xmlns:p14="http://schemas.microsoft.com/office/powerpoint/2010/main" val="1148804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ПРОФИЛЬНЫЕ ГОСУДАРСТВЕННЫЕ ИНСТИТУТЫ, ТАКИЕ КАК DARPA В США, ФОРМИРУЮТ ГРАНТОВЫЕ КОНКУРСЫ ПО КОНКРЕТНЫМ НАПРАВЛЕНИЯМ ИИ, ПОВЫШАЯ УРОВЕНЬ ТЕХНОЛОГИЧЕСКОЙ КОНКУРЕНЦИИ. </a:t>
            </a:r>
            <a:br>
              <a:rPr lang="ru-RU" dirty="0"/>
            </a:br>
            <a:r>
              <a:rPr lang="ru-RU" dirty="0"/>
              <a:t/>
            </a:r>
            <a:br>
              <a:rPr lang="ru-RU" dirty="0"/>
            </a:br>
            <a:r>
              <a:rPr lang="ru-RU" dirty="0"/>
              <a:t>ТАКИЕ ПРОЕКТЫ ЧАСТО СОЗДАЮТ ПРОРЫВНЫЕ РЕШЕНИЯ — ОТ БЕСПИЛОТНЫХ АВТОМОБИЛЕЙ ДО СИСТЕМ ИНТЕЛЛЕКТУАЛЬНОЙ ЛОГИСТИКИ, ЧТО УСИЛИВАЕТ ПОЗИЦИИ США НА МИРОВОЙ АРЕНЕ.</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1958" y="1988430"/>
            <a:ext cx="5360398" cy="3080761"/>
          </a:xfrm>
        </p:spPr>
      </p:pic>
    </p:spTree>
    <p:extLst>
      <p:ext uri="{BB962C8B-B14F-4D97-AF65-F5344CB8AC3E}">
        <p14:creationId xmlns:p14="http://schemas.microsoft.com/office/powerpoint/2010/main" val="745032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МАСШТАБИРОВАНИЕ ИИ ВНУТРИ КОМПАНИЙ ТРЕБУЕТ ДОСТУПА К БОЛЬШИМ ОБЪЁМАМ ДАННЫХ, И ИМЕННО ГОСУДАРСТВЕННЫЕ РЕЕСТРЫ МОГУТ ПРЕДОСТАВИТЬ НАБОРЫ, НЕОБХОДИМЫЕ ДЛЯ ТРЕНИРОВКИ НЕЙРОННЫХ СЕТЕЙ. </a:t>
            </a:r>
            <a:br>
              <a:rPr lang="ru-RU" dirty="0"/>
            </a:br>
            <a:r>
              <a:rPr lang="ru-RU" dirty="0"/>
              <a:t/>
            </a:r>
            <a:br>
              <a:rPr lang="ru-RU" dirty="0"/>
            </a:br>
            <a:r>
              <a:rPr lang="ru-RU" dirty="0"/>
              <a:t>ТАК, В ЭСТОНИИ ОТКРЫТЫЕ ГОСУДАРСТВЕННЫЕ ДАННЫЕ ИСПОЛЬЗУЮТСЯ IT-СЕКТОРОМ ДЛЯ РАЗРАБОТКИ МОБИЛЬНЫХ ПРИЛОЖЕНИЙ УСКОРЕННОГО ДОКУМЕНТООБОРОТА И ЭЛЕКТРОННЫХ УСЛУГ.</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5506" y="1169533"/>
            <a:ext cx="4718556" cy="4718556"/>
          </a:xfrm>
        </p:spPr>
      </p:pic>
    </p:spTree>
    <p:extLst>
      <p:ext uri="{BB962C8B-B14F-4D97-AF65-F5344CB8AC3E}">
        <p14:creationId xmlns:p14="http://schemas.microsoft.com/office/powerpoint/2010/main" val="2671004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94" y="441064"/>
            <a:ext cx="5482502" cy="5967747"/>
          </a:xfrm>
        </p:spPr>
        <p:txBody>
          <a:bodyPr>
            <a:normAutofit/>
          </a:bodyPr>
          <a:lstStyle/>
          <a:p>
            <a:r>
              <a:rPr lang="ru-RU" sz="1800" dirty="0"/>
              <a:t>НА КОРПОРАТИВНОМ УРОВНЕ ИИ-ПРОЕКТЫ СПОСОБСТВУЮТ ПОВЫШЕНИЮ УРОВНЯ КИБЕРБЕЗОПАСНОСТИ. ПО ДАННЫМ CAPGEMINI, 69% ИБ-ДИРЕКТОРОВ СЧИТАЮТ АНАЛИЗ АНОМАЛИЙ В СЕТЕВОМ ТРАФИКЕ КЛЮЧЕВЫМ НАПРАВЛЕНИЕМ. </a:t>
            </a:r>
            <a:br>
              <a:rPr lang="ru-RU" sz="1800" dirty="0"/>
            </a:br>
            <a:r>
              <a:rPr lang="ru-RU" sz="1800" dirty="0"/>
              <a:t/>
            </a:r>
            <a:br>
              <a:rPr lang="ru-RU" sz="1800" dirty="0"/>
            </a:br>
            <a:r>
              <a:rPr lang="ru-RU" sz="1800" dirty="0"/>
              <a:t>ГОСУДАРСТВА ПОДДЕРЖИВАЮТ ЭТИ РАЗРАБОТКИ, ПРЕДОСТАВЛЯЯ ГРАНТЫ НА ЗАЩИТУ КРИТИЧЕСКИ ВАЖНЫХ СИСТЕМ ОТ КИБЕРАТАК И ФОРМИРУЯ СПЕЦИАЛЬНЫЕ CERT-КОМАНДЫ.</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4990" y="1679359"/>
            <a:ext cx="5759450" cy="3698904"/>
          </a:xfrm>
        </p:spPr>
      </p:pic>
    </p:spTree>
    <p:extLst>
      <p:ext uri="{BB962C8B-B14F-4D97-AF65-F5344CB8AC3E}">
        <p14:creationId xmlns:p14="http://schemas.microsoft.com/office/powerpoint/2010/main" val="1832392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a:solidFill>
                  <a:schemeClr val="accent4"/>
                </a:solidFill>
              </a:rPr>
              <a:t>В ШВЕЦИИ </a:t>
            </a:r>
            <a:r>
              <a:rPr lang="ru-RU" sz="1800" dirty="0"/>
              <a:t>ЗАПУЩЕНЫ ПИЛОТНЫЕ ПРОГРАММЫ С ЧАТ-БОТАМИ ДЛЯ ОКАЗАНИЯ КОНСУЛЬТАЦИЙ ПОЖИЛЫМ ЛЮДЯМ, ЭКОНОМЯ </a:t>
            </a:r>
            <a:r>
              <a:rPr lang="ru-RU" sz="1800" dirty="0">
                <a:solidFill>
                  <a:schemeClr val="accent4"/>
                </a:solidFill>
              </a:rPr>
              <a:t>ДО 30% РАБОЧЕГО ВРЕМЕНИ СОЦИАЛЬНЫХ СЛУЖБ. </a:t>
            </a:r>
            <a:br>
              <a:rPr lang="ru-RU" sz="1800" dirty="0">
                <a:solidFill>
                  <a:schemeClr val="accent4"/>
                </a:solidFill>
              </a:rPr>
            </a:br>
            <a:r>
              <a:rPr lang="ru-RU" sz="1800" dirty="0"/>
              <a:t/>
            </a:r>
            <a:br>
              <a:rPr lang="ru-RU" sz="1800" dirty="0"/>
            </a:br>
            <a:r>
              <a:rPr lang="ru-RU" sz="1800" dirty="0"/>
              <a:t>ТАКОЙ ПОДХОД СНИЖАЕТ НАГРУЗКУ НА БЮДЖЕТ И ПОВЫШАЕТ ДОСТУПНОСТЬ МУНИЦИПАЛЬНЫХ УСЛУГ.</a:t>
            </a: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06401" y="1738149"/>
            <a:ext cx="5592857" cy="3581324"/>
          </a:xfrm>
        </p:spPr>
      </p:pic>
    </p:spTree>
    <p:extLst>
      <p:ext uri="{BB962C8B-B14F-4D97-AF65-F5344CB8AC3E}">
        <p14:creationId xmlns:p14="http://schemas.microsoft.com/office/powerpoint/2010/main" val="40558646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219098-A048-1814-81E3-755F76E05EA5}"/>
              </a:ext>
            </a:extLst>
          </p:cNvPr>
          <p:cNvSpPr>
            <a:spLocks noGrp="1"/>
          </p:cNvSpPr>
          <p:nvPr>
            <p:ph type="title"/>
          </p:nvPr>
        </p:nvSpPr>
        <p:spPr/>
        <p:txBody>
          <a:bodyPr>
            <a:normAutofit/>
          </a:bodyPr>
          <a:lstStyle/>
          <a:p>
            <a:r>
              <a:rPr lang="ru-RU" sz="4400" dirty="0"/>
              <a:t>РОССИЯ</a:t>
            </a:r>
            <a:br>
              <a:rPr lang="ru-RU" sz="4400" dirty="0"/>
            </a:br>
            <a:r>
              <a:rPr lang="ru-RU" sz="4400" dirty="0"/>
              <a:t>2024</a:t>
            </a:r>
          </a:p>
        </p:txBody>
      </p:sp>
      <p:sp>
        <p:nvSpPr>
          <p:cNvPr id="3" name="Объект 2">
            <a:extLst>
              <a:ext uri="{FF2B5EF4-FFF2-40B4-BE49-F238E27FC236}">
                <a16:creationId xmlns:a16="http://schemas.microsoft.com/office/drawing/2014/main" id="{F6525DC6-8A8A-A0D4-97A4-B6EFFB8D9CF8}"/>
              </a:ext>
            </a:extLst>
          </p:cNvPr>
          <p:cNvSpPr>
            <a:spLocks noGrp="1"/>
          </p:cNvSpPr>
          <p:nvPr>
            <p:ph idx="1"/>
          </p:nvPr>
        </p:nvSpPr>
        <p:spPr/>
        <p:txBody>
          <a:bodyPr>
            <a:normAutofit fontScale="47500" lnSpcReduction="20000"/>
          </a:bodyPr>
          <a:lstStyle/>
          <a:p>
            <a:endParaRPr lang="ru-RU" dirty="0"/>
          </a:p>
          <a:p>
            <a:r>
              <a:rPr lang="ru-RU" dirty="0"/>
              <a:t>СОЗДАНО ГОСУДАРСТВЕННОЕ СТРАТЕГИЧЕСКОЕ АГЕНТСТВО ПОДДЕРЖКИ И ФОРМИРОВАНИЯ ИИ-РАЗРАБОТОК</a:t>
            </a:r>
          </a:p>
          <a:p>
            <a:r>
              <a:rPr lang="ru-RU" dirty="0" err="1"/>
              <a:t>МИНЦИФРЫ</a:t>
            </a:r>
            <a:r>
              <a:rPr lang="ru-RU" dirty="0"/>
              <a:t> ПРИ ПОДДЕРЖКЕ СПЧ РАЗРАБОТАНЫ ПРАВИЛА ИСПОЛЬЗОВАНИЯ ИИ В РЯДЕ СФЕР</a:t>
            </a:r>
          </a:p>
          <a:p>
            <a:r>
              <a:rPr lang="ru-RU" dirty="0" err="1"/>
              <a:t>МИНЦИФРЫ</a:t>
            </a:r>
            <a:r>
              <a:rPr lang="ru-RU" dirty="0"/>
              <a:t> НАЗНАЧЕНО ОТВЕЧАТЬ ЗА </a:t>
            </a:r>
            <a:r>
              <a:rPr lang="ru-RU" dirty="0" err="1"/>
              <a:t>ФЕДПРОЕКТ</a:t>
            </a:r>
            <a:r>
              <a:rPr lang="ru-RU" dirty="0"/>
              <a:t> «ИСКУССТВЕННЫЙ ИНТЕЛЛЕКТ» ВМЕСТО МИНЭКОНОМРАЗВИТИЯ</a:t>
            </a:r>
          </a:p>
          <a:p>
            <a:r>
              <a:rPr lang="ru-RU" dirty="0"/>
              <a:t>ПРЕЗИДЕНТ  ПОДПИСАЛ УКАЗ ОБ ОБНОВЛЕНИИ СТРАТЕГИИ РАЗВИТИЯ ИИ ДО 2030 ГОДА</a:t>
            </a:r>
          </a:p>
          <a:p>
            <a:r>
              <a:rPr lang="ru-RU" dirty="0"/>
              <a:t>ПРЕЗИДЕНТ ВКЛЮЧИЛ «ИСКУССТВЕННЫЙ ИНТЕЛЛЕКТ» В НАЦПРОЕКТ ПО ЭКОНОМИКЕ ДАННЫХ</a:t>
            </a:r>
          </a:p>
          <a:p>
            <a:r>
              <a:rPr lang="ru-RU" dirty="0"/>
              <a:t>ПРЕЗИДЕНТ ДАЛ ПОРУЧЕНИЯ ПО РАЗВИТИЮ ГЕНЕРАТИВНОГО ИИ</a:t>
            </a:r>
          </a:p>
          <a:p>
            <a:r>
              <a:rPr lang="ru-RU" dirty="0" err="1"/>
              <a:t>ЕЩЕ</a:t>
            </a:r>
            <a:r>
              <a:rPr lang="ru-RU" dirty="0"/>
              <a:t> ШЕСТЬ ВУЗОВ ПОЛУЧАТ ФИНАНСОВУЮ ПОДДЕРЖКУ НА РАЗВИТИЕ ИССЛЕДОВАТЕЛЬСКИХ ЦЕНТРОВ ИИ</a:t>
            </a:r>
          </a:p>
        </p:txBody>
      </p:sp>
      <p:sp>
        <p:nvSpPr>
          <p:cNvPr id="5" name="TextBox 4">
            <a:extLst>
              <a:ext uri="{FF2B5EF4-FFF2-40B4-BE49-F238E27FC236}">
                <a16:creationId xmlns:a16="http://schemas.microsoft.com/office/drawing/2014/main" id="{20382B95-6D49-1F86-7A92-68BF8A4C1F2F}"/>
              </a:ext>
            </a:extLst>
          </p:cNvPr>
          <p:cNvSpPr txBox="1"/>
          <p:nvPr/>
        </p:nvSpPr>
        <p:spPr>
          <a:xfrm>
            <a:off x="589469" y="5637848"/>
            <a:ext cx="1465242" cy="892552"/>
          </a:xfrm>
          <a:prstGeom prst="rect">
            <a:avLst/>
          </a:prstGeom>
          <a:noFill/>
        </p:spPr>
        <p:txBody>
          <a:bodyPr wrap="square">
            <a:spAutoFit/>
          </a:bodyPr>
          <a:lstStyle/>
          <a:p>
            <a:r>
              <a:rPr lang="en-US" sz="400" dirty="0"/>
              <a:t>https://www.tadviser.ru/index.php/%D0%A1%D1%82%D0%B0%D1%82%D1%8C%D1%8F:%D0%9D%D0%B0%D1%86%D0%B8%D0%BE%D0%BD%D0%B0%D0%BB%D1%8C%D0%BD%D0%B0%D1%8F_%D1%81%D1%82%D1%80%D0%B0%D1%82%D0%B5%D0%B3%D0%B8%D1%8F_%D1%80%D0%B0%D0%B7%D0%B2%D0%B8%D1%82%D0%B8%D1%8F_%D0%B8%D1%81%D0%BA%D1%83%D1%81%D1%81%D1%82%D0%B2%D0%B5%D0%BD%D0%BD%D0%BE%D0%B3%D0%BE_%D0%B8%D0%BD%D1%82%D0%B5%D0%BB%D0%BB%D0%B5%D0%BA%D1%82%D0%B0</a:t>
            </a:r>
          </a:p>
        </p:txBody>
      </p:sp>
    </p:spTree>
    <p:extLst>
      <p:ext uri="{BB962C8B-B14F-4D97-AF65-F5344CB8AC3E}">
        <p14:creationId xmlns:p14="http://schemas.microsoft.com/office/powerpoint/2010/main" val="37561003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96B589D-73D9-2118-98A0-7571FB902B52}"/>
              </a:ext>
            </a:extLst>
          </p:cNvPr>
          <p:cNvSpPr>
            <a:spLocks noGrp="1"/>
          </p:cNvSpPr>
          <p:nvPr>
            <p:ph type="title"/>
          </p:nvPr>
        </p:nvSpPr>
        <p:spPr/>
        <p:txBody>
          <a:bodyPr>
            <a:normAutofit/>
          </a:bodyPr>
          <a:lstStyle/>
          <a:p>
            <a:r>
              <a:rPr lang="ru-RU" sz="4400" dirty="0"/>
              <a:t>РОССИЯ</a:t>
            </a:r>
            <a:br>
              <a:rPr lang="ru-RU" sz="4400" dirty="0"/>
            </a:br>
            <a:r>
              <a:rPr lang="ru-RU" sz="4400" dirty="0"/>
              <a:t>2025</a:t>
            </a:r>
          </a:p>
        </p:txBody>
      </p:sp>
      <p:sp>
        <p:nvSpPr>
          <p:cNvPr id="5" name="Объект 4">
            <a:extLst>
              <a:ext uri="{FF2B5EF4-FFF2-40B4-BE49-F238E27FC236}">
                <a16:creationId xmlns:a16="http://schemas.microsoft.com/office/drawing/2014/main" id="{4DCCEB26-4298-6358-A986-5F63487600CA}"/>
              </a:ext>
            </a:extLst>
          </p:cNvPr>
          <p:cNvSpPr>
            <a:spLocks noGrp="1"/>
          </p:cNvSpPr>
          <p:nvPr>
            <p:ph idx="1"/>
          </p:nvPr>
        </p:nvSpPr>
        <p:spPr/>
        <p:txBody>
          <a:bodyPr>
            <a:normAutofit/>
          </a:bodyPr>
          <a:lstStyle/>
          <a:p>
            <a:pPr algn="ctr"/>
            <a:r>
              <a:rPr lang="ru-RU" dirty="0"/>
              <a:t>НАЧАЛО СОЗДАНИЯ ЕДИНОЙ </a:t>
            </a:r>
            <a:r>
              <a:rPr lang="ru-RU" dirty="0" err="1"/>
              <a:t>ГОСПЛАТФОРМЫ</a:t>
            </a:r>
            <a:r>
              <a:rPr lang="ru-RU" dirty="0"/>
              <a:t> ДЛЯ ОБМЕНА И АНАЛИЗА ДАННЫХ ЗА ₽17,74 МЛРД</a:t>
            </a:r>
          </a:p>
          <a:p>
            <a:pPr algn="ctr"/>
            <a:r>
              <a:rPr lang="ru-RU" dirty="0"/>
              <a:t>НА РАЗВИТИЕ ИСКУССТВЕННОГО ИНТЕЛЛЕКТА В РОССИИ ВЫДЕЛЕНО 7,7 МЛРД РУБЛЕЙ</a:t>
            </a:r>
          </a:p>
        </p:txBody>
      </p:sp>
      <p:sp>
        <p:nvSpPr>
          <p:cNvPr id="7" name="TextBox 6">
            <a:extLst>
              <a:ext uri="{FF2B5EF4-FFF2-40B4-BE49-F238E27FC236}">
                <a16:creationId xmlns:a16="http://schemas.microsoft.com/office/drawing/2014/main" id="{90098C6E-3D1E-57CE-0568-3FBEDD805BE1}"/>
              </a:ext>
            </a:extLst>
          </p:cNvPr>
          <p:cNvSpPr txBox="1"/>
          <p:nvPr/>
        </p:nvSpPr>
        <p:spPr>
          <a:xfrm>
            <a:off x="267596" y="5668626"/>
            <a:ext cx="2229152" cy="861774"/>
          </a:xfrm>
          <a:prstGeom prst="rect">
            <a:avLst/>
          </a:prstGeom>
          <a:noFill/>
        </p:spPr>
        <p:txBody>
          <a:bodyPr wrap="square">
            <a:spAutoFit/>
          </a:bodyPr>
          <a:lstStyle/>
          <a:p>
            <a:r>
              <a:rPr lang="en-US" sz="500" dirty="0"/>
              <a:t>https://www.tadviser.ru/index.php/%D0%A1%D1%82%D0%B0%D1%82%D1%8C%D1%8F:%D0%9D%D0%B0%D1%86%D0%B8%D0%BE%D0%BD%D0%B0%D0%BB%D1%8C%D0%BD%D0%B0%D1%8F_%D1%81%D1%82%D1%80%D0%B0%D1%82%D0%B5%D0%B3%D0%B8%D1%8F_%D1%80%D0%B0%D0%B7%D0%B2%D0%B8%D1%82%D0%B8%D1%8F_%D0%B8%D1%81%D0%BA%D1%83%D1%81%D1%81%D1%82%D0%B2%D0%B5%D0%BD%D0%BD%D0%BE%D0%B3%D0%BE_%D0%B8%D0%BD%D1%82%D0%B5%D0%BB%D0%BB%D0%B5%D0%BA%D1%82%D0%B0</a:t>
            </a:r>
            <a:endParaRPr lang="ru-RU" sz="500" dirty="0"/>
          </a:p>
        </p:txBody>
      </p:sp>
    </p:spTree>
    <p:extLst>
      <p:ext uri="{BB962C8B-B14F-4D97-AF65-F5344CB8AC3E}">
        <p14:creationId xmlns:p14="http://schemas.microsoft.com/office/powerpoint/2010/main" val="2618216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2C9B10F-37BC-7465-EE8D-DE93AC18D06A}"/>
              </a:ext>
            </a:extLst>
          </p:cNvPr>
          <p:cNvSpPr>
            <a:spLocks noGrp="1"/>
          </p:cNvSpPr>
          <p:nvPr>
            <p:ph type="title"/>
          </p:nvPr>
        </p:nvSpPr>
        <p:spPr/>
        <p:txBody>
          <a:bodyPr>
            <a:normAutofit/>
          </a:bodyPr>
          <a:lstStyle/>
          <a:p>
            <a:r>
              <a:rPr lang="ru-RU" sz="3200" dirty="0"/>
              <a:t>МЕЖДУНАРОДНОЕ СОТРУДНИЧЕСТВО В ОБЛАСТИ РАЗВИТИЯ ИИ</a:t>
            </a:r>
          </a:p>
        </p:txBody>
      </p:sp>
      <p:pic>
        <p:nvPicPr>
          <p:cNvPr id="3" name="Объект 2">
            <a:extLst>
              <a:ext uri="{FF2B5EF4-FFF2-40B4-BE49-F238E27FC236}">
                <a16:creationId xmlns:a16="http://schemas.microsoft.com/office/drawing/2014/main" id="{F3F46F1D-1F21-74E5-1995-DF01B7FA9A77}"/>
              </a:ext>
            </a:extLst>
          </p:cNvPr>
          <p:cNvPicPr>
            <a:picLocks noGrp="1" noChangeAspect="1"/>
          </p:cNvPicPr>
          <p:nvPr>
            <p:ph idx="1"/>
          </p:nvPr>
        </p:nvPicPr>
        <p:blipFill>
          <a:blip r:embed="rId2"/>
          <a:stretch>
            <a:fillRect/>
          </a:stretch>
        </p:blipFill>
        <p:spPr>
          <a:xfrm>
            <a:off x="6248932" y="1809200"/>
            <a:ext cx="4648564" cy="3363166"/>
          </a:xfrm>
          <a:prstGeom prst="rect">
            <a:avLst/>
          </a:prstGeom>
        </p:spPr>
      </p:pic>
    </p:spTree>
    <p:extLst>
      <p:ext uri="{BB962C8B-B14F-4D97-AF65-F5344CB8AC3E}">
        <p14:creationId xmlns:p14="http://schemas.microsoft.com/office/powerpoint/2010/main" val="1414464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СОВМЕСТНЫЕ ГОСУДАРСТВЕННО-ЧАСТНЫЕ ФОРУМЫ, НАПРИМЕР, GLOBAL PARTNERSHIP ON AI (GPAI), СПОСОБСТВУЮТ ОБМЕНУ ЛУЧШИМИ ПРАКТИКАМИ И ОБСУЖДЕНИЮ ЭТИЧЕСКИХ НОРМ. </a:t>
            </a:r>
            <a:br>
              <a:rPr lang="ru-RU" dirty="0"/>
            </a:br>
            <a:r>
              <a:rPr lang="ru-RU" dirty="0"/>
              <a:t/>
            </a:r>
            <a:br>
              <a:rPr lang="ru-RU" dirty="0"/>
            </a:br>
            <a:r>
              <a:rPr lang="ru-RU" dirty="0"/>
              <a:t>В ФОРУМЕ УЧАСТВУЮТ СВЫШЕ 25 СТРАН, ВКЛЮЧАЯ КАНАДУ, ФРАНЦИЮ И ИНДИЮ, ФОРМИРУЯ ГЛОБАЛЬНУЮ ПОВЕСТКУ ПО ОТВЕТСТВЕННОСТИ, ПРОЗРАЧНОСТИ И ИНКЛЮЗИВНОСТИ РАЗВИТИЯ ИСКУССТВЕННОГО ИНТЕЛЛЕКТА.</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5752" y="1592176"/>
            <a:ext cx="5759450" cy="3873269"/>
          </a:xfrm>
        </p:spPr>
      </p:pic>
    </p:spTree>
    <p:extLst>
      <p:ext uri="{BB962C8B-B14F-4D97-AF65-F5344CB8AC3E}">
        <p14:creationId xmlns:p14="http://schemas.microsoft.com/office/powerpoint/2010/main" val="40481317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ЭСТОНИЯ РАСШИРЯЕТ ЦИФРОВЫЕ ГОСУДАРСТВЕННЫЕ УСЛУГИ, ВНЕДРЯЯ ИИ В СФЕРЕ E-RESIDENCY И ЭЛЕКТРОННЫХ ВЫБОРОВ, ЧТО ПОВЫШАЕТ ПРОЗРАЧНОСТЬ И ОБЛЕГЧАЕТ ДОСТУП К АДМИНИСТРАТИВНЫМ РЕСУРСАМ.</a:t>
            </a:r>
            <a:br>
              <a:rPr lang="ru-RU" dirty="0"/>
            </a:br>
            <a:r>
              <a:rPr lang="ru-RU" dirty="0"/>
              <a:t/>
            </a:r>
            <a:br>
              <a:rPr lang="ru-RU" dirty="0"/>
            </a:br>
            <a:r>
              <a:rPr lang="ru-RU" dirty="0"/>
              <a:t>ТАКАЯ ИННОВАЦИОННАЯ ЭКОСИСТЕМА ПОДДЕРЖИВАЕТСЯ ЗАКОНАМИ О СВОБОДНОМ ПЕРЕДАЧЕ ДАННЫХ, СТИМУЛИРУЯ ЗАРУБЕЖНЫЕ СТАРТАПЫ ОТКРЫВАТЬ БИЗНЕС И РАБОТАТЬ С ГОСРЕЕСТРАМИ.</a:t>
            </a: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8045" y="1619959"/>
            <a:ext cx="5759450" cy="3817704"/>
          </a:xfrm>
        </p:spPr>
      </p:pic>
    </p:spTree>
    <p:extLst>
      <p:ext uri="{BB962C8B-B14F-4D97-AF65-F5344CB8AC3E}">
        <p14:creationId xmlns:p14="http://schemas.microsoft.com/office/powerpoint/2010/main" val="1138953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BB26C3E-ECCE-46E2-B274-577BFEE829AB}"/>
              </a:ext>
            </a:extLst>
          </p:cNvPr>
          <p:cNvSpPr>
            <a:spLocks noGrp="1"/>
          </p:cNvSpPr>
          <p:nvPr>
            <p:ph type="title"/>
          </p:nvPr>
        </p:nvSpPr>
        <p:spPr/>
        <p:txBody>
          <a:bodyPr/>
          <a:lstStyle/>
          <a:p>
            <a:r>
              <a:rPr lang="ru-RU" dirty="0"/>
              <a:t>НЕКОТОРЫЕ ВЫВОДЫ И ЗАКЛЮЧЕНИЯ</a:t>
            </a:r>
          </a:p>
        </p:txBody>
      </p:sp>
      <p:pic>
        <p:nvPicPr>
          <p:cNvPr id="3" name="Объект 2">
            <a:extLst>
              <a:ext uri="{FF2B5EF4-FFF2-40B4-BE49-F238E27FC236}">
                <a16:creationId xmlns:a16="http://schemas.microsoft.com/office/drawing/2014/main" id="{6B1E0146-FF37-0AE0-14A4-7AA27ECB3460}"/>
              </a:ext>
            </a:extLst>
          </p:cNvPr>
          <p:cNvPicPr>
            <a:picLocks noGrp="1" noChangeAspect="1"/>
          </p:cNvPicPr>
          <p:nvPr>
            <p:ph idx="1"/>
          </p:nvPr>
        </p:nvPicPr>
        <p:blipFill>
          <a:blip r:embed="rId2"/>
          <a:stretch>
            <a:fillRect/>
          </a:stretch>
        </p:blipFill>
        <p:spPr>
          <a:xfrm>
            <a:off x="5799240" y="1867379"/>
            <a:ext cx="5211211" cy="3460244"/>
          </a:xfrm>
          <a:prstGeom prst="rect">
            <a:avLst/>
          </a:prstGeom>
        </p:spPr>
      </p:pic>
    </p:spTree>
    <p:extLst>
      <p:ext uri="{BB962C8B-B14F-4D97-AF65-F5344CB8AC3E}">
        <p14:creationId xmlns:p14="http://schemas.microsoft.com/office/powerpoint/2010/main" val="13557732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СТРАТЕГИЧЕСКОЕ ВЗАИМОДЕЙСТВИЕ ГОСУДАРСТВА И ВЛАСТИ ЗАДАЁТ ВЕКТОР РАЗВИТИЯ СИСТЕМ ИСКУССТВЕННОГО ИНТЕЛЛЕКТА, ПОЗВОЛЯЯ ОБЪЕДИНИТЬ РЕСУРСЫ И КОМПЕТЕНЦИИ. </a:t>
            </a:r>
            <a:br>
              <a:rPr lang="ru-RU" dirty="0"/>
            </a:br>
            <a:r>
              <a:rPr lang="ru-RU" dirty="0"/>
              <a:t/>
            </a:r>
            <a:br>
              <a:rPr lang="ru-RU" dirty="0"/>
            </a:br>
            <a:r>
              <a:rPr lang="ru-RU" dirty="0"/>
              <a:t>ТАКОЙ СИНТЕЗ ОБЕСПЕЧИВАЕТ УСЛОВИЯ ДЛЯ ПОЯВЛЕНИЯ ГЛОБАЛЬНЫХ ТЕХНОЛОГИЧЕСКИХ ЛИДЕРОВ, УКРЕПЛЯЕТ КОРПОРАТИВНЫЕ ИННОВАЦИИ И ОТКРЫВАЕТ НОВЫЕ ВОЗМОЖНОСТИ ДЛЯ КАЖДОГО, ФОРМИРУЯ ФУНДАМЕНТ КОНКУРЕНТОСПОСОБНОЙ ЭКОНОМИКИ БУДУЩЕГО.</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6052" y="1006764"/>
            <a:ext cx="5226556" cy="5226556"/>
          </a:xfrm>
        </p:spPr>
      </p:pic>
    </p:spTree>
    <p:extLst>
      <p:ext uri="{BB962C8B-B14F-4D97-AF65-F5344CB8AC3E}">
        <p14:creationId xmlns:p14="http://schemas.microsoft.com/office/powerpoint/2010/main" val="166386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0676A-61E5-9549-F72F-BF710BCB55C3}"/>
            </a:ext>
          </a:extLst>
        </p:cNvPr>
        <p:cNvGrpSpPr/>
        <p:nvPr/>
      </p:nvGrpSpPr>
      <p:grpSpPr>
        <a:xfrm>
          <a:off x="0" y="0"/>
          <a:ext cx="0" cy="0"/>
          <a:chOff x="0" y="0"/>
          <a:chExt cx="0" cy="0"/>
        </a:xfrm>
      </p:grpSpPr>
      <p:sp>
        <p:nvSpPr>
          <p:cNvPr id="4" name="Заголовок 3">
            <a:extLst>
              <a:ext uri="{FF2B5EF4-FFF2-40B4-BE49-F238E27FC236}">
                <a16:creationId xmlns:a16="http://schemas.microsoft.com/office/drawing/2014/main" id="{B87AFBDA-9DCA-AFE8-6BAA-C13DEB4E0996}"/>
              </a:ext>
            </a:extLst>
          </p:cNvPr>
          <p:cNvSpPr>
            <a:spLocks noGrp="1"/>
          </p:cNvSpPr>
          <p:nvPr>
            <p:ph type="title"/>
          </p:nvPr>
        </p:nvSpPr>
        <p:spPr/>
        <p:txBody>
          <a:bodyPr>
            <a:noAutofit/>
          </a:bodyPr>
          <a:lstStyle/>
          <a:p>
            <a:r>
              <a:rPr lang="ru-RU" dirty="0"/>
              <a:t>ИСПОЛЬЗОВАНИЕ ИИ КАК ФАКТОР ПОВЫШЕНИЯ ЭФФЕКТИВНОСТИ БИЗНЕСА</a:t>
            </a:r>
          </a:p>
        </p:txBody>
      </p:sp>
      <p:pic>
        <p:nvPicPr>
          <p:cNvPr id="7" name="Объект 6">
            <a:extLst>
              <a:ext uri="{FF2B5EF4-FFF2-40B4-BE49-F238E27FC236}">
                <a16:creationId xmlns:a16="http://schemas.microsoft.com/office/drawing/2014/main" id="{09911295-E5C3-4662-1659-1912973F83C6}"/>
              </a:ext>
            </a:extLst>
          </p:cNvPr>
          <p:cNvPicPr>
            <a:picLocks noGrp="1" noChangeAspect="1"/>
          </p:cNvPicPr>
          <p:nvPr>
            <p:ph idx="1"/>
          </p:nvPr>
        </p:nvPicPr>
        <p:blipFill>
          <a:blip r:embed="rId2"/>
          <a:stretch>
            <a:fillRect/>
          </a:stretch>
        </p:blipFill>
        <p:spPr>
          <a:xfrm>
            <a:off x="6096000" y="1963271"/>
            <a:ext cx="5378823" cy="3012141"/>
          </a:xfrm>
          <a:prstGeom prst="rect">
            <a:avLst/>
          </a:prstGeom>
        </p:spPr>
      </p:pic>
    </p:spTree>
    <p:extLst>
      <p:ext uri="{BB962C8B-B14F-4D97-AF65-F5344CB8AC3E}">
        <p14:creationId xmlns:p14="http://schemas.microsoft.com/office/powerpoint/2010/main" val="3441896032"/>
      </p:ext>
    </p:extLst>
  </p:cSld>
  <p:clrMapOvr>
    <a:masterClrMapping/>
  </p:clrMapOvr>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Arial Black"/>
        <a:ea typeface=""/>
        <a:cs typeface=""/>
      </a:majorFont>
      <a:minorFont>
        <a:latin typeface="Arial Blac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Другая 1">
      <a:majorFont>
        <a:latin typeface="Arial Black"/>
        <a:ea typeface=""/>
        <a:cs typeface=""/>
      </a:majorFont>
      <a:minorFont>
        <a:latin typeface="Arial Black"/>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16694</TotalTime>
  <Words>3633</Words>
  <Application>Microsoft Office PowerPoint</Application>
  <PresentationFormat>Широкоэкранный</PresentationFormat>
  <Paragraphs>146</Paragraphs>
  <Slides>86</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2</vt:i4>
      </vt:variant>
      <vt:variant>
        <vt:lpstr>Заголовки слайдов</vt:lpstr>
      </vt:variant>
      <vt:variant>
        <vt:i4>86</vt:i4>
      </vt:variant>
    </vt:vector>
  </HeadingPairs>
  <TitlesOfParts>
    <vt:vector size="91" baseType="lpstr">
      <vt:lpstr>Arial</vt:lpstr>
      <vt:lpstr>Arial Black</vt:lpstr>
      <vt:lpstr>Calibri</vt:lpstr>
      <vt:lpstr>1_Тема Office</vt:lpstr>
      <vt:lpstr>Тема Office</vt:lpstr>
      <vt:lpstr>НИУ ВШЭ  АЛЕКСЕЕВ МИХАИЛ ЮРЬЕВИЧ  МАСТЕР-КЛАСС НА ТЕМУ: «ВЗАИМОДЕЙСТВИЕ ГОСУДАРСТВА И ВЛАСТИ В ОБЛАСТИ РАЗВИТИЯ СИСТЕМ ИСКУССТВЕННОГО ИНТЕЛЛЕКТА КАК ИНСТРУМЕНТА ОБЕСПЕЧЕНИЯ ГЛОБАЛЬНОГО, КОРПОРАТИВНОГО И ЛИЧНОГО ЛИДЕРСТВА»  12 МАРТА 2025 ГОДА</vt:lpstr>
      <vt:lpstr>ЗНАЧЕНИЕ ИСКУССТВЕННОГО ИНТЕЛЛЕКТА КАК ФАКТОРА ПОВЫШЕНИЯ ЭФФЕКТИВНОСТИ И ОБЕСПЕЧЕНИЯ ЛИДЕРСТВА</vt:lpstr>
      <vt:lpstr>СОГЛАСНО ОТЧЁТУ PWC, ВНЕДРЕНИЕ ТЕХНОЛОГИЙ ИИ МОЖЕТ К 2030 ГОДУ СПОСОБСТВОВАТЬ УВЕЛИЧЕНИЮ ОБЪЁМА  МИРОВОГО ВВП НА 14%, ЧТО ЭКВИВАЛЕНТНО 15,7 ТРИЛЛИОНАМ ДОЛЛАРОВ. </vt:lpstr>
      <vt:lpstr>ИСПОЛЬЗОВАНИЕ ИИ КАК ФАКТОР ПОВЫШЕНИЯ ЭФФЕКТИВНОСТИ ГОСУДАРСТВЕННОГО УПРАВЛЕНИЯ</vt:lpstr>
      <vt:lpstr>ПО ОЦЕНКАМ GARTNER, К 2026 ГОДУ БОЛЕЕ 60% ГОСУДАРСТВЕННЫХ ОРГАНИЗАЦИЙ БУДУТ УДЕЛЯТЬ ПРИОРИТЕТНОЕ ВНИМАНИЕ ИНВЕСТИЦИЯМ В АВТОМАТИЗАЦИЮ БИЗНЕС-ПРОЦЕССОВ ПО СРАВНЕНИЮ С 35% В 2022 ГОДУ.   В РАЗВИТИИ ДАННОГО НАПРАВЛЕНИЯ ПОМОГУТ ТЕХНОЛОГИИ ИИ. ПРОГНОЗИРУЕТСЯ АКТИВНОЕ РАЗВИТИЕ ТЕХНОЛОГИЙ МАШИННОГО ОБУЧЕНИЯ, СРЕДСТВ АНАЛИТИКИ И ГЕНЕРАТИВНОГО ИИ, КОТОРЫЕ БУДУТ ОБЪЕДИНЯТЬСЯ В НАБОР ИНСТРУМЕНТОВ, ПОМОГАЮЩИХ ПОВЫСИТЬ КАЧЕСТВО ГОСУДАРСТВЕННЫХ УСЛУГ.</vt:lpstr>
      <vt:lpstr>МИНИСТЕРСТВО ВНУТРЕННИХ ДЕЛ ФРАНЦИИ В СВОЕЙ ДЕЯТЕЛЬНОСТИ ИСПОЛЬЗУЕТ СИСТЕМУ ПРЕДИКТИВНОЙ АНАЛИТИКИ ДЛЯ ОПТИМИЗАЦИИ УПРАВЛЕНИЯ РЕСУРСАМИ ПОЛИЦИИ, СОКРАЩАЯ ВРЕМЯ РЕАКЦИИ НА ИНЦИДЕНТЫ НА 20%.   АНАЛОГИЧНЫЕ ПРОЕКТЫ РАЗВИВАЮТСЯ И В ДРУГИХ СТРАНАХ, ПОДЧЕРКИВАЯ РОЛЬ ГОСУДАРСТВА В РАЗВИТИИ ИИ-ИНИЦИАТИВ.</vt:lpstr>
      <vt:lpstr>ПОЗИТИВНОЕ ВЛИЯНИЕ ИИ НА СОЦИАЛЬНЫЕ СФЕРЫ ПРОЯВЛЯЕТСЯ В ИСПОЛЬЗОВАНИИ ПРОГРАММНОГО ОБЕСПЕЧЕНИЯ, ПРИМЕНЯЕМОГО ДЛЯ ДИАГНОСТИКИ ЗАБОЛЕВАНИЙ.   ТАК, БОЛЕЕ 200 КЛИНИК ПО ВСЕМУ МИРУ ИСПОЛЬЗУЮТ ИИ DEEPMIND ДЛЯ АНАЛИЗА МЕДИЦИНСКИХ ДАННЫХ, УЛУЧШАЯ ТОЧНОСТЬ ДИАГНОЗА И УСКОРЯЯ ПРОЦЕСС ЛЕЧЕНИЯ.</vt:lpstr>
      <vt:lpstr>В ШВЕЦИИ ЗАПУЩЕНЫ ПИЛОТНЫЕ ПРОГРАММЫ С ЧАТ-БОТАМИ ДЛЯ ОКАЗАНИЯ КОНСУЛЬТАЦИЙ ПОЖИЛЫМ ЛЮДЯМ, ЭКОНОМЯ ДО 30% РАБОЧЕГО ВРЕМЕНИ СОЦИАЛЬНЫХ СЛУЖБ.   ТАКОЙ ПОДХОД СНИЖАЕТ НАГРУЗКУ НА БЮДЖЕТ И ПОВЫШАЕТ ДОСТУПНОСТЬ МУНИЦИПАЛЬНЫХ УСЛУГ.</vt:lpstr>
      <vt:lpstr>ИСПОЛЬЗОВАНИЕ ИИ КАК ФАКТОР ПОВЫШЕНИЯ ЭФФЕКТИВНОСТИ БИЗНЕСА</vt:lpstr>
      <vt:lpstr>ПО ПРОГНОЗАМ ACCENTURE, КОМПАНИИ, ВНЕДРЯЮЩИЕ ИИ В АВТОМАТИЗАЦИЮ ПРОЦЕССОВ, МОГУТ ПОВЫСИТЬ ОПЕРАЦИОННУЮ ЭФФЕКТИВНОСТЬ В СРЕДНЕМ НА 40%. </vt:lpstr>
      <vt:lpstr>СФЕРА КОРПОРАТИВНОГО ЛИДЕРСТВА В ИИ ВКЛЮЧАЕТ АНАЛИЗ БОЛЬШИХ ДАННЫХ: ПО ОЦЕНКАМ FORRESTER,   ОРГАНИЗАЦИИ, ОРИЕНТИРОВАННЫЕ НА РАБОТУ С ДАННЫМИ С ИСПОЛЬЗОВАНИЕМ СИСТЕМ ИИ В СРЕДНЕМ БОЛЕЕ ЧЕМ НА 50% ЭФФЕКТИВНЕЕ КОНКУРЕНТОВ. </vt:lpstr>
      <vt:lpstr>СОГЛАСНО ОТЧЁТУ DELOITTE, ПОЧТИ ТРИ ЧЕТВЕРТИ (74%) ОПРОШЕННЫХ РУКОВОДИТЕЛЕЙ ИЗ 2773 СООБЩИЛИ, ЧТО ИХ НАИБОЛЕЕ ПРОДВИНУТЫЕ ИНИЦИАТИВЫ В ОБЛАСТИ ГЕНЕРАТИВНОГО ИИ ОПРАВДЫВАЮТ ИЛИ ПРЕВОСХОДЯТ ОЖИДАНИЯ ПО ВОЗВРАТУ ИНВЕСТИЦИЙ. </vt:lpstr>
      <vt:lpstr>КОМПАНИИ-ГИГАНТЫ, КАК AMAZON, ИСПОЛЬЗУЮТ ИИ ДЛЯ ОПТИМИЗАЦИИ СКЛАДСКИХ ПОМЕЩЕНИЙ И УСОВЕРШЕНСТВОВАНИЯ АЛГОРИТМОВ РЕКОМЕНДАЦИЙ, УВЕЛИЧИВ С 2019 ПО 2021 ГОД ЗА СЧЁТ ЭТОГО  ОНЛАЙН-ПРОДАЖИ НА 29%. </vt:lpstr>
      <vt:lpstr>ИИ – ПРОРЫВНАЯ (ПОДРЫВНАЯ) ТЕХНОЛОГИЯ</vt:lpstr>
      <vt:lpstr>ЧТО ТАКОЕ ПОДРЫВНЫЕ ИННОВАЦИИ</vt:lpstr>
      <vt:lpstr>КЛЕЙТОН КРИСТЕНСЕН (1952-2020)   — АМЕРИКАНСКИЙ УЧЁНЫЙ, АВТОР И ПРОФЕССОР ГАРВАРДСКОЙ ШКОЛЫ БИЗНЕСА, АВТОР КОНЦЕПЦИИ «ПОДРЫВНЫХ ИННОВАЦИЙ», ОПИСАННОЙ В ЕГО КНИГЕ «ДИЛЕММА ИННОВАТОРА», ОПУБЛИКОВАННОЙ В 1997 ГОДУ</vt:lpstr>
      <vt:lpstr>ИИ – ПРОРЫВНАЯ (ПОДРЫВНАЯ) ТЕХНОЛОГИЯ</vt:lpstr>
      <vt:lpstr>ОБЪЕМ ИНВЕСТИЦИЙ В ИСКУССТВЕННЫЙ ИНТЕЛЛЕКТ ОЦЕНИВАЕТСЯ В СОТНИ МИЛЛИАРДОВ ДОЛЛАРОВ В ГОД</vt:lpstr>
      <vt:lpstr>ИИ КАК ФАКТОР ОБЕСПЕЧЕНИЯ ГЛОБАЛЬНОГО ЛИДЕРСТВА</vt:lpstr>
      <vt:lpstr>СИСТЕМЫ ИСКУССТВЕННОГО ИНТЕЛЛЕКТА (ИИ) СТАНОВЯТСЯ КЛЮЧЕВЫМ ФАКТОРОМ ОБЕСПЕЧЕНИЯ ГЛОБАЛЬНОГО ЛИДЕРСТВА.   ИСКУССТВЕННЫЙ ИНТЕЛЛЕКТ (ИИ) ИГРАЕТ КЛЮЧЕВУЮ РОЛЬ В ОБЕСПЕЧЕНИИ ГЛОБАЛЬНОГО ЛИДЕРСТВА СТРАН, ТАКИХ КАК США, КИТАЙ И ДРУГИЕ ТЕХНОЛОГИЧЕСКИ РАЗВИТЫЕ ГОСУДАРСТВА, ПОСКОЛЬКУ ОН ВЛИЯЕТ НА ЭКОНОМИКУ, ОБОРОНУ, НАУКУ И ГЕОПОЛИТИЧЕСКОЕ ВЛИЯНИЕ. </vt:lpstr>
      <vt:lpstr>ВО-ПЕРВЫХ, ЭКОНОМИЧЕСКОЕ ПРЕВОСХОДСТВО НАПРЯМУЮ СВЯЗАНО С ВНЕДРЕНИЕМ ИИ В ПРОИЗВОДСТВО, ФИНАНСЫ, МЕДИЦИНУ И ЛОГИСТИКУ</vt:lpstr>
      <vt:lpstr>ВО-ВТОРЫХ, ИИ ЗНАЧИТЕЛЬНО УСИЛИВАЕТ ВОЕННЫЕ ВОЗМОЖНОСТИ</vt:lpstr>
      <vt:lpstr>ПО ДАННЫМ GLOBENEWSWIRE, К 2028 ГОДУ РЫНОК ИСКУССТВЕННОГО ИНТЕЛЛЕКТА В ВООРУЖЕННЫХ СИЛАХ США БУДЕТ СОСТАВЛЯТЬ ПРИМЕРНО В 13,7 МЛРД ДОЛЛАРОВ.   ТАКИЕ ИНВЕСТИЦИИ НАПРАВЛЕНЫ НА СОЗДАНИЕ АВТОНОМНЫХ БОЕВЫХ СИСТЕМ, ИНТЕЛЛЕКТУАЛЬНЫХ ПЛАТФОРМ КИБЕРБЕЗОПАСНОСТИ И УСОВЕРШЕНСТВОВАННЫХ СИСТЕМ РАЗВЕДКИ, ОБЕСПЕЧИВАЯ СОХРАНЕНИЕ ТЕХНОЛОГИЧЕСКОГО ПРЕВОСХОДСТВА В ВОЕННОЙ СФЕРЕ.</vt:lpstr>
      <vt:lpstr>В-ТРЕТЬИХ, ИИ ОПРЕДЕЛЯЕТ НАУЧНО-ТЕХНИЧЕСКОЕ РАЗВИТИЕ</vt:lpstr>
      <vt:lpstr>В-ЧЕТВЕРТЫХ, ИИ ВЛИЯЕТ НА ГЛОБАЛЬНОЕ ГЕОПОЛИТИЧЕСКОЕ ПОЛОЖЕНИЕ СТРАН, КОНТРОЛИРУЮЩИХ КРИТИЧЕСКИ ВАЖНЫЕ ТЕХНОЛОГИИ.</vt:lpstr>
      <vt:lpstr>КОНКУРЕНЦИЯ КЛЮЧЕВЫХ СТРАН В ОБЛАСТИ РАЗВИТИЯ ИИ</vt:lpstr>
      <vt:lpstr>ГЛОБАЛЬНАЯ КОНКУРЕНЦИЯ В ОБЛАСТИ ИСКУССТВЕННОГО ИНТЕЛЛЕКТА (ИИ) МЕЖДУ США, КИТАЕМ И ДРУГИМИ СТРАНАМИ МОЖЕТ РАЗВИВАТЬСЯ ПО НЕСКОЛЬКИМ ВОЗМОЖНЫМ СЦЕНАРИЯМ, ВКЛЮЧАЯ ТЕХНОЛОГИЧЕСКУЮ ГОНКУ, МЕЖДУНАРОДНОЕ СОТРУДНИЧЕСТВО, КОНФЛИКТ ИНТЕРЕСОВ И СОЗДАНИЕ НОВЫХ ЦЕНТРОВ СИЛЫ.</vt:lpstr>
      <vt:lpstr>ТЕХНОЛОГИЧЕСКАЯ ГОНКА:</vt:lpstr>
      <vt:lpstr>КОНФЛИКТ ИНТЕРЕСОВ И ТЕХНОЛОГИЧЕСКИЕ САНКЦИИ:</vt:lpstr>
      <vt:lpstr>НОВЫЕ ТЕХНОЛОГИЧЕСКИЕ ЛИДЕРЫ И МНОГОПОЛЯРНОЕ РАСПРЕДЕЛЕНИЕ СИЛ:</vt:lpstr>
      <vt:lpstr>ТАКИМ ОБРАЗОМ, БУДУЩЕЕ ГЛОБАЛЬНОЙ КОНКУРЕНЦИИ В ОБЛАСТИ ИИ ОСТАЕТСЯ НЕОПРЕДЕЛЕННЫМ И МОЖЕТ ЗАВИСЕТЬ ОТ ЭКОНОМИЧЕСКИХ, ПОЛИТИЧЕСКИХ И ТЕХНОЛОГИЧЕСКИХ ФАКТОРОВ. ВОЗМОЖНО КАК УСИЛЕНИЕ ПРОТИВОСТОЯНИЯ МЕЖДУ США И КИТАЕМ, ТАК И ПЕРЕХОД К БОЛЕЕ КООПЕРАТИВНОЙ МОДЕЛИ РЕГУЛИРОВАНИЯ И ИСПОЛЬЗОВАНИЯ ИИ.</vt:lpstr>
      <vt:lpstr>РАЗВИТИЕ СИСТЕМ ИСКУССТВЕННОГО ИНТЕЛЛЕКТА ТРЕБУЕТ ОГРОМНЫХ И ВСЁ БОЛЕЕ РАСТУЩИХ ЗАТРАТ</vt:lpstr>
      <vt:lpstr>ИИ ОСНОВАН НА ТЕХНОЛОГИЯХ, ПРОВОЦИРУЮЩИХ ГОНКУ ВООРУЖЕНИЙ В МИРЕ ВЫЧИСЛИТЕЛЬНЫХ МОЩНОСТЕЙ И НАКАПЛИВАЕМЫХ ДАННЫХ</vt:lpstr>
      <vt:lpstr>ЧЕМ БЫСТРЕЕ "РАСТУТ" AI-МОДЕЛИ, ТЕМ ДОРОЖЕ СТАНОВИТСЯ ИХ СОДЕРЖАНИЕ.</vt:lpstr>
      <vt:lpstr>ПО ДАННЫМ МЕЖДУНАРОДНОЙ КОРПОРАЦИИ ДАННЫХ (IDC) К 2028 ГОДУ, ОБЪЕМ МИРОВЫХ ИНВЕСТИЦИЙ В ИНФРАСТРУКТУРУ, НЕОБХОДИМУЮ ДЛЯ РАБОТЫ ТЕХНОЛОГИЙ ИСКУССТВЕННОГО ИНТЕЛЛЕКТА, ПРЕВЫСЯТ $200 МЛРД.   ЗНАЧИТЕЛЬНАЯ ЧАСТЬ БЮДЖЕТОВ НАПРАВЛЯЕТСЯ НА ОБЛАЧНЫЕ ПЛАТФОРМЫ И ВЫСОКОПРОИЗВОДИТЕЛЬНЫЕ ВЫЧИСЛЕНИЯ, ЧТО УСКОРЯЕТ МАСШТАБИРОВАНИЕ ИИ-РЕШЕНИЙ В РАЗЛИЧНЫХ ОТРАСЛЯХ, ОТ ФИНАНСОВ ДО МЕДИЦИНЫ.</vt:lpstr>
      <vt:lpstr>ГОСУДАРСТВЕННОЕ ФИНАНСИРОВАНИЕ ПРОГРАММ РАЗВИТИЯ ИСКУССТВЕННОГО ИНТЕЛЛЕКТА</vt:lpstr>
      <vt:lpstr>В СОЕДИНЁННЫХ ШТАТАХ  В 2020 ГОДУ  БЫЛ ПРИНЯТ СПЕЦИАЛЬНЫЙ ЗАКОН ПО ВОПРОСАМ РАЗВИТИЯ ИСКУССТВЕННОГО ИНТЕЛЛЕКТА - NATIONAL AI INITIATIVE ACT.   ЗАКОН ПРЕДУСМАТРИВАЕТ ГОСУДАРСТВЕННОЕ ФИНАНСИРОВАНИЕ ИССЛЕДОВАНИЙ В СФЕРЕ ИИ, А ТАКЖЕ ВЗАИМОДЕЙСТВИЕ С ЧАСТНЫМ СЕКТОРОМ.  НА ПЕРИОД С 2022 ПО 2026 ГОД ОБЪЁМ ФИНАНСИРОВАНИЯ ОПРЕДЕЛЁН В СУММЕ ОКОЛО 5 МИЛЛИАРДОВ ДОЛЛАРОВ. </vt:lpstr>
      <vt:lpstr>КАНАДА ОДНОЙ ИЗ ПЕРВЫХ ЗАПУСТИЛА НАЦИОНАЛЬНУЮ ПРОГРАММУ ПО РАЗВИТИЮ ИИ — PAN-CANADIAN AI STRATEGY.   СОВОКУПНОЕ ФИНАНСИРОВАНИЕ ПРЕВЫШАЕТ 125 МИЛЛИОНОВ КАНАДСКИХ ДОЛЛАРОВ.</vt:lpstr>
      <vt:lpstr>ВЕЛИКОБРИТАНИЯ  ВНЕДРЯЕТ НАЦИОНАЛЬНУЮ СТРАТЕГИЮ В ОБЛАСТИ ИСКУССТВЕННОГО ИНТЕЛЛЕКТА, В РАМКАХ КОТОРОЙ К 2025 ГОДУ ПЛАНИРУЕТСЯ ИНВЕСТИРОВАТЬ 2,3 МИЛЛИАРДА ФУНТОВ СТЕРЛИНГОВ В ИССЛЕДОВАТЕЛЬСКИЕ ПРОЕКТЫ.  </vt:lpstr>
      <vt:lpstr>ЕВРОПЕЙСКИЙ СОЮЗ  ИНВЕСТИРУЕТ В РАЗВИТИЕ ИСКУССТВЕННОГО ИНТЕЛЛЕКТА ЧЕРЕЗ ПРОГРАММУ «ГОРИЗОНТ ЕВРОПА» С ОБЩИМ БЮДЖЕТОМ СВЫШЕ  95,5 МИЛЛИАРДА ЕВРО  ИЗ ЭТОЙ СУММЫ ОКОЛО  1 МИЛЛИАРДА ЕЖЕГОДНО  НАПРАВЛЯЕТСЯ НА ИССЛЕДОВАНИЯ И ИННОВАЦИИ В СФЕРЕ ИИ. </vt:lpstr>
      <vt:lpstr>В КИТАЕ, СОГЛАСНО ДОКЛАДУ TSINGHUA UNIVERSITY ЗА 2021 ГОД, ОБЪЁМ ИНВЕСТИЦИЙ В ИИ ПРЕВЫСИЛ  22 МИЛЛИАРДА ДОЛЛАРОВ,  А ДОЛЯ СТРАНЫ В ГЛОБАЛЬНЫХ НАУЧНЫХ ПУБЛИКАЦИЯХ ПО МАШИННОМУ ОБУЧЕНИЮ ПРЕВЗОШЛА 25%.</vt:lpstr>
      <vt:lpstr>В АВСТРАЛИИ ПРАВИТЕЛЬСТВО В 2021 ГОДУ ЗАПУСТИЛО AI ACTION PLAN, ИНВЕСТИРОВАВ  124 МИЛЛИОНА АВСТРАЛИЙСКИХ ДОЛЛАРОВ В ИССЛЕДОВАТЕЛЬСКИЕ ГРАНТЫ И ЦИФРОВУЮ ИНФРАСТРУКТУРУ. </vt:lpstr>
      <vt:lpstr>ГОСУДАРСТВЕННЫЕ ИНВЕСТИЦИОННЫЕ ФОНДЫ В СИНГАПУРЕ, ТАКИЕ КАК NATIONAL RESEARCH FOUNDATION, В ПЕРИОД С 2017 ГОДА ВЫДЕЛИЛИ СВЫШЕ  500 МИЛЛИОНОВ ДОЛЛАРОВ НА РАЗВИТИЕ ИИ-ПРОЕКТОВ. </vt:lpstr>
      <vt:lpstr>ЮЖНАЯ КОРЕЯ АКТИВНО РАЗВИВАЕТ ИИ КЛАСТЕРЫ, ПОДДЕРЖИВАЯ НАУЧНЫЕ ЦЕНТРЫ В СЕУЛЕ И ТЭДЖОНЕ. ПО ДАННЫМ КОРЕЙСКОГО МИНИСТЕРСТВА НАУКИ И ИКТ, В РАМКАХ РЕАЛИЗАЦИИ БАЗОВЫХ ПЛАНОВ, К 2025 ГОДУ ПЛАНИРУЕТСЯ ВЛОЖИТЬ СВЫШЕ  2 ТРИЛЛИОНОВ ВОН В ИССЛЕДОВАТЕЛЬСКИЕ ПРОГРАММЫ, ОРИЕНТИРОВАННЫЕ НА МЕДИЦИНСКИЕ И ПРОМЫШЛЕННЫЕ ПРИМЕНЕНИЯ ИСКУССТВЕННОГО ИНТЕЛЛЕКТА.</vt:lpstr>
      <vt:lpstr>РОССИЯ В 2019 ГОДУ УТВЕРДИЛА НАЦИОНАЛЬНУЮ СТРАТЕГИЮ РАЗВИТИЯ ИСКУССТВЕННОГО ИНТЕЛЛЕКТА И ВЫДЕЛИЛА НА ЕЁ РЕАЛИЗАЦИЮ СВЫШЕ 90 МИЛЛИАРДОВ РУБЛЕЙ  ДО 2030 ГОДА.  ПРИОРИТЕТНЫЕ НАПРАВЛЕНИЯ — КОМПЬЮТЕРНОЕ ЗРЕНИЕ, ОБРАБОТКА ЕСТЕСТВЕННОГО ЯЗЫКА И РАЗРАБОТКА ОТЕЧЕСТВЕННЫХ ПЛАТФОРМ МАШИННОГО ОБУЧЕНИЯ ДЛЯ ГОСУДАРСТВЕННЫХ И КОРПОРАТИВНЫХ НУЖД.</vt:lpstr>
      <vt:lpstr>ЧАСТНОЕ ФИНАНСИРОВАНИЕ РАЗВИТИЯ ИИ</vt:lpstr>
      <vt:lpstr>OPENAI И MICROSOFT СТРОЯТ ДАТА-ЦЕНТР ЗА 100 МИЛЛИАРДОВ ДОЛЛАРОВ</vt:lpstr>
      <vt:lpstr>В ЯНВАРЕ 2023-ГО MICROSOFT ОБЪЯВИЛА О НОВЫХ МНОГОЛЕТНИХ ИНВЕСТИЦИЯХ В OPEN AI</vt:lpstr>
      <vt:lpstr>СОЦИАЛЬНЫЕ ПОСЛЕДСТВИЯ ИСПОЛЬЗОВАНИЯ ИИ</vt:lpstr>
      <vt:lpstr>ОДНА ИЗ КЛЮЧЕВЫХ ЗАДАЧ ГОСУДАРСТВА — СОЗДАНИЕ НОВЫХ РАБОЧИХ МЕСТ И ПРОГРАММ ПЕРЕОБУЧЕНИЯ В СФЕРЕ ИИ.   ПО ДАННЫМ ВСЕМИРНОГО ЭКОНОМИЧЕСКОГО ФОРУМА, ПРИМЕРНО  85 МЛН РАБОЧИХ МЕСТ БУДУТ УТРАЧЕНЫ И 97 МЛН НОВЫХ СОЗДАНЫ К 2025 ГОДУ НА СРЕДНИХ И КРУПНЫХ ПРЕДПРИЯТИЯХ В 26 СТРАНАХ МИРА В РЕЗУЛЬТАТЕ РАЗВИТИЯ ТЕХНОЛОГИЙ, СВЯЗАННЫХ С АНАЛИЗОМ ДАННЫХ, РОБОТОТЕХНИКОЙ И МАШИННЫМ ОБУЧЕНИЕМ.</vt:lpstr>
      <vt:lpstr>НА РЫНКЕ ТРУДА, ПО ДАННЫМ IBM, БОЛЕЕ 120 МИЛЛИОНОВ РАБОТНИКОВ В 10 КРУПНЕЙШИХ ЭКОНОМИКАХ МИРА МОГУТ ПОТРЕБОВАТЬ ПЕРЕПОДГОТОВКИ В СВЯЗИ С ВНЕДРЕНИЕМ ИИ.   ГОСУДАРСТВЕННАЯ ПОЛИТИКА, СТИМУЛИРУЮЩАЯ ПРОГРАММЫ РЕСКИЛЛИНГА И АПСКИЛЛИНГА, ПОЗВОЛЯЕТ КАДРОВОМУ СЕКТОРУ БЫСТРЕЕ АДАПТИРОВАТЬСЯ И ПОВЫШАЕТ СОЦИАЛЬНУЮ СТАБИЛЬНОСТЬ.</vt:lpstr>
      <vt:lpstr>РЕГУЛИРОВАНИЕ ВОПРОСОВ РАЗВИТИЯ ИСКУССТВЕННОГО ИНТЕЛЛЕКТА</vt:lpstr>
      <vt:lpstr>В 2024 ГОДУ СОВЕТ ЕВРОПЫ ПРИНЯЛ РАМОЧНУЮ КОНВЕНЦИЮ ОБ ИСКУССТВЕННОМ ИНТЕЛЛЕКТЕ И ПРАВАХ ЧЕЛОВЕКА, ДЕМОКРАТИИ И ВЕРХОВЕНСТВЕ ПРАВА. ОНА ПРИЗВАНА СОЗДАТЬ ОБЩИЕ ПРИНЦИПЫ РЕГЛАМЕНТАЦИИ ИСКУССТВЕННОГО ИНТЕЛЛЕКТА (ИИ), ВЫХОДЯЩЕЙ ЗА РАМКИ РЕГУЛИРОВАНИЯ ИИ КАК ТЕХНОЛОГИИ. ДОКУМЕНТ ЗАКРЕПЛЯЕТ ОСНОВНЫЕ ПРАВА ЧЕЛОВЕКА НА ВСЕХ ЭТАПАХ ПРОЕКТИРОВАНИЯ, РАЗРАБОТКИ И ПРИМЕНЕНИЯ СИСТЕМ ИИ.</vt:lpstr>
      <vt:lpstr>В ДОКЛАДЕ UNESCO 2021 ГОДА ПО ЭТИЧЕСКИХ АСПЕКТАХ ИСКУССТВЕННОГО ИНТЕЛЛЕКТА ПОДЧЁРКНУТА ВАЖНОСТЬ МЕЖДУНАРОДНОГО СОТРУДНИЧЕСТВА В РАЗРАБОТКЕ ПРИНЦИПОВ ОТВЕТСТВЕННОГО ИСПОЛЬЗОВАНИЯ ИИ. ЭТИ ИНИЦИАТИВЫ ВКЛЮЧАЮТ МЕЖГОСУДАРСТВЕННЫЙ ОБМЕН ДАННЫМИ О ЛУЧШИХ ПРАКТИКАХ, СОВМЕСТНЫЕ НАУЧНЫЕ ПРОЕКТЫ И УНИФИКАЦИЮ СТАНДАРТОВ, ЧТО В ПЕРСПЕКТИВЕ ФОРМИРУЕТ ГЛОБАЛЬНУЮ НОРМАТИВНУЮ БАЗУ ДЛЯ ЭТИЧНОГО РАЗВИТИЯ ТЕХНОЛОГИЙ.</vt:lpstr>
      <vt:lpstr>ГОСУДАРСТВА ИГРАЮТ КЛЮЧЕВУЮ РОЛЬ В СТАНДАРТИЗАЦИИ ИИ-ТЕХНОЛОГИЙ ЧЕРЕЗ ОРГАНИЗАЦИИ, ТАКИЕ КАК ISO И IEEE, РАЗРАБАТЫВАЮЩИЕ МЕЖДУНАРОДНЫЕ НОРМЫ.   ЭТИ СТАНДАРТЫ ОХВАТЫВАЮТ ИНТЕРПРЕТИРУЕМОСТЬ АЛГОРИТМОВ, БЕЗОПАСНОСТЬ ДАННЫХ И ВОПРОСЫ ОТВЕТСТВЕННОСТИ, ЧТО ПОЗВОЛЯЕТ КОМПАНИЯМ ВНЕДРЯТЬ ЕДИНЫЕ ПРОТОКОЛЫ И УКРЕПЛЯТЬ ДОВЕРИЕ ПОТРЕБИТЕЛЕЙ К ИННОВАЦИЯМ.</vt:lpstr>
      <vt:lpstr>РОЛЬ ГОСУДАРСТВА В ФОРМИРОВАНИИ ЭТИКИ ИИ ОСОБЕННО ВАЖНА ПРИ ОБРАБОТКЕ ПЕРСОНАЛЬНЫХ ДАННЫХ.  GDPR В ЕВРОПЕ УСТАНАВЛИВАЕТ ЖЁСТКИЕ ТРЕБОВАНИЯ К СБОРУ, ХРАНЕНИЮ И ИСПОЛЬЗОВАНИЮ ИНФОРМАЦИИ, ОБЯЗЫВАЯ ОРГАНИЗАЦИИ ПРЕДОСТАВЛЯТЬ ОТЧЁТЫ О ПРОЗРАЧНОСТИ АЛГОРИТМОВ И ГАРАНТИРОВАТЬ ПРАВО ГРАЖДАН НА ОБЪЯСНЕНИЕ АВТОМАТИЗИРОВАННЫХ РЕШЕНИЙ.</vt:lpstr>
      <vt:lpstr>РЕГУЛИРОВАНИЕ ПОЗВОЛЯЕТ ГОСУДАРСТВАМ УПРАВЛЯТЬ РИСКАМИ, СВЯЗАННЫМИ С АВТОМАТИЧЕСКИМ ПРИНЯТИЕМ РЕШЕНИЙ.   ТАК, УПРАВЛЕНИЕ КОМИССАРА ПО ИНФОРМАЦИИ ВЕЛИКОБРИТАНИИ (ICO) ВЕДЁТ КОНТРОЛЬ НАД НАРУШЕНИЯМИ КОНФИДЕНЦИАЛЬНОСТИ, ШТРАФУЯ КОМПАНИИ НА СУММУ ДО 17,5 МИЛЛИОНОВ ФУНТОВ.   ЭТО ПОБУЖДАЕТ БИЗНЕС СИСТЕМНО ВНЕДРЯТЬ МЕХАНИЗМЫ АУДИТА АЛГОРИТМОВ.</vt:lpstr>
      <vt:lpstr>ЭФФЕКТИВНАЯ ПРАВИТЕЛЬСТВЕННАЯ ПОЛИТИКА ФОКУСИРУЕТСЯ НЕ ТОЛЬКО НА ФИНАНСИРОВАНИИ, НО И НА ФОРМИРОВАНИИ ПРАВОВОЙ БАЗЫ ДЛЯ ТЕСТИРОВАНИЯ БЕСПИЛОТНОГО ТРАНСПОРТА ИЛИ МЕДИЦИНСКИХ AI-СЕРВИСОВ.   ТАК, В США ФЕДЕРАЛЬНОЕ УПРАВЛЕНИЕ ПО КОНТРОЛЮ ЗА ПИЩЕВЫМИ ПРОДУКТАМИ И ЛЕКАРСТВАМИ (FDA) РАЗРАБОТАЛО УСКОРЕННУЮ ПРОЦЕДУРУ ОДОБРЕНИЯ ДЛЯ РАЗРЕШЕНИЯ ПРИМЕНЕНИЯ АЛГОРИТМОВ В ЗДРАВООХРАНЕНИИ.</vt:lpstr>
      <vt:lpstr>МЕЖДУНАРОДНОЕ СОТРУДНИЧЕСТВО И РЕГУЛИРОВАНИЕ В ОБЛАСТИ ИИ</vt:lpstr>
      <vt:lpstr>ТАКИЕ МЕЖДУНАРОДНЫЕ ОРГАНИЗАЦИИ, КАК ООН, ПРИЗЫВАЮТ ГОСУДАРСТВЕННЫЙ СЕКТОР АКТИВНО УЧАСТВОВАТЬ В ДИСКУССИЯХ ОБ ЭТИЧЕСКОМ И ГУМАННОМ ПРИМЕНЕНИИ ИИ.   РЕЗОЛЮЦИИ ГЕНЕРАЛЬНОЙ АССАМБЛЕИ ФОКУСИРУЮТСЯ НА ЗАЩИТЕ УЯЗВИМЫХ ГРУПП, ПРЕДОТВРАЩЕНИИ ДИСКРИМИНАЦИИ АЛГОРИТМАМИ РАСПОЗНАВАНИЯ ЛИЦ И ФОРМИРОВАНИИ ОБЩЕЙ ПЛАТФОРМЫ ДЛЯ ДИАЛОГА МЕЖДУ СТРАНАМИ.</vt:lpstr>
      <vt:lpstr>ГЧП В ОБЛАСТИ РАЗВИТИЯ СИСТЕМ ИИ</vt:lpstr>
      <vt:lpstr>КАК ГОСУДАРСТВО И БИЗНЕС МОГУТ СОТРУДНИЧАТЬ ДРУГ С ДРУГОМ В ОБЛАСТИ СОЗДАНИЯ СИСТЕМ ИСКУССТВЕННОГО ИНТЕЛЛЕКТА</vt:lpstr>
      <vt:lpstr>ГОСУДАРСТВО И БИЗНЕС МОГУТ СОТРУДНИЧАТЬ В ОБЛАСТИ СОЗДАНИЯ СИСТЕМ ИСКУССТВЕННОГО ИНТЕЛЛЕКТА (ИИ) ПО НЕСКОЛЬКИМ НАПРАВЛЕНИЯМ</vt:lpstr>
      <vt:lpstr> ГОСУДАРСТВО МОЖЕТ СТИМУЛИРОВАТЬ РАЗВИТИЕ ИИ ПУТЕМ ВЫДЕЛЕНИЯ ГРАНТОВ, СУБСИДИЙ И НАЛОГОВЫХ ЛЬГОТ ДЛЯ КОМПАНИЙ, ЗАНИМАЮЩИХСЯ ИССЛЕДОВАНИЯМИ В ОБЛАСТИ МАШИННОГО ОБУЧЕНИЯ И АВТОМАТИЗАЦИИ</vt:lpstr>
      <vt:lpstr>ГОСУДАРСТВО МОЖЕТ ВЫСТУПАТЬ РЕГУЛЯТОРОМ, ОБЕСПЕЧИВАЯ БАЛАНС МЕЖДУ ИННОВАЦИЯМИ И ЭТИЧЕСКИМИ СТАНДАРТАМИ</vt:lpstr>
      <vt:lpstr>БИЗНЕС МОЖЕТ УЧАСТВОВАТЬ В РАЗРАБОТКЕ И ВНЕДРЕНИИ СИСТЕМ ИИ В СИСТЕМЫ ГОСУДАРСТВЕННОГО УПРАВЛЕНИЯ И ГОСУДАРСТВЕННЫХ УСЛУГ</vt:lpstr>
      <vt:lpstr>ЧЕТВЕРТЫМ ВАЖНЫМ НАПРАВЛЕНИЕМ ВЗАИМОДЕЙСТВИЯ ГОСУДАРСТВА И БИЗНЕСА В ОБЛАСТИ РАЗВИТИЯ СИСТЕМ ИИ ЯВЛЯЕТСЯ ПОДГОТОВКА КАДРОВ</vt:lpstr>
      <vt:lpstr>ПРИМЕРЫ СОТРУДНИЧЕСТВА</vt:lpstr>
      <vt:lpstr>ПО ДАННЫМ OPENAI, ОБЪЁМ ТЕКСТОВЫХ ТРАНЗАКЦИЙ С ИСПОЛЬЗОВАНИЕМ GPT-МОДЕЛЕЙ ВЫРОС В 2023 ГОДУ В ДЕСЯТКИ РАЗ, ДЕМОНСТРИРУЯ ПОТЕНЦИАЛ РАЗГОВОРНЫХ НЕЙРОСЕТЕЙ.  ГОСУДАРСТВЕННЫЕ ОРГАНЫ ИСПОЛЬЗУЮТ ЭТИ ИНСТРУМЕНТЫ ДЛЯ ПРИМЕНЕНИЯ В СФЕРЕ ОБРАЗОВАНИЯ, ЗДРАВООХРАНЕНИЯ И ГОСУДАРСТВЕННОГО УПРАВЛЕНИЯ.</vt:lpstr>
      <vt:lpstr>КОРПОРАЦИИ, ТАКИЕ КАК GOOGLE, ЕЖЕГОДНО ИНВЕСТИРУЮТ СВЫШЕ 20 МИЛЛИАРДОВ ДОЛЛАРОВ В ИССЛЕДОВАНИЯ И ИНФРАСТРУКТУРУ ДЛЯ ИИ. ГОСУДАРСТВА СТРЕМЯТСЯ СОТРУДНИЧАТЬ С КРУПНЫМ БИЗНЕСОМ, РАЗРАБАТЫВАЯ СОВМЕСТНЫЕ ОБРАЗОВАТЕЛЬНЫЕ ПРОГРАММЫ, ИННОВАЦИОННЫЕ ХАБЫ И АКСЕЛЕРАТОРЫ, ЧТО ОТКРЫВАЕТ ПУТЬ ДЛЯ МАСШТАБИРОВАНИЯ ПЕРЕДОВЫХ ИДЕЙ И ПРИВЛЕЧЕНИЯ ВЕНЧУРНЫХ ФОНДОВ.</vt:lpstr>
      <vt:lpstr>КОРПОРАТИВНОЕ ЛИДЕРСТВО В ИИ ОПИРАЕТСЯ НА ГОСУДАРСТВЕННЫЕ СТИМУЛИРУЮЩИЕ МЕРЫ, ВКЛЮЧАЯ ФИНАНСОВЫЕ СУБСИДИИ И УСТОЙЧИВУЮ РЕГУЛЯТИВНУЮ СРЕДУ.   ТАК, IBM И MICROSOFT ВЕДУТ МАСШТАБНЫЕ ИССЛЕДОВАНИЯ В РАМКАХ ГОСУДАРСТВЕННО-ЧАСТНОГО ПАРТНЕРСТВА, РАЗРАБАТЫВАЯ ОБЛАЧНЫЕ СЕРВИСЫ ДЛЯ ОБУЧЕНИЯ НЕЙРОННЫХ СЕТЕЙ И АНАЛИЗА БОЛЬШИХ ДАННЫХ.</vt:lpstr>
      <vt:lpstr>ИЗРАИЛЬ ЗАНИМАЕТ ТРЕТЬЕ МЕСТО В МИРЕ ПО ЧИСЛУ СТАРТАПОВ, СПЕЦИАЛИЗИРУЮЩИХСЯ НА ИСКУССТВЕННОМ ИНТЕЛЛЕКТЕ, С 83 КОМПАНИЯМИ В СЕКТОРЕ GEN AI, УСТУПАЯ ТОЛЬКО США И ВЕЛИКОБРИТАНИИ.   МНОГИЕ ИЗ НИХ ПОЛУЧАЛИ ПОДДЕРЖКУ ЧЕРЕЗ ИЗРАИЛЬСКОЕ УПРАВЛЕНИЕ ИННОВАЦИЙ, КОТОРОЕ ЕЖЕГОДНО РАСПОЛАГАЕТ БЮДЖЕТОМ ОКОЛО 450 МИЛЛИОНОВ ДОЛЛАРОВ. РЕЗУЛЬТАТОМ СТАЛО ФОРМИРОВАНИЕ ОДНОЙ ИЗ НАИБОЛЕЕ ВЫСОКОТЕХНОЛОГИЧНЫХ ЭКОСИСТЕМ, ГДЕ ПРОЦВЕТАЮТ НЕЙРОСЕТЕВЫЕ РЕШЕНИЯ И АНАЛИТИКА ДАННЫХ.</vt:lpstr>
      <vt:lpstr>ДАНИЯ АКТИВНО ВНЕДРЯЕТ РОБОЭТИЧЕСКИЕ НОРМЫ ПРИ УЧАСТИИ МЕСТНЫХ МИНИСТЕРСТВ И НАЦИОНАЛЬНЫХ ИНСТИТУТОВ. В ОДЕНСЕ ДЕЙСТВУЕТ CENTER FOR AI ETHICS, КООРДИНИРУЮЩИЙ ПРОЕКТЫ ПО СОЦИАЛЬНОМУ ВОЗДЕЙСТВИЮ АЛГОРИТМОВ, А ГОСУДАРСТВЕННЫЕ ГРАНТЫ ДОСТИГАЮТ СОТНИ МИЛЛИОНОВ КРОН ЕЖЕГОДНО, ПОДДЕРЖИВАЯ ИССЛЕДОВАНИЯ В ОБЛАСТИ ОТВЕТСТВЕННОГО ИИ.</vt:lpstr>
      <vt:lpstr>В ИНДИИ МИНИСТЕРСТВО ЭЛЕКТРОНИКИ И ИНФОРМАЦИОННЫХ ТЕХНОЛОГИЙ (MEITY) ЗАПУСТИЛО ИНИЦИАТИВУ NATIONAL AI PORTAL, ОБУЧИВ СВЫШЕ 400 ТЫСЯЧ ЧЕЛОВЕК ОСНОВАМ МАШИННОГО ОБУЧЕНИЯ И АНАЛИЗА ДАННЫХ.   ЭТО СПОСОБСТВУЕТ ПОЯВЛЕНИЮ НОВЫХ AI-СТАРТАПОВ И РОСТУ ИНТЕРЕСА МЕЖДУНАРОДНЫХ ИНВЕСТОРОВ К ИНДИЙСКОМУ ТЕХНОЛОГИЧЕСКОМУ РЫНКУ.</vt:lpstr>
      <vt:lpstr>НА КОРПОРАТИВНОМ УРОВНЕ ИИ ПОВЫШАЕТ КОНКУРЕНТОСПОСОБНОСТЬ, СОКРАЩАЯ ОПЕРАЦИОННЫЕ ИЗДЕРЖКИ И ПОВЫШАЯ ТОЧНОСТЬ ПРОГНОЗОВ.   НАПРИМЕР, WALMART ИСПОЛЬЗУЕТ НЕЙРОННЫЕ СЕТИ ДЛЯ УПРАВЛЕНИЯ ЦЕПОЧКАМИ ПОСТАВОК, СНИЖАЯ ПОТЕРИ ТОВАРОВ НА 15%, А ГОСУДАРСТВЕННЫЕ ПРОГРАММЫ ПОДДЕРЖКИ ИННОВАЦИЙ ПОЗВОЛЯЮТ МАСШТАБИРОВАТЬ ТАКИЕ РЕШЕНИЯ И АДАПТИРОВАТЬ ИХ ПОД МАЛЫЙ БИЗНЕС.</vt:lpstr>
      <vt:lpstr>ЮАР, БЛАГОДАРЯ ПРОГРАММЕ AI4D AFRICA, ИНВЕСТИРУЕТ В ОБРАЗОВАТЕЛЬНЫЕ ПРОЕКТЫ И МЕЖДУНАРОДНЫЕ ПАРТНЁРСТВА, СТРЕМЯСЬ К СОЗДАНИЮ УСТОЙЧИВОЙ ЭКОСИСТЕМЫ ИИ.   МЕСТНЫЕ УНИВЕРСИТЕТЫ СОТРУДНИЧАЮТ С ПРАВИТЕЛЬСТВОМ, ОРГАНИЗУЯ ХАКАТОНЫ И КОНФЕРЕНЦИИ, ГДЕ МОЛОДЫЕ УЧЁНЫЕ ПРЕДСТАВЛЯЮТ РЕШЕНИЯ ДЛЯ СОЦИАЛЬНО ЗНАЧИМЫХ ЗАДАЧ, ВКЛЮЧАЯ ЗДРАВООХРАНЕНИЕ И СЕЛЬСКОЕ ХОЗЯЙСТВО.</vt:lpstr>
      <vt:lpstr>ПРОФИЛЬНЫЕ ГОСУДАРСТВЕННЫЕ ИНСТИТУТЫ, ТАКИЕ КАК DARPA В США, ФОРМИРУЮТ ГРАНТОВЫЕ КОНКУРСЫ ПО КОНКРЕТНЫМ НАПРАВЛЕНИЯМ ИИ, ПОВЫШАЯ УРОВЕНЬ ТЕХНОЛОГИЧЕСКОЙ КОНКУРЕНЦИИ.   ТАКИЕ ПРОЕКТЫ ЧАСТО СОЗДАЮТ ПРОРЫВНЫЕ РЕШЕНИЯ — ОТ БЕСПИЛОТНЫХ АВТОМОБИЛЕЙ ДО СИСТЕМ ИНТЕЛЛЕКТУАЛЬНОЙ ЛОГИСТИКИ, ЧТО УСИЛИВАЕТ ПОЗИЦИИ США НА МИРОВОЙ АРЕНЕ.</vt:lpstr>
      <vt:lpstr>МАСШТАБИРОВАНИЕ ИИ ВНУТРИ КОМПАНИЙ ТРЕБУЕТ ДОСТУПА К БОЛЬШИМ ОБЪЁМАМ ДАННЫХ, И ИМЕННО ГОСУДАРСТВЕННЫЕ РЕЕСТРЫ МОГУТ ПРЕДОСТАВИТЬ НАБОРЫ, НЕОБХОДИМЫЕ ДЛЯ ТРЕНИРОВКИ НЕЙРОННЫХ СЕТЕЙ.   ТАК, В ЭСТОНИИ ОТКРЫТЫЕ ГОСУДАРСТВЕННЫЕ ДАННЫЕ ИСПОЛЬЗУЮТСЯ IT-СЕКТОРОМ ДЛЯ РАЗРАБОТКИ МОБИЛЬНЫХ ПРИЛОЖЕНИЙ УСКОРЕННОГО ДОКУМЕНТООБОРОТА И ЭЛЕКТРОННЫХ УСЛУГ.</vt:lpstr>
      <vt:lpstr>НА КОРПОРАТИВНОМ УРОВНЕ ИИ-ПРОЕКТЫ СПОСОБСТВУЮТ ПОВЫШЕНИЮ УРОВНЯ КИБЕРБЕЗОПАСНОСТИ. ПО ДАННЫМ CAPGEMINI, 69% ИБ-ДИРЕКТОРОВ СЧИТАЮТ АНАЛИЗ АНОМАЛИЙ В СЕТЕВОМ ТРАФИКЕ КЛЮЧЕВЫМ НАПРАВЛЕНИЕМ.   ГОСУДАРСТВА ПОДДЕРЖИВАЮТ ЭТИ РАЗРАБОТКИ, ПРЕДОСТАВЛЯЯ ГРАНТЫ НА ЗАЩИТУ КРИТИЧЕСКИ ВАЖНЫХ СИСТЕМ ОТ КИБЕРАТАК И ФОРМИРУЯ СПЕЦИАЛЬНЫЕ CERT-КОМАНДЫ.</vt:lpstr>
      <vt:lpstr>РОССИЯ 2024</vt:lpstr>
      <vt:lpstr>РОССИЯ 2025</vt:lpstr>
      <vt:lpstr>МЕЖДУНАРОДНОЕ СОТРУДНИЧЕСТВО В ОБЛАСТИ РАЗВИТИЯ ИИ</vt:lpstr>
      <vt:lpstr>СОВМЕСТНЫЕ ГОСУДАРСТВЕННО-ЧАСТНЫЕ ФОРУМЫ, НАПРИМЕР, GLOBAL PARTNERSHIP ON AI (GPAI), СПОСОБСТВУЮТ ОБМЕНУ ЛУЧШИМИ ПРАКТИКАМИ И ОБСУЖДЕНИЮ ЭТИЧЕСКИХ НОРМ.   В ФОРУМЕ УЧАСТВУЮТ СВЫШЕ 25 СТРАН, ВКЛЮЧАЯ КАНАДУ, ФРАНЦИЮ И ИНДИЮ, ФОРМИРУЯ ГЛОБАЛЬНУЮ ПОВЕСТКУ ПО ОТВЕТСТВЕННОСТИ, ПРОЗРАЧНОСТИ И ИНКЛЮЗИВНОСТИ РАЗВИТИЯ ИСКУССТВЕННОГО ИНТЕЛЛЕКТА.</vt:lpstr>
      <vt:lpstr>ЭСТОНИЯ РАСШИРЯЕТ ЦИФРОВЫЕ ГОСУДАРСТВЕННЫЕ УСЛУГИ, ВНЕДРЯЯ ИИ В СФЕРЕ E-RESIDENCY И ЭЛЕКТРОННЫХ ВЫБОРОВ, ЧТО ПОВЫШАЕТ ПРОЗРАЧНОСТЬ И ОБЛЕГЧАЕТ ДОСТУП К АДМИНИСТРАТИВНЫМ РЕСУРСАМ.  ТАКАЯ ИННОВАЦИОННАЯ ЭКОСИСТЕМА ПОДДЕРЖИВАЕТСЯ ЗАКОНАМИ О СВОБОДНОМ ПЕРЕДАЧЕ ДАННЫХ, СТИМУЛИРУЯ ЗАРУБЕЖНЫЕ СТАРТАПЫ ОТКРЫВАТЬ БИЗНЕС И РАБОТАТЬ С ГОСРЕЕСТРАМИ.</vt:lpstr>
      <vt:lpstr>НЕКОТОРЫЕ ВЫВОДЫ И ЗАКЛЮЧЕНИЯ</vt:lpstr>
      <vt:lpstr>СТРАТЕГИЧЕСКОЕ ВЗАИМОДЕЙСТВИЕ ГОСУДАРСТВА И ВЛАСТИ ЗАДАЁТ ВЕКТОР РАЗВИТИЯ СИСТЕМ ИСКУССТВЕННОГО ИНТЕЛЛЕКТА, ПОЗВОЛЯЯ ОБЪЕДИНИТЬ РЕСУРСЫ И КОМПЕТЕНЦИИ.   ТАКОЙ СИНТЕЗ ОБЕСПЕЧИВАЕТ УСЛОВИЯ ДЛЯ ПОЯВЛЕНИЯ ГЛОБАЛЬНЫХ ТЕХНОЛОГИЧЕСКИХ ЛИДЕРОВ, УКРЕПЛЯЕТ КОРПОРАТИВНЫЕ ИННОВАЦИИ И ОТКРЫВАЕТ НОВЫЕ ВОЗМОЖНОСТИ ДЛЯ КАЖДОГО, ФОРМИРУЯ ФУНДАМЕНТ КОНКУРЕНТОСПОСОБНОЙ ЭКОНОМИКИ БУДУЩЕГО.</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ITD</dc:creator>
  <cp:lastModifiedBy>Тихомирова Вероника Сергеевна</cp:lastModifiedBy>
  <cp:revision>477</cp:revision>
  <dcterms:created xsi:type="dcterms:W3CDTF">2020-01-21T05:34:15Z</dcterms:created>
  <dcterms:modified xsi:type="dcterms:W3CDTF">2025-03-13T09:50:27Z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mpt">
    <vt:lpwstr>Создай текст презентации по теме «Лидерство»._x000d_
Первая строчка – название презентации._x000d_
Далее должен идти контент (содержание)._x000d_
Слайды должны быть разделены строкой «---»._x000d_
Контент должен быть разделён на разделы. Каждый раздел должен иметь заголовок._x000d_
За</vt:lpwstr>
  </property>
  <property fmtid="{D5CDD505-2E9C-101B-9397-08002B2CF9AE}" pid="3" name="txtPrompt">
    <vt:lpwstr>Создай текст презентации по теме «Лидерство»._x000d_
Первая строчка – название презентации._x000d_
Далее должен идти контент (содержание)._x000d_
Слайды должны быть разделены строкой «---»._x000d_
Контент должен быть разделён на разделы. Каждый раздел должен иметь заголовок._x000d_
За</vt:lpwstr>
  </property>
  <property fmtid="{D5CDD505-2E9C-101B-9397-08002B2CF9AE}" pid="4" name="txtText">
    <vt:lpwstr>КЛЮЧЕВЫЕ ФИНАНСОВЫЕ ТЕХНОЛОГИИ_x000d_
---_x000d_
Перечисли 10-12-15 самых важных ключевых технологий, изобретённых за всю историю человечества, которые коренным образом изменили мир денег и финансов и через него в наибольшей степени способствовали экономическому прог</vt:lpwstr>
  </property>
  <property fmtid="{D5CDD505-2E9C-101B-9397-08002B2CF9AE}" pid="5" name="txtPromptTemplate">
    <vt:lpwstr>Создай текст презентации по теме «{ТЕМА ПРЕЗЕНТАЦИИ}»_x000d_
Первая строчка – название презентации._x000d_
Далее должен идти контент (содержание)._x000d_
Слайды должны быть разделены строкой «---»._x000d_
Контент должен быть разделён на разделы._x000d_
Каждый раздел должен иметь загол</vt:lpwstr>
  </property>
</Properties>
</file>