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71" r:id="rId3"/>
    <p:sldId id="272" r:id="rId4"/>
    <p:sldId id="335" r:id="rId5"/>
    <p:sldId id="334" r:id="rId6"/>
    <p:sldId id="366" r:id="rId7"/>
    <p:sldId id="337" r:id="rId8"/>
    <p:sldId id="367" r:id="rId9"/>
    <p:sldId id="336" r:id="rId10"/>
    <p:sldId id="332" r:id="rId11"/>
    <p:sldId id="331" r:id="rId12"/>
    <p:sldId id="330" r:id="rId13"/>
    <p:sldId id="339" r:id="rId14"/>
    <p:sldId id="340" r:id="rId15"/>
    <p:sldId id="369" r:id="rId16"/>
    <p:sldId id="343" r:id="rId17"/>
    <p:sldId id="368" r:id="rId18"/>
    <p:sldId id="345" r:id="rId19"/>
    <p:sldId id="312" r:id="rId20"/>
    <p:sldId id="370" r:id="rId21"/>
    <p:sldId id="344" r:id="rId22"/>
    <p:sldId id="274" r:id="rId23"/>
    <p:sldId id="351" r:id="rId24"/>
    <p:sldId id="313" r:id="rId25"/>
    <p:sldId id="281" r:id="rId26"/>
    <p:sldId id="338" r:id="rId27"/>
    <p:sldId id="349" r:id="rId28"/>
    <p:sldId id="350" r:id="rId29"/>
    <p:sldId id="353" r:id="rId30"/>
    <p:sldId id="358" r:id="rId31"/>
    <p:sldId id="273" r:id="rId32"/>
    <p:sldId id="342" r:id="rId33"/>
    <p:sldId id="347" r:id="rId34"/>
    <p:sldId id="372" r:id="rId35"/>
    <p:sldId id="371" r:id="rId36"/>
    <p:sldId id="356" r:id="rId37"/>
    <p:sldId id="359" r:id="rId38"/>
    <p:sldId id="362" r:id="rId39"/>
    <p:sldId id="374" r:id="rId40"/>
    <p:sldId id="363" r:id="rId41"/>
    <p:sldId id="361" r:id="rId42"/>
    <p:sldId id="375" r:id="rId43"/>
    <p:sldId id="376" r:id="rId44"/>
    <p:sldId id="373" r:id="rId45"/>
    <p:sldId id="377" r:id="rId46"/>
    <p:sldId id="354" r:id="rId47"/>
    <p:sldId id="355" r:id="rId48"/>
    <p:sldId id="289" r:id="rId49"/>
    <p:sldId id="296" r:id="rId50"/>
  </p:sldIdLst>
  <p:sldSz cx="18288000" cy="10287000"/>
  <p:notesSz cx="6858000" cy="9144000"/>
  <p:embeddedFontLst>
    <p:embeddedFont>
      <p:font typeface="HK Grotesk Bold" panose="020B0604020202020204" charset="-5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449BA0E7-C189-47C2-A208-771C23FF974E}">
          <p14:sldIdLst>
            <p14:sldId id="256"/>
            <p14:sldId id="271"/>
            <p14:sldId id="272"/>
            <p14:sldId id="335"/>
            <p14:sldId id="334"/>
            <p14:sldId id="366"/>
            <p14:sldId id="337"/>
            <p14:sldId id="367"/>
            <p14:sldId id="336"/>
            <p14:sldId id="332"/>
            <p14:sldId id="331"/>
            <p14:sldId id="330"/>
            <p14:sldId id="339"/>
            <p14:sldId id="340"/>
            <p14:sldId id="369"/>
            <p14:sldId id="343"/>
            <p14:sldId id="368"/>
            <p14:sldId id="345"/>
            <p14:sldId id="312"/>
            <p14:sldId id="370"/>
            <p14:sldId id="344"/>
            <p14:sldId id="274"/>
            <p14:sldId id="351"/>
            <p14:sldId id="313"/>
            <p14:sldId id="281"/>
            <p14:sldId id="338"/>
            <p14:sldId id="349"/>
            <p14:sldId id="350"/>
            <p14:sldId id="353"/>
            <p14:sldId id="358"/>
            <p14:sldId id="273"/>
            <p14:sldId id="342"/>
            <p14:sldId id="347"/>
            <p14:sldId id="372"/>
            <p14:sldId id="371"/>
            <p14:sldId id="356"/>
            <p14:sldId id="359"/>
            <p14:sldId id="362"/>
            <p14:sldId id="374"/>
            <p14:sldId id="363"/>
            <p14:sldId id="361"/>
            <p14:sldId id="375"/>
            <p14:sldId id="376"/>
            <p14:sldId id="373"/>
            <p14:sldId id="377"/>
            <p14:sldId id="354"/>
            <p14:sldId id="355"/>
            <p14:sldId id="289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2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2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2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0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70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6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6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9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6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7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6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8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6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0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7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0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0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7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0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7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7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67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19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7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8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9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6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vm.ru/news/1214403-kogda-v-moskovskom-metro-polnostyu-obnovyat-poezda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m.ru/news/1214403-kogda-v-moskovskom-metro-polnostyu-obnovyat-poezdam" TargetMode="External"/><Relationship Id="rId5" Type="http://schemas.openxmlformats.org/officeDocument/2006/relationships/hyperlink" Target="https://forms.gle/B41BS6oM23JSwk2z8" TargetMode="Externa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su.edu@yandex.ru" TargetMode="External"/><Relationship Id="rId5" Type="http://schemas.openxmlformats.org/officeDocument/2006/relationships/hyperlink" Target="https://e.mail.ru/compose/?mailto=mailto%3aHovanova.EV@rea.ru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487DDD-D356-CDCC-EE0A-20E0FF7E8795}"/>
              </a:ext>
            </a:extLst>
          </p:cNvPr>
          <p:cNvSpPr txBox="1"/>
          <p:nvPr/>
        </p:nvSpPr>
        <p:spPr>
          <a:xfrm>
            <a:off x="1066800" y="3956742"/>
            <a:ext cx="155448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7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проблема метода и практика применения 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0DD64FC-2209-D204-40A1-467F7E360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6279"/>
            <a:ext cx="16236495" cy="2615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A8F4C-9A8D-955B-4E74-5B0FA4185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3377"/>
            <a:ext cx="3320415" cy="3320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92EE6-E532-A2F9-1882-ED9165421F1A}"/>
              </a:ext>
            </a:extLst>
          </p:cNvPr>
          <p:cNvSpPr txBox="1"/>
          <p:nvPr/>
        </p:nvSpPr>
        <p:spPr>
          <a:xfrm>
            <a:off x="11049000" y="7568633"/>
            <a:ext cx="6781800" cy="217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Екатерина Хованова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к.соц.н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., доцент кафедры рекламы, связей с общественностью и дизайна РЭУ им. Г.В. Плеханова,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приглашенный преподаватель Школы коммуникаций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Факультет креативных индустрий НИУ «Высшая школа экономики»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20B98-C4B8-6744-0042-6DF073E6A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9BB232E-2BD3-BC79-D750-99C3F9BB2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AE6772-1C37-E859-7C46-09797CE88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71BC8-0991-EFCC-95AF-1348B64257D7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306C5-44D3-89A3-0DF2-8584C7246158}"/>
              </a:ext>
            </a:extLst>
          </p:cNvPr>
          <p:cNvSpPr txBox="1"/>
          <p:nvPr/>
        </p:nvSpPr>
        <p:spPr>
          <a:xfrm>
            <a:off x="533400" y="2275840"/>
            <a:ext cx="11806536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HK Grotesk Bold"/>
              </a:rPr>
              <a:t>Наиболее употребительными для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фактора оценки </a:t>
            </a:r>
            <a:r>
              <a:rPr lang="ru-RU" sz="2200" dirty="0">
                <a:latin typeface="HK Grotesk Bold"/>
              </a:rPr>
              <a:t>являются шкалы:</a:t>
            </a:r>
          </a:p>
          <a:p>
            <a:pPr algn="just"/>
            <a:r>
              <a:rPr lang="ru-RU" sz="2200" dirty="0">
                <a:latin typeface="HK Grotesk Bold"/>
              </a:rPr>
              <a:t>«хороший – плохой», «красивый-уродливый», » «светлый – темный», «чистый – грязный», «добрый — злой», «сладкий — горький» и т.д.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Наиболее употребительными для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фактора силы </a:t>
            </a:r>
            <a:r>
              <a:rPr lang="ru-RU" sz="2200" dirty="0">
                <a:latin typeface="HK Grotesk Bold"/>
              </a:rPr>
              <a:t>являются шкалы:</a:t>
            </a:r>
          </a:p>
          <a:p>
            <a:pPr algn="just"/>
            <a:r>
              <a:rPr lang="ru-RU" sz="2200" dirty="0">
                <a:latin typeface="HK Grotesk Bold"/>
              </a:rPr>
              <a:t>«сильный – слабый», «тяжелый – легкий», «твердый – мягкий», «большой — маленький» и т.д.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Наиболее употребительными для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фактора активности </a:t>
            </a:r>
            <a:r>
              <a:rPr lang="ru-RU" sz="2200" dirty="0">
                <a:latin typeface="HK Grotesk Bold"/>
              </a:rPr>
              <a:t>являются шкалы:</a:t>
            </a:r>
          </a:p>
          <a:p>
            <a:pPr algn="just"/>
            <a:r>
              <a:rPr lang="ru-RU" sz="2200" dirty="0">
                <a:latin typeface="HK Grotesk Bold"/>
              </a:rPr>
              <a:t>«активный – пассивный», «быстрый – медленный», «горячий –холодный» и т.д.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049C53-6D4F-426B-17A8-AD35DB462DE0}"/>
              </a:ext>
            </a:extLst>
          </p:cNvPr>
          <p:cNvSpPr txBox="1"/>
          <p:nvPr/>
        </p:nvSpPr>
        <p:spPr>
          <a:xfrm>
            <a:off x="4038600" y="6483183"/>
            <a:ext cx="10932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HK Grotesk Bold"/>
              </a:rPr>
              <a:t>факторы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«Сложность», «Упорядоченность», «Реальность», «Обычность»</a:t>
            </a:r>
          </a:p>
          <a:p>
            <a:r>
              <a:rPr lang="ru-RU" sz="2400" dirty="0"/>
              <a:t>П. </a:t>
            </a:r>
            <a:r>
              <a:rPr lang="ru-RU" sz="2400" dirty="0" err="1"/>
              <a:t>Бентлер</a:t>
            </a:r>
            <a:r>
              <a:rPr lang="ru-RU" sz="2400" dirty="0"/>
              <a:t> и А. </a:t>
            </a:r>
            <a:r>
              <a:rPr lang="ru-RU" sz="2400" dirty="0" err="1"/>
              <a:t>Лавуа</a:t>
            </a:r>
            <a:r>
              <a:rPr lang="ru-RU" sz="2400" dirty="0"/>
              <a:t> расширили семантическое пространство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HK Grotesk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8DED4D-92C9-4393-B3EB-79914F7512D8}"/>
              </a:ext>
            </a:extLst>
          </p:cNvPr>
          <p:cNvSpPr txBox="1"/>
          <p:nvPr/>
        </p:nvSpPr>
        <p:spPr>
          <a:xfrm>
            <a:off x="10363200" y="7855188"/>
            <a:ext cx="6659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HK Grotesk Bold"/>
              </a:rPr>
              <a:t>специфический фактор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«Комфортность»</a:t>
            </a:r>
          </a:p>
          <a:p>
            <a:r>
              <a:rPr lang="ru-RU" sz="2400" dirty="0"/>
              <a:t>(В. Ф. Петренко )</a:t>
            </a:r>
          </a:p>
        </p:txBody>
      </p:sp>
    </p:spTree>
    <p:extLst>
      <p:ext uri="{BB962C8B-B14F-4D97-AF65-F5344CB8AC3E}">
        <p14:creationId xmlns:p14="http://schemas.microsoft.com/office/powerpoint/2010/main" val="324546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3E45E-3DD7-6B42-1666-82610CAF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868EA16-3898-AF97-4604-93D8966B0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0E336-0E47-91EF-C0A6-05712AEAA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80ECA-11A4-7118-AAE5-F6F58ED19E5A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87C78-477A-F75F-84D0-A72A85BF9867}"/>
              </a:ext>
            </a:extLst>
          </p:cNvPr>
          <p:cNvSpPr txBox="1"/>
          <p:nvPr/>
        </p:nvSpPr>
        <p:spPr>
          <a:xfrm>
            <a:off x="5638800" y="210268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Общий алгоритм проведения исследования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20CBE-0E93-C0D4-7CE4-592BC00EC1BA}"/>
              </a:ext>
            </a:extLst>
          </p:cNvPr>
          <p:cNvSpPr txBox="1"/>
          <p:nvPr/>
        </p:nvSpPr>
        <p:spPr>
          <a:xfrm>
            <a:off x="3276600" y="315549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формулирование целей и задач на основе темы исследования</a:t>
            </a: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1554D9B8-8875-5C69-4BD9-E9C67E986CA0}"/>
              </a:ext>
            </a:extLst>
          </p:cNvPr>
          <p:cNvSpPr/>
          <p:nvPr/>
        </p:nvSpPr>
        <p:spPr>
          <a:xfrm>
            <a:off x="1407402" y="2925133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CE3355-0ACA-4C1C-0FFB-3D775F407FF4}"/>
              </a:ext>
            </a:extLst>
          </p:cNvPr>
          <p:cNvSpPr txBox="1"/>
          <p:nvPr/>
        </p:nvSpPr>
        <p:spPr>
          <a:xfrm>
            <a:off x="2743200" y="4002351"/>
            <a:ext cx="141373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HK Grotesk Bold"/>
              </a:rPr>
              <a:t>представления о чем-то, либо образ чего-то, либо картина мира (определенная ее часть), либо «отражение в сознании субъекта» какой- то совокупности объектов, либо их ментальная репрезентация и т.д.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BCB97-5314-AB55-F350-DFB5614876E5}"/>
              </a:ext>
            </a:extLst>
          </p:cNvPr>
          <p:cNvSpPr txBox="1"/>
          <p:nvPr/>
        </p:nvSpPr>
        <p:spPr>
          <a:xfrm>
            <a:off x="1095663" y="5585219"/>
            <a:ext cx="1655387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Цель исследования </a:t>
            </a:r>
            <a:r>
              <a:rPr lang="ru-RU" sz="2600" dirty="0">
                <a:latin typeface="HK Grotesk Bold"/>
              </a:rPr>
              <a:t>может быть изучение:</a:t>
            </a:r>
          </a:p>
          <a:p>
            <a:endParaRPr lang="ru-RU" sz="2400" dirty="0">
              <a:latin typeface="HK Grotesk Bold"/>
            </a:endParaRPr>
          </a:p>
          <a:p>
            <a:r>
              <a:rPr lang="ru-RU" sz="2600" dirty="0">
                <a:latin typeface="HK Grotesk Bold"/>
              </a:rPr>
              <a:t>-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представлений</a:t>
            </a:r>
            <a:r>
              <a:rPr lang="ru-RU" sz="2600" dirty="0">
                <a:latin typeface="HK Grotesk Bold"/>
              </a:rPr>
              <a:t> людей данной выборки об объекте (о группе объектов);</a:t>
            </a:r>
          </a:p>
          <a:p>
            <a:r>
              <a:rPr lang="ru-RU" sz="2600" dirty="0">
                <a:latin typeface="HK Grotesk Bold"/>
              </a:rPr>
              <a:t>- особенностей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восприятия </a:t>
            </a:r>
            <a:r>
              <a:rPr lang="ru-RU" sz="2600" dirty="0">
                <a:latin typeface="HK Grotesk Bold"/>
              </a:rPr>
              <a:t>людьми данной группы какого-либо объекта (группы объектов, людей);</a:t>
            </a:r>
          </a:p>
          <a:p>
            <a:r>
              <a:rPr lang="ru-RU" sz="2600" dirty="0">
                <a:latin typeface="HK Grotesk Bold"/>
              </a:rPr>
              <a:t>- профессиональной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компетентности</a:t>
            </a:r>
            <a:r>
              <a:rPr lang="ru-RU" sz="2600" dirty="0">
                <a:latin typeface="HK Grotesk Bold"/>
              </a:rPr>
              <a:t> представителей конкретной профессии или организации;</a:t>
            </a:r>
          </a:p>
          <a:p>
            <a:r>
              <a:rPr lang="ru-RU" sz="2600" dirty="0">
                <a:latin typeface="HK Grotesk Bold"/>
              </a:rPr>
              <a:t>-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отношения</a:t>
            </a:r>
            <a:r>
              <a:rPr lang="ru-RU" sz="2600" dirty="0">
                <a:latin typeface="HK Grotesk Bold"/>
              </a:rPr>
              <a:t> определенной группы испытуемых к интересующему объекту (например, отношение аудитории к коммуникационным сообщениям);</a:t>
            </a:r>
          </a:p>
          <a:p>
            <a:r>
              <a:rPr lang="ru-RU" sz="2600" dirty="0">
                <a:latin typeface="HK Grotesk Bold"/>
              </a:rPr>
              <a:t>-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имиджа</a:t>
            </a:r>
            <a:r>
              <a:rPr lang="ru-RU" sz="2600" dirty="0">
                <a:latin typeface="HK Grotesk Bold"/>
              </a:rPr>
              <a:t> человека, организации, страны и т.д.; </a:t>
            </a:r>
          </a:p>
          <a:p>
            <a:r>
              <a:rPr lang="ru-RU" sz="2600" dirty="0">
                <a:latin typeface="HK Grotesk Bold"/>
              </a:rPr>
              <a:t>- особенностей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репрезентации </a:t>
            </a:r>
            <a:r>
              <a:rPr lang="ru-RU" sz="2600" dirty="0">
                <a:latin typeface="HK Grotesk Bold"/>
              </a:rPr>
              <a:t>каких-либо объектов (людей) в сознании человека (группы людей).</a:t>
            </a:r>
          </a:p>
        </p:txBody>
      </p:sp>
    </p:spTree>
    <p:extLst>
      <p:ext uri="{BB962C8B-B14F-4D97-AF65-F5344CB8AC3E}">
        <p14:creationId xmlns:p14="http://schemas.microsoft.com/office/powerpoint/2010/main" val="76281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80EBD-2BEB-7CE3-B3C5-18A957B0F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4D7DF20-CBA4-D40A-730F-393CE7085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157FDF-1232-7FBB-2D6A-F8BF2A879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4696C-8B38-594F-80CF-EA3B1FA1B7E8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EF4CE1A5-850A-FAFA-1447-543B1F2822B9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EE40E-D0BE-B381-6917-8DE25780B22B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формулирование целей и задач на основе темы исследования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84073-FB97-8CE2-A031-E55D7D5EEE25}"/>
              </a:ext>
            </a:extLst>
          </p:cNvPr>
          <p:cNvSpPr txBox="1"/>
          <p:nvPr/>
        </p:nvSpPr>
        <p:spPr>
          <a:xfrm>
            <a:off x="1333500" y="3557026"/>
            <a:ext cx="113919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HK Grotesk Bold"/>
              </a:rPr>
              <a:t>Построение семантических пространств и анализ положения объектов в семантических пространствах — важный инструмент во многих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практических</a:t>
            </a:r>
            <a:r>
              <a:rPr lang="ru-RU" sz="2600" dirty="0">
                <a:latin typeface="HK Grotesk Bold"/>
              </a:rPr>
              <a:t> исследованиях:</a:t>
            </a:r>
          </a:p>
          <a:p>
            <a:pPr algn="just"/>
            <a:endParaRPr lang="ru-RU" sz="26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dirty="0">
                <a:latin typeface="HK Grotesk Bold"/>
              </a:rPr>
              <a:t>анализ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восприятия рекламы </a:t>
            </a:r>
            <a:r>
              <a:rPr lang="ru-RU" sz="2600" dirty="0">
                <a:latin typeface="HK Grotesk Bold"/>
              </a:rPr>
              <a:t>для её проектирования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6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dirty="0">
                <a:latin typeface="HK Grotesk Bold"/>
              </a:rPr>
              <a:t>анализ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восприятия бренда </a:t>
            </a:r>
            <a:r>
              <a:rPr lang="ru-RU" sz="2600" dirty="0">
                <a:latin typeface="HK Grotesk Bold"/>
              </a:rPr>
              <a:t>(обособленно или в сравнении с конкурентам)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6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тестирование</a:t>
            </a:r>
            <a:r>
              <a:rPr lang="ru-RU" sz="2600" dirty="0">
                <a:latin typeface="HK Grotesk Bold"/>
              </a:rPr>
              <a:t> рекламных роликов, </a:t>
            </a:r>
            <a:r>
              <a:rPr lang="ru-RU" sz="2600" dirty="0" err="1">
                <a:latin typeface="HK Grotesk Bold"/>
              </a:rPr>
              <a:t>неймов</a:t>
            </a:r>
            <a:r>
              <a:rPr lang="ru-RU" sz="2600" dirty="0">
                <a:latin typeface="HK Grotesk Bold"/>
              </a:rPr>
              <a:t>, логотипов, </a:t>
            </a:r>
          </a:p>
          <a:p>
            <a:pPr algn="just"/>
            <a:r>
              <a:rPr lang="ru-RU" sz="2600" dirty="0">
                <a:latin typeface="HK Grotesk Bold"/>
              </a:rPr>
              <a:t>концепций и т.д.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6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сравнительный анализ восприятия </a:t>
            </a:r>
            <a:r>
              <a:rPr lang="ru-RU" sz="2600" dirty="0">
                <a:latin typeface="HK Grotesk Bold"/>
              </a:rPr>
              <a:t>различными группами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6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исследование поведения </a:t>
            </a:r>
            <a:r>
              <a:rPr lang="ru-RU" sz="2600" dirty="0">
                <a:latin typeface="HK Grotesk Bold"/>
              </a:rPr>
              <a:t>пользователей/клиентов и т.д.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29417B-2EB8-7950-D9FA-3B86A20D3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0617" y="6196981"/>
            <a:ext cx="4956903" cy="40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8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4D4B-171F-DFB8-C0A0-C303B4509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5A13316C-420B-7946-2D58-762B96654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16EF8A-3ED8-B6E0-80E3-885E7E052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34E86-29A8-3945-D6F0-2B573C91FADF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13ECF713-46B7-9DA1-3E66-7178FDE55541}"/>
              </a:ext>
            </a:extLst>
          </p:cNvPr>
          <p:cNvSpPr/>
          <p:nvPr/>
        </p:nvSpPr>
        <p:spPr>
          <a:xfrm>
            <a:off x="2593384" y="1960458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20DFB-7B79-3ED7-C345-B69E8EEEDFC0}"/>
              </a:ext>
            </a:extLst>
          </p:cNvPr>
          <p:cNvSpPr txBox="1"/>
          <p:nvPr/>
        </p:nvSpPr>
        <p:spPr>
          <a:xfrm>
            <a:off x="4114800" y="22088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стимульного материала/ объектов оценивания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639C1-A863-328C-FC8D-6E60CC0D7CB9}"/>
              </a:ext>
            </a:extLst>
          </p:cNvPr>
          <p:cNvSpPr txBox="1"/>
          <p:nvPr/>
        </p:nvSpPr>
        <p:spPr>
          <a:xfrm>
            <a:off x="846992" y="3123521"/>
            <a:ext cx="169076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Стимульным материалом (совокупностью стимулов) является то, что оценивают испытуемые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A865D-598E-2F65-8587-FAF5B034977B}"/>
              </a:ext>
            </a:extLst>
          </p:cNvPr>
          <p:cNvSpPr txBox="1"/>
          <p:nvPr/>
        </p:nvSpPr>
        <p:spPr>
          <a:xfrm>
            <a:off x="916360" y="4604812"/>
            <a:ext cx="104442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 качестве стимульного материала могут быть: любые предметы, их названия, изображения, схематизированные изображения, любые знаки, слова, словосочетания, сочетания букв или других знаков, тексты, запахи, вкусовые ощущения, звуки, видеоряды (фильмы, рекламные ролики, любительские съемки и пр.), ситуации, абстрактные понятия, произведения искусства, растения, животные, люди, группы и т.д.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0305FF-35C7-667D-466B-AF0D3F07E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812" y="4604812"/>
            <a:ext cx="5682188" cy="568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6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11FC-864D-BEE6-0CB1-2870FF21D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D73E171-DE12-4EC2-4813-F8EF4D174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3B4D1B-95C2-7C8F-DA58-2BADC0B98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AB201-10CB-9F45-5551-84A592C881AE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CAD6E850-1CC8-6FAE-13C1-5F1C100F88F2}"/>
              </a:ext>
            </a:extLst>
          </p:cNvPr>
          <p:cNvSpPr/>
          <p:nvPr/>
        </p:nvSpPr>
        <p:spPr>
          <a:xfrm>
            <a:off x="2593384" y="1960458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BFB26-558F-5E13-6914-C896E0D5B667}"/>
              </a:ext>
            </a:extLst>
          </p:cNvPr>
          <p:cNvSpPr txBox="1"/>
          <p:nvPr/>
        </p:nvSpPr>
        <p:spPr>
          <a:xfrm>
            <a:off x="4114800" y="22088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стимульного материала/ объектов оценивания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3D6DD-0D8A-7DF1-35EC-3B4ADEEB39BE}"/>
              </a:ext>
            </a:extLst>
          </p:cNvPr>
          <p:cNvSpPr txBox="1"/>
          <p:nvPr/>
        </p:nvSpPr>
        <p:spPr>
          <a:xfrm>
            <a:off x="569059" y="3611824"/>
            <a:ext cx="1714988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На основании использования языковых средств все стимулы разделяются на группы</a:t>
            </a:r>
          </a:p>
          <a:p>
            <a:pPr algn="just"/>
            <a:endParaRPr lang="ru-RU" sz="3200" b="1" dirty="0">
              <a:solidFill>
                <a:schemeClr val="accent4">
                  <a:lumMod val="75000"/>
                </a:schemeClr>
              </a:solidFill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Предметы и явления окружающего мира</a:t>
            </a:r>
            <a:r>
              <a:rPr lang="ru-RU" sz="3200" b="1" dirty="0">
                <a:latin typeface="HK Grotesk Bold"/>
              </a:rPr>
              <a:t>, которые предъявляются испытуемому без названия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Изображения и знаки предметов и явлений</a:t>
            </a:r>
            <a:r>
              <a:rPr lang="ru-RU" sz="3200" b="1" dirty="0">
                <a:latin typeface="HK Grotesk Bold"/>
              </a:rPr>
              <a:t>, которые предъявляются испытуемому без названия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Названия предметов и явлений, понятия</a:t>
            </a:r>
            <a:r>
              <a:rPr lang="ru-RU" sz="3200" b="1" dirty="0">
                <a:latin typeface="HK Grotesk Bold"/>
              </a:rPr>
              <a:t>. В этом случае испытуемому ничего не предъявляется, а исследователь апеллирует к его (испытуемого) опыту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Смешанные стимулы</a:t>
            </a:r>
            <a:r>
              <a:rPr lang="ru-RU" sz="3200" b="1" dirty="0">
                <a:latin typeface="HK Grotesk Bold"/>
              </a:rPr>
              <a:t>. В этом случае испытуемому и предъявляется, и называется предмет или явление окружающего мира; и предъявляется, и называется изображение (знак)</a:t>
            </a:r>
          </a:p>
        </p:txBody>
      </p:sp>
    </p:spTree>
    <p:extLst>
      <p:ext uri="{BB962C8B-B14F-4D97-AF65-F5344CB8AC3E}">
        <p14:creationId xmlns:p14="http://schemas.microsoft.com/office/powerpoint/2010/main" val="1349047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03E7F-5E1A-2894-EDA7-D2F6CAF3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4C4DAD9E-CF17-5B5C-04DC-DCDC2D3D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28368-C73D-3CE5-7F4F-82B6C6406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B35B8C-2D59-5EA9-7638-D233E10FB550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3D3D1809-2B08-C769-4686-99AB85DE540E}"/>
              </a:ext>
            </a:extLst>
          </p:cNvPr>
          <p:cNvSpPr/>
          <p:nvPr/>
        </p:nvSpPr>
        <p:spPr>
          <a:xfrm>
            <a:off x="2593384" y="1960458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6C70A-1FD8-01D8-E342-81E4E0C1F2A6}"/>
              </a:ext>
            </a:extLst>
          </p:cNvPr>
          <p:cNvSpPr txBox="1"/>
          <p:nvPr/>
        </p:nvSpPr>
        <p:spPr>
          <a:xfrm>
            <a:off x="4114800" y="22088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стимульного материала/объектов оценивания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05FD0-3CFA-7445-A9D3-DD3C50290010}"/>
              </a:ext>
            </a:extLst>
          </p:cNvPr>
          <p:cNvSpPr txBox="1"/>
          <p:nvPr/>
        </p:nvSpPr>
        <p:spPr>
          <a:xfrm>
            <a:off x="6172200" y="294032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Основные требования к выбору объектов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C4AC4-EC14-16C6-5DB4-39EF2D5F6115}"/>
              </a:ext>
            </a:extLst>
          </p:cNvPr>
          <p:cNvSpPr txBox="1"/>
          <p:nvPr/>
        </p:nvSpPr>
        <p:spPr>
          <a:xfrm>
            <a:off x="904637" y="3620006"/>
            <a:ext cx="161544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HK Grotesk Bold"/>
              </a:rPr>
              <a:t>1)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оптимальное количество</a:t>
            </a:r>
            <a:r>
              <a:rPr lang="ru-RU" sz="2600" b="1" dirty="0">
                <a:latin typeface="HK Grotesk Bold"/>
              </a:rPr>
              <a:t>: если объектов исследования небольшое количество (меньше 7-8) – это приведет к невозможности вычисления мер сходства между признаками объектов, которые будут удовлетворять требованиям статистической достоверности; если объектов оценивания слишком много (более 40) – это может вызвать утомление испытуемых и потребует разбиения процедуры обследования на несколько этапов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9D52F-4CC0-CA3E-4397-56F4A99588B2}"/>
              </a:ext>
            </a:extLst>
          </p:cNvPr>
          <p:cNvSpPr txBox="1"/>
          <p:nvPr/>
        </p:nvSpPr>
        <p:spPr>
          <a:xfrm>
            <a:off x="838200" y="6174746"/>
            <a:ext cx="166116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HK Grotesk Bold"/>
              </a:rPr>
              <a:t>2)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оптимальное разнообразие </a:t>
            </a:r>
            <a:r>
              <a:rPr lang="ru-RU" sz="2600" b="1" dirty="0">
                <a:latin typeface="HK Grotesk Bold"/>
              </a:rPr>
              <a:t>объектов, соответствие их состава содержанию исследуемой сферы сознания: слишком малое разнообразие объектов приведет к искусственному ограничению семантического пространства, возможной потере существенных для испытуемого признаков, однообразию оценок; слишком большое количество объектов – затруднит выбор адекватных признаков, делая признаки, пригодные для оценки одних объектов, непригодными для других</a:t>
            </a:r>
          </a:p>
        </p:txBody>
      </p:sp>
    </p:spTree>
    <p:extLst>
      <p:ext uri="{BB962C8B-B14F-4D97-AF65-F5344CB8AC3E}">
        <p14:creationId xmlns:p14="http://schemas.microsoft.com/office/powerpoint/2010/main" val="403739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62AC4-83AD-EA69-8FAE-C1B326F9B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41E7815-49F6-3C19-8973-869BE06B0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C58DAC-9FFA-F77F-4258-879BFC4F8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2B475F-DFA1-D507-1E60-75A7B4B5BDFF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777C0ED8-9392-C215-2BBF-B5A8B00D723B}"/>
              </a:ext>
            </a:extLst>
          </p:cNvPr>
          <p:cNvSpPr/>
          <p:nvPr/>
        </p:nvSpPr>
        <p:spPr>
          <a:xfrm>
            <a:off x="2593384" y="1960458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C595F-8221-6DA9-7B3C-AD1024A6AB88}"/>
              </a:ext>
            </a:extLst>
          </p:cNvPr>
          <p:cNvSpPr txBox="1"/>
          <p:nvPr/>
        </p:nvSpPr>
        <p:spPr>
          <a:xfrm>
            <a:off x="4114800" y="22088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стимульного материала/объектов оценивания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D1D94-E10C-CB07-F166-FDA4BB083A3A}"/>
              </a:ext>
            </a:extLst>
          </p:cNvPr>
          <p:cNvSpPr txBox="1"/>
          <p:nvPr/>
        </p:nvSpPr>
        <p:spPr>
          <a:xfrm>
            <a:off x="5410200" y="3044148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Основные требования к выбору объектов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D0584-4329-36AB-F3C7-5ADB09D8DCF1}"/>
              </a:ext>
            </a:extLst>
          </p:cNvPr>
          <p:cNvSpPr txBox="1"/>
          <p:nvPr/>
        </p:nvSpPr>
        <p:spPr>
          <a:xfrm>
            <a:off x="1588477" y="3964723"/>
            <a:ext cx="1520483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HK Grotesk Bold"/>
              </a:rPr>
              <a:t>3)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понимание респондентом объектов</a:t>
            </a:r>
            <a:r>
              <a:rPr lang="ru-RU" sz="2600" b="1" dirty="0">
                <a:latin typeface="HK Grotesk Bold"/>
              </a:rPr>
              <a:t>: объекты оценивания должны быть известными и однозначно понимаемыми всеми респондентами, так как информация о неизвестных и непонятных респонденту объектах, полученная с помощью метода семантического дифференциала, не имеет практической пользы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FB420-5E5F-06B1-42CF-DE4D66DA729E}"/>
              </a:ext>
            </a:extLst>
          </p:cNvPr>
          <p:cNvSpPr txBox="1"/>
          <p:nvPr/>
        </p:nvSpPr>
        <p:spPr>
          <a:xfrm>
            <a:off x="1582615" y="6492841"/>
            <a:ext cx="153924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HK Grotesk Bold"/>
              </a:rPr>
              <a:t>4)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однородность объектов</a:t>
            </a:r>
            <a:r>
              <a:rPr lang="ru-RU" sz="2600" b="1" dirty="0">
                <a:latin typeface="HK Grotesk Bold"/>
              </a:rPr>
              <a:t>: в одном списке нельзя объединять разнотипные элементы (например, людей и ситуации, поступки и результаты и т.д.), т.к., невозможно составить адекватные шкалы оценивания (дескрипторы), подходящие для каждого типа; смысл (значение) оценки элементов разного типа, сделанных с помощью одного и того же набора шкал оценивания (дескрипторов), будет резко различаться, что делает бессмысленным факторный анализ</a:t>
            </a:r>
          </a:p>
        </p:txBody>
      </p:sp>
    </p:spTree>
    <p:extLst>
      <p:ext uri="{BB962C8B-B14F-4D97-AF65-F5344CB8AC3E}">
        <p14:creationId xmlns:p14="http://schemas.microsoft.com/office/powerpoint/2010/main" val="250582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FB906-55D2-B2E6-1F1C-77BA9CAF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5AE0119B-3C7A-6328-5276-6EB22327C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E1CF5A-60F7-A0F0-BE62-49821ACC8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03003-4B7F-366D-3BA0-6157974E6D37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A0C3BED9-D8D0-192C-D0A6-5E9EF2189A95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CF49A-4A44-5E2B-4AF5-57D75FDD2139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(дескрипторов)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BF190-86CC-5AFD-CEE8-95154F5BAE4F}"/>
              </a:ext>
            </a:extLst>
          </p:cNvPr>
          <p:cNvSpPr txBox="1"/>
          <p:nvPr/>
        </p:nvSpPr>
        <p:spPr>
          <a:xfrm>
            <a:off x="6477000" y="3135137"/>
            <a:ext cx="4931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Универсальный СД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D3B53-2D50-A438-4BFE-724A4F9777C9}"/>
              </a:ext>
            </a:extLst>
          </p:cNvPr>
          <p:cNvSpPr txBox="1"/>
          <p:nvPr/>
        </p:nvSpPr>
        <p:spPr>
          <a:xfrm>
            <a:off x="6772736" y="7545075"/>
            <a:ext cx="10932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HK Grotesk Bold"/>
              </a:rPr>
              <a:t>факторы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«Сложность», «Упорядоченность», «Реальность», «Обычность»</a:t>
            </a:r>
          </a:p>
          <a:p>
            <a:r>
              <a:rPr lang="ru-RU" sz="2400" dirty="0"/>
              <a:t>П. </a:t>
            </a:r>
            <a:r>
              <a:rPr lang="ru-RU" sz="2400" dirty="0" err="1"/>
              <a:t>Бентлер</a:t>
            </a:r>
            <a:r>
              <a:rPr lang="ru-RU" sz="2400" dirty="0"/>
              <a:t> и А. </a:t>
            </a:r>
            <a:r>
              <a:rPr lang="ru-RU" sz="2400" dirty="0" err="1"/>
              <a:t>Лавуа</a:t>
            </a:r>
            <a:r>
              <a:rPr lang="ru-RU" sz="2400" dirty="0"/>
              <a:t> расширили семантическое пространство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HK Grotesk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2B7E9E-1E81-4DAB-B276-303E4CC42D12}"/>
              </a:ext>
            </a:extLst>
          </p:cNvPr>
          <p:cNvSpPr txBox="1"/>
          <p:nvPr/>
        </p:nvSpPr>
        <p:spPr>
          <a:xfrm>
            <a:off x="10744200" y="8600323"/>
            <a:ext cx="6659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HK Grotesk Bold"/>
              </a:rPr>
              <a:t>специфический фактор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«Комфортность»</a:t>
            </a:r>
          </a:p>
          <a:p>
            <a:r>
              <a:rPr lang="ru-RU" sz="2400" dirty="0"/>
              <a:t>(В. Ф. Петренко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E6605-4D21-48BD-6B0F-F9366433C5DA}"/>
              </a:ext>
            </a:extLst>
          </p:cNvPr>
          <p:cNvSpPr txBox="1"/>
          <p:nvPr/>
        </p:nvSpPr>
        <p:spPr>
          <a:xfrm>
            <a:off x="869468" y="3750616"/>
            <a:ext cx="121920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HK Grotesk Bold"/>
              </a:rPr>
              <a:t>Наиболее употребительными для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фактора оценки </a:t>
            </a:r>
            <a:r>
              <a:rPr lang="ru-RU" sz="2200" dirty="0">
                <a:latin typeface="HK Grotesk Bold"/>
              </a:rPr>
              <a:t>являются шкалы:</a:t>
            </a:r>
          </a:p>
          <a:p>
            <a:pPr algn="just"/>
            <a:r>
              <a:rPr lang="ru-RU" sz="2200" dirty="0">
                <a:latin typeface="HK Grotesk Bold"/>
              </a:rPr>
              <a:t>«хороший – плохой», «красивый-уродливый», » «светлый – темный», «чистый – грязный», «добрый — злой», «сладкий — горький» и т.д.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Наиболее употребительными для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фактора силы </a:t>
            </a:r>
            <a:r>
              <a:rPr lang="ru-RU" sz="2200" dirty="0">
                <a:latin typeface="HK Grotesk Bold"/>
              </a:rPr>
              <a:t>являются шкалы:</a:t>
            </a:r>
          </a:p>
          <a:p>
            <a:pPr algn="just"/>
            <a:r>
              <a:rPr lang="ru-RU" sz="2200" dirty="0">
                <a:latin typeface="HK Grotesk Bold"/>
              </a:rPr>
              <a:t>«сильный – слабый», «тяжелый – легкий», «твердый – мягкий», «большой — маленький» и т.д.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Наиболее употребительными для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фактора активности </a:t>
            </a:r>
            <a:r>
              <a:rPr lang="ru-RU" sz="2200" dirty="0">
                <a:latin typeface="HK Grotesk Bold"/>
              </a:rPr>
              <a:t>являются шкалы:</a:t>
            </a:r>
          </a:p>
          <a:p>
            <a:pPr algn="just"/>
            <a:r>
              <a:rPr lang="ru-RU" sz="2200" dirty="0">
                <a:latin typeface="HK Grotesk Bold"/>
              </a:rPr>
              <a:t>«активный – пассивный», «быстрый – медленный», «горячий –холодный» и т.д.</a:t>
            </a:r>
          </a:p>
        </p:txBody>
      </p:sp>
    </p:spTree>
    <p:extLst>
      <p:ext uri="{BB962C8B-B14F-4D97-AF65-F5344CB8AC3E}">
        <p14:creationId xmlns:p14="http://schemas.microsoft.com/office/powerpoint/2010/main" val="1211293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33492-07F0-0D9F-DEAF-2E53672AE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A1A76EB6-13F7-4476-5F1D-E40C5B782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786BFB-0DA3-3FD8-1F97-F08E55CA4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EF60D-8654-B57E-F0DD-506C01A0C029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83B3AE61-18B0-A625-E4A8-01DBDF7D64D2}"/>
              </a:ext>
            </a:extLst>
          </p:cNvPr>
          <p:cNvSpPr/>
          <p:nvPr/>
        </p:nvSpPr>
        <p:spPr>
          <a:xfrm>
            <a:off x="2702804" y="1881214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B5AA-EBB2-F2FF-AF03-69484531CB9A}"/>
              </a:ext>
            </a:extLst>
          </p:cNvPr>
          <p:cNvSpPr txBox="1"/>
          <p:nvPr/>
        </p:nvSpPr>
        <p:spPr>
          <a:xfrm>
            <a:off x="4267200" y="212743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48553-6BA5-0170-5DF2-FE42445F99F0}"/>
              </a:ext>
            </a:extLst>
          </p:cNvPr>
          <p:cNvSpPr txBox="1"/>
          <p:nvPr/>
        </p:nvSpPr>
        <p:spPr>
          <a:xfrm>
            <a:off x="685800" y="3400649"/>
            <a:ext cx="8696563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3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Бланк стандартного семантического дифференциала </a:t>
            </a:r>
          </a:p>
          <a:p>
            <a:pPr algn="just"/>
            <a:r>
              <a:rPr lang="ru-RU" sz="23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Ч. </a:t>
            </a:r>
            <a:r>
              <a:rPr lang="ru-RU" sz="2300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Осгуда</a:t>
            </a:r>
            <a:endParaRPr lang="ru-RU" sz="2300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  <a:p>
            <a:pPr algn="just"/>
            <a:endParaRPr lang="ru-RU" sz="2300" dirty="0">
              <a:latin typeface="HK Grotesk Bold"/>
            </a:endParaRPr>
          </a:p>
          <a:p>
            <a:pPr algn="just"/>
            <a:r>
              <a:rPr lang="ru-RU" sz="2300" dirty="0">
                <a:latin typeface="HK Grotesk Bold"/>
              </a:rPr>
              <a:t>Инструкция: «Оцените, пожалуйста, ваше представление о ____________ следующим образом. Перед Вами список попарно сгруппированных прилагательных, выражающих качественно противоположные характеристики оцениваемого понятия. Обведите в кружок цифру (из ряда 3210123), которая, по вашему мнению, наиболее точно определяет степень выраженности данного конкретного качества (характеристики) у _____________, при условии, что 0 – качество не выражено; 1 – слабо выражено; 2 – средне выражено; 3 – сильно выражено. Просим Вас не пропускать пары слов и сделать выбор по каждой паре. Необходимо выбирать и оценивать понятие ________________ каждый раз только одним словом из пары!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A6965-4CFB-78A0-AF62-B8CAB4C0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1597" y="3648077"/>
            <a:ext cx="7059337" cy="60004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39F0B1-57A0-B5AC-7420-227A4BC24992}"/>
              </a:ext>
            </a:extLst>
          </p:cNvPr>
          <p:cNvSpPr txBox="1"/>
          <p:nvPr/>
        </p:nvSpPr>
        <p:spPr>
          <a:xfrm>
            <a:off x="5983426" y="2730056"/>
            <a:ext cx="441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Универсальный СД</a:t>
            </a:r>
          </a:p>
        </p:txBody>
      </p:sp>
    </p:spTree>
    <p:extLst>
      <p:ext uri="{BB962C8B-B14F-4D97-AF65-F5344CB8AC3E}">
        <p14:creationId xmlns:p14="http://schemas.microsoft.com/office/powerpoint/2010/main" val="419579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43259-3C7E-875D-2EEA-C391F06D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E100457-FDCD-5577-A965-3ED1B763B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A34A87-32C2-9788-C5B1-5013701E5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5063F-5098-2DF9-3919-2AD5569D4C71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1A768-BE88-96F2-1538-2E9BEBA79803}"/>
              </a:ext>
            </a:extLst>
          </p:cNvPr>
          <p:cNvSpPr txBox="1"/>
          <p:nvPr/>
        </p:nvSpPr>
        <p:spPr>
          <a:xfrm>
            <a:off x="5123383" y="3527897"/>
            <a:ext cx="86868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HK Grotesk Bold"/>
              </a:rPr>
              <a:t>Одной из форм развития метода Семантического дифференциала является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Невербальный Семантический дифференциал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 </a:t>
            </a:r>
            <a:r>
              <a:rPr lang="ru-RU" sz="2200" dirty="0">
                <a:latin typeface="HK Grotesk Bold"/>
              </a:rPr>
              <a:t>(</a:t>
            </a:r>
            <a:r>
              <a:rPr lang="ru-RU" sz="2200" dirty="0" err="1">
                <a:latin typeface="HK Grotesk Bold"/>
              </a:rPr>
              <a:t>Bentler</a:t>
            </a:r>
            <a:r>
              <a:rPr lang="ru-RU" sz="2200" dirty="0">
                <a:latin typeface="HK Grotesk Bold"/>
              </a:rPr>
              <a:t>, </a:t>
            </a:r>
            <a:r>
              <a:rPr lang="ru-RU" sz="2200" dirty="0" err="1">
                <a:latin typeface="HK Grotesk Bold"/>
              </a:rPr>
              <a:t>LaVoie</a:t>
            </a:r>
            <a:r>
              <a:rPr lang="ru-RU" sz="2200" dirty="0">
                <a:latin typeface="HK Grotesk Bold"/>
              </a:rPr>
              <a:t>, 1972), содержание шкал задавалось оппозицией графических форм, а объектами оценки выступали вербальные понятия.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A3045-B75D-ABD6-2BB1-18288DAA5CB1}"/>
              </a:ext>
            </a:extLst>
          </p:cNvPr>
          <p:cNvSpPr txBox="1"/>
          <p:nvPr/>
        </p:nvSpPr>
        <p:spPr>
          <a:xfrm>
            <a:off x="457200" y="9727912"/>
            <a:ext cx="716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HK Grotesk Bold"/>
              </a:rPr>
              <a:t>Шкалы невербального семантического дифференциала</a:t>
            </a:r>
          </a:p>
          <a:p>
            <a:r>
              <a:rPr lang="ru-RU" sz="1600" dirty="0" err="1">
                <a:latin typeface="HK Grotesk Bold"/>
              </a:rPr>
              <a:t>Бентлера</a:t>
            </a:r>
            <a:r>
              <a:rPr lang="ru-RU" sz="1600" dirty="0">
                <a:latin typeface="HK Grotesk Bold"/>
              </a:rPr>
              <a:t> и </a:t>
            </a:r>
            <a:r>
              <a:rPr lang="ru-RU" sz="1600" dirty="0" err="1">
                <a:latin typeface="HK Grotesk Bold"/>
              </a:rPr>
              <a:t>Лавойе</a:t>
            </a:r>
            <a:r>
              <a:rPr lang="ru-RU" sz="1600" dirty="0">
                <a:latin typeface="HK Grotesk Bold"/>
              </a:rPr>
              <a:t>, 1972 (Петренко, 2005; </a:t>
            </a:r>
            <a:r>
              <a:rPr lang="ru-RU" sz="1600" dirty="0" err="1">
                <a:latin typeface="HK Grotesk Bold"/>
              </a:rPr>
              <a:t>Бурлачук</a:t>
            </a:r>
            <a:r>
              <a:rPr lang="ru-RU" sz="1600" dirty="0">
                <a:latin typeface="HK Grotesk Bold"/>
              </a:rPr>
              <a:t>, Морозов, 2006)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06989D-2971-4333-115F-B47EEE67D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15" y="4318902"/>
            <a:ext cx="4084213" cy="49756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AF2B8B-D96A-7F69-09DD-5D0052BF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4600" y="4591014"/>
            <a:ext cx="3515354" cy="51281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935B51-4105-D554-2E06-103FE1A48D43}"/>
              </a:ext>
            </a:extLst>
          </p:cNvPr>
          <p:cNvSpPr txBox="1"/>
          <p:nvPr/>
        </p:nvSpPr>
        <p:spPr>
          <a:xfrm>
            <a:off x="11147605" y="9727912"/>
            <a:ext cx="6911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HK Grotesk Bold"/>
              </a:rPr>
              <a:t>Графический вариант невербального СД (Петренко, </a:t>
            </a:r>
            <a:r>
              <a:rPr lang="ru-RU" sz="1600" dirty="0" err="1">
                <a:latin typeface="HK Grotesk Bold"/>
              </a:rPr>
              <a:t>Пузанкова</a:t>
            </a:r>
            <a:r>
              <a:rPr lang="ru-RU" sz="1600" dirty="0">
                <a:latin typeface="HK Grotesk Bold"/>
              </a:rPr>
              <a:t>)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A4192C67-601A-8CF6-0D73-09CE786E5E0D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A6929-3A09-FAF7-BC12-9B0AC607F0A3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</p:spTree>
    <p:extLst>
      <p:ext uri="{BB962C8B-B14F-4D97-AF65-F5344CB8AC3E}">
        <p14:creationId xmlns:p14="http://schemas.microsoft.com/office/powerpoint/2010/main" val="105781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40DA-6069-1AB6-3D0C-11FA85D73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3749A47A-F734-7B3D-CE78-016F44C10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BED502-5BE9-B46A-1BBA-ED79A7D06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F3BE-40A1-47EF-1574-1246CE8D14F7}"/>
              </a:ext>
            </a:extLst>
          </p:cNvPr>
          <p:cNvSpPr txBox="1"/>
          <p:nvPr/>
        </p:nvSpPr>
        <p:spPr>
          <a:xfrm>
            <a:off x="685800" y="2553270"/>
            <a:ext cx="17368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проблема метода и практика применения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BF98D-33AD-35E3-74BC-C881C00C0374}"/>
              </a:ext>
            </a:extLst>
          </p:cNvPr>
          <p:cNvSpPr txBox="1"/>
          <p:nvPr/>
        </p:nvSpPr>
        <p:spPr>
          <a:xfrm>
            <a:off x="881191" y="4914900"/>
            <a:ext cx="17004323" cy="2527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3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3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2. Семантический дифференциал в коммуникационных исследованиях: анализ практических кейсов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34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3. Свободная дискуссия: возможности и ограничения метода</a:t>
            </a:r>
          </a:p>
        </p:txBody>
      </p:sp>
    </p:spTree>
    <p:extLst>
      <p:ext uri="{BB962C8B-B14F-4D97-AF65-F5344CB8AC3E}">
        <p14:creationId xmlns:p14="http://schemas.microsoft.com/office/powerpoint/2010/main" val="1544065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1DD1-71FB-22F0-935D-176520C7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28241D2C-79CD-74B7-5E49-E8BE25FA9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24EE66-C085-855A-2D73-C0D321C51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EAD82-71E1-8006-4624-E548C2AF2F76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849A6BFB-5577-25B2-0486-D5760A6DC582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D666B-FEBA-3B78-99A8-66A625F5B9D4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E07F3-6AF6-2BA0-98DA-7B2FC86E1C1D}"/>
              </a:ext>
            </a:extLst>
          </p:cNvPr>
          <p:cNvSpPr txBox="1"/>
          <p:nvPr/>
        </p:nvSpPr>
        <p:spPr>
          <a:xfrm>
            <a:off x="904637" y="4036959"/>
            <a:ext cx="16078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«…не существует „теста семантический дифференциал" как такового…» </a:t>
            </a:r>
          </a:p>
          <a:p>
            <a:pPr algn="r"/>
            <a:r>
              <a:rPr lang="ru-RU" sz="2800" dirty="0">
                <a:latin typeface="HK Grotesk Bold"/>
              </a:rPr>
              <a:t>Ч. </a:t>
            </a:r>
            <a:r>
              <a:rPr lang="ru-RU" sz="2800" dirty="0" err="1">
                <a:latin typeface="HK Grotesk Bold"/>
              </a:rPr>
              <a:t>Осгуд</a:t>
            </a:r>
            <a:endParaRPr lang="ru-RU" sz="2800" dirty="0">
              <a:latin typeface="HK Grotesk Bold"/>
            </a:endParaRPr>
          </a:p>
          <a:p>
            <a:endParaRPr lang="ru-RU" sz="2800" dirty="0">
              <a:latin typeface="HK Grotesk Bold"/>
            </a:endParaRPr>
          </a:p>
          <a:p>
            <a:endParaRPr lang="ru-RU" sz="2800" dirty="0">
              <a:latin typeface="HK Grotesk Bold"/>
            </a:endParaRPr>
          </a:p>
          <a:p>
            <a:pPr algn="just"/>
            <a:endParaRPr lang="ru-RU" sz="2800" dirty="0">
              <a:latin typeface="HK Grotesk Bold"/>
            </a:endParaRPr>
          </a:p>
          <a:p>
            <a:pPr algn="just"/>
            <a:r>
              <a:rPr lang="ru-RU" sz="2800" dirty="0">
                <a:latin typeface="HK Grotesk Bold"/>
              </a:rPr>
              <a:t>В каждом конкретном исследовании, в зависимости от его целей и задач, подбираются определенные шкалы, объекты для оценивания, продумываются инструкции, такие варианты получили название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«частные семантические дифференциалы»</a:t>
            </a:r>
            <a:r>
              <a:rPr lang="ru-RU" sz="2800" dirty="0"/>
              <a:t> 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>
                <a:latin typeface="HK Grotesk Bold"/>
              </a:rPr>
              <a:t>Частные СД характеризуются различной размерностью, разным содержанием выделенных факторов, но в то же время сохраняют некоторую преемственность с универсальным СД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1711D-7089-E077-35A8-E33C95FA4D5F}"/>
              </a:ext>
            </a:extLst>
          </p:cNvPr>
          <p:cNvSpPr txBox="1"/>
          <p:nvPr/>
        </p:nvSpPr>
        <p:spPr>
          <a:xfrm>
            <a:off x="7620000" y="3201786"/>
            <a:ext cx="4481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Частный СД</a:t>
            </a:r>
          </a:p>
        </p:txBody>
      </p:sp>
    </p:spTree>
    <p:extLst>
      <p:ext uri="{BB962C8B-B14F-4D97-AF65-F5344CB8AC3E}">
        <p14:creationId xmlns:p14="http://schemas.microsoft.com/office/powerpoint/2010/main" val="316532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F13CC-73C9-E226-AA7C-FF96AEDD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899FCA6-01A9-66BF-06FF-45F8773D9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910848-4874-5154-9762-E78A7D340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CDF5A-D943-BFC7-9A15-BB88B0A2E9AD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6BFD2210-24C3-BD89-2E91-5793DA8A789F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24708-0C7E-F11D-C4A3-EB44971AC80E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112D9C-4232-3232-B98A-C982A7812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659" y="3739273"/>
            <a:ext cx="7802064" cy="5201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E7D8D-89BF-701D-D246-557EA29B4631}"/>
              </a:ext>
            </a:extLst>
          </p:cNvPr>
          <p:cNvSpPr txBox="1"/>
          <p:nvPr/>
        </p:nvSpPr>
        <p:spPr>
          <a:xfrm>
            <a:off x="4267200" y="3118040"/>
            <a:ext cx="7346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Частный СД/ Личностный СД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60AB5-335A-20DF-B67B-B2423C225E1E}"/>
              </a:ext>
            </a:extLst>
          </p:cNvPr>
          <p:cNvSpPr txBox="1"/>
          <p:nvPr/>
        </p:nvSpPr>
        <p:spPr>
          <a:xfrm>
            <a:off x="609600" y="4117380"/>
            <a:ext cx="9601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>
                <a:latin typeface="HK Grotesk Bold"/>
              </a:rPr>
              <a:t>основные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параметры социальных представлений и стереотипов </a:t>
            </a:r>
            <a:r>
              <a:rPr lang="ru-RU" sz="2800" dirty="0">
                <a:latin typeface="HK Grotesk Bold"/>
              </a:rPr>
              <a:t>относительно гендерных, профессиональных, этнических и других групп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содержание стереотипа </a:t>
            </a:r>
            <a:r>
              <a:rPr lang="ru-RU" sz="2800" dirty="0">
                <a:latin typeface="HK Grotesk Bold"/>
              </a:rPr>
              <a:t>(черты, которые в итоге получают наибольшую поляризацию, то есть выраженность у большинства опрошенных)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согласованность стереотипа </a:t>
            </a:r>
            <a:r>
              <a:rPr lang="ru-RU" sz="2800" dirty="0">
                <a:latin typeface="HK Grotesk Bold"/>
              </a:rPr>
              <a:t>(степень совпадения мнений у разных испытуемых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latin typeface="HK Grotesk Bold"/>
              </a:rPr>
              <a:t>положительную или отрицательную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направленность стереотипа </a:t>
            </a:r>
            <a:r>
              <a:rPr lang="ru-RU" sz="2800" dirty="0">
                <a:latin typeface="HK Grotesk Bold"/>
              </a:rPr>
              <a:t>(по преобладанию того или иного полюса оценочных шкал)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степень выраженности</a:t>
            </a:r>
            <a:r>
              <a:rPr lang="ru-RU" sz="2800" dirty="0">
                <a:latin typeface="HK Grotesk Bold"/>
              </a:rPr>
              <a:t> данной направленности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31231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8B8C7-A88A-D050-3149-BC808A757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231DFA5-E6EF-B883-AC79-DE9BA8D2D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6A9E9-8970-FCDF-EB6D-E873E3B77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F9CDD9-EBD5-9F06-CB49-4AFFDB6AF1AB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A424EE-0B29-E820-750C-AB584A31C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320" y="2911205"/>
            <a:ext cx="5882322" cy="7223904"/>
          </a:xfrm>
          <a:prstGeom prst="rect">
            <a:avLst/>
          </a:prstGeom>
        </p:spPr>
      </p:pic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89CBDE1D-5580-E63D-B563-E22B02A383E2}"/>
              </a:ext>
            </a:extLst>
          </p:cNvPr>
          <p:cNvSpPr/>
          <p:nvPr/>
        </p:nvSpPr>
        <p:spPr>
          <a:xfrm>
            <a:off x="3150218" y="1833987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A13CC-240B-43AC-6C88-D01314DC7C81}"/>
              </a:ext>
            </a:extLst>
          </p:cNvPr>
          <p:cNvSpPr txBox="1"/>
          <p:nvPr/>
        </p:nvSpPr>
        <p:spPr>
          <a:xfrm>
            <a:off x="4714614" y="208803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4AA88E-A1AF-5667-BB70-E7E55535C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42" y="3047736"/>
            <a:ext cx="5886857" cy="7223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6A476B-9DBF-19A0-0017-19604D3A1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4148" y="4000500"/>
            <a:ext cx="5820587" cy="40010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4CF14F-4FF9-6E00-E928-6FEC5D3F48A7}"/>
              </a:ext>
            </a:extLst>
          </p:cNvPr>
          <p:cNvSpPr txBox="1"/>
          <p:nvPr/>
        </p:nvSpPr>
        <p:spPr>
          <a:xfrm>
            <a:off x="14020800" y="3631168"/>
            <a:ext cx="3500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223709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F3F0D-ABAB-C3AD-D297-97A2B5E6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AE5EB98-ED5E-B37A-9A3E-246758B6F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55AE90-5C65-178F-08E9-7340DADD9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5084F-7CF9-EF08-85CC-1320099EF19D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4545F292-CF03-B317-C906-6FBFF427FBFF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F883F-4514-8999-0AA3-E05978462A6B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A6A573-50AC-C185-E7E3-9ABA60F6DEBB}"/>
              </a:ext>
            </a:extLst>
          </p:cNvPr>
          <p:cNvSpPr txBox="1"/>
          <p:nvPr/>
        </p:nvSpPr>
        <p:spPr>
          <a:xfrm>
            <a:off x="3961765" y="3177252"/>
            <a:ext cx="77723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Частный СД/ ИЗВЛЕЧЕНИЕ ШКАЛ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00FA9F-4FD9-2EDA-1CFE-14518D2BD778}"/>
              </a:ext>
            </a:extLst>
          </p:cNvPr>
          <p:cNvSpPr txBox="1"/>
          <p:nvPr/>
        </p:nvSpPr>
        <p:spPr>
          <a:xfrm>
            <a:off x="933945" y="5512030"/>
            <a:ext cx="16459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изучение теоретического и эмпирического материала по теме исследования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проведение интервью, фокус-групп и т.д.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создание первичного варианта матрицы семантического дифференциала (большие списки шкал исследования 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обработка группой экспертов (классификация, группировка синонимов и т.д.)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вариант семантического дифференциала для экспериментальной обработки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выявление наиболее информативных и важных для дифференциации шкал (выделение семантических универсалий, кластерный и факторный анализ)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рабочий вариант бланка семантического дифференциала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40B548-1CAB-DFC0-F4D8-D7DAF782C1FC}"/>
              </a:ext>
            </a:extLst>
          </p:cNvPr>
          <p:cNvSpPr txBox="1"/>
          <p:nvPr/>
        </p:nvSpPr>
        <p:spPr>
          <a:xfrm>
            <a:off x="1219200" y="3945076"/>
            <a:ext cx="15621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Исследователь не задает шкалы для оценки априори, а «извлекает» их из сознания самих испытуемых-респондентов </a:t>
            </a:r>
          </a:p>
        </p:txBody>
      </p:sp>
    </p:spTree>
    <p:extLst>
      <p:ext uri="{BB962C8B-B14F-4D97-AF65-F5344CB8AC3E}">
        <p14:creationId xmlns:p14="http://schemas.microsoft.com/office/powerpoint/2010/main" val="3613038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A0A60-BD69-AE22-5F32-348E866A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7A4871D-F772-7694-E876-A1472784A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A8367-6886-DD7B-15C8-065380831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53FE4-6EC9-C508-1D51-99FF4E60269A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0EDA7-185E-5D7C-7750-9806D7C44D75}"/>
              </a:ext>
            </a:extLst>
          </p:cNvPr>
          <p:cNvSpPr txBox="1"/>
          <p:nvPr/>
        </p:nvSpPr>
        <p:spPr>
          <a:xfrm>
            <a:off x="2362200" y="2212074"/>
            <a:ext cx="10892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HK Grotesk Bold"/>
              </a:rPr>
              <a:t>Ряд общих рекомендаций и требований к шкалам СД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257C1-089D-969B-E5B8-11B70B5AF9E7}"/>
              </a:ext>
            </a:extLst>
          </p:cNvPr>
          <p:cNvSpPr txBox="1"/>
          <p:nvPr/>
        </p:nvSpPr>
        <p:spPr>
          <a:xfrm>
            <a:off x="904636" y="2997244"/>
            <a:ext cx="1631656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универсальность шкалы </a:t>
            </a:r>
            <a:r>
              <a:rPr lang="ru-RU" sz="2800" dirty="0">
                <a:latin typeface="HK Grotesk Bold"/>
              </a:rPr>
              <a:t>(характеристики, описываемые шкалой, могут быть использованы для оценивания всех объектов, которые включены в исследование)</a:t>
            </a:r>
          </a:p>
          <a:p>
            <a:pPr marL="514350" indent="-514350" algn="just">
              <a:buFont typeface="Wingdings" panose="05000000000000000000" pitchFamily="2" charset="2"/>
              <a:buChar char="q"/>
            </a:pPr>
            <a:endParaRPr lang="ru-RU" sz="2800" dirty="0">
              <a:latin typeface="HK Grotesk Bold"/>
            </a:endParaRPr>
          </a:p>
          <a:p>
            <a:pPr marL="514350" indent="-51435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избегание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полисемантичности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</a:t>
            </a:r>
            <a:r>
              <a:rPr lang="ru-RU" sz="2800" dirty="0">
                <a:latin typeface="HK Grotesk Bold"/>
              </a:rPr>
              <a:t>шкалы (многозначные слова могут внести неясность для респондента при оценивании объекта)</a:t>
            </a:r>
          </a:p>
          <a:p>
            <a:pPr algn="just"/>
            <a:endParaRPr lang="ru-RU" sz="2800" dirty="0">
              <a:latin typeface="HK Grotesk Bold"/>
            </a:endParaRPr>
          </a:p>
          <a:p>
            <a:pPr marL="514350" indent="-514350" algn="just">
              <a:buFont typeface="Wingdings" panose="05000000000000000000" pitchFamily="2" charset="2"/>
              <a:buChar char="q"/>
            </a:pP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контекстуальность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шкалы </a:t>
            </a:r>
            <a:r>
              <a:rPr lang="ru-RU" sz="2800" dirty="0">
                <a:latin typeface="HK Grotesk Bold"/>
              </a:rPr>
              <a:t>(необходимо учитывать то, что прилагательные могут иметь контекстуальные значения; в зависимости от контекста уменьшается диапазон уместности использования антонима) </a:t>
            </a:r>
          </a:p>
          <a:p>
            <a:pPr marL="514350" indent="-514350" algn="just">
              <a:buFont typeface="Wingdings" panose="05000000000000000000" pitchFamily="2" charset="2"/>
              <a:buChar char="q"/>
            </a:pPr>
            <a:endParaRPr lang="ru-RU" sz="2800" dirty="0">
              <a:latin typeface="HK Grotesk Bold"/>
            </a:endParaRPr>
          </a:p>
          <a:p>
            <a:pPr marL="514350" indent="-51435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направленность шкалы </a:t>
            </a:r>
            <a:r>
              <a:rPr lang="ru-RU" sz="2800" dirty="0">
                <a:latin typeface="HK Grotesk Bold"/>
              </a:rPr>
              <a:t>(в бланке семантического дифференциала необходимо использовать как шкалы, образованные оппозициями от положительного полюса к отрицательному, так и шкалы, имеющие обратную направленность для пресечения позиционного стиля ответов респондента, когда через некоторое время респондент начинает давать одинаковые ответы)</a:t>
            </a:r>
          </a:p>
        </p:txBody>
      </p:sp>
    </p:spTree>
    <p:extLst>
      <p:ext uri="{BB962C8B-B14F-4D97-AF65-F5344CB8AC3E}">
        <p14:creationId xmlns:p14="http://schemas.microsoft.com/office/powerpoint/2010/main" val="19508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2647A-0B6D-8ABA-5E3D-3AFB258B1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96410B3-CF3C-384E-B7F6-3321D3F16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E0A209-3E5F-8E3D-0DE1-0089A38A6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7B357-49DF-D1DC-9288-64F5C413522B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FEEF76EF-1245-18BC-CECD-1E3C84B4AA3C}"/>
              </a:ext>
            </a:extLst>
          </p:cNvPr>
          <p:cNvSpPr/>
          <p:nvPr/>
        </p:nvSpPr>
        <p:spPr>
          <a:xfrm>
            <a:off x="2738608" y="1757276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9C6E0-8663-1444-63F5-3FF98FA685E4}"/>
              </a:ext>
            </a:extLst>
          </p:cNvPr>
          <p:cNvSpPr txBox="1"/>
          <p:nvPr/>
        </p:nvSpPr>
        <p:spPr>
          <a:xfrm>
            <a:off x="4267200" y="200349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способа шкалирования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4DA24-231E-62B6-92A6-2198465B54AA}"/>
              </a:ext>
            </a:extLst>
          </p:cNvPr>
          <p:cNvSpPr txBox="1"/>
          <p:nvPr/>
        </p:nvSpPr>
        <p:spPr>
          <a:xfrm>
            <a:off x="762000" y="2957117"/>
            <a:ext cx="17495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HK Grotesk Bold"/>
              </a:rPr>
              <a:t>Семантический дифференциал представляет собой пример градуированной шкалы (</a:t>
            </a:r>
            <a:r>
              <a:rPr lang="ru-RU" sz="3200" b="1" dirty="0" err="1">
                <a:solidFill>
                  <a:srgbClr val="7030A0"/>
                </a:solidFill>
                <a:latin typeface="HK Grotesk Bold"/>
              </a:rPr>
              <a:t>gradient</a:t>
            </a:r>
            <a:r>
              <a:rPr lang="ru-RU" sz="3200" b="1" dirty="0">
                <a:solidFill>
                  <a:srgbClr val="7030A0"/>
                </a:solidFill>
                <a:latin typeface="HK Grotesk Bold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HK Grotesk Bold"/>
              </a:rPr>
              <a:t>scale</a:t>
            </a:r>
            <a:r>
              <a:rPr lang="ru-RU" sz="3200" b="1" dirty="0">
                <a:solidFill>
                  <a:srgbClr val="7030A0"/>
                </a:solidFill>
                <a:latin typeface="HK Grotesk Bold"/>
              </a:rPr>
              <a:t>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80A32A-6DBA-9158-A7C2-67ADB5D46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774177"/>
            <a:ext cx="9528484" cy="65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9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575B-2D3F-8258-B341-C5B4F180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9BB7382-562F-0B2A-00EE-349C941AB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F10169-03FC-9DC8-356D-432670610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8BAD5-96B2-EA44-B316-A093D064CFB1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F5DCF878-B930-D2B4-892A-AC93A34C1E97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32761-56C0-CCA7-4289-CEAE8BC738CA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способа шкалирования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07BAC-B5C0-FEB9-9B03-EA4027C6BFB0}"/>
              </a:ext>
            </a:extLst>
          </p:cNvPr>
          <p:cNvSpPr txBox="1"/>
          <p:nvPr/>
        </p:nvSpPr>
        <p:spPr>
          <a:xfrm>
            <a:off x="875328" y="3263512"/>
            <a:ext cx="168792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Классическим вариантом, использованным еще в первых исследованиях Ч. </a:t>
            </a:r>
            <a:r>
              <a:rPr lang="ru-RU" sz="3200" b="1" dirty="0" err="1">
                <a:latin typeface="HK Grotesk Bold"/>
              </a:rPr>
              <a:t>Осгуда</a:t>
            </a:r>
            <a:r>
              <a:rPr lang="ru-RU" sz="3200" b="1" dirty="0">
                <a:latin typeface="HK Grotesk Bold"/>
              </a:rPr>
              <a:t>, является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семибалльная биполярная шкала </a:t>
            </a:r>
            <a:r>
              <a:rPr lang="ru-RU" sz="3200" b="1" dirty="0">
                <a:latin typeface="HK Grotesk Bold"/>
              </a:rPr>
              <a:t>от -3 до +3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1FED4E-2A27-C903-8B32-7FAF63135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361245"/>
            <a:ext cx="10397042" cy="11643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7AFAA3-9470-D280-2358-E3692BA02FBB}"/>
              </a:ext>
            </a:extLst>
          </p:cNvPr>
          <p:cNvSpPr txBox="1"/>
          <p:nvPr/>
        </p:nvSpPr>
        <p:spPr>
          <a:xfrm>
            <a:off x="875328" y="6286500"/>
            <a:ext cx="164689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Вербальная шкала</a:t>
            </a:r>
            <a:r>
              <a:rPr lang="ru-RU" sz="3200" b="1" dirty="0">
                <a:latin typeface="HK Grotesk Bold"/>
              </a:rPr>
              <a:t>: используются слова «сильно», «средне», «слабо», «очень», «не очень», «немного», оборот «ни …, ни …», «весьма», «всегда», «часто», «редко», «трудно определить» (например, «очень холодный» - … - «ни холодный, ни теплый» - … - «очень теплый»).</a:t>
            </a:r>
          </a:p>
        </p:txBody>
      </p:sp>
    </p:spTree>
    <p:extLst>
      <p:ext uri="{BB962C8B-B14F-4D97-AF65-F5344CB8AC3E}">
        <p14:creationId xmlns:p14="http://schemas.microsoft.com/office/powerpoint/2010/main" val="1391325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BE1C-F810-9B9E-277F-5EA1D5F0C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CA43D0F4-2439-CC0C-3906-E74139E2C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A2FEC9-05DC-2735-F3F0-521B8C7C5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C1437-047B-4209-A697-CA472696C54A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9ADBA1AB-8E1D-8919-64A1-D67027538EA2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5BCE8-0F79-713F-D6A7-7669FF14D327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способа шкалирования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86483-458F-376E-8243-FEDF10F3C730}"/>
              </a:ext>
            </a:extLst>
          </p:cNvPr>
          <p:cNvSpPr txBox="1"/>
          <p:nvPr/>
        </p:nvSpPr>
        <p:spPr>
          <a:xfrm>
            <a:off x="1189892" y="3362035"/>
            <a:ext cx="16674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Неградуированная (немаркированная,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неинтервальная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)</a:t>
            </a:r>
            <a:r>
              <a:rPr lang="ru-RU" sz="3200" b="1" dirty="0">
                <a:latin typeface="HK Grotesk Bold"/>
              </a:rPr>
              <a:t> шкала: в бланке указываются только названия полюсов шкалы, между которыми оставлено свободное место или нарисована прямая линия, соединяющая эти полюса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F5BC1E-3BC2-C85B-90F4-879505835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156" y="5143500"/>
            <a:ext cx="10039688" cy="994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4D237-CE9F-5726-0CC7-DA9154C5B679}"/>
              </a:ext>
            </a:extLst>
          </p:cNvPr>
          <p:cNvSpPr txBox="1"/>
          <p:nvPr/>
        </p:nvSpPr>
        <p:spPr>
          <a:xfrm>
            <a:off x="1160583" y="6837557"/>
            <a:ext cx="166975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Графическая (невербальная) шкала</a:t>
            </a:r>
            <a:r>
              <a:rPr lang="ru-RU" sz="3200" b="1" dirty="0">
                <a:latin typeface="HK Grotesk Bold"/>
              </a:rPr>
              <a:t>: в качестве антонимов используются графические оппозиции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4DBA58-E7C3-B7D6-DD5F-8F325F9E8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941" y="8534169"/>
            <a:ext cx="6154009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6903A-E01E-0F35-8AE0-D091FA71F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F51BD77-E4D7-0E94-86B8-878EC93AE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964A91-CE68-340F-3180-0F8EC156F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651FA0-0DB0-F613-84F2-93ABE82861B4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CE9E22CD-FC6E-EF8D-C86D-2322943FB3C6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BA051-FD15-88B9-767F-447B2E40C3F0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способа шкалирования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E849FE-DEA9-B4DD-D814-7F973ACDF78D}"/>
              </a:ext>
            </a:extLst>
          </p:cNvPr>
          <p:cNvSpPr txBox="1"/>
          <p:nvPr/>
        </p:nvSpPr>
        <p:spPr>
          <a:xfrm>
            <a:off x="1027095" y="3526906"/>
            <a:ext cx="16840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Альтернативные цифровые градуированные шкалы</a:t>
            </a:r>
            <a:r>
              <a:rPr lang="ru-RU" sz="3200" b="1" dirty="0">
                <a:latin typeface="HK Grotesk Bold"/>
              </a:rPr>
              <a:t>: при построении цифровых шкал может различаться число делений шкалы (3, 5, 7) и цифровое обозначение делений шкалы (ряд чисел, симметричных относительно ноля (например, от -2 до +2), и ряд положительных чисел (например, от 1 до 7)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05E05D-0214-B825-E469-845CD4059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286" y="5863266"/>
            <a:ext cx="10647818" cy="1485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B7501F-261B-EA3C-E8DE-2423FF7799B8}"/>
              </a:ext>
            </a:extLst>
          </p:cNvPr>
          <p:cNvSpPr txBox="1"/>
          <p:nvPr/>
        </p:nvSpPr>
        <p:spPr>
          <a:xfrm>
            <a:off x="1066799" y="8206273"/>
            <a:ext cx="16840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latin typeface="HK Grotesk Bold"/>
              </a:rPr>
              <a:t>Восприятие признаков «эмоциональный» — «рациональный» не может быть однозначным, поэтому использование знаков «плюс» и «минус» как бы подсказывает респонденту нормативный или желательный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663885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782E3-2EF2-2407-F9AD-9724FB59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A5FA64A0-0A57-7373-4956-D9AE62F98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8531CE-468E-4608-1700-C25EC9CBE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72E05F-0F21-F386-BAD6-50BE74345FA8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2845E867-4527-CCE0-0F65-2DBEACE72757}"/>
              </a:ext>
            </a:extLst>
          </p:cNvPr>
          <p:cNvSpPr/>
          <p:nvPr/>
        </p:nvSpPr>
        <p:spPr>
          <a:xfrm>
            <a:off x="2438400" y="2026581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D3E99-C328-CB55-EB0C-B2A438B956C0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Сбор данных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574C23-0C96-E357-3F35-1CDFB1480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37" y="3194910"/>
            <a:ext cx="16343174" cy="13763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3979C9-270A-B2A1-16DD-0848177E4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29" y="5346378"/>
            <a:ext cx="6630113" cy="48719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4FE324-ACB4-81A6-4237-AA29497A0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299" y="4416839"/>
            <a:ext cx="2892172" cy="8219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EBEAC7-844A-90BD-E4D6-9B0D0A50B87A}"/>
              </a:ext>
            </a:extLst>
          </p:cNvPr>
          <p:cNvSpPr txBox="1"/>
          <p:nvPr/>
        </p:nvSpPr>
        <p:spPr>
          <a:xfrm>
            <a:off x="8001000" y="5486694"/>
            <a:ext cx="973135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HK Grotesk Bold"/>
              </a:rPr>
              <a:t>чередовать расположение позитивных и негативных определений, чтобы проверять внимательность респондента и избегать ситуаций механического выбора</a:t>
            </a:r>
          </a:p>
          <a:p>
            <a:pPr algn="just"/>
            <a:endParaRPr lang="ru-RU" sz="2600" b="1" dirty="0">
              <a:latin typeface="HK Grotesk Bold"/>
            </a:endParaRPr>
          </a:p>
          <a:p>
            <a:pPr algn="just"/>
            <a:r>
              <a:rPr lang="ru-RU" sz="2600" b="1" dirty="0">
                <a:latin typeface="HK Grotesk Bold"/>
              </a:rPr>
              <a:t>случайный порядок предъявления шкал, чтобы избежать эффекта последовательности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5168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D1C47-0ED1-956E-4BE8-F6656345B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27B80849-BAA9-418C-ADDA-4358683DF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DB7325-BED9-97AC-93A6-BCB3CBA4E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8F1AB6-281D-4476-4A6B-B906BF7B25F8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3EC631-7F19-0631-F604-DDA989689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0" y="1634653"/>
            <a:ext cx="4584941" cy="6806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6BA59-522D-D5AA-FD3D-EF36D11DD6B0}"/>
              </a:ext>
            </a:extLst>
          </p:cNvPr>
          <p:cNvSpPr txBox="1"/>
          <p:nvPr/>
        </p:nvSpPr>
        <p:spPr>
          <a:xfrm>
            <a:off x="12923520" y="8182669"/>
            <a:ext cx="5334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Чарлз Эджертон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Осгуд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</a:t>
            </a:r>
          </a:p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(20 ноября 1916 — 15 сентября 1991)</a:t>
            </a:r>
            <a:endParaRPr lang="en-US" sz="2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  <a:p>
            <a:r>
              <a:rPr lang="ru-RU" sz="2400" b="1" dirty="0">
                <a:solidFill>
                  <a:srgbClr val="333333"/>
                </a:solidFill>
                <a:latin typeface="YS Text"/>
              </a:rPr>
              <a:t>американский психолингвист и психолог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BC64C-4D34-F9FC-986F-D55F0D4B1896}"/>
              </a:ext>
            </a:extLst>
          </p:cNvPr>
          <p:cNvSpPr txBox="1"/>
          <p:nvPr/>
        </p:nvSpPr>
        <p:spPr>
          <a:xfrm>
            <a:off x="1242646" y="2933700"/>
            <a:ext cx="122447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1949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«Report on Development and Application of the Semantic Differential»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1950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«Proposal for the Development of a Semantic Differential»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1952  «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The nature and measurement of meaning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»/ «Сущность и измерение значения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1957  «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The measurement of meaning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DEB54-88B2-2808-B2E6-B79E4711551F}"/>
              </a:ext>
            </a:extLst>
          </p:cNvPr>
          <p:cNvSpPr txBox="1"/>
          <p:nvPr/>
        </p:nvSpPr>
        <p:spPr>
          <a:xfrm>
            <a:off x="1166231" y="5495128"/>
            <a:ext cx="12397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«…комбинация ассоциативного эксперимента и процедур шкалирования, предназначен для непрямого (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индирективного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) изучения значения во множестве его измерений»</a:t>
            </a:r>
          </a:p>
        </p:txBody>
      </p:sp>
    </p:spTree>
    <p:extLst>
      <p:ext uri="{BB962C8B-B14F-4D97-AF65-F5344CB8AC3E}">
        <p14:creationId xmlns:p14="http://schemas.microsoft.com/office/powerpoint/2010/main" val="2707806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5247-A406-9EE3-08BD-B8F750D7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B798BEAB-3709-85CD-7D0C-4121A870A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9354F8-35E4-8371-CBAE-B106513FE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14251E-67BD-DCAE-9533-309461102FA8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2C39F6A9-1CA3-6366-DC56-92082309E78A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A633-2E01-17FB-C6E3-362BED0319CA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32ED0-B380-03ED-ECF1-00980AC16DB0}"/>
              </a:ext>
            </a:extLst>
          </p:cNvPr>
          <p:cNvSpPr txBox="1"/>
          <p:nvPr/>
        </p:nvSpPr>
        <p:spPr>
          <a:xfrm>
            <a:off x="1524000" y="4210853"/>
            <a:ext cx="1485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Вывод средних оценок по группе респондентов по каждой антонимической паре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Построение визуальных графиков и семантических пространств на основании средних по группе респондентов оценок. Анализ расположения оцениваемых объектов в семантическом пространстве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Статистическая обработка данных </a:t>
            </a:r>
          </a:p>
          <a:p>
            <a:pPr algn="just"/>
            <a:r>
              <a:rPr lang="ru-RU" sz="2600" b="1" dirty="0">
                <a:latin typeface="HK Grotesk Bold"/>
              </a:rPr>
              <a:t>определение значения по шкалам и факторам (</a:t>
            </a:r>
            <a:r>
              <a:rPr lang="en-US" sz="2600" b="1" dirty="0">
                <a:latin typeface="HK Grotesk Bold"/>
              </a:rPr>
              <a:t>T-test </a:t>
            </a:r>
            <a:r>
              <a:rPr lang="ru-RU" sz="2600" b="1" dirty="0">
                <a:latin typeface="HK Grotesk Bold"/>
              </a:rPr>
              <a:t> по шкалам и факторам,</a:t>
            </a:r>
            <a:r>
              <a:rPr lang="en-US" sz="2600" b="1" dirty="0">
                <a:latin typeface="HK Grotesk Bold"/>
              </a:rPr>
              <a:t> </a:t>
            </a:r>
            <a:r>
              <a:rPr lang="ru-RU" sz="2600" b="1" dirty="0">
                <a:latin typeface="HK Grotesk Bold"/>
              </a:rPr>
              <a:t>коэффициент корреляции, факторный анализ, факторные нагрузки)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3519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4CC7A-B209-A64A-204E-9E498CC7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B682BC0A-695D-7285-DE16-32F040CFD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5FAB86-3678-AA17-BC05-E94C186D9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39CCAD27-E542-4495-E98C-D84BDF30E769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1E3C8-A2EA-C9F1-39C7-B1F5BA59CCB0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формулирование целей и задач на основе темы исследования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BACAEA-F31C-BFEC-A996-64BDC52E7ADC}"/>
              </a:ext>
            </a:extLst>
          </p:cNvPr>
          <p:cNvSpPr txBox="1"/>
          <p:nvPr/>
        </p:nvSpPr>
        <p:spPr>
          <a:xfrm>
            <a:off x="875329" y="3415057"/>
            <a:ext cx="1676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Особенности восприятия студенческой аудиторией печатных и электронных текстов (пилотное исследование, март 2025, ИПАМ, РЭУ им. Г.В. Плеханова,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N=94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C3E43-0C66-94A4-F217-CFD76D3C2D8A}"/>
              </a:ext>
            </a:extLst>
          </p:cNvPr>
          <p:cNvSpPr txBox="1"/>
          <p:nvPr/>
        </p:nvSpPr>
        <p:spPr>
          <a:xfrm>
            <a:off x="869467" y="4994410"/>
            <a:ext cx="70912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Цель исследования: </a:t>
            </a:r>
            <a:r>
              <a:rPr lang="ru-RU" sz="3200" b="1" dirty="0">
                <a:latin typeface="HK Grotesk Bold"/>
              </a:rPr>
              <a:t>изучение особенностей восприятия студенческой аудиторией печатных и электронных текстов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2289F1-3C8A-B5D6-4529-890EB9ADE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35" y="5452566"/>
            <a:ext cx="8570165" cy="4820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D0C5D-B633-FC00-DEF3-DE02A18AD474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1718076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4493-E585-0535-664A-8947ACDF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D117E85-D0DE-8253-2D8A-39FEBCEE7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7B631-1769-8734-874F-271750E4C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9BE8F529-C085-CE04-38C1-F2D6494B801E}"/>
              </a:ext>
            </a:extLst>
          </p:cNvPr>
          <p:cNvSpPr/>
          <p:nvPr/>
        </p:nvSpPr>
        <p:spPr>
          <a:xfrm>
            <a:off x="2593384" y="1960458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B5566-FA69-BE30-7596-33892836B0CD}"/>
              </a:ext>
            </a:extLst>
          </p:cNvPr>
          <p:cNvSpPr txBox="1"/>
          <p:nvPr/>
        </p:nvSpPr>
        <p:spPr>
          <a:xfrm>
            <a:off x="4114800" y="22088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стимульного материала/объектов оценивания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C60822-AE86-9D57-8AFE-D5BE93677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210759"/>
            <a:ext cx="4889281" cy="58108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75EFCF-8DE0-CED3-A4EF-A61DDBE25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0" y="3335486"/>
            <a:ext cx="5362188" cy="5290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FFAB6-B626-B73B-53AE-2A1F9087DEFB}"/>
              </a:ext>
            </a:extLst>
          </p:cNvPr>
          <p:cNvSpPr txBox="1"/>
          <p:nvPr/>
        </p:nvSpPr>
        <p:spPr>
          <a:xfrm>
            <a:off x="10363200" y="9154553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https://vm.ru/news/1214403-kogda-v-moskovskom-metro-polnostyu-obnovyat-poezdam</a:t>
            </a:r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C3ADD8-5644-64E8-2A80-FF5C9CBC2AAD}"/>
              </a:ext>
            </a:extLst>
          </p:cNvPr>
          <p:cNvSpPr txBox="1"/>
          <p:nvPr/>
        </p:nvSpPr>
        <p:spPr>
          <a:xfrm>
            <a:off x="2110154" y="9438787"/>
            <a:ext cx="5357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Москва вечерняя, 18 марта 2025 №29 (1729)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BBC24-C1FD-E86D-869A-03AE6FBBBFD6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1105695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80AB3-B59E-5B58-7109-9F282DF4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2A9AF3EB-5570-D174-858B-9DA32502A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0024C6-829D-6566-7040-630F11B0E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1A9ECB4B-6191-6F90-34D0-AB0F640C8AA9}"/>
              </a:ext>
            </a:extLst>
          </p:cNvPr>
          <p:cNvSpPr/>
          <p:nvPr/>
        </p:nvSpPr>
        <p:spPr>
          <a:xfrm>
            <a:off x="2438400" y="2026581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24711-4F37-0381-C610-72CFDC6EB399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Определение шкал оценивания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82E27-4F28-F7A3-2861-CF790E3FDD84}"/>
              </a:ext>
            </a:extLst>
          </p:cNvPr>
          <p:cNvSpPr txBox="1"/>
          <p:nvPr/>
        </p:nvSpPr>
        <p:spPr>
          <a:xfrm>
            <a:off x="3723282" y="3151230"/>
            <a:ext cx="6798180" cy="695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rgbClr val="7030A0"/>
                </a:solidFill>
                <a:latin typeface="HK Grotesk Bold"/>
              </a:rPr>
              <a:t>«Оценка»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приятный – неприятный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полезный – бесполезный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скучный - интересный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rgbClr val="7030A0"/>
                </a:solidFill>
                <a:latin typeface="HK Grotesk Bold"/>
              </a:rPr>
              <a:t>«Сила»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сильный – слабый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тяжелый – легкий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маленький - большой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rgbClr val="7030A0"/>
                </a:solidFill>
                <a:latin typeface="HK Grotesk Bold"/>
              </a:rPr>
              <a:t>«Активность»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статичный – динамичный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быстрый – медленный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холодный — горячий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5DC01-92DC-9089-4902-5F8CE27F83D6}"/>
              </a:ext>
            </a:extLst>
          </p:cNvPr>
          <p:cNvSpPr txBox="1"/>
          <p:nvPr/>
        </p:nvSpPr>
        <p:spPr>
          <a:xfrm>
            <a:off x="10515600" y="3142323"/>
            <a:ext cx="6705600" cy="695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rgbClr val="7030A0"/>
                </a:solidFill>
                <a:latin typeface="HK Grotesk Bold"/>
              </a:rPr>
              <a:t>«Упорядоченность»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упорядоченный – хаотичный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изменчивый - устойчивый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системный - бессистемный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HK Grotesk Bold"/>
              </a:rPr>
              <a:t>«Сложность»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сложный – простой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пустой - наполненный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бессмысленный – осмысленный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rgbClr val="7030A0"/>
                </a:solidFill>
                <a:latin typeface="HK Grotesk Bold"/>
              </a:rPr>
              <a:t>«Комфортность»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опасный – безопасный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HK Grotesk Bold"/>
              </a:rPr>
              <a:t>напряженный-расслабленный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HK Grotesk Bold"/>
              </a:rPr>
              <a:t>успокаивающий - раздражающий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1587D-C5E5-1BFB-4DA4-3450A19EACED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672783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630A7-C113-2C6C-E24A-C8CF4804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5ED80206-8C04-C26B-46BE-F098C1418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FB9627-DCF0-65DB-E499-A70C3B58B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27D974E4-9814-036C-891B-8DA6D8791699}"/>
              </a:ext>
            </a:extLst>
          </p:cNvPr>
          <p:cNvSpPr/>
          <p:nvPr/>
        </p:nvSpPr>
        <p:spPr>
          <a:xfrm>
            <a:off x="2702804" y="2165779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A78FE-BAB7-D867-34D2-EE0CEFA0552C}"/>
              </a:ext>
            </a:extLst>
          </p:cNvPr>
          <p:cNvSpPr txBox="1"/>
          <p:nvPr/>
        </p:nvSpPr>
        <p:spPr>
          <a:xfrm>
            <a:off x="4267200" y="24198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Выбор способа шкалирования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092AA-3F06-2C5C-EAC2-E613C2856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370944"/>
            <a:ext cx="7978008" cy="5864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C43DD-D2EF-3AD6-9633-5FE32EC1A097}"/>
              </a:ext>
            </a:extLst>
          </p:cNvPr>
          <p:cNvSpPr txBox="1"/>
          <p:nvPr/>
        </p:nvSpPr>
        <p:spPr>
          <a:xfrm>
            <a:off x="4071292" y="3098439"/>
            <a:ext cx="10940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Альтернативная цифровая градуированная шкал</a:t>
            </a:r>
            <a:r>
              <a:rPr lang="ru-RU" sz="3200" b="1" dirty="0">
                <a:solidFill>
                  <a:srgbClr val="8064A2">
                    <a:lumMod val="50000"/>
                  </a:srgbClr>
                </a:solidFill>
                <a:latin typeface="HK Grotesk Bold"/>
              </a:rPr>
              <a:t>а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B93A41-C4FE-7197-719B-863433291126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2784915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A1713-4AE4-2C1A-8DC5-F4A98888E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B9F8EC1-AE7F-E956-9C8B-A636CD1B8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35D5C8-0E69-6A48-EAB3-0CA10EC5F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3A527E20-15D7-4B72-3BC7-3CEE61C3E2E6}"/>
              </a:ext>
            </a:extLst>
          </p:cNvPr>
          <p:cNvSpPr/>
          <p:nvPr/>
        </p:nvSpPr>
        <p:spPr>
          <a:xfrm>
            <a:off x="2438400" y="2026581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A8BE6-01CF-EE95-01D3-6627D7871FD5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Сбор данных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DA45E-5567-6EA1-5004-32D862250659}"/>
              </a:ext>
            </a:extLst>
          </p:cNvPr>
          <p:cNvSpPr txBox="1"/>
          <p:nvPr/>
        </p:nvSpPr>
        <p:spPr>
          <a:xfrm>
            <a:off x="2209800" y="3494732"/>
            <a:ext cx="143256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ИНСТРУКЦИЯ ПО ВЫПОЛНЕНИЮ ЗАДАНИЯ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1.	Прочитайте текст на стр. 2 «А метро все молодеет»</a:t>
            </a:r>
          </a:p>
          <a:p>
            <a:pPr algn="just"/>
            <a:r>
              <a:rPr lang="ru-RU" sz="2800" dirty="0"/>
              <a:t>2.	Перейдите по ссылке </a:t>
            </a:r>
            <a:r>
              <a:rPr lang="ru-RU" sz="2800" dirty="0">
                <a:hlinkClick r:id="rId5"/>
              </a:rPr>
              <a:t>https://forms.gle/B41BS6oM23JSwk2z8</a:t>
            </a:r>
            <a:r>
              <a:rPr lang="ru-RU" sz="2800" dirty="0"/>
              <a:t>   и заполните первый раздел формы ответов </a:t>
            </a:r>
          </a:p>
          <a:p>
            <a:pPr algn="just"/>
            <a:r>
              <a:rPr lang="ru-RU" sz="2800" dirty="0"/>
              <a:t>3.	Прочитайте статью: «Когда в московском метро полностью обновят поезда» по ссылке </a:t>
            </a:r>
            <a:r>
              <a:rPr lang="ru-RU" sz="2800" dirty="0">
                <a:hlinkClick r:id="rId6"/>
              </a:rPr>
              <a:t>https://vm.ru/news/1214403-kogda-v-moskovskom-metro-polnostyu-obnovyat-poezdam</a:t>
            </a:r>
            <a:r>
              <a:rPr lang="ru-RU" sz="2800" dirty="0"/>
              <a:t>  </a:t>
            </a:r>
          </a:p>
          <a:p>
            <a:pPr algn="just"/>
            <a:r>
              <a:rPr lang="ru-RU" sz="2800" dirty="0"/>
              <a:t>4.	Перейдите по ссылке </a:t>
            </a:r>
            <a:r>
              <a:rPr lang="ru-RU" sz="2800" dirty="0">
                <a:hlinkClick r:id="rId5"/>
              </a:rPr>
              <a:t>https://forms.gle/B41BS6oM23JSwk2z8</a:t>
            </a:r>
            <a:r>
              <a:rPr lang="ru-RU" sz="2800" dirty="0"/>
              <a:t>   и заполните второй раздел формы ответов 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Спасибо за участие в опросе!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89FA6-4193-B553-8FCB-9285135FAB00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1546168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1647B-D127-B88C-8511-0720EEA31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A09F4E9C-FC37-F38E-B21A-29C023907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8C90AA-E501-08DF-560F-E44F117C0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09AE1DCC-E643-1149-E1F6-564D22F5CB7B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0D540-D334-F7B8-80D7-508951CDF4CF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387B8F5-9773-F607-3A13-7268E8AA2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438700"/>
              </p:ext>
            </p:extLst>
          </p:nvPr>
        </p:nvGraphicFramePr>
        <p:xfrm>
          <a:off x="3581401" y="3248509"/>
          <a:ext cx="10682777" cy="688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8150">
                  <a:extLst>
                    <a:ext uri="{9D8B030D-6E8A-4147-A177-3AD203B41FA5}">
                      <a16:colId xmlns:a16="http://schemas.microsoft.com/office/drawing/2014/main" val="1052771036"/>
                    </a:ext>
                  </a:extLst>
                </a:gridCol>
                <a:gridCol w="3452514">
                  <a:extLst>
                    <a:ext uri="{9D8B030D-6E8A-4147-A177-3AD203B41FA5}">
                      <a16:colId xmlns:a16="http://schemas.microsoft.com/office/drawing/2014/main" val="1787389484"/>
                    </a:ext>
                  </a:extLst>
                </a:gridCol>
                <a:gridCol w="2902113">
                  <a:extLst>
                    <a:ext uri="{9D8B030D-6E8A-4147-A177-3AD203B41FA5}">
                      <a16:colId xmlns:a16="http://schemas.microsoft.com/office/drawing/2014/main" val="2971449400"/>
                    </a:ext>
                  </a:extLst>
                </a:gridCol>
              </a:tblGrid>
              <a:tr h="67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 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</a:rPr>
                        <a:t>Среднее значение по шкале (бумажный)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</a:rPr>
                        <a:t>Среднее значение по шкале (электронный)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7106521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приятный – неприятный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3,085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2,926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1891094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полезный – бесполезный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3,202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3,064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540037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скучный - интересный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4,032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3,872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448359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сильный – слабый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4,000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3,596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8574294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тяжелый – легкий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5,298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4,989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640222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маленький - большой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3,255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3,043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3449804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статичный – динамичный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3,021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3,457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3342369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быстрый – медленный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3,160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2,894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9079224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холодный — горячий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3,404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3,532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7268566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упорядоченный – хаотичный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3,170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2,532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6137256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изменчивый - устойчивый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5,138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5,117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087261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системный - бессистемный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2,894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2,585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398810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сложный – простой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5,447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5,000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037969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пустой - наполненный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5,011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4,585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4323812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бессмысленный – осмысленный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5,074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4,915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6486399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опасный – безопасный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6,521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6,191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28720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напряженный-расслабленный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5,628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4,755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7283310"/>
                  </a:ext>
                </a:extLst>
              </a:tr>
              <a:tr h="343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успокаивающий - раздражающий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>
                          <a:effectLst/>
                        </a:rPr>
                        <a:t>3,543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dirty="0">
                          <a:effectLst/>
                        </a:rPr>
                        <a:t>3,968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95271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8C392AF-01C8-EBFB-8F7D-5DD571CAA349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2057829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85AD0-E7D6-AB3D-DA34-D2F7EAB3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F6252E3-4F1A-475E-8C40-83FCC0493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3A8C95-6231-D18D-908D-F0E4A7B02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A2F8DD76-7033-026D-EDFF-63C3C097A089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45DF6-DEE1-E903-7826-D51DAB0AEFF0}"/>
              </a:ext>
            </a:extLst>
          </p:cNvPr>
          <p:cNvSpPr txBox="1"/>
          <p:nvPr/>
        </p:nvSpPr>
        <p:spPr>
          <a:xfrm>
            <a:off x="3886200" y="2272802"/>
            <a:ext cx="13906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данных/ восстановление шкал/объединение по факторам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559463F-CEB2-EC39-C306-DDB8A875A55D}"/>
              </a:ext>
            </a:extLst>
          </p:cNvPr>
          <p:cNvGraphicFramePr>
            <a:graphicFrameLocks noGrp="1"/>
          </p:cNvGraphicFramePr>
          <p:nvPr/>
        </p:nvGraphicFramePr>
        <p:xfrm>
          <a:off x="2362200" y="3306163"/>
          <a:ext cx="11245851" cy="688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6281">
                  <a:extLst>
                    <a:ext uri="{9D8B030D-6E8A-4147-A177-3AD203B41FA5}">
                      <a16:colId xmlns:a16="http://schemas.microsoft.com/office/drawing/2014/main" val="1712241932"/>
                    </a:ext>
                  </a:extLst>
                </a:gridCol>
                <a:gridCol w="3634491">
                  <a:extLst>
                    <a:ext uri="{9D8B030D-6E8A-4147-A177-3AD203B41FA5}">
                      <a16:colId xmlns:a16="http://schemas.microsoft.com/office/drawing/2014/main" val="660374767"/>
                    </a:ext>
                  </a:extLst>
                </a:gridCol>
                <a:gridCol w="3055079">
                  <a:extLst>
                    <a:ext uri="{9D8B030D-6E8A-4147-A177-3AD203B41FA5}">
                      <a16:colId xmlns:a16="http://schemas.microsoft.com/office/drawing/2014/main" val="739256298"/>
                    </a:ext>
                  </a:extLst>
                </a:gridCol>
              </a:tblGrid>
              <a:tr h="6614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 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Среднее значение по шкале (бумажный)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Среднее значение по шкале (электронный)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8686476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неприятный - приятный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802601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бесполезный - полезный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212655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скучный - интересный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3247867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слабый - сильный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6188183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тяжелый – легкий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5,298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5212332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маленький - большой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9193858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статичный – динамичный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0737211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 dirty="0">
                          <a:effectLst/>
                        </a:rPr>
                        <a:t>медленный - быстрый 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5946544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холодный — горячий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6376350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хаотичный - упорядоченный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4436694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изменчивый - устойчивый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688704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бессистемный - системный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536274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сложный – простой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5,447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7437943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пустой - наполненный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6503445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бессмысленный – осмысленный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2526183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опасный – безопасный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6,521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6,191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4521547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напряженный-расслабленный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5,628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8593226"/>
                  </a:ext>
                </a:extLst>
              </a:tr>
              <a:tr h="2462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u="none" strike="noStrike">
                          <a:effectLst/>
                        </a:rPr>
                        <a:t>раздражающий - успокаивающий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2336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C1C3A0-AF25-626A-B072-4ABDED331A3F}"/>
              </a:ext>
            </a:extLst>
          </p:cNvPr>
          <p:cNvSpPr txBox="1"/>
          <p:nvPr/>
        </p:nvSpPr>
        <p:spPr>
          <a:xfrm>
            <a:off x="14363700" y="3434090"/>
            <a:ext cx="3429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Значение меньше 4 – негативная оценка</a:t>
            </a:r>
          </a:p>
          <a:p>
            <a:endParaRPr lang="ru-RU" dirty="0"/>
          </a:p>
          <a:p>
            <a:r>
              <a:rPr lang="ru-RU" dirty="0"/>
              <a:t>Значение  4 – нейтральная оценка</a:t>
            </a:r>
          </a:p>
          <a:p>
            <a:endParaRPr lang="ru-RU" dirty="0"/>
          </a:p>
          <a:p>
            <a:r>
              <a:rPr lang="ru-RU" dirty="0"/>
              <a:t>Значение больше 4 – положительная оценка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AA45F-A651-EA9C-4628-546FD0AC232C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585838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96A62-2C98-2723-3A3C-1EC9A32F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59A07B7-4232-9446-5BB0-81AC3E8CE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07C988-E93F-1514-AE57-2AB288640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D63C32FC-EA13-5BE8-EB3B-79C31CD29F0D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7F5F5-840C-7274-5B52-297F1A9346B5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данных/ среднее значение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4919F8-BD18-E0FB-559C-E749FBE9D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137" y="3694746"/>
            <a:ext cx="8501401" cy="6600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81CFB-1441-212C-7F39-C40D30F851D6}"/>
              </a:ext>
            </a:extLst>
          </p:cNvPr>
          <p:cNvSpPr txBox="1"/>
          <p:nvPr/>
        </p:nvSpPr>
        <p:spPr>
          <a:xfrm>
            <a:off x="10210800" y="3762137"/>
            <a:ext cx="769620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7030A0"/>
                </a:solidFill>
                <a:latin typeface="HK Grotesk Bold"/>
              </a:rPr>
              <a:t>Условно положительное значение имеют шкалы</a:t>
            </a:r>
          </a:p>
          <a:p>
            <a:pPr algn="just"/>
            <a:r>
              <a:rPr lang="ru-RU" sz="2200" b="1" dirty="0">
                <a:latin typeface="HK Grotesk Bold"/>
              </a:rPr>
              <a:t>Тяжелый-легкий </a:t>
            </a:r>
          </a:p>
          <a:p>
            <a:pPr algn="just"/>
            <a:r>
              <a:rPr lang="ru-RU" sz="2200" b="1" dirty="0">
                <a:latin typeface="HK Grotesk Bold"/>
              </a:rPr>
              <a:t>Изменчивый-устойчивый</a:t>
            </a:r>
          </a:p>
          <a:p>
            <a:pPr algn="just"/>
            <a:r>
              <a:rPr lang="ru-RU" sz="2200" b="1" dirty="0">
                <a:latin typeface="HK Grotesk Bold"/>
              </a:rPr>
              <a:t>Бессистемный-системный</a:t>
            </a:r>
          </a:p>
          <a:p>
            <a:pPr algn="just"/>
            <a:r>
              <a:rPr lang="ru-RU" sz="2200" b="1" dirty="0">
                <a:latin typeface="HK Grotesk Bold"/>
              </a:rPr>
              <a:t>Бессмысленный-осмысленный</a:t>
            </a:r>
          </a:p>
          <a:p>
            <a:pPr algn="just"/>
            <a:endParaRPr lang="ru-RU" sz="2200" dirty="0"/>
          </a:p>
          <a:p>
            <a:pPr algn="just"/>
            <a:r>
              <a:rPr lang="ru-RU" sz="2200" b="1" dirty="0">
                <a:solidFill>
                  <a:srgbClr val="7030A0"/>
                </a:solidFill>
                <a:latin typeface="HK Grotesk Bold"/>
              </a:rPr>
              <a:t>Нейтральное значение имеют шкалы</a:t>
            </a:r>
          </a:p>
          <a:p>
            <a:pPr algn="just"/>
            <a:r>
              <a:rPr lang="ru-RU" sz="2200" b="1" dirty="0">
                <a:latin typeface="HK Grotesk Bold"/>
              </a:rPr>
              <a:t> неприятный-приятный, скучный-интересный</a:t>
            </a:r>
          </a:p>
          <a:p>
            <a:pPr algn="just"/>
            <a:endParaRPr lang="ru-RU" sz="2200" dirty="0"/>
          </a:p>
          <a:p>
            <a:pPr algn="just"/>
            <a:endParaRPr lang="ru-RU" sz="2200" dirty="0"/>
          </a:p>
          <a:p>
            <a:pPr algn="just"/>
            <a:r>
              <a:rPr lang="ru-RU" sz="2200" b="1" dirty="0">
                <a:solidFill>
                  <a:srgbClr val="7030A0"/>
                </a:solidFill>
                <a:latin typeface="HK Grotesk Bold"/>
              </a:rPr>
              <a:t>Условно отрицательное значение имеют шкалы </a:t>
            </a:r>
          </a:p>
          <a:p>
            <a:pPr algn="just"/>
            <a:r>
              <a:rPr lang="ru-RU" sz="2200" b="1" dirty="0">
                <a:latin typeface="HK Grotesk Bold"/>
              </a:rPr>
              <a:t>Бесполезный-полезный </a:t>
            </a:r>
          </a:p>
          <a:p>
            <a:pPr algn="just"/>
            <a:r>
              <a:rPr lang="ru-RU" sz="2200" b="1" dirty="0">
                <a:latin typeface="HK Grotesk Bold"/>
              </a:rPr>
              <a:t>Слабый-сильный </a:t>
            </a:r>
          </a:p>
          <a:p>
            <a:pPr algn="just"/>
            <a:r>
              <a:rPr lang="ru-RU" sz="2200" b="1" dirty="0">
                <a:latin typeface="HK Grotesk Bold"/>
              </a:rPr>
              <a:t>Маленький-большой</a:t>
            </a:r>
          </a:p>
          <a:p>
            <a:pPr algn="just"/>
            <a:r>
              <a:rPr lang="ru-RU" sz="2200" b="1" dirty="0">
                <a:latin typeface="HK Grotesk Bold"/>
              </a:rPr>
              <a:t>Статичный-динамичный</a:t>
            </a:r>
          </a:p>
          <a:p>
            <a:pPr algn="just"/>
            <a:r>
              <a:rPr lang="ru-RU" sz="2200" b="1" dirty="0">
                <a:latin typeface="HK Grotesk Bold"/>
              </a:rPr>
              <a:t>Холодный-горячий</a:t>
            </a:r>
          </a:p>
          <a:p>
            <a:pPr algn="just"/>
            <a:r>
              <a:rPr lang="ru-RU" sz="2200" b="1" dirty="0">
                <a:latin typeface="HK Grotesk Bold"/>
              </a:rPr>
              <a:t>Раздражающий-успокаивающий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62861-4747-AD5B-1086-3A49BADE337F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2971931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1DC0-5962-59A0-A081-46F477936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61C25212-3DB6-813C-C369-CB6A801B4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4CE89D-3D98-E9C6-4169-A7034A894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C7BE552E-75C3-77E5-6D7D-20F22B0A37C9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AA857-B1A9-54C1-B4B2-B8512E6088F8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данных/ среднее значение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EE76E-AA08-0487-8DC5-739ED46DB931}"/>
              </a:ext>
            </a:extLst>
          </p:cNvPr>
          <p:cNvSpPr txBox="1"/>
          <p:nvPr/>
        </p:nvSpPr>
        <p:spPr>
          <a:xfrm>
            <a:off x="1143000" y="3134948"/>
            <a:ext cx="1623060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Различие в шкалах</a:t>
            </a:r>
          </a:p>
          <a:p>
            <a:endParaRPr lang="ru-RU" sz="2400" b="1" dirty="0">
              <a:solidFill>
                <a:srgbClr val="7030A0"/>
              </a:solidFill>
              <a:latin typeface="HK Grotesk Bold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Медленный-быстрый (</a:t>
            </a:r>
            <a:r>
              <a:rPr lang="ru-RU" sz="2600" b="1" dirty="0">
                <a:solidFill>
                  <a:srgbClr val="C00000"/>
                </a:solidFill>
                <a:latin typeface="HK Grotesk Bold"/>
              </a:rPr>
              <a:t>электронный</a:t>
            </a:r>
            <a:r>
              <a:rPr lang="ru-RU" sz="2600" b="1" dirty="0">
                <a:latin typeface="HK Grotesk Bold"/>
              </a:rPr>
              <a:t> оценивается как более быстрый 3,840 и 4,106)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Хаотичный-упорядоченный (</a:t>
            </a:r>
            <a:r>
              <a:rPr lang="ru-RU" sz="2600" b="1" dirty="0">
                <a:solidFill>
                  <a:srgbClr val="C00000"/>
                </a:solidFill>
                <a:latin typeface="HK Grotesk Bold"/>
              </a:rPr>
              <a:t>электронный </a:t>
            </a:r>
            <a:r>
              <a:rPr lang="ru-RU" sz="2600" b="1" dirty="0">
                <a:latin typeface="HK Grotesk Bold"/>
              </a:rPr>
              <a:t>оценивается как более упорядоченный 3,830 и 4,468)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Сложный-простой (</a:t>
            </a:r>
            <a:r>
              <a:rPr lang="ru-RU" sz="2600" b="1" dirty="0">
                <a:solidFill>
                  <a:srgbClr val="C00000"/>
                </a:solidFill>
                <a:latin typeface="HK Grotesk Bold"/>
              </a:rPr>
              <a:t>бумажный</a:t>
            </a:r>
            <a:r>
              <a:rPr lang="ru-RU" sz="2600" b="1" dirty="0">
                <a:latin typeface="HK Grotesk Bold"/>
              </a:rPr>
              <a:t> оценивается как более простой 5,447 и 5,000 соответственно)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Пустой-наполненный (</a:t>
            </a:r>
            <a:r>
              <a:rPr lang="ru-RU" sz="2600" b="1" dirty="0">
                <a:solidFill>
                  <a:srgbClr val="C00000"/>
                </a:solidFill>
                <a:latin typeface="HK Grotesk Bold"/>
              </a:rPr>
              <a:t>бумажный</a:t>
            </a:r>
            <a:r>
              <a:rPr lang="ru-RU" sz="2600" b="1" dirty="0">
                <a:latin typeface="HK Grotesk Bold"/>
              </a:rPr>
              <a:t> оценивается как более наполненный 5,011 и 4,585)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Опасный-безопасный (</a:t>
            </a:r>
            <a:r>
              <a:rPr lang="ru-RU" sz="2600" b="1" dirty="0">
                <a:solidFill>
                  <a:srgbClr val="C00000"/>
                </a:solidFill>
                <a:latin typeface="HK Grotesk Bold"/>
              </a:rPr>
              <a:t>бумажный</a:t>
            </a:r>
            <a:r>
              <a:rPr lang="ru-RU" sz="2600" b="1" dirty="0">
                <a:latin typeface="HK Grotesk Bold"/>
              </a:rPr>
              <a:t> оценивается как более безопасный 6,521 и 6,191, значения близки к крайнему полюсу шкалы)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600" b="1" dirty="0">
              <a:latin typeface="HK Grotesk Bold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dirty="0">
                <a:latin typeface="HK Grotesk Bold"/>
              </a:rPr>
              <a:t>Напряженный-расслабленный (</a:t>
            </a:r>
            <a:r>
              <a:rPr lang="ru-RU" sz="2600" b="1" dirty="0">
                <a:solidFill>
                  <a:srgbClr val="C00000"/>
                </a:solidFill>
                <a:latin typeface="HK Grotesk Bold"/>
              </a:rPr>
              <a:t>бумажный</a:t>
            </a:r>
            <a:r>
              <a:rPr lang="ru-RU" sz="2600" b="1" dirty="0">
                <a:latin typeface="HK Grotesk Bold"/>
              </a:rPr>
              <a:t> оценивается как более расслабленный 5,628 и 4,755)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5023F-6CC9-C534-0111-33A974023605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201837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E97B8-9527-3C7A-C502-6B3D31CE2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328FA981-FA1F-99EA-3B88-3F6CF77FD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1178FC-C17F-FFC9-32C3-3FF7E5BE7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92682-142B-C19E-E239-59D2D1F80E51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29A5B-78C8-E76F-7257-82378C5001DB}"/>
              </a:ext>
            </a:extLst>
          </p:cNvPr>
          <p:cNvSpPr txBox="1"/>
          <p:nvPr/>
        </p:nvSpPr>
        <p:spPr>
          <a:xfrm>
            <a:off x="4953000" y="2496553"/>
            <a:ext cx="701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064A2">
                    <a:lumMod val="50000"/>
                  </a:srgbClr>
                </a:solidFill>
                <a:latin typeface="HK Grotesk Bold"/>
              </a:rPr>
              <a:t>ОБЪЕКТ ОКРУЖАЮЩЕЙ СРЕДЫ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8FF463-7CA9-26C8-BC24-C99AE44ADC55}"/>
              </a:ext>
            </a:extLst>
          </p:cNvPr>
          <p:cNvSpPr txBox="1"/>
          <p:nvPr/>
        </p:nvSpPr>
        <p:spPr>
          <a:xfrm>
            <a:off x="1462454" y="3498282"/>
            <a:ext cx="4953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8064A2">
                    <a:lumMod val="50000"/>
                  </a:srgbClr>
                </a:solidFill>
                <a:latin typeface="HK Grotesk Bold"/>
              </a:rPr>
              <a:t>Денотативные признаки</a:t>
            </a:r>
          </a:p>
          <a:p>
            <a:pPr algn="just"/>
            <a:r>
              <a:rPr lang="ru-RU" sz="2200" dirty="0">
                <a:latin typeface="HK Grotesk Bold"/>
              </a:rPr>
              <a:t>(отражают прямые, объективно существующие характеристики, независимые от восприятия субъекта)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765A4-F808-E02B-913D-306D2364C2CB}"/>
              </a:ext>
            </a:extLst>
          </p:cNvPr>
          <p:cNvSpPr txBox="1"/>
          <p:nvPr/>
        </p:nvSpPr>
        <p:spPr>
          <a:xfrm>
            <a:off x="10972800" y="3386463"/>
            <a:ext cx="541019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8064A2">
                    <a:lumMod val="50000"/>
                  </a:srgbClr>
                </a:solidFill>
                <a:latin typeface="HK Grotesk Bold"/>
              </a:rPr>
              <a:t>Коннотативные признаки </a:t>
            </a:r>
          </a:p>
          <a:p>
            <a:pPr algn="just"/>
            <a:r>
              <a:rPr lang="ru-RU" sz="2200" dirty="0">
                <a:latin typeface="HK Grotesk Bold"/>
              </a:rPr>
              <a:t>(не являются объективными свойствами, а возникают вследствие переноса свойств присущих одному объекту на другой)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3C324-2962-D5BE-6648-59D255E67BB4}"/>
              </a:ext>
            </a:extLst>
          </p:cNvPr>
          <p:cNvSpPr txBox="1"/>
          <p:nvPr/>
        </p:nvSpPr>
        <p:spPr>
          <a:xfrm>
            <a:off x="5431482" y="5613424"/>
            <a:ext cx="742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МЯГКИЙ ЧЕЛОВЕК </a:t>
            </a:r>
            <a:r>
              <a:rPr lang="en-US" sz="2800" dirty="0"/>
              <a:t>vs. </a:t>
            </a:r>
            <a:r>
              <a:rPr lang="ru-RU" sz="2800" dirty="0"/>
              <a:t>ХУДОЙ ЧЕЛОВЕК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A843E-0163-F477-5C74-F55716E9FCA9}"/>
              </a:ext>
            </a:extLst>
          </p:cNvPr>
          <p:cNvSpPr txBox="1"/>
          <p:nvPr/>
        </p:nvSpPr>
        <p:spPr>
          <a:xfrm>
            <a:off x="757118" y="6291439"/>
            <a:ext cx="167737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8064A2">
                    <a:lumMod val="50000"/>
                  </a:srgbClr>
                </a:solidFill>
                <a:latin typeface="HK Grotesk Bold"/>
              </a:rPr>
              <a:t>метод СД позволяет измерять коннотативное значение – те состояния, которые следуют за восприятием символа-раздражителя и предшествуют осмысленным операциям с символами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583EDB-A51E-86CD-9695-50DC48082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569" y="7459911"/>
            <a:ext cx="990685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79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FBD4-0F15-EF97-F05B-1F2C8503D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90EE2A8-813A-DEB2-DEDB-4EA44F429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BED94-2E41-CD95-6F3E-162E6BD50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90D249E6-B5CA-D817-FC48-D6A0CCA8A2FD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C0D7B-31F6-2C60-3EF3-6679AFF18481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данных/ комментарии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7ACFEB1-6A12-35CA-A00F-B9E0900C3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423192"/>
              </p:ext>
            </p:extLst>
          </p:nvPr>
        </p:nvGraphicFramePr>
        <p:xfrm>
          <a:off x="892914" y="3248509"/>
          <a:ext cx="15621000" cy="5421203"/>
        </p:xfrm>
        <a:graphic>
          <a:graphicData uri="http://schemas.openxmlformats.org/drawingml/2006/table">
            <a:tbl>
              <a:tblPr firstRow="1" firstCol="1" bandRow="1"/>
              <a:tblGrid>
                <a:gridCol w="7428256">
                  <a:extLst>
                    <a:ext uri="{9D8B030D-6E8A-4147-A177-3AD203B41FA5}">
                      <a16:colId xmlns:a16="http://schemas.microsoft.com/office/drawing/2014/main" val="3059465051"/>
                    </a:ext>
                  </a:extLst>
                </a:gridCol>
                <a:gridCol w="8192744">
                  <a:extLst>
                    <a:ext uri="{9D8B030D-6E8A-4147-A177-3AD203B41FA5}">
                      <a16:colId xmlns:a16="http://schemas.microsoft.com/office/drawing/2014/main" val="1009961701"/>
                    </a:ext>
                  </a:extLst>
                </a:gridCol>
              </a:tblGrid>
              <a:tr h="185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ПЕЧАТНЫЙ 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ЭЛЕКТРОННЫЙ 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31287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Мелкий шрифт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Электронный вариант более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удобен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для прочтения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144254"/>
                  </a:ext>
                </a:extLst>
              </a:tr>
              <a:tr h="7171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Нет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порядка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в тексте, смысл, который можно уместить тезисно и в сжатом формате расписан слишком обширно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Воспринимается лучше, более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комфортная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передача информации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777529"/>
                  </a:ext>
                </a:extLst>
              </a:tr>
              <a:tr h="10379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Из-за того, что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текст разбросан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по странице немного сложно понять, что читать дальше, но в целом читается легко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Текст более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упорядоченный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приятнее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читать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459844"/>
                  </a:ext>
                </a:extLst>
              </a:tr>
              <a:tr h="6900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Приятный и легкий текст. Единственная сложность в прочтении из-за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неудобных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колонок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Читать менее интересно, чем печатный. Но более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удобный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формат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294144"/>
                  </a:ext>
                </a:extLst>
              </a:tr>
              <a:tr h="9905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Приятно и легко читается на одном дыхании, но из-за формата газетных колонок немного теряешься в конце, и много разных фактов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разбросано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по всей странице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Проще воспринимать информацию, так как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удобнее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формат расположения текста на странице, нет ярких отвлекающих форм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509976"/>
                  </a:ext>
                </a:extLst>
              </a:tr>
              <a:tr h="1322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Намного приятнее читать текст на бумажном носителе. Не знаю, как это объяснить, но как будто ты сильнее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концентрируешься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 на тексте, углубляешься в него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Из-за появления рекламы на сайте </a:t>
                      </a:r>
                      <a:r>
                        <a:rPr lang="ru-RU" sz="20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сбивается внимание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3008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9459F70-1C11-369A-3EDB-7BEE889312D0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2347309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854AB-E3E9-4200-CE4C-97C206F5B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A23AAA3-3059-8FEC-02BB-A031C849D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394B3-B94A-F29D-AC55-1C382A6EE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CF2EF6B-6056-4DBE-5DDF-22941FD65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49721"/>
              </p:ext>
            </p:extLst>
          </p:nvPr>
        </p:nvGraphicFramePr>
        <p:xfrm>
          <a:off x="3376246" y="2363464"/>
          <a:ext cx="10878630" cy="786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7470">
                  <a:extLst>
                    <a:ext uri="{9D8B030D-6E8A-4147-A177-3AD203B41FA5}">
                      <a16:colId xmlns:a16="http://schemas.microsoft.com/office/drawing/2014/main" val="1085185921"/>
                    </a:ext>
                  </a:extLst>
                </a:gridCol>
                <a:gridCol w="3787886">
                  <a:extLst>
                    <a:ext uri="{9D8B030D-6E8A-4147-A177-3AD203B41FA5}">
                      <a16:colId xmlns:a16="http://schemas.microsoft.com/office/drawing/2014/main" val="464413796"/>
                    </a:ext>
                  </a:extLst>
                </a:gridCol>
                <a:gridCol w="2366176">
                  <a:extLst>
                    <a:ext uri="{9D8B030D-6E8A-4147-A177-3AD203B41FA5}">
                      <a16:colId xmlns:a16="http://schemas.microsoft.com/office/drawing/2014/main" val="1391631692"/>
                    </a:ext>
                  </a:extLst>
                </a:gridCol>
                <a:gridCol w="2207098">
                  <a:extLst>
                    <a:ext uri="{9D8B030D-6E8A-4147-A177-3AD203B41FA5}">
                      <a16:colId xmlns:a16="http://schemas.microsoft.com/office/drawing/2014/main" val="982558107"/>
                    </a:ext>
                  </a:extLst>
                </a:gridCol>
              </a:tblGrid>
              <a:tr h="877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Фактор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Шкалы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Среднее значение по фактору печатный текст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Среднее значение по фактору электронный текст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224166"/>
                  </a:ext>
                </a:extLst>
              </a:tr>
              <a:tr h="106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«Оценка»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 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приятный – неприятный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полезный – бесполезный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скучный - интересный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3,915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3,961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extLst>
                  <a:ext uri="{0D108BD9-81ED-4DB2-BD59-A6C34878D82A}">
                    <a16:rowId xmlns:a16="http://schemas.microsoft.com/office/drawing/2014/main" val="2650913926"/>
                  </a:ext>
                </a:extLst>
              </a:tr>
              <a:tr h="106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«Сила»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сильный – слабый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тяжелый – легкий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маленький - большой 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3,851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3,812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extLst>
                  <a:ext uri="{0D108BD9-81ED-4DB2-BD59-A6C34878D82A}">
                    <a16:rowId xmlns:a16="http://schemas.microsoft.com/office/drawing/2014/main" val="1545559444"/>
                  </a:ext>
                </a:extLst>
              </a:tr>
              <a:tr h="106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«Активность»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 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статичный – динамичный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быстрый – медленный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холодный — горячий 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3,422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3,699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extLst>
                  <a:ext uri="{0D108BD9-81ED-4DB2-BD59-A6C34878D82A}">
                    <a16:rowId xmlns:a16="http://schemas.microsoft.com/office/drawing/2014/main" val="495252776"/>
                  </a:ext>
                </a:extLst>
              </a:tr>
              <a:tr h="969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«Упорядоченность»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 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упорядоченный – хаотичный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>
                          <a:effectLst/>
                        </a:rPr>
                        <a:t>изменчивый - устойчивый системный - бессистемный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/>
                        </a:rPr>
                        <a:t>4,358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/>
                        </a:rPr>
                        <a:t>4,667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extLst>
                  <a:ext uri="{0D108BD9-81ED-4DB2-BD59-A6C34878D82A}">
                    <a16:rowId xmlns:a16="http://schemas.microsoft.com/office/drawing/2014/main" val="1698671765"/>
                  </a:ext>
                </a:extLst>
              </a:tr>
              <a:tr h="106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«Сложность»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 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сложный – простой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пустой - наполненный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бессмысленный – осмысленный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/>
                        </a:rPr>
                        <a:t>5,177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/>
                        </a:rPr>
                        <a:t>4,883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extLst>
                  <a:ext uri="{0D108BD9-81ED-4DB2-BD59-A6C34878D82A}">
                    <a16:rowId xmlns:a16="http://schemas.microsoft.com/office/drawing/2014/main" val="2424597600"/>
                  </a:ext>
                </a:extLst>
              </a:tr>
              <a:tr h="106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«Комфортность»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 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опасный – безопасный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напряженный-расслабленный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effectLst/>
                        </a:rPr>
                        <a:t>успокаивающий - раздражающий 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/>
                        </a:rPr>
                        <a:t>5,202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/>
                        </a:rPr>
                        <a:t>4,660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2" marR="61972" marT="0" marB="0"/>
                </a:tc>
                <a:extLst>
                  <a:ext uri="{0D108BD9-81ED-4DB2-BD59-A6C34878D82A}">
                    <a16:rowId xmlns:a16="http://schemas.microsoft.com/office/drawing/2014/main" val="36375736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9513-2C8D-B5AF-AD49-6E0E454C1563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4016381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D03E4-A5D6-64D0-E81C-81AD27B2A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816E252-168B-CFCA-EBB0-661BC8A59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7" y="13717"/>
            <a:ext cx="10064294" cy="16209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648B91-C6F0-1BF9-796A-182F78CBB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9" y="266702"/>
            <a:ext cx="2153123" cy="2153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A2D826-5CE5-0619-042B-CA55B1797531}"/>
              </a:ext>
            </a:extLst>
          </p:cNvPr>
          <p:cNvSpPr txBox="1"/>
          <p:nvPr/>
        </p:nvSpPr>
        <p:spPr>
          <a:xfrm>
            <a:off x="2362200" y="2419824"/>
            <a:ext cx="14554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Семантическое пространство восприятия печатного и электронного текстов по факторам «Оценка», «Сила» и «Активность»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177" y="3885632"/>
            <a:ext cx="6402099" cy="5791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481832">
            <a:off x="10018977" y="8224004"/>
            <a:ext cx="12744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/>
              <a:t>Оценка</a:t>
            </a:r>
          </a:p>
        </p:txBody>
      </p:sp>
      <p:sp>
        <p:nvSpPr>
          <p:cNvPr id="9" name="TextBox 8"/>
          <p:cNvSpPr txBox="1"/>
          <p:nvPr/>
        </p:nvSpPr>
        <p:spPr>
          <a:xfrm rot="20961200">
            <a:off x="5352732" y="8049924"/>
            <a:ext cx="8980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/>
              <a:t>Сила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958267" y="4969145"/>
            <a:ext cx="18421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/>
              <a:t>Активность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298" y="6741383"/>
            <a:ext cx="357188" cy="40005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8243890" y="7039019"/>
            <a:ext cx="2" cy="159536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8331323" y="6643772"/>
            <a:ext cx="1427937" cy="2754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759260" y="6621614"/>
            <a:ext cx="1988" cy="17113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243891" y="6192316"/>
            <a:ext cx="515102" cy="7490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978" y="6519200"/>
            <a:ext cx="357188" cy="4000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6769" y="5193070"/>
            <a:ext cx="357188" cy="4373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76769" y="6192316"/>
            <a:ext cx="357188" cy="437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FEA3C-9A46-AF4D-DB97-8B3110E7F41A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83C03-0C6F-1EA4-9072-586FE0166830}"/>
              </a:ext>
            </a:extLst>
          </p:cNvPr>
          <p:cNvSpPr txBox="1"/>
          <p:nvPr/>
        </p:nvSpPr>
        <p:spPr>
          <a:xfrm>
            <a:off x="13011550" y="5225992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Печатный текст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8F417-9B1B-0C50-9A96-B57566E70A5B}"/>
              </a:ext>
            </a:extLst>
          </p:cNvPr>
          <p:cNvSpPr txBox="1"/>
          <p:nvPr/>
        </p:nvSpPr>
        <p:spPr>
          <a:xfrm>
            <a:off x="13011550" y="6210947"/>
            <a:ext cx="2609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Электронный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214020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5D219-278D-1DAB-8E6B-D590EDA94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19EAE64-C7F6-8E25-4B98-136A084A7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7" y="13717"/>
            <a:ext cx="10064294" cy="16209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49547B-B925-46B2-DFDC-F8C90E65D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9" y="266702"/>
            <a:ext cx="2153123" cy="2153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CD35A4-59D8-EA02-B352-525676D4D08A}"/>
              </a:ext>
            </a:extLst>
          </p:cNvPr>
          <p:cNvSpPr txBox="1"/>
          <p:nvPr/>
        </p:nvSpPr>
        <p:spPr>
          <a:xfrm>
            <a:off x="2514600" y="2419825"/>
            <a:ext cx="14401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Семантическое пространство восприятия печатного и электронного текстов по факторам «Упорядоченность», «Сложность» и «Комфортность»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177" y="3885632"/>
            <a:ext cx="6402099" cy="5791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481832">
            <a:off x="9274736" y="8224004"/>
            <a:ext cx="27629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/>
              <a:t>Упорядоченность</a:t>
            </a:r>
          </a:p>
        </p:txBody>
      </p:sp>
      <p:sp>
        <p:nvSpPr>
          <p:cNvPr id="10" name="TextBox 9"/>
          <p:cNvSpPr txBox="1"/>
          <p:nvPr/>
        </p:nvSpPr>
        <p:spPr>
          <a:xfrm rot="20961200">
            <a:off x="4915113" y="8049924"/>
            <a:ext cx="17732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/>
              <a:t>Сложность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25063" y="4969145"/>
            <a:ext cx="23085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/>
              <a:t>Комфортность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594" y="6093990"/>
            <a:ext cx="357188" cy="40005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890188" y="6432255"/>
            <a:ext cx="2" cy="243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994637" y="5809466"/>
            <a:ext cx="2052000" cy="454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0042699" y="5809466"/>
            <a:ext cx="1988" cy="25456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7961072" y="5284977"/>
            <a:ext cx="756000" cy="88293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9204" y="6338949"/>
            <a:ext cx="357188" cy="4000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E3FE36-DB09-BE06-7A66-73B7CC04A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6769" y="5193070"/>
            <a:ext cx="357188" cy="437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3291C-AE35-3611-E458-98B80C54D2F5}"/>
              </a:ext>
            </a:extLst>
          </p:cNvPr>
          <p:cNvSpPr txBox="1"/>
          <p:nvPr/>
        </p:nvSpPr>
        <p:spPr>
          <a:xfrm>
            <a:off x="13011550" y="5225992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Печатный текст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F63CB-FA83-243F-7C43-BE922B420690}"/>
              </a:ext>
            </a:extLst>
          </p:cNvPr>
          <p:cNvSpPr txBox="1"/>
          <p:nvPr/>
        </p:nvSpPr>
        <p:spPr>
          <a:xfrm>
            <a:off x="13011550" y="6210947"/>
            <a:ext cx="2609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Электронный текст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1B1E45-BEED-9BA7-8700-896BF2F2263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76769" y="6192316"/>
            <a:ext cx="357188" cy="4373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4338A8-B115-E2B3-39C8-FA889EF6447E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172008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5AC6-B3D3-A73D-CA5E-5CF05D791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8B840EA-3BAB-5FC0-FB84-7079EF04C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646A3F-C041-34EC-3B88-DB00641C9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2997EB00-C545-98CC-6587-7AA490885D04}"/>
              </a:ext>
            </a:extLst>
          </p:cNvPr>
          <p:cNvSpPr/>
          <p:nvPr/>
        </p:nvSpPr>
        <p:spPr>
          <a:xfrm>
            <a:off x="2610969" y="2057730"/>
            <a:ext cx="1147592" cy="107721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30458-593B-FF2A-689A-A19521BB989E}"/>
              </a:ext>
            </a:extLst>
          </p:cNvPr>
          <p:cNvSpPr txBox="1"/>
          <p:nvPr/>
        </p:nvSpPr>
        <p:spPr>
          <a:xfrm>
            <a:off x="3886200" y="22728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Обработка данных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5449A-4113-D704-95C8-E5735459AC41}"/>
              </a:ext>
            </a:extLst>
          </p:cNvPr>
          <p:cNvSpPr txBox="1"/>
          <p:nvPr/>
        </p:nvSpPr>
        <p:spPr>
          <a:xfrm>
            <a:off x="1219200" y="5372100"/>
            <a:ext cx="13563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Перспектива исследования</a:t>
            </a:r>
          </a:p>
          <a:p>
            <a:endParaRPr lang="ru-RU" sz="3200" b="1" dirty="0">
              <a:latin typeface="HK Grotesk Bold"/>
            </a:endParaRPr>
          </a:p>
          <a:p>
            <a:pPr marL="342900" indent="-342900">
              <a:buAutoNum type="arabicPeriod"/>
            </a:pPr>
            <a:r>
              <a:rPr lang="ru-RU" sz="3200" b="1" dirty="0">
                <a:latin typeface="HK Grotesk Bold"/>
              </a:rPr>
              <a:t>По разным возрастным группам/ по полу</a:t>
            </a:r>
          </a:p>
          <a:p>
            <a:pPr marL="342900" indent="-342900">
              <a:buAutoNum type="arabicPeriod"/>
            </a:pPr>
            <a:r>
              <a:rPr lang="ru-RU" sz="3200" b="1" dirty="0">
                <a:latin typeface="HK Grotesk Bold"/>
              </a:rPr>
              <a:t> Добавить тексты социальных сетей</a:t>
            </a:r>
          </a:p>
          <a:p>
            <a:pPr marL="342900" indent="-342900">
              <a:buAutoNum type="arabicPeriod"/>
            </a:pPr>
            <a:r>
              <a:rPr lang="ru-RU" sz="3200" b="1" dirty="0">
                <a:latin typeface="HK Grotesk Bold"/>
              </a:rPr>
              <a:t>Выявить связь между факторами (сложность/ упорядоченность и оценка/комфортность)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C909B-BE5B-A1D9-4E25-42712D33916C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1CFAB-9B7A-1F8B-B847-3A271F4F55F2}"/>
              </a:ext>
            </a:extLst>
          </p:cNvPr>
          <p:cNvSpPr txBox="1"/>
          <p:nvPr/>
        </p:nvSpPr>
        <p:spPr>
          <a:xfrm>
            <a:off x="3758561" y="3355991"/>
            <a:ext cx="10744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мы можем наглядно увидеть, как именно в сознании студентов стоят печатный и электронный тексты</a:t>
            </a:r>
          </a:p>
        </p:txBody>
      </p:sp>
    </p:spTree>
    <p:extLst>
      <p:ext uri="{BB962C8B-B14F-4D97-AF65-F5344CB8AC3E}">
        <p14:creationId xmlns:p14="http://schemas.microsoft.com/office/powerpoint/2010/main" val="1177864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2561-905D-B3AC-1311-2D9EA361A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CC183CC8-DC77-D29F-0F04-98ED580DC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1A918-C9F3-EA76-A985-F3E2AFC74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17AFF-C766-EB68-CC49-D78BED303003}"/>
              </a:ext>
            </a:extLst>
          </p:cNvPr>
          <p:cNvSpPr txBox="1"/>
          <p:nvPr/>
        </p:nvSpPr>
        <p:spPr>
          <a:xfrm>
            <a:off x="1066800" y="2411031"/>
            <a:ext cx="15021160" cy="317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Восприятие бренда</a:t>
            </a:r>
          </a:p>
          <a:p>
            <a:pPr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Цель: </a:t>
            </a:r>
            <a:r>
              <a:rPr lang="ru-RU" sz="3200" b="1" dirty="0">
                <a:latin typeface="HK Grotesk Bold"/>
              </a:rPr>
              <a:t>Оценить восприятие бренда потребителями.</a:t>
            </a:r>
          </a:p>
          <a:p>
            <a:pPr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Пары прилагательных: </a:t>
            </a:r>
            <a:r>
              <a:rPr lang="ru-RU" sz="3200" b="1" dirty="0">
                <a:latin typeface="HK Grotesk Bold"/>
              </a:rPr>
              <a:t>Инновационное – Устаревшее, Надежное – Ненадежное, Высокое – Низкое.</a:t>
            </a:r>
          </a:p>
          <a:p>
            <a:pPr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Использование</a:t>
            </a:r>
            <a:r>
              <a:rPr lang="ru-RU" sz="3200" b="1" dirty="0">
                <a:latin typeface="HK Grotesk Bold"/>
              </a:rPr>
              <a:t>: понять, как потребители воспринимают бренд, что может повлиять на стратегии брендинга и позиционирования.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01113-3D31-FBBF-6490-0C76DAB27920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367731-E256-AB28-5F3B-5118A79DC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5869199"/>
            <a:ext cx="7758590" cy="43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26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8B8C7-A88A-D050-3149-BC808A757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231DFA5-E6EF-B883-AC79-DE9BA8D2D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6A9E9-8970-FCDF-EB6D-E873E3B77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0B9EB3-DF9F-FE55-46D0-40462D92EA3F}"/>
              </a:ext>
            </a:extLst>
          </p:cNvPr>
          <p:cNvSpPr txBox="1"/>
          <p:nvPr/>
        </p:nvSpPr>
        <p:spPr>
          <a:xfrm>
            <a:off x="904637" y="2672806"/>
            <a:ext cx="15621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Удовлетворенность клиентов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Цель:</a:t>
            </a:r>
            <a:r>
              <a:rPr lang="ru-RU" sz="3200" b="1" dirty="0">
                <a:latin typeface="HK Grotesk Bold"/>
              </a:rPr>
              <a:t> Измерить удовлетворенность клиентов продуктом или услугой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Пары прилагательных</a:t>
            </a:r>
            <a:r>
              <a:rPr lang="ru-RU" sz="3200" b="1" dirty="0">
                <a:latin typeface="HK Grotesk Bold"/>
              </a:rPr>
              <a:t>: Доволен – Недоволен, Ценен – Бесполезен, Доволен – Раздражен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Использование:</a:t>
            </a:r>
            <a:r>
              <a:rPr lang="ru-RU" sz="3200" b="1" dirty="0">
                <a:latin typeface="HK Grotesk Bold"/>
              </a:rPr>
              <a:t> в опросах после покупки, чтобы оценить удовлетворенность клиентов и определить области для улучшения.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2B691-EFC2-4E9A-96EC-52AEE0F8AF19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EAE41-EB4B-E782-B4DF-B860F75E8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1" y="5727121"/>
            <a:ext cx="3916500" cy="41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61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42718-4733-1321-FD79-8D5284861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B3CF101-E8FE-4A76-14BC-5D0EE3D4C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F719A8-E8EC-0EB2-2D4D-A4EC88898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66D522-038B-51DA-7ADD-1C673BB56F47}"/>
              </a:ext>
            </a:extLst>
          </p:cNvPr>
          <p:cNvSpPr txBox="1"/>
          <p:nvPr/>
        </p:nvSpPr>
        <p:spPr>
          <a:xfrm>
            <a:off x="1219200" y="2964538"/>
            <a:ext cx="16687800" cy="317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Исследование пользовательского опыта (UX)</a:t>
            </a:r>
          </a:p>
          <a:p>
            <a:pPr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Цель: </a:t>
            </a:r>
            <a:r>
              <a:rPr lang="ru-RU" sz="3200" b="1" dirty="0">
                <a:latin typeface="HK Grotesk Bold"/>
              </a:rPr>
              <a:t>Для оценки пользовательского опыта веб-сайта или приложения.</a:t>
            </a:r>
          </a:p>
          <a:p>
            <a:pPr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Пары прилагательных: </a:t>
            </a:r>
            <a:r>
              <a:rPr lang="ru-RU" sz="3200" b="1" dirty="0">
                <a:latin typeface="HK Grotesk Bold"/>
              </a:rPr>
              <a:t>Удобный для пользователя — сбивает с толку, привлекательный — непривлекательный, инновационный — устаревший.</a:t>
            </a:r>
          </a:p>
          <a:p>
            <a:pPr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atin typeface="HK Grotesk Bold"/>
              </a:rPr>
              <a:t>Использование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: </a:t>
            </a:r>
            <a:r>
              <a:rPr lang="ru-RU" sz="3200" b="1" dirty="0">
                <a:latin typeface="HK Grotesk Bold"/>
              </a:rPr>
              <a:t>оценить, как пользователи относятся к дизайну и функциональности цифрового продукта, определяя будущие дизайнерские решения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32BDD-F6A8-0CEC-0EC1-F4776B2CF872}"/>
              </a:ext>
            </a:extLst>
          </p:cNvPr>
          <p:cNvSpPr txBox="1"/>
          <p:nvPr/>
        </p:nvSpPr>
        <p:spPr>
          <a:xfrm>
            <a:off x="3276600" y="558431"/>
            <a:ext cx="74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2.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Семантический дифференциал в коммуникационных исследованиях: анализ практических кейсов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2406801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6E21-9F55-80E6-DBE8-71D0C1DF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946568EA-1707-20C6-0AC4-AA149ECAF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737478-D13F-2302-E92B-84BA562CB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AE823-1050-F98F-231A-950A00087006}"/>
              </a:ext>
            </a:extLst>
          </p:cNvPr>
          <p:cNvSpPr txBox="1"/>
          <p:nvPr/>
        </p:nvSpPr>
        <p:spPr>
          <a:xfrm>
            <a:off x="3276600" y="804652"/>
            <a:ext cx="75381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3.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Свободная дискуссия: возможности и ограничения метода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79993D1-5FE8-E9EF-1FCB-73D3148A0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868260"/>
              </p:ext>
            </p:extLst>
          </p:nvPr>
        </p:nvGraphicFramePr>
        <p:xfrm>
          <a:off x="1447800" y="2338643"/>
          <a:ext cx="14859000" cy="7604465"/>
        </p:xfrm>
        <a:graphic>
          <a:graphicData uri="http://schemas.openxmlformats.org/drawingml/2006/table">
            <a:tbl>
              <a:tblPr firstRow="1" firstCol="1" bandRow="1"/>
              <a:tblGrid>
                <a:gridCol w="7428704">
                  <a:extLst>
                    <a:ext uri="{9D8B030D-6E8A-4147-A177-3AD203B41FA5}">
                      <a16:colId xmlns:a16="http://schemas.microsoft.com/office/drawing/2014/main" val="1221845927"/>
                    </a:ext>
                  </a:extLst>
                </a:gridCol>
                <a:gridCol w="7430296">
                  <a:extLst>
                    <a:ext uri="{9D8B030D-6E8A-4147-A177-3AD203B41FA5}">
                      <a16:colId xmlns:a16="http://schemas.microsoft.com/office/drawing/2014/main" val="4069564426"/>
                    </a:ext>
                  </a:extLst>
                </a:gridCol>
              </a:tblGrid>
              <a:tr h="431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ВОЗМОЖНОСТИ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HK Grotesk Bold"/>
                          <a:ea typeface="+mn-ea"/>
                          <a:cs typeface="+mn-cs"/>
                        </a:rPr>
                        <a:t>ОРГАНИЧЕНИЯ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497232"/>
                  </a:ext>
                </a:extLst>
              </a:tr>
              <a:tr h="11333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Позволяет реконструировать плохо осознаваемые респондентами представления, выявить ассоциативные связи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Ограниченность возможного набора оценочных шкал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843331"/>
                  </a:ext>
                </a:extLst>
              </a:tr>
              <a:tr h="749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Возможность быстро оценить разнообразные объекты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Возможное наличие незначимых/ отсутствие значимых для испытуемого оценочных шкал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202148"/>
                  </a:ext>
                </a:extLst>
              </a:tr>
              <a:tr h="749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Компактность, возможности бланковой работы с большими группами испытуемых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Искажение результатов под влиянием социальной желательности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846715"/>
                  </a:ext>
                </a:extLst>
              </a:tr>
              <a:tr h="749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Возможность стандартизации результатов и процедур сравнения результатов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Субъективный характер интерпретации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15979"/>
                  </a:ext>
                </a:extLst>
              </a:tr>
              <a:tr h="1900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Лёгкость для восприятия респондентов. Возможность выбрать одно из делений на шкале позволяет наиболее точно выразить своё отношение к исследуемому объекту, опираясь только на эмоциональные ощущения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733425" algn="l"/>
                        </a:tabLst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latin typeface="HK Grotesk Bold"/>
                          <a:ea typeface="+mn-ea"/>
                          <a:cs typeface="+mn-cs"/>
                        </a:rPr>
                        <a:t>Чувствительность к измерению эмоциональных, а не рациональных оценок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408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177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ADBBB-E322-2032-A9F7-190ABDAF4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44C888EA-FDD0-1EEF-ED3F-531EB52B9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311CC-CC1F-FD12-2820-08022729F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2226C1-2338-E029-C72E-737399C56036}"/>
              </a:ext>
            </a:extLst>
          </p:cNvPr>
          <p:cNvSpPr txBox="1"/>
          <p:nvPr/>
        </p:nvSpPr>
        <p:spPr>
          <a:xfrm>
            <a:off x="5486400" y="4507432"/>
            <a:ext cx="7924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A28C1-3E20-BD0D-F945-3D4F2D90F2AE}"/>
              </a:ext>
            </a:extLst>
          </p:cNvPr>
          <p:cNvSpPr txBox="1"/>
          <p:nvPr/>
        </p:nvSpPr>
        <p:spPr>
          <a:xfrm>
            <a:off x="10591800" y="6802757"/>
            <a:ext cx="7162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Екатерина Хованова</a:t>
            </a:r>
          </a:p>
          <a:p>
            <a:pPr algn="just">
              <a:buNone/>
            </a:pPr>
            <a:r>
              <a:rPr lang="ru-RU" sz="2400" dirty="0" err="1">
                <a:latin typeface="HK Grotesk Bold"/>
              </a:rPr>
              <a:t>к.соц.н</a:t>
            </a:r>
            <a:r>
              <a:rPr lang="ru-RU" sz="2400" dirty="0">
                <a:latin typeface="HK Grotesk Bold"/>
              </a:rPr>
              <a:t>., доцент кафедры рекламы,</a:t>
            </a:r>
          </a:p>
          <a:p>
            <a:pPr algn="just">
              <a:buNone/>
            </a:pPr>
            <a:r>
              <a:rPr lang="ru-RU" sz="2400" dirty="0">
                <a:latin typeface="HK Grotesk Bold"/>
              </a:rPr>
              <a:t>связей с общественностью и дизайна</a:t>
            </a:r>
          </a:p>
          <a:p>
            <a:pPr algn="just">
              <a:buNone/>
            </a:pPr>
            <a:r>
              <a:rPr lang="ru-RU" sz="2400" dirty="0">
                <a:latin typeface="HK Grotesk Bold"/>
              </a:rPr>
              <a:t>РЭУ им. Г.В. Плеханова</a:t>
            </a:r>
          </a:p>
          <a:p>
            <a:pPr>
              <a:buNone/>
            </a:pPr>
            <a:br>
              <a:rPr lang="ru-RU" sz="2400" b="0" i="0" dirty="0">
                <a:solidFill>
                  <a:srgbClr val="000000"/>
                </a:solidFill>
                <a:effectLst/>
                <a:latin typeface="Calibri,Helvetica,sans-serif,EmojiFont,apple color emoji,segoe ui emoji,notocoloremoji,segoe ui symbol,android emoji,emojisymbols,serif,EmojiFont,serif,EmojiFont,serif,EmojiFont,serif,EmojiFont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HK Grotesk Bold" panose="020B0604020202020204" charset="-52"/>
              </a:rPr>
              <a:t>E-mail: 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HK Grotesk Bold" panose="020B0604020202020204" charset="-52"/>
                <a:hlinkClick r:id="rId5"/>
              </a:rPr>
              <a:t>Hovanova.EV@rea.ru</a:t>
            </a:r>
            <a:r>
              <a:rPr lang="ru-RU" sz="2400" dirty="0">
                <a:solidFill>
                  <a:srgbClr val="000000"/>
                </a:solidFill>
                <a:latin typeface="HK Grotesk Bold" panose="020B0604020202020204" charset="-52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HK Grotesk Bold" panose="020B0604020202020204" charset="-52"/>
                <a:hlinkClick r:id="rId6"/>
              </a:rPr>
              <a:t>bsu.edu@yandex.ru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HK Grotesk Bold" panose="020B0604020202020204" charset="-52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HK Grotesk Bold" panose="020B0604020202020204" charset="-52"/>
              </a:rPr>
              <a:t>Тел.: 8 920 560 56 00</a:t>
            </a:r>
          </a:p>
        </p:txBody>
      </p:sp>
    </p:spTree>
    <p:extLst>
      <p:ext uri="{BB962C8B-B14F-4D97-AF65-F5344CB8AC3E}">
        <p14:creationId xmlns:p14="http://schemas.microsoft.com/office/powerpoint/2010/main" val="230132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C3E0B-8439-AF44-0176-348FD4243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44AD6148-040B-A7BD-4762-3857706F4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CDEB52-80DC-81B4-294D-82770964F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E5E46-4B54-B8B8-E82A-B08926667457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5B3A2-9BFB-8A2F-A33D-814B854D54C5}"/>
              </a:ext>
            </a:extLst>
          </p:cNvPr>
          <p:cNvSpPr txBox="1"/>
          <p:nvPr/>
        </p:nvSpPr>
        <p:spPr>
          <a:xfrm>
            <a:off x="904637" y="2313682"/>
            <a:ext cx="1524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HK Grotesk Bold"/>
              </a:rPr>
              <a:t>Ч. </a:t>
            </a:r>
            <a:r>
              <a:rPr lang="ru-RU" sz="3200" b="1" dirty="0" err="1">
                <a:latin typeface="HK Grotesk Bold"/>
              </a:rPr>
              <a:t>Осгуд</a:t>
            </a:r>
            <a:r>
              <a:rPr lang="ru-RU" sz="3200" b="1" dirty="0">
                <a:latin typeface="HK Grotesk Bold"/>
              </a:rPr>
              <a:t> и его сотрудники считали, что психологическим механизмом, позволяющим использовать вербальные семантические шкалы для оценки и сопоставления различных стимулов является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синестезия</a:t>
            </a:r>
            <a:endParaRPr lang="ru-RU" sz="3200" b="1" dirty="0">
              <a:latin typeface="HK Grotesk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C0AA3-1363-6F96-E5AE-24C59E4FE5E9}"/>
              </a:ext>
            </a:extLst>
          </p:cNvPr>
          <p:cNvSpPr txBox="1"/>
          <p:nvPr/>
        </p:nvSpPr>
        <p:spPr>
          <a:xfrm>
            <a:off x="833318" y="4004727"/>
            <a:ext cx="1662136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возникновения одних ощущений под воздействием других), под воздействием звуков, запахов в сознании человека =&gt; определенные зрительные картины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BA00F-0645-85E2-7BCA-F7388A50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83" y="5468246"/>
            <a:ext cx="6477000" cy="4484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15E600-A01E-B22A-F726-AE5BF72669DD}"/>
              </a:ext>
            </a:extLst>
          </p:cNvPr>
          <p:cNvSpPr txBox="1"/>
          <p:nvPr/>
        </p:nvSpPr>
        <p:spPr>
          <a:xfrm>
            <a:off x="7767936" y="6679475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Василий Кандинский (1866-1944) </a:t>
            </a:r>
            <a:r>
              <a:rPr lang="ru-RU" sz="3200" b="1" dirty="0">
                <a:latin typeface="HK Grotesk Bold"/>
              </a:rPr>
              <a:t> основатель абстрактного искусства, был </a:t>
            </a:r>
            <a:r>
              <a:rPr lang="ru-RU" sz="3200" b="1" dirty="0" err="1">
                <a:latin typeface="HK Grotesk Bold"/>
              </a:rPr>
              <a:t>синестетом</a:t>
            </a:r>
            <a:r>
              <a:rPr lang="ru-RU" sz="3200" b="1" dirty="0">
                <a:latin typeface="HK Grotesk Bold"/>
              </a:rPr>
              <a:t>, обладал способностью видеть звуки в виде цвета и формы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51200-4E9D-D7F3-3345-25DF886333E3}"/>
              </a:ext>
            </a:extLst>
          </p:cNvPr>
          <p:cNvSpPr txBox="1"/>
          <p:nvPr/>
        </p:nvSpPr>
        <p:spPr>
          <a:xfrm>
            <a:off x="7808268" y="9368034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«Композиция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VIII» (1923)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142784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D21E3-F0BA-82DC-D342-5E0D1659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549A371-203E-09A2-47BD-FF9C5AA3F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33FB31-E963-5C60-3AF3-1EE0B1CF2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4ABF4-9318-DEDF-05D1-AF9D12B90DC5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E20460-7725-CF4F-83ED-629E624D8677}"/>
              </a:ext>
            </a:extLst>
          </p:cNvPr>
          <p:cNvSpPr txBox="1"/>
          <p:nvPr/>
        </p:nvSpPr>
        <p:spPr>
          <a:xfrm>
            <a:off x="904637" y="2672806"/>
            <a:ext cx="1624168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HK Grotesk Bold"/>
              </a:rPr>
              <a:t>1) Испытуемому последовательно предъявляли понятия «ураган», «хлеб» «мать», имена собственные, например «президент Стивенсон», цветные карточки, например красного или синего цвета, поверхности различной текстуры, например гладкие или шероховатые, звук горна, падающего в воду камешка или скрежет по стеклу и т. п.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2) Просили оценить по антонимичным шкалам насколько каждый объект соответствует левому или правому полюсу предлагаемой биполярной семибалльной градуальной шкале (3 2 1 0 -1 -2 -3) 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Несколько десятков биполярных шкал типа (хороший – плохой; быстрый – медленный; большой – маленький; красивый – безобразный и др.) брали из словаря английских антонимов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algn="just"/>
            <a:r>
              <a:rPr lang="ru-RU" sz="2200" dirty="0">
                <a:latin typeface="HK Grotesk Bold"/>
              </a:rPr>
              <a:t>3) Полученные таким образом матрицы данных суммировались по испытуемым, и уже групповая матрица данных подвергалась процедуре факторного анализа, позволяющего сгруппировать исходные шкалы – дескрипторы в более емкие категории – факторы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4ACA3-07BC-063C-19E2-B772DBC54BC9}"/>
              </a:ext>
            </a:extLst>
          </p:cNvPr>
          <p:cNvSpPr txBox="1"/>
          <p:nvPr/>
        </p:nvSpPr>
        <p:spPr>
          <a:xfrm>
            <a:off x="1524000" y="7942887"/>
            <a:ext cx="1584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EPA (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evaluation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–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potency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–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activity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) или пространство ОСА (оценка – сила – активность)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A59C6D-6A40-DA2F-FB9E-799E879592E7}"/>
              </a:ext>
            </a:extLst>
          </p:cNvPr>
          <p:cNvSpPr txBox="1"/>
          <p:nvPr/>
        </p:nvSpPr>
        <p:spPr>
          <a:xfrm>
            <a:off x="1494692" y="9242650"/>
            <a:ext cx="15163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HK Grotesk Bold"/>
              </a:rPr>
              <a:t>интегрирующие факторы являются универсальными (инвариантными) по отношению к языку испытуемых </a:t>
            </a:r>
          </a:p>
        </p:txBody>
      </p:sp>
    </p:spTree>
    <p:extLst>
      <p:ext uri="{BB962C8B-B14F-4D97-AF65-F5344CB8AC3E}">
        <p14:creationId xmlns:p14="http://schemas.microsoft.com/office/powerpoint/2010/main" val="249103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29C5B-B099-D0AF-8610-6676A553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50069B3-18AD-DE31-103B-FB05DB6C5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CB18DC-38FE-96DB-EE81-6C729256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F3DC1-C6FC-90EF-FA45-408F1F7F387A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0C5EE-FF7E-1EC7-565E-7DD6C779FF06}"/>
              </a:ext>
            </a:extLst>
          </p:cNvPr>
          <p:cNvSpPr txBox="1"/>
          <p:nvPr/>
        </p:nvSpPr>
        <p:spPr>
          <a:xfrm>
            <a:off x="1447800" y="2672806"/>
            <a:ext cx="1584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EPA (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evaluation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–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potency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–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activity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) или пространство ОСА (оценка – сила – активность)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FC4B5-981B-F81C-60B1-69E8B9E273A2}"/>
              </a:ext>
            </a:extLst>
          </p:cNvPr>
          <p:cNvSpPr txBox="1"/>
          <p:nvPr/>
        </p:nvSpPr>
        <p:spPr>
          <a:xfrm>
            <a:off x="1676400" y="8343900"/>
            <a:ext cx="1493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HK Grotesk Bold"/>
              </a:rPr>
              <a:t>при графическом представлении выделенные факторы выступают осями пространства, которое Ч. </a:t>
            </a:r>
            <a:r>
              <a:rPr lang="ru-RU" sz="2200" dirty="0" err="1">
                <a:latin typeface="HK Grotesk Bold"/>
              </a:rPr>
              <a:t>Осгуд</a:t>
            </a:r>
            <a:r>
              <a:rPr lang="ru-RU" sz="2200" dirty="0">
                <a:latin typeface="HK Grotesk Bold"/>
              </a:rPr>
              <a:t> назвал семантическим, а объекты оценки задаются координатными точками внутри этого пространства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E4716CE-BFD8-87AB-80AE-3D1DB57D28E9}"/>
              </a:ext>
            </a:extLst>
          </p:cNvPr>
          <p:cNvCxnSpPr>
            <a:cxnSpLocks/>
          </p:cNvCxnSpPr>
          <p:nvPr/>
        </p:nvCxnSpPr>
        <p:spPr>
          <a:xfrm flipH="1" flipV="1">
            <a:off x="8193226" y="3695700"/>
            <a:ext cx="112574" cy="259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3053083-B22D-E85B-A8DC-18B7BBA4E2B2}"/>
              </a:ext>
            </a:extLst>
          </p:cNvPr>
          <p:cNvCxnSpPr>
            <a:cxnSpLocks/>
          </p:cNvCxnSpPr>
          <p:nvPr/>
        </p:nvCxnSpPr>
        <p:spPr>
          <a:xfrm>
            <a:off x="8305800" y="6287227"/>
            <a:ext cx="2325826" cy="989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FCCE0FA-D26F-5FB8-B7F9-8285A54188D9}"/>
              </a:ext>
            </a:extLst>
          </p:cNvPr>
          <p:cNvCxnSpPr>
            <a:cxnSpLocks/>
          </p:cNvCxnSpPr>
          <p:nvPr/>
        </p:nvCxnSpPr>
        <p:spPr>
          <a:xfrm flipH="1">
            <a:off x="5867400" y="6286500"/>
            <a:ext cx="2444262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59F792B-033F-4244-F840-2C90B1535BA1}"/>
              </a:ext>
            </a:extLst>
          </p:cNvPr>
          <p:cNvSpPr txBox="1"/>
          <p:nvPr/>
        </p:nvSpPr>
        <p:spPr>
          <a:xfrm>
            <a:off x="5705879" y="3695700"/>
            <a:ext cx="21375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АКТИВНОСТЬ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4BC91D-989C-EECD-DFA3-A5AB769E4011}"/>
              </a:ext>
            </a:extLst>
          </p:cNvPr>
          <p:cNvSpPr txBox="1"/>
          <p:nvPr/>
        </p:nvSpPr>
        <p:spPr>
          <a:xfrm>
            <a:off x="3040175" y="7164170"/>
            <a:ext cx="26306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ОЦЕНКА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44673-3DB3-AD22-E07F-A485E040BCF0}"/>
              </a:ext>
            </a:extLst>
          </p:cNvPr>
          <p:cNvSpPr txBox="1"/>
          <p:nvPr/>
        </p:nvSpPr>
        <p:spPr>
          <a:xfrm>
            <a:off x="11125200" y="7137856"/>
            <a:ext cx="26306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СИЛА</a:t>
            </a:r>
          </a:p>
        </p:txBody>
      </p:sp>
    </p:spTree>
    <p:extLst>
      <p:ext uri="{BB962C8B-B14F-4D97-AF65-F5344CB8AC3E}">
        <p14:creationId xmlns:p14="http://schemas.microsoft.com/office/powerpoint/2010/main" val="279616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53EB5-B768-1BFA-058E-97D74B44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BD681C93-5C81-3736-AFE3-B9A361B33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2A1E0D-5AEF-D331-68B4-C09FDADE5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4DA2A-86CB-BAE9-4020-1E766EF35293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25F58-761A-D102-CDC9-D53297F68C68}"/>
              </a:ext>
            </a:extLst>
          </p:cNvPr>
          <p:cNvSpPr txBox="1"/>
          <p:nvPr/>
        </p:nvSpPr>
        <p:spPr>
          <a:xfrm>
            <a:off x="1447800" y="2672806"/>
            <a:ext cx="1584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EPA (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evaluation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–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potency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 –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activity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) или пространство ОСА (оценка – сила – активность)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F48BA-2AA7-D79A-3BB3-8268039E1AD2}"/>
              </a:ext>
            </a:extLst>
          </p:cNvPr>
          <p:cNvSpPr txBox="1"/>
          <p:nvPr/>
        </p:nvSpPr>
        <p:spPr>
          <a:xfrm>
            <a:off x="1447800" y="3666172"/>
            <a:ext cx="155448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HK Grotesk Bold"/>
              </a:rPr>
              <a:t>Данная теория включает в себя следующие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принципы</a:t>
            </a:r>
          </a:p>
          <a:p>
            <a:pPr algn="just"/>
            <a:endParaRPr lang="ru-RU" sz="28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возможность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определить место </a:t>
            </a:r>
            <a:r>
              <a:rPr lang="ru-RU" sz="2800" dirty="0">
                <a:latin typeface="HK Grotesk Bold"/>
              </a:rPr>
              <a:t>каждого значения в некотором семантическом пространстве — «семантическая дифференциация» заключается в сведении понятия к точке в многомерном пространстве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возможность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вычисления расстояний </a:t>
            </a:r>
            <a:r>
              <a:rPr lang="ru-RU" sz="2800" dirty="0">
                <a:latin typeface="HK Grotesk Bold"/>
              </a:rPr>
              <a:t>между значениями — различие в значениях есть расстояние между понятиями в семантическом пространстве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dirty="0">
              <a:latin typeface="HK Grotesk Bold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HK Grotesk Bold"/>
              </a:rPr>
              <a:t>возможность зафиксировать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сдвиг значений </a:t>
            </a:r>
            <a:r>
              <a:rPr lang="ru-RU" sz="2800" dirty="0">
                <a:latin typeface="HK Grotesk Bold"/>
              </a:rPr>
              <a:t>слов при вхождении их в словосочетания </a:t>
            </a:r>
          </a:p>
        </p:txBody>
      </p:sp>
    </p:spTree>
    <p:extLst>
      <p:ext uri="{BB962C8B-B14F-4D97-AF65-F5344CB8AC3E}">
        <p14:creationId xmlns:p14="http://schemas.microsoft.com/office/powerpoint/2010/main" val="98130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73A02-160E-CDDC-AB59-B8D3B35B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8B29449-B5BA-009C-5E7B-93FC12987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6" y="13716"/>
            <a:ext cx="10064294" cy="1620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545DA-D558-4FE9-005E-C0F4041F7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0E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" y="266700"/>
            <a:ext cx="2153123" cy="215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98CD93-577F-AD08-F165-3612D6652094}"/>
              </a:ext>
            </a:extLst>
          </p:cNvPr>
          <p:cNvSpPr txBox="1"/>
          <p:nvPr/>
        </p:nvSpPr>
        <p:spPr>
          <a:xfrm>
            <a:off x="3276600" y="804652"/>
            <a:ext cx="9063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1. Семантический дифференциал: теоретический обзор и алгоритм метода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4720C-C36A-AA02-8A79-3921A6F01F4B}"/>
              </a:ext>
            </a:extLst>
          </p:cNvPr>
          <p:cNvSpPr txBox="1"/>
          <p:nvPr/>
        </p:nvSpPr>
        <p:spPr>
          <a:xfrm>
            <a:off x="1143000" y="2664014"/>
            <a:ext cx="11887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HK Grotesk Bold"/>
              </a:rPr>
              <a:t>Модель эмоций, предложенная Вильгельмом Вундтом, построена в системе трёх измерений:</a:t>
            </a:r>
          </a:p>
          <a:p>
            <a:endParaRPr lang="ru-RU" sz="2200" dirty="0">
              <a:latin typeface="HK Grotesk Bold"/>
            </a:endParaRPr>
          </a:p>
          <a:p>
            <a:pPr marL="514350" indent="-514350">
              <a:buAutoNum type="arabicParenR"/>
            </a:pPr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Удовольствие-неудовольствие </a:t>
            </a:r>
            <a:r>
              <a:rPr lang="ru-RU" sz="2200" dirty="0">
                <a:latin typeface="HK Grotesk Bold"/>
              </a:rPr>
              <a:t>(положительные и отрицательные эмоции) </a:t>
            </a:r>
          </a:p>
          <a:p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2) Напряжение-разряжение </a:t>
            </a:r>
            <a:r>
              <a:rPr lang="ru-RU" sz="2200" dirty="0">
                <a:latin typeface="HK Grotesk Bold"/>
              </a:rPr>
              <a:t>(напряжение — покой)</a:t>
            </a:r>
          </a:p>
          <a:p>
            <a:r>
              <a:rPr lang="ru-RU" sz="26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3) Возбуждение-торможение </a:t>
            </a:r>
            <a:r>
              <a:rPr lang="ru-RU" sz="2200" dirty="0">
                <a:latin typeface="HK Grotesk Bold"/>
              </a:rPr>
              <a:t>(энергия — вялость)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C89864-F6EB-6AED-1845-2D430F623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6227" y="1881870"/>
            <a:ext cx="4121293" cy="55508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43F221-5FA4-E65D-ADDF-D583E3301A95}"/>
              </a:ext>
            </a:extLst>
          </p:cNvPr>
          <p:cNvSpPr txBox="1"/>
          <p:nvPr/>
        </p:nvSpPr>
        <p:spPr>
          <a:xfrm>
            <a:off x="14548705" y="7683876"/>
            <a:ext cx="373929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HK Grotesk Bold"/>
              </a:rPr>
              <a:t>Вильгельм Вундт (1832- 1920)</a:t>
            </a:r>
          </a:p>
          <a:p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немецкий врач, физиолог, психолог и лингвист</a:t>
            </a:r>
            <a:endParaRPr lang="ru-RU" sz="2200" b="1" dirty="0">
              <a:solidFill>
                <a:schemeClr val="accent4">
                  <a:lumMod val="50000"/>
                </a:schemeClr>
              </a:solidFill>
              <a:latin typeface="HK Grotesk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C0AF9-0CEF-07F5-8AB7-F0B7E885BC8A}"/>
              </a:ext>
            </a:extLst>
          </p:cNvPr>
          <p:cNvSpPr txBox="1"/>
          <p:nvPr/>
        </p:nvSpPr>
        <p:spPr>
          <a:xfrm>
            <a:off x="1143000" y="5606384"/>
            <a:ext cx="11430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HK Grotesk Bold"/>
              </a:rPr>
              <a:t>Шкалирование EPA предполагает</a:t>
            </a:r>
          </a:p>
          <a:p>
            <a:endParaRPr lang="ru-RU" sz="2200" dirty="0">
              <a:latin typeface="HK Grotesk Bold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>
                <a:latin typeface="HK Grotesk Bold"/>
              </a:rPr>
              <a:t>помещая стимульный на положительный полюс фактора Оценка, субъект выражает свое удовольствие этим объектом</a:t>
            </a:r>
          </a:p>
          <a:p>
            <a:pPr algn="just"/>
            <a:endParaRPr lang="ru-RU" sz="2200" dirty="0">
              <a:latin typeface="HK Grotesk Bold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>
                <a:latin typeface="HK Grotesk Bold"/>
              </a:rPr>
              <a:t>помещая его на положительный полюс фактора Сила, субъект испытывает «напряжение», выражает статическое усилие, связанное с репрезентируемым объектом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dirty="0">
              <a:latin typeface="HK Grotesk Bold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>
                <a:latin typeface="HK Grotesk Bold"/>
              </a:rPr>
              <a:t>помещая объект на положительный полюс фактора Активность, субъект испытывает «возбуждение», т.е. подготавливается к быстрым действиям при встрече с динамичным объектом</a:t>
            </a:r>
          </a:p>
        </p:txBody>
      </p:sp>
    </p:spTree>
    <p:extLst>
      <p:ext uri="{BB962C8B-B14F-4D97-AF65-F5344CB8AC3E}">
        <p14:creationId xmlns:p14="http://schemas.microsoft.com/office/powerpoint/2010/main" val="3793032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4270</Words>
  <Application>Microsoft Office PowerPoint</Application>
  <PresentationFormat>Произвольный</PresentationFormat>
  <Paragraphs>589</Paragraphs>
  <Slides>49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YS Text</vt:lpstr>
      <vt:lpstr>HK Grotesk Bold</vt:lpstr>
      <vt:lpstr>Calibri</vt:lpstr>
      <vt:lpstr>Calibri,Helvetica,sans-serif,EmojiFont,apple color emoji,segoe ui emoji,notocoloremoji,segoe ui symbol,android emoji,emojisymbols,serif,EmojiFont,serif,EmojiFont,serif,EmojiFont,serif,EmojiFont</vt:lpstr>
      <vt:lpstr>Wingdings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Фиолетовый и Черный Простая Технология Основная Мысль Мысль Презентация</dc:title>
  <dc:creator>DBY2-W09</dc:creator>
  <cp:lastModifiedBy>Edu Bsu</cp:lastModifiedBy>
  <cp:revision>58</cp:revision>
  <dcterms:created xsi:type="dcterms:W3CDTF">2006-08-15T16:00:00Z</dcterms:created>
  <dcterms:modified xsi:type="dcterms:W3CDTF">2025-03-27T10:47:41Z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ef096c50534144bdac0cbd089ba64cf4</vt:lpwstr>
  </property>
</Properties>
</file>