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7" r:id="rId2"/>
    <p:sldId id="258" r:id="rId3"/>
    <p:sldId id="259" r:id="rId4"/>
    <p:sldId id="260" r:id="rId5"/>
    <p:sldId id="261" r:id="rId6"/>
    <p:sldId id="265" r:id="rId7"/>
    <p:sldId id="264" r:id="rId8"/>
    <p:sldId id="263" r:id="rId9"/>
    <p:sldId id="262" r:id="rId10"/>
    <p:sldId id="267" r:id="rId11"/>
    <p:sldId id="266" r:id="rId12"/>
    <p:sldId id="271" r:id="rId13"/>
    <p:sldId id="270" r:id="rId14"/>
    <p:sldId id="269" r:id="rId15"/>
    <p:sldId id="273" r:id="rId16"/>
    <p:sldId id="274" r:id="rId17"/>
    <p:sldId id="272" r:id="rId18"/>
    <p:sldId id="277" r:id="rId19"/>
    <p:sldId id="276" r:id="rId20"/>
    <p:sldId id="275" r:id="rId21"/>
    <p:sldId id="280" r:id="rId22"/>
    <p:sldId id="279" r:id="rId23"/>
    <p:sldId id="278" r:id="rId24"/>
    <p:sldId id="281" r:id="rId25"/>
    <p:sldId id="282" r:id="rId26"/>
    <p:sldId id="284" r:id="rId27"/>
    <p:sldId id="286" r:id="rId28"/>
    <p:sldId id="283" r:id="rId29"/>
    <p:sldId id="290" r:id="rId30"/>
    <p:sldId id="291" r:id="rId31"/>
    <p:sldId id="287" r:id="rId32"/>
    <p:sldId id="289" r:id="rId33"/>
    <p:sldId id="288" r:id="rId34"/>
    <p:sldId id="292" r:id="rId35"/>
    <p:sldId id="294" r:id="rId36"/>
    <p:sldId id="293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9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7A2DB1-5CED-4BF6-BBA3-EDBB49859F22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CA5E75-7A25-444B-8E4A-5F1BC3714A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6050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83533-29AC-4746-9EAF-06C2A9026935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896C-4CDE-4F7B-875F-99602C2BB3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83533-29AC-4746-9EAF-06C2A9026935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896C-4CDE-4F7B-875F-99602C2BB3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83533-29AC-4746-9EAF-06C2A9026935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896C-4CDE-4F7B-875F-99602C2BB3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83533-29AC-4746-9EAF-06C2A9026935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896C-4CDE-4F7B-875F-99602C2BB3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83533-29AC-4746-9EAF-06C2A9026935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896C-4CDE-4F7B-875F-99602C2BB3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83533-29AC-4746-9EAF-06C2A9026935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896C-4CDE-4F7B-875F-99602C2BB3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83533-29AC-4746-9EAF-06C2A9026935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896C-4CDE-4F7B-875F-99602C2BB3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83533-29AC-4746-9EAF-06C2A9026935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896C-4CDE-4F7B-875F-99602C2BB3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83533-29AC-4746-9EAF-06C2A9026935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896C-4CDE-4F7B-875F-99602C2BB3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83533-29AC-4746-9EAF-06C2A9026935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896C-4CDE-4F7B-875F-99602C2BB3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83533-29AC-4746-9EAF-06C2A9026935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896C-4CDE-4F7B-875F-99602C2BB3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83533-29AC-4746-9EAF-06C2A9026935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3896C-4CDE-4F7B-875F-99602C2BB33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B2918C0FC00F729DAE01F697B82433C6976D6A13729B6CDF1AE793C5E881ECFF46F6E996F9DF16WDK" TargetMode="External"/><Relationship Id="rId2" Type="http://schemas.openxmlformats.org/officeDocument/2006/relationships/hyperlink" Target="consultantplus://offline/ref=B2918C0FC00F729DAE01F697B82433C6976D6A13729B6CDF1AE793C5E881ECFF46F6E996F8DC16WB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consultantplus://offline/ref=B2918C0FC00F729DAE01FF97B94C66959B646511739B608210EFCAC9EA86E3A051F1A09AFADD6C3514W1K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B2918C0FC00F729DAE01FF97B94C66959B656D12739C608210EFCAC9EA86E3A051F1A09AFADD6C3D14W0K" TargetMode="External"/><Relationship Id="rId2" Type="http://schemas.openxmlformats.org/officeDocument/2006/relationships/hyperlink" Target="consultantplus://offline/ref=B2918C0FC00F729DAE01F697B82433C6976D6A13729B6CDF1AE793C5E881ECFF46F6E996F8DF16WBK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4E9C71C92F1DA73E7EED3643C4ADD5295769ECABDBD835978C88185F9185F8D4E302A8F1A559tDh9K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B4FDE93A5EA7E04EAD2EBF14B1182AE58190BA2356B8D9D475EDF59BFE4AU9M" TargetMode="External"/><Relationship Id="rId2" Type="http://schemas.openxmlformats.org/officeDocument/2006/relationships/hyperlink" Target="consultantplus://offline/ref=B4FDE93A5EA7E04EAD2EBF14B1182AE58193BC2255B2D9D475EDF59BFE4AU9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consultantplus://offline/ref=B4FDE93A5EA7E04EAD2EBF14B1182AE58197BF2053B0D9D475EDF59BFEA91F2C2481D50D82729D5246UBM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0551F6B882527DFC03E1DB386A0274C3BA0E52F1A1BAA41BDEF838A1BF2Ae2ICN" TargetMode="External"/><Relationship Id="rId2" Type="http://schemas.openxmlformats.org/officeDocument/2006/relationships/hyperlink" Target="consultantplus://offline/ref=0551F6B882527DFC03E1D2387A6A2190B60B55F0AFBAAC46D4F061ADBD2D23FBDC000151A06794E7eAI4N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8247076DF03B57D7F8C011CDF3FD4F101548A4259860F0446C6DDFAF84EDQDRFN" TargetMode="External"/><Relationship Id="rId2" Type="http://schemas.openxmlformats.org/officeDocument/2006/relationships/hyperlink" Target="consultantplus://offline/ref=8247076DF03B57D7F8C018CDE3951A43194CA6219364FC19666586A386EAD0D48C0620FA6745EEE6Q9R3N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8247076DF03B57D7F8C018CDE3951A43194CA6219364FC19666586A386EAD0D48C0620FA6745EEE6Q9R3N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defTabSz="872391"/>
            <a:fld id="{3A9E62F4-C651-4AB7-874D-E983D67B29CA}" type="slidenum">
              <a:rPr lang="ru-RU" smtClean="0"/>
              <a:pPr defTabSz="872391"/>
              <a:t>1</a:t>
            </a:fld>
            <a:endParaRPr lang="ru-RU" dirty="0" smtClean="0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40255" y="260790"/>
            <a:ext cx="8137676" cy="1296387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ru-RU" sz="2200" dirty="0"/>
              <a:t/>
            </a:r>
            <a:br>
              <a:rPr lang="ru-RU" sz="2200" dirty="0"/>
            </a:br>
            <a:endParaRPr lang="ru-RU" sz="2200" dirty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214" y="428980"/>
            <a:ext cx="8200571" cy="6085081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70000"/>
              </a:lnSpc>
            </a:pPr>
            <a:endParaRPr lang="en-US" sz="1000" dirty="0"/>
          </a:p>
          <a:p>
            <a:endParaRPr lang="ru-RU" sz="1800" dirty="0" smtClean="0"/>
          </a:p>
          <a:p>
            <a:r>
              <a:rPr lang="ru-RU" sz="1800" b="1" dirty="0" smtClean="0"/>
              <a:t>ПРАВИТЕЛЬСТВО РОССИЙСКОЙ ФЕДЕРАЦИИ</a:t>
            </a:r>
            <a:endParaRPr lang="ru-RU" sz="1800" dirty="0" smtClean="0"/>
          </a:p>
          <a:p>
            <a:r>
              <a:rPr lang="ru-RU" sz="1800" dirty="0" smtClean="0"/>
              <a:t>НАЦИОНАЛЬНЫЙ ИССЛЕДОВАТЕЛЬСКИЙ УНИВЕРСИТЕТ </a:t>
            </a:r>
          </a:p>
          <a:p>
            <a:r>
              <a:rPr lang="ru-RU" sz="1800" dirty="0" smtClean="0"/>
              <a:t>«ВЫСШАЯ ШКОЛА ЭКОНОМИКИ»</a:t>
            </a:r>
          </a:p>
          <a:p>
            <a:r>
              <a:rPr lang="ru-RU" sz="1100" b="1" dirty="0" smtClean="0"/>
              <a:t>ЦЕНТР ИННОВАЦИОННЫХ ТЕХНОЛОГИЙ В СТРОИТЕЛЬСТВЕ</a:t>
            </a:r>
            <a:endParaRPr lang="ru-RU" sz="1100" dirty="0" smtClean="0"/>
          </a:p>
          <a:p>
            <a:endParaRPr lang="ru-RU" sz="1800" b="1" u="sng" dirty="0" smtClean="0">
              <a:solidFill>
                <a:schemeClr val="tx1"/>
              </a:solidFill>
            </a:endParaRPr>
          </a:p>
          <a:p>
            <a:r>
              <a:rPr lang="ru-RU" sz="1800" dirty="0" smtClean="0">
                <a:solidFill>
                  <a:schemeClr val="tx1"/>
                </a:solidFill>
              </a:rPr>
              <a:t>Учебное пособие</a:t>
            </a:r>
          </a:p>
          <a:p>
            <a:endParaRPr lang="ru-RU" sz="1800" b="1" u="sng" dirty="0" smtClean="0">
              <a:solidFill>
                <a:schemeClr val="tx1"/>
              </a:solidFill>
            </a:endParaRPr>
          </a:p>
          <a:p>
            <a:r>
              <a:rPr lang="ru-RU" sz="1800" b="1" u="sng" dirty="0" smtClean="0">
                <a:solidFill>
                  <a:schemeClr val="tx1"/>
                </a:solidFill>
              </a:rPr>
              <a:t>Новое в правовом регулировании деятельности управляющих компаний многоквартирными домами</a:t>
            </a:r>
          </a:p>
          <a:p>
            <a:endParaRPr lang="ru-RU" sz="18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ru-RU" sz="1300" b="1" i="1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sz="1300" b="1" dirty="0">
                <a:solidFill>
                  <a:schemeClr val="tx1"/>
                </a:solidFill>
              </a:rPr>
              <a:t>(в свете реализации Плана мероприятий (</a:t>
            </a:r>
            <a:r>
              <a:rPr lang="en-US" sz="1300" b="1" dirty="0">
                <a:solidFill>
                  <a:schemeClr val="tx1"/>
                </a:solidFill>
              </a:rPr>
              <a:t>“</a:t>
            </a:r>
            <a:r>
              <a:rPr lang="ru-RU" sz="1300" b="1" dirty="0">
                <a:solidFill>
                  <a:schemeClr val="tx1"/>
                </a:solidFill>
              </a:rPr>
              <a:t>Дорожная карта</a:t>
            </a:r>
            <a:r>
              <a:rPr lang="en-US" sz="1300" b="1" dirty="0">
                <a:solidFill>
                  <a:schemeClr val="tx1"/>
                </a:solidFill>
              </a:rPr>
              <a:t>”</a:t>
            </a:r>
            <a:r>
              <a:rPr lang="ru-RU" sz="1300" b="1" dirty="0">
                <a:solidFill>
                  <a:schemeClr val="tx1"/>
                </a:solidFill>
              </a:rPr>
              <a:t>)</a:t>
            </a:r>
            <a:r>
              <a:rPr lang="en-US" sz="1300" b="1" dirty="0">
                <a:solidFill>
                  <a:schemeClr val="tx1"/>
                </a:solidFill>
              </a:rPr>
              <a:t>  “</a:t>
            </a:r>
            <a:r>
              <a:rPr lang="ru-RU" sz="1300" b="1" dirty="0">
                <a:solidFill>
                  <a:schemeClr val="tx1"/>
                </a:solidFill>
              </a:rPr>
              <a:t>Совершенствование правового регулирования градостроительной деятельности и улучшение предпринимательского климата в сфере строительства</a:t>
            </a:r>
            <a:r>
              <a:rPr lang="en-US" sz="1300" b="1" dirty="0">
                <a:solidFill>
                  <a:schemeClr val="tx1"/>
                </a:solidFill>
              </a:rPr>
              <a:t>”</a:t>
            </a:r>
            <a:r>
              <a:rPr lang="ru-RU" sz="1300" b="1" dirty="0">
                <a:solidFill>
                  <a:schemeClr val="tx1"/>
                </a:solidFill>
              </a:rPr>
              <a:t>, утвержденного распоряжением Правительства РФ от 29 июля 2013 г. № 1336-р</a:t>
            </a:r>
            <a:r>
              <a:rPr lang="en-US" sz="1300" b="1" dirty="0">
                <a:solidFill>
                  <a:schemeClr val="tx1"/>
                </a:solidFill>
              </a:rPr>
              <a:t> </a:t>
            </a:r>
            <a:r>
              <a:rPr lang="ru-RU" sz="1300" b="1" dirty="0">
                <a:solidFill>
                  <a:schemeClr val="tx1"/>
                </a:solidFill>
              </a:rPr>
              <a:t>и постановления Правительства РФ от  30.04.2014 г. № 430 </a:t>
            </a:r>
            <a:r>
              <a:rPr lang="en-US" sz="1300" b="1" dirty="0">
                <a:solidFill>
                  <a:schemeClr val="tx1"/>
                </a:solidFill>
              </a:rPr>
              <a:t>“</a:t>
            </a:r>
            <a:r>
              <a:rPr lang="ru-RU" sz="1300" b="1" dirty="0">
                <a:solidFill>
                  <a:schemeClr val="tx1"/>
                </a:solidFill>
              </a:rPr>
              <a:t>Об исчерпывающем перечне процедур в сфере жилищного строительства </a:t>
            </a:r>
            <a:r>
              <a:rPr lang="en-US" sz="1300" b="1" dirty="0">
                <a:solidFill>
                  <a:schemeClr val="tx1"/>
                </a:solidFill>
              </a:rPr>
              <a:t>”</a:t>
            </a:r>
            <a:endParaRPr lang="ru-RU" sz="1300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ru-RU" sz="1300" b="1" i="1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ru-RU" sz="1300" b="1" i="1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sz="1000" b="1" i="1" dirty="0">
                <a:solidFill>
                  <a:schemeClr val="tx1"/>
                </a:solidFill>
              </a:rPr>
              <a:t>(при подготовке настоящей Презентации использованы электронные тексты нормативных правовых актов из справочно-правовой системы </a:t>
            </a:r>
            <a:r>
              <a:rPr lang="ru-RU" sz="1000" b="1" i="1" dirty="0" err="1">
                <a:solidFill>
                  <a:schemeClr val="tx1"/>
                </a:solidFill>
              </a:rPr>
              <a:t>КонсультантПлюс</a:t>
            </a:r>
            <a:r>
              <a:rPr lang="ru-RU" sz="1000" b="1" i="1" dirty="0">
                <a:solidFill>
                  <a:schemeClr val="tx1"/>
                </a:solidFill>
              </a:rPr>
              <a:t>)</a:t>
            </a:r>
          </a:p>
          <a:p>
            <a:pPr eaLnBrk="1" hangingPunct="1">
              <a:lnSpc>
                <a:spcPct val="80000"/>
              </a:lnSpc>
            </a:pPr>
            <a:endParaRPr lang="ru-RU" sz="10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sz="1000" dirty="0" smtClean="0">
                <a:solidFill>
                  <a:srgbClr val="FF0000"/>
                </a:solidFill>
              </a:rPr>
              <a:t>Автор</a:t>
            </a:r>
            <a:endParaRPr lang="ru-RU" sz="1000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sz="1100" dirty="0">
                <a:solidFill>
                  <a:srgbClr val="FF0000"/>
                </a:solidFill>
              </a:rPr>
              <a:t>Гринёв Валерий Павлович </a:t>
            </a:r>
            <a:r>
              <a:rPr lang="ru-RU" sz="1100" dirty="0" smtClean="0">
                <a:solidFill>
                  <a:srgbClr val="FF0000"/>
                </a:solidFill>
              </a:rPr>
              <a:t>– научный сотрудник Центра инновационных технологий в строительстве НИУ ВШЭ. член </a:t>
            </a:r>
            <a:r>
              <a:rPr lang="ru-RU" sz="1100" dirty="0">
                <a:solidFill>
                  <a:srgbClr val="FF0000"/>
                </a:solidFill>
              </a:rPr>
              <a:t>Ассоциации юристов России, автор ряда работ по градостроительству и жилищному законодательству</a:t>
            </a:r>
            <a:r>
              <a:rPr lang="en-US" sz="1100" dirty="0">
                <a:solidFill>
                  <a:srgbClr val="FF0000"/>
                </a:solidFill>
              </a:rPr>
              <a:t>:</a:t>
            </a:r>
            <a:r>
              <a:rPr lang="ru-RU" sz="1100" dirty="0">
                <a:solidFill>
                  <a:srgbClr val="FF0000"/>
                </a:solidFill>
              </a:rPr>
              <a:t> в т.ч. </a:t>
            </a:r>
            <a:r>
              <a:rPr lang="en-US" sz="1100" dirty="0">
                <a:solidFill>
                  <a:srgbClr val="FF0000"/>
                </a:solidFill>
              </a:rPr>
              <a:t>“</a:t>
            </a:r>
            <a:r>
              <a:rPr lang="ru-RU" sz="1100" dirty="0">
                <a:solidFill>
                  <a:srgbClr val="FF0000"/>
                </a:solidFill>
              </a:rPr>
              <a:t>Правовое регулирование </a:t>
            </a:r>
            <a:r>
              <a:rPr lang="ru-RU" sz="1100" dirty="0" err="1">
                <a:solidFill>
                  <a:srgbClr val="FF0000"/>
                </a:solidFill>
              </a:rPr>
              <a:t>инвестиционно-строительной</a:t>
            </a:r>
            <a:r>
              <a:rPr lang="ru-RU" sz="1100" dirty="0">
                <a:solidFill>
                  <a:srgbClr val="FF0000"/>
                </a:solidFill>
              </a:rPr>
              <a:t> деятельности в РФ</a:t>
            </a:r>
            <a:r>
              <a:rPr lang="en-US" sz="1100" dirty="0">
                <a:solidFill>
                  <a:srgbClr val="FF0000"/>
                </a:solidFill>
              </a:rPr>
              <a:t>”</a:t>
            </a:r>
            <a:r>
              <a:rPr lang="ru-RU" sz="1100" dirty="0">
                <a:solidFill>
                  <a:srgbClr val="FF0000"/>
                </a:solidFill>
              </a:rPr>
              <a:t>,</a:t>
            </a:r>
            <a:r>
              <a:rPr lang="en-US" sz="1100" dirty="0">
                <a:solidFill>
                  <a:srgbClr val="FF0000"/>
                </a:solidFill>
              </a:rPr>
              <a:t> “</a:t>
            </a:r>
            <a:r>
              <a:rPr lang="ru-RU" sz="1100" dirty="0">
                <a:solidFill>
                  <a:srgbClr val="FF0000"/>
                </a:solidFill>
              </a:rPr>
              <a:t>Правовое регулирование градостроительной деятельности</a:t>
            </a:r>
            <a:r>
              <a:rPr lang="en-US" sz="1100" dirty="0">
                <a:solidFill>
                  <a:srgbClr val="FF0000"/>
                </a:solidFill>
              </a:rPr>
              <a:t>”</a:t>
            </a:r>
            <a:r>
              <a:rPr lang="ru-RU" sz="1100" dirty="0">
                <a:solidFill>
                  <a:srgbClr val="FF0000"/>
                </a:solidFill>
              </a:rPr>
              <a:t>, </a:t>
            </a:r>
            <a:r>
              <a:rPr lang="en-US" sz="1100" dirty="0">
                <a:solidFill>
                  <a:srgbClr val="FF0000"/>
                </a:solidFill>
              </a:rPr>
              <a:t>“</a:t>
            </a:r>
            <a:r>
              <a:rPr lang="ru-RU" sz="1100" dirty="0">
                <a:solidFill>
                  <a:srgbClr val="FF0000"/>
                </a:solidFill>
              </a:rPr>
              <a:t>Жилищное и градостроительное законодательство (словарь-справочник)</a:t>
            </a:r>
            <a:r>
              <a:rPr lang="en-US" sz="1100" dirty="0">
                <a:solidFill>
                  <a:srgbClr val="FF0000"/>
                </a:solidFill>
              </a:rPr>
              <a:t>”, “</a:t>
            </a:r>
            <a:r>
              <a:rPr lang="ru-RU" sz="1100" dirty="0">
                <a:solidFill>
                  <a:srgbClr val="FF0000"/>
                </a:solidFill>
              </a:rPr>
              <a:t>Новое в порядке проведения инженерных изыскания, архитектурно-строительного проектирования, сметного нормирования и экспертизы проектной документации</a:t>
            </a:r>
            <a:r>
              <a:rPr lang="en-US" sz="1100" dirty="0">
                <a:solidFill>
                  <a:srgbClr val="FF0000"/>
                </a:solidFill>
              </a:rPr>
              <a:t>”</a:t>
            </a:r>
            <a:r>
              <a:rPr lang="ru-RU" sz="1100" dirty="0">
                <a:solidFill>
                  <a:srgbClr val="FF0000"/>
                </a:solidFill>
              </a:rPr>
              <a:t>,</a:t>
            </a:r>
            <a:r>
              <a:rPr lang="en-US" sz="1100" dirty="0">
                <a:solidFill>
                  <a:srgbClr val="FF0000"/>
                </a:solidFill>
              </a:rPr>
              <a:t>“</a:t>
            </a:r>
            <a:r>
              <a:rPr lang="ru-RU" sz="1100" dirty="0">
                <a:solidFill>
                  <a:srgbClr val="FF0000"/>
                </a:solidFill>
              </a:rPr>
              <a:t>Долевое строительство. Как защитить свои права и законные интересы</a:t>
            </a:r>
            <a:r>
              <a:rPr lang="en-US" sz="1100" dirty="0">
                <a:solidFill>
                  <a:srgbClr val="FF0000"/>
                </a:solidFill>
              </a:rPr>
              <a:t>”, “</a:t>
            </a:r>
            <a:r>
              <a:rPr lang="ru-RU" sz="1100" dirty="0">
                <a:solidFill>
                  <a:srgbClr val="FF0000"/>
                </a:solidFill>
              </a:rPr>
              <a:t>Новое в долевом строительстве. Комплексный анализ и практические рекомендации</a:t>
            </a:r>
            <a:r>
              <a:rPr lang="en-US" sz="1100" dirty="0">
                <a:solidFill>
                  <a:srgbClr val="FF0000"/>
                </a:solidFill>
              </a:rPr>
              <a:t>”</a:t>
            </a:r>
            <a:r>
              <a:rPr lang="ru-RU" sz="1100" dirty="0">
                <a:solidFill>
                  <a:srgbClr val="FF0000"/>
                </a:solidFill>
              </a:rPr>
              <a:t>, </a:t>
            </a:r>
            <a:r>
              <a:rPr lang="en-US" sz="1100" dirty="0">
                <a:solidFill>
                  <a:srgbClr val="FF0000"/>
                </a:solidFill>
              </a:rPr>
              <a:t>“</a:t>
            </a:r>
            <a:r>
              <a:rPr lang="ru-RU" sz="1100" dirty="0">
                <a:solidFill>
                  <a:srgbClr val="FF0000"/>
                </a:solidFill>
              </a:rPr>
              <a:t>Безопасность и саморегулирование в строительстве</a:t>
            </a:r>
            <a:r>
              <a:rPr lang="en-US" sz="1100" dirty="0">
                <a:solidFill>
                  <a:srgbClr val="FF0000"/>
                </a:solidFill>
              </a:rPr>
              <a:t>”</a:t>
            </a:r>
            <a:r>
              <a:rPr lang="ru-RU" sz="1100" dirty="0">
                <a:solidFill>
                  <a:srgbClr val="FF0000"/>
                </a:solidFill>
              </a:rPr>
              <a:t> и др.</a:t>
            </a:r>
          </a:p>
          <a:p>
            <a:pPr algn="just" eaLnBrk="1" hangingPunct="1">
              <a:lnSpc>
                <a:spcPct val="80000"/>
              </a:lnSpc>
            </a:pPr>
            <a:endParaRPr lang="en-US" sz="1100" dirty="0">
              <a:solidFill>
                <a:srgbClr val="FF0000"/>
              </a:solidFill>
            </a:endParaRPr>
          </a:p>
          <a:p>
            <a:pPr algn="r" eaLnBrk="1" hangingPunct="1">
              <a:lnSpc>
                <a:spcPct val="80000"/>
              </a:lnSpc>
            </a:pPr>
            <a:endParaRPr lang="en-US" sz="1000" b="1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sz="1300" b="1" dirty="0">
                <a:solidFill>
                  <a:schemeClr val="tx1"/>
                </a:solidFill>
              </a:rPr>
              <a:t>Москва</a:t>
            </a:r>
          </a:p>
          <a:p>
            <a:pPr eaLnBrk="1" hangingPunct="1">
              <a:lnSpc>
                <a:spcPct val="80000"/>
              </a:lnSpc>
            </a:pPr>
            <a:r>
              <a:rPr lang="ru-RU" sz="1300" b="1" dirty="0">
                <a:solidFill>
                  <a:schemeClr val="tx1"/>
                </a:solidFill>
              </a:rPr>
              <a:t>2014</a:t>
            </a:r>
          </a:p>
          <a:p>
            <a:pPr algn="r" eaLnBrk="1" hangingPunct="1">
              <a:lnSpc>
                <a:spcPct val="80000"/>
              </a:lnSpc>
            </a:pPr>
            <a:endParaRPr lang="ru-RU" sz="1300" b="1" dirty="0">
              <a:solidFill>
                <a:schemeClr val="tx1"/>
              </a:solidFill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476672"/>
            <a:ext cx="293370" cy="293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>ПОСТАНОВЛЕНИЕ от 6 февраля 2006 г. N 75 </a:t>
            </a:r>
            <a:r>
              <a:rPr lang="ru-RU" sz="1200" dirty="0" smtClean="0"/>
              <a:t>(в ред. Постановлений Правительства РФ от 18.07.2007 N 453, от 28.12.2011 N 1187, от 10.09.2012 N 909, от 03.04.2013 N 290, от 11.06.2013 N 493, от 10.09.2013 N 796, </a:t>
            </a:r>
            <a:r>
              <a:rPr lang="ru-RU" sz="1200" dirty="0" smtClean="0">
                <a:solidFill>
                  <a:srgbClr val="FF0000"/>
                </a:solidFill>
              </a:rPr>
              <a:t>от 26.03.2014 N 230</a:t>
            </a:r>
            <a:r>
              <a:rPr lang="ru-RU" sz="1200" dirty="0" smtClean="0"/>
              <a:t>, с </a:t>
            </a:r>
            <a:r>
              <a:rPr lang="ru-RU" sz="1200" dirty="0" err="1" smtClean="0"/>
              <a:t>изм</a:t>
            </a:r>
            <a:r>
              <a:rPr lang="ru-RU" sz="1200" dirty="0" smtClean="0"/>
              <a:t>., внесенными решением Верховного Суда РФ от 10.08.2009 N ГКПИ09-830) - </a:t>
            </a:r>
            <a:r>
              <a:rPr lang="ru-RU" sz="1200" b="1" dirty="0" smtClean="0"/>
              <a:t>О ПОРЯДКЕ ПРОВЕДЕНИЯ ОРГАНОМ МСУ ОТКРЫТОГО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b="1" dirty="0" smtClean="0"/>
              <a:t>КОНКУРСА ПО ОТБОРУ УПРАВЛЯЮЩЕЙ ОРГАНИЗАЦИИ ДЛЯ УПРАВЛЕНИЯ МНОГОКВАРТИРНЫМ ДОМОМ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endParaRPr lang="ru-RU" sz="1200" dirty="0"/>
          </a:p>
        </p:txBody>
      </p:sp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7500"/>
          </a:bodyPr>
          <a:lstStyle/>
          <a:p>
            <a:r>
              <a:rPr lang="ru-RU" sz="1800" dirty="0" smtClean="0"/>
              <a:t>38. В извещении о проведении конкурса указывается следующее:</a:t>
            </a:r>
          </a:p>
          <a:p>
            <a:r>
              <a:rPr lang="ru-RU" sz="1800" dirty="0" smtClean="0"/>
              <a:t>1) основание проведения конкурса и нормативные правовые акты, на основании которых проводится конкурс;</a:t>
            </a:r>
          </a:p>
          <a:p>
            <a:r>
              <a:rPr lang="ru-RU" sz="1800" dirty="0" smtClean="0"/>
              <a:t>2) наименование, место нахождения, почтовый адрес и адрес электронной почты, номер телефона организатора конкурса и специализированной организации;</a:t>
            </a:r>
          </a:p>
          <a:p>
            <a:r>
              <a:rPr lang="ru-RU" sz="1800" dirty="0" smtClean="0"/>
              <a:t>3) характеристика объекта конкурса, включая адрес многоквартирного дома, год постройки, этажность, количество квартир, площадь жилых, нежилых помещений и помещений общего пользования, виды благоустройства, серию и тип постройки, а также кадастровый номер (при его наличии) и площадь земельного участка, входящего в состав общего имущества собственников помещений в многоквартирном доме;</a:t>
            </a:r>
          </a:p>
          <a:p>
            <a:r>
              <a:rPr lang="ru-RU" sz="1800" dirty="0" smtClean="0"/>
              <a:t>4) наименование обязательных работ и услуг по содержанию и ремонту объекта конкурса, выполняемых (оказываемых) по договору управления многоквартирным домом (далее - обязательные работы и услуги);</a:t>
            </a:r>
          </a:p>
          <a:p>
            <a:endParaRPr lang="ru-RU" sz="1800" dirty="0">
              <a:solidFill>
                <a:srgbClr val="FF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896C-4CDE-4F7B-875F-99602C2BB33B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>ПОСТАНОВЛЕНИЕ от 6 февраля 2006 г. N 75 </a:t>
            </a:r>
            <a:r>
              <a:rPr lang="ru-RU" sz="1200" dirty="0" smtClean="0"/>
              <a:t>(в ред. Постановлений Правительства РФ от 18.07.2007 N 453, от 28.12.2011 N 1187, от 10.09.2012 N 909, от 03.04.2013 N 290, от 11.06.2013 N 493, от 10.09.2013 N 796, </a:t>
            </a:r>
            <a:r>
              <a:rPr lang="ru-RU" sz="1200" dirty="0" smtClean="0">
                <a:solidFill>
                  <a:srgbClr val="FF0000"/>
                </a:solidFill>
              </a:rPr>
              <a:t>от 26.03.2014 N 230</a:t>
            </a:r>
            <a:r>
              <a:rPr lang="ru-RU" sz="1200" dirty="0" smtClean="0"/>
              <a:t>, с </a:t>
            </a:r>
            <a:r>
              <a:rPr lang="ru-RU" sz="1200" dirty="0" err="1" smtClean="0"/>
              <a:t>изм</a:t>
            </a:r>
            <a:r>
              <a:rPr lang="ru-RU" sz="1200" dirty="0" smtClean="0"/>
              <a:t>., внесенными решением Верховного Суда РФ от 10.08.2009 N ГКПИ09-830) - </a:t>
            </a:r>
            <a:r>
              <a:rPr lang="ru-RU" sz="1200" b="1" dirty="0" smtClean="0"/>
              <a:t>О ПОРЯДКЕ ПРОВЕДЕНИЯ ОРГАНОМ МСУ ОТКРЫТОГО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b="1" dirty="0" smtClean="0"/>
              <a:t>КОНКУРСА ПО ОТБОРУ УПРАВЛЯЮЩЕЙ ОРГАНИЗАЦИИ ДЛЯ УПРАВЛЕНИЯ МНОГОКВАРТИРНЫМ ДОМОМ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endParaRPr lang="ru-RU" sz="1200" dirty="0"/>
          </a:p>
        </p:txBody>
      </p:sp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7500" lnSpcReduction="10000"/>
          </a:bodyPr>
          <a:lstStyle/>
          <a:p>
            <a:r>
              <a:rPr lang="ru-RU" sz="1600" dirty="0" smtClean="0"/>
              <a:t>ПРОДОЛЖЕНИЕ - в извещении о проведении конкурса указывается следующее</a:t>
            </a:r>
            <a:r>
              <a:rPr lang="en-US" sz="1600" dirty="0" smtClean="0"/>
              <a:t>:</a:t>
            </a:r>
            <a:endParaRPr lang="ru-RU" sz="1600" dirty="0" smtClean="0"/>
          </a:p>
          <a:p>
            <a:r>
              <a:rPr lang="ru-RU" sz="1600" dirty="0" smtClean="0"/>
              <a:t>5) размер платы за содержание и ремонт жилого помещения, рассчитанный организатором конкурса в зависимости от конструктивных и технических параметров многоквартирного дома, степени износа, этажности, наличия лифтов и другого механического, электрического, санитарно-технического и иного оборудования, материала стен и кровли, других параметров, а также от объема и количества обязательных работ и услуг;</a:t>
            </a:r>
          </a:p>
          <a:p>
            <a:r>
              <a:rPr lang="ru-RU" sz="1600" dirty="0" smtClean="0"/>
              <a:t>6) перечень коммунальных услуг, предоставляемых управляющей организацией в порядке, установленном законодательством Российской Федерации;</a:t>
            </a:r>
          </a:p>
          <a:p>
            <a:r>
              <a:rPr lang="ru-RU" sz="1600" dirty="0" smtClean="0"/>
              <a:t>7) адрес официального сайта, на котором размещена конкурсная документация, срок, место и порядок предоставления конкурсной документации, размер, порядок и сроки внесения платы, взимаемой организатором конкурса за предоставление конкурсной документации, если такая плата установлена;</a:t>
            </a:r>
          </a:p>
          <a:p>
            <a:r>
              <a:rPr lang="ru-RU" sz="1600" dirty="0" smtClean="0"/>
              <a:t>8) место, порядок и срок подачи заявок на участие в конкурсе, установленный в соответствии с </a:t>
            </a:r>
            <a:r>
              <a:rPr lang="ru-RU" sz="1600" dirty="0" smtClean="0">
                <a:hlinkClick r:id="" action="ppaction://hlinkfile" tooltip="Ссылка на текущий документ"/>
              </a:rPr>
              <a:t>пунктом 52</a:t>
            </a:r>
            <a:r>
              <a:rPr lang="ru-RU" sz="1600" dirty="0" smtClean="0"/>
              <a:t> настоящих Правил;</a:t>
            </a:r>
          </a:p>
          <a:p>
            <a:r>
              <a:rPr lang="ru-RU" sz="1600" dirty="0" smtClean="0"/>
              <a:t>9) место, дата и время вскрытия конвертов с заявками на участие в конкурсе, а также место, дата и время рассмотрения конкурсной комиссией заявок на участие в конкурсе;</a:t>
            </a:r>
          </a:p>
          <a:p>
            <a:r>
              <a:rPr lang="ru-RU" sz="1600" dirty="0" smtClean="0"/>
              <a:t>10) место, дата и время проведения конкурса;</a:t>
            </a:r>
          </a:p>
          <a:p>
            <a:r>
              <a:rPr lang="ru-RU" sz="1600" dirty="0" smtClean="0"/>
              <a:t>11) размер обеспечения заявки на участие в конкурсе.</a:t>
            </a:r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896C-4CDE-4F7B-875F-99602C2BB33B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>ПОСТАНОВЛЕНИЕ от 6 февраля 2006 г. N 75 </a:t>
            </a:r>
            <a:r>
              <a:rPr lang="ru-RU" sz="1200" dirty="0" smtClean="0"/>
              <a:t>(в ред. Постановлений Правительства РФ от 18.07.2007 N 453, от 28.12.2011 N 1187, от 10.09.2012 N 909, от 03.04.2013 N 290, от 11.06.2013 N 493, от 10.09.2013 N 796, </a:t>
            </a:r>
            <a:r>
              <a:rPr lang="ru-RU" sz="1200" dirty="0" smtClean="0">
                <a:solidFill>
                  <a:srgbClr val="FF0000"/>
                </a:solidFill>
              </a:rPr>
              <a:t>от 26.03.2014 N 230</a:t>
            </a:r>
            <a:r>
              <a:rPr lang="ru-RU" sz="1200" dirty="0" smtClean="0"/>
              <a:t>, с </a:t>
            </a:r>
            <a:r>
              <a:rPr lang="ru-RU" sz="1200" dirty="0" err="1" smtClean="0"/>
              <a:t>изм</a:t>
            </a:r>
            <a:r>
              <a:rPr lang="ru-RU" sz="1200" dirty="0" smtClean="0"/>
              <a:t>., внесенными решением Верховного Суда РФ от 10.08.2009 N ГКПИ09-830) - </a:t>
            </a:r>
            <a:r>
              <a:rPr lang="ru-RU" sz="1200" b="1" dirty="0" smtClean="0"/>
              <a:t>О ПОРЯДКЕ ПРОВЕДЕНИЯ ОРГАНОМ МСУ ОТКРЫТОГО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b="1" dirty="0" smtClean="0"/>
              <a:t>КОНКУРСА ПО ОТБОРУ УПРАВЛЯЮЩЕЙ ОРГАНИЗАЦИИ ДЛЯ УПРАВЛЕНИЯ МНОГОКВАРТИРНЫМ ДОМОМ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endParaRPr lang="ru-RU" sz="1200" dirty="0"/>
          </a:p>
        </p:txBody>
      </p:sp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7500"/>
          </a:bodyPr>
          <a:lstStyle/>
          <a:p>
            <a:r>
              <a:rPr lang="ru-RU" sz="1600" dirty="0" smtClean="0"/>
              <a:t>42. </a:t>
            </a:r>
            <a:r>
              <a:rPr lang="ru-RU" sz="1600" dirty="0" smtClean="0">
                <a:solidFill>
                  <a:srgbClr val="FF0000"/>
                </a:solidFill>
              </a:rPr>
              <a:t>Размер обеспечения исполнения обязательств </a:t>
            </a:r>
            <a:r>
              <a:rPr lang="ru-RU" sz="1600" dirty="0" smtClean="0"/>
              <a:t>устанавливается организатором конкурса и не может быть менее одной второй и более трех четвертей цены договора управления многоквартирным домом, подлежащей уплате собственниками помещений в многоквартирном доме и лицами, принявшими помещения, в течение месяца. Размер обеспечения исполнения обязательств рассчитывается по формуле, учитывающей сумму двух размеров, умноженную на коэффициент К - коэффициент, установленный организатором конкурса в пределах от 0,5 до 0,75;</a:t>
            </a:r>
          </a:p>
          <a:p>
            <a:r>
              <a:rPr lang="ru-RU" sz="1600" dirty="0" smtClean="0"/>
              <a:t>- </a:t>
            </a:r>
            <a:r>
              <a:rPr lang="ru-RU" sz="1600" dirty="0" smtClean="0">
                <a:solidFill>
                  <a:srgbClr val="FF0000"/>
                </a:solidFill>
              </a:rPr>
              <a:t>размер ежемесячной платы за содержание и ремонт </a:t>
            </a:r>
            <a:r>
              <a:rPr lang="ru-RU" sz="1600" dirty="0" smtClean="0"/>
              <a:t>общего имущества, указанный в извещении о проведении конкурса, умноженный на общую площадь жилых и нежилых помещений (за исключением помещений общего пользования) в многоквартирном доме;</a:t>
            </a:r>
          </a:p>
          <a:p>
            <a:r>
              <a:rPr lang="ru-RU" sz="1600" dirty="0" smtClean="0"/>
              <a:t>- </a:t>
            </a:r>
            <a:r>
              <a:rPr lang="ru-RU" sz="1600" dirty="0" smtClean="0">
                <a:solidFill>
                  <a:srgbClr val="FF0000"/>
                </a:solidFill>
              </a:rPr>
              <a:t>размер ежемесячной платы за коммунальные услуги</a:t>
            </a:r>
            <a:r>
              <a:rPr lang="ru-RU" sz="1600" dirty="0" smtClean="0"/>
              <a:t>, рассчитанный исходя из среднемесячных объемов потребления ресурсов (холодная и горячая вода, сетевой газ, электрическая и тепловая энергия) за предыдущий календарный год, а в случае отсутствия таких сведений - исходя из нормативов потребления соответствующих коммунальных услуг, утвержденных в порядке, установленном Жилищным кодексом Российской Федерации, площади жилых помещений и тарифов на товары и услуги организаций коммунального комплекса, утвержденных в соответствии с законодательством Российской Федерации.</a:t>
            </a:r>
          </a:p>
          <a:p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896C-4CDE-4F7B-875F-99602C2BB33B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>ПОСТАНОВЛЕНИЕ от 6 февраля 2006 г. N 75 </a:t>
            </a:r>
            <a:r>
              <a:rPr lang="ru-RU" sz="1200" dirty="0" smtClean="0"/>
              <a:t>(в ред. Постановлений Правительства РФ от 18.07.2007 N 453, от 28.12.2011 N 1187, от 10.09.2012 N 909, от 03.04.2013 N 290, от 11.06.2013 N 493, от 10.09.2013 N 796, </a:t>
            </a:r>
            <a:r>
              <a:rPr lang="ru-RU" sz="1200" dirty="0" smtClean="0">
                <a:solidFill>
                  <a:srgbClr val="FF0000"/>
                </a:solidFill>
              </a:rPr>
              <a:t>от 26.03.2014 N 230</a:t>
            </a:r>
            <a:r>
              <a:rPr lang="ru-RU" sz="1200" dirty="0" smtClean="0"/>
              <a:t>, с </a:t>
            </a:r>
            <a:r>
              <a:rPr lang="ru-RU" sz="1200" dirty="0" err="1" smtClean="0"/>
              <a:t>изм</a:t>
            </a:r>
            <a:r>
              <a:rPr lang="ru-RU" sz="1200" dirty="0" smtClean="0"/>
              <a:t>., внесенными решением Верховного Суда РФ от 10.08.2009 N ГКПИ09-830) - </a:t>
            </a:r>
            <a:r>
              <a:rPr lang="ru-RU" sz="1200" b="1" dirty="0" smtClean="0"/>
              <a:t>О ПОРЯДКЕ ПРОВЕДЕНИЯ ОРГАНОМ МСУ ОТКРЫТОГО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b="1" dirty="0" smtClean="0"/>
              <a:t>КОНКУРСА ПО ОТБОРУ УПРАВЛЯЮЩЕЙ ОРГАНИЗАЦИИ ДЛЯ УПРАВЛЕНИЯ МНОГОКВАРТИРНЫМ ДОМОМ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endParaRPr lang="ru-RU" sz="1200" dirty="0"/>
          </a:p>
        </p:txBody>
      </p:sp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040560"/>
          </a:xfrm>
        </p:spPr>
        <p:txBody>
          <a:bodyPr>
            <a:normAutofit fontScale="90000" lnSpcReduction="20000"/>
          </a:bodyPr>
          <a:lstStyle/>
          <a:p>
            <a:pPr algn="ctr"/>
            <a:r>
              <a:rPr lang="ru-RU" sz="1200" dirty="0" smtClean="0"/>
              <a:t>АКТ</a:t>
            </a:r>
          </a:p>
          <a:p>
            <a:pPr algn="ctr"/>
            <a:r>
              <a:rPr lang="ru-RU" sz="1200" dirty="0" smtClean="0"/>
              <a:t>            о состоянии общего имущества собственников</a:t>
            </a:r>
          </a:p>
          <a:p>
            <a:pPr algn="ctr"/>
            <a:r>
              <a:rPr lang="ru-RU" sz="1200" dirty="0" smtClean="0"/>
              <a:t>                помещений в многоквартирном доме,</a:t>
            </a:r>
          </a:p>
          <a:p>
            <a:pPr algn="ctr"/>
            <a:r>
              <a:rPr lang="ru-RU" sz="1200" dirty="0" smtClean="0"/>
              <a:t>                  являющегося объектом конкурса</a:t>
            </a:r>
          </a:p>
          <a:p>
            <a:pPr algn="ctr"/>
            <a:endParaRPr lang="ru-RU" sz="1200" dirty="0" smtClean="0">
              <a:solidFill>
                <a:srgbClr val="FF0000"/>
              </a:solidFill>
            </a:endParaRPr>
          </a:p>
          <a:p>
            <a:pPr algn="ctr"/>
            <a:r>
              <a:rPr lang="ru-RU" sz="1200" dirty="0" smtClean="0"/>
              <a:t>РАСПИСКА</a:t>
            </a:r>
          </a:p>
          <a:p>
            <a:pPr algn="ctr"/>
            <a:r>
              <a:rPr lang="ru-RU" sz="1200" dirty="0" smtClean="0"/>
              <a:t>        о получении заявки на участие в конкурсе по отбору</a:t>
            </a:r>
          </a:p>
          <a:p>
            <a:pPr algn="ctr"/>
            <a:r>
              <a:rPr lang="ru-RU" sz="1200" dirty="0" smtClean="0"/>
              <a:t>              управляющей организации для управления</a:t>
            </a:r>
          </a:p>
          <a:p>
            <a:pPr algn="ctr"/>
            <a:r>
              <a:rPr lang="ru-RU" sz="1200" dirty="0" smtClean="0"/>
              <a:t>                      многоквартирным домом</a:t>
            </a:r>
          </a:p>
          <a:p>
            <a:r>
              <a:rPr lang="ru-RU" sz="1200" dirty="0" smtClean="0"/>
              <a:t> </a:t>
            </a:r>
          </a:p>
          <a:p>
            <a:pPr algn="ctr"/>
            <a:r>
              <a:rPr lang="ru-RU" sz="1200" dirty="0" smtClean="0"/>
              <a:t>ПРОТОКОЛ</a:t>
            </a:r>
          </a:p>
          <a:p>
            <a:pPr algn="ctr"/>
            <a:r>
              <a:rPr lang="ru-RU" sz="1200" dirty="0" smtClean="0"/>
              <a:t>       вскрытия конвертов с заявками на участие в конкурсе</a:t>
            </a:r>
          </a:p>
          <a:p>
            <a:pPr algn="ctr"/>
            <a:r>
              <a:rPr lang="ru-RU" sz="1200" dirty="0" smtClean="0"/>
              <a:t>         по отбору управляющей организации для управления</a:t>
            </a:r>
          </a:p>
          <a:p>
            <a:pPr algn="ctr"/>
            <a:r>
              <a:rPr lang="ru-RU" sz="1200" dirty="0" smtClean="0"/>
              <a:t>                      многоквартирным домом</a:t>
            </a:r>
          </a:p>
          <a:p>
            <a:pPr algn="ctr"/>
            <a:endParaRPr lang="ru-RU" sz="1200" dirty="0" smtClean="0"/>
          </a:p>
          <a:p>
            <a:pPr algn="ctr"/>
            <a:r>
              <a:rPr lang="ru-RU" sz="1200" dirty="0" smtClean="0"/>
              <a:t>ПРОТОКОЛ</a:t>
            </a:r>
          </a:p>
          <a:p>
            <a:pPr algn="ctr"/>
            <a:r>
              <a:rPr lang="ru-RU" sz="1200" dirty="0" smtClean="0"/>
              <a:t>       рассмотрения заявок на участие в конкурсе по отбору</a:t>
            </a:r>
          </a:p>
          <a:p>
            <a:pPr algn="ctr"/>
            <a:r>
              <a:rPr lang="ru-RU" sz="1200" dirty="0" smtClean="0"/>
              <a:t>              управляющей организации для управления</a:t>
            </a:r>
          </a:p>
          <a:p>
            <a:pPr algn="ctr"/>
            <a:r>
              <a:rPr lang="ru-RU" sz="1200" dirty="0" smtClean="0"/>
              <a:t>                      многоквартирным домом</a:t>
            </a:r>
          </a:p>
          <a:p>
            <a:r>
              <a:rPr lang="ru-RU" sz="1200" dirty="0" smtClean="0"/>
              <a:t> </a:t>
            </a:r>
          </a:p>
          <a:p>
            <a:pPr algn="ctr"/>
            <a:r>
              <a:rPr lang="ru-RU" sz="1200" dirty="0" smtClean="0"/>
              <a:t>                          ПРОТОКОЛ N ___</a:t>
            </a:r>
          </a:p>
          <a:p>
            <a:pPr algn="ctr"/>
            <a:r>
              <a:rPr lang="ru-RU" sz="1200" dirty="0" smtClean="0"/>
              <a:t>            конкурса по отбору управляющей организации</a:t>
            </a:r>
          </a:p>
          <a:p>
            <a:pPr algn="ctr"/>
            <a:r>
              <a:rPr lang="ru-RU" sz="1200" dirty="0" smtClean="0"/>
              <a:t>               для управления многоквартирным домом</a:t>
            </a:r>
          </a:p>
          <a:p>
            <a:pPr algn="just"/>
            <a:endParaRPr lang="ru-RU" sz="1200" dirty="0" smtClean="0"/>
          </a:p>
          <a:p>
            <a:pPr algn="just"/>
            <a:r>
              <a:rPr lang="ru-RU" sz="1600" dirty="0" smtClean="0">
                <a:solidFill>
                  <a:srgbClr val="FF0000"/>
                </a:solidFill>
              </a:rPr>
              <a:t>См. также Распоряжение Префекта ЮВАО от 18 октября 2012 № 686 – Об организации и проведении управами районов открытых конкурсов по отбору управляющих организаций для управления МКД на территории ЮВАО г. Москвы </a:t>
            </a:r>
          </a:p>
          <a:p>
            <a:pPr algn="ctr"/>
            <a:endParaRPr lang="ru-RU" sz="1200" dirty="0" smtClean="0"/>
          </a:p>
          <a:p>
            <a:pPr algn="ctr"/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896C-4CDE-4F7B-875F-99602C2BB33B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100" b="1" dirty="0" smtClean="0"/>
              <a:t> </a:t>
            </a:r>
            <a:br>
              <a:rPr lang="ru-RU" sz="1100" b="1" dirty="0" smtClean="0"/>
            </a:br>
            <a:r>
              <a:rPr lang="ru-RU" sz="1100" b="1" dirty="0" smtClean="0"/>
              <a:t/>
            </a:r>
            <a:br>
              <a:rPr lang="ru-RU" sz="1100" b="1" dirty="0" smtClean="0"/>
            </a:br>
            <a:r>
              <a:rPr lang="ru-RU" sz="1100" b="1" dirty="0" smtClean="0"/>
              <a:t>ПРАВИТЕЛЬСТВО РОССИЙСКОЙ ФЕДЕРАЦИИ 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b="1" dirty="0" smtClean="0"/>
              <a:t>ПОСТАНОВЛЕНИЕ от 15 мая 2013 г. N 416 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b="1" dirty="0" smtClean="0"/>
              <a:t>О ПОРЯДКЕ ОСУЩЕСТВЛЕНИЯ ДЕЯТЕЛЬНОСТИ ПО УПРАВЛЕНИЮ МНОГОКВАРТИРНЫМИ ДОМАМИ</a:t>
            </a:r>
            <a:r>
              <a:rPr lang="ru-RU" sz="1100" dirty="0" smtClean="0"/>
              <a:t> </a:t>
            </a:r>
            <a:br>
              <a:rPr lang="ru-RU" sz="1100" dirty="0" smtClean="0"/>
            </a:br>
            <a:r>
              <a:rPr lang="ru-RU" sz="1100" dirty="0" smtClean="0"/>
              <a:t>(в ред. Постановления Правительства РФ от 26.03.2014 N 230)</a:t>
            </a:r>
            <a:br>
              <a:rPr lang="ru-RU" sz="1100" dirty="0" smtClean="0"/>
            </a:br>
            <a:r>
              <a:rPr lang="ru-RU" sz="1100" dirty="0" smtClean="0"/>
              <a:t> </a:t>
            </a:r>
            <a:br>
              <a:rPr lang="ru-RU" sz="1100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endParaRPr lang="ru-RU" sz="1200" dirty="0"/>
          </a:p>
        </p:txBody>
      </p:sp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7500"/>
          </a:bodyPr>
          <a:lstStyle/>
          <a:p>
            <a:r>
              <a:rPr lang="ru-RU" sz="1200" dirty="0" smtClean="0"/>
              <a:t>2. Под деятельностью по управлению многоквартирным домом (далее - управление многоквартирным домом) понимается выполнение стандартов, направленных на достижение целей, установленных статьей 161 Жилищного кодекса Российской Федерации, а также определенных решением собственников помещений в многоквартирном доме.</a:t>
            </a:r>
          </a:p>
          <a:p>
            <a:r>
              <a:rPr lang="ru-RU" sz="1200" dirty="0" smtClean="0"/>
              <a:t>Ст. 161 ЖК РФ - </a:t>
            </a:r>
            <a:r>
              <a:rPr lang="ru-RU" sz="1200" dirty="0" smtClean="0">
                <a:solidFill>
                  <a:srgbClr val="FF0000"/>
                </a:solidFill>
              </a:rPr>
              <a:t>Управление многоквартирным домом должно обеспечивать благоприятные и безопасные условия проживания граждан, надлежащее содержание общего имущества в многоквартирном доме, решение вопросов пользования указанным имуществом, а также предоставление коммунальных услуг гражданам, проживающим в таком доме.</a:t>
            </a:r>
          </a:p>
          <a:p>
            <a:r>
              <a:rPr lang="ru-RU" sz="1200" dirty="0" smtClean="0">
                <a:solidFill>
                  <a:srgbClr val="FF0000"/>
                </a:solidFill>
              </a:rPr>
              <a:t>Надлежащее содержание общего имущества собственников помещений </a:t>
            </a:r>
            <a:r>
              <a:rPr lang="ru-RU" sz="1200" dirty="0" smtClean="0"/>
              <a:t>в многоквартирном доме должно осуществляться в соответствии с требованиями законодательства Российской Федерации, в том числе в области обеспечения санитарно-эпидемиологического благополучия населения, о техническом регулировании, пожарной безопасности, защите прав потребителей, и должно обеспечивать:</a:t>
            </a:r>
          </a:p>
          <a:p>
            <a:pPr lvl="1"/>
            <a:r>
              <a:rPr lang="ru-RU" sz="1200" dirty="0" smtClean="0"/>
              <a:t>1) соблюдение требований к надежности и безопасности многоквартирного дома;</a:t>
            </a:r>
          </a:p>
          <a:p>
            <a:pPr lvl="1"/>
            <a:r>
              <a:rPr lang="ru-RU" sz="1200" dirty="0" smtClean="0"/>
              <a:t>2) безопасность жизни и здоровья граждан, имущества физических лиц, имущества юридических лиц, государственного и муниципального имущества;</a:t>
            </a:r>
          </a:p>
          <a:p>
            <a:pPr lvl="1"/>
            <a:r>
              <a:rPr lang="ru-RU" sz="1200" dirty="0" smtClean="0"/>
              <a:t>3) доступность пользования помещениями и иным имуществом, входящим в состав общего имущества собственников помещений в многоквартирном доме;</a:t>
            </a:r>
          </a:p>
          <a:p>
            <a:pPr lvl="1"/>
            <a:r>
              <a:rPr lang="ru-RU" sz="1200" dirty="0" smtClean="0"/>
              <a:t>4) соблюдение прав и законных интересов собственников помещений в многоквартирном доме, а также иных лиц;</a:t>
            </a:r>
          </a:p>
          <a:p>
            <a:pPr lvl="1"/>
            <a:r>
              <a:rPr lang="ru-RU" sz="1200" dirty="0" smtClean="0"/>
              <a:t>5) постоянную готовность инженерных коммуникаций, приборов учета и другого оборудования, входящих в состав общего имущества собственников помещений в многоквартирном доме, к осуществлению поставок ресурсов, необходимых для предоставления коммунальных услуг гражданам, проживающим в многоквартирном доме, в соответствии с правилами предоставления, приостановки и ограничения предоставления коммунальных услуг собственникам и пользователям помещений в многоквартирных домах и жилых домах, установленными Правительством Российской Федерации.</a:t>
            </a:r>
          </a:p>
          <a:p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896C-4CDE-4F7B-875F-99602C2BB33B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100" b="1" dirty="0" smtClean="0"/>
              <a:t> </a:t>
            </a:r>
            <a:br>
              <a:rPr lang="ru-RU" sz="1100" b="1" dirty="0" smtClean="0"/>
            </a:br>
            <a:r>
              <a:rPr lang="ru-RU" sz="1100" b="1" dirty="0" smtClean="0"/>
              <a:t/>
            </a:r>
            <a:br>
              <a:rPr lang="ru-RU" sz="1100" b="1" dirty="0" smtClean="0"/>
            </a:b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b="1" dirty="0" smtClean="0"/>
              <a:t>О ПОРЯДКЕ ОСУЩЕСТВЛЕНИЯ ДЕЯТЕЛЬНОСТИ ПО УПРАВЛЕНИЮ МНОГОКВАРТИРНЫМИ ДОМАМИ</a:t>
            </a:r>
            <a:r>
              <a:rPr lang="ru-RU" sz="1100" dirty="0" smtClean="0"/>
              <a:t> </a:t>
            </a:r>
            <a:br>
              <a:rPr lang="ru-RU" sz="1100" dirty="0" smtClean="0"/>
            </a:b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 smtClean="0"/>
              <a:t> </a:t>
            </a:r>
            <a:br>
              <a:rPr lang="ru-RU" sz="1100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endParaRPr lang="ru-RU" sz="1200" dirty="0"/>
          </a:p>
        </p:txBody>
      </p:sp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7500"/>
          </a:bodyPr>
          <a:lstStyle/>
          <a:p>
            <a:r>
              <a:rPr lang="ru-RU" sz="1600" dirty="0" smtClean="0"/>
              <a:t>4. Управление многоквартирным домом обеспечивается выполнением следующих стандартов:</a:t>
            </a:r>
          </a:p>
          <a:p>
            <a:r>
              <a:rPr lang="ru-RU" sz="1600" dirty="0" smtClean="0"/>
              <a:t>а) прием, хранение и передача технической документации на многоквартирный дом и иных связанных с управлением таким домом документов, предусмотренных Правилами содержания общего имущества в многоквартирном доме, утвержденными постановлением Правительства Российской Федерации от 13 августа 2006 г. N 491, в порядке, установленном настоящими Правилами, а также их актуализация и восстановление (при необходимости);</a:t>
            </a:r>
          </a:p>
          <a:p>
            <a:r>
              <a:rPr lang="ru-RU" sz="1600" dirty="0" smtClean="0"/>
              <a:t>б) сбор, обновление и хранение информации о собственниках и нанимателях помещений в многоквартирном доме, а также о лицах, использующих общее имущество в многоквартирном доме на основании договоров (по решению общего собрания собственников помещений в многоквартирном доме), включая ведение актуальных списков в электронном виде и (или) на бумажных носителях с учетом требований законодательства Российской Федерации о защите персональных данных;</a:t>
            </a:r>
          </a:p>
          <a:p>
            <a:r>
              <a:rPr lang="ru-RU" sz="1600" dirty="0" smtClean="0"/>
              <a:t>в) подготовка предложений по вопросам содержания и ремонта общего имущества собственников помещений в многоквартирном доме для их рассмотрения общим собранием собственников помещений в многоквартирном доме,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896C-4CDE-4F7B-875F-99602C2BB33B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100" b="1" dirty="0" smtClean="0"/>
              <a:t> </a:t>
            </a:r>
            <a:br>
              <a:rPr lang="ru-RU" sz="1100" b="1" dirty="0" smtClean="0"/>
            </a:br>
            <a:r>
              <a:rPr lang="ru-RU" sz="1100" b="1" dirty="0" smtClean="0"/>
              <a:t/>
            </a:r>
            <a:br>
              <a:rPr lang="ru-RU" sz="1100" b="1" dirty="0" smtClean="0"/>
            </a:b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b="1" dirty="0" smtClean="0"/>
              <a:t>О ПОРЯДКЕ ОСУЩЕСТВЛЕНИЯ ДЕЯТЕЛЬНОСТИ ПО УПРАВЛЕНИЮ МНОГОКВАРТИРНЫМИ ДОМАМИ</a:t>
            </a:r>
            <a:r>
              <a:rPr lang="ru-RU" sz="1100" dirty="0" smtClean="0"/>
              <a:t> </a:t>
            </a:r>
            <a:br>
              <a:rPr lang="ru-RU" sz="1100" dirty="0" smtClean="0"/>
            </a:b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 smtClean="0"/>
              <a:t> </a:t>
            </a:r>
            <a:br>
              <a:rPr lang="ru-RU" sz="1100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endParaRPr lang="ru-RU" sz="1200" dirty="0"/>
          </a:p>
        </p:txBody>
      </p:sp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7500"/>
          </a:bodyPr>
          <a:lstStyle/>
          <a:p>
            <a:r>
              <a:rPr lang="ru-RU" sz="1600" dirty="0" smtClean="0"/>
              <a:t>г) организация собственниками помещений в многоквартирном доме, органами управления товарищества и кооператива, а в случаях, предусмотренных договором управления многоквартирным домом, управляющей организацией рассмотрения общим собранием собственников помещений в многоквартирном доме, общим собранием членов товарищества или кооператива (далее - собрание) вопросов, связанных с управлением многоквартирным домом</a:t>
            </a:r>
          </a:p>
          <a:p>
            <a:r>
              <a:rPr lang="ru-RU" sz="1600" dirty="0" err="1" smtClean="0"/>
              <a:t>д</a:t>
            </a:r>
            <a:r>
              <a:rPr lang="ru-RU" sz="1600" dirty="0" smtClean="0"/>
              <a:t>) организация оказания услуг и выполнения работ, предусмотренных перечнем услуг и работ, утвержденным решением собрания</a:t>
            </a:r>
            <a:endParaRPr lang="ru-RU" sz="1600" dirty="0" smtClean="0">
              <a:solidFill>
                <a:srgbClr val="FF0000"/>
              </a:solidFill>
            </a:endParaRPr>
          </a:p>
          <a:p>
            <a:r>
              <a:rPr lang="ru-RU" sz="1600" dirty="0" smtClean="0"/>
              <a:t>е) взаимодействие с органами государственной власти и органами местного самоуправления по вопросам, связанным с деятельностью по управлению многоквартирным домом;</a:t>
            </a:r>
          </a:p>
          <a:p>
            <a:r>
              <a:rPr lang="ru-RU" sz="1600" dirty="0" smtClean="0"/>
              <a:t>ж) организация и осуществление расчетов за услуги и работы по содержанию и ремонту общего имущества в многоквартирном доме, включая услуги и работы по управлению многоквартирным домом, и коммунальные услуги</a:t>
            </a:r>
          </a:p>
          <a:p>
            <a:r>
              <a:rPr lang="ru-RU" sz="1600" dirty="0" err="1" smtClean="0"/>
              <a:t>з</a:t>
            </a:r>
            <a:r>
              <a:rPr lang="ru-RU" sz="1600" dirty="0" smtClean="0"/>
              <a:t>) обеспечение собственниками помещений в многоквартирном доме, органами управления товарищества и кооператива контроля за исполнением решений собрания, выполнением перечней услуг и работ, повышением безопасности и комфортности проживания, а также достижением целей деятельности по управлению многоквартирным домом</a:t>
            </a:r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896C-4CDE-4F7B-875F-99602C2BB33B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100" b="1" dirty="0" smtClean="0"/>
              <a:t> </a:t>
            </a:r>
            <a:br>
              <a:rPr lang="ru-RU" sz="1100" b="1" dirty="0" smtClean="0"/>
            </a:br>
            <a:r>
              <a:rPr lang="ru-RU" sz="1100" b="1" dirty="0" smtClean="0"/>
              <a:t/>
            </a:r>
            <a:br>
              <a:rPr lang="ru-RU" sz="1100" b="1" dirty="0" smtClean="0"/>
            </a:b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b="1" dirty="0" smtClean="0"/>
              <a:t>О ПОРЯДКЕ ОСУЩЕСТВЛЕНИЯ ДЕЯТЕЛЬНОСТИ ПО УПРАВЛЕНИЮ МНОГОКВАРТИРНЫМИ ДОМАМИ</a:t>
            </a:r>
            <a:r>
              <a:rPr lang="ru-RU" sz="1100" dirty="0" smtClean="0"/>
              <a:t> </a:t>
            </a:r>
            <a:br>
              <a:rPr lang="ru-RU" sz="1100" dirty="0" smtClean="0"/>
            </a:b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endParaRPr lang="ru-RU" sz="1200" dirty="0"/>
          </a:p>
        </p:txBody>
      </p:sp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7500"/>
          </a:bodyPr>
          <a:lstStyle/>
          <a:p>
            <a:r>
              <a:rPr lang="ru-RU" sz="1200" dirty="0" smtClean="0"/>
              <a:t>V. Порядок передачи технической документации на многоквартирный дом и иных документов, связанных</a:t>
            </a:r>
          </a:p>
          <a:p>
            <a:r>
              <a:rPr lang="ru-RU" sz="1200" dirty="0" smtClean="0"/>
              <a:t>с управлением этим домом</a:t>
            </a:r>
          </a:p>
          <a:p>
            <a:r>
              <a:rPr lang="ru-RU" sz="1200" dirty="0" smtClean="0"/>
              <a:t> </a:t>
            </a:r>
          </a:p>
          <a:p>
            <a:r>
              <a:rPr lang="ru-RU" sz="1200" dirty="0" smtClean="0"/>
              <a:t>18. В случае принятия собранием решения о смене способа управления многоквартирным домом, истечения срока договора управления многоквартирным домом или досрочного расторжения такого договора уполномоченное собранием лицо, орган управления товарищества или кооператива в течение 5 рабочих дней направляет организации, ранее управлявшей таким домом, а также в орган исполнительной власти субъекта Российской Федерации, уполномоченный на осуществление регионального государственного жилищного надзора, орган местного самоуправления, уполномоченный на осуществление муниципального жилищного контроля (далее - орган государственного жилищного надзора (орган муниципального жилищного контроля)), уведомление о принятом на собрании решении с приложением копии этого решения.</a:t>
            </a:r>
          </a:p>
          <a:p>
            <a:r>
              <a:rPr lang="ru-RU" sz="1200" dirty="0" smtClean="0"/>
              <a:t>Указанное уведомление должно содержать наименование организации, выбранной собственниками помещений в многоквартирном доме для управления этим домом, ее адрес, а в случае непосредственного управления собственниками помещений в таком доме - сведения об одном из собственников, указанном в решении собрания о выборе способа управления многоквартирным домом.</a:t>
            </a:r>
          </a:p>
          <a:p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896C-4CDE-4F7B-875F-99602C2BB33B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100" b="1" dirty="0" smtClean="0"/>
              <a:t> </a:t>
            </a:r>
            <a:br>
              <a:rPr lang="ru-RU" sz="1100" b="1" dirty="0" smtClean="0"/>
            </a:br>
            <a:r>
              <a:rPr lang="ru-RU" sz="1100" b="1" dirty="0" smtClean="0"/>
              <a:t/>
            </a:r>
            <a:br>
              <a:rPr lang="ru-RU" sz="1100" b="1" dirty="0" smtClean="0"/>
            </a:b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b="1" dirty="0" smtClean="0"/>
              <a:t>О ПОРЯДКЕ ОСУЩЕСТВЛЕНИЯ ДЕЯТЕЛЬНОСТИ ПО УПРАВЛЕНИЮ МНОГОКВАРТИРНЫМИ ДОМАМИ</a:t>
            </a:r>
            <a:r>
              <a:rPr lang="ru-RU" sz="1100" dirty="0" smtClean="0"/>
              <a:t> </a:t>
            </a:r>
            <a:br>
              <a:rPr lang="ru-RU" sz="1100" dirty="0" smtClean="0"/>
            </a:b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endParaRPr lang="ru-RU" sz="1200" dirty="0"/>
          </a:p>
        </p:txBody>
      </p:sp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7500"/>
          </a:bodyPr>
          <a:lstStyle/>
          <a:p>
            <a:r>
              <a:rPr lang="ru-RU" sz="1200" dirty="0" smtClean="0"/>
              <a:t>20. Техническая документация на многоквартирный дом и иные документы, связанные с управлением многоквартирным домом, подлежат передаче в составе, предусмотренном Правилами содержания общего имущества в многоквартирном доме, утвержденными постановлением Правительства Российской Федерации от 13 августа 2006 г. N 491.</a:t>
            </a:r>
          </a:p>
          <a:p>
            <a:r>
              <a:rPr lang="ru-RU" sz="1200" dirty="0" smtClean="0"/>
              <a:t>Подлежащие передаче документы должны содержать актуальные на момент передачи сведения о составе и состоянии общего имущества собственников помещений в многоквартирном доме.</a:t>
            </a:r>
          </a:p>
          <a:p>
            <a:r>
              <a:rPr lang="ru-RU" sz="1200" dirty="0" smtClean="0"/>
              <a:t>21. В случае отсутствия у ранее управлявшей многоквартирным домом организации одного или нескольких документов, входящих в состав технической документации на многоквартирный дом, иных документов, связанных с управлением многоквартирным домом, указанных в Правилах содержания общего имущества в многоквартирном доме, утвержденных постановлением Правительства Российской Федерации от 13 августа 2006 г. N 491, которые были переданы ей в установленном порядке, такая организация обязана в течение 3 месяцев со дня получения уведомления, предусмотренного </a:t>
            </a:r>
            <a:r>
              <a:rPr lang="ru-RU" sz="1200" dirty="0" smtClean="0">
                <a:hlinkClick r:id="" action="ppaction://hlinkfile" tooltip="Ссылка на текущий документ"/>
              </a:rPr>
              <a:t>пунктом 18</a:t>
            </a:r>
            <a:r>
              <a:rPr lang="ru-RU" sz="1200" dirty="0" smtClean="0"/>
              <a:t> настоящих Правил, принять меры к восстановлению таких документов и в порядке, предусмотренном </a:t>
            </a:r>
            <a:r>
              <a:rPr lang="ru-RU" sz="1200" dirty="0" smtClean="0">
                <a:hlinkClick r:id="" action="ppaction://hlinkfile" tooltip="Ссылка на текущий документ"/>
              </a:rPr>
              <a:t>пунктом 22</a:t>
            </a:r>
            <a:r>
              <a:rPr lang="ru-RU" sz="1200" dirty="0" smtClean="0"/>
              <a:t> настоящих Правил, передать их по отдельному акту приема-передачи организации, выбранной собственниками помещений в многоквартирном доме для управления этим домом, органу управления товарищества или кооператива либо в случае непосредственного управления таким домом собственниками помещений в этом доме одному из собственников, указанному в решении собрания о выборе способа управления этим домом.</a:t>
            </a:r>
          </a:p>
          <a:p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896C-4CDE-4F7B-875F-99602C2BB33B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100" b="1" dirty="0" smtClean="0"/>
              <a:t> </a:t>
            </a:r>
            <a:br>
              <a:rPr lang="ru-RU" sz="1100" b="1" dirty="0" smtClean="0"/>
            </a:br>
            <a:r>
              <a:rPr lang="ru-RU" sz="1100" b="1" dirty="0" smtClean="0"/>
              <a:t/>
            </a:r>
            <a:br>
              <a:rPr lang="ru-RU" sz="1100" b="1" dirty="0" smtClean="0"/>
            </a:b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b="1" dirty="0" smtClean="0"/>
              <a:t>О ПОРЯДКЕ ОСУЩЕСТВЛЕНИЯ ДЕЯТЕЛЬНОСТИ ПО УПРАВЛЕНИЮ МНОГОКВАРТИРНЫМИ ДОМАМИ</a:t>
            </a:r>
            <a:r>
              <a:rPr lang="ru-RU" sz="1100" dirty="0" smtClean="0"/>
              <a:t> </a:t>
            </a:r>
            <a:br>
              <a:rPr lang="ru-RU" sz="1100" dirty="0" smtClean="0"/>
            </a:b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endParaRPr lang="ru-RU" sz="1200" dirty="0"/>
          </a:p>
        </p:txBody>
      </p:sp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7500"/>
          </a:bodyPr>
          <a:lstStyle/>
          <a:p>
            <a:r>
              <a:rPr lang="ru-RU" sz="1200" dirty="0" smtClean="0"/>
              <a:t>22. Организация, ранее управлявшая многоквартирным домом, любым способом, позволяющим достоверно установить, что сообщение исходит от указанной организации, а также подтвердить его получение, уведомляет о дате (не ранее чем через 7 дней со дня направления сообщения), времени и месте передачи технической документации на многоквартирный дом и иных связанных с управлением этим домом документов организацию, выбранную собственниками помещений в многоквартирном доме для управления этим домом, орган управления товарищества или кооператива либо в случае непосредственного управления таким домом собственниками помещений в этом доме одного из собственников, указанного в решении собрания о выборе способа управления этим домом.</a:t>
            </a:r>
          </a:p>
          <a:p>
            <a:r>
              <a:rPr lang="ru-RU" sz="1200" dirty="0" smtClean="0"/>
              <a:t>Передача технической документации на многоквартирный дом и иных связанных с управлением этим домом документов осуществляется по акту приема-передачи, который должен содержать сведения о дате и месте его составления и перечень передаваемых документов.</a:t>
            </a:r>
          </a:p>
          <a:p>
            <a:r>
              <a:rPr lang="ru-RU" sz="1200" dirty="0" smtClean="0"/>
              <a:t>23. Имеющиеся разногласия по количественному и (или) качественному составу технической документации на многоквартирный дом и иных связанных с управлением этим домом документов, подлежащих передаче, отражаются в акте приема-передачи. Копия акта подлежит направлению в орган государственного жилищного надзора (орган муниципального жилищного контроля) в течение 3 дней со дня его подписания передающей и принимающей сторонами.</a:t>
            </a:r>
            <a:endParaRPr lang="ru-RU" sz="1200" smtClean="0"/>
          </a:p>
          <a:p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896C-4CDE-4F7B-875F-99602C2BB33B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6394" y="274018"/>
            <a:ext cx="8231213" cy="75402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Программа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6394" y="1200009"/>
            <a:ext cx="8231213" cy="4926647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1. Нормативно-правовая база, регламентирующая  правоотношения  в сфере управления многоквартирными домами. 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Введение новых норм, их значение для целей нормативно-правового регулирования деятельности Управляющих компаний в системе ЖКХ. </a:t>
            </a:r>
          </a:p>
          <a:p>
            <a:pPr>
              <a:defRPr/>
            </a:pP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2.</a:t>
            </a:r>
            <a:r>
              <a:rPr lang="ru-RU" sz="2000" dirty="0" smtClean="0"/>
              <a:t> Правила проведения органом местного самоуправления открытого конкурса по отбору управляющей организации для управления многоквартирным домом.</a:t>
            </a:r>
            <a:endParaRPr lang="ru-RU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defRPr/>
            </a:pPr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3. </a:t>
            </a:r>
            <a:r>
              <a:rPr lang="ru-RU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Особенности заключения 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договоров  (контрактов) с Управляющими компаниями с учетом положений Федерального закона от 05.04.2013 г. № 44-ФЗ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 контрактной системе в сфере закупок товаров, работ, услуг для обеспечения государственных и муниципальных нужд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”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4.  О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сновные направления деятельности органов местного самоуправления по приведению системы управления  многоквартирными домами в соответствии с Жилищным кодексом РФ. </a:t>
            </a:r>
          </a:p>
          <a:p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5. Роль и место </a:t>
            </a:r>
            <a:r>
              <a:rPr lang="ru-RU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энергосервисных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контрактов в системе управления многоквартирными домами.</a:t>
            </a:r>
          </a:p>
          <a:p>
            <a:endParaRPr lang="ru-RU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76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2B1A3D-A482-4F59-9411-8DFF79341BDF}" type="slidenum">
              <a:rPr lang="ru-RU" smtClean="0"/>
              <a:pPr/>
              <a:t>2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100" b="1" dirty="0" smtClean="0"/>
              <a:t> </a:t>
            </a:r>
            <a:br>
              <a:rPr lang="ru-RU" sz="1100" b="1" dirty="0" smtClean="0"/>
            </a:br>
            <a:r>
              <a:rPr lang="ru-RU" sz="1100" b="1" dirty="0" smtClean="0"/>
              <a:t/>
            </a:r>
            <a:br>
              <a:rPr lang="ru-RU" sz="1100" b="1" dirty="0" smtClean="0"/>
            </a:b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b="1" dirty="0" smtClean="0"/>
              <a:t>МИНИСТЕРСТВО СТРОИТЕЛЬСТВА И ЖИЛИЩНО-КОММУНАЛЬНОГО ХОЗЯЙСТВА РОССИЙСКОЙ ФЕДЕРАЦИИ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b="1" dirty="0" smtClean="0"/>
              <a:t> ПРИКАЗ от 7 февраля 2014 г. N 41/</a:t>
            </a:r>
            <a:r>
              <a:rPr lang="ru-RU" sz="1100" b="1" dirty="0" err="1" smtClean="0"/>
              <a:t>пр</a:t>
            </a:r>
            <a:r>
              <a:rPr lang="ru-RU" sz="1100" b="1" dirty="0" smtClean="0"/>
              <a:t> </a:t>
            </a:r>
            <a:br>
              <a:rPr lang="ru-RU" sz="1100" b="1" dirty="0" smtClean="0"/>
            </a:br>
            <a:r>
              <a:rPr lang="ru-RU" sz="1100" b="1" dirty="0" smtClean="0"/>
              <a:t>ОБ УТВЕРЖДЕНИИ МЕТОДИЧЕСКИХ РЕКОМЕНДАЦИЙ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b="1" dirty="0" smtClean="0">
                <a:solidFill>
                  <a:srgbClr val="FF0000"/>
                </a:solidFill>
              </a:rPr>
              <a:t>ПО УСТАНОВЛЕНИЮ </a:t>
            </a:r>
            <a:r>
              <a:rPr lang="ru-RU" sz="1100" b="1" dirty="0" smtClean="0"/>
              <a:t>СУБЪЕКТОМ РОССИЙСКОЙ ФЕДЕРАЦИИ </a:t>
            </a:r>
            <a:r>
              <a:rPr lang="ru-RU" sz="1100" b="1" dirty="0" smtClean="0">
                <a:solidFill>
                  <a:srgbClr val="FF0000"/>
                </a:solidFill>
              </a:rPr>
              <a:t>МИНИМАЛЬНОГО РАЗМЕРА ВЗНОСА НА КАПИТАЛЬНЫЙ РЕМОНТ </a:t>
            </a:r>
            <a:r>
              <a:rPr lang="ru-RU" sz="1100" b="1" dirty="0" smtClean="0"/>
              <a:t>ОБЩЕГО ИМУЩЕСТВА В МНОГОКВАРТИРНЫХ ДОМАХ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endParaRPr lang="ru-RU" sz="1200" dirty="0"/>
          </a:p>
        </p:txBody>
      </p:sp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7500"/>
          </a:bodyPr>
          <a:lstStyle/>
          <a:p>
            <a:r>
              <a:rPr lang="ru-RU" sz="1200" dirty="0" smtClean="0"/>
              <a:t>1.1. </a:t>
            </a:r>
            <a:r>
              <a:rPr lang="ru-RU" sz="1200" dirty="0" smtClean="0">
                <a:solidFill>
                  <a:srgbClr val="FF0000"/>
                </a:solidFill>
              </a:rPr>
              <a:t>Установление с</a:t>
            </a:r>
            <a:r>
              <a:rPr lang="ru-RU" sz="1200" dirty="0" smtClean="0"/>
              <a:t>убъектом РФ минимального размера взноса на капитальный ремонт общего имущества в многоквартирном доме (рекомендуется осуществлять </a:t>
            </a:r>
            <a:r>
              <a:rPr lang="ru-RU" sz="1200" dirty="0" smtClean="0">
                <a:solidFill>
                  <a:srgbClr val="FF0000"/>
                </a:solidFill>
              </a:rPr>
              <a:t>на основе следующих принципов:</a:t>
            </a:r>
          </a:p>
          <a:p>
            <a:r>
              <a:rPr lang="ru-RU" sz="1200" dirty="0" smtClean="0"/>
              <a:t>1.1.1. </a:t>
            </a:r>
            <a:r>
              <a:rPr lang="ru-RU" sz="1200" dirty="0" smtClean="0">
                <a:solidFill>
                  <a:srgbClr val="FF0000"/>
                </a:solidFill>
              </a:rPr>
              <a:t>определени</a:t>
            </a:r>
            <a:r>
              <a:rPr lang="ru-RU" sz="1200" dirty="0" smtClean="0"/>
              <a:t>е минимального размера взноса на основе оценки общей потребности в средствах на финансирование услуг и (или) работ по капитальному ремонту общего имущества в многоквартирных домах (далее - капитальный ремонт многоквартирных домов, капитальный ремонт многоквартирного дома), входящих в перечень услуг и (или) работ по капитальному ремонту общего имущества в многоквартирном доме, предусмотренный частью 1 статьи 166 ЖК РФ, а также нормативным правовым актом субъекта РФ, принятым в соответствии с частью 2 указанной статьи (далее - установленный перечень услуг и работ по капитальному ремонту) и необходимых для восстановления соответствующих требованиям безопасности проектных значений параметров и других характеристик строительных конструкций и систем инженерно-технического обеспечения многоквартирных домов с учетом уровня благоустройства, конструктивных и технических параметров многоквартирных домов ;</a:t>
            </a:r>
          </a:p>
          <a:p>
            <a:r>
              <a:rPr lang="ru-RU" sz="1200" dirty="0" smtClean="0"/>
              <a:t> 1.1.2</a:t>
            </a:r>
            <a:r>
              <a:rPr lang="ru-RU" sz="1200" dirty="0" smtClean="0">
                <a:solidFill>
                  <a:srgbClr val="FF0000"/>
                </a:solidFill>
              </a:rPr>
              <a:t>. доступность </a:t>
            </a:r>
            <a:r>
              <a:rPr lang="ru-RU" sz="1200" dirty="0" smtClean="0"/>
              <a:t>минимального размера взноса для граждан - собственников помещений в многоквартирных домах с учетом совокупных расходов на оплату жилого помещения и коммунальных услуг;</a:t>
            </a:r>
          </a:p>
          <a:p>
            <a:r>
              <a:rPr lang="ru-RU" sz="1200" dirty="0" smtClean="0"/>
              <a:t>1.1.3. </a:t>
            </a:r>
            <a:r>
              <a:rPr lang="ru-RU" sz="1200" dirty="0" smtClean="0">
                <a:solidFill>
                  <a:srgbClr val="FF0000"/>
                </a:solidFill>
              </a:rPr>
              <a:t>достаточност</a:t>
            </a:r>
            <a:r>
              <a:rPr lang="ru-RU" sz="1200" dirty="0" smtClean="0"/>
              <a:t>ь финансовых средств, формируемых исходя из устанавливаемого минимального размера взноса, с учетом планируемых мер финансовой поддержки за счет средств федерального бюджета, бюджета субъекта Российской Федерации, местных бюджетов в соответствии со статьей 191 Жилищного кодекса Российской Федерации (далее - финансовая бюджетная поддержка) для обеспечения выполнения региональной программы капитального ремонта общего имущества в многоквартирных домах, разрабатываемой и утверждаемой в соответствии со статьей 168 Жилищного кодекса Российской Федерации (далее - региональная программа капитального ремонта);</a:t>
            </a:r>
          </a:p>
          <a:p>
            <a:r>
              <a:rPr lang="ru-RU" sz="1200" dirty="0" smtClean="0"/>
              <a:t>1.1.4. изменение минимального размера взноса в течение срока реализации региональной программы капитального ремонта должно приводить к сокращению потребности в предоставлении финансовой бюджетной поддержки.</a:t>
            </a:r>
          </a:p>
          <a:p>
            <a:pPr>
              <a:buNone/>
            </a:pPr>
            <a:r>
              <a:rPr lang="ru-RU" sz="1200" dirty="0" smtClean="0"/>
              <a:t> </a:t>
            </a:r>
          </a:p>
          <a:p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896C-4CDE-4F7B-875F-99602C2BB33B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100" b="1" dirty="0" smtClean="0"/>
              <a:t> </a:t>
            </a:r>
            <a:br>
              <a:rPr lang="ru-RU" sz="1100" b="1" dirty="0" smtClean="0"/>
            </a:br>
            <a:r>
              <a:rPr lang="ru-RU" sz="1100" b="1" dirty="0" smtClean="0"/>
              <a:t/>
            </a:r>
            <a:br>
              <a:rPr lang="ru-RU" sz="1100" b="1" dirty="0" smtClean="0"/>
            </a:b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b="1" dirty="0" smtClean="0"/>
              <a:t>МИНИСТЕРСТВО СТРОИТЕЛЬСТВА И ЖИЛИЩНО-КОММУНАЛЬНОГО ХОЗЯЙСТВА РОССИЙСКОЙ ФЕДЕРАЦИИ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b="1" dirty="0" smtClean="0"/>
              <a:t> ПРИКАЗ от 7 февраля 2014 г. N 41/</a:t>
            </a:r>
            <a:r>
              <a:rPr lang="ru-RU" sz="1100" b="1" dirty="0" err="1" smtClean="0"/>
              <a:t>пр</a:t>
            </a:r>
            <a:r>
              <a:rPr lang="ru-RU" sz="1100" b="1" dirty="0" smtClean="0"/>
              <a:t> </a:t>
            </a:r>
            <a:br>
              <a:rPr lang="ru-RU" sz="1100" b="1" dirty="0" smtClean="0"/>
            </a:br>
            <a:r>
              <a:rPr lang="ru-RU" sz="1100" b="1" dirty="0" smtClean="0"/>
              <a:t>ОБ УТВЕРЖДЕНИИ МЕТОДИЧЕСКИХ РЕКОМЕНДАЦИЙ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b="1" dirty="0" smtClean="0"/>
              <a:t>ПО УСТАНОВЛЕНИЮ СУБЪЕКТОМ РОССИЙСКОЙ ФЕДЕРАЦИИ МИНИМАЛЬНОГО РАЗМЕРА ВЗНОСА НА КАПИТАЛЬНЫЙ РЕМОНТ ОБЩЕГО ИМУЩЕСТВА В МНОГОКВАРТИРНЫХ ДОМАХ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endParaRPr lang="ru-RU" sz="1200" dirty="0"/>
          </a:p>
        </p:txBody>
      </p:sp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7500"/>
          </a:bodyPr>
          <a:lstStyle/>
          <a:p>
            <a:r>
              <a:rPr lang="ru-RU" sz="2100" dirty="0" smtClean="0"/>
              <a:t>5.3. Минимальный размер взноса может быть установлен в размере меньшем, чем предельный размер взноса на капитальный ремонт, исходя из социально-экономической ситуации в субъекте Российской Федерации при условии планомерного увеличения минимального размера взноса на следующие годы реализации региональной программы капитального ремонта вплоть до достижения значения, равного необходимому размеру взноса на капитальный ремонт, и учета возникающей разницы в объеме финансовых средств, необходимых для финансирования капитального ремонта многоквартирных домов в рамках региональной программы капитального ремонта, и средств, формируемых за счет взносов собственников помещений в многоквартирных домах, при определении необходимого объема финансовой бюджетной поддержки.</a:t>
            </a:r>
          </a:p>
          <a:p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896C-4CDE-4F7B-875F-99602C2BB33B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100" b="1" dirty="0" smtClean="0"/>
              <a:t> </a:t>
            </a:r>
            <a:br>
              <a:rPr lang="ru-RU" sz="1100" b="1" dirty="0" smtClean="0"/>
            </a:br>
            <a:r>
              <a:rPr lang="ru-RU" sz="1100" b="1" dirty="0" smtClean="0"/>
              <a:t/>
            </a:r>
            <a:br>
              <a:rPr lang="ru-RU" sz="1100" b="1" dirty="0" smtClean="0"/>
            </a:b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b="1" dirty="0" smtClean="0"/>
              <a:t>МИНИСТЕРСТВО СТРОИТЕЛЬСТВА И ЖИЛИЩНО-КОММУНАЛЬНОГО ХОЗЯЙСТВА РОССИЙСКОЙ ФЕДЕРАЦИИ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b="1" dirty="0" smtClean="0"/>
              <a:t> ПРИКАЗ от 7 февраля 2014 г. N 41/</a:t>
            </a:r>
            <a:r>
              <a:rPr lang="ru-RU" sz="1100" b="1" dirty="0" err="1" smtClean="0"/>
              <a:t>пр</a:t>
            </a:r>
            <a:r>
              <a:rPr lang="ru-RU" sz="1100" b="1" dirty="0" smtClean="0"/>
              <a:t> </a:t>
            </a:r>
            <a:br>
              <a:rPr lang="ru-RU" sz="1100" b="1" dirty="0" smtClean="0"/>
            </a:br>
            <a:r>
              <a:rPr lang="ru-RU" sz="1100" b="1" dirty="0" smtClean="0"/>
              <a:t>ОБ УТВЕРЖДЕНИИ МЕТОДИЧЕСКИХ РЕКОМЕНДАЦИЙ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b="1" dirty="0" smtClean="0"/>
              <a:t>ПО УСТАНОВЛЕНИЮ СУБЪЕКТОМ РОССИЙСКОЙ ФЕДЕРАЦИИ МИНИМАЛЬНОГО РАЗМЕРА ВЗНОСА НА КАПИТАЛЬНЫЙ РЕМОНТ ОБЩЕГО ИМУЩЕСТВА В МНОГОКВАРТИРНЫХ ДОМАХ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endParaRPr lang="ru-RU" sz="1200" dirty="0"/>
          </a:p>
        </p:txBody>
      </p:sp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7500"/>
          </a:bodyPr>
          <a:lstStyle/>
          <a:p>
            <a:r>
              <a:rPr lang="ru-RU" sz="1200" dirty="0" smtClean="0"/>
              <a:t>7.1. С целью снижения инфляционных потерь при длительном накоплении средств в фонде капитального ремонта </a:t>
            </a:r>
            <a:r>
              <a:rPr lang="ru-RU" sz="1600" dirty="0" smtClean="0"/>
              <a:t>многоквартирных домов, собственники помещений в которых формируют указанные фонды на специальных счетах, рекомендуется законом субъекта Российской Федерации на основании части 8 статьи 170 Жилищного кодекса Российской Федерации устанавливать минимальный размер фонда капитального ремонта в отношении таких многоквартирных домов.</a:t>
            </a:r>
          </a:p>
          <a:p>
            <a:r>
              <a:rPr lang="ru-RU" sz="1600" dirty="0" smtClean="0"/>
              <a:t>7.2. Минимальный размер фонда капитального ремонта многоквартирного дома рекомендуется определять как долю от оценочной стоимости капитального ремонта такого многоквартирного дома, включающего все услуги и работы, входящие в установленный субъектом Российской Федерации перечень минимально необходимых услуг и работ по капитальному ремонту многоквартирного дома с учетом уровня благоустройства, конструктивных и технических параметров многоквартирного дома.</a:t>
            </a:r>
          </a:p>
          <a:p>
            <a:r>
              <a:rPr lang="ru-RU" sz="1600" dirty="0" smtClean="0"/>
              <a:t>7.3. Субъекту Российской Федерации рекомендуется устанавливать минимальный размер фонда капитального ремонта многоквартирного дома в размере не более 30 процентов оценочной стоимости капитального ремонта многоквартирного дома, определенной в соответствии с </a:t>
            </a:r>
            <a:r>
              <a:rPr lang="ru-RU" sz="1600" dirty="0" smtClean="0">
                <a:hlinkClick r:id="" action="ppaction://hlinkfile" tooltip="Ссылка на текущий документ"/>
              </a:rPr>
              <a:t>разделом 2</a:t>
            </a:r>
            <a:r>
              <a:rPr lang="ru-RU" sz="1600" dirty="0" smtClean="0"/>
              <a:t> настоящих методических рекомендаций.</a:t>
            </a:r>
          </a:p>
          <a:p>
            <a:r>
              <a:rPr lang="ru-RU" sz="1600" dirty="0" smtClean="0"/>
              <a:t>7.4. Минимальный размер фонда капитального ремонта рекомендуется устанавливать в рублях на 1 квадратный метр общей площади помещений в многоквартирном доме.</a:t>
            </a:r>
          </a:p>
          <a:p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896C-4CDE-4F7B-875F-99602C2BB33B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100" b="1" dirty="0" smtClean="0"/>
              <a:t> </a:t>
            </a:r>
            <a:br>
              <a:rPr lang="ru-RU" sz="1100" b="1" dirty="0" smtClean="0"/>
            </a:br>
            <a:r>
              <a:rPr lang="ru-RU" sz="1100" b="1" dirty="0" smtClean="0"/>
              <a:t/>
            </a:r>
            <a:br>
              <a:rPr lang="ru-RU" sz="1100" b="1" dirty="0" smtClean="0"/>
            </a:b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b="1" dirty="0" smtClean="0"/>
              <a:t>МИНИСТЕРСТВО СТРОИТЕЛЬСТВА И ЖИЛИЩНО-КОММУНАЛЬНОГО ХОЗЯЙСТВА РОССИЙСКОЙ ФЕДЕРАЦИИ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b="1" dirty="0" smtClean="0"/>
              <a:t> ПРИКАЗ от 7 февраля 2014 г. N 41/</a:t>
            </a:r>
            <a:r>
              <a:rPr lang="ru-RU" sz="1100" b="1" dirty="0" err="1" smtClean="0"/>
              <a:t>пр</a:t>
            </a:r>
            <a:r>
              <a:rPr lang="ru-RU" sz="1100" b="1" dirty="0" smtClean="0"/>
              <a:t> </a:t>
            </a:r>
            <a:br>
              <a:rPr lang="ru-RU" sz="1100" b="1" dirty="0" smtClean="0"/>
            </a:br>
            <a:r>
              <a:rPr lang="ru-RU" sz="1100" b="1" dirty="0" smtClean="0"/>
              <a:t>ОБ УТВЕРЖДЕНИИ МЕТОДИЧЕСКИХ РЕКОМЕНДАЦИЙ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b="1" dirty="0" smtClean="0"/>
              <a:t>ПО УСТАНОВЛЕНИЮ СУБЪЕКТОМ РОССИЙСКОЙ ФЕДЕРАЦИИ МИНИМАЛЬНОГО РАЗМЕРА ВЗНОСА НА КАПИТАЛЬНЫЙ РЕМОНТ ОБЩЕГО ИМУЩЕСТВА В МНОГОКВАРТИРНЫХ ДОМАХ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endParaRPr lang="ru-RU" sz="1200" dirty="0"/>
          </a:p>
        </p:txBody>
      </p:sp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7500"/>
          </a:bodyPr>
          <a:lstStyle/>
          <a:p>
            <a:r>
              <a:rPr lang="ru-RU" sz="1400" dirty="0" smtClean="0"/>
              <a:t>8.1. Субъекту Российской Федерации рекомендуется публиковать следующие сведения, используемые при установлении минимального размера взноса и при финансировании капитального ремонта многоквартирных домов за счет средств фондов капитального ремонта, сформированных исходя из установленного минимального размера взноса:</a:t>
            </a:r>
          </a:p>
          <a:p>
            <a:pPr lvl="1"/>
            <a:r>
              <a:rPr lang="ru-RU" sz="1400" dirty="0" smtClean="0"/>
              <a:t>8.1.1. перечень минимально необходимых услуг и работ по капитальному ремонту (по типам многоквартирных домов), стоимость которых учитывалась при установлении минимального размера взноса и финансирование которых обеспечивается за счет средств фонда капитального ремонта, формируемого исходя из минимального размера взноса, с учетом финансовой бюджетной поддержки;</a:t>
            </a:r>
          </a:p>
          <a:p>
            <a:pPr lvl="1"/>
            <a:r>
              <a:rPr lang="ru-RU" sz="1400" dirty="0" smtClean="0"/>
              <a:t>8.1.2. оценочная стоимость капитального ремонта многоквартирного дома, включающего все услуги и работы, входящие в перечень минимально необходимых услуг и работ по капитальному ремонту, всего на многоквартирный дом и в расчете на 1 квадратный метр общей площади помещений в многоквартирном доме (удельная стоимость капитального ремонта) (по типам многоквартирных домов);</a:t>
            </a:r>
          </a:p>
          <a:p>
            <a:pPr lvl="1"/>
            <a:r>
              <a:rPr lang="ru-RU" sz="1400" dirty="0" smtClean="0"/>
              <a:t>8.1.3. оценочная стоимость каждой услуги и работы, входящей в перечень минимально необходимых услуг и работ по капитальному ремонту, в расчете на единицу измерения, соответствующую количественным характеристикам объектов общего имущества в многоквартирном доме, в отношении которых выполняются услуги и (или) работы по капитальному ремонту.</a:t>
            </a:r>
          </a:p>
          <a:p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896C-4CDE-4F7B-875F-99602C2BB33B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100" b="1" dirty="0" smtClean="0"/>
              <a:t> </a:t>
            </a:r>
            <a:br>
              <a:rPr lang="ru-RU" sz="1100" b="1" dirty="0" smtClean="0"/>
            </a:br>
            <a:r>
              <a:rPr lang="ru-RU" sz="1100" b="1" dirty="0" smtClean="0"/>
              <a:t/>
            </a:r>
            <a:br>
              <a:rPr lang="ru-RU" sz="1100" b="1" dirty="0" smtClean="0"/>
            </a:b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300" b="1" dirty="0" smtClean="0"/>
              <a:t>МИНИСТЕРСТВО СТРОИТЕЛЬСТВА И ЖИЛИЩНО-КОММУНАЛЬНОГО ХОЗЯЙСТВА РОССИЙСКОЙ ФЕДЕРАЦИИ</a:t>
            </a:r>
            <a:r>
              <a:rPr lang="ru-RU" sz="1300" dirty="0" smtClean="0"/>
              <a:t/>
            </a:r>
            <a:br>
              <a:rPr lang="ru-RU" sz="1300" dirty="0" smtClean="0"/>
            </a:br>
            <a:r>
              <a:rPr lang="ru-RU" sz="1300" b="1" dirty="0" smtClean="0"/>
              <a:t> ПРИКАЗ от 10 февраля 2014 г. N 43/</a:t>
            </a:r>
            <a:r>
              <a:rPr lang="ru-RU" sz="1300" b="1" dirty="0" err="1" smtClean="0"/>
              <a:t>пр</a:t>
            </a:r>
            <a:r>
              <a:rPr lang="ru-RU" sz="1300" b="1" dirty="0" smtClean="0"/>
              <a:t> </a:t>
            </a:r>
            <a:br>
              <a:rPr lang="ru-RU" sz="1300" b="1" dirty="0" smtClean="0"/>
            </a:br>
            <a:r>
              <a:rPr lang="ru-RU" sz="1300" b="1" dirty="0" smtClean="0"/>
              <a:t>ОБ УТВЕРЖДЕНИИ МЕТОДИЧЕСКИХ РЕКОМЕНДАЦИЙ</a:t>
            </a:r>
            <a:r>
              <a:rPr lang="ru-RU" sz="1300" dirty="0" smtClean="0"/>
              <a:t/>
            </a:r>
            <a:br>
              <a:rPr lang="ru-RU" sz="1300" dirty="0" smtClean="0"/>
            </a:br>
            <a:r>
              <a:rPr lang="ru-RU" sz="1800" b="1" dirty="0" smtClean="0"/>
              <a:t>по созданию региональных операторов и обеспечению их деятельности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endParaRPr lang="ru-RU" sz="1200" dirty="0"/>
          </a:p>
        </p:txBody>
      </p:sp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Autofit/>
          </a:bodyPr>
          <a:lstStyle/>
          <a:p>
            <a:r>
              <a:rPr lang="ru-RU" sz="1400" dirty="0" smtClean="0"/>
              <a:t>Региональный оператор создается на основании нормативно-правового акта субъекта РФ (</a:t>
            </a:r>
            <a:r>
              <a:rPr lang="ru-RU" sz="1400" dirty="0" smtClean="0">
                <a:hlinkClick r:id="rId2"/>
              </a:rPr>
              <a:t>ст. 167</a:t>
            </a:r>
            <a:r>
              <a:rPr lang="ru-RU" sz="1400" dirty="0" smtClean="0"/>
              <a:t>, </a:t>
            </a:r>
            <a:r>
              <a:rPr lang="ru-RU" sz="1400" dirty="0" smtClean="0">
                <a:hlinkClick r:id="rId3"/>
              </a:rPr>
              <a:t>гл. 17</a:t>
            </a:r>
            <a:r>
              <a:rPr lang="ru-RU" sz="1400" dirty="0" smtClean="0"/>
              <a:t> ЖК РФ;  в т.ч. </a:t>
            </a:r>
            <a:r>
              <a:rPr lang="ru-RU" sz="1400" dirty="0" smtClean="0">
                <a:hlinkClick r:id="rId4"/>
              </a:rPr>
              <a:t>ст. 17</a:t>
            </a:r>
            <a:r>
              <a:rPr lang="ru-RU" sz="1400" dirty="0" smtClean="0"/>
              <a:t> Закона Московской области от 01.07.2013 N 66/2013-ОЗ) с учетом </a:t>
            </a:r>
            <a:r>
              <a:rPr lang="ru-RU" sz="1400" b="1" dirty="0" smtClean="0"/>
              <a:t>МЕТОДИЧЕСКИХ РЕКОМЕНДАЦИЙ по созданию региональных операторов и обеспечению их деятельности, утвержденных приказом Минстроя РФ от</a:t>
            </a:r>
            <a:r>
              <a:rPr lang="ru-RU" sz="1400" dirty="0" smtClean="0"/>
              <a:t> 10 февраля 2014 № 43/пр.</a:t>
            </a:r>
          </a:p>
          <a:p>
            <a:r>
              <a:rPr lang="ru-RU" sz="1400" dirty="0" smtClean="0"/>
              <a:t>2.1. </a:t>
            </a:r>
            <a:r>
              <a:rPr lang="ru-RU" sz="1400" dirty="0" smtClean="0">
                <a:solidFill>
                  <a:srgbClr val="FF0000"/>
                </a:solidFill>
              </a:rPr>
              <a:t>Полномочия учредителя (учредителей) регионального оператора </a:t>
            </a:r>
            <a:r>
              <a:rPr lang="ru-RU" sz="1400" dirty="0" smtClean="0"/>
              <a:t>от имени субъекта Российской Федерации могут реализовывать органы исполнительной власти субъекта РФ, осуществляющие функции по вопросам управления имуществом, жилищно-коммунального хозяйства, строительства, на основании решения, принимаемого в соответствии с законами и иными нормативными правовыми актами субъекта РФ, на территории которого будет осуществлять деятельность региональный оператор.</a:t>
            </a:r>
          </a:p>
          <a:p>
            <a:r>
              <a:rPr lang="ru-RU" sz="1400" dirty="0" smtClean="0"/>
              <a:t>2.2. </a:t>
            </a:r>
            <a:r>
              <a:rPr lang="ru-RU" sz="1400" dirty="0" smtClean="0">
                <a:solidFill>
                  <a:srgbClr val="FF0000"/>
                </a:solidFill>
              </a:rPr>
              <a:t>Рекомендуется осуществлять создание одного регионального оператора</a:t>
            </a:r>
            <a:r>
              <a:rPr lang="ru-RU" sz="1400" dirty="0" smtClean="0"/>
              <a:t>, функционирующего на всей территории субъекта РФ, за исключением случаев, когда необходимость создания на территории субъекта РФ нескольких региональных операторов обусловлена:</a:t>
            </a:r>
          </a:p>
          <a:p>
            <a:pPr lvl="1"/>
            <a:r>
              <a:rPr lang="ru-RU" sz="1400" dirty="0" smtClean="0"/>
              <a:t>2.2.1. существенным различием климатических условий в рамках территории субъекта РФ;</a:t>
            </a:r>
          </a:p>
          <a:p>
            <a:pPr lvl="1"/>
            <a:r>
              <a:rPr lang="ru-RU" sz="1400" dirty="0" smtClean="0"/>
              <a:t>2.2.2. особенностями административно-территориального деления субъекта РФ (например, наличием закрытых административно-территориальных объединений).</a:t>
            </a:r>
          </a:p>
          <a:p>
            <a:r>
              <a:rPr lang="ru-RU" sz="1400" dirty="0" smtClean="0"/>
              <a:t>2.3. В случае принятия решения о создании нескольких региональных операторов рекомендуется определять территорию их деятельности с учетом необходимости функционирования одного регионального оператора на территории муниципального образования.</a:t>
            </a:r>
          </a:p>
          <a:p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896C-4CDE-4F7B-875F-99602C2BB33B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b="1" dirty="0" smtClean="0"/>
              <a:t>ПРИКАЗ от 10 февраля 2014 г. N 43/</a:t>
            </a:r>
            <a:r>
              <a:rPr lang="ru-RU" sz="1600" b="1" dirty="0" err="1" smtClean="0"/>
              <a:t>пр</a:t>
            </a:r>
            <a:r>
              <a:rPr lang="ru-RU" sz="1600" b="1" dirty="0" smtClean="0"/>
              <a:t> – </a:t>
            </a:r>
            <a:r>
              <a:rPr lang="ru-RU" sz="1600" b="1" dirty="0" err="1" smtClean="0"/>
              <a:t>рег</a:t>
            </a:r>
            <a:r>
              <a:rPr lang="ru-RU" sz="1600" b="1" dirty="0" smtClean="0"/>
              <a:t>. Оператор - продолжение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r>
              <a:rPr lang="ru-RU" sz="1300" dirty="0" smtClean="0"/>
              <a:t>4.1. Имущество регионального оператора формируется за счет источников, указанных в части 1 статьи 179 ЖК РФ, т.е. </a:t>
            </a:r>
            <a:r>
              <a:rPr lang="ru-RU" sz="1300" dirty="0" smtClean="0">
                <a:solidFill>
                  <a:srgbClr val="FF0000"/>
                </a:solidFill>
              </a:rPr>
              <a:t>за счет: 1) взносов учредителя; 2) платежей собственников помещений в многоквартирных домах, формирующих фонды капитального ремонта на счете, счетах регионального оператора; 3) других не запрещенных законом источников,</a:t>
            </a:r>
            <a:r>
              <a:rPr lang="ru-RU" sz="1300" dirty="0" smtClean="0"/>
              <a:t>  а также иных источников, предусмотренных нормативными правовыми актами субъекта Российской Федерации, уставом регионального оператора.</a:t>
            </a:r>
          </a:p>
          <a:p>
            <a:r>
              <a:rPr lang="ru-RU" sz="1300" dirty="0" smtClean="0"/>
              <a:t>4.2. В качестве дополнительных источников формирования имущества регионального оператора могут быть предусмотрены:</a:t>
            </a:r>
          </a:p>
          <a:p>
            <a:pPr lvl="1"/>
            <a:r>
              <a:rPr lang="ru-RU" sz="1300" dirty="0" smtClean="0"/>
              <a:t>4.2.1. доходы от размещения временно свободных средств регионального оператора;</a:t>
            </a:r>
          </a:p>
          <a:p>
            <a:pPr lvl="1"/>
            <a:r>
              <a:rPr lang="ru-RU" sz="1300" dirty="0" smtClean="0"/>
              <a:t>4.2.2. кредиты, займы, полученные региональным оператором в целях реализации региональной программы капитального ремонта общего имущества в многоквартирных домах субъекта Российской Федерации;</a:t>
            </a:r>
          </a:p>
          <a:p>
            <a:pPr lvl="1"/>
            <a:r>
              <a:rPr lang="ru-RU" sz="1300" dirty="0" smtClean="0"/>
              <a:t>4.2.3. доходы от предпринимательской деятельности, в случае если уставом регионального оператора предусмотрена возможность осуществления им предпринимательской деятельности.</a:t>
            </a:r>
          </a:p>
          <a:p>
            <a:r>
              <a:rPr lang="ru-RU" sz="1300" dirty="0" smtClean="0"/>
              <a:t>4.3. С учетом запрета на использование средств, формирующих фонд капитального ремонта общего имущества в многоквартирных домах, на финансовое обеспечение текущей деятельности регионального оператора (оплату труда работников регионального оператора, административные, хозяйственные и прочие расходы, необходимые для обеспечения работы регионального оператора и выполнения уставных задач) рекомендуется ежегодно при формировании бюджета субъекта Российской Федерации предусматривать бюджетные ассигнования на предоставление субсидий для обеспечения текущей деятельности регионального оператора в виде регулярных поступлений (взносов) согласно смете. Порядок и сроки таких поступлений рекомендуется определять законом субъекта Российской Федерации. При этом размер средств, необходимых для обеспечения деятельности регионального оператора, рекомендуется определять на основании предложений правления регионального оператора.</a:t>
            </a:r>
          </a:p>
          <a:p>
            <a:endParaRPr lang="ru-RU" sz="1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896C-4CDE-4F7B-875F-99602C2BB33B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b="1" dirty="0" smtClean="0"/>
              <a:t>ПРИКАЗ от 10 февраля 2014 г. N 43/</a:t>
            </a:r>
            <a:r>
              <a:rPr lang="ru-RU" sz="1600" b="1" dirty="0" err="1" smtClean="0"/>
              <a:t>пр</a:t>
            </a:r>
            <a:r>
              <a:rPr lang="ru-RU" sz="1600" b="1" dirty="0" smtClean="0"/>
              <a:t> – </a:t>
            </a:r>
            <a:r>
              <a:rPr lang="ru-RU" sz="1600" b="1" dirty="0" err="1" smtClean="0"/>
              <a:t>рег</a:t>
            </a:r>
            <a:r>
              <a:rPr lang="ru-RU" sz="1600" b="1" dirty="0" smtClean="0"/>
              <a:t>. Оператор - продолжение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400" dirty="0" smtClean="0"/>
              <a:t>6.1. В целях конкретизации и уточнения порядка взаимодействия регионального оператора с собственниками помещений в многоквартирных домах, в том числе установления сроков принятия решений, требуемых от регионального оператора, рекомендуется разрабатывать соответствующие регламенты взаимодействия, утверждать их правлением регионального оператора и размещать на сайте регионального оператора в информационно-телекоммуникационной сети Интернет.</a:t>
            </a:r>
          </a:p>
          <a:p>
            <a:r>
              <a:rPr lang="ru-RU" sz="1400" dirty="0" smtClean="0"/>
              <a:t>6.2. Порядок взаимодействия регионального оператора с органами государственной власти и органами местного самоуправления, а также с иными организациями, в случаях когда такое взаимодействие предусмотрено Жилищным кодексом Российской Федерации, региональными нормативными правовыми актами по вопросам капитального ремонта, рекомендуется определять отдельным регламентом взаимодействия, утвержденным правлением регионального оператора и размещенным на сайте регионального оператора в информационно-телекоммуникационной сети Интернет.</a:t>
            </a:r>
          </a:p>
          <a:p>
            <a:r>
              <a:rPr lang="ru-RU" sz="1400" dirty="0" smtClean="0"/>
              <a:t>6.3. Применительно к деятельности по организации и планированию осуществления капитального ремонта общего имущества в многоквартирных домах, а также к деятельности по осуществлению закупок для административно-хозяйственных нужд регионального оператора, в том числе для обеспечения текущей деятельности, рекомендуется разрабатывать отдельный регламент.</a:t>
            </a:r>
          </a:p>
          <a:p>
            <a:r>
              <a:rPr lang="ru-RU" sz="1400" dirty="0" smtClean="0"/>
              <a:t>6.4. При осуществлении взаимодействия регионального оператора с иными организациями рекомендуется учитывать наличие возможного конфликта интересов участников такого взаимодействия.</a:t>
            </a:r>
          </a:p>
          <a:p>
            <a:endParaRPr lang="ru-RU" sz="1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896C-4CDE-4F7B-875F-99602C2BB33B}" type="slidenum">
              <a:rPr lang="ru-RU" smtClean="0"/>
              <a:pPr/>
              <a:t>26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b="1" dirty="0" smtClean="0"/>
              <a:t>ПРИКАЗ от 10 февраля 2014 г. N 43/</a:t>
            </a:r>
            <a:r>
              <a:rPr lang="ru-RU" sz="1600" b="1" dirty="0" err="1" smtClean="0"/>
              <a:t>пр</a:t>
            </a:r>
            <a:r>
              <a:rPr lang="ru-RU" sz="1600" b="1" dirty="0" smtClean="0"/>
              <a:t> – </a:t>
            </a:r>
            <a:r>
              <a:rPr lang="ru-RU" sz="1600" b="1" dirty="0" err="1" smtClean="0"/>
              <a:t>рег</a:t>
            </a:r>
            <a:r>
              <a:rPr lang="ru-RU" sz="1600" b="1" dirty="0" smtClean="0"/>
              <a:t>. Оператор - продолжение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8.1. Рекомендуется обеспечить ведение </a:t>
            </a:r>
            <a:r>
              <a:rPr lang="ru-RU" dirty="0" smtClean="0">
                <a:solidFill>
                  <a:srgbClr val="FF0000"/>
                </a:solidFill>
              </a:rPr>
              <a:t>учета средств</a:t>
            </a:r>
            <a:r>
              <a:rPr lang="ru-RU" dirty="0" smtClean="0"/>
              <a:t>, поступивших на счет, счета регионального оператора в виде взносов на капитальный ремонт собственников помещений в многоквартирных домах, формирующих фонды капитального ремонта, на счете, счетах регионального оператора </a:t>
            </a:r>
            <a:r>
              <a:rPr lang="ru-RU" dirty="0" smtClean="0">
                <a:solidFill>
                  <a:srgbClr val="FF0000"/>
                </a:solidFill>
              </a:rPr>
              <a:t>преимущественно в электронной форме.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896C-4CDE-4F7B-875F-99602C2BB33B}" type="slidenum">
              <a:rPr lang="ru-RU" smtClean="0"/>
              <a:pPr/>
              <a:t>27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Региональная программа капитального ремонта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Также субъектом РФ утверждается региональная программа капитального ремонта, которая должна содержать перечень всех многоквартирных домов на территории субъекта РФ, за рядом исключений, перечень работ и услуг по капремонту общего имущества таких домов, плановый период проведения капремонта и очередность его проведения (</a:t>
            </a:r>
            <a:r>
              <a:rPr lang="ru-RU" sz="1800" dirty="0" smtClean="0">
                <a:hlinkClick r:id="rId2"/>
              </a:rPr>
              <a:t>ст. 168</a:t>
            </a:r>
            <a:r>
              <a:rPr lang="ru-RU" sz="1800" dirty="0" smtClean="0"/>
              <a:t> ЖК РФ). Например, Постановлением Правительства Московской области от 27.12.2013 N 1188/58 утверждена </a:t>
            </a:r>
            <a:r>
              <a:rPr lang="ru-RU" dirty="0" smtClean="0"/>
              <a:t>региональная </a:t>
            </a:r>
            <a:r>
              <a:rPr lang="ru-RU" dirty="0" smtClean="0">
                <a:hlinkClick r:id="rId3"/>
              </a:rPr>
              <a:t>программа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"Проведение капитального ремонта общего имущества в многоквартирных домах, расположенных на территории Московской области, на 2014 - 2038 годы".</a:t>
            </a:r>
          </a:p>
          <a:p>
            <a:endParaRPr lang="ru-RU" sz="1800" dirty="0" smtClean="0">
              <a:solidFill>
                <a:srgbClr val="FF0000"/>
              </a:solidFill>
            </a:endParaRPr>
          </a:p>
          <a:p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896C-4CDE-4F7B-875F-99602C2BB33B}" type="slidenum">
              <a:rPr lang="ru-RU" smtClean="0"/>
              <a:pPr/>
              <a:t>28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Региональная программа капитального ремонта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ru-RU" sz="1800" dirty="0" smtClean="0"/>
              <a:t>2. Министерству строительного комплекса Московской области:</a:t>
            </a:r>
          </a:p>
          <a:p>
            <a:pPr lvl="1"/>
            <a:r>
              <a:rPr lang="ru-RU" sz="1800" dirty="0" smtClean="0"/>
              <a:t>2.1. По мере определения источников финансирования реконструкции или сноса домов, физический износ основных конструктивных элементов (крыша, стены, фундамент) которых превышает семьдесят процентов, направлять в Правительство Московской области предложения по их исключению из региональной </a:t>
            </a:r>
            <a:r>
              <a:rPr lang="ru-RU" sz="1800" dirty="0" smtClean="0">
                <a:hlinkClick r:id="" action="ppaction://hlinkfile"/>
              </a:rPr>
              <a:t>программы</a:t>
            </a:r>
            <a:r>
              <a:rPr lang="ru-RU" sz="1800" dirty="0" smtClean="0"/>
              <a:t>.</a:t>
            </a:r>
          </a:p>
          <a:p>
            <a:pPr lvl="1"/>
            <a:r>
              <a:rPr lang="ru-RU" sz="1800" dirty="0" smtClean="0"/>
              <a:t>2.2. В срок до 15 февраля 2014 года заключить с органами местного самоуправления муниципальных районов и городских округов Московской области соглашения о совместной подготовке и реализации краткосрочных (сроком до трех лет) планов реализации региональной </a:t>
            </a:r>
            <a:r>
              <a:rPr lang="ru-RU" sz="1800" dirty="0" smtClean="0">
                <a:hlinkClick r:id="" action="ppaction://hlinkfile"/>
              </a:rPr>
              <a:t>программы</a:t>
            </a:r>
            <a:r>
              <a:rPr lang="ru-RU" sz="1800" dirty="0" smtClean="0"/>
              <a:t>, а также об информационном обмене в рамках реализации указанных краткосрочных планов.</a:t>
            </a:r>
          </a:p>
          <a:p>
            <a:r>
              <a:rPr lang="ru-RU" sz="1800" dirty="0" smtClean="0"/>
              <a:t>Рекомендовать некоммерческой организации "Фонд капитального ремонта общего имущества многоквартирных домов" принять участие в подготовке и реализации указанных соглашений.</a:t>
            </a:r>
          </a:p>
          <a:p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896C-4CDE-4F7B-875F-99602C2BB33B}" type="slidenum">
              <a:rPr lang="ru-RU" smtClean="0"/>
              <a:pPr/>
              <a:t>29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Закупка у единственного поставщика  - управление МКД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В соответствии с частью 22 статьи 93  Федерального закона от 05.04.2013 N 44-ФЗ (ред. от 04.06.2014) "О контрактной системе в сфере закупок товаров, работ, услуг для обеспечения государственных и муниципальных нужд" заключение контракта управления МКД на </a:t>
            </a:r>
            <a:r>
              <a:rPr lang="ru-RU" sz="1600" dirty="0" smtClean="0">
                <a:solidFill>
                  <a:srgbClr val="FF0000"/>
                </a:solidFill>
              </a:rPr>
              <a:t>основании решения общего собрания собственников помещений </a:t>
            </a:r>
            <a:r>
              <a:rPr lang="ru-RU" sz="1600" dirty="0" smtClean="0"/>
              <a:t>в многоквартирном доме </a:t>
            </a:r>
            <a:r>
              <a:rPr lang="ru-RU" sz="1600" dirty="0" smtClean="0">
                <a:solidFill>
                  <a:srgbClr val="FF0000"/>
                </a:solidFill>
              </a:rPr>
              <a:t>или открытого конкурса, проводимого органом МСУ </a:t>
            </a:r>
            <a:r>
              <a:rPr lang="ru-RU" sz="1600" dirty="0" smtClean="0"/>
              <a:t>в соответствии с жилищным </a:t>
            </a:r>
            <a:r>
              <a:rPr lang="ru-RU" sz="1600" dirty="0" smtClean="0">
                <a:hlinkClick r:id="rId2"/>
              </a:rPr>
              <a:t>законодательством</a:t>
            </a:r>
            <a:r>
              <a:rPr lang="ru-RU" sz="1600" dirty="0" smtClean="0"/>
              <a:t>, управляющей компанией, если помещения в МКД находятся в частной, государственной или муниципальной собственности </a:t>
            </a:r>
            <a:r>
              <a:rPr lang="ru-RU" sz="1600" dirty="0" smtClean="0">
                <a:solidFill>
                  <a:srgbClr val="FF0000"/>
                </a:solidFill>
              </a:rPr>
              <a:t>является одним из 37 </a:t>
            </a:r>
            <a:r>
              <a:rPr lang="ru-RU" sz="1600" dirty="0" smtClean="0"/>
              <a:t>(де факто 36) случаев, </a:t>
            </a:r>
            <a:r>
              <a:rPr lang="ru-RU" sz="1600" dirty="0" smtClean="0">
                <a:solidFill>
                  <a:srgbClr val="FF0000"/>
                </a:solidFill>
              </a:rPr>
              <a:t>когда заказчик может осуществить закупку этой услуги у единственного поставщика </a:t>
            </a:r>
            <a:r>
              <a:rPr lang="ru-RU" sz="1600" dirty="0" smtClean="0"/>
              <a:t>(подрядчика, исполнителя);</a:t>
            </a:r>
          </a:p>
          <a:p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896C-4CDE-4F7B-875F-99602C2BB33B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Региональная программа капитального ремонта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1400" dirty="0" smtClean="0"/>
              <a:t>4. Повышение энергетической эффективности многоквартирных домов Московской области</a:t>
            </a:r>
          </a:p>
          <a:p>
            <a:r>
              <a:rPr lang="ru-RU" sz="1400" dirty="0" smtClean="0"/>
              <a:t> </a:t>
            </a:r>
          </a:p>
          <a:p>
            <a:r>
              <a:rPr lang="ru-RU" sz="1400" dirty="0" smtClean="0">
                <a:solidFill>
                  <a:srgbClr val="FF0000"/>
                </a:solidFill>
              </a:rPr>
              <a:t>При проведении капитального ремонта многоквартирных домов необходимо учитывать требования энергетической эффективности </a:t>
            </a:r>
            <a:r>
              <a:rPr lang="ru-RU" sz="1400" dirty="0" smtClean="0"/>
              <a:t>(в рамках предельной стоимости капитального ремонта 1 кв. м общей площади помещений многоквартирного дома), установленные Федеральным </a:t>
            </a:r>
            <a:r>
              <a:rPr lang="ru-RU" sz="1400" dirty="0" smtClean="0">
                <a:hlinkClick r:id="rId2"/>
              </a:rPr>
              <a:t>законом</a:t>
            </a:r>
            <a:r>
              <a:rPr lang="ru-RU" sz="1400" dirty="0" smtClean="0"/>
              <a:t> от 23.11.2009 N 261-ФЗ "Об энергосбережении и о повышении энергетической эффективности и о внесении изменений в отдельные законодательные акты Российской Федерации" и </a:t>
            </a:r>
            <a:r>
              <a:rPr lang="ru-RU" sz="1400" dirty="0" smtClean="0">
                <a:hlinkClick r:id="rId3"/>
              </a:rPr>
              <a:t>постановлением</a:t>
            </a:r>
            <a:r>
              <a:rPr lang="ru-RU" sz="1400" dirty="0" smtClean="0"/>
              <a:t> Правительства Российской Федерации от 25.01.2011 N 18 "Об утверждении Правил установления требований энергетической эффективности для зданий, строений, сооружений и требований к правилам определения класса энергетической эффективности многоквартирных домов".</a:t>
            </a:r>
          </a:p>
          <a:p>
            <a:r>
              <a:rPr lang="ru-RU" sz="1400" dirty="0" smtClean="0"/>
              <a:t>Многоквартирным домам, прошедшим капитальный ремонт, присваивается класс энергетической эффективности в соответствии с </a:t>
            </a:r>
            <a:r>
              <a:rPr lang="ru-RU" sz="1400" dirty="0" smtClean="0">
                <a:hlinkClick r:id="rId4"/>
              </a:rPr>
              <a:t>Правилами</a:t>
            </a:r>
            <a:r>
              <a:rPr lang="ru-RU" sz="1400" dirty="0" smtClean="0"/>
              <a:t>, утвержденными приказом Министерства регионального развития Российской Федерации от 08.04.2011 N 161 "Об утверждении Правил определения классов энергетической эффективности многоквартирных домов и Требований к указателю класса энергетической эффективности многоквартирного дома, размещаемого на фасаде многоквартирного дома", который включается в энергетический паспорт многоквартирного дома.</a:t>
            </a:r>
          </a:p>
          <a:p>
            <a:r>
              <a:rPr lang="ru-RU" sz="1400" dirty="0" smtClean="0">
                <a:solidFill>
                  <a:srgbClr val="FF0000"/>
                </a:solidFill>
              </a:rPr>
              <a:t>Главное управление Московской области "Государственная жилищная инспекция Московской области" осуществляет региональный государственный жилищный надзор за обоснованностью присвоения класса энергетической эффективности многоквартирным домам, прошедшим капитальный ремонт.</a:t>
            </a:r>
          </a:p>
          <a:p>
            <a:endParaRPr lang="ru-RU" sz="1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896C-4CDE-4F7B-875F-99602C2BB33B}" type="slidenum">
              <a:rPr lang="ru-RU" smtClean="0"/>
              <a:pPr/>
              <a:t>30</a:t>
            </a:fld>
            <a:endParaRPr lang="ru-RU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Положение по организации капитального ремонта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В Москве распоряжением  Премьера от 12 марта 1996 г.  № 223-РП утверждено Положение по организации капитального ремонта жилых зданий в г. Москве – МГСН 301.01-96.</a:t>
            </a:r>
          </a:p>
          <a:p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896C-4CDE-4F7B-875F-99602C2BB33B}" type="slidenum">
              <a:rPr lang="ru-RU" smtClean="0"/>
              <a:pPr/>
              <a:t>31</a:t>
            </a:fld>
            <a:endParaRPr lang="ru-RU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Региональная программа капитального ремонта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55000" lnSpcReduction="20000"/>
          </a:bodyPr>
          <a:lstStyle/>
          <a:p>
            <a:endParaRPr lang="ru-RU" sz="1800" dirty="0" smtClean="0">
              <a:solidFill>
                <a:srgbClr val="FF0000"/>
              </a:solidFill>
            </a:endParaRPr>
          </a:p>
          <a:p>
            <a:pPr algn="ctr"/>
            <a:r>
              <a:rPr lang="ru-RU" sz="1800" dirty="0" smtClean="0"/>
              <a:t>СРЕДНИЕ СРОКИ СЛУЖБЫ ЭЛЕМЕНТОВ ЖИЛЫХ ЗДАНИЙ, лет</a:t>
            </a:r>
          </a:p>
          <a:p>
            <a:pPr algn="ctr">
              <a:buNone/>
            </a:pPr>
            <a:r>
              <a:rPr lang="ru-RU" sz="1800" dirty="0" smtClean="0"/>
              <a:t>                                                                                                                      </a:t>
            </a:r>
          </a:p>
          <a:p>
            <a:pPr algn="ctr"/>
            <a:r>
              <a:rPr lang="ru-RU" sz="2200" dirty="0" smtClean="0"/>
              <a:t>Здания каменные, </a:t>
            </a:r>
            <a:r>
              <a:rPr lang="ru-RU" sz="2200" dirty="0" err="1" smtClean="0"/>
              <a:t>особокапитальные</a:t>
            </a:r>
            <a:r>
              <a:rPr lang="ru-RU" sz="2200" dirty="0" smtClean="0"/>
              <a:t>, стены          </a:t>
            </a:r>
          </a:p>
          <a:p>
            <a:pPr algn="ctr"/>
            <a:r>
              <a:rPr lang="ru-RU" sz="2200" dirty="0" smtClean="0"/>
              <a:t>кирпичные толщиной в 2,5-3,5 кирпича с            </a:t>
            </a:r>
          </a:p>
          <a:p>
            <a:pPr algn="ctr"/>
            <a:r>
              <a:rPr lang="ru-RU" sz="2200" dirty="0" smtClean="0"/>
              <a:t>железобетонным или металлическим каркасом,        </a:t>
            </a:r>
          </a:p>
          <a:p>
            <a:pPr algn="ctr"/>
            <a:r>
              <a:rPr lang="ru-RU" sz="2200" dirty="0" smtClean="0"/>
              <a:t>перекрытия железобетонные и бетонные; здания с    </a:t>
            </a:r>
          </a:p>
          <a:p>
            <a:pPr algn="ctr"/>
            <a:r>
              <a:rPr lang="ru-RU" sz="2200" dirty="0" smtClean="0"/>
              <a:t>крупнопанельными стенами, перекрытия              </a:t>
            </a:r>
          </a:p>
          <a:p>
            <a:pPr algn="ctr"/>
            <a:r>
              <a:rPr lang="ru-RU" sz="2200" dirty="0" smtClean="0"/>
              <a:t>железобетонные высотой более 5 этажей - 150     </a:t>
            </a:r>
          </a:p>
          <a:p>
            <a:pPr algn="ctr">
              <a:buNone/>
            </a:pPr>
            <a:r>
              <a:rPr lang="ru-RU" sz="2200" dirty="0" smtClean="0"/>
              <a:t> </a:t>
            </a:r>
          </a:p>
          <a:p>
            <a:pPr algn="ctr"/>
            <a:r>
              <a:rPr lang="ru-RU" sz="2200" dirty="0" smtClean="0"/>
              <a:t>Здания с кирпичными стенами толщиной в 1,5-2,5    </a:t>
            </a:r>
          </a:p>
          <a:p>
            <a:pPr algn="ctr"/>
            <a:r>
              <a:rPr lang="ru-RU" sz="2200" dirty="0" smtClean="0"/>
              <a:t>кирпича, перекрытия железобетонные, бетонные или  </a:t>
            </a:r>
          </a:p>
          <a:p>
            <a:pPr algn="ctr"/>
            <a:r>
              <a:rPr lang="ru-RU" sz="2200" dirty="0" smtClean="0"/>
              <a:t>деревянные; с крупноблочными стенами, перекрытия  </a:t>
            </a:r>
          </a:p>
          <a:p>
            <a:pPr algn="ctr"/>
            <a:r>
              <a:rPr lang="ru-RU" sz="2200" dirty="0" smtClean="0"/>
              <a:t>железобетонные   -  125                                  </a:t>
            </a:r>
          </a:p>
          <a:p>
            <a:pPr algn="ctr"/>
            <a:endParaRPr lang="ru-RU" sz="2200" dirty="0" smtClean="0"/>
          </a:p>
          <a:p>
            <a:pPr algn="ctr"/>
            <a:r>
              <a:rPr lang="ru-RU" sz="2200" dirty="0" smtClean="0"/>
              <a:t>Здания со стенами облегченной кладки из кирпича,  </a:t>
            </a:r>
          </a:p>
          <a:p>
            <a:pPr algn="ctr"/>
            <a:r>
              <a:rPr lang="ru-RU" sz="2200" dirty="0" smtClean="0"/>
              <a:t>монолитного шлакобетона, легких шлакоблоков,      </a:t>
            </a:r>
          </a:p>
          <a:p>
            <a:pPr algn="ctr"/>
            <a:r>
              <a:rPr lang="ru-RU" sz="2200" dirty="0" smtClean="0"/>
              <a:t>ракушечника, перекрытия железобетонные или        </a:t>
            </a:r>
          </a:p>
          <a:p>
            <a:pPr algn="ctr"/>
            <a:r>
              <a:rPr lang="ru-RU" sz="2200" dirty="0" smtClean="0"/>
              <a:t>бетонные; здания со стенами крупноблочными или    </a:t>
            </a:r>
          </a:p>
          <a:p>
            <a:pPr algn="ctr"/>
            <a:r>
              <a:rPr lang="ru-RU" sz="2200" dirty="0" smtClean="0"/>
              <a:t>облегченной кладки из кирпича, монолитного        </a:t>
            </a:r>
          </a:p>
          <a:p>
            <a:pPr algn="ctr"/>
            <a:r>
              <a:rPr lang="ru-RU" sz="2200" dirty="0" smtClean="0"/>
              <a:t>шлакобетона, мелких шлакоблоков, ракушечника;     </a:t>
            </a:r>
          </a:p>
          <a:p>
            <a:pPr algn="ctr"/>
            <a:r>
              <a:rPr lang="ru-RU" sz="2200" dirty="0" smtClean="0"/>
              <a:t>перекрытия деревянные; здания крупнопанельные из  </a:t>
            </a:r>
          </a:p>
          <a:p>
            <a:pPr algn="ctr"/>
            <a:r>
              <a:rPr lang="ru-RU" sz="2200" dirty="0" smtClean="0"/>
              <a:t>3-слойных панелей высотой до 5 этажей, перекрытия </a:t>
            </a:r>
          </a:p>
          <a:p>
            <a:pPr algn="ctr"/>
            <a:r>
              <a:rPr lang="ru-RU" sz="2200" dirty="0" smtClean="0"/>
              <a:t>железобетонные   - 100                                  </a:t>
            </a:r>
          </a:p>
          <a:p>
            <a:pPr algn="ctr"/>
            <a:endParaRPr lang="ru-RU" sz="2200" dirty="0" smtClean="0"/>
          </a:p>
          <a:p>
            <a:pPr algn="ctr"/>
            <a:r>
              <a:rPr lang="ru-RU" sz="2200" dirty="0" smtClean="0"/>
              <a:t>Здания со стенами смешанными, деревянными         </a:t>
            </a:r>
          </a:p>
          <a:p>
            <a:pPr algn="ctr"/>
            <a:r>
              <a:rPr lang="ru-RU" sz="2200" dirty="0" smtClean="0"/>
              <a:t>рублеными или брусчатыми  - 90                        </a:t>
            </a:r>
          </a:p>
          <a:p>
            <a:pPr algn="ctr">
              <a:buNone/>
            </a:pPr>
            <a:endParaRPr lang="ru-RU" sz="2200" dirty="0" smtClean="0"/>
          </a:p>
          <a:p>
            <a:pPr algn="ctr"/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896C-4CDE-4F7B-875F-99602C2BB33B}" type="slidenum">
              <a:rPr lang="ru-RU" smtClean="0"/>
              <a:pPr/>
              <a:t>32</a:t>
            </a:fld>
            <a:endParaRPr lang="ru-RU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ru-RU" sz="1400" i="1" dirty="0" smtClean="0">
                <a:hlinkClick r:id="rId2"/>
              </a:rPr>
              <a:t/>
            </a:r>
            <a:br>
              <a:rPr lang="ru-RU" sz="1400" i="1" dirty="0" smtClean="0">
                <a:hlinkClick r:id="rId2"/>
              </a:rPr>
            </a:br>
            <a:r>
              <a:rPr lang="ru-RU" sz="1400" i="1" dirty="0" smtClean="0">
                <a:hlinkClick r:id="rId2"/>
              </a:rPr>
              <a:t/>
            </a:r>
            <a:br>
              <a:rPr lang="ru-RU" sz="1400" i="1" dirty="0" smtClean="0">
                <a:hlinkClick r:id="rId2"/>
              </a:rPr>
            </a:br>
            <a:r>
              <a:rPr lang="ru-RU" sz="1400" i="1" dirty="0" smtClean="0">
                <a:hlinkClick r:id="rId2"/>
              </a:rPr>
              <a:t>Постановление Правительства Москвы от 04.12.2007 N 1032-ПП (ред. от 30.04.2013) "О Городской целевой программе по капитальному ремонту многоквартирных домов на 2008-2014 гг." (вместе с "Краткосрочным планом мероприятий по комплексному и выборочному капитальному ремонту многоквартирных домов на 2008-2009 годы", "Регламентом взаимодействия комплекса городского хозяйства Москвы и Комплекса архитектуры, строительства, развития и реконструкции города Москвы при выполнении городской целевой программы по капитальному ремонту многоквартирных домов") {</a:t>
            </a:r>
            <a:r>
              <a:rPr lang="ru-RU" sz="1400" i="1" dirty="0" err="1" smtClean="0">
                <a:hlinkClick r:id="rId2"/>
              </a:rPr>
              <a:t>КонсультантПлюс</a:t>
            </a:r>
            <a:r>
              <a:rPr lang="ru-RU" sz="1400" i="1" dirty="0" smtClean="0">
                <a:hlinkClick r:id="rId2"/>
              </a:rPr>
              <a:t>}</a:t>
            </a:r>
            <a:br>
              <a:rPr lang="ru-RU" sz="1400" i="1" dirty="0" smtClean="0">
                <a:hlinkClick r:id="rId2"/>
              </a:rPr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 </a:t>
            </a:r>
            <a:br>
              <a:rPr lang="ru-RU" sz="1400" dirty="0" smtClean="0"/>
            </a:br>
            <a:endParaRPr lang="ru-RU" sz="1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200" dirty="0" smtClean="0"/>
              <a:t>1. Установить следующую очередность проведения капитального ремонта многоквартирных домов в городе Москве за счет средств городского бюджета и привлеченных средств:</a:t>
            </a:r>
          </a:p>
          <a:p>
            <a:r>
              <a:rPr lang="ru-RU" sz="1200" dirty="0" smtClean="0"/>
              <a:t>1.1. С 2008 по 2014 гг. - в рамках городской целевой программы для многоквартирных домов, построенных и принятых в эксплуатацию до введения в действие </a:t>
            </a:r>
            <a:r>
              <a:rPr lang="ru-RU" sz="1200" dirty="0" smtClean="0">
                <a:hlinkClick r:id="rId3"/>
              </a:rPr>
              <a:t>Закона</a:t>
            </a:r>
            <a:r>
              <a:rPr lang="ru-RU" sz="1200" dirty="0" smtClean="0"/>
              <a:t> Российской Федерации от 4 июля 1991 г. N 1541-1, не определенных к сносу или реконструкции в течение последующих 10 лет, при соблюдении приоритетов очередности для указанных домов:</a:t>
            </a:r>
          </a:p>
          <a:p>
            <a:pPr lvl="1"/>
            <a:r>
              <a:rPr lang="ru-RU" sz="1200" dirty="0" smtClean="0"/>
              <a:t>1.1.1. В которых созданы товарищества собственников жилья (далее - ТСЖ) и иные объединения собственников помещений в многоквартирном доме (далее - объединения собственников).</a:t>
            </a:r>
          </a:p>
          <a:p>
            <a:pPr lvl="1"/>
            <a:r>
              <a:rPr lang="ru-RU" sz="1200" dirty="0" smtClean="0"/>
              <a:t>1.1.2. С наибольшей степенью износа конструктивных элементов на основании данных мониторинга </a:t>
            </a:r>
            <a:r>
              <a:rPr lang="ru-RU" sz="1200" dirty="0" err="1" smtClean="0"/>
              <a:t>Мосжилинспекции</a:t>
            </a:r>
            <a:r>
              <a:rPr lang="ru-RU" sz="1200" dirty="0" smtClean="0"/>
              <a:t>.</a:t>
            </a:r>
          </a:p>
          <a:p>
            <a:r>
              <a:rPr lang="ru-RU" sz="1200" dirty="0" smtClean="0"/>
              <a:t>1.2. С 2015 по 2021 гг. - путем предоставления ТСЖ и иным объединениям собственников, а также управляющим организациям субсидий из бюджета города Москвы для проведения капитального ремонта многоквартирных домов, построенных и принятых в эксплуатацию после введения в действие </a:t>
            </a:r>
            <a:r>
              <a:rPr lang="ru-RU" sz="1200" dirty="0" smtClean="0">
                <a:hlinkClick r:id="rId3"/>
              </a:rPr>
              <a:t>Закона</a:t>
            </a:r>
            <a:r>
              <a:rPr lang="ru-RU" sz="1200" dirty="0" smtClean="0"/>
              <a:t> Российской Федерации от 4 июля 1991 г. N 1541-1, в которых собственники помещений производили отчисления на капитальный ремонт в порядке, определенном решением общего собрания собственников, и имеются помещения, находящиеся:</a:t>
            </a:r>
          </a:p>
          <a:p>
            <a:pPr lvl="1"/>
            <a:r>
              <a:rPr lang="ru-RU" sz="1200" dirty="0" smtClean="0"/>
              <a:t>1.2.1. В государственной собственности города Москвы.</a:t>
            </a:r>
          </a:p>
          <a:p>
            <a:pPr lvl="1"/>
            <a:r>
              <a:rPr lang="ru-RU" sz="1200" dirty="0" smtClean="0"/>
              <a:t>1.2.2. В собственности физических лиц в результате проведенной приватизации в соответствии с </a:t>
            </a:r>
            <a:r>
              <a:rPr lang="ru-RU" sz="1200" dirty="0" smtClean="0">
                <a:hlinkClick r:id="rId3"/>
              </a:rPr>
              <a:t>Законом</a:t>
            </a:r>
            <a:r>
              <a:rPr lang="ru-RU" sz="1200" dirty="0" smtClean="0"/>
              <a:t> Российской Федерации от 4 июля 1991 г. N 1541-1.</a:t>
            </a:r>
          </a:p>
          <a:p>
            <a:pPr lvl="1"/>
            <a:r>
              <a:rPr lang="ru-RU" sz="1200" dirty="0" smtClean="0"/>
              <a:t>1.2.3. В собственности граждан, относящихся к категориям лиц, имеющих звание Герой Советского Союза или Российской Федерации, полных кавалеров ордена Славы и других категорий лиц в соответствии с законодательством Российской Федерации и города Москвы</a:t>
            </a:r>
          </a:p>
          <a:p>
            <a:endParaRPr lang="ru-RU" sz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896C-4CDE-4F7B-875F-99602C2BB33B}" type="slidenum">
              <a:rPr lang="ru-RU" smtClean="0"/>
              <a:pPr/>
              <a:t>33</a:t>
            </a:fld>
            <a:endParaRPr lang="ru-RU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100" i="1" dirty="0" smtClean="0">
                <a:hlinkClick r:id="rId2"/>
              </a:rPr>
              <a:t/>
            </a:r>
            <a:br>
              <a:rPr lang="ru-RU" sz="1100" i="1" dirty="0" smtClean="0">
                <a:hlinkClick r:id="rId2"/>
              </a:rPr>
            </a:br>
            <a:r>
              <a:rPr lang="ru-RU" sz="1300" i="1" dirty="0" smtClean="0">
                <a:hlinkClick r:id="rId2"/>
              </a:rPr>
              <a:t>Постановление Правительства Москвы от 24.04.2007 N 299-ПП (ред. от 23.04.2014) "О мерах по приведению системы управления многоквартирными домами в городе Москве в соответствие с Жилищным кодексом Российской Федерации" (вместе с "Временным порядком предоставления субсидий из бюджета города Москвы на содержание и текущий ремонт общего имущества в многоквартирном доме") </a:t>
            </a:r>
            <a:br>
              <a:rPr lang="ru-RU" sz="1300" i="1" dirty="0" smtClean="0">
                <a:hlinkClick r:id="rId2"/>
              </a:rPr>
            </a:br>
            <a:r>
              <a:rPr lang="ru-RU" sz="1300" dirty="0" smtClean="0"/>
              <a:t/>
            </a:r>
            <a:br>
              <a:rPr lang="ru-RU" sz="1300" dirty="0" smtClean="0"/>
            </a:br>
            <a:r>
              <a:rPr lang="ru-RU" sz="1300" dirty="0" smtClean="0"/>
              <a:t> </a:t>
            </a:r>
            <a:br>
              <a:rPr lang="ru-RU" sz="1300" dirty="0" smtClean="0"/>
            </a:br>
            <a:endParaRPr lang="ru-RU" sz="13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ru-RU" sz="2400" dirty="0" smtClean="0"/>
              <a:t>1. Принимая во внимание, что управление многоквартирным домом товариществом собственников жилья (ТСЖ) наиболее полно реализует права и обязанности собственников помещений по управлению жилищным фондом, определить приоритетным направлением деятельности органов исполнительной власти города Москвы в реализации положений Жилищного </a:t>
            </a:r>
            <a:r>
              <a:rPr lang="ru-RU" sz="2400" dirty="0" smtClean="0">
                <a:hlinkClick r:id="rId3"/>
              </a:rPr>
              <a:t>кодекса</a:t>
            </a:r>
            <a:r>
              <a:rPr lang="ru-RU" sz="2400" dirty="0" smtClean="0"/>
              <a:t> Российской Федерации формирование заинтересованности собственников помещений многоквартирных домов в создании ТСЖ.</a:t>
            </a:r>
          </a:p>
          <a:p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896C-4CDE-4F7B-875F-99602C2BB33B}" type="slidenum">
              <a:rPr lang="ru-RU" smtClean="0"/>
              <a:pPr/>
              <a:t>34</a:t>
            </a:fld>
            <a:endParaRPr lang="ru-RU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100" i="1" dirty="0" smtClean="0">
                <a:hlinkClick r:id="rId2"/>
              </a:rPr>
              <a:t/>
            </a:r>
            <a:br>
              <a:rPr lang="ru-RU" sz="1100" i="1" dirty="0" smtClean="0">
                <a:hlinkClick r:id="rId2"/>
              </a:rPr>
            </a:br>
            <a:r>
              <a:rPr lang="ru-RU" sz="1300" i="1" dirty="0" smtClean="0">
                <a:hlinkClick r:id="rId2"/>
              </a:rPr>
              <a:t>Постановление Правительства Москвы от 24.04.2007 N 299-ПП (ред. от 23.04.2014) "О мерах по приведению системы управления многоквартирными домами в городе Москве в соответствие с Жилищным кодексом Российской Федерации" (вместе с "Временным порядком предоставления субсидий из бюджета города Москвы на содержание и текущий ремонт общего имущества в многоквартирном доме") </a:t>
            </a:r>
            <a:br>
              <a:rPr lang="ru-RU" sz="1300" i="1" dirty="0" smtClean="0">
                <a:hlinkClick r:id="rId2"/>
              </a:rPr>
            </a:br>
            <a:r>
              <a:rPr lang="ru-RU" sz="1300" dirty="0" smtClean="0"/>
              <a:t/>
            </a:r>
            <a:br>
              <a:rPr lang="ru-RU" sz="1300" dirty="0" smtClean="0"/>
            </a:br>
            <a:r>
              <a:rPr lang="ru-RU" sz="1300" dirty="0" smtClean="0"/>
              <a:t> </a:t>
            </a:r>
            <a:br>
              <a:rPr lang="ru-RU" sz="1300" dirty="0" smtClean="0"/>
            </a:br>
            <a:endParaRPr lang="ru-RU" sz="13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896C-4CDE-4F7B-875F-99602C2BB33B}" type="slidenum">
              <a:rPr lang="ru-RU" smtClean="0"/>
              <a:pPr/>
              <a:t>35</a:t>
            </a:fld>
            <a:endParaRPr lang="ru-RU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896C-4CDE-4F7B-875F-99602C2BB33B}" type="slidenum">
              <a:rPr lang="ru-RU" smtClean="0"/>
              <a:pPr/>
              <a:t>36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200" b="1" dirty="0" smtClean="0"/>
              <a:t>О ПОРЯДКЕ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b="1" dirty="0" smtClean="0"/>
              <a:t>ПРОВЕДЕНИЯ ОРГАНОМ МЕСТНОГО САМОУПРАВЛЕНИЯ ОТКРЫТОГО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b="1" dirty="0" smtClean="0"/>
              <a:t>КОНКУРСА ПО ОТБОРУ УПРАВЛЯЮЩЕЙ ОРГАНИЗАЦИИ ДЛЯ УПРАВЛЕНИЯ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b="1" dirty="0" smtClean="0"/>
              <a:t>МНОГОКВАРТИРНЫМ ДОМОМ </a:t>
            </a:r>
            <a:r>
              <a:rPr lang="ru-RU" sz="1200" dirty="0" smtClean="0"/>
              <a:t/>
            </a:r>
            <a:br>
              <a:rPr lang="ru-RU" sz="1200" dirty="0" smtClean="0"/>
            </a:br>
            <a:endParaRPr lang="ru-RU" sz="1200" dirty="0"/>
          </a:p>
        </p:txBody>
      </p:sp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0000"/>
          </a:bodyPr>
          <a:lstStyle/>
          <a:p>
            <a:r>
              <a:rPr lang="ru-RU" sz="1200" b="1" dirty="0" smtClean="0"/>
              <a:t>ПОСТАНОВЛЕНИЕ от 6 февраля 2006 г. N 75 </a:t>
            </a:r>
            <a:r>
              <a:rPr lang="ru-RU" sz="1200" dirty="0" smtClean="0"/>
              <a:t>(в ред. Постановлений Правительства РФ от 18.07.2007 N 453, от 28.12.2011 N 1187, от 10.09.2012 N 909, от 03.04.2013 N 290, от 11.06.2013 N 493, от 10.09.2013 N 796, </a:t>
            </a:r>
            <a:r>
              <a:rPr lang="ru-RU" sz="1200" dirty="0" smtClean="0">
                <a:solidFill>
                  <a:srgbClr val="FF0000"/>
                </a:solidFill>
              </a:rPr>
              <a:t>от 26.03.2014 N 230</a:t>
            </a:r>
            <a:r>
              <a:rPr lang="ru-RU" sz="1200" dirty="0" smtClean="0"/>
              <a:t>, с </a:t>
            </a:r>
            <a:r>
              <a:rPr lang="ru-RU" sz="1200" dirty="0" err="1" smtClean="0"/>
              <a:t>изм</a:t>
            </a:r>
            <a:r>
              <a:rPr lang="ru-RU" sz="1200" dirty="0" smtClean="0"/>
              <a:t>., внесенными решением Верховного Суда РФ от 10.08.2009 N ГКПИ09-830) - </a:t>
            </a:r>
            <a:r>
              <a:rPr lang="ru-RU" sz="1200" b="1" dirty="0" smtClean="0"/>
              <a:t>О ПОРЯДКЕ ПРОВЕДЕНИЯ ОРГАНОМ МСУ ОТКРЫТОГО</a:t>
            </a:r>
            <a:endParaRPr lang="ru-RU" sz="1200" dirty="0" smtClean="0"/>
          </a:p>
          <a:p>
            <a:r>
              <a:rPr lang="ru-RU" sz="1200" b="1" dirty="0" smtClean="0"/>
              <a:t>КОНКУРСА ПО ОТБОРУ УПРАВЛЯЮЩЕЙ ОРГАНИЗАЦИИ ДЛЯ УПРАВЛЕНИЯ МНОГОКВАРТИРНЫМ ДОМОМ</a:t>
            </a:r>
            <a:endParaRPr lang="ru-RU" sz="1200" dirty="0" smtClean="0"/>
          </a:p>
          <a:p>
            <a:r>
              <a:rPr lang="ru-RU" sz="1200" dirty="0" smtClean="0"/>
              <a:t> Основные понятия</a:t>
            </a:r>
            <a:r>
              <a:rPr lang="en-US" sz="1200" dirty="0" smtClean="0"/>
              <a:t>:</a:t>
            </a:r>
            <a:endParaRPr lang="ru-RU" sz="1200" dirty="0" smtClean="0"/>
          </a:p>
          <a:p>
            <a:r>
              <a:rPr lang="ru-RU" sz="1200" dirty="0" smtClean="0"/>
              <a:t>"конкурс" </a:t>
            </a:r>
            <a:r>
              <a:rPr lang="ru-RU" sz="1200" dirty="0" smtClean="0">
                <a:solidFill>
                  <a:srgbClr val="FF0000"/>
                </a:solidFill>
              </a:rPr>
              <a:t>- форма торгов (должны быть закупки)</a:t>
            </a:r>
            <a:r>
              <a:rPr lang="ru-RU" sz="1200" dirty="0" smtClean="0"/>
              <a:t>, победителем которых признается участник конкурса, предложивший за указанный организатором конкурса в конкурсной документации размер платы за содержание и ремонт жилого помещения в течение установленного срока выполнить наибольший по стоимости объем работ и услуг по содержанию и ремонту общего имущества собственников помещений в многоквартирном доме, на право управления которым проводится конкурс;</a:t>
            </a:r>
          </a:p>
          <a:p>
            <a:r>
              <a:rPr lang="ru-RU" sz="1200" dirty="0" smtClean="0"/>
              <a:t>(в ред. Постановления Правительства РФ от 18.07.2007 N 453) </a:t>
            </a:r>
          </a:p>
          <a:p>
            <a:r>
              <a:rPr lang="ru-RU" sz="1200" dirty="0" smtClean="0"/>
              <a:t>"предмет конкурса" - право заключения договоров управления многоквартирным домом в отношении объекта конкурса;</a:t>
            </a:r>
          </a:p>
          <a:p>
            <a:r>
              <a:rPr lang="ru-RU" sz="1200" dirty="0" smtClean="0"/>
              <a:t>"объект конкурса" - общее имущество собственников помещений в многоквартирном доме, на право управления которым проводится конкурс;</a:t>
            </a:r>
          </a:p>
          <a:p>
            <a:r>
              <a:rPr lang="ru-RU" sz="1200" dirty="0" smtClean="0"/>
              <a:t>"размер платы за содержание и ремонт жилого помещения" - плата, включающая в себя плату за работы и услуги по управлению многоквартирным домом, содержанию, текущему и капитальному ремонту общего имущества собственников помещений в многоквартирном доме, установленная из расчета 1 кв. метра общей площади жилого помещения. Размер платы за содержание и ремонт жилого помещения устанавливается одинаковым для собственников жилых и нежилых помещений в многоквартирном доме;</a:t>
            </a:r>
          </a:p>
          <a:p>
            <a:r>
              <a:rPr lang="ru-RU" sz="1200" dirty="0" smtClean="0"/>
              <a:t>"организатор конкурса" - орган МСУ или органы государственной власти городов федерального значения Москвы и Санкт-Петербурга, уполномоченные проводить конкурс;</a:t>
            </a:r>
          </a:p>
          <a:p>
            <a:r>
              <a:rPr lang="ru-RU" sz="1200" dirty="0" smtClean="0"/>
              <a:t>"управляющая организация" - юридическое лицо независимо от организационно-правовой формы или индивидуальный предприниматель, которые осуществляют управление многоквартирным домом на основании результатов конкурса;</a:t>
            </a:r>
          </a:p>
          <a:p>
            <a:r>
              <a:rPr lang="ru-RU" sz="1200" dirty="0" smtClean="0"/>
              <a:t>"претендент" - любое юридическое лицо независимо от организационно-правовой формы или индивидуальный предприниматель, представившие заявку на участие в конкурсе;</a:t>
            </a:r>
          </a:p>
          <a:p>
            <a:r>
              <a:rPr lang="ru-RU" sz="1200" dirty="0" smtClean="0"/>
              <a:t>"участник конкурса" - претендент, допущенный конкурсной комиссией к участию в конкурсе.</a:t>
            </a:r>
          </a:p>
          <a:p>
            <a:r>
              <a:rPr lang="ru-RU" sz="1200" dirty="0" smtClean="0"/>
              <a:t> </a:t>
            </a:r>
            <a:r>
              <a:rPr lang="ru-RU" sz="1200" dirty="0" smtClean="0">
                <a:solidFill>
                  <a:srgbClr val="FF0000"/>
                </a:solidFill>
              </a:rPr>
              <a:t>Общее замечание – Терминология не приведена в соответствии с ФЗ № 44-ФЗ.</a:t>
            </a:r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896C-4CDE-4F7B-875F-99602C2BB33B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>ПОСТАНОВЛЕНИЕ от 6 февраля 2006 г. N 75 </a:t>
            </a:r>
            <a:r>
              <a:rPr lang="ru-RU" sz="1200" dirty="0" smtClean="0"/>
              <a:t>(в ред. Постановлений Правительства РФ от 18.07.2007 N 453, от 28.12.2011 N 1187, от 10.09.2012 N 909, от 03.04.2013 N 290, от 11.06.2013 N 493, от 10.09.2013 N 796, </a:t>
            </a:r>
            <a:r>
              <a:rPr lang="ru-RU" sz="1200" dirty="0" smtClean="0">
                <a:solidFill>
                  <a:srgbClr val="FF0000"/>
                </a:solidFill>
              </a:rPr>
              <a:t>от 26.03.2014 N 230</a:t>
            </a:r>
            <a:r>
              <a:rPr lang="ru-RU" sz="1200" dirty="0" smtClean="0"/>
              <a:t>, с </a:t>
            </a:r>
            <a:r>
              <a:rPr lang="ru-RU" sz="1200" dirty="0" err="1" smtClean="0"/>
              <a:t>изм</a:t>
            </a:r>
            <a:r>
              <a:rPr lang="ru-RU" sz="1200" dirty="0" smtClean="0"/>
              <a:t>., внесенными решением Верховного Суда РФ от 10.08.2009 N ГКПИ09-830) - </a:t>
            </a:r>
            <a:r>
              <a:rPr lang="ru-RU" sz="1200" b="1" dirty="0" smtClean="0"/>
              <a:t>О ПОРЯДКЕ ПРОВЕДЕНИЯ ОРГАНОМ МСУ ОТКРЫТОГО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b="1" dirty="0" smtClean="0"/>
              <a:t>КОНКУРСА ПО ОТБОРУ УПРАВЛЯЮЩЕЙ ОРГАНИЗАЦИИ ДЛЯ УПРАВЛЕНИЯ МНОГОКВАРТИРНЫМ ДОМОМ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endParaRPr lang="ru-RU" sz="1200" dirty="0"/>
          </a:p>
        </p:txBody>
      </p:sp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12568"/>
          </a:xfrm>
        </p:spPr>
        <p:txBody>
          <a:bodyPr>
            <a:noAutofit/>
          </a:bodyPr>
          <a:lstStyle/>
          <a:p>
            <a:r>
              <a:rPr lang="ru-RU" sz="1200" dirty="0" smtClean="0"/>
              <a:t>3. Конкурс проводится, </a:t>
            </a:r>
            <a:r>
              <a:rPr lang="ru-RU" sz="1200" dirty="0" smtClean="0">
                <a:solidFill>
                  <a:srgbClr val="FF0000"/>
                </a:solidFill>
              </a:rPr>
              <a:t>если:</a:t>
            </a:r>
          </a:p>
          <a:p>
            <a:r>
              <a:rPr lang="ru-RU" sz="1200" dirty="0" smtClean="0"/>
              <a:t>1) собственниками помещений в многоквартирном доме </a:t>
            </a:r>
            <a:r>
              <a:rPr lang="ru-RU" sz="1200" dirty="0" smtClean="0">
                <a:solidFill>
                  <a:srgbClr val="FF0000"/>
                </a:solidFill>
              </a:rPr>
              <a:t>не выбран способ управления </a:t>
            </a:r>
            <a:r>
              <a:rPr lang="ru-RU" sz="1200" dirty="0" smtClean="0"/>
              <a:t>этим домом, в том числе в следующих случаях:</a:t>
            </a:r>
          </a:p>
          <a:p>
            <a:pPr lvl="1"/>
            <a:r>
              <a:rPr lang="ru-RU" sz="1200" dirty="0" smtClean="0"/>
              <a:t>собственниками помещений в многоквартирном доме </a:t>
            </a:r>
            <a:r>
              <a:rPr lang="ru-RU" sz="1200" dirty="0" smtClean="0">
                <a:solidFill>
                  <a:srgbClr val="FF0000"/>
                </a:solidFill>
              </a:rPr>
              <a:t>общее собрание </a:t>
            </a:r>
            <a:r>
              <a:rPr lang="ru-RU" sz="1200" dirty="0" smtClean="0"/>
              <a:t>по вопросу выбора способа управления многоквартирным домом </a:t>
            </a:r>
            <a:r>
              <a:rPr lang="ru-RU" sz="1200" dirty="0" smtClean="0">
                <a:solidFill>
                  <a:srgbClr val="FF0000"/>
                </a:solidFill>
              </a:rPr>
              <a:t>не проводилось </a:t>
            </a:r>
            <a:r>
              <a:rPr lang="ru-RU" sz="1200" dirty="0" smtClean="0"/>
              <a:t>или решение о выборе способа управления многоквартирным домом </a:t>
            </a:r>
            <a:r>
              <a:rPr lang="ru-RU" sz="1200" dirty="0" smtClean="0">
                <a:solidFill>
                  <a:srgbClr val="FF0000"/>
                </a:solidFill>
              </a:rPr>
              <a:t>не было принято</a:t>
            </a:r>
            <a:r>
              <a:rPr lang="ru-RU" sz="1200" dirty="0" smtClean="0"/>
              <a:t>;</a:t>
            </a:r>
          </a:p>
          <a:p>
            <a:pPr lvl="1"/>
            <a:r>
              <a:rPr lang="ru-RU" sz="1200" dirty="0" smtClean="0"/>
              <a:t>по истечении 2 месяцев после вступления в законную силу решения суда о признании несостоявшимся общего собрания собственников помещений в многоквартирном доме по вопросу выбора способа управления многоквартирным домом </a:t>
            </a:r>
            <a:r>
              <a:rPr lang="ru-RU" sz="1200" dirty="0" smtClean="0">
                <a:solidFill>
                  <a:srgbClr val="FF0000"/>
                </a:solidFill>
              </a:rPr>
              <a:t>повторное общее собрание не проводилось </a:t>
            </a:r>
            <a:r>
              <a:rPr lang="ru-RU" sz="1200" dirty="0" smtClean="0"/>
              <a:t>или решение о выборе способа управления многоквартирным домом не было принято;</a:t>
            </a:r>
          </a:p>
          <a:p>
            <a:r>
              <a:rPr lang="ru-RU" sz="1200" dirty="0" smtClean="0"/>
              <a:t>2) принятое собственниками помещений в многоквартирном доме решение о выборе способа управления домом </a:t>
            </a:r>
            <a:r>
              <a:rPr lang="ru-RU" sz="1200" dirty="0" smtClean="0">
                <a:solidFill>
                  <a:srgbClr val="FF0000"/>
                </a:solidFill>
              </a:rPr>
              <a:t>не реализовано</a:t>
            </a:r>
            <a:r>
              <a:rPr lang="ru-RU" sz="1200" dirty="0" smtClean="0"/>
              <a:t>, в том числе в следующих случаях:</a:t>
            </a:r>
          </a:p>
          <a:p>
            <a:pPr lvl="1"/>
            <a:r>
              <a:rPr lang="ru-RU" sz="1200" dirty="0" smtClean="0">
                <a:solidFill>
                  <a:srgbClr val="FF0000"/>
                </a:solidFill>
              </a:rPr>
              <a:t>большинство собственников помещений в многоквартирном доме не заключили договоры</a:t>
            </a:r>
            <a:r>
              <a:rPr lang="ru-RU" sz="1200" dirty="0" smtClean="0"/>
              <a:t>, предусмотренные статьей 164 ЖК РФ - </a:t>
            </a:r>
            <a:r>
              <a:rPr lang="ru-RU" sz="1200" i="1" u="sng" dirty="0" smtClean="0"/>
              <a:t>Непосредственное управление многоквартирным домом собственниками помещений в таком доме;</a:t>
            </a:r>
          </a:p>
          <a:p>
            <a:pPr lvl="1"/>
            <a:r>
              <a:rPr lang="ru-RU" sz="1200" dirty="0" smtClean="0"/>
              <a:t>собственники помещений в многоквартирном доме </a:t>
            </a:r>
            <a:r>
              <a:rPr lang="ru-RU" sz="1200" dirty="0" smtClean="0">
                <a:solidFill>
                  <a:srgbClr val="FF0000"/>
                </a:solidFill>
              </a:rPr>
              <a:t>не направили </a:t>
            </a:r>
            <a:r>
              <a:rPr lang="ru-RU" sz="1200" dirty="0" smtClean="0"/>
              <a:t>в уполномоченный федеральный орган исполнительной власти </a:t>
            </a:r>
            <a:r>
              <a:rPr lang="ru-RU" sz="1200" dirty="0" smtClean="0">
                <a:solidFill>
                  <a:srgbClr val="FF0000"/>
                </a:solidFill>
              </a:rPr>
              <a:t>документы, необходимые для государственной регистрации </a:t>
            </a:r>
            <a:r>
              <a:rPr lang="ru-RU" sz="1200" dirty="0" smtClean="0"/>
              <a:t>товарищества собственников жилья либо жилищного кооператива или иного специализированного потребительского кооператива;</a:t>
            </a:r>
          </a:p>
          <a:p>
            <a:pPr lvl="1"/>
            <a:r>
              <a:rPr lang="ru-RU" sz="1200" dirty="0" smtClean="0">
                <a:solidFill>
                  <a:srgbClr val="FF0000"/>
                </a:solidFill>
              </a:rPr>
              <a:t>не заключены договоры </a:t>
            </a:r>
            <a:r>
              <a:rPr lang="ru-RU" sz="1200" dirty="0" smtClean="0"/>
              <a:t>управления многоквартирным домом, предусмотренные статьей 162 ЖК РФ - </a:t>
            </a:r>
            <a:r>
              <a:rPr lang="ru-RU" sz="1200" i="1" u="sng" dirty="0" smtClean="0"/>
              <a:t>Договор управления многоквартирным домом;</a:t>
            </a:r>
          </a:p>
          <a:p>
            <a:r>
              <a:rPr lang="ru-RU" sz="1200" dirty="0" smtClean="0"/>
              <a:t>3) </a:t>
            </a:r>
            <a:r>
              <a:rPr lang="ru-RU" sz="1200" dirty="0" smtClean="0">
                <a:solidFill>
                  <a:srgbClr val="FF0000"/>
                </a:solidFill>
              </a:rPr>
              <a:t>до окончания срока действия договора управления МКД, заключенного по результатам конкурса, не выбран способ управления этим домом или если принятое решение о выборе способа управления этим домом не было реализовано</a:t>
            </a:r>
            <a:r>
              <a:rPr lang="ru-RU" sz="1200" dirty="0" smtClean="0"/>
              <a:t>;</a:t>
            </a:r>
          </a:p>
          <a:p>
            <a:r>
              <a:rPr lang="ru-RU" sz="1200" dirty="0" smtClean="0"/>
              <a:t>4) в установленном законодательством РФ о градостроительной деятельности порядке </a:t>
            </a:r>
            <a:r>
              <a:rPr lang="ru-RU" sz="1200" dirty="0" smtClean="0">
                <a:solidFill>
                  <a:srgbClr val="FF0000"/>
                </a:solidFill>
              </a:rPr>
              <a:t>выдано разрешение на ввод в эксплуатацию многоквартирного дома.</a:t>
            </a:r>
          </a:p>
          <a:p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896C-4CDE-4F7B-875F-99602C2BB33B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>ПОСТАНОВЛЕНИЕ от 6 февраля 2006 г. N 75 </a:t>
            </a:r>
            <a:r>
              <a:rPr lang="ru-RU" sz="1200" dirty="0" smtClean="0"/>
              <a:t>(в ред. Постановлений Правительства РФ от 18.07.2007 N 453, от 28.12.2011 N 1187, от 10.09.2012 N 909, от 03.04.2013 N 290, от 11.06.2013 N 493, от 10.09.2013 N 796, </a:t>
            </a:r>
            <a:r>
              <a:rPr lang="ru-RU" sz="1200" dirty="0" smtClean="0">
                <a:solidFill>
                  <a:srgbClr val="FF0000"/>
                </a:solidFill>
              </a:rPr>
              <a:t>от 26.03.2014 N 230</a:t>
            </a:r>
            <a:r>
              <a:rPr lang="ru-RU" sz="1200" dirty="0" smtClean="0"/>
              <a:t>, с </a:t>
            </a:r>
            <a:r>
              <a:rPr lang="ru-RU" sz="1200" dirty="0" err="1" smtClean="0"/>
              <a:t>изм</a:t>
            </a:r>
            <a:r>
              <a:rPr lang="ru-RU" sz="1200" dirty="0" smtClean="0"/>
              <a:t>., внесенными решением Верховного Суда РФ от 10.08.2009 N ГКПИ09-830) - </a:t>
            </a:r>
            <a:r>
              <a:rPr lang="ru-RU" sz="1200" b="1" dirty="0" smtClean="0"/>
              <a:t>О ПОРЯДКЕ ПРОВЕДЕНИЯ ОРГАНОМ МСУ ОТКРЫТОГО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b="1" dirty="0" smtClean="0"/>
              <a:t>КОНКУРСА ПО ОТБОРУ УПРАВЛЯЮЩЕЙ ОРГАНИЗАЦИИ ДЛЯ УПРАВЛЕНИЯ МНОГОКВАРТИРНЫМ ДОМОМ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endParaRPr lang="ru-RU" sz="1200" dirty="0"/>
          </a:p>
        </p:txBody>
      </p:sp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7500"/>
          </a:bodyPr>
          <a:lstStyle/>
          <a:p>
            <a:r>
              <a:rPr lang="ru-RU" sz="1800" dirty="0" smtClean="0"/>
              <a:t>4. Конкурс проводится на основе следующих принципов:</a:t>
            </a:r>
          </a:p>
          <a:p>
            <a:r>
              <a:rPr lang="ru-RU" sz="1800" dirty="0" smtClean="0"/>
              <a:t>1) создание равных условий участия в конкурсе для юридических лиц независимо от организационно-правовой формы и индивидуальных предпринимателей;</a:t>
            </a:r>
          </a:p>
          <a:p>
            <a:r>
              <a:rPr lang="ru-RU" sz="1800" dirty="0" smtClean="0"/>
              <a:t>2) добросовестная конкуренция;</a:t>
            </a:r>
          </a:p>
          <a:p>
            <a:r>
              <a:rPr lang="ru-RU" sz="1800" dirty="0" smtClean="0"/>
              <a:t>3) эффективное использование средств собственников помещений в многоквартирном доме в целях обеспечения благоприятных и безопасных условий пользования помещениями в многоквартирном доме, надлежащего содержания общего имущества в многоквартирном доме, а также предоставления коммунальных услуг лицам, пользующимся помещениями в доме;</a:t>
            </a:r>
          </a:p>
          <a:p>
            <a:r>
              <a:rPr lang="ru-RU" sz="1800" dirty="0" smtClean="0"/>
              <a:t>4) доступность информации о проведении конкурса и обеспечение открытости его проведения.</a:t>
            </a:r>
          </a:p>
          <a:p>
            <a:endParaRPr lang="ru-RU" sz="1800" dirty="0">
              <a:solidFill>
                <a:srgbClr val="FF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896C-4CDE-4F7B-875F-99602C2BB33B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>ПОСТАНОВЛЕНИЕ от 6 февраля 2006 г. N 75 </a:t>
            </a:r>
            <a:r>
              <a:rPr lang="ru-RU" sz="1200" dirty="0" smtClean="0"/>
              <a:t>(в ред. Постановлений Правительства РФ от 18.07.2007 N 453, от 28.12.2011 N 1187, от 10.09.2012 N 909, от 03.04.2013 N 290, от 11.06.2013 N 493, от 10.09.2013 N 796, </a:t>
            </a:r>
            <a:r>
              <a:rPr lang="ru-RU" sz="1200" dirty="0" smtClean="0">
                <a:solidFill>
                  <a:srgbClr val="FF0000"/>
                </a:solidFill>
              </a:rPr>
              <a:t>от 26.03.2014 N 230</a:t>
            </a:r>
            <a:r>
              <a:rPr lang="ru-RU" sz="1200" dirty="0" smtClean="0"/>
              <a:t>, с </a:t>
            </a:r>
            <a:r>
              <a:rPr lang="ru-RU" sz="1200" dirty="0" err="1" smtClean="0"/>
              <a:t>изм</a:t>
            </a:r>
            <a:r>
              <a:rPr lang="ru-RU" sz="1200" dirty="0" smtClean="0"/>
              <a:t>., внесенными решением Верховного Суда РФ от 10.08.2009 N ГКПИ09-830) - </a:t>
            </a:r>
            <a:r>
              <a:rPr lang="ru-RU" sz="1200" b="1" dirty="0" smtClean="0"/>
              <a:t>О ПОРЯДКЕ ПРОВЕДЕНИЯ ОРГАНОМ МСУ ОТКРЫТОГО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b="1" dirty="0" smtClean="0"/>
              <a:t>КОНКУРСА ПО ОТБОРУ УПРАВЛЯЮЩЕЙ ОРГАНИЗАЦИИ ДЛЯ УПРАВЛЕНИЯ МНОГОКВАРТИРНЫМ ДОМОМ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endParaRPr lang="ru-RU" sz="1200" dirty="0"/>
          </a:p>
        </p:txBody>
      </p:sp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0000" lnSpcReduction="20000"/>
          </a:bodyPr>
          <a:lstStyle/>
          <a:p>
            <a:r>
              <a:rPr lang="ru-RU" sz="1800" dirty="0" smtClean="0"/>
              <a:t>6. Конкурс проводится на право заключения договоров управления многоквартирным домом либо на право заключения договоров управления несколькими многоквартирными домами. </a:t>
            </a:r>
          </a:p>
          <a:p>
            <a:r>
              <a:rPr lang="ru-RU" sz="1800" dirty="0" smtClean="0"/>
              <a:t>В случае если проводится конкурс на право заключения договоров управления несколькими многоквартирными домами, </a:t>
            </a:r>
            <a:r>
              <a:rPr lang="ru-RU" sz="1800" dirty="0" smtClean="0">
                <a:solidFill>
                  <a:srgbClr val="FF0000"/>
                </a:solidFill>
              </a:rPr>
              <a:t>общая площадь жилых и нежилых помещений (за исключением помещений общего пользования) в таких домах не должна превышать 100 тыс. кв. метров и такие дома должны быть расположены на граничащих земельных участках, между которыми могут располагаться земли общего пользования - ОГРАНИЧЕНИЕ.</a:t>
            </a:r>
          </a:p>
          <a:p>
            <a:r>
              <a:rPr lang="ru-RU" sz="1800" dirty="0" smtClean="0"/>
              <a:t>7. Организатор конкурса вправе привлечь на основе договора юридическое лицо (далее - специализированная организация) для осуществления функций по проведению конкурса, включая разработку конкурсной документации, размещение извещения о проведении конкурса, и иных связанных с обеспечением проведения конкурса функций. </a:t>
            </a:r>
          </a:p>
          <a:p>
            <a:r>
              <a:rPr lang="ru-RU" sz="1800" dirty="0" smtClean="0">
                <a:solidFill>
                  <a:srgbClr val="FF0000"/>
                </a:solidFill>
              </a:rPr>
              <a:t>При этом на специализированную организацию не могут быть возложены полномочия по созданию конкурсной комиссии, определению объекта конкурса, установлению размера платы за содержание и ремонт жилого помещения</a:t>
            </a:r>
            <a:r>
              <a:rPr lang="ru-RU" sz="1800" dirty="0" smtClean="0"/>
              <a:t>, перечней обязательных и дополнительных работ и услуг по содержанию и ремонту жилого помещения в отношении объекта конкурса и определению других существенных условий договора управления многоквартирным домом, подготовке проекта договора управления многоквартирным домом, утверждению конкурсной документации, определению условий конкурса и их изменению.</a:t>
            </a:r>
          </a:p>
          <a:p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896C-4CDE-4F7B-875F-99602C2BB33B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>ПОСТАНОВЛЕНИЕ от 6 февраля 2006 г. N 75 </a:t>
            </a:r>
            <a:r>
              <a:rPr lang="ru-RU" sz="1200" dirty="0" smtClean="0"/>
              <a:t>(в ред. Постановлений Правительства РФ от 18.07.2007 N 453, от 28.12.2011 N 1187, от 10.09.2012 N 909, от 03.04.2013 N 290, от 11.06.2013 N 493, от 10.09.2013 N 796, </a:t>
            </a:r>
            <a:r>
              <a:rPr lang="ru-RU" sz="1200" dirty="0" smtClean="0">
                <a:solidFill>
                  <a:srgbClr val="FF0000"/>
                </a:solidFill>
              </a:rPr>
              <a:t>от 26.03.2014 N 230</a:t>
            </a:r>
            <a:r>
              <a:rPr lang="ru-RU" sz="1200" dirty="0" smtClean="0"/>
              <a:t>, с </a:t>
            </a:r>
            <a:r>
              <a:rPr lang="ru-RU" sz="1200" dirty="0" err="1" smtClean="0"/>
              <a:t>изм</a:t>
            </a:r>
            <a:r>
              <a:rPr lang="ru-RU" sz="1200" dirty="0" smtClean="0"/>
              <a:t>., внесенными решением Верховного Суда РФ от 10.08.2009 N ГКПИ09-830) - </a:t>
            </a:r>
            <a:r>
              <a:rPr lang="ru-RU" sz="1200" b="1" dirty="0" smtClean="0"/>
              <a:t>О ПОРЯДКЕ ПРОВЕДЕНИЯ ОРГАНОМ МСУ ОТКРЫТОГО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b="1" dirty="0" smtClean="0"/>
              <a:t>КОНКУРСА ПО ОТБОРУ УПРАВЛЯЮЩЕЙ ОРГАНИЗАЦИИ ДЛЯ УПРАВЛЕНИЯ МНОГОКВАРТИРНЫМ ДОМОМ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endParaRPr lang="ru-RU" sz="1200" dirty="0"/>
          </a:p>
        </p:txBody>
      </p:sp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7500"/>
          </a:bodyPr>
          <a:lstStyle/>
          <a:p>
            <a:r>
              <a:rPr lang="ru-RU" sz="2400" dirty="0" smtClean="0"/>
              <a:t>12. Конкурс является открытым по составу участников и по форме подачи заявок.</a:t>
            </a:r>
          </a:p>
          <a:p>
            <a:r>
              <a:rPr lang="ru-RU" sz="2400" dirty="0" smtClean="0"/>
              <a:t>13. В качестве обеспечения заявки на участие в конкурсе претендент вносит средства на указанный в конкурсной документации счет.</a:t>
            </a:r>
          </a:p>
          <a:p>
            <a:r>
              <a:rPr lang="ru-RU" sz="2400" dirty="0" smtClean="0"/>
              <a:t>14. Размер обеспечения заявки на участие в конкурсе составляет 5 процентов размера платы за содержание и ремонт жилого помещения, умноженного на общую площадь жилых и нежилых помещений (за исключением помещений общего пользования) в многоквартирных домах, объекты конкурса которых объединены в один лот.</a:t>
            </a:r>
          </a:p>
          <a:p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896C-4CDE-4F7B-875F-99602C2BB33B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>ПОСТАНОВЛЕНИЕ от 6 февраля 2006 г. N 75 </a:t>
            </a:r>
            <a:r>
              <a:rPr lang="ru-RU" sz="1200" dirty="0" smtClean="0"/>
              <a:t>(в ред. Постановлений Правительства РФ от 18.07.2007 N 453, от 28.12.2011 N 1187, от 10.09.2012 N 909, от 03.04.2013 N 290, от 11.06.2013 N 493, от 10.09.2013 N 796, </a:t>
            </a:r>
            <a:r>
              <a:rPr lang="ru-RU" sz="1200" dirty="0" smtClean="0">
                <a:solidFill>
                  <a:srgbClr val="FF0000"/>
                </a:solidFill>
              </a:rPr>
              <a:t>от 26.03.2014 N 230</a:t>
            </a:r>
            <a:r>
              <a:rPr lang="ru-RU" sz="1200" dirty="0" smtClean="0"/>
              <a:t>, с </a:t>
            </a:r>
            <a:r>
              <a:rPr lang="ru-RU" sz="1200" dirty="0" err="1" smtClean="0"/>
              <a:t>изм</a:t>
            </a:r>
            <a:r>
              <a:rPr lang="ru-RU" sz="1200" dirty="0" smtClean="0"/>
              <a:t>., внесенными решением Верховного Суда РФ от 10.08.2009 N ГКПИ09-830) - </a:t>
            </a:r>
            <a:r>
              <a:rPr lang="ru-RU" sz="1200" b="1" dirty="0" smtClean="0"/>
              <a:t>О ПОРЯДКЕ ПРОВЕДЕНИЯ ОРГАНОМ МСУ ОТКРЫТОГО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b="1" dirty="0" smtClean="0"/>
              <a:t>КОНКУРСА ПО ОТБОРУ УПРАВЛЯЮЩЕЙ ОРГАНИЗАЦИИ ДЛЯ УПРАВЛЕНИЯ МНОГОКВАРТИРНЫМ ДОМОМ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endParaRPr lang="ru-RU" sz="1200" dirty="0"/>
          </a:p>
        </p:txBody>
      </p:sp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7500" lnSpcReduction="10000"/>
          </a:bodyPr>
          <a:lstStyle/>
          <a:p>
            <a:r>
              <a:rPr lang="ru-RU" sz="1400" dirty="0" smtClean="0"/>
              <a:t>15. При проведении конкурса устанавливаются </a:t>
            </a:r>
            <a:r>
              <a:rPr lang="ru-RU" sz="1600" dirty="0" smtClean="0">
                <a:solidFill>
                  <a:srgbClr val="FF0000"/>
                </a:solidFill>
              </a:rPr>
              <a:t>следующие требования к претендентам</a:t>
            </a:r>
            <a:r>
              <a:rPr lang="ru-RU" sz="1400" dirty="0" smtClean="0"/>
              <a:t>:</a:t>
            </a:r>
          </a:p>
          <a:p>
            <a:r>
              <a:rPr lang="ru-RU" sz="1400" dirty="0" smtClean="0"/>
              <a:t>1) соответствие претендентов установленным федеральными законами требованиям к лицам, осуществляющим выполнение работ, оказание услуг, предусмотренных договором управления многоквартирным домом;</a:t>
            </a:r>
          </a:p>
          <a:p>
            <a:r>
              <a:rPr lang="ru-RU" sz="1400" dirty="0" smtClean="0"/>
              <a:t>2) в отношении претендента не проводится процедура банкротства либо в отношении претендента - юридического лица не проводится процедура ликвидации;</a:t>
            </a:r>
          </a:p>
          <a:p>
            <a:r>
              <a:rPr lang="ru-RU" sz="1400" dirty="0" smtClean="0"/>
              <a:t>3) деятельность претендента не приостановлена в порядке, предусмотренном Кодексом Российской Федерации об административных правонарушениях;</a:t>
            </a:r>
          </a:p>
          <a:p>
            <a:r>
              <a:rPr lang="ru-RU" sz="1400" dirty="0" smtClean="0"/>
              <a:t>4) отсутствие у претендента задолженности по налогам, сборам и иным обязательным платежам в бюджеты любого уровня или государственные внебюджетные фонды за последний завершенный отчетный период в размере свыше 25 процентов балансовой стоимости активов претендента по данным бухгалтерской отчетности за последний завершенный отчетный период. Претендент считается соответствующим установленному требованию, если он обжаловал наличие указанной задолженности в соответствии с законодательством Российской Федерации и решение по такой жалобе не вступило в силу;</a:t>
            </a:r>
          </a:p>
          <a:p>
            <a:r>
              <a:rPr lang="ru-RU" sz="1400" dirty="0" smtClean="0"/>
              <a:t>5) отсутствие у претендента кредиторской задолженности за последний завершенный отчетный период в размере свыше 70 процентов балансовой стоимости активов претендента по данным бухгалтерской отчетности за последний завершенный отчетный период;</a:t>
            </a:r>
          </a:p>
          <a:p>
            <a:r>
              <a:rPr lang="ru-RU" sz="1400" dirty="0" smtClean="0"/>
              <a:t>6) внесение претендентом на счет, указанный в конкурсной документации, средств в качестве обеспечения заявки на участие в конкурсе. При этом претендент считается соответствующим данному требованию, если непосредственно перед началом процедуры вскрытия конвертов с заявками на участие в конкурсе средства поступили на счет, указанный в конкурсной документации.</a:t>
            </a:r>
          </a:p>
          <a:p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896C-4CDE-4F7B-875F-99602C2BB33B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</TotalTime>
  <Words>5113</Words>
  <Application>Microsoft Office PowerPoint</Application>
  <PresentationFormat>Экран (4:3)</PresentationFormat>
  <Paragraphs>290</Paragraphs>
  <Slides>36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Тема Office</vt:lpstr>
      <vt:lpstr> </vt:lpstr>
      <vt:lpstr>Программа</vt:lpstr>
      <vt:lpstr>Закупка у единственного поставщика  - управление МКД</vt:lpstr>
      <vt:lpstr>О ПОРЯДКЕ ПРОВЕДЕНИЯ ОРГАНОМ МЕСТНОГО САМОУПРАВЛЕНИЯ ОТКРЫТОГО КОНКУРСА ПО ОТБОРУ УПРАВЛЯЮЩЕЙ ОРГАНИЗАЦИИ ДЛЯ УПРАВЛЕНИЯ МНОГОКВАРТИРНЫМ ДОМОМ  </vt:lpstr>
      <vt:lpstr>  ПОСТАНОВЛЕНИЕ от 6 февраля 2006 г. N 75 (в ред. Постановлений Правительства РФ от 18.07.2007 N 453, от 28.12.2011 N 1187, от 10.09.2012 N 909, от 03.04.2013 N 290, от 11.06.2013 N 493, от 10.09.2013 N 796, от 26.03.2014 N 230, с изм., внесенными решением Верховного Суда РФ от 10.08.2009 N ГКПИ09-830) - О ПОРЯДКЕ ПРОВЕДЕНИЯ ОРГАНОМ МСУ ОТКРЫТОГО КОНКУРСА ПО ОТБОРУ УПРАВЛЯЮЩЕЙ ОРГАНИЗАЦИИ ДЛЯ УПРАВЛЕНИЯ МНОГОКВАРТИРНЫМ ДОМОМ  </vt:lpstr>
      <vt:lpstr>  ПОСТАНОВЛЕНИЕ от 6 февраля 2006 г. N 75 (в ред. Постановлений Правительства РФ от 18.07.2007 N 453, от 28.12.2011 N 1187, от 10.09.2012 N 909, от 03.04.2013 N 290, от 11.06.2013 N 493, от 10.09.2013 N 796, от 26.03.2014 N 230, с изм., внесенными решением Верховного Суда РФ от 10.08.2009 N ГКПИ09-830) - О ПОРЯДКЕ ПРОВЕДЕНИЯ ОРГАНОМ МСУ ОТКРЫТОГО КОНКУРСА ПО ОТБОРУ УПРАВЛЯЮЩЕЙ ОРГАНИЗАЦИИ ДЛЯ УПРАВЛЕНИЯ МНОГОКВАРТИРНЫМ ДОМОМ  </vt:lpstr>
      <vt:lpstr>  ПОСТАНОВЛЕНИЕ от 6 февраля 2006 г. N 75 (в ред. Постановлений Правительства РФ от 18.07.2007 N 453, от 28.12.2011 N 1187, от 10.09.2012 N 909, от 03.04.2013 N 290, от 11.06.2013 N 493, от 10.09.2013 N 796, от 26.03.2014 N 230, с изм., внесенными решением Верховного Суда РФ от 10.08.2009 N ГКПИ09-830) - О ПОРЯДКЕ ПРОВЕДЕНИЯ ОРГАНОМ МСУ ОТКРЫТОГО КОНКУРСА ПО ОТБОРУ УПРАВЛЯЮЩЕЙ ОРГАНИЗАЦИИ ДЛЯ УПРАВЛЕНИЯ МНОГОКВАРТИРНЫМ ДОМОМ  </vt:lpstr>
      <vt:lpstr>  ПОСТАНОВЛЕНИЕ от 6 февраля 2006 г. N 75 (в ред. Постановлений Правительства РФ от 18.07.2007 N 453, от 28.12.2011 N 1187, от 10.09.2012 N 909, от 03.04.2013 N 290, от 11.06.2013 N 493, от 10.09.2013 N 796, от 26.03.2014 N 230, с изм., внесенными решением Верховного Суда РФ от 10.08.2009 N ГКПИ09-830) - О ПОРЯДКЕ ПРОВЕДЕНИЯ ОРГАНОМ МСУ ОТКРЫТОГО КОНКУРСА ПО ОТБОРУ УПРАВЛЯЮЩЕЙ ОРГАНИЗАЦИИ ДЛЯ УПРАВЛЕНИЯ МНОГОКВАРТИРНЫМ ДОМОМ  </vt:lpstr>
      <vt:lpstr>  ПОСТАНОВЛЕНИЕ от 6 февраля 2006 г. N 75 (в ред. Постановлений Правительства РФ от 18.07.2007 N 453, от 28.12.2011 N 1187, от 10.09.2012 N 909, от 03.04.2013 N 290, от 11.06.2013 N 493, от 10.09.2013 N 796, от 26.03.2014 N 230, с изм., внесенными решением Верховного Суда РФ от 10.08.2009 N ГКПИ09-830) - О ПОРЯДКЕ ПРОВЕДЕНИЯ ОРГАНОМ МСУ ОТКРЫТОГО КОНКУРСА ПО ОТБОРУ УПРАВЛЯЮЩЕЙ ОРГАНИЗАЦИИ ДЛЯ УПРАВЛЕНИЯ МНОГОКВАРТИРНЫМ ДОМОМ  </vt:lpstr>
      <vt:lpstr>  ПОСТАНОВЛЕНИЕ от 6 февраля 2006 г. N 75 (в ред. Постановлений Правительства РФ от 18.07.2007 N 453, от 28.12.2011 N 1187, от 10.09.2012 N 909, от 03.04.2013 N 290, от 11.06.2013 N 493, от 10.09.2013 N 796, от 26.03.2014 N 230, с изм., внесенными решением Верховного Суда РФ от 10.08.2009 N ГКПИ09-830) - О ПОРЯДКЕ ПРОВЕДЕНИЯ ОРГАНОМ МСУ ОТКРЫТОГО КОНКУРСА ПО ОТБОРУ УПРАВЛЯЮЩЕЙ ОРГАНИЗАЦИИ ДЛЯ УПРАВЛЕНИЯ МНОГОКВАРТИРНЫМ ДОМОМ  </vt:lpstr>
      <vt:lpstr>  ПОСТАНОВЛЕНИЕ от 6 февраля 2006 г. N 75 (в ред. Постановлений Правительства РФ от 18.07.2007 N 453, от 28.12.2011 N 1187, от 10.09.2012 N 909, от 03.04.2013 N 290, от 11.06.2013 N 493, от 10.09.2013 N 796, от 26.03.2014 N 230, с изм., внесенными решением Верховного Суда РФ от 10.08.2009 N ГКПИ09-830) - О ПОРЯДКЕ ПРОВЕДЕНИЯ ОРГАНОМ МСУ ОТКРЫТОГО КОНКУРСА ПО ОТБОРУ УПРАВЛЯЮЩЕЙ ОРГАНИЗАЦИИ ДЛЯ УПРАВЛЕНИЯ МНОГОКВАРТИРНЫМ ДОМОМ  </vt:lpstr>
      <vt:lpstr>  ПОСТАНОВЛЕНИЕ от 6 февраля 2006 г. N 75 (в ред. Постановлений Правительства РФ от 18.07.2007 N 453, от 28.12.2011 N 1187, от 10.09.2012 N 909, от 03.04.2013 N 290, от 11.06.2013 N 493, от 10.09.2013 N 796, от 26.03.2014 N 230, с изм., внесенными решением Верховного Суда РФ от 10.08.2009 N ГКПИ09-830) - О ПОРЯДКЕ ПРОВЕДЕНИЯ ОРГАНОМ МСУ ОТКРЫТОГО КОНКУРСА ПО ОТБОРУ УПРАВЛЯЮЩЕЙ ОРГАНИЗАЦИИ ДЛЯ УПРАВЛЕНИЯ МНОГОКВАРТИРНЫМ ДОМОМ  </vt:lpstr>
      <vt:lpstr>  ПОСТАНОВЛЕНИЕ от 6 февраля 2006 г. N 75 (в ред. Постановлений Правительства РФ от 18.07.2007 N 453, от 28.12.2011 N 1187, от 10.09.2012 N 909, от 03.04.2013 N 290, от 11.06.2013 N 493, от 10.09.2013 N 796, от 26.03.2014 N 230, с изм., внесенными решением Верховного Суда РФ от 10.08.2009 N ГКПИ09-830) - О ПОРЯДКЕ ПРОВЕДЕНИЯ ОРГАНОМ МСУ ОТКРЫТОГО КОНКУРСА ПО ОТБОРУ УПРАВЛЯЮЩЕЙ ОРГАНИЗАЦИИ ДЛЯ УПРАВЛЕНИЯ МНОГОКВАРТИРНЫМ ДОМОМ  </vt:lpstr>
      <vt:lpstr>    ПРАВИТЕЛЬСТВО РОССИЙСКОЙ ФЕДЕРАЦИИ  ПОСТАНОВЛЕНИЕ от 15 мая 2013 г. N 416  О ПОРЯДКЕ ОСУЩЕСТВЛЕНИЯ ДЕЯТЕЛЬНОСТИ ПО УПРАВЛЕНИЮ МНОГОКВАРТИРНЫМИ ДОМАМИ  (в ред. Постановления Правительства РФ от 26.03.2014 N 230)      </vt:lpstr>
      <vt:lpstr>     О ПОРЯДКЕ ОСУЩЕСТВЛЕНИЯ ДЕЯТЕЛЬНОСТИ ПО УПРАВЛЕНИЮ МНОГОКВАРТИРНЫМИ ДОМАМИ        </vt:lpstr>
      <vt:lpstr>     О ПОРЯДКЕ ОСУЩЕСТВЛЕНИЯ ДЕЯТЕЛЬНОСТИ ПО УПРАВЛЕНИЮ МНОГОКВАРТИРНЫМИ ДОМАМИ        </vt:lpstr>
      <vt:lpstr>     О ПОРЯДКЕ ОСУЩЕСТВЛЕНИЯ ДЕЯТЕЛЬНОСТИ ПО УПРАВЛЕНИЮ МНОГОКВАРТИРНЫМИ ДОМАМИ      </vt:lpstr>
      <vt:lpstr>     О ПОРЯДКЕ ОСУЩЕСТВЛЕНИЯ ДЕЯТЕЛЬНОСТИ ПО УПРАВЛЕНИЮ МНОГОКВАРТИРНЫМИ ДОМАМИ      </vt:lpstr>
      <vt:lpstr>     О ПОРЯДКЕ ОСУЩЕСТВЛЕНИЯ ДЕЯТЕЛЬНОСТИ ПО УПРАВЛЕНИЮ МНОГОКВАРТИРНЫМИ ДОМАМИ      </vt:lpstr>
      <vt:lpstr>     МИНИСТЕРСТВО СТРОИТЕЛЬСТВА И ЖИЛИЩНО-КОММУНАЛЬНОГО ХОЗЯЙСТВА РОССИЙСКОЙ ФЕДЕРАЦИИ  ПРИКАЗ от 7 февраля 2014 г. N 41/пр  ОБ УТВЕРЖДЕНИИ МЕТОДИЧЕСКИХ РЕКОМЕНДАЦИЙ ПО УСТАНОВЛЕНИЮ СУБЪЕКТОМ РОССИЙСКОЙ ФЕДЕРАЦИИ МИНИМАЛЬНОГО РАЗМЕРА ВЗНОСА НА КАПИТАЛЬНЫЙ РЕМОНТ ОБЩЕГО ИМУЩЕСТВА В МНОГОКВАРТИРНЫХ ДОМАХ     </vt:lpstr>
      <vt:lpstr>     МИНИСТЕРСТВО СТРОИТЕЛЬСТВА И ЖИЛИЩНО-КОММУНАЛЬНОГО ХОЗЯЙСТВА РОССИЙСКОЙ ФЕДЕРАЦИИ  ПРИКАЗ от 7 февраля 2014 г. N 41/пр  ОБ УТВЕРЖДЕНИИ МЕТОДИЧЕСКИХ РЕКОМЕНДАЦИЙ ПО УСТАНОВЛЕНИЮ СУБЪЕКТОМ РОССИЙСКОЙ ФЕДЕРАЦИИ МИНИМАЛЬНОГО РАЗМЕРА ВЗНОСА НА КАПИТАЛЬНЫЙ РЕМОНТ ОБЩЕГО ИМУЩЕСТВА В МНОГОКВАРТИРНЫХ ДОМАХ     </vt:lpstr>
      <vt:lpstr>     МИНИСТЕРСТВО СТРОИТЕЛЬСТВА И ЖИЛИЩНО-КОММУНАЛЬНОГО ХОЗЯЙСТВА РОССИЙСКОЙ ФЕДЕРАЦИИ  ПРИКАЗ от 7 февраля 2014 г. N 41/пр  ОБ УТВЕРЖДЕНИИ МЕТОДИЧЕСКИХ РЕКОМЕНДАЦИЙ ПО УСТАНОВЛЕНИЮ СУБЪЕКТОМ РОССИЙСКОЙ ФЕДЕРАЦИИ МИНИМАЛЬНОГО РАЗМЕРА ВЗНОСА НА КАПИТАЛЬНЫЙ РЕМОНТ ОБЩЕГО ИМУЩЕСТВА В МНОГОКВАРТИРНЫХ ДОМАХ     </vt:lpstr>
      <vt:lpstr>     МИНИСТЕРСТВО СТРОИТЕЛЬСТВА И ЖИЛИЩНО-КОММУНАЛЬНОГО ХОЗЯЙСТВА РОССИЙСКОЙ ФЕДЕРАЦИИ  ПРИКАЗ от 7 февраля 2014 г. N 41/пр  ОБ УТВЕРЖДЕНИИ МЕТОДИЧЕСКИХ РЕКОМЕНДАЦИЙ ПО УСТАНОВЛЕНИЮ СУБЪЕКТОМ РОССИЙСКОЙ ФЕДЕРАЦИИ МИНИМАЛЬНОГО РАЗМЕРА ВЗНОСА НА КАПИТАЛЬНЫЙ РЕМОНТ ОБЩЕГО ИМУЩЕСТВА В МНОГОКВАРТИРНЫХ ДОМАХ     </vt:lpstr>
      <vt:lpstr>     МИНИСТЕРСТВО СТРОИТЕЛЬСТВА И ЖИЛИЩНО-КОММУНАЛЬНОГО ХОЗЯЙСТВА РОССИЙСКОЙ ФЕДЕРАЦИИ  ПРИКАЗ от 10 февраля 2014 г. N 43/пр  ОБ УТВЕРЖДЕНИИ МЕТОДИЧЕСКИХ РЕКОМЕНДАЦИЙ по созданию региональных операторов и обеспечению их деятельности    </vt:lpstr>
      <vt:lpstr>ПРИКАЗ от 10 февраля 2014 г. N 43/пр – рег. Оператор - продолжение</vt:lpstr>
      <vt:lpstr>ПРИКАЗ от 10 февраля 2014 г. N 43/пр – рег. Оператор - продолжение</vt:lpstr>
      <vt:lpstr>ПРИКАЗ от 10 февраля 2014 г. N 43/пр – рег. Оператор - продолжение</vt:lpstr>
      <vt:lpstr>Региональная программа капитального ремонта</vt:lpstr>
      <vt:lpstr>Региональная программа капитального ремонта</vt:lpstr>
      <vt:lpstr>Региональная программа капитального ремонта</vt:lpstr>
      <vt:lpstr>Положение по организации капитального ремонта</vt:lpstr>
      <vt:lpstr>Региональная программа капитального ремонта</vt:lpstr>
      <vt:lpstr>  Постановление Правительства Москвы от 04.12.2007 N 1032-ПП (ред. от 30.04.2013) "О Городской целевой программе по капитальному ремонту многоквартирных домов на 2008-2014 гг." (вместе с "Краткосрочным планом мероприятий по комплексному и выборочному капитальному ремонту многоквартирных домов на 2008-2009 годы", "Регламентом взаимодействия комплекса городского хозяйства Москвы и Комплекса архитектуры, строительства, развития и реконструкции города Москвы при выполнении городской целевой программы по капитальному ремонту многоквартирных домов") {КонсультантПлюс}    </vt:lpstr>
      <vt:lpstr> Постановление Правительства Москвы от 24.04.2007 N 299-ПП (ред. от 23.04.2014) "О мерах по приведению системы управления многоквартирными домами в городе Москве в соответствие с Жилищным кодексом Российской Федерации" (вместе с "Временным порядком предоставления субсидий из бюджета города Москвы на содержание и текущий ремонт общего имущества в многоквартирном доме")     </vt:lpstr>
      <vt:lpstr> Постановление Правительства Москвы от 24.04.2007 N 299-ПП (ред. от 23.04.2014) "О мерах по приведению системы управления многоквартирными домами в городе Москве в соответствие с Жилищным кодексом Российской Федерации" (вместе с "Временным порядком предоставления субсидий из бюджета города Москвы на содержание и текущий ремонт общего имущества в многоквартирном доме")    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Гринёв</dc:creator>
  <cp:lastModifiedBy>ОЛЬГА</cp:lastModifiedBy>
  <cp:revision>54</cp:revision>
  <dcterms:created xsi:type="dcterms:W3CDTF">2014-07-02T06:52:18Z</dcterms:created>
  <dcterms:modified xsi:type="dcterms:W3CDTF">2014-12-05T17:47:46Z</dcterms:modified>
</cp:coreProperties>
</file>