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59" r:id="rId4"/>
    <p:sldId id="260" r:id="rId5"/>
    <p:sldId id="262" r:id="rId6"/>
    <p:sldId id="277" r:id="rId7"/>
    <p:sldId id="278" r:id="rId8"/>
    <p:sldId id="279" r:id="rId9"/>
    <p:sldId id="281" r:id="rId10"/>
    <p:sldId id="280" r:id="rId11"/>
    <p:sldId id="283" r:id="rId12"/>
    <p:sldId id="291" r:id="rId13"/>
    <p:sldId id="287" r:id="rId14"/>
    <p:sldId id="288" r:id="rId15"/>
    <p:sldId id="284" r:id="rId16"/>
    <p:sldId id="286" r:id="rId17"/>
    <p:sldId id="261" r:id="rId18"/>
    <p:sldId id="263" r:id="rId19"/>
    <p:sldId id="264" r:id="rId20"/>
    <p:sldId id="265" r:id="rId21"/>
    <p:sldId id="267" r:id="rId22"/>
    <p:sldId id="268" r:id="rId23"/>
    <p:sldId id="269" r:id="rId24"/>
    <p:sldId id="270" r:id="rId25"/>
    <p:sldId id="271" r:id="rId26"/>
    <p:sldId id="292" r:id="rId27"/>
    <p:sldId id="272" r:id="rId28"/>
    <p:sldId id="273" r:id="rId29"/>
    <p:sldId id="274" r:id="rId30"/>
    <p:sldId id="275" r:id="rId31"/>
    <p:sldId id="27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1AD10-8CC4-4E9A-861E-087CD9A6E8B8}" type="datetimeFigureOut">
              <a:rPr lang="ru-RU" smtClean="0"/>
              <a:pPr/>
              <a:t>09.03.2015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C077D-25A8-43FA-B4ED-3ADB05477E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72B9-21A2-47C2-9337-31ED8499B692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9F585-055C-49ED-9D06-166FEFD50F8F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C0264-D603-4191-94CD-0D43FC96BCC9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5C7D-D2F7-4894-A36A-338ECAD246A1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541E-BDBA-4ACE-8CFC-C64ABED2884F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A6588-2371-419F-9A8E-52568876F135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12219-5A95-4A64-9BE8-C8C9816C7BA1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7935B-490B-4C77-8870-5804480FCF83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0C657-EAA0-4684-9D98-DB358B29A791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938D-AD5E-412F-8757-A92409F50B54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C0BA-AF33-4251-ABEF-5FC6BA501413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0EA4-2813-43DD-99F4-343E4766564C}" type="datetime1">
              <a:rPr lang="ru-RU" smtClean="0"/>
              <a:pPr/>
              <a:t>09.03.2015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8341-FFC8-49E9-8E3D-02DFA723E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s.hse.ru/view/138495555" TargetMode="External"/><Relationship Id="rId2" Type="http://schemas.openxmlformats.org/officeDocument/2006/relationships/hyperlink" Target="http://publications.hse.ru/view/135864740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E9B5FE5EF546106CA49C95C6A4E806A9C72D2F36768E0175F98D376CEF8C82AB008BD216E76EF65rBr7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5B5797092EAB0DEA82578916D97B06FF70B96447DEC12E254ED8232BBCDB62F5CBD25C95C9655jF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main?base=DOCS;n=112770;fld=134;dst=101982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s.hse.ru/view/139302173" TargetMode="External"/><Relationship Id="rId2" Type="http://schemas.openxmlformats.org/officeDocument/2006/relationships/hyperlink" Target="http://publications.hse.ru/view/13586425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5"/>
          <p:cNvSpPr txBox="1"/>
          <p:nvPr/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87154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2639D8E-749A-451B-B979-3594D7C76074}" type="slidenum">
              <a:rPr/>
              <a:pPr marL="0" marR="0" lvl="0" indent="0" algn="r" defTabSz="871542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ru-RU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3" name="Rectangle 2"/>
          <p:cNvSpPr txBox="1">
            <a:spLocks noGrp="1"/>
          </p:cNvSpPr>
          <p:nvPr>
            <p:ph type="ctrTitle"/>
          </p:nvPr>
        </p:nvSpPr>
        <p:spPr>
          <a:xfrm>
            <a:off x="539752" y="260347"/>
            <a:ext cx="8137529" cy="1296984"/>
          </a:xfrm>
        </p:spPr>
        <p:txBody>
          <a:bodyPr/>
          <a:lstStyle/>
          <a:p>
            <a:pPr lvl="0">
              <a:lnSpc>
                <a:spcPct val="70000"/>
              </a:lnSpc>
            </a:pPr>
            <a:r>
              <a:rPr lang="ru-RU" sz="2200"/>
              <a:t/>
            </a:r>
            <a:br>
              <a:rPr lang="ru-RU" sz="2200"/>
            </a:br>
            <a:endParaRPr lang="ru-RU" sz="2200"/>
          </a:p>
        </p:txBody>
      </p:sp>
      <p:sp>
        <p:nvSpPr>
          <p:cNvPr id="4" name="Rectangle 3"/>
          <p:cNvSpPr txBox="1">
            <a:spLocks noGrp="1"/>
          </p:cNvSpPr>
          <p:nvPr>
            <p:ph type="subTitle" idx="1"/>
          </p:nvPr>
        </p:nvSpPr>
        <p:spPr>
          <a:xfrm>
            <a:off x="611184" y="428625"/>
            <a:ext cx="8201025" cy="6084883"/>
          </a:xfrm>
        </p:spPr>
        <p:txBody>
          <a:bodyPr anchorCtr="0">
            <a:normAutofit lnSpcReduction="10000"/>
          </a:bodyPr>
          <a:lstStyle/>
          <a:p>
            <a:pPr lvl="0">
              <a:lnSpc>
                <a:spcPct val="60000"/>
              </a:lnSpc>
              <a:spcBef>
                <a:spcPts val="200"/>
              </a:spcBef>
            </a:pPr>
            <a:endParaRPr lang="en-US" sz="1000" dirty="0"/>
          </a:p>
          <a:p>
            <a:pPr lvl="0">
              <a:lnSpc>
                <a:spcPct val="90000"/>
              </a:lnSpc>
              <a:spcBef>
                <a:spcPts val="400"/>
              </a:spcBef>
            </a:pPr>
            <a:endParaRPr lang="ru-RU" sz="1800" dirty="0"/>
          </a:p>
          <a:p>
            <a:pPr lvl="0">
              <a:lnSpc>
                <a:spcPct val="90000"/>
              </a:lnSpc>
            </a:pPr>
            <a:r>
              <a:rPr lang="ru-RU" b="1" dirty="0">
                <a:solidFill>
                  <a:srgbClr val="C00000"/>
                </a:solidFill>
              </a:rPr>
              <a:t>Общероссийская общественная организация</a:t>
            </a:r>
            <a:endParaRPr lang="en-US" b="1" dirty="0">
              <a:solidFill>
                <a:srgbClr val="C00000"/>
              </a:solidFill>
            </a:endParaRPr>
          </a:p>
          <a:p>
            <a:pPr lvl="0">
              <a:lnSpc>
                <a:spcPct val="90000"/>
              </a:lnSpc>
            </a:pPr>
            <a:r>
              <a:rPr lang="en-US" b="1" dirty="0">
                <a:solidFill>
                  <a:srgbClr val="C00000"/>
                </a:solidFill>
              </a:rPr>
              <a:t>“</a:t>
            </a:r>
            <a:r>
              <a:rPr lang="ru-RU" b="1" dirty="0">
                <a:solidFill>
                  <a:srgbClr val="C00000"/>
                </a:solidFill>
              </a:rPr>
              <a:t>ГИЛЬДИЯ ОТЕЧЕСТВЕННЫХ СПЕЦИАЛИСТОВ ПО ГОСУДАРСТВЕННОМУ И МУНИЦИПАЛЬНОМУ ЗАКАЗАМ</a:t>
            </a:r>
            <a:r>
              <a:rPr lang="en-US" b="1" dirty="0">
                <a:solidFill>
                  <a:srgbClr val="C00000"/>
                </a:solidFill>
              </a:rPr>
              <a:t>”</a:t>
            </a:r>
            <a:endParaRPr lang="ru-RU" b="1" dirty="0">
              <a:solidFill>
                <a:srgbClr val="C00000"/>
              </a:solidFill>
            </a:endParaRPr>
          </a:p>
          <a:p>
            <a:pPr lvl="0">
              <a:lnSpc>
                <a:spcPct val="70000"/>
              </a:lnSpc>
              <a:spcBef>
                <a:spcPts val="400"/>
              </a:spcBef>
            </a:pPr>
            <a:endParaRPr lang="ru-RU" sz="1800" b="1" dirty="0"/>
          </a:p>
          <a:p>
            <a:pPr lvl="0">
              <a:lnSpc>
                <a:spcPct val="70000"/>
              </a:lnSpc>
              <a:spcBef>
                <a:spcPts val="600"/>
              </a:spcBef>
            </a:pPr>
            <a:r>
              <a:rPr lang="ru-RU" sz="2600" b="1" i="1" dirty="0">
                <a:solidFill>
                  <a:srgbClr val="FF0000"/>
                </a:solidFill>
              </a:rPr>
              <a:t>ИМПОРТОЗАМЕЩЕНИЕ – ОТВЕТ НА </a:t>
            </a:r>
            <a:r>
              <a:rPr lang="ru-RU" sz="2600" b="1" i="1" dirty="0" smtClean="0">
                <a:solidFill>
                  <a:srgbClr val="FF0000"/>
                </a:solidFill>
              </a:rPr>
              <a:t>ВЫЗОВ</a:t>
            </a:r>
          </a:p>
          <a:p>
            <a:pPr lvl="0">
              <a:lnSpc>
                <a:spcPct val="70000"/>
              </a:lnSpc>
              <a:spcBef>
                <a:spcPts val="600"/>
              </a:spcBef>
            </a:pPr>
            <a:r>
              <a:rPr lang="ru-RU" sz="2600" b="1" i="1" u="sng" dirty="0" smtClean="0">
                <a:solidFill>
                  <a:srgbClr val="FF0000"/>
                </a:solidFill>
              </a:rPr>
              <a:t>Особенности закупки инновационной и </a:t>
            </a:r>
            <a:r>
              <a:rPr lang="ru-RU" sz="2600" b="1" i="1" u="sng" dirty="0" err="1" smtClean="0">
                <a:solidFill>
                  <a:srgbClr val="FF0000"/>
                </a:solidFill>
              </a:rPr>
              <a:t>выскотехнолгичной</a:t>
            </a:r>
            <a:r>
              <a:rPr lang="ru-RU" sz="2600" b="1" i="1" u="sng" dirty="0" smtClean="0">
                <a:solidFill>
                  <a:srgbClr val="FF0000"/>
                </a:solidFill>
              </a:rPr>
              <a:t> продукции в рамках КЖЦ в интересах </a:t>
            </a:r>
            <a:r>
              <a:rPr lang="ru-RU" sz="2600" b="1" i="1" u="sng" dirty="0" err="1" smtClean="0">
                <a:solidFill>
                  <a:srgbClr val="FF0000"/>
                </a:solidFill>
              </a:rPr>
              <a:t>импортозамещения</a:t>
            </a:r>
            <a:endParaRPr lang="ru-RU" sz="2600" b="1" i="1" u="sng" dirty="0"/>
          </a:p>
          <a:p>
            <a:pPr lvl="0">
              <a:lnSpc>
                <a:spcPct val="70000"/>
              </a:lnSpc>
              <a:spcBef>
                <a:spcPts val="300"/>
              </a:spcBef>
            </a:pPr>
            <a:endParaRPr lang="ru-RU" sz="1300" b="1" i="1" dirty="0"/>
          </a:p>
          <a:p>
            <a:pPr lvl="0">
              <a:lnSpc>
                <a:spcPct val="70000"/>
              </a:lnSpc>
              <a:spcBef>
                <a:spcPts val="200"/>
              </a:spcBef>
            </a:pPr>
            <a:endParaRPr lang="ru-RU" sz="1000" dirty="0"/>
          </a:p>
          <a:p>
            <a:pPr lvl="0">
              <a:lnSpc>
                <a:spcPct val="70000"/>
              </a:lnSpc>
              <a:spcBef>
                <a:spcPts val="200"/>
              </a:spcBef>
            </a:pPr>
            <a:endParaRPr lang="ru-RU" sz="1000" dirty="0"/>
          </a:p>
          <a:p>
            <a:pPr lvl="0">
              <a:lnSpc>
                <a:spcPct val="70000"/>
              </a:lnSpc>
              <a:spcBef>
                <a:spcPts val="200"/>
              </a:spcBef>
            </a:pPr>
            <a:endParaRPr lang="ru-RU" sz="1000" dirty="0"/>
          </a:p>
          <a:p>
            <a:pPr lvl="0">
              <a:lnSpc>
                <a:spcPct val="70000"/>
              </a:lnSpc>
              <a:spcBef>
                <a:spcPts val="200"/>
              </a:spcBef>
            </a:pPr>
            <a:endParaRPr lang="ru-RU" sz="1000" dirty="0"/>
          </a:p>
          <a:p>
            <a:pPr lvl="0">
              <a:lnSpc>
                <a:spcPct val="70000"/>
              </a:lnSpc>
              <a:spcBef>
                <a:spcPts val="400"/>
              </a:spcBef>
            </a:pPr>
            <a:r>
              <a:rPr lang="ru-RU" sz="1800" dirty="0">
                <a:solidFill>
                  <a:srgbClr val="FF0000"/>
                </a:solidFill>
              </a:rPr>
              <a:t>Гринёв Валерий Павлович – Заместитель Председателя Комитета по закупкам отечественных товаров, работ, услуг</a:t>
            </a:r>
          </a:p>
          <a:p>
            <a:pPr lvl="0" algn="just">
              <a:lnSpc>
                <a:spcPct val="70000"/>
              </a:lnSpc>
              <a:spcBef>
                <a:spcPts val="300"/>
              </a:spcBef>
            </a:pPr>
            <a:endParaRPr lang="en-US" sz="1100" dirty="0">
              <a:solidFill>
                <a:srgbClr val="FF0000"/>
              </a:solidFill>
            </a:endParaRPr>
          </a:p>
          <a:p>
            <a:pPr lvl="0" algn="r">
              <a:lnSpc>
                <a:spcPct val="70000"/>
              </a:lnSpc>
              <a:spcBef>
                <a:spcPts val="200"/>
              </a:spcBef>
            </a:pPr>
            <a:endParaRPr lang="en-US" sz="1000" b="1" dirty="0"/>
          </a:p>
          <a:p>
            <a:pPr lvl="0">
              <a:lnSpc>
                <a:spcPct val="70000"/>
              </a:lnSpc>
              <a:spcBef>
                <a:spcPts val="300"/>
              </a:spcBef>
            </a:pPr>
            <a:endParaRPr lang="ru-RU" sz="1300" b="1" dirty="0"/>
          </a:p>
          <a:p>
            <a:pPr lvl="0">
              <a:lnSpc>
                <a:spcPct val="70000"/>
              </a:lnSpc>
              <a:spcBef>
                <a:spcPts val="300"/>
              </a:spcBef>
            </a:pPr>
            <a:endParaRPr lang="ru-RU" sz="1300" b="1" dirty="0"/>
          </a:p>
          <a:p>
            <a:pPr lvl="0">
              <a:lnSpc>
                <a:spcPct val="70000"/>
              </a:lnSpc>
              <a:spcBef>
                <a:spcPts val="300"/>
              </a:spcBef>
            </a:pPr>
            <a:endParaRPr lang="ru-RU" sz="1300" b="1" dirty="0"/>
          </a:p>
          <a:p>
            <a:pPr lvl="0">
              <a:lnSpc>
                <a:spcPct val="70000"/>
              </a:lnSpc>
              <a:spcBef>
                <a:spcPts val="300"/>
              </a:spcBef>
            </a:pPr>
            <a:endParaRPr lang="ru-RU" sz="1300" b="1" dirty="0">
              <a:solidFill>
                <a:srgbClr val="FF0000"/>
              </a:solidFill>
            </a:endParaRPr>
          </a:p>
          <a:p>
            <a:pPr lvl="0">
              <a:lnSpc>
                <a:spcPct val="70000"/>
              </a:lnSpc>
              <a:spcBef>
                <a:spcPts val="300"/>
              </a:spcBef>
            </a:pPr>
            <a:r>
              <a:rPr lang="ru-RU" sz="1300" b="1" dirty="0">
                <a:solidFill>
                  <a:srgbClr val="FF0000"/>
                </a:solidFill>
              </a:rPr>
              <a:t>Москва</a:t>
            </a:r>
          </a:p>
          <a:p>
            <a:pPr lvl="0">
              <a:lnSpc>
                <a:spcPct val="70000"/>
              </a:lnSpc>
              <a:spcBef>
                <a:spcPts val="300"/>
              </a:spcBef>
            </a:pPr>
            <a:r>
              <a:rPr lang="ru-RU" sz="1300" b="1" dirty="0">
                <a:solidFill>
                  <a:srgbClr val="FF0000"/>
                </a:solidFill>
              </a:rPr>
              <a:t>2015</a:t>
            </a:r>
          </a:p>
          <a:p>
            <a:pPr lvl="0" algn="r">
              <a:lnSpc>
                <a:spcPct val="70000"/>
              </a:lnSpc>
              <a:spcBef>
                <a:spcPts val="300"/>
              </a:spcBef>
            </a:pPr>
            <a:endParaRPr lang="ru-RU" sz="13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dirty="0" smtClean="0"/>
              <a:t>	</a:t>
            </a:r>
            <a:r>
              <a:rPr lang="ru-RU" sz="2800" b="1" dirty="0" smtClean="0"/>
              <a:t>Четвертую группу приказов</a:t>
            </a:r>
            <a:r>
              <a:rPr lang="ru-RU" sz="2800" dirty="0" smtClean="0"/>
              <a:t> составляют приказы МЧС и ФМС, которые аналогичны по форме и содержанию и выпущены с интервалом 16 месяцев, в частности, 14 декабря 2012 г. и 16 апреля 2014 г. соответственно. </a:t>
            </a:r>
          </a:p>
          <a:p>
            <a:pPr>
              <a:buNone/>
            </a:pPr>
            <a:r>
              <a:rPr lang="ru-RU" sz="2800" dirty="0" smtClean="0"/>
              <a:t>	При этом важно отметить, что приказ МЧС был подписан до подписания Федерального закона о Контрактной системе, а приказ ФМС после, т.е. Федеральный закон о Контрактной системе не оказал влияния на содержание приказа  не только Минздрава России, но и ФМС.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Критерии, преференции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Актуальность анализа критериев отнесения товаров, работ, услуг к категории ИП и ВП обусловлена рядом факторов, одним из которых является то, что соответствующий правообладатель ТРУ может получить ряд преференций в ходе их закупок для государственных или муниципальных нужд в рамках Контрактной системы. </a:t>
            </a:r>
          </a:p>
          <a:p>
            <a:r>
              <a:rPr lang="ru-RU" sz="2400" dirty="0" smtClean="0"/>
              <a:t>К числу таких преференций, например, можно отнести право Заказчика провести </a:t>
            </a:r>
            <a:r>
              <a:rPr lang="ru-RU" sz="2400" dirty="0" smtClean="0">
                <a:solidFill>
                  <a:srgbClr val="FF0000"/>
                </a:solidFill>
              </a:rPr>
              <a:t>конкурс с ограниченным участием, а соответствующего субъекта участвовать в нем в соответствии с нормами, предусмотренными статьей 56 </a:t>
            </a:r>
            <a:r>
              <a:rPr lang="ru-RU" sz="2400" dirty="0" smtClean="0"/>
              <a:t>Закона о Контрактной системе, и стать его победителем в условиях меньшего количества конкурентов. 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Случаи отнесения ТРУ к ИП и ВП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 этой связи необходимо иметь </a:t>
            </a:r>
            <a:r>
              <a:rPr lang="ru-RU" sz="1800" dirty="0" smtClean="0"/>
              <a:t>в </a:t>
            </a:r>
            <a:r>
              <a:rPr lang="ru-RU" sz="1800" dirty="0" smtClean="0"/>
              <a:t>виду и постановление Правительства РФ от </a:t>
            </a:r>
            <a:r>
              <a:rPr lang="ru-RU" sz="1800" dirty="0" smtClean="0"/>
              <a:t>4 февраля 2015 г. № </a:t>
            </a:r>
            <a:r>
              <a:rPr lang="ru-RU" sz="1800" dirty="0" smtClean="0"/>
              <a:t>99, которым </a:t>
            </a:r>
            <a:r>
              <a:rPr lang="ru-RU" sz="1800" dirty="0" smtClean="0">
                <a:solidFill>
                  <a:srgbClr val="FF0000"/>
                </a:solidFill>
              </a:rPr>
              <a:t>установлены дополнительные требования </a:t>
            </a:r>
            <a:r>
              <a:rPr lang="ru-RU" sz="1800" dirty="0" smtClean="0"/>
              <a:t>к участникам закупки отдельных видов </a:t>
            </a:r>
            <a:r>
              <a:rPr lang="ru-RU" sz="1800" dirty="0" smtClean="0"/>
              <a:t>ТРУ, а также </a:t>
            </a:r>
            <a:r>
              <a:rPr lang="ru-RU" sz="2800" dirty="0" smtClean="0"/>
              <a:t>случаи отнесения ТРУ </a:t>
            </a:r>
            <a:r>
              <a:rPr lang="ru-RU" sz="2800" dirty="0" smtClean="0"/>
              <a:t>к товарам, работам, услугам, которые по причине  их технической и (или) технологической сложности, инновационного, высокотехнологичного или специализированного характера способны поставить, выполнить, оказать только поставщики(подрядчики, исполнители), </a:t>
            </a:r>
            <a:r>
              <a:rPr lang="ru-RU" sz="2800" dirty="0" smtClean="0">
                <a:solidFill>
                  <a:srgbClr val="FF0000"/>
                </a:solidFill>
              </a:rPr>
              <a:t>имеющие необходимый уровень </a:t>
            </a:r>
            <a:r>
              <a:rPr lang="ru-RU" sz="2800" dirty="0" smtClean="0">
                <a:solidFill>
                  <a:srgbClr val="FF0000"/>
                </a:solidFill>
              </a:rPr>
              <a:t>квалификации. </a:t>
            </a:r>
          </a:p>
          <a:p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Преференция - двухэтапный конкурс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ru-RU" sz="2000" b="1" dirty="0" smtClean="0"/>
              <a:t>Кроме того, Заказчик</a:t>
            </a:r>
            <a:r>
              <a:rPr lang="ru-RU" sz="2000" dirty="0" smtClean="0"/>
              <a:t> </a:t>
            </a:r>
            <a:r>
              <a:rPr lang="ru-RU" sz="2000" dirty="0" smtClean="0"/>
              <a:t>согласно части 2 статьи 57 (Особенности проведения двухэтапного конкурса)   Закона о Контрактной системе </a:t>
            </a:r>
            <a:r>
              <a:rPr lang="ru-RU" sz="2000" b="1" dirty="0" smtClean="0"/>
              <a:t>вправе провести двухэтапный конкурс</a:t>
            </a:r>
            <a:r>
              <a:rPr lang="ru-RU" sz="2000" dirty="0" smtClean="0"/>
              <a:t> при одновременном соблюдении следующих условий:</a:t>
            </a:r>
          </a:p>
          <a:p>
            <a:r>
              <a:rPr lang="ru-RU" sz="2000" dirty="0" smtClean="0"/>
              <a:t>1) </a:t>
            </a:r>
            <a:r>
              <a:rPr lang="ru-RU" sz="2800" dirty="0" smtClean="0">
                <a:solidFill>
                  <a:srgbClr val="FF0000"/>
                </a:solidFill>
              </a:rPr>
              <a:t>конкурс проводится для заключения контракта </a:t>
            </a:r>
            <a:r>
              <a:rPr lang="ru-RU" sz="2000" dirty="0" smtClean="0"/>
              <a:t>на проведение научных исследований, проектных работ (в том числе архитектурно-строительного проектирования), экспериментов, изысканий, </a:t>
            </a:r>
            <a:r>
              <a:rPr lang="ru-RU" sz="2400" b="1" dirty="0" smtClean="0">
                <a:solidFill>
                  <a:srgbClr val="FF0000"/>
                </a:solidFill>
              </a:rPr>
              <a:t>на поставку инновационной и высокотехнологичной продукции</a:t>
            </a:r>
            <a:r>
              <a:rPr lang="ru-RU" sz="2400" dirty="0" smtClean="0">
                <a:solidFill>
                  <a:srgbClr val="FF0000"/>
                </a:solidFill>
              </a:rPr>
              <a:t>, </a:t>
            </a:r>
            <a:r>
              <a:rPr lang="ru-RU" sz="2400" dirty="0" err="1" smtClean="0">
                <a:solidFill>
                  <a:srgbClr val="FF0000"/>
                </a:solidFill>
              </a:rPr>
              <a:t>энергосервисного</a:t>
            </a:r>
            <a:r>
              <a:rPr lang="ru-RU" sz="2400" dirty="0" smtClean="0">
                <a:solidFill>
                  <a:srgbClr val="FF0000"/>
                </a:solidFill>
              </a:rPr>
              <a:t> контракта, </a:t>
            </a:r>
            <a:r>
              <a:rPr lang="ru-RU" sz="2000" dirty="0" smtClean="0"/>
              <a:t>а также в целях создания произведения литературы или искусства, исполнения (как результата интеллектуальной деятельности);</a:t>
            </a:r>
          </a:p>
          <a:p>
            <a:r>
              <a:rPr lang="ru-RU" sz="2000" dirty="0" smtClean="0"/>
              <a:t>2) для уточнения характеристик объекта закупки необходимо провести его обсуждение с участниками закупки.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Размещение информации о закупке ИП и ВП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</a:t>
            </a:r>
            <a:r>
              <a:rPr lang="ru-RU" sz="2800" dirty="0" smtClean="0"/>
              <a:t>соответствии с Федеральным законом от 18 июля 2011 г. № 223-ФЗ «О закупках товаров, работ, услуг отдельными видами юридических лиц» юридическим лицам, на которых распространяется юрисдикция этого федерального закона, вменяется в обязанность размещать в </a:t>
            </a:r>
            <a:r>
              <a:rPr lang="ru-RU" sz="2800" dirty="0" smtClean="0"/>
              <a:t>ЕИС </a:t>
            </a:r>
            <a:r>
              <a:rPr lang="ru-RU" sz="2800" b="1" dirty="0" smtClean="0"/>
              <a:t>планы </a:t>
            </a:r>
            <a:r>
              <a:rPr lang="ru-RU" sz="2800" b="1" dirty="0" smtClean="0"/>
              <a:t>закупок</a:t>
            </a:r>
            <a:r>
              <a:rPr lang="ru-RU" sz="2800" dirty="0" smtClean="0"/>
              <a:t> инновационной и высокотехнологичной </a:t>
            </a:r>
            <a:r>
              <a:rPr lang="ru-RU" sz="2800" b="1" dirty="0" smtClean="0"/>
              <a:t>продукции</a:t>
            </a:r>
            <a:r>
              <a:rPr lang="ru-RU" sz="2800" dirty="0" smtClean="0"/>
              <a:t> на период от 5 до 7 лет.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Закупка ИП и ВП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	</a:t>
            </a:r>
            <a:r>
              <a:rPr lang="ru-RU" sz="2800" dirty="0" smtClean="0"/>
              <a:t>Закупка инновационной и высокотехнологичной </a:t>
            </a:r>
            <a:r>
              <a:rPr lang="ru-RU" sz="2800" b="1" dirty="0" smtClean="0"/>
              <a:t>продукции</a:t>
            </a:r>
            <a:r>
              <a:rPr lang="ru-RU" sz="2800" dirty="0" smtClean="0"/>
              <a:t> </a:t>
            </a:r>
            <a:r>
              <a:rPr lang="ru-RU" sz="2800" dirty="0" smtClean="0"/>
              <a:t>является не только </a:t>
            </a:r>
            <a:r>
              <a:rPr lang="ru-RU" sz="2800" dirty="0" smtClean="0"/>
              <a:t>одним из основных способов </a:t>
            </a:r>
            <a:r>
              <a:rPr lang="ru-RU" sz="2800" dirty="0" smtClean="0"/>
              <a:t>реализации концепции </a:t>
            </a:r>
            <a:r>
              <a:rPr lang="ru-RU" sz="2800" dirty="0" err="1" smtClean="0"/>
              <a:t>импортозамещения</a:t>
            </a:r>
            <a:r>
              <a:rPr lang="ru-RU" sz="2800" dirty="0" smtClean="0"/>
              <a:t>, но и </a:t>
            </a:r>
            <a:r>
              <a:rPr lang="ru-RU" sz="2800" dirty="0" smtClean="0"/>
              <a:t>Стратегии инновационного развития нашей страны на период до 2020 года, разработанной с учетом положений Федерального закона от 23 августа 1996 г. № 127-ФЗ "О науке и государственной научно-технической политике" (ред. от 22.12.2014) и утвержденной распоряжением Правительства РФ от 8 декабря 2011 г. № 2227-р.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Особенности закупки ИП и ВП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	</a:t>
            </a:r>
            <a:r>
              <a:rPr lang="ru-RU" sz="4400" b="1" dirty="0" smtClean="0"/>
              <a:t>Вывод.</a:t>
            </a:r>
            <a:r>
              <a:rPr lang="ru-RU" sz="4400" dirty="0" smtClean="0"/>
              <a:t>  В интересах повышения эффективности расходов на закупку инновационной и высокотехнологичной продукции необходимо выработать единые критерии.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2400" dirty="0"/>
              <a:t>Контракты жизненного </a:t>
            </a:r>
            <a:r>
              <a:rPr lang="ru-RU" sz="2400" dirty="0" smtClean="0"/>
              <a:t>цикла</a:t>
            </a:r>
            <a:br>
              <a:rPr lang="ru-RU" sz="2400" dirty="0" smtClean="0"/>
            </a:br>
            <a:r>
              <a:rPr lang="ru-RU" sz="2400" dirty="0" smtClean="0"/>
              <a:t>(статьи Гринёва В.П. )</a:t>
            </a:r>
            <a:endParaRPr lang="ru-RU" sz="2400" dirty="0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ru-RU" sz="2700"/>
              <a:t> </a:t>
            </a:r>
            <a:r>
              <a:rPr lang="ru-RU" sz="2700" u="sng">
                <a:hlinkClick r:id="rId2"/>
              </a:rPr>
              <a:t>Закупки работ по проектированию и строительству в рамках контрактов жизненного цикла</a:t>
            </a:r>
            <a:r>
              <a:rPr lang="ru-RU" sz="2700"/>
              <a:t> // Госзаказ в вопросах и ответах. 2014. № 10. С. 13-20.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ru-RU" sz="2700" u="sng">
                <a:hlinkClick r:id="rId3"/>
              </a:rPr>
              <a:t>Контракты жизненного цикла в строительной отрасли: проблемы правоприменения</a:t>
            </a:r>
            <a:r>
              <a:rPr lang="ru-RU" sz="2700"/>
              <a:t> // В кн.: Публичные закупки: проблемы правоприменения. Материалы Второй Всероссийской научно-практической конференции (6 июня 2014 г., МГУ имени М.В. Ломоносова). М. : Юстицинформ, 2014. С. 77-91.</a:t>
            </a:r>
          </a:p>
          <a:p>
            <a:pPr lvl="0">
              <a:lnSpc>
                <a:spcPct val="90000"/>
              </a:lnSpc>
              <a:spcBef>
                <a:spcPts val="600"/>
              </a:spcBef>
            </a:pPr>
            <a:endParaRPr lang="ru-RU" sz="2700"/>
          </a:p>
        </p:txBody>
      </p:sp>
      <p:sp>
        <p:nvSpPr>
          <p:cNvPr id="4" name="Номер слайда 3"/>
          <p:cNvSpPr txBox="1"/>
          <p:nvPr/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B6CD16-FB9F-4EB2-927B-81C72E9EA0CB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17</a:t>
            </a:fld>
            <a:endParaRPr lang="ru-RU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Контракт жизненного цикла - КЖЦ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КЖЦ - это контракт, предусматривающий </a:t>
            </a:r>
            <a:r>
              <a:rPr lang="ru-RU" i="1" u="sng" dirty="0" smtClean="0">
                <a:solidFill>
                  <a:srgbClr val="FF0000"/>
                </a:solidFill>
              </a:rPr>
              <a:t>закупку товара или работы </a:t>
            </a:r>
            <a:r>
              <a:rPr lang="ru-RU" dirty="0" smtClean="0"/>
              <a:t>(в том числе при необходимости </a:t>
            </a:r>
            <a:r>
              <a:rPr lang="ru-RU" dirty="0" smtClean="0">
                <a:solidFill>
                  <a:srgbClr val="FF0000"/>
                </a:solidFill>
              </a:rPr>
              <a:t>проектирование</a:t>
            </a:r>
            <a:r>
              <a:rPr lang="ru-RU" dirty="0" smtClean="0"/>
              <a:t>, конструирование </a:t>
            </a:r>
            <a:r>
              <a:rPr lang="ru-RU" dirty="0" smtClean="0">
                <a:solidFill>
                  <a:srgbClr val="FF0000"/>
                </a:solidFill>
              </a:rPr>
              <a:t>объекта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который должен быть создан в результате выполнения работы</a:t>
            </a:r>
            <a:r>
              <a:rPr lang="ru-RU" dirty="0" smtClean="0"/>
              <a:t>), последующие </a:t>
            </a:r>
            <a:r>
              <a:rPr lang="ru-RU" dirty="0" smtClean="0">
                <a:solidFill>
                  <a:srgbClr val="FF0000"/>
                </a:solidFill>
              </a:rPr>
              <a:t>обслуживание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ремонт</a:t>
            </a:r>
            <a:r>
              <a:rPr lang="ru-RU" dirty="0" smtClean="0"/>
              <a:t> и при необходимости эксплуатацию и (или) </a:t>
            </a:r>
            <a:r>
              <a:rPr lang="ru-RU" dirty="0" smtClean="0">
                <a:solidFill>
                  <a:srgbClr val="FF0000"/>
                </a:solidFill>
              </a:rPr>
              <a:t>утилизацию</a:t>
            </a:r>
            <a:r>
              <a:rPr lang="ru-RU" dirty="0" smtClean="0"/>
              <a:t> поставленного товара или созданного в результате выполнения работы объекта (контракт жизненного цикла).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/>
              <a:t>ОБ ОПРЕДЕЛЕНИИ СЛУЧАЕВ ЗАКЛЮЧЕНИЯ КОНТРАКТА ЖИЗНЕННОГО ЦИКЛА  - </a:t>
            </a:r>
            <a:r>
              <a:rPr lang="ru-RU" sz="1800" i="1" dirty="0" smtClean="0">
                <a:hlinkClick r:id="rId2"/>
              </a:rPr>
              <a:t>Постановление Правительства РФ от 28.11.2013 N 1087 </a:t>
            </a:r>
            <a:br>
              <a:rPr lang="ru-RU" sz="1800" i="1" dirty="0" smtClean="0">
                <a:hlinkClick r:id="rId2"/>
              </a:rPr>
            </a:br>
            <a:r>
              <a:rPr lang="ru-RU" sz="1800" dirty="0" smtClean="0">
                <a:hlinkClick r:id="rId2"/>
              </a:rPr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Согласно этому Постановлению КЖЦ заключается в случаях </a:t>
            </a:r>
            <a:r>
              <a:rPr lang="ru-RU" sz="2000" u="sng" dirty="0" smtClean="0">
                <a:solidFill>
                  <a:srgbClr val="FF0000"/>
                </a:solidFill>
              </a:rPr>
              <a:t>выполнения работ </a:t>
            </a:r>
            <a:r>
              <a:rPr lang="ru-RU" sz="2000" dirty="0" smtClean="0"/>
              <a:t>по </a:t>
            </a:r>
            <a:r>
              <a:rPr lang="ru-RU" sz="2000" i="1" u="sng" dirty="0" smtClean="0"/>
              <a:t>проектированию и строительству 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а) автомобильных дорог (участков автомобильных дорог), защитных дорожных сооружений, искусственных дорожных сооружений;</a:t>
            </a:r>
          </a:p>
          <a:p>
            <a:r>
              <a:rPr lang="ru-RU" sz="2000" dirty="0" smtClean="0"/>
              <a:t>б) инфраструктуры морских и речных портов, в том числе искусственных земельных участков, гидротехнических сооружений портов;</a:t>
            </a:r>
          </a:p>
          <a:p>
            <a:r>
              <a:rPr lang="ru-RU" sz="2000" dirty="0" smtClean="0"/>
              <a:t>в) аэродромов</a:t>
            </a:r>
            <a:r>
              <a:rPr lang="en-US" sz="2000" dirty="0" smtClean="0"/>
              <a:t> </a:t>
            </a:r>
            <a:r>
              <a:rPr lang="en-US" sz="2000" u="sng" dirty="0" smtClean="0"/>
              <a:t>(</a:t>
            </a:r>
            <a:r>
              <a:rPr lang="ru-RU" sz="2000" u="sng" dirty="0" smtClean="0"/>
              <a:t>прим. вопрос Автора – а Космодромов</a:t>
            </a:r>
            <a:r>
              <a:rPr lang="en-US" sz="2000" u="sng" dirty="0" smtClean="0"/>
              <a:t> </a:t>
            </a:r>
            <a:r>
              <a:rPr lang="ru-RU" sz="2000" u="sng" dirty="0" smtClean="0"/>
              <a:t>и их инфраструктуры</a:t>
            </a:r>
            <a:r>
              <a:rPr lang="en-US" sz="2000" u="sng" dirty="0" smtClean="0"/>
              <a:t>?</a:t>
            </a:r>
            <a:r>
              <a:rPr lang="ru-RU" sz="2000" u="sng" dirty="0" smtClean="0"/>
              <a:t>) 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г) объектов системы коммунальной инфраструктуры и иных объектов коммунального хозяйства, в том числе объектов </a:t>
            </a:r>
            <a:r>
              <a:rPr lang="ru-RU" sz="2000" dirty="0" err="1" smtClean="0"/>
              <a:t>водо</a:t>
            </a:r>
            <a:r>
              <a:rPr lang="ru-RU" sz="2000" dirty="0" smtClean="0"/>
              <a:t>-, тепло-, </a:t>
            </a:r>
            <a:r>
              <a:rPr lang="ru-RU" sz="2000" dirty="0" err="1" smtClean="0"/>
              <a:t>газо</a:t>
            </a:r>
            <a:r>
              <a:rPr lang="ru-RU" sz="2000" dirty="0" smtClean="0"/>
              <a:t>- и энергоснабжения, водоотведения, очистки сточных вод, переработки и утилизации (захоронения) бытовых отходов;</a:t>
            </a:r>
          </a:p>
          <a:p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922112"/>
          </a:xfrm>
        </p:spPr>
        <p:txBody>
          <a:bodyPr>
            <a:normAutofit/>
          </a:bodyPr>
          <a:lstStyle/>
          <a:p>
            <a:pPr lvl="0"/>
            <a:r>
              <a:rPr lang="ru-RU" sz="2800" dirty="0" smtClean="0"/>
              <a:t>Концепция построения системы </a:t>
            </a:r>
            <a:r>
              <a:rPr lang="ru-RU" sz="2800" dirty="0" err="1" smtClean="0"/>
              <a:t>импортозамещения</a:t>
            </a:r>
            <a:endParaRPr lang="ru-RU" sz="2800" dirty="0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1340766"/>
            <a:ext cx="8229600" cy="4785393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ru-RU" sz="2000"/>
              <a:t>Инициировать создание рабочей группы по разработке информационной модели импортозамещения.</a:t>
            </a:r>
          </a:p>
          <a:p>
            <a:pPr lvl="0">
              <a:spcBef>
                <a:spcPts val="500"/>
              </a:spcBef>
            </a:pPr>
            <a:r>
              <a:rPr lang="ru-RU" sz="2000"/>
              <a:t>Включить в Предмет деятельности рабочей группы разработку  Дорожной карты, с последующим ее утверждением Распоряжением Правительства РФ.</a:t>
            </a:r>
          </a:p>
          <a:p>
            <a:pPr lvl="0">
              <a:spcBef>
                <a:spcPts val="500"/>
              </a:spcBef>
            </a:pPr>
            <a:r>
              <a:rPr lang="ru-RU" sz="2000"/>
              <a:t>Инициировать проведение ежегодной  Всероссийской научно-практической конференции по импортозамещению с предложением выступить ведущим ученым и руководителям соответствующих министерств, ведомств,  других организаций с докладами и последующей их публикации в виде отдельного издания  или публикации этих материалов до начала конференции.</a:t>
            </a:r>
          </a:p>
          <a:p>
            <a:pPr lvl="0">
              <a:spcBef>
                <a:spcPts val="500"/>
              </a:spcBef>
            </a:pPr>
            <a:r>
              <a:rPr lang="ru-RU" sz="2000"/>
              <a:t>Обратиться в Таможенный комитет с просьбой направить список в наш адрес   импортируемой продукции по всем отраслям народного хозяйства.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СЛУЧАИ ЗАКЛЮЧЕНИЯ КОНТРАКТА ЖИЗНЕННОГО ЦИКЛА - продолжение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д</a:t>
            </a:r>
            <a:r>
              <a:rPr lang="ru-RU" dirty="0" smtClean="0"/>
              <a:t>)  объектов инфраструктуры метрополитена, внеуличного транспорта и городского наземного электрического транспорта;</a:t>
            </a:r>
          </a:p>
          <a:p>
            <a:r>
              <a:rPr lang="ru-RU" dirty="0" smtClean="0"/>
              <a:t>е)  объектов инфраструктуры железнодорожного транспорта общего пользования;</a:t>
            </a:r>
          </a:p>
          <a:p>
            <a:r>
              <a:rPr lang="ru-RU" dirty="0" smtClean="0"/>
              <a:t>ж)  уникальных объектов капитального строительства;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Закупки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dirty="0" err="1" smtClean="0"/>
              <a:t>з</a:t>
            </a:r>
            <a:r>
              <a:rPr lang="ru-RU" dirty="0" smtClean="0"/>
              <a:t>) железнодорожного подвижного состава, транспортных средств метрополитена, внеуличного транспорта и городского наземного электрического транспорта;</a:t>
            </a:r>
          </a:p>
          <a:p>
            <a:r>
              <a:rPr lang="ru-RU" dirty="0" smtClean="0"/>
              <a:t>и) воздушных судов, морских и речных судов.</a:t>
            </a:r>
          </a:p>
          <a:p>
            <a:r>
              <a:rPr lang="ru-RU" i="1" u="sng" dirty="0" smtClean="0"/>
              <a:t>Вопрос- </a:t>
            </a:r>
            <a:r>
              <a:rPr lang="ru-RU" i="1" u="sng" dirty="0" err="1" smtClean="0"/>
              <a:t>предолжение</a:t>
            </a:r>
            <a:r>
              <a:rPr lang="ru-RU" i="1" u="sng" dirty="0" smtClean="0"/>
              <a:t> – при закупке этих средств и судов может быть поставлена задача минимизации в их составе импортной продукции и наличие инновационных и </a:t>
            </a:r>
            <a:r>
              <a:rPr lang="ru-RU" i="1" u="sng" dirty="0" err="1" smtClean="0"/>
              <a:t>высокотохнологичных</a:t>
            </a:r>
            <a:r>
              <a:rPr lang="ru-RU" i="1" u="sng" dirty="0" smtClean="0"/>
              <a:t> решений </a:t>
            </a:r>
            <a:endParaRPr lang="en-US" i="1" u="sng" dirty="0" smtClean="0"/>
          </a:p>
          <a:p>
            <a:endParaRPr lang="ru-RU" i="1" u="sng" dirty="0" smtClean="0"/>
          </a:p>
          <a:p>
            <a:endParaRPr lang="ru-RU" i="1" u="sng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Проектирование и архитектурно-строительное проектирование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КЖЦ </a:t>
            </a:r>
            <a:r>
              <a:rPr lang="ru-RU" sz="3600" dirty="0">
                <a:solidFill>
                  <a:srgbClr val="FF0000"/>
                </a:solidFill>
              </a:rPr>
              <a:t>– это контракт, предусматривающий </a:t>
            </a:r>
            <a:r>
              <a:rPr lang="ru-RU" sz="3600" i="1" u="sng" dirty="0">
                <a:solidFill>
                  <a:srgbClr val="FF0000"/>
                </a:solidFill>
              </a:rPr>
              <a:t>закупку товара или работы</a:t>
            </a:r>
            <a:r>
              <a:rPr lang="ru-RU" sz="3600" dirty="0">
                <a:solidFill>
                  <a:srgbClr val="FF0000"/>
                </a:solidFill>
              </a:rPr>
              <a:t> (в том числе при необходимости </a:t>
            </a:r>
            <a:r>
              <a:rPr lang="ru-RU" sz="3600" dirty="0" smtClean="0">
                <a:solidFill>
                  <a:srgbClr val="FF0000"/>
                </a:solidFill>
              </a:rPr>
              <a:t>проектирование </a:t>
            </a:r>
            <a:r>
              <a:rPr lang="ru-RU" sz="3600" u="sng" dirty="0" smtClean="0">
                <a:solidFill>
                  <a:srgbClr val="FF0000"/>
                </a:solidFill>
              </a:rPr>
              <a:t>(прим. Авт. </a:t>
            </a:r>
            <a:r>
              <a:rPr lang="ru-RU" sz="3600" u="sng" dirty="0" smtClean="0">
                <a:solidFill>
                  <a:srgbClr val="FF0000"/>
                </a:solidFill>
              </a:rPr>
              <a:t>А почему не </a:t>
            </a:r>
            <a:r>
              <a:rPr lang="ru-RU" sz="3600" u="sng" dirty="0" smtClean="0">
                <a:solidFill>
                  <a:srgbClr val="FF0000"/>
                </a:solidFill>
              </a:rPr>
              <a:t>Архитектурно-строительное </a:t>
            </a:r>
            <a:r>
              <a:rPr lang="ru-RU" sz="3600" u="sng" dirty="0" smtClean="0">
                <a:solidFill>
                  <a:srgbClr val="FF0000"/>
                </a:solidFill>
              </a:rPr>
              <a:t>проектирование - </a:t>
            </a:r>
            <a:r>
              <a:rPr lang="en-US" sz="3600" u="sng" dirty="0" smtClean="0">
                <a:solidFill>
                  <a:srgbClr val="FF0000"/>
                </a:solidFill>
              </a:rPr>
              <a:t>?</a:t>
            </a:r>
            <a:r>
              <a:rPr lang="ru-RU" sz="3600" dirty="0" smtClean="0">
                <a:solidFill>
                  <a:srgbClr val="FF0000"/>
                </a:solidFill>
              </a:rPr>
              <a:t>), </a:t>
            </a:r>
            <a:r>
              <a:rPr lang="ru-RU" sz="1400" dirty="0"/>
              <a:t>конструирование объекта, который должен быть создан в результате выполнения работы), последующие обслуживание, ремонт и при необходимости эксплуатацию и (или) утилизацию поставленного товара или созданного в результате выполнения работы объекта (контракт жизненного цикла).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Архитектурно-строительное проектирование</a:t>
            </a: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соответствии с ч. 1 ст. 48 ГСК </a:t>
            </a:r>
            <a:r>
              <a:rPr lang="ru-RU" sz="2000" dirty="0" smtClean="0">
                <a:solidFill>
                  <a:srgbClr val="FF0000"/>
                </a:solidFill>
              </a:rPr>
              <a:t>РФ архитектурно-строительное проектирование осуществляется путем подготовки проектной документации </a:t>
            </a:r>
            <a:r>
              <a:rPr lang="ru-RU" sz="2000" dirty="0" smtClean="0"/>
              <a:t>применительно к ОКС и их частям, строящимся, реконструируемым </a:t>
            </a:r>
            <a:r>
              <a:rPr lang="ru-RU" sz="2000" dirty="0" smtClean="0">
                <a:solidFill>
                  <a:srgbClr val="FF0000"/>
                </a:solidFill>
              </a:rPr>
              <a:t>в границах принадлежащего застройщику </a:t>
            </a:r>
            <a:r>
              <a:rPr lang="ru-RU" sz="2000" dirty="0" smtClean="0"/>
              <a:t>или иному правообладателю (которому при осуществлении бюджетных инвестиций в ОКС государственной (муниципальной) собственности органы государственной власти (государственные органы), Государственная корпорация по атомной энергии "</a:t>
            </a:r>
            <a:r>
              <a:rPr lang="ru-RU" sz="2000" dirty="0" err="1" smtClean="0"/>
              <a:t>Росатом</a:t>
            </a:r>
            <a:r>
              <a:rPr lang="ru-RU" sz="2000" dirty="0" smtClean="0"/>
              <a:t>", органы управления государственными внебюджетными фондами или органы МСУ передали в случаях, установленных бюджетным законодательством РФ, на основании соглашений свои полномочия государственного (муниципального) заказчика) </a:t>
            </a:r>
            <a:r>
              <a:rPr lang="ru-RU" sz="2000" dirty="0" smtClean="0">
                <a:solidFill>
                  <a:srgbClr val="FF0000"/>
                </a:solidFill>
              </a:rPr>
              <a:t>земельного участка</a:t>
            </a:r>
            <a:r>
              <a:rPr lang="ru-RU" sz="2000" dirty="0" smtClean="0"/>
              <a:t>, а также отдельных разделов проектной документации при проведении капитального ремонта ОКС.</a:t>
            </a:r>
          </a:p>
          <a:p>
            <a:pPr>
              <a:buNone/>
            </a:pPr>
            <a:r>
              <a:rPr lang="ru-RU" sz="1400" dirty="0" smtClean="0">
                <a:hlinkClick r:id="rId2"/>
              </a:rPr>
              <a:t> </a:t>
            </a:r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Проблема определения сторон КЖЦ применительно к проектированию и строительству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Если согласиться с примечанием, то понятия “архитектурно-строительное проектирование”, и “строительство”, </a:t>
            </a:r>
            <a:r>
              <a:rPr lang="ru-RU" sz="2800" dirty="0" smtClean="0"/>
              <a:t>входящие в содержание понятия градостроительная деятельность, содержание которого дано в части 1 статьи 1 Градостроительного кодекса РФ (Федеральный закон от 30 декабря 2004 г. № 190-ФЗ – далее ГСК РФ), </a:t>
            </a:r>
            <a:r>
              <a:rPr lang="ru-RU" sz="2800" dirty="0" smtClean="0">
                <a:solidFill>
                  <a:srgbClr val="FF0000"/>
                </a:solidFill>
              </a:rPr>
              <a:t>дают правовую основу при определения сторон КЖЦ использовать понятия “застройщик” и “технический заказчик”. </a:t>
            </a: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Застройщик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Под застройщиком может пониматься юридическое лицо, </a:t>
            </a:r>
            <a:r>
              <a:rPr lang="ru-RU" sz="2400" b="1" dirty="0" smtClean="0">
                <a:solidFill>
                  <a:srgbClr val="FF0000"/>
                </a:solidFill>
              </a:rPr>
              <a:t>обеспечивающее на принадлежащем ему земельном участке или на земельном участке иного правообладателя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1800" dirty="0" smtClean="0"/>
              <a:t>(которому при осуществлении бюджетных инвестиций в ОКС государственной (муниципальной) собственности органы государственной власти (государственные органы), Государственная корпорация по атомной энергии "</a:t>
            </a:r>
            <a:r>
              <a:rPr lang="ru-RU" sz="1800" dirty="0" err="1" smtClean="0"/>
              <a:t>Росатом</a:t>
            </a:r>
            <a:r>
              <a:rPr lang="ru-RU" sz="1800" dirty="0" smtClean="0"/>
              <a:t>", органы управления государственными внебюджетными фондами или органы МСУ передали в случаях, установленных бюджетным законодательством РФ, на основании соглашений свои полномочия государственного (муниципального) заказчика) </a:t>
            </a:r>
            <a:r>
              <a:rPr lang="ru-RU" sz="1800" b="1" dirty="0" smtClean="0">
                <a:solidFill>
                  <a:srgbClr val="FF0000"/>
                </a:solidFill>
              </a:rPr>
              <a:t>строительство, </a:t>
            </a:r>
            <a:r>
              <a:rPr lang="ru-RU" sz="1800" b="1" dirty="0" smtClean="0"/>
              <a:t>реконструкцию, капитальный ремонт ОКС, </a:t>
            </a:r>
            <a:r>
              <a:rPr lang="ru-RU" sz="1800" b="1" dirty="0" smtClean="0">
                <a:solidFill>
                  <a:srgbClr val="FF0000"/>
                </a:solidFill>
              </a:rPr>
              <a:t>а также выполнение инженерных изысканий, подготовку проектной документации для их строительства</a:t>
            </a:r>
            <a:r>
              <a:rPr lang="ru-RU" sz="1800" b="1" dirty="0" smtClean="0"/>
              <a:t>, реконструкции, капитального ремонта.</a:t>
            </a:r>
            <a:endParaRPr lang="ru-RU" sz="1800" dirty="0" smtClean="0"/>
          </a:p>
          <a:p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Технический заказчик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Ч.22 ст. 1 ГСК РФ - </a:t>
            </a:r>
            <a:r>
              <a:rPr lang="ru-RU" sz="1800" dirty="0" smtClean="0">
                <a:solidFill>
                  <a:srgbClr val="FF0000"/>
                </a:solidFill>
              </a:rPr>
              <a:t>технический заказчик </a:t>
            </a:r>
            <a:r>
              <a:rPr lang="ru-RU" sz="1800" dirty="0" smtClean="0"/>
              <a:t>- физическое лицо, действующее на профессиональной основе, или юридическое лицо, которые уполномочены застройщиком и от имени застройщика </a:t>
            </a:r>
            <a:r>
              <a:rPr lang="ru-RU" sz="1800" dirty="0" smtClean="0">
                <a:solidFill>
                  <a:srgbClr val="FF0000"/>
                </a:solidFill>
              </a:rPr>
              <a:t>заключают договоры </a:t>
            </a:r>
            <a:r>
              <a:rPr lang="ru-RU" sz="1800" dirty="0" smtClean="0"/>
              <a:t>о выполнении инженерных изысканий</a:t>
            </a:r>
            <a:r>
              <a:rPr lang="ru-RU" sz="1800" dirty="0" smtClean="0">
                <a:solidFill>
                  <a:srgbClr val="FF0000"/>
                </a:solidFill>
              </a:rPr>
              <a:t>, о подготовке проектной документации</a:t>
            </a:r>
            <a:r>
              <a:rPr lang="ru-RU" sz="1800" dirty="0" smtClean="0"/>
              <a:t>, </a:t>
            </a:r>
            <a:r>
              <a:rPr lang="ru-RU" sz="1800" dirty="0" smtClean="0">
                <a:solidFill>
                  <a:srgbClr val="FF0000"/>
                </a:solidFill>
              </a:rPr>
              <a:t>о строительстве</a:t>
            </a:r>
            <a:r>
              <a:rPr lang="ru-RU" sz="1800" dirty="0" smtClean="0"/>
              <a:t>, реконструкции, капитальном ремонте ОКС, подготавливают задания на выполнение указанных видов работ, </a:t>
            </a:r>
            <a:r>
              <a:rPr lang="ru-RU" sz="1800" dirty="0" smtClean="0">
                <a:solidFill>
                  <a:srgbClr val="FF0000"/>
                </a:solidFill>
              </a:rPr>
              <a:t>предоставляют лицам</a:t>
            </a:r>
            <a:r>
              <a:rPr lang="ru-RU" sz="1800" dirty="0" smtClean="0"/>
              <a:t>, выполняющим инженерные изыскания и (или) </a:t>
            </a:r>
            <a:r>
              <a:rPr lang="ru-RU" sz="1800" dirty="0" smtClean="0">
                <a:solidFill>
                  <a:srgbClr val="FF0000"/>
                </a:solidFill>
              </a:rPr>
              <a:t>осуществляющим подготовку проектной документации, строительство, </a:t>
            </a:r>
            <a:r>
              <a:rPr lang="ru-RU" sz="1800" dirty="0" smtClean="0"/>
              <a:t>реконструкцию, капитальный ремонт ОКС, </a:t>
            </a:r>
            <a:r>
              <a:rPr lang="ru-RU" sz="1800" dirty="0" smtClean="0">
                <a:solidFill>
                  <a:srgbClr val="FF0000"/>
                </a:solidFill>
              </a:rPr>
              <a:t>материалы и документы, необходимые для выполнения указанных видов работ, утверждают проектную документацию, подписывают документы, необходимые для получения разрешения на ввод объекта капитального строительства в эксплуатацию</a:t>
            </a:r>
            <a:r>
              <a:rPr lang="ru-RU" sz="1800" dirty="0" smtClean="0"/>
              <a:t>, осуществляют иные функции, предусмотренные Градостроительным кодексом. </a:t>
            </a:r>
          </a:p>
          <a:p>
            <a:r>
              <a:rPr lang="ru-RU" sz="1800" dirty="0" smtClean="0"/>
              <a:t>Застройщик вправе осуществлять функции технического заказчика самостоятельно;</a:t>
            </a:r>
          </a:p>
          <a:p>
            <a:endParaRPr lang="ru-RU" sz="1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Технический заказчик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При этом следует также иметь в виду, что </a:t>
            </a:r>
            <a:r>
              <a:rPr lang="ru-RU" sz="2800" dirty="0" smtClean="0">
                <a:solidFill>
                  <a:srgbClr val="FF0000"/>
                </a:solidFill>
              </a:rPr>
              <a:t>технический заказчик </a:t>
            </a:r>
            <a:r>
              <a:rPr lang="ru-RU" sz="2800" dirty="0" smtClean="0"/>
              <a:t>при осуществлении вмененных в его обязанности функций как сторона КЖЦ для заключения контракта на проведение проектных работ (в том числе архитектурно-строительного проектирования) и изысканий, а также, </a:t>
            </a:r>
            <a:r>
              <a:rPr lang="ru-RU" sz="2800" dirty="0" smtClean="0">
                <a:solidFill>
                  <a:srgbClr val="FF0000"/>
                </a:solidFill>
              </a:rPr>
              <a:t>когда для уточнения характеристик объекта закупки необходимо провести его обсуждение с участниками закупки на основании ч. 2 ст. 57 Закона о контрактной системе,  вправе провести двухэтапный конкурс.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КЖЦ – новая форма концессионных соглашений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000" dirty="0" smtClean="0"/>
              <a:t>В Основных направлениях бюджетной политики на 2013 год и плановый период 2014 и 2015 годов, опубликованных в СПИС Консультант Плюс,  указано, что из средств федерального бюджета планируется продолжить реализацию мероприятий в сфере транспорта и привлечь дополнительное финансирование в транспортную отрасль, в т.ч. путем совершенствования механизмов и условий государственно-частного партнерства </a:t>
            </a:r>
            <a:r>
              <a:rPr lang="ru-RU" dirty="0" smtClean="0"/>
              <a:t>на основе внедрения </a:t>
            </a:r>
            <a:r>
              <a:rPr lang="ru-RU" dirty="0" smtClean="0">
                <a:solidFill>
                  <a:srgbClr val="FF0000"/>
                </a:solidFill>
              </a:rPr>
              <a:t>новой формы концессионных  соглашений  - Контрактов жизненного цикла.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100" dirty="0" smtClean="0"/>
              <a:t>Концессионное соглашение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0851" y="1107410"/>
            <a:ext cx="7384546" cy="50097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 smtClean="0"/>
              <a:t>Ч. 2. ст. 3 </a:t>
            </a:r>
            <a:r>
              <a:rPr lang="ru-RU" sz="2400" i="1" dirty="0" smtClean="0"/>
              <a:t>Федеральный закон от 21.07.2005 N 115-ФЗ  "О концессионных соглашениях"</a:t>
            </a:r>
            <a:r>
              <a:rPr lang="ru-RU" sz="24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ru-RU" sz="2400" i="1" u="sng" dirty="0" smtClean="0"/>
              <a:t>Концессионное соглашение является договором, в котором содержатся </a:t>
            </a:r>
            <a:r>
              <a:rPr lang="ru-RU" sz="2400" b="1" i="1" u="sng" dirty="0" smtClean="0"/>
              <a:t>элементы различных договоров</a:t>
            </a:r>
            <a:r>
              <a:rPr lang="ru-RU" sz="2400" i="1" u="sng" dirty="0" smtClean="0"/>
              <a:t>, предусмотренных федеральными законами</a:t>
            </a:r>
            <a:r>
              <a:rPr lang="ru-RU" sz="2400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К отношениям сторон концессионного соглашения применяются в соответствующих частях правила гражданского </a:t>
            </a:r>
            <a:r>
              <a:rPr lang="ru-RU" sz="2400" dirty="0" smtClean="0">
                <a:hlinkClick r:id="rId2"/>
              </a:rPr>
              <a:t>законодательства</a:t>
            </a:r>
            <a:r>
              <a:rPr lang="ru-RU" sz="2400" dirty="0" smtClean="0"/>
              <a:t> о договорах, элементы которых содержатся в концессионном соглашении</a:t>
            </a:r>
            <a:endParaRPr lang="ru-RU" sz="2400" i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39DF73-816E-4334-BE5D-4FA2E9DF5D24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70909" y="-315593"/>
            <a:ext cx="8227987" cy="1145206"/>
          </a:xfrm>
        </p:spPr>
        <p:txBody>
          <a:bodyPr>
            <a:normAutofit fontScale="90000"/>
          </a:bodyPr>
          <a:lstStyle/>
          <a:p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Объектами концессионного соглашения являются Объекты КЖЦ (см. Пост. 1087)</a:t>
            </a:r>
            <a:r>
              <a:rPr lang="ru-RU" sz="3900" dirty="0" smtClean="0"/>
              <a:t/>
            </a:r>
            <a:br>
              <a:rPr lang="ru-RU" sz="3900" dirty="0" smtClean="0"/>
            </a:br>
            <a:endParaRPr lang="ru-RU" sz="3900" dirty="0" smtClean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0909" y="428980"/>
            <a:ext cx="8227987" cy="500412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000" dirty="0" smtClean="0"/>
              <a:t>1) автомобильные дороги и инженерные сооружения транспортной инфраструктуры, в том числе мосты, путепроводы, тоннели, стоянки автотранспортных средств, пункты пропуска автотранспортных средств, пункты взимания платы с владельцев автотранспортных средств;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2) объекты железнодорожного транспорта;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3) объекты трубопроводного транспорта;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4) морские и речные порты, в том числе искусственные земельные участки, предназначенные для создания и (или) реконструкции гидротехнических сооружений портов, гидротехнические сооружения портов, объекты их производственной и инженерной инфраструктур;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5) морские и речные суда, суда смешанного (река - море) плавания, а также суда, осуществляющие ледокольную проводку, гидрографическую, научно-исследовательскую деятельность, паромные переправы, плавучие и сухие доки;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6) аэродромы или здания и (или) сооружения, предназначенные для взлета, посадки, руления и стоянки воздушных судов, а также создаваемые и предназначенные для организации полетов гражданских воздушных судов авиационная инфраструктура и средства обслуживания воздушного движения, навигации, посадки и связи;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 smtClean="0"/>
              <a:t>Концепция построения системы </a:t>
            </a:r>
            <a:r>
              <a:rPr lang="ru-RU" sz="2400" dirty="0" err="1" smtClean="0"/>
              <a:t>импортозамещения</a:t>
            </a:r>
            <a:r>
              <a:rPr lang="ru-RU" sz="2400" dirty="0" smtClean="0"/>
              <a:t> - </a:t>
            </a:r>
            <a:r>
              <a:rPr lang="ru-RU" sz="2400" dirty="0"/>
              <a:t>продолжение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2000"/>
              <a:t>Полученную  информацию  структурировать в виде информационной модели, с пометкой каждой импортируемой позиции целесообразности разработки процесса  ее замещения или отказа от импорта.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2000"/>
              <a:t>Инициировать НИР в форме гранта на тему импортозамещения с подключением отраслевых министерств, ведомств и НИУ в интересах проведения фундаментальных научных исследований,  опытно-конструкторских работ, создания опытных и промышленных образцов.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2000"/>
              <a:t>Инициировать  направление информации в соответствующие министерства, ведомства, НИУ и другие организации об организации под эгидой</a:t>
            </a:r>
            <a:r>
              <a:rPr lang="ru-RU" sz="2000">
                <a:solidFill>
                  <a:srgbClr val="FF0000"/>
                </a:solidFill>
              </a:rPr>
              <a:t> Комитета по закупкам отечественных товаров, работ, услуг</a:t>
            </a:r>
            <a:r>
              <a:rPr lang="ru-RU" sz="2000"/>
              <a:t>   работы по импортозамещению.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2000"/>
              <a:t>По результатам изучения полученных данных в рамках НИР разработать ряд проектов новых законов, подзаконных актов, а также   предложения по внесению изменений в действующее законодательство.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endParaRPr lang="ru-RU" sz="2000"/>
          </a:p>
        </p:txBody>
      </p:sp>
      <p:sp>
        <p:nvSpPr>
          <p:cNvPr id="4" name="Номер слайда 3"/>
          <p:cNvSpPr txBox="1"/>
          <p:nvPr/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9B5D71A-5A5B-4DB9-AE23-85EE94D6DDE5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ru-RU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продолжение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700" dirty="0" smtClean="0"/>
              <a:t>7) объекты производственной и инженерной инфраструктур аэропортов;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9) гидротехнические сооружения;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10) объекты по производству, передаче и распределению электрической и тепловой энергии;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11) системы коммунальной инфраструктуры и иные объекты коммунального хозяйства, в том числе объекты </a:t>
            </a:r>
            <a:r>
              <a:rPr lang="ru-RU" sz="1700" dirty="0" err="1" smtClean="0"/>
              <a:t>водо</a:t>
            </a:r>
            <a:r>
              <a:rPr lang="ru-RU" sz="1700" dirty="0" smtClean="0"/>
              <a:t>-, тепло-, </a:t>
            </a:r>
            <a:r>
              <a:rPr lang="ru-RU" sz="1700" dirty="0" err="1" smtClean="0"/>
              <a:t>газо</a:t>
            </a:r>
            <a:r>
              <a:rPr lang="ru-RU" sz="1700" dirty="0" smtClean="0"/>
              <a:t>- и энергоснабжения, водоотведения, очистки сточных вод, переработки и утилизации (захоронения) бытовых отходов, объекты, предназначенные для освещения территорий городских и сельских поселений, объекты, предназначенные для благоустройства территорий, а также объекты социально-бытового назначения;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12) метрополитен и другой транспорт общего пользования;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13) объекты здравоохранения, в том числе объекты, предназначенные для санаторно-курортного лечения;</a:t>
            </a:r>
          </a:p>
          <a:p>
            <a:pPr>
              <a:lnSpc>
                <a:spcPct val="80000"/>
              </a:lnSpc>
            </a:pPr>
            <a:r>
              <a:rPr lang="ru-RU" sz="1700" dirty="0" smtClean="0"/>
              <a:t>14) объекты образования, культуры, спорта, объекты, используемые для организации отдыха граждан и туризма, иные объекты социально-культурного назначения.</a:t>
            </a:r>
          </a:p>
          <a:p>
            <a:pPr>
              <a:lnSpc>
                <a:spcPct val="80000"/>
              </a:lnSpc>
            </a:pPr>
            <a:endParaRPr lang="ru-RU" sz="17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40405-0794-4A51-8FC4-3E2E56E376A7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КЖЦ в рамках Евразийского экономического союза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Следует также отметить, что в </a:t>
            </a:r>
            <a:r>
              <a:rPr lang="ru-RU" sz="2400" b="1" dirty="0" smtClean="0"/>
              <a:t>“Договоре о Евразийском экономическом союзе”</a:t>
            </a:r>
            <a:r>
              <a:rPr lang="ru-RU" sz="2400" dirty="0" smtClean="0"/>
              <a:t> (п. 24), подписанном в г. Астане 29.05.2014 г. говорится о том, что “…законодательством государства-члена </a:t>
            </a:r>
            <a:r>
              <a:rPr lang="ru-RU" sz="2400" b="1" dirty="0" smtClean="0"/>
              <a:t>может быть установлено требование о заключении договора</a:t>
            </a:r>
            <a:r>
              <a:rPr lang="ru-RU" sz="2400" dirty="0" smtClean="0"/>
              <a:t> (контракта) </a:t>
            </a:r>
            <a:r>
              <a:rPr lang="ru-RU" sz="2800" dirty="0" smtClean="0">
                <a:solidFill>
                  <a:srgbClr val="FF0000"/>
                </a:solidFill>
              </a:rPr>
              <a:t>о закупке, предусматривающего закупку товара или работы, последующие обслуживание, эксплуатацию в течение срока службы, ремонт и утилизацию </a:t>
            </a:r>
            <a:r>
              <a:rPr lang="ru-RU" sz="2400" dirty="0" smtClean="0"/>
              <a:t>поставленного товара или созданного в результате выполнения работы объекта (договор </a:t>
            </a:r>
            <a:r>
              <a:rPr lang="ru-RU" sz="2400" b="1" dirty="0" smtClean="0"/>
              <a:t>(контракт) жизненного цикла)”.</a:t>
            </a:r>
            <a:endParaRPr lang="ru-RU" sz="2400" dirty="0" smtClean="0"/>
          </a:p>
          <a:p>
            <a:endParaRPr lang="ru-RU" sz="1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2400" dirty="0">
                <a:solidFill>
                  <a:srgbClr val="FF0000"/>
                </a:solidFill>
              </a:rPr>
              <a:t>Инновационная и высокотехнологичная </a:t>
            </a:r>
            <a:r>
              <a:rPr lang="ru-RU" sz="2400" dirty="0" err="1" smtClean="0">
                <a:solidFill>
                  <a:srgbClr val="FF0000"/>
                </a:solidFill>
              </a:rPr>
              <a:t>продукциия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(статьи Гринёва В.П. )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u="sng" dirty="0">
                <a:hlinkClick r:id="rId2"/>
              </a:rPr>
              <a:t>Критерии отнесения товаров, работ, услуг к инновационной и высокотехнологичной продукции</a:t>
            </a:r>
            <a:r>
              <a:rPr lang="ru-RU" dirty="0"/>
              <a:t> // </a:t>
            </a:r>
            <a:r>
              <a:rPr lang="ru-RU" dirty="0" err="1"/>
              <a:t>Госзакупки.ру</a:t>
            </a:r>
            <a:r>
              <a:rPr lang="ru-RU" dirty="0"/>
              <a:t>. 2014. № 10. С. 22-31.</a:t>
            </a:r>
          </a:p>
          <a:p>
            <a:pPr lvl="0"/>
            <a:r>
              <a:rPr lang="ru-RU" u="sng" dirty="0">
                <a:hlinkClick r:id="rId3"/>
              </a:rPr>
              <a:t>Особенности закупки инновационной и высокотехнологичной продукции в рамках контрактной системы</a:t>
            </a:r>
            <a:r>
              <a:rPr lang="ru-RU" dirty="0"/>
              <a:t> // Право и экономика. 2014. № 10. С. 14-20.</a:t>
            </a:r>
          </a:p>
          <a:p>
            <a:pPr lvl="0"/>
            <a:endParaRPr lang="ru-RU" dirty="0"/>
          </a:p>
        </p:txBody>
      </p:sp>
      <p:sp>
        <p:nvSpPr>
          <p:cNvPr id="4" name="Номер слайда 3"/>
          <p:cNvSpPr txBox="1"/>
          <p:nvPr/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D3502F-F794-4838-9B8F-5CD04EF3B51C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4</a:t>
            </a:fld>
            <a:endParaRPr lang="ru-RU" sz="12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Принцип стимулирования инноваций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Построение Контрактной системы основано на ряде принципов, одним из которых является </a:t>
            </a:r>
            <a:r>
              <a:rPr lang="ru-RU" sz="2400" b="1" dirty="0" smtClean="0"/>
              <a:t>принцип стимулирования инноваций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В соответствии со статьей 10 Закона о Контрактной </a:t>
            </a:r>
            <a:r>
              <a:rPr lang="ru-RU" sz="2400" b="1" dirty="0" smtClean="0"/>
              <a:t>системе реализация принципа стимулирования инноваций</a:t>
            </a:r>
            <a:r>
              <a:rPr lang="ru-RU" sz="2400" dirty="0" smtClean="0"/>
              <a:t> заключается в том, что </a:t>
            </a:r>
            <a:r>
              <a:rPr lang="ru-RU" sz="2400" b="1" dirty="0" smtClean="0">
                <a:solidFill>
                  <a:srgbClr val="FF0000"/>
                </a:solidFill>
              </a:rPr>
              <a:t>заказчики</a:t>
            </a:r>
            <a:r>
              <a:rPr lang="ru-RU" sz="2400" dirty="0" smtClean="0">
                <a:solidFill>
                  <a:srgbClr val="FF0000"/>
                </a:solidFill>
              </a:rPr>
              <a:t> при планировании и осуществлении закупок </a:t>
            </a:r>
            <a:r>
              <a:rPr lang="ru-RU" sz="2400" b="1" dirty="0" smtClean="0">
                <a:solidFill>
                  <a:srgbClr val="FF0000"/>
                </a:solidFill>
              </a:rPr>
              <a:t>должны исходить из приоритета обеспечения</a:t>
            </a:r>
            <a:r>
              <a:rPr lang="ru-RU" sz="2400" dirty="0" smtClean="0">
                <a:solidFill>
                  <a:srgbClr val="FF0000"/>
                </a:solidFill>
              </a:rPr>
              <a:t> государственных и муниципальных </a:t>
            </a:r>
            <a:r>
              <a:rPr lang="ru-RU" sz="2400" b="1" dirty="0" smtClean="0">
                <a:solidFill>
                  <a:srgbClr val="FF0000"/>
                </a:solidFill>
              </a:rPr>
              <a:t>нужд путем закупок инновационной продукции и высокотехнологичной продукции (далее ИП и ВП) .</a:t>
            </a:r>
            <a:endParaRPr lang="ru-RU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 ИП и ВП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 нашей стране отнесение ТРУ к инновационной продукции и (или) высокотехнологичной продукции происходит по соответствующим критериям, которые устанавливаются федеральными органами исполнительной власти, осуществляющими функции по нормативно-правовому регулированию в установленной сфере деятельности. </a:t>
            </a:r>
          </a:p>
          <a:p>
            <a:r>
              <a:rPr lang="ru-RU" sz="2000" dirty="0" smtClean="0"/>
              <a:t>По состоянию на 01.03.2015 г. пять министерств, в частности, 	</a:t>
            </a:r>
            <a:r>
              <a:rPr lang="ru-RU" sz="2000" dirty="0" err="1" smtClean="0"/>
              <a:t>Минпромторг</a:t>
            </a:r>
            <a:r>
              <a:rPr lang="ru-RU" sz="2000" dirty="0" smtClean="0"/>
              <a:t> России, </a:t>
            </a:r>
          </a:p>
          <a:p>
            <a:pPr>
              <a:buNone/>
            </a:pPr>
            <a:r>
              <a:rPr lang="ru-RU" sz="2000" dirty="0" smtClean="0"/>
              <a:t>		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России, </a:t>
            </a:r>
          </a:p>
          <a:p>
            <a:pPr>
              <a:buNone/>
            </a:pPr>
            <a:r>
              <a:rPr lang="ru-RU" sz="2000" dirty="0" smtClean="0"/>
              <a:t>		МЧС России, </a:t>
            </a:r>
          </a:p>
          <a:p>
            <a:pPr>
              <a:buNone/>
            </a:pPr>
            <a:r>
              <a:rPr lang="ru-RU" sz="2000" dirty="0" smtClean="0"/>
              <a:t>		Минздрав России,</a:t>
            </a:r>
          </a:p>
          <a:p>
            <a:pPr>
              <a:buNone/>
            </a:pPr>
            <a:r>
              <a:rPr lang="ru-RU" sz="2000" dirty="0" smtClean="0"/>
              <a:t>		</a:t>
            </a:r>
            <a:r>
              <a:rPr lang="ru-RU" sz="2000" dirty="0" err="1" smtClean="0"/>
              <a:t>Минкомсвязи</a:t>
            </a:r>
            <a:r>
              <a:rPr lang="ru-RU" sz="2000" dirty="0" smtClean="0"/>
              <a:t> России, а также </a:t>
            </a:r>
          </a:p>
          <a:p>
            <a:pPr>
              <a:buNone/>
            </a:pPr>
            <a:r>
              <a:rPr lang="ru-RU" sz="2000" dirty="0" smtClean="0"/>
              <a:t>		Федеральная миграционная служба </a:t>
            </a:r>
          </a:p>
          <a:p>
            <a:pPr>
              <a:buNone/>
            </a:pPr>
            <a:r>
              <a:rPr lang="ru-RU" sz="2000" dirty="0" smtClean="0"/>
              <a:t>	соответствующими приказами утвердили такие критерии. 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На основе результатов анализа содержания этих приказов был сделан вывод об отсутствии единого подхода к критериям и существовании четырех групп таких критериев. </a:t>
            </a:r>
          </a:p>
          <a:p>
            <a:r>
              <a:rPr lang="ru-RU" sz="2400" b="1" dirty="0" smtClean="0"/>
              <a:t>К первой группе</a:t>
            </a:r>
            <a:r>
              <a:rPr lang="ru-RU" sz="2400" dirty="0" smtClean="0"/>
              <a:t> относится Приказ  </a:t>
            </a:r>
            <a:r>
              <a:rPr lang="ru-RU" sz="2400" dirty="0" err="1" smtClean="0"/>
              <a:t>Минпромторга</a:t>
            </a:r>
            <a:r>
              <a:rPr lang="ru-RU" sz="2400" dirty="0" smtClean="0"/>
              <a:t> № 1618, в котором </a:t>
            </a:r>
            <a:r>
              <a:rPr lang="ru-RU" sz="2400" b="1" dirty="0" smtClean="0"/>
              <a:t>применительно к товарам</a:t>
            </a:r>
            <a:r>
              <a:rPr lang="ru-RU" sz="2400" dirty="0" smtClean="0"/>
              <a:t> выделены критерии их отнесения к инновационной продукции </a:t>
            </a:r>
            <a:r>
              <a:rPr lang="ru-RU" sz="2400" b="1" dirty="0" smtClean="0"/>
              <a:t>по потребительским свойствам</a:t>
            </a:r>
            <a:r>
              <a:rPr lang="ru-RU" sz="2400" dirty="0" smtClean="0"/>
              <a:t>, а также по используемым при их производстве впервые внедренным результатов научно-исследовательских, опытно-конструкторских и технологических работ или нового, в т.ч. модернизированного оборудования, новых материалов или результатов интеллектуальной деятельности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Вторую группу</a:t>
            </a:r>
            <a:r>
              <a:rPr lang="ru-RU" sz="2400" dirty="0" smtClean="0"/>
              <a:t> приказов составляют приказы двух министерства: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и Минздрава. </a:t>
            </a:r>
          </a:p>
          <a:p>
            <a:r>
              <a:rPr lang="ru-RU" sz="2400" dirty="0" smtClean="0"/>
              <a:t>Приказы этих министерств аналогичны по форме и содержанию, хотя выпущены с интервалом 8 месяцев, т.е. 1 ноября 2012 г. и 31 июля 2013 г. соответственно. </a:t>
            </a:r>
          </a:p>
          <a:p>
            <a:r>
              <a:rPr lang="ru-RU" sz="2400" dirty="0" smtClean="0"/>
              <a:t>Важно при этом отметить, что приказ </a:t>
            </a:r>
            <a:r>
              <a:rPr lang="ru-RU" sz="2400" dirty="0" err="1" smtClean="0"/>
              <a:t>Минобрнауки</a:t>
            </a:r>
            <a:r>
              <a:rPr lang="ru-RU" sz="2400" dirty="0" smtClean="0"/>
              <a:t> был подписан до подписания Федерального закона о Контрактной системе, а приказ Минздрава после, т.е. Федеральный закон о Контрактной системе не оказал влияния на содержание приказа Минздрава.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Критерии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	К третьей группе</a:t>
            </a:r>
            <a:r>
              <a:rPr lang="ru-RU" sz="2000" dirty="0" smtClean="0"/>
              <a:t> приказов относится приказ </a:t>
            </a:r>
            <a:r>
              <a:rPr lang="ru-RU" sz="2000" dirty="0" err="1" smtClean="0"/>
              <a:t>Минкомсвязи</a:t>
            </a:r>
            <a:r>
              <a:rPr lang="ru-RU" sz="2000" dirty="0" smtClean="0"/>
              <a:t>, который также как и приказы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и Минздрава не разделяет критерии отнесения товаров, работ, услуг к инновационной или высокотехнологичной продукции, но в отличие от них ограничивается только тремя критериями: научно-технической новизной, экономическим эффектом реализации и новым критерием – наличием защиты патентных прав. </a:t>
            </a:r>
          </a:p>
          <a:p>
            <a:pPr>
              <a:buNone/>
            </a:pPr>
            <a:r>
              <a:rPr lang="ru-RU" sz="2000" dirty="0" smtClean="0"/>
              <a:t>	Согласно этому приказу </a:t>
            </a:r>
            <a:r>
              <a:rPr lang="ru-RU" sz="2000" b="1" dirty="0" smtClean="0"/>
              <a:t>данный критерий</a:t>
            </a:r>
            <a:r>
              <a:rPr lang="ru-RU" sz="2000" dirty="0" smtClean="0"/>
              <a:t> применяется в случае использования при производстве товаров, выполнении работ, оказании услуг изобретений, полезных моделей, промышленных образцов и </a:t>
            </a:r>
            <a:r>
              <a:rPr lang="ru-RU" sz="2000" b="1" dirty="0" smtClean="0"/>
              <a:t>характеризуется наличием соответствующих патентов</a:t>
            </a:r>
            <a:r>
              <a:rPr lang="ru-RU" sz="2000" dirty="0" smtClean="0"/>
              <a:t> на вышеуказанные результаты интеллектуальной деятельности.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A8341-FFC8-49E9-8E3D-02DFA723EB7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2073</Words>
  <Application>Microsoft Office PowerPoint</Application>
  <PresentationFormat>Экран (4:3)</PresentationFormat>
  <Paragraphs>167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</vt:lpstr>
      <vt:lpstr>Концепция построения системы импортозамещения</vt:lpstr>
      <vt:lpstr>Концепция построения системы импортозамещения - продолжение</vt:lpstr>
      <vt:lpstr>Инновационная и высокотехнологичная продукциия (статьи Гринёва В.П. )</vt:lpstr>
      <vt:lpstr>Принцип стимулирования инноваций</vt:lpstr>
      <vt:lpstr>Критерии ИП и ВП </vt:lpstr>
      <vt:lpstr>Критерии</vt:lpstr>
      <vt:lpstr>Критерии</vt:lpstr>
      <vt:lpstr>Критерии</vt:lpstr>
      <vt:lpstr>Критерии</vt:lpstr>
      <vt:lpstr>Критерии, преференции</vt:lpstr>
      <vt:lpstr>Случаи отнесения ТРУ к ИП и ВП</vt:lpstr>
      <vt:lpstr>Преференция - двухэтапный конкурс</vt:lpstr>
      <vt:lpstr>Размещение информации о закупке ИП и ВП</vt:lpstr>
      <vt:lpstr>Закупка ИП и ВП</vt:lpstr>
      <vt:lpstr>Особенности закупки ИП и ВП</vt:lpstr>
      <vt:lpstr>Контракты жизненного цикла (статьи Гринёва В.П. )</vt:lpstr>
      <vt:lpstr>Контракт жизненного цикла - КЖЦ</vt:lpstr>
      <vt:lpstr>ОБ ОПРЕДЕЛЕНИИ СЛУЧАЕВ ЗАКЛЮЧЕНИЯ КОНТРАКТА ЖИЗНЕННОГО ЦИКЛА  - Постановление Правительства РФ от 28.11.2013 N 1087    </vt:lpstr>
      <vt:lpstr>СЛУЧАИ ЗАКЛЮЧЕНИЯ КОНТРАКТА ЖИЗНЕННОГО ЦИКЛА - продолжение</vt:lpstr>
      <vt:lpstr>Проектирование и архитектурно-строительное проектирование</vt:lpstr>
      <vt:lpstr>Архитектурно-строительное проектирование</vt:lpstr>
      <vt:lpstr>Проблема определения сторон КЖЦ применительно к проектированию и строительству</vt:lpstr>
      <vt:lpstr>Застройщик</vt:lpstr>
      <vt:lpstr>Технический заказчик</vt:lpstr>
      <vt:lpstr>Технический заказчик</vt:lpstr>
      <vt:lpstr>КЖЦ – новая форма концессионных соглашений</vt:lpstr>
      <vt:lpstr>Концессионное соглашение</vt:lpstr>
      <vt:lpstr>  Объектами концессионного соглашения являются Объекты КЖЦ (см. Пост. 1087) </vt:lpstr>
      <vt:lpstr>продолжение</vt:lpstr>
      <vt:lpstr>КЖЦ в рамках Евразийского экономического союза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Гринёв</dc:creator>
  <cp:lastModifiedBy>Гринёв</cp:lastModifiedBy>
  <cp:revision>28</cp:revision>
  <dcterms:created xsi:type="dcterms:W3CDTF">2015-03-06T09:47:15Z</dcterms:created>
  <dcterms:modified xsi:type="dcterms:W3CDTF">2015-03-09T10:40:43Z</dcterms:modified>
</cp:coreProperties>
</file>