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slides/slide8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sldIdLst>
    <p:sldId id="256" r:id="rId2"/>
    <p:sldId id="258" r:id="rId3"/>
    <p:sldId id="268" r:id="rId4"/>
    <p:sldId id="272" r:id="rId5"/>
    <p:sldId id="273" r:id="rId6"/>
    <p:sldId id="274"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0"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 id="314" r:id="rId46"/>
    <p:sldId id="315" r:id="rId47"/>
    <p:sldId id="316" r:id="rId48"/>
    <p:sldId id="317" r:id="rId49"/>
    <p:sldId id="318" r:id="rId50"/>
    <p:sldId id="319" r:id="rId51"/>
    <p:sldId id="320" r:id="rId52"/>
    <p:sldId id="321" r:id="rId53"/>
    <p:sldId id="322" r:id="rId54"/>
    <p:sldId id="323" r:id="rId55"/>
    <p:sldId id="324" r:id="rId56"/>
    <p:sldId id="325" r:id="rId57"/>
    <p:sldId id="326" r:id="rId58"/>
    <p:sldId id="327" r:id="rId59"/>
    <p:sldId id="328" r:id="rId60"/>
    <p:sldId id="329" r:id="rId61"/>
    <p:sldId id="330" r:id="rId62"/>
    <p:sldId id="331" r:id="rId63"/>
    <p:sldId id="332" r:id="rId64"/>
    <p:sldId id="333" r:id="rId65"/>
    <p:sldId id="334" r:id="rId66"/>
    <p:sldId id="335" r:id="rId67"/>
    <p:sldId id="336" r:id="rId68"/>
    <p:sldId id="337" r:id="rId69"/>
    <p:sldId id="338" r:id="rId70"/>
    <p:sldId id="339" r:id="rId71"/>
    <p:sldId id="340" r:id="rId72"/>
    <p:sldId id="341" r:id="rId73"/>
    <p:sldId id="342" r:id="rId74"/>
    <p:sldId id="343" r:id="rId75"/>
    <p:sldId id="344" r:id="rId76"/>
    <p:sldId id="345" r:id="rId77"/>
    <p:sldId id="346" r:id="rId78"/>
    <p:sldId id="347" r:id="rId79"/>
    <p:sldId id="348" r:id="rId80"/>
    <p:sldId id="349" r:id="rId81"/>
    <p:sldId id="350" r:id="rId82"/>
    <p:sldId id="351" r:id="rId83"/>
    <p:sldId id="352" r:id="rId84"/>
    <p:sldId id="265" r:id="rId8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DEC16260-58A7-40B4-AFCD-36C3BADF00ED}" type="datetimeFigureOut">
              <a:rPr lang="ru-RU"/>
              <a:pPr>
                <a:defRPr/>
              </a:pPr>
              <a:t>30.05.2015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207D1E2-20FA-488C-BDBF-66F57FEB4058}"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C:\Documents and Settings\Arina\Рабочий стол\new objects\презентация\человечки\city.png"/>
          <p:cNvPicPr>
            <a:picLocks noChangeAspect="1" noChangeArrowheads="1"/>
          </p:cNvPicPr>
          <p:nvPr userDrawn="1"/>
        </p:nvPicPr>
        <p:blipFill>
          <a:blip r:embed="rId2" cstate="print"/>
          <a:srcRect/>
          <a:stretch>
            <a:fillRect/>
          </a:stretch>
        </p:blipFill>
        <p:spPr bwMode="auto">
          <a:xfrm>
            <a:off x="431800" y="1412875"/>
            <a:ext cx="8278813" cy="2386013"/>
          </a:xfrm>
          <a:prstGeom prst="rect">
            <a:avLst/>
          </a:prstGeom>
          <a:noFill/>
          <a:ln w="9525">
            <a:noFill/>
            <a:miter lim="800000"/>
            <a:headEnd/>
            <a:tailEnd/>
          </a:ln>
        </p:spPr>
      </p:pic>
      <p:pic>
        <p:nvPicPr>
          <p:cNvPr id="5" name="Picture 3" descr="C:\Documents and Settings\Arina\Рабочий стол\new objects\презентация\человечки\2 logo.png"/>
          <p:cNvPicPr>
            <a:picLocks noChangeAspect="1" noChangeArrowheads="1"/>
          </p:cNvPicPr>
          <p:nvPr userDrawn="1"/>
        </p:nvPicPr>
        <p:blipFill>
          <a:blip r:embed="rId3" cstate="print"/>
          <a:srcRect/>
          <a:stretch>
            <a:fillRect/>
          </a:stretch>
        </p:blipFill>
        <p:spPr bwMode="auto">
          <a:xfrm>
            <a:off x="630238" y="260350"/>
            <a:ext cx="3194050" cy="563563"/>
          </a:xfrm>
          <a:prstGeom prst="rect">
            <a:avLst/>
          </a:prstGeom>
          <a:noFill/>
          <a:ln w="9525">
            <a:noFill/>
            <a:miter lim="800000"/>
            <a:headEnd/>
            <a:tailEnd/>
          </a:ln>
        </p:spPr>
      </p:pic>
      <p:grpSp>
        <p:nvGrpSpPr>
          <p:cNvPr id="6" name="Группа 11"/>
          <p:cNvGrpSpPr/>
          <p:nvPr userDrawn="1"/>
        </p:nvGrpSpPr>
        <p:grpSpPr>
          <a:xfrm>
            <a:off x="897847" y="5805264"/>
            <a:ext cx="433793" cy="455894"/>
            <a:chOff x="5361943" y="1450777"/>
            <a:chExt cx="2791804" cy="2934047"/>
          </a:xfrm>
          <a:solidFill>
            <a:schemeClr val="bg1"/>
          </a:solidFill>
        </p:grpSpPr>
        <p:sp>
          <p:nvSpPr>
            <p:cNvPr id="7" name="Полилиния 12"/>
            <p:cNvSpPr/>
            <p:nvPr/>
          </p:nvSpPr>
          <p:spPr>
            <a:xfrm>
              <a:off x="5362960" y="1450777"/>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 name="Полилиния 13"/>
            <p:cNvSpPr/>
            <p:nvPr/>
          </p:nvSpPr>
          <p:spPr>
            <a:xfrm>
              <a:off x="5361943" y="2280295"/>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Полилиния 14"/>
            <p:cNvSpPr/>
            <p:nvPr/>
          </p:nvSpPr>
          <p:spPr>
            <a:xfrm>
              <a:off x="5362277" y="3111823"/>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grpSp>
      <p:sp>
        <p:nvSpPr>
          <p:cNvPr id="2" name="Заголовок 1"/>
          <p:cNvSpPr>
            <a:spLocks noGrp="1"/>
          </p:cNvSpPr>
          <p:nvPr>
            <p:ph type="ctrTitle"/>
          </p:nvPr>
        </p:nvSpPr>
        <p:spPr>
          <a:xfrm>
            <a:off x="1427710" y="4005064"/>
            <a:ext cx="6312642" cy="1470025"/>
          </a:xfrm>
        </p:spPr>
        <p:txBody>
          <a:bodyPr>
            <a:normAutofit/>
          </a:bodyPr>
          <a:lstStyle>
            <a:lvl1pPr algn="just">
              <a:defRPr sz="3000" b="1" baseline="0">
                <a:solidFill>
                  <a:schemeClr val="tx2"/>
                </a:solidFill>
              </a:defRPr>
            </a:lvl1pPr>
          </a:lstStyle>
          <a:p>
            <a:r>
              <a:rPr lang="en-US" dirty="0" smtClean="0"/>
              <a:t>Образец заголовка</a:t>
            </a:r>
            <a:endParaRPr lang="ru-RU" dirty="0"/>
          </a:p>
        </p:txBody>
      </p:sp>
      <p:sp>
        <p:nvSpPr>
          <p:cNvPr id="3" name="Подзаголовок 2"/>
          <p:cNvSpPr>
            <a:spLocks noGrp="1"/>
          </p:cNvSpPr>
          <p:nvPr>
            <p:ph type="subTitle" idx="1"/>
          </p:nvPr>
        </p:nvSpPr>
        <p:spPr>
          <a:xfrm>
            <a:off x="1427710" y="5717224"/>
            <a:ext cx="3240360" cy="792088"/>
          </a:xfrm>
        </p:spPr>
        <p:txBody>
          <a:bodyPr>
            <a:normAutofit/>
          </a:bodyPr>
          <a:lstStyle>
            <a:lvl1pPr marL="0" indent="0" algn="l">
              <a:buNone/>
              <a:defRPr sz="1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Образец подзаголовка</a:t>
            </a:r>
            <a:endParaRPr lang="ru-RU" dirty="0"/>
          </a:p>
        </p:txBody>
      </p:sp>
      <p:sp>
        <p:nvSpPr>
          <p:cNvPr id="10" name="Нижний колонтитул 4"/>
          <p:cNvSpPr>
            <a:spLocks noGrp="1"/>
          </p:cNvSpPr>
          <p:nvPr>
            <p:ph type="ftr" sz="quarter" idx="10"/>
          </p:nvPr>
        </p:nvSpPr>
        <p:spPr>
          <a:xfrm>
            <a:off x="4859338" y="188913"/>
            <a:ext cx="3854450" cy="365125"/>
          </a:xfrm>
          <a:prstGeom prst="rect">
            <a:avLst/>
          </a:prstGeom>
        </p:spPr>
        <p:txBody>
          <a:bodyPr numCol="4" spcCol="3600"/>
          <a:lstStyle>
            <a:lvl1pPr fontAlgn="auto">
              <a:spcBef>
                <a:spcPts val="0"/>
              </a:spcBef>
              <a:spcAft>
                <a:spcPts val="0"/>
              </a:spcAft>
              <a:defRPr sz="700" dirty="0" smtClean="0">
                <a:solidFill>
                  <a:schemeClr val="tx2"/>
                </a:solidFill>
                <a:latin typeface="+mn-lt"/>
              </a:defRPr>
            </a:lvl1pPr>
          </a:lstStyle>
          <a:p>
            <a:pPr>
              <a:defRPr/>
            </a:pPr>
            <a:r>
              <a:rPr lang="ru-RU"/>
              <a:t>107045, г. Москва,</a:t>
            </a:r>
          </a:p>
          <a:p>
            <a:pPr>
              <a:defRPr/>
            </a:pPr>
            <a:r>
              <a:rPr lang="ru-RU"/>
              <a:t>ул. </a:t>
            </a:r>
            <a:r>
              <a:rPr lang="ru-RU" err="1"/>
              <a:t>Сретенка</a:t>
            </a:r>
            <a:r>
              <a:rPr lang="ru-RU"/>
              <a:t>, д. 28 </a:t>
            </a:r>
          </a:p>
          <a:p>
            <a:pPr>
              <a:defRPr/>
            </a:pPr>
            <a:r>
              <a:rPr lang="ru-RU"/>
              <a:t>Т: +7 (495) 957-91-32</a:t>
            </a:r>
          </a:p>
          <a:p>
            <a:pPr>
              <a:defRPr/>
            </a:pPr>
            <a:r>
              <a:rPr lang="ru-RU"/>
              <a:t>Ф: +7 (495) 957-75-77</a:t>
            </a:r>
          </a:p>
          <a:p>
            <a:pPr>
              <a:defRPr/>
            </a:pPr>
            <a:r>
              <a:rPr lang="en-US"/>
              <a:t>facebook.com/mguu.ru</a:t>
            </a:r>
          </a:p>
          <a:p>
            <a:pPr>
              <a:defRPr/>
            </a:pPr>
            <a:r>
              <a:rPr lang="en-US"/>
              <a:t>vk.com/</a:t>
            </a:r>
            <a:r>
              <a:rPr lang="en-US" err="1"/>
              <a:t>mguu_ru</a:t>
            </a:r>
            <a:r>
              <a:rPr lang="en-US"/>
              <a:t> </a:t>
            </a:r>
            <a:endParaRPr lang="ru-RU"/>
          </a:p>
          <a:p>
            <a:pPr>
              <a:defRPr/>
            </a:pPr>
            <a:r>
              <a:rPr lang="en-US"/>
              <a:t>E-mail: info@mguu.ru</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grpSp>
        <p:nvGrpSpPr>
          <p:cNvPr id="6" name="Группа 9"/>
          <p:cNvGrpSpPr/>
          <p:nvPr userDrawn="1"/>
        </p:nvGrpSpPr>
        <p:grpSpPr>
          <a:xfrm>
            <a:off x="1187624" y="5013176"/>
            <a:ext cx="433793" cy="455894"/>
            <a:chOff x="5361943" y="1450777"/>
            <a:chExt cx="2791804" cy="2934047"/>
          </a:xfrm>
          <a:solidFill>
            <a:schemeClr val="accent6"/>
          </a:solidFill>
        </p:grpSpPr>
        <p:sp>
          <p:nvSpPr>
            <p:cNvPr id="7" name="Полилиния 10"/>
            <p:cNvSpPr/>
            <p:nvPr/>
          </p:nvSpPr>
          <p:spPr>
            <a:xfrm>
              <a:off x="5362960" y="1450777"/>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 name="Полилиния 11"/>
            <p:cNvSpPr/>
            <p:nvPr/>
          </p:nvSpPr>
          <p:spPr>
            <a:xfrm>
              <a:off x="5361943" y="2280295"/>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Полилиния 12"/>
            <p:cNvSpPr/>
            <p:nvPr/>
          </p:nvSpPr>
          <p:spPr>
            <a:xfrm>
              <a:off x="5362277" y="3111823"/>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grpSp>
      <p:sp>
        <p:nvSpPr>
          <p:cNvPr id="10" name="TextBox 13"/>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
        <p:nvSpPr>
          <p:cNvPr id="2" name="Заголовок 1"/>
          <p:cNvSpPr>
            <a:spLocks noGrp="1"/>
          </p:cNvSpPr>
          <p:nvPr>
            <p:ph type="title"/>
          </p:nvPr>
        </p:nvSpPr>
        <p:spPr>
          <a:xfrm>
            <a:off x="1691680" y="4800600"/>
            <a:ext cx="6336704" cy="566738"/>
          </a:xfrm>
        </p:spPr>
        <p:txBody>
          <a:bodyPr anchor="b">
            <a:normAutofit/>
          </a:bodyPr>
          <a:lstStyle>
            <a:lvl1pPr algn="l">
              <a:defRPr sz="2400" b="1">
                <a:solidFill>
                  <a:schemeClr val="accent6"/>
                </a:solidFill>
              </a:defRPr>
            </a:lvl1pPr>
          </a:lstStyle>
          <a:p>
            <a:r>
              <a:rPr lang="en-US" dirty="0" smtClean="0"/>
              <a:t>Образец заголовка</a:t>
            </a:r>
            <a:endParaRPr lang="ru-RU" dirty="0"/>
          </a:p>
        </p:txBody>
      </p:sp>
      <p:sp>
        <p:nvSpPr>
          <p:cNvPr id="3" name="Рисунок 2"/>
          <p:cNvSpPr>
            <a:spLocks noGrp="1"/>
          </p:cNvSpPr>
          <p:nvPr>
            <p:ph type="pic" idx="1"/>
          </p:nvPr>
        </p:nvSpPr>
        <p:spPr>
          <a:xfrm>
            <a:off x="1187624" y="404664"/>
            <a:ext cx="6840760" cy="432291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691680" y="5367338"/>
            <a:ext cx="6336704"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dirty="0" smtClean="0"/>
              <a:t>Образец текста</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Титульный слайд">
    <p:spTree>
      <p:nvGrpSpPr>
        <p:cNvPr id="1" name=""/>
        <p:cNvGrpSpPr/>
        <p:nvPr/>
      </p:nvGrpSpPr>
      <p:grpSpPr>
        <a:xfrm>
          <a:off x="0" y="0"/>
          <a:ext cx="0" cy="0"/>
          <a:chOff x="0" y="0"/>
          <a:chExt cx="0" cy="0"/>
        </a:xfrm>
      </p:grpSpPr>
      <p:pic>
        <p:nvPicPr>
          <p:cNvPr id="4" name="Picture 3" descr="C:\Documents and Settings\Arina\Рабочий стол\new objects\презентация\человечки\2 logo.png"/>
          <p:cNvPicPr>
            <a:picLocks noChangeAspect="1" noChangeArrowheads="1"/>
          </p:cNvPicPr>
          <p:nvPr userDrawn="1"/>
        </p:nvPicPr>
        <p:blipFill>
          <a:blip r:embed="rId2" cstate="print"/>
          <a:srcRect/>
          <a:stretch>
            <a:fillRect/>
          </a:stretch>
        </p:blipFill>
        <p:spPr bwMode="auto">
          <a:xfrm>
            <a:off x="630238" y="260350"/>
            <a:ext cx="3194050" cy="563563"/>
          </a:xfrm>
          <a:prstGeom prst="rect">
            <a:avLst/>
          </a:prstGeom>
          <a:noFill/>
          <a:ln w="9525">
            <a:noFill/>
            <a:miter lim="800000"/>
            <a:headEnd/>
            <a:tailEnd/>
          </a:ln>
        </p:spPr>
      </p:pic>
      <p:grpSp>
        <p:nvGrpSpPr>
          <p:cNvPr id="5" name="Группа 11"/>
          <p:cNvGrpSpPr/>
          <p:nvPr userDrawn="1"/>
        </p:nvGrpSpPr>
        <p:grpSpPr>
          <a:xfrm>
            <a:off x="897847" y="4741176"/>
            <a:ext cx="433793" cy="455894"/>
            <a:chOff x="5361943" y="1450777"/>
            <a:chExt cx="2791804" cy="2934047"/>
          </a:xfrm>
          <a:solidFill>
            <a:schemeClr val="bg1"/>
          </a:solidFill>
        </p:grpSpPr>
        <p:sp>
          <p:nvSpPr>
            <p:cNvPr id="6" name="Полилиния 12"/>
            <p:cNvSpPr/>
            <p:nvPr/>
          </p:nvSpPr>
          <p:spPr>
            <a:xfrm>
              <a:off x="5362960" y="1450777"/>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 name="Полилиния 13"/>
            <p:cNvSpPr/>
            <p:nvPr/>
          </p:nvSpPr>
          <p:spPr>
            <a:xfrm>
              <a:off x="5361943" y="2280295"/>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 name="Полилиния 14"/>
            <p:cNvSpPr/>
            <p:nvPr/>
          </p:nvSpPr>
          <p:spPr>
            <a:xfrm>
              <a:off x="5362277" y="3111823"/>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grpSp>
      <p:sp>
        <p:nvSpPr>
          <p:cNvPr id="2" name="Заголовок 1"/>
          <p:cNvSpPr>
            <a:spLocks noGrp="1"/>
          </p:cNvSpPr>
          <p:nvPr>
            <p:ph type="ctrTitle"/>
          </p:nvPr>
        </p:nvSpPr>
        <p:spPr>
          <a:xfrm>
            <a:off x="1427710" y="3039095"/>
            <a:ext cx="6312642" cy="1470025"/>
          </a:xfrm>
        </p:spPr>
        <p:txBody>
          <a:bodyPr>
            <a:normAutofit/>
          </a:bodyPr>
          <a:lstStyle>
            <a:lvl1pPr algn="just">
              <a:defRPr sz="3000" b="1" baseline="0">
                <a:solidFill>
                  <a:schemeClr val="tx2"/>
                </a:solidFill>
              </a:defRPr>
            </a:lvl1pPr>
          </a:lstStyle>
          <a:p>
            <a:r>
              <a:rPr lang="en-US" dirty="0" smtClean="0"/>
              <a:t>Образец заголовка</a:t>
            </a:r>
            <a:endParaRPr lang="ru-RU" dirty="0"/>
          </a:p>
        </p:txBody>
      </p:sp>
      <p:sp>
        <p:nvSpPr>
          <p:cNvPr id="3" name="Подзаголовок 2"/>
          <p:cNvSpPr>
            <a:spLocks noGrp="1"/>
          </p:cNvSpPr>
          <p:nvPr>
            <p:ph type="subTitle" idx="1"/>
          </p:nvPr>
        </p:nvSpPr>
        <p:spPr>
          <a:xfrm>
            <a:off x="1427710" y="4653136"/>
            <a:ext cx="3240360" cy="792088"/>
          </a:xfrm>
        </p:spPr>
        <p:txBody>
          <a:bodyPr>
            <a:normAutofit/>
          </a:bodyPr>
          <a:lstStyle>
            <a:lvl1pPr marL="0" indent="0" algn="l">
              <a:buNone/>
              <a:defRPr sz="1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Образец подзаголовка</a:t>
            </a:r>
            <a:endParaRPr lang="ru-RU" dirty="0"/>
          </a:p>
        </p:txBody>
      </p:sp>
      <p:sp>
        <p:nvSpPr>
          <p:cNvPr id="9" name="Нижний колонтитул 4"/>
          <p:cNvSpPr>
            <a:spLocks noGrp="1"/>
          </p:cNvSpPr>
          <p:nvPr>
            <p:ph type="ftr" sz="quarter" idx="10"/>
          </p:nvPr>
        </p:nvSpPr>
        <p:spPr>
          <a:xfrm>
            <a:off x="4859338" y="188913"/>
            <a:ext cx="3854450" cy="365125"/>
          </a:xfrm>
          <a:prstGeom prst="rect">
            <a:avLst/>
          </a:prstGeom>
        </p:spPr>
        <p:txBody>
          <a:bodyPr numCol="4" spcCol="3600"/>
          <a:lstStyle>
            <a:lvl1pPr fontAlgn="auto">
              <a:spcBef>
                <a:spcPts val="0"/>
              </a:spcBef>
              <a:spcAft>
                <a:spcPts val="0"/>
              </a:spcAft>
              <a:defRPr sz="700" dirty="0" smtClean="0">
                <a:solidFill>
                  <a:schemeClr val="tx2"/>
                </a:solidFill>
                <a:latin typeface="+mn-lt"/>
              </a:defRPr>
            </a:lvl1pPr>
          </a:lstStyle>
          <a:p>
            <a:pPr>
              <a:defRPr/>
            </a:pPr>
            <a:r>
              <a:rPr lang="ru-RU"/>
              <a:t>107045, г. Москва,</a:t>
            </a:r>
          </a:p>
          <a:p>
            <a:pPr>
              <a:defRPr/>
            </a:pPr>
            <a:r>
              <a:rPr lang="ru-RU"/>
              <a:t>ул. </a:t>
            </a:r>
            <a:r>
              <a:rPr lang="ru-RU" err="1"/>
              <a:t>Сретенка</a:t>
            </a:r>
            <a:r>
              <a:rPr lang="ru-RU"/>
              <a:t>, д. 28 </a:t>
            </a:r>
          </a:p>
          <a:p>
            <a:pPr>
              <a:defRPr/>
            </a:pPr>
            <a:r>
              <a:rPr lang="ru-RU"/>
              <a:t>Т: +7 (495) 957-91-32</a:t>
            </a:r>
          </a:p>
          <a:p>
            <a:pPr>
              <a:defRPr/>
            </a:pPr>
            <a:r>
              <a:rPr lang="ru-RU"/>
              <a:t>Ф: +7 (495) 957-75-77</a:t>
            </a:r>
          </a:p>
          <a:p>
            <a:pPr>
              <a:defRPr/>
            </a:pPr>
            <a:r>
              <a:rPr lang="en-US"/>
              <a:t>facebook.com/mguu.ru</a:t>
            </a:r>
          </a:p>
          <a:p>
            <a:pPr>
              <a:defRPr/>
            </a:pPr>
            <a:r>
              <a:rPr lang="en-US"/>
              <a:t>vk.com/</a:t>
            </a:r>
            <a:r>
              <a:rPr lang="en-US" err="1"/>
              <a:t>mguu_ru</a:t>
            </a:r>
            <a:r>
              <a:rPr lang="en-US"/>
              <a:t> </a:t>
            </a:r>
            <a:endParaRPr lang="ru-RU"/>
          </a:p>
          <a:p>
            <a:pPr>
              <a:defRPr/>
            </a:pPr>
            <a:r>
              <a:rPr lang="en-US"/>
              <a:t>E-mail: info@mguu.ru</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Прямоугольный треугольник 9"/>
          <p:cNvSpPr/>
          <p:nvPr userDrawn="1"/>
        </p:nvSpPr>
        <p:spPr>
          <a:xfrm rot="2494640">
            <a:off x="63500" y="122238"/>
            <a:ext cx="311150" cy="3492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5" name="Прямоугольник 8"/>
          <p:cNvSpPr/>
          <p:nvPr userDrawn="1"/>
        </p:nvSpPr>
        <p:spPr>
          <a:xfrm>
            <a:off x="0" y="296863"/>
            <a:ext cx="9144000" cy="1023937"/>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 </a:t>
            </a:r>
          </a:p>
        </p:txBody>
      </p:sp>
      <p:pic>
        <p:nvPicPr>
          <p:cNvPr id="6"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sp>
        <p:nvSpPr>
          <p:cNvPr id="7" name="TextBox 17"/>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
        <p:nvSpPr>
          <p:cNvPr id="3" name="Объект 2"/>
          <p:cNvSpPr>
            <a:spLocks noGrp="1"/>
          </p:cNvSpPr>
          <p:nvPr>
            <p:ph idx="1"/>
          </p:nvPr>
        </p:nvSpPr>
        <p:spPr>
          <a:xfrm>
            <a:off x="672620" y="1600200"/>
            <a:ext cx="8014180" cy="4525963"/>
          </a:xfrm>
        </p:spPr>
        <p:txBody>
          <a:bodyPr/>
          <a:lstStyle>
            <a:lvl1pPr>
              <a:defRPr sz="1800" b="0"/>
            </a:lvl1pPr>
            <a:lvl2pPr>
              <a:defRPr sz="1600" baseline="0"/>
            </a:lvl2pPr>
            <a:lvl3pPr>
              <a:defRPr sz="1400"/>
            </a:lvl3pPr>
          </a:lstStyle>
          <a:p>
            <a:pPr lvl="0"/>
            <a:r>
              <a:rPr lang="en-US" dirty="0" smtClean="0"/>
              <a:t>Образец текста</a:t>
            </a:r>
          </a:p>
          <a:p>
            <a:pPr lvl="1"/>
            <a:r>
              <a:rPr lang="en-US" dirty="0" smtClean="0"/>
              <a:t>Второй уровень</a:t>
            </a:r>
          </a:p>
          <a:p>
            <a:pPr lvl="2"/>
            <a:r>
              <a:rPr lang="en-US" dirty="0" smtClean="0"/>
              <a:t>Третий уровень</a:t>
            </a:r>
          </a:p>
          <a:p>
            <a:pPr lvl="3"/>
            <a:r>
              <a:rPr lang="en-US" dirty="0" smtClean="0"/>
              <a:t>Четвертый уровень</a:t>
            </a:r>
          </a:p>
          <a:p>
            <a:pPr lvl="4"/>
            <a:r>
              <a:rPr lang="en-US" dirty="0" smtClean="0"/>
              <a:t>Пятый уровень</a:t>
            </a:r>
            <a:endParaRPr lang="ru-RU" dirty="0" smtClean="0"/>
          </a:p>
        </p:txBody>
      </p:sp>
      <p:sp>
        <p:nvSpPr>
          <p:cNvPr id="2" name="Заголовок 1"/>
          <p:cNvSpPr>
            <a:spLocks noGrp="1"/>
          </p:cNvSpPr>
          <p:nvPr>
            <p:ph type="title"/>
          </p:nvPr>
        </p:nvSpPr>
        <p:spPr>
          <a:xfrm>
            <a:off x="611560" y="404664"/>
            <a:ext cx="7632848" cy="792088"/>
          </a:xfrm>
        </p:spPr>
        <p:txBody>
          <a:bodyPr anchor="t">
            <a:normAutofit/>
          </a:bodyPr>
          <a:lstStyle>
            <a:lvl1pPr algn="l">
              <a:defRPr sz="2400" b="1">
                <a:solidFill>
                  <a:schemeClr val="bg1"/>
                </a:solidFill>
              </a:defRPr>
            </a:lvl1pPr>
          </a:lstStyle>
          <a:p>
            <a:r>
              <a:rPr lang="en-US" dirty="0" smtClean="0"/>
              <a:t>Образец заголовка</a:t>
            </a:r>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spTree>
      <p:nvGrpSpPr>
        <p:cNvPr id="1" name=""/>
        <p:cNvGrpSpPr/>
        <p:nvPr/>
      </p:nvGrpSpPr>
      <p:grpSpPr>
        <a:xfrm>
          <a:off x="0" y="0"/>
          <a:ext cx="0" cy="0"/>
          <a:chOff x="0" y="0"/>
          <a:chExt cx="0" cy="0"/>
        </a:xfrm>
      </p:grpSpPr>
      <p:sp>
        <p:nvSpPr>
          <p:cNvPr id="4" name="Прямоугольный треугольник 6"/>
          <p:cNvSpPr/>
          <p:nvPr userDrawn="1"/>
        </p:nvSpPr>
        <p:spPr>
          <a:xfrm rot="2494640">
            <a:off x="63500" y="4838700"/>
            <a:ext cx="311150" cy="3492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5" name="Прямоугольник 7"/>
          <p:cNvSpPr/>
          <p:nvPr userDrawn="1"/>
        </p:nvSpPr>
        <p:spPr>
          <a:xfrm>
            <a:off x="0" y="5013325"/>
            <a:ext cx="9144000" cy="1023938"/>
          </a:xfrm>
          <a:prstGeom prst="rect">
            <a:avLst/>
          </a:pr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 </a:t>
            </a:r>
          </a:p>
        </p:txBody>
      </p:sp>
      <p:sp>
        <p:nvSpPr>
          <p:cNvPr id="6" name="Заголовок 1"/>
          <p:cNvSpPr txBox="1">
            <a:spLocks/>
          </p:cNvSpPr>
          <p:nvPr userDrawn="1"/>
        </p:nvSpPr>
        <p:spPr>
          <a:xfrm>
            <a:off x="1042988" y="5121275"/>
            <a:ext cx="7632700" cy="792163"/>
          </a:xfrm>
          <a:prstGeom prst="rect">
            <a:avLst/>
          </a:prstGeom>
        </p:spPr>
        <p:txBody>
          <a:bodyPr>
            <a:normAutofit/>
          </a:bodyPr>
          <a:lstStyle>
            <a:lvl1pPr algn="l" defTabSz="914400" rtl="0" eaLnBrk="1" latinLnBrk="0" hangingPunct="1">
              <a:spcBef>
                <a:spcPct val="0"/>
              </a:spcBef>
              <a:buNone/>
              <a:defRPr sz="2400" b="1" kern="1200">
                <a:solidFill>
                  <a:schemeClr val="bg1"/>
                </a:solidFill>
                <a:latin typeface="+mj-lt"/>
                <a:ea typeface="+mj-ea"/>
                <a:cs typeface="+mj-cs"/>
              </a:defRPr>
            </a:lvl1pPr>
          </a:lstStyle>
          <a:p>
            <a:pPr fontAlgn="auto">
              <a:spcAft>
                <a:spcPts val="0"/>
              </a:spcAft>
              <a:defRPr/>
            </a:pPr>
            <a:endParaRPr lang="ru-RU" dirty="0"/>
          </a:p>
        </p:txBody>
      </p:sp>
      <p:pic>
        <p:nvPicPr>
          <p:cNvPr id="7"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grpSp>
        <p:nvGrpSpPr>
          <p:cNvPr id="8" name="Группа 14"/>
          <p:cNvGrpSpPr/>
          <p:nvPr userDrawn="1"/>
        </p:nvGrpSpPr>
        <p:grpSpPr>
          <a:xfrm>
            <a:off x="539394" y="4437112"/>
            <a:ext cx="433793" cy="455894"/>
            <a:chOff x="5361943" y="1450777"/>
            <a:chExt cx="2791804" cy="2934047"/>
          </a:xfrm>
          <a:solidFill>
            <a:schemeClr val="accent5"/>
          </a:solidFill>
        </p:grpSpPr>
        <p:sp>
          <p:nvSpPr>
            <p:cNvPr id="9" name="Полилиния 15"/>
            <p:cNvSpPr/>
            <p:nvPr/>
          </p:nvSpPr>
          <p:spPr>
            <a:xfrm>
              <a:off x="5362960" y="1450777"/>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accent5"/>
                </a:solidFill>
              </a:endParaRPr>
            </a:p>
          </p:txBody>
        </p:sp>
        <p:sp>
          <p:nvSpPr>
            <p:cNvPr id="10" name="Полилиния 16"/>
            <p:cNvSpPr/>
            <p:nvPr/>
          </p:nvSpPr>
          <p:spPr>
            <a:xfrm>
              <a:off x="5361943" y="2280295"/>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accent5"/>
                </a:solidFill>
              </a:endParaRPr>
            </a:p>
          </p:txBody>
        </p:sp>
        <p:sp>
          <p:nvSpPr>
            <p:cNvPr id="11" name="Полилиния 17"/>
            <p:cNvSpPr/>
            <p:nvPr/>
          </p:nvSpPr>
          <p:spPr>
            <a:xfrm>
              <a:off x="5362277" y="3111823"/>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solidFill>
                  <a:schemeClr val="accent5"/>
                </a:solidFill>
              </a:endParaRPr>
            </a:p>
          </p:txBody>
        </p:sp>
      </p:grpSp>
      <p:sp>
        <p:nvSpPr>
          <p:cNvPr id="12" name="TextBox 11"/>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
        <p:nvSpPr>
          <p:cNvPr id="3" name="Текст 2"/>
          <p:cNvSpPr>
            <a:spLocks noGrp="1"/>
          </p:cNvSpPr>
          <p:nvPr>
            <p:ph type="body" idx="1"/>
          </p:nvPr>
        </p:nvSpPr>
        <p:spPr>
          <a:xfrm>
            <a:off x="1115616" y="4041026"/>
            <a:ext cx="7379096" cy="833884"/>
          </a:xfrm>
        </p:spPr>
        <p:txBody>
          <a:bodyPr anchor="b">
            <a:normAutofit/>
          </a:bodyPr>
          <a:lstStyle>
            <a:lvl1pPr marL="0" indent="0">
              <a:buNone/>
              <a:defRPr sz="18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Образец текста</a:t>
            </a:r>
          </a:p>
          <a:p>
            <a:pPr lvl="1"/>
            <a:r>
              <a:rPr lang="en-US" dirty="0" smtClean="0"/>
              <a:t>Второй уровень</a:t>
            </a:r>
          </a:p>
        </p:txBody>
      </p:sp>
      <p:sp>
        <p:nvSpPr>
          <p:cNvPr id="29" name="Заголовок 28"/>
          <p:cNvSpPr>
            <a:spLocks noGrp="1"/>
          </p:cNvSpPr>
          <p:nvPr>
            <p:ph type="title"/>
          </p:nvPr>
        </p:nvSpPr>
        <p:spPr>
          <a:xfrm>
            <a:off x="1115616" y="5085184"/>
            <a:ext cx="8229600" cy="864096"/>
          </a:xfrm>
        </p:spPr>
        <p:txBody>
          <a:bodyPr/>
          <a:lstStyle>
            <a:lvl1pPr>
              <a:defRPr>
                <a:solidFill>
                  <a:schemeClr val="bg1"/>
                </a:solidFill>
              </a:defRPr>
            </a:lvl1pPr>
          </a:lstStyle>
          <a:p>
            <a:r>
              <a:rPr lang="en-US" dirty="0" smtClean="0"/>
              <a:t>Образец заголовка</a:t>
            </a:r>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pic>
        <p:nvPicPr>
          <p:cNvPr id="5"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sp>
        <p:nvSpPr>
          <p:cNvPr id="6" name="Прямоугольный треугольник 11"/>
          <p:cNvSpPr/>
          <p:nvPr userDrawn="1"/>
        </p:nvSpPr>
        <p:spPr>
          <a:xfrm rot="2494640">
            <a:off x="63500" y="122238"/>
            <a:ext cx="311150" cy="3492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7" name="Прямоугольник 12"/>
          <p:cNvSpPr/>
          <p:nvPr userDrawn="1"/>
        </p:nvSpPr>
        <p:spPr>
          <a:xfrm>
            <a:off x="0" y="296863"/>
            <a:ext cx="9144000" cy="1023937"/>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 </a:t>
            </a:r>
          </a:p>
        </p:txBody>
      </p:sp>
      <p:sp>
        <p:nvSpPr>
          <p:cNvPr id="8" name="TextBox 14"/>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
        <p:nvSpPr>
          <p:cNvPr id="3" name="Объект 2"/>
          <p:cNvSpPr>
            <a:spLocks noGrp="1"/>
          </p:cNvSpPr>
          <p:nvPr>
            <p:ph sz="half" idx="1"/>
          </p:nvPr>
        </p:nvSpPr>
        <p:spPr>
          <a:xfrm>
            <a:off x="642185" y="1600200"/>
            <a:ext cx="3898776" cy="4525963"/>
          </a:xfrm>
        </p:spPr>
        <p:txBody>
          <a:bodyPr>
            <a:normAutofit/>
          </a:bodyPr>
          <a:lstStyle>
            <a:lvl1pP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Образец текста</a:t>
            </a:r>
          </a:p>
        </p:txBody>
      </p:sp>
      <p:sp>
        <p:nvSpPr>
          <p:cNvPr id="14" name="Заголовок 1"/>
          <p:cNvSpPr>
            <a:spLocks noGrp="1"/>
          </p:cNvSpPr>
          <p:nvPr>
            <p:ph type="title"/>
          </p:nvPr>
        </p:nvSpPr>
        <p:spPr>
          <a:xfrm>
            <a:off x="611560" y="404664"/>
            <a:ext cx="7632848" cy="792088"/>
          </a:xfrm>
        </p:spPr>
        <p:txBody>
          <a:bodyPr anchor="t">
            <a:normAutofit/>
          </a:bodyPr>
          <a:lstStyle>
            <a:lvl1pPr algn="l">
              <a:defRPr sz="2400" b="1">
                <a:solidFill>
                  <a:schemeClr val="bg1"/>
                </a:solidFill>
              </a:defRPr>
            </a:lvl1pPr>
          </a:lstStyle>
          <a:p>
            <a:r>
              <a:rPr lang="en-US" dirty="0" smtClean="0"/>
              <a:t>Образец заголовка</a:t>
            </a:r>
            <a:endParaRPr lang="ru-RU" dirty="0"/>
          </a:p>
        </p:txBody>
      </p:sp>
      <p:sp>
        <p:nvSpPr>
          <p:cNvPr id="16" name="Объект 2"/>
          <p:cNvSpPr>
            <a:spLocks noGrp="1"/>
          </p:cNvSpPr>
          <p:nvPr>
            <p:ph sz="half" idx="12"/>
          </p:nvPr>
        </p:nvSpPr>
        <p:spPr>
          <a:xfrm>
            <a:off x="4716016" y="1600200"/>
            <a:ext cx="3898776" cy="4525963"/>
          </a:xfrm>
        </p:spPr>
        <p:txBody>
          <a:bodyPr>
            <a:normAutofit/>
          </a:bodyPr>
          <a:lstStyle>
            <a:lvl1pPr>
              <a:defRPr sz="1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Образец текста</a:t>
            </a:r>
          </a:p>
          <a:p>
            <a:pPr lvl="1"/>
            <a:r>
              <a:rPr lang="en-US" dirty="0" smtClean="0"/>
              <a:t>Второй уровень</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Сравнение">
    <p:spTree>
      <p:nvGrpSpPr>
        <p:cNvPr id="1" name=""/>
        <p:cNvGrpSpPr/>
        <p:nvPr/>
      </p:nvGrpSpPr>
      <p:grpSpPr>
        <a:xfrm>
          <a:off x="0" y="0"/>
          <a:ext cx="0" cy="0"/>
          <a:chOff x="0" y="0"/>
          <a:chExt cx="0" cy="0"/>
        </a:xfrm>
      </p:grpSpPr>
      <p:pic>
        <p:nvPicPr>
          <p:cNvPr id="7"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sp>
        <p:nvSpPr>
          <p:cNvPr id="8" name="Прямоугольный треугольник 13"/>
          <p:cNvSpPr/>
          <p:nvPr userDrawn="1"/>
        </p:nvSpPr>
        <p:spPr>
          <a:xfrm rot="2494640">
            <a:off x="63500" y="122238"/>
            <a:ext cx="311150" cy="3492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Прямоугольник 14"/>
          <p:cNvSpPr/>
          <p:nvPr userDrawn="1"/>
        </p:nvSpPr>
        <p:spPr>
          <a:xfrm>
            <a:off x="0" y="296863"/>
            <a:ext cx="9144000" cy="1023937"/>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 </a:t>
            </a:r>
          </a:p>
        </p:txBody>
      </p:sp>
      <p:sp>
        <p:nvSpPr>
          <p:cNvPr id="10" name="TextBox 16"/>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
        <p:nvSpPr>
          <p:cNvPr id="3" name="Текст 2"/>
          <p:cNvSpPr>
            <a:spLocks noGrp="1"/>
          </p:cNvSpPr>
          <p:nvPr>
            <p:ph type="body" idx="1"/>
          </p:nvPr>
        </p:nvSpPr>
        <p:spPr>
          <a:xfrm>
            <a:off x="457200" y="1535113"/>
            <a:ext cx="4040188" cy="639762"/>
          </a:xfrm>
        </p:spPr>
        <p:txBody>
          <a:bodyPr>
            <a:normAutofit/>
          </a:bodyP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5" name="Текст 4"/>
          <p:cNvSpPr>
            <a:spLocks noGrp="1"/>
          </p:cNvSpPr>
          <p:nvPr>
            <p:ph type="body" sz="quarter" idx="3"/>
          </p:nvPr>
        </p:nvSpPr>
        <p:spPr>
          <a:xfrm>
            <a:off x="4645025" y="1535113"/>
            <a:ext cx="4041775" cy="639762"/>
          </a:xfrm>
        </p:spPr>
        <p:txBody>
          <a:bodyPr>
            <a:normAutofit/>
          </a:bodyP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16" name="Заголовок 1"/>
          <p:cNvSpPr>
            <a:spLocks noGrp="1"/>
          </p:cNvSpPr>
          <p:nvPr>
            <p:ph type="title"/>
          </p:nvPr>
        </p:nvSpPr>
        <p:spPr>
          <a:xfrm>
            <a:off x="539552" y="404664"/>
            <a:ext cx="7632848" cy="792088"/>
          </a:xfrm>
        </p:spPr>
        <p:txBody>
          <a:bodyPr anchor="t">
            <a:normAutofit/>
          </a:bodyPr>
          <a:lstStyle>
            <a:lvl1pPr algn="l">
              <a:defRPr sz="2400" b="1">
                <a:solidFill>
                  <a:schemeClr val="bg1"/>
                </a:solidFill>
              </a:defRPr>
            </a:lvl1pPr>
          </a:lstStyle>
          <a:p>
            <a:r>
              <a:rPr lang="en-US" dirty="0" smtClean="0"/>
              <a:t>Образец заголовка</a:t>
            </a: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pic>
        <p:nvPicPr>
          <p:cNvPr id="3"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sp>
        <p:nvSpPr>
          <p:cNvPr id="4" name="Прямоугольный треугольник 9"/>
          <p:cNvSpPr/>
          <p:nvPr userDrawn="1"/>
        </p:nvSpPr>
        <p:spPr>
          <a:xfrm rot="2494640">
            <a:off x="63500" y="122238"/>
            <a:ext cx="311150" cy="349250"/>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5" name="Прямоугольник 10"/>
          <p:cNvSpPr/>
          <p:nvPr userDrawn="1"/>
        </p:nvSpPr>
        <p:spPr>
          <a:xfrm>
            <a:off x="0" y="296863"/>
            <a:ext cx="9144000" cy="1023937"/>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 </a:t>
            </a:r>
          </a:p>
        </p:txBody>
      </p:sp>
      <p:sp>
        <p:nvSpPr>
          <p:cNvPr id="6" name="TextBox 12"/>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
        <p:nvSpPr>
          <p:cNvPr id="12" name="Заголовок 1"/>
          <p:cNvSpPr>
            <a:spLocks noGrp="1"/>
          </p:cNvSpPr>
          <p:nvPr>
            <p:ph type="title"/>
          </p:nvPr>
        </p:nvSpPr>
        <p:spPr>
          <a:xfrm>
            <a:off x="611560" y="404664"/>
            <a:ext cx="7632848" cy="792088"/>
          </a:xfrm>
        </p:spPr>
        <p:txBody>
          <a:bodyPr anchor="t">
            <a:normAutofit/>
          </a:bodyPr>
          <a:lstStyle>
            <a:lvl1pPr algn="l">
              <a:defRPr sz="2400" b="1">
                <a:solidFill>
                  <a:schemeClr val="bg1"/>
                </a:solidFill>
              </a:defRPr>
            </a:lvl1pPr>
          </a:lstStyle>
          <a:p>
            <a:r>
              <a:rPr lang="en-US" dirty="0" smtClean="0"/>
              <a:t>Образец заголовка</a:t>
            </a:r>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2"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sp>
        <p:nvSpPr>
          <p:cNvPr id="3" name="TextBox 3"/>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Объект с подписью">
    <p:spTree>
      <p:nvGrpSpPr>
        <p:cNvPr id="1" name=""/>
        <p:cNvGrpSpPr/>
        <p:nvPr/>
      </p:nvGrpSpPr>
      <p:grpSpPr>
        <a:xfrm>
          <a:off x="0" y="0"/>
          <a:ext cx="0" cy="0"/>
          <a:chOff x="0" y="0"/>
          <a:chExt cx="0" cy="0"/>
        </a:xfrm>
      </p:grpSpPr>
      <p:pic>
        <p:nvPicPr>
          <p:cNvPr id="5" name="Picture 2" descr="C:\Documents and Settings\Arina\Рабочий стол\new objects\презентация\человечки\gray logo mguu.png"/>
          <p:cNvPicPr>
            <a:picLocks noChangeAspect="1" noChangeArrowheads="1"/>
          </p:cNvPicPr>
          <p:nvPr userDrawn="1"/>
        </p:nvPicPr>
        <p:blipFill>
          <a:blip r:embed="rId2" cstate="print"/>
          <a:srcRect/>
          <a:stretch>
            <a:fillRect/>
          </a:stretch>
        </p:blipFill>
        <p:spPr bwMode="auto">
          <a:xfrm>
            <a:off x="684213" y="6381750"/>
            <a:ext cx="2222500" cy="285750"/>
          </a:xfrm>
          <a:prstGeom prst="rect">
            <a:avLst/>
          </a:prstGeom>
          <a:noFill/>
          <a:ln w="9525">
            <a:noFill/>
            <a:miter lim="800000"/>
            <a:headEnd/>
            <a:tailEnd/>
          </a:ln>
        </p:spPr>
      </p:pic>
      <p:grpSp>
        <p:nvGrpSpPr>
          <p:cNvPr id="6" name="Группа 20"/>
          <p:cNvGrpSpPr/>
          <p:nvPr userDrawn="1"/>
        </p:nvGrpSpPr>
        <p:grpSpPr>
          <a:xfrm rot="16200000">
            <a:off x="3449979" y="252116"/>
            <a:ext cx="339688" cy="356995"/>
            <a:chOff x="5361943" y="1450777"/>
            <a:chExt cx="2791804" cy="2934047"/>
          </a:xfrm>
          <a:solidFill>
            <a:schemeClr val="accent6"/>
          </a:solidFill>
        </p:grpSpPr>
        <p:sp>
          <p:nvSpPr>
            <p:cNvPr id="7" name="Полилиния 21"/>
            <p:cNvSpPr/>
            <p:nvPr/>
          </p:nvSpPr>
          <p:spPr>
            <a:xfrm>
              <a:off x="5362960" y="1450777"/>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8" name="Полилиния 22"/>
            <p:cNvSpPr/>
            <p:nvPr/>
          </p:nvSpPr>
          <p:spPr>
            <a:xfrm>
              <a:off x="5361943" y="2280295"/>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9" name="Полилиния 23"/>
            <p:cNvSpPr/>
            <p:nvPr/>
          </p:nvSpPr>
          <p:spPr>
            <a:xfrm>
              <a:off x="5362277" y="3111823"/>
              <a:ext cx="2790787" cy="1273001"/>
            </a:xfrm>
            <a:custGeom>
              <a:avLst/>
              <a:gdLst>
                <a:gd name="connsiteX0" fmla="*/ 0 w 288032"/>
                <a:gd name="connsiteY0" fmla="*/ 108012 h 216024"/>
                <a:gd name="connsiteX1" fmla="*/ 54006 w 288032"/>
                <a:gd name="connsiteY1" fmla="*/ 0 h 216024"/>
                <a:gd name="connsiteX2" fmla="*/ 234026 w 288032"/>
                <a:gd name="connsiteY2" fmla="*/ 0 h 216024"/>
                <a:gd name="connsiteX3" fmla="*/ 288032 w 288032"/>
                <a:gd name="connsiteY3" fmla="*/ 108012 h 216024"/>
                <a:gd name="connsiteX4" fmla="*/ 234026 w 288032"/>
                <a:gd name="connsiteY4" fmla="*/ 216024 h 216024"/>
                <a:gd name="connsiteX5" fmla="*/ 54006 w 288032"/>
                <a:gd name="connsiteY5" fmla="*/ 216024 h 216024"/>
                <a:gd name="connsiteX6" fmla="*/ 0 w 288032"/>
                <a:gd name="connsiteY6" fmla="*/ 108012 h 216024"/>
                <a:gd name="connsiteX0" fmla="*/ 0 w 432048"/>
                <a:gd name="connsiteY0" fmla="*/ 108012 h 360040"/>
                <a:gd name="connsiteX1" fmla="*/ 54006 w 432048"/>
                <a:gd name="connsiteY1" fmla="*/ 0 h 360040"/>
                <a:gd name="connsiteX2" fmla="*/ 234026 w 432048"/>
                <a:gd name="connsiteY2" fmla="*/ 0 h 360040"/>
                <a:gd name="connsiteX3" fmla="*/ 432048 w 432048"/>
                <a:gd name="connsiteY3" fmla="*/ 360040 h 360040"/>
                <a:gd name="connsiteX4" fmla="*/ 234026 w 432048"/>
                <a:gd name="connsiteY4" fmla="*/ 216024 h 360040"/>
                <a:gd name="connsiteX5" fmla="*/ 54006 w 432048"/>
                <a:gd name="connsiteY5" fmla="*/ 216024 h 360040"/>
                <a:gd name="connsiteX6" fmla="*/ 0 w 432048"/>
                <a:gd name="connsiteY6" fmla="*/ 108012 h 360040"/>
                <a:gd name="connsiteX0" fmla="*/ 0 w 432048"/>
                <a:gd name="connsiteY0" fmla="*/ 108012 h 619125"/>
                <a:gd name="connsiteX1" fmla="*/ 54006 w 432048"/>
                <a:gd name="connsiteY1" fmla="*/ 0 h 619125"/>
                <a:gd name="connsiteX2" fmla="*/ 234026 w 432048"/>
                <a:gd name="connsiteY2" fmla="*/ 0 h 619125"/>
                <a:gd name="connsiteX3" fmla="*/ 432048 w 432048"/>
                <a:gd name="connsiteY3" fmla="*/ 360040 h 619125"/>
                <a:gd name="connsiteX4" fmla="*/ 135775 w 432048"/>
                <a:gd name="connsiteY4" fmla="*/ 619125 h 619125"/>
                <a:gd name="connsiteX5" fmla="*/ 54006 w 432048"/>
                <a:gd name="connsiteY5" fmla="*/ 216024 h 619125"/>
                <a:gd name="connsiteX6" fmla="*/ 0 w 432048"/>
                <a:gd name="connsiteY6" fmla="*/ 108012 h 619125"/>
                <a:gd name="connsiteX0" fmla="*/ 0 w 432048"/>
                <a:gd name="connsiteY0" fmla="*/ 108012 h 1020589"/>
                <a:gd name="connsiteX1" fmla="*/ 54006 w 432048"/>
                <a:gd name="connsiteY1" fmla="*/ 0 h 1020589"/>
                <a:gd name="connsiteX2" fmla="*/ 234026 w 432048"/>
                <a:gd name="connsiteY2" fmla="*/ 0 h 1020589"/>
                <a:gd name="connsiteX3" fmla="*/ 432048 w 432048"/>
                <a:gd name="connsiteY3" fmla="*/ 360040 h 1020589"/>
                <a:gd name="connsiteX4" fmla="*/ 159141 w 432048"/>
                <a:gd name="connsiteY4" fmla="*/ 1020589 h 1020589"/>
                <a:gd name="connsiteX5" fmla="*/ 54006 w 432048"/>
                <a:gd name="connsiteY5" fmla="*/ 216024 h 1020589"/>
                <a:gd name="connsiteX6" fmla="*/ 0 w 432048"/>
                <a:gd name="connsiteY6" fmla="*/ 108012 h 1020589"/>
                <a:gd name="connsiteX0" fmla="*/ 0 w 1565523"/>
                <a:gd name="connsiteY0" fmla="*/ 108012 h 1020589"/>
                <a:gd name="connsiteX1" fmla="*/ 54006 w 1565523"/>
                <a:gd name="connsiteY1" fmla="*/ 0 h 1020589"/>
                <a:gd name="connsiteX2" fmla="*/ 234026 w 1565523"/>
                <a:gd name="connsiteY2" fmla="*/ 0 h 1020589"/>
                <a:gd name="connsiteX3" fmla="*/ 1565523 w 1565523"/>
                <a:gd name="connsiteY3" fmla="*/ 179065 h 1020589"/>
                <a:gd name="connsiteX4" fmla="*/ 159141 w 1565523"/>
                <a:gd name="connsiteY4" fmla="*/ 1020589 h 1020589"/>
                <a:gd name="connsiteX5" fmla="*/ 54006 w 1565523"/>
                <a:gd name="connsiteY5" fmla="*/ 216024 h 1020589"/>
                <a:gd name="connsiteX6" fmla="*/ 0 w 1565523"/>
                <a:gd name="connsiteY6" fmla="*/ 108012 h 1020589"/>
                <a:gd name="connsiteX0" fmla="*/ 0 w 1565523"/>
                <a:gd name="connsiteY0" fmla="*/ 362805 h 1275382"/>
                <a:gd name="connsiteX1" fmla="*/ 54006 w 1565523"/>
                <a:gd name="connsiteY1" fmla="*/ 254793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0 w 1565523"/>
                <a:gd name="connsiteY0" fmla="*/ 362805 h 1275382"/>
                <a:gd name="connsiteX1" fmla="*/ 327850 w 1565523"/>
                <a:gd name="connsiteY1" fmla="*/ 876299 h 1275382"/>
                <a:gd name="connsiteX2" fmla="*/ 1558001 w 1565523"/>
                <a:gd name="connsiteY2" fmla="*/ 0 h 1275382"/>
                <a:gd name="connsiteX3" fmla="*/ 1565523 w 1565523"/>
                <a:gd name="connsiteY3" fmla="*/ 433858 h 1275382"/>
                <a:gd name="connsiteX4" fmla="*/ 159141 w 1565523"/>
                <a:gd name="connsiteY4" fmla="*/ 1275382 h 1275382"/>
                <a:gd name="connsiteX5" fmla="*/ 54006 w 1565523"/>
                <a:gd name="connsiteY5" fmla="*/ 470817 h 1275382"/>
                <a:gd name="connsiteX6" fmla="*/ 0 w 1565523"/>
                <a:gd name="connsiteY6" fmla="*/ 362805 h 1275382"/>
                <a:gd name="connsiteX0" fmla="*/ 1069944 w 2635467"/>
                <a:gd name="connsiteY0" fmla="*/ 362805 h 1275382"/>
                <a:gd name="connsiteX1" fmla="*/ 1397794 w 2635467"/>
                <a:gd name="connsiteY1" fmla="*/ 876299 h 1275382"/>
                <a:gd name="connsiteX2" fmla="*/ 2627945 w 2635467"/>
                <a:gd name="connsiteY2" fmla="*/ 0 h 1275382"/>
                <a:gd name="connsiteX3" fmla="*/ 2635467 w 2635467"/>
                <a:gd name="connsiteY3" fmla="*/ 433858 h 1275382"/>
                <a:gd name="connsiteX4" fmla="*/ 1229085 w 2635467"/>
                <a:gd name="connsiteY4" fmla="*/ 1275382 h 1275382"/>
                <a:gd name="connsiteX5" fmla="*/ 0 w 2635467"/>
                <a:gd name="connsiteY5" fmla="*/ 456529 h 1275382"/>
                <a:gd name="connsiteX6" fmla="*/ 1069944 w 2635467"/>
                <a:gd name="connsiteY6" fmla="*/ 362805 h 1275382"/>
                <a:gd name="connsiteX0" fmla="*/ 0 w 2708523"/>
                <a:gd name="connsiteY0" fmla="*/ 177067 h 1275382"/>
                <a:gd name="connsiteX1" fmla="*/ 1470850 w 2708523"/>
                <a:gd name="connsiteY1" fmla="*/ 87629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297019 w 2708523"/>
                <a:gd name="connsiteY1" fmla="*/ 957262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08523"/>
                <a:gd name="connsiteY0" fmla="*/ 177067 h 1275382"/>
                <a:gd name="connsiteX1" fmla="*/ 1304163 w 2708523"/>
                <a:gd name="connsiteY1" fmla="*/ 835819 h 1275382"/>
                <a:gd name="connsiteX2" fmla="*/ 2701001 w 2708523"/>
                <a:gd name="connsiteY2" fmla="*/ 0 h 1275382"/>
                <a:gd name="connsiteX3" fmla="*/ 2708523 w 2708523"/>
                <a:gd name="connsiteY3" fmla="*/ 433858 h 1275382"/>
                <a:gd name="connsiteX4" fmla="*/ 1302141 w 2708523"/>
                <a:gd name="connsiteY4" fmla="*/ 1275382 h 1275382"/>
                <a:gd name="connsiteX5" fmla="*/ 73056 w 2708523"/>
                <a:gd name="connsiteY5" fmla="*/ 456529 h 1275382"/>
                <a:gd name="connsiteX6" fmla="*/ 0 w 2708523"/>
                <a:gd name="connsiteY6" fmla="*/ 177067 h 1275382"/>
                <a:gd name="connsiteX0" fmla="*/ 0 w 2784723"/>
                <a:gd name="connsiteY0" fmla="*/ 10380 h 1275382"/>
                <a:gd name="connsiteX1" fmla="*/ 1380363 w 2784723"/>
                <a:gd name="connsiteY1" fmla="*/ 835819 h 1275382"/>
                <a:gd name="connsiteX2" fmla="*/ 2777201 w 2784723"/>
                <a:gd name="connsiteY2" fmla="*/ 0 h 1275382"/>
                <a:gd name="connsiteX3" fmla="*/ 2784723 w 2784723"/>
                <a:gd name="connsiteY3" fmla="*/ 433858 h 1275382"/>
                <a:gd name="connsiteX4" fmla="*/ 1378341 w 2784723"/>
                <a:gd name="connsiteY4" fmla="*/ 1275382 h 1275382"/>
                <a:gd name="connsiteX5" fmla="*/ 149256 w 2784723"/>
                <a:gd name="connsiteY5" fmla="*/ 456529 h 1275382"/>
                <a:gd name="connsiteX6" fmla="*/ 0 w 2784723"/>
                <a:gd name="connsiteY6" fmla="*/ 10380 h 1275382"/>
                <a:gd name="connsiteX0" fmla="*/ 3144 w 2787867"/>
                <a:gd name="connsiteY0" fmla="*/ 10380 h 1275382"/>
                <a:gd name="connsiteX1" fmla="*/ 1383507 w 2787867"/>
                <a:gd name="connsiteY1" fmla="*/ 835819 h 1275382"/>
                <a:gd name="connsiteX2" fmla="*/ 2780345 w 2787867"/>
                <a:gd name="connsiteY2" fmla="*/ 0 h 1275382"/>
                <a:gd name="connsiteX3" fmla="*/ 2787867 w 2787867"/>
                <a:gd name="connsiteY3" fmla="*/ 433858 h 1275382"/>
                <a:gd name="connsiteX4" fmla="*/ 1381485 w 2787867"/>
                <a:gd name="connsiteY4" fmla="*/ 1275382 h 1275382"/>
                <a:gd name="connsiteX5" fmla="*/ 0 w 2787867"/>
                <a:gd name="connsiteY5" fmla="*/ 439861 h 1275382"/>
                <a:gd name="connsiteX6" fmla="*/ 3144 w 2787867"/>
                <a:gd name="connsiteY6" fmla="*/ 10380 h 1275382"/>
                <a:gd name="connsiteX0" fmla="*/ 0 w 2789486"/>
                <a:gd name="connsiteY0" fmla="*/ 7998 h 1275382"/>
                <a:gd name="connsiteX1" fmla="*/ 1385126 w 2789486"/>
                <a:gd name="connsiteY1" fmla="*/ 835819 h 1275382"/>
                <a:gd name="connsiteX2" fmla="*/ 2781964 w 2789486"/>
                <a:gd name="connsiteY2" fmla="*/ 0 h 1275382"/>
                <a:gd name="connsiteX3" fmla="*/ 2789486 w 2789486"/>
                <a:gd name="connsiteY3" fmla="*/ 433858 h 1275382"/>
                <a:gd name="connsiteX4" fmla="*/ 1383104 w 2789486"/>
                <a:gd name="connsiteY4" fmla="*/ 1275382 h 1275382"/>
                <a:gd name="connsiteX5" fmla="*/ 1619 w 2789486"/>
                <a:gd name="connsiteY5" fmla="*/ 439861 h 1275382"/>
                <a:gd name="connsiteX6" fmla="*/ 0 w 2789486"/>
                <a:gd name="connsiteY6" fmla="*/ 7998 h 1275382"/>
                <a:gd name="connsiteX0" fmla="*/ 0 w 2789486"/>
                <a:gd name="connsiteY0" fmla="*/ 7998 h 1220614"/>
                <a:gd name="connsiteX1" fmla="*/ 1385126 w 2789486"/>
                <a:gd name="connsiteY1" fmla="*/ 835819 h 1220614"/>
                <a:gd name="connsiteX2" fmla="*/ 2781964 w 2789486"/>
                <a:gd name="connsiteY2" fmla="*/ 0 h 1220614"/>
                <a:gd name="connsiteX3" fmla="*/ 2789486 w 2789486"/>
                <a:gd name="connsiteY3" fmla="*/ 433858 h 1220614"/>
                <a:gd name="connsiteX4" fmla="*/ 1364054 w 2789486"/>
                <a:gd name="connsiteY4" fmla="*/ 1220614 h 1220614"/>
                <a:gd name="connsiteX5" fmla="*/ 1619 w 2789486"/>
                <a:gd name="connsiteY5" fmla="*/ 439861 h 1220614"/>
                <a:gd name="connsiteX6" fmla="*/ 0 w 2789486"/>
                <a:gd name="connsiteY6" fmla="*/ 7998 h 1220614"/>
                <a:gd name="connsiteX0" fmla="*/ 0 w 2789486"/>
                <a:gd name="connsiteY0" fmla="*/ 7998 h 1277764"/>
                <a:gd name="connsiteX1" fmla="*/ 1385126 w 2789486"/>
                <a:gd name="connsiteY1" fmla="*/ 835819 h 1277764"/>
                <a:gd name="connsiteX2" fmla="*/ 2781964 w 2789486"/>
                <a:gd name="connsiteY2" fmla="*/ 0 h 1277764"/>
                <a:gd name="connsiteX3" fmla="*/ 2789486 w 2789486"/>
                <a:gd name="connsiteY3" fmla="*/ 433858 h 1277764"/>
                <a:gd name="connsiteX4" fmla="*/ 1383104 w 2789486"/>
                <a:gd name="connsiteY4" fmla="*/ 1277764 h 1277764"/>
                <a:gd name="connsiteX5" fmla="*/ 1619 w 2789486"/>
                <a:gd name="connsiteY5" fmla="*/ 439861 h 1277764"/>
                <a:gd name="connsiteX6" fmla="*/ 0 w 2789486"/>
                <a:gd name="connsiteY6" fmla="*/ 7998 h 1277764"/>
                <a:gd name="connsiteX0" fmla="*/ 0 w 2781964"/>
                <a:gd name="connsiteY0" fmla="*/ 7998 h 1277764"/>
                <a:gd name="connsiteX1" fmla="*/ 1385126 w 2781964"/>
                <a:gd name="connsiteY1" fmla="*/ 835819 h 1277764"/>
                <a:gd name="connsiteX2" fmla="*/ 2781964 w 2781964"/>
                <a:gd name="connsiteY2" fmla="*/ 0 h 1277764"/>
                <a:gd name="connsiteX3" fmla="*/ 2741861 w 2781964"/>
                <a:gd name="connsiteY3" fmla="*/ 407664 h 1277764"/>
                <a:gd name="connsiteX4" fmla="*/ 1383104 w 2781964"/>
                <a:gd name="connsiteY4" fmla="*/ 1277764 h 1277764"/>
                <a:gd name="connsiteX5" fmla="*/ 1619 w 2781964"/>
                <a:gd name="connsiteY5" fmla="*/ 439861 h 1277764"/>
                <a:gd name="connsiteX6" fmla="*/ 0 w 2781964"/>
                <a:gd name="connsiteY6" fmla="*/ 7998 h 1277764"/>
                <a:gd name="connsiteX0" fmla="*/ 0 w 2784723"/>
                <a:gd name="connsiteY0" fmla="*/ 7998 h 1277764"/>
                <a:gd name="connsiteX1" fmla="*/ 1385126 w 2784723"/>
                <a:gd name="connsiteY1" fmla="*/ 835819 h 1277764"/>
                <a:gd name="connsiteX2" fmla="*/ 2781964 w 2784723"/>
                <a:gd name="connsiteY2" fmla="*/ 0 h 1277764"/>
                <a:gd name="connsiteX3" fmla="*/ 2784723 w 2784723"/>
                <a:gd name="connsiteY3" fmla="*/ 436239 h 1277764"/>
                <a:gd name="connsiteX4" fmla="*/ 1383104 w 2784723"/>
                <a:gd name="connsiteY4" fmla="*/ 1277764 h 1277764"/>
                <a:gd name="connsiteX5" fmla="*/ 1619 w 2784723"/>
                <a:gd name="connsiteY5" fmla="*/ 439861 h 1277764"/>
                <a:gd name="connsiteX6" fmla="*/ 0 w 2784723"/>
                <a:gd name="connsiteY6" fmla="*/ 7998 h 1277764"/>
                <a:gd name="connsiteX0" fmla="*/ 0 w 2784723"/>
                <a:gd name="connsiteY0" fmla="*/ 0 h 1269766"/>
                <a:gd name="connsiteX1" fmla="*/ 1385126 w 2784723"/>
                <a:gd name="connsiteY1" fmla="*/ 827821 h 1269766"/>
                <a:gd name="connsiteX2" fmla="*/ 2765296 w 2784723"/>
                <a:gd name="connsiteY2" fmla="*/ 53915 h 1269766"/>
                <a:gd name="connsiteX3" fmla="*/ 2784723 w 2784723"/>
                <a:gd name="connsiteY3" fmla="*/ 428241 h 1269766"/>
                <a:gd name="connsiteX4" fmla="*/ 1383104 w 2784723"/>
                <a:gd name="connsiteY4" fmla="*/ 1269766 h 1269766"/>
                <a:gd name="connsiteX5" fmla="*/ 1619 w 2784723"/>
                <a:gd name="connsiteY5" fmla="*/ 431863 h 1269766"/>
                <a:gd name="connsiteX6" fmla="*/ 0 w 2784723"/>
                <a:gd name="connsiteY6" fmla="*/ 0 h 1269766"/>
                <a:gd name="connsiteX0" fmla="*/ 0 w 2785266"/>
                <a:gd name="connsiteY0" fmla="*/ 3235 h 1273001"/>
                <a:gd name="connsiteX1" fmla="*/ 1385126 w 2785266"/>
                <a:gd name="connsiteY1" fmla="*/ 83105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50106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80363 w 2785266"/>
                <a:gd name="connsiteY1" fmla="*/ 835819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0 w 2785266"/>
                <a:gd name="connsiteY0" fmla="*/ 3235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3235 h 1273001"/>
                <a:gd name="connsiteX0" fmla="*/ 32258 w 2784187"/>
                <a:gd name="connsiteY0" fmla="*/ 62767 h 1273001"/>
                <a:gd name="connsiteX1" fmla="*/ 1376903 w 2784187"/>
                <a:gd name="connsiteY1" fmla="*/ 831057 h 1273001"/>
                <a:gd name="connsiteX2" fmla="*/ 2783267 w 2784187"/>
                <a:gd name="connsiteY2" fmla="*/ 0 h 1273001"/>
                <a:gd name="connsiteX3" fmla="*/ 2783644 w 2784187"/>
                <a:gd name="connsiteY3" fmla="*/ 431476 h 1273001"/>
                <a:gd name="connsiteX4" fmla="*/ 1382025 w 2784187"/>
                <a:gd name="connsiteY4" fmla="*/ 1273001 h 1273001"/>
                <a:gd name="connsiteX5" fmla="*/ 540 w 2784187"/>
                <a:gd name="connsiteY5" fmla="*/ 435098 h 1273001"/>
                <a:gd name="connsiteX6" fmla="*/ 32258 w 2784187"/>
                <a:gd name="connsiteY6" fmla="*/ 62767 h 1273001"/>
                <a:gd name="connsiteX0" fmla="*/ 0 w 2785266"/>
                <a:gd name="connsiteY0" fmla="*/ 854 h 1273001"/>
                <a:gd name="connsiteX1" fmla="*/ 1377982 w 2785266"/>
                <a:gd name="connsiteY1" fmla="*/ 831057 h 1273001"/>
                <a:gd name="connsiteX2" fmla="*/ 2784346 w 2785266"/>
                <a:gd name="connsiteY2" fmla="*/ 0 h 1273001"/>
                <a:gd name="connsiteX3" fmla="*/ 2784723 w 2785266"/>
                <a:gd name="connsiteY3" fmla="*/ 431476 h 1273001"/>
                <a:gd name="connsiteX4" fmla="*/ 1383104 w 2785266"/>
                <a:gd name="connsiteY4" fmla="*/ 1273001 h 1273001"/>
                <a:gd name="connsiteX5" fmla="*/ 1619 w 2785266"/>
                <a:gd name="connsiteY5" fmla="*/ 435098 h 1273001"/>
                <a:gd name="connsiteX6" fmla="*/ 0 w 2785266"/>
                <a:gd name="connsiteY6" fmla="*/ 854 h 1273001"/>
                <a:gd name="connsiteX0" fmla="*/ 1302 w 2786568"/>
                <a:gd name="connsiteY0" fmla="*/ 854 h 1273001"/>
                <a:gd name="connsiteX1" fmla="*/ 1379284 w 2786568"/>
                <a:gd name="connsiteY1" fmla="*/ 831057 h 1273001"/>
                <a:gd name="connsiteX2" fmla="*/ 2785648 w 2786568"/>
                <a:gd name="connsiteY2" fmla="*/ 0 h 1273001"/>
                <a:gd name="connsiteX3" fmla="*/ 2786025 w 2786568"/>
                <a:gd name="connsiteY3" fmla="*/ 431476 h 1273001"/>
                <a:gd name="connsiteX4" fmla="*/ 1384406 w 2786568"/>
                <a:gd name="connsiteY4" fmla="*/ 1273001 h 1273001"/>
                <a:gd name="connsiteX5" fmla="*/ 540 w 2786568"/>
                <a:gd name="connsiteY5" fmla="*/ 432717 h 1273001"/>
                <a:gd name="connsiteX6" fmla="*/ 1302 w 2786568"/>
                <a:gd name="connsiteY6" fmla="*/ 854 h 1273001"/>
                <a:gd name="connsiteX0" fmla="*/ 1302 w 2790787"/>
                <a:gd name="connsiteY0" fmla="*/ 854 h 1273001"/>
                <a:gd name="connsiteX1" fmla="*/ 1379284 w 2790787"/>
                <a:gd name="connsiteY1" fmla="*/ 831057 h 1273001"/>
                <a:gd name="connsiteX2" fmla="*/ 2785648 w 2790787"/>
                <a:gd name="connsiteY2" fmla="*/ 0 h 1273001"/>
                <a:gd name="connsiteX3" fmla="*/ 2790787 w 2790787"/>
                <a:gd name="connsiteY3" fmla="*/ 429095 h 1273001"/>
                <a:gd name="connsiteX4" fmla="*/ 1384406 w 2790787"/>
                <a:gd name="connsiteY4" fmla="*/ 1273001 h 1273001"/>
                <a:gd name="connsiteX5" fmla="*/ 540 w 2790787"/>
                <a:gd name="connsiteY5" fmla="*/ 432717 h 1273001"/>
                <a:gd name="connsiteX6" fmla="*/ 1302 w 2790787"/>
                <a:gd name="connsiteY6" fmla="*/ 854 h 1273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0787" h="1273001">
                  <a:moveTo>
                    <a:pt x="1302" y="854"/>
                  </a:moveTo>
                  <a:lnTo>
                    <a:pt x="1379284" y="831057"/>
                  </a:lnTo>
                  <a:lnTo>
                    <a:pt x="2785648" y="0"/>
                  </a:lnTo>
                  <a:cubicBezTo>
                    <a:pt x="2786568" y="145413"/>
                    <a:pt x="2789867" y="283682"/>
                    <a:pt x="2790787" y="429095"/>
                  </a:cubicBezTo>
                  <a:lnTo>
                    <a:pt x="1384406" y="1273001"/>
                  </a:lnTo>
                  <a:lnTo>
                    <a:pt x="540" y="432717"/>
                  </a:lnTo>
                  <a:cubicBezTo>
                    <a:pt x="0" y="288763"/>
                    <a:pt x="1842" y="144808"/>
                    <a:pt x="1302" y="85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grpSp>
      <p:sp>
        <p:nvSpPr>
          <p:cNvPr id="10" name="TextBox 10"/>
          <p:cNvSpPr txBox="1"/>
          <p:nvPr userDrawn="1"/>
        </p:nvSpPr>
        <p:spPr>
          <a:xfrm>
            <a:off x="4716016" y="6397878"/>
            <a:ext cx="4032448" cy="415498"/>
          </a:xfrm>
          <a:prstGeom prst="rect">
            <a:avLst/>
          </a:prstGeom>
          <a:noFill/>
        </p:spPr>
        <p:txBody>
          <a:bodyPr numCol="4" spcCol="36000">
            <a:spAutoFit/>
          </a:bodyPr>
          <a:lstStyle/>
          <a:p>
            <a:pPr fontAlgn="auto">
              <a:spcBef>
                <a:spcPts val="0"/>
              </a:spcBef>
              <a:spcAft>
                <a:spcPts val="0"/>
              </a:spcAft>
              <a:defRPr/>
            </a:pPr>
            <a:r>
              <a:rPr lang="ru-RU" sz="700" dirty="0">
                <a:solidFill>
                  <a:schemeClr val="tx2"/>
                </a:solidFill>
                <a:latin typeface="+mn-lt"/>
              </a:rPr>
              <a:t>107045, г. Москва,</a:t>
            </a:r>
          </a:p>
          <a:p>
            <a:pPr fontAlgn="auto">
              <a:spcBef>
                <a:spcPts val="0"/>
              </a:spcBef>
              <a:spcAft>
                <a:spcPts val="0"/>
              </a:spcAft>
              <a:defRPr/>
            </a:pPr>
            <a:r>
              <a:rPr lang="ru-RU" sz="700" dirty="0">
                <a:solidFill>
                  <a:schemeClr val="tx2"/>
                </a:solidFill>
                <a:latin typeface="+mn-lt"/>
              </a:rPr>
              <a:t>ул. </a:t>
            </a:r>
            <a:r>
              <a:rPr lang="ru-RU" sz="700" dirty="0" err="1">
                <a:solidFill>
                  <a:schemeClr val="tx2"/>
                </a:solidFill>
                <a:latin typeface="+mn-lt"/>
              </a:rPr>
              <a:t>Сретенка</a:t>
            </a:r>
            <a:r>
              <a:rPr lang="ru-RU" sz="700" dirty="0">
                <a:solidFill>
                  <a:schemeClr val="tx2"/>
                </a:solidFill>
                <a:latin typeface="+mn-lt"/>
              </a:rPr>
              <a:t>, д. 28</a:t>
            </a:r>
            <a:endParaRPr lang="en-US" sz="700" dirty="0">
              <a:solidFill>
                <a:schemeClr val="tx2"/>
              </a:solidFill>
              <a:latin typeface="+mn-lt"/>
            </a:endParaRPr>
          </a:p>
          <a:p>
            <a:pPr fontAlgn="auto">
              <a:spcBef>
                <a:spcPts val="0"/>
              </a:spcBef>
              <a:spcAft>
                <a:spcPts val="0"/>
              </a:spcAft>
              <a:defRPr/>
            </a:pPr>
            <a:endParaRPr lang="en-US" sz="700" dirty="0">
              <a:solidFill>
                <a:schemeClr val="tx2"/>
              </a:solidFill>
              <a:latin typeface="+mn-lt"/>
            </a:endParaRPr>
          </a:p>
          <a:p>
            <a:pPr fontAlgn="auto">
              <a:spcBef>
                <a:spcPts val="0"/>
              </a:spcBef>
              <a:spcAft>
                <a:spcPts val="0"/>
              </a:spcAft>
              <a:defRPr/>
            </a:pPr>
            <a:r>
              <a:rPr lang="ru-RU" sz="700" dirty="0">
                <a:solidFill>
                  <a:schemeClr val="tx2"/>
                </a:solidFill>
                <a:latin typeface="+mn-lt"/>
              </a:rPr>
              <a:t>Т: +7 (495) 957-91-32</a:t>
            </a:r>
          </a:p>
          <a:p>
            <a:pPr fontAlgn="auto">
              <a:spcBef>
                <a:spcPts val="0"/>
              </a:spcBef>
              <a:spcAft>
                <a:spcPts val="0"/>
              </a:spcAft>
              <a:defRPr/>
            </a:pPr>
            <a:r>
              <a:rPr lang="ru-RU" sz="700" dirty="0">
                <a:solidFill>
                  <a:schemeClr val="tx2"/>
                </a:solidFill>
                <a:latin typeface="+mn-lt"/>
              </a:rPr>
              <a:t>Ф: +7 (495) 957-75-77</a:t>
            </a:r>
            <a:endParaRPr lang="en-US"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facebook.com/mguu.ru</a:t>
            </a:r>
          </a:p>
          <a:p>
            <a:pPr fontAlgn="auto">
              <a:spcBef>
                <a:spcPts val="0"/>
              </a:spcBef>
              <a:spcAft>
                <a:spcPts val="0"/>
              </a:spcAft>
              <a:defRPr/>
            </a:pPr>
            <a:r>
              <a:rPr lang="en-US" sz="700" dirty="0">
                <a:solidFill>
                  <a:schemeClr val="tx2"/>
                </a:solidFill>
                <a:latin typeface="+mn-lt"/>
              </a:rPr>
              <a:t>vk.com/</a:t>
            </a:r>
            <a:r>
              <a:rPr lang="en-US" sz="700" dirty="0" err="1">
                <a:solidFill>
                  <a:schemeClr val="tx2"/>
                </a:solidFill>
                <a:latin typeface="+mn-lt"/>
              </a:rPr>
              <a:t>mguu_ru</a:t>
            </a:r>
            <a:r>
              <a:rPr lang="en-US" sz="700" dirty="0">
                <a:solidFill>
                  <a:schemeClr val="tx2"/>
                </a:solidFill>
                <a:latin typeface="+mn-lt"/>
              </a:rPr>
              <a:t> </a:t>
            </a: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E-mail: info@mguu.ru</a:t>
            </a:r>
            <a:endParaRPr lang="ru-RU" sz="700" dirty="0">
              <a:solidFill>
                <a:schemeClr val="tx2"/>
              </a:solidFill>
              <a:latin typeface="+mn-lt"/>
            </a:endParaRPr>
          </a:p>
          <a:p>
            <a:pPr fontAlgn="auto">
              <a:spcBef>
                <a:spcPts val="0"/>
              </a:spcBef>
              <a:spcAft>
                <a:spcPts val="0"/>
              </a:spcAft>
              <a:defRPr/>
            </a:pPr>
            <a:endParaRPr lang="ru-RU" sz="700" dirty="0">
              <a:solidFill>
                <a:schemeClr val="tx2"/>
              </a:solidFill>
              <a:latin typeface="+mn-lt"/>
            </a:endParaRPr>
          </a:p>
          <a:p>
            <a:pPr fontAlgn="auto">
              <a:spcBef>
                <a:spcPts val="0"/>
              </a:spcBef>
              <a:spcAft>
                <a:spcPts val="0"/>
              </a:spcAft>
              <a:defRPr/>
            </a:pPr>
            <a:r>
              <a:rPr lang="en-US" sz="700" dirty="0">
                <a:solidFill>
                  <a:schemeClr val="tx2"/>
                </a:solidFill>
                <a:latin typeface="+mn-lt"/>
              </a:rPr>
              <a:t>                      </a:t>
            </a:r>
            <a:r>
              <a:rPr lang="ru-RU" sz="700" dirty="0">
                <a:solidFill>
                  <a:schemeClr val="tx2"/>
                </a:solidFill>
                <a:latin typeface="+mn-lt"/>
              </a:rPr>
              <a:t> </a:t>
            </a:r>
          </a:p>
        </p:txBody>
      </p:sp>
      <p:sp>
        <p:nvSpPr>
          <p:cNvPr id="14" name="Заголовок 1"/>
          <p:cNvSpPr>
            <a:spLocks noGrp="1"/>
          </p:cNvSpPr>
          <p:nvPr>
            <p:ph type="title"/>
          </p:nvPr>
        </p:nvSpPr>
        <p:spPr>
          <a:xfrm>
            <a:off x="611561" y="273050"/>
            <a:ext cx="2808312" cy="1162050"/>
          </a:xfrm>
        </p:spPr>
        <p:txBody>
          <a:bodyPr anchor="t">
            <a:noAutofit/>
          </a:bodyPr>
          <a:lstStyle>
            <a:lvl1pPr algn="l">
              <a:defRPr sz="1800" b="1" baseline="0">
                <a:solidFill>
                  <a:schemeClr val="accent6"/>
                </a:solidFill>
              </a:defRPr>
            </a:lvl1pPr>
          </a:lstStyle>
          <a:p>
            <a:r>
              <a:rPr lang="en-US" dirty="0" smtClean="0"/>
              <a:t>Образец заголовка</a:t>
            </a:r>
            <a:endParaRPr lang="ru-RU" dirty="0"/>
          </a:p>
        </p:txBody>
      </p:sp>
      <p:sp>
        <p:nvSpPr>
          <p:cNvPr id="15" name="Содержимое 2"/>
          <p:cNvSpPr>
            <a:spLocks noGrp="1"/>
          </p:cNvSpPr>
          <p:nvPr>
            <p:ph idx="1"/>
          </p:nvPr>
        </p:nvSpPr>
        <p:spPr>
          <a:xfrm>
            <a:off x="3923928" y="273050"/>
            <a:ext cx="4762872" cy="6324302"/>
          </a:xfrm>
        </p:spPr>
        <p:txBody>
          <a:bodyPr>
            <a:normAutofit/>
          </a:bodyPr>
          <a:lstStyle>
            <a:lvl1pPr>
              <a:buClr>
                <a:schemeClr val="tx2"/>
              </a:buClr>
              <a:defRPr sz="2000">
                <a:solidFill>
                  <a:schemeClr val="tx1"/>
                </a:solidFill>
              </a:defRPr>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16" name="Текст 3"/>
          <p:cNvSpPr>
            <a:spLocks noGrp="1"/>
          </p:cNvSpPr>
          <p:nvPr>
            <p:ph type="body" sz="half" idx="2"/>
          </p:nvPr>
        </p:nvSpPr>
        <p:spPr>
          <a:xfrm>
            <a:off x="611561" y="1435100"/>
            <a:ext cx="2808312" cy="5162252"/>
          </a:xfrm>
        </p:spPr>
        <p:txBody>
          <a:bodyPr>
            <a:normAutofit/>
          </a:bodyPr>
          <a:lstStyle>
            <a:lvl1pPr marL="0" indent="0">
              <a:buNone/>
              <a:defRPr sz="1800" baseline="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dirty="0"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iming>
    <p:tnLst>
      <p:par>
        <p:cTn id="1" dur="indefinite" restart="never" nodeType="tmRoot"/>
      </p:par>
    </p:tnLst>
  </p:timing>
  <p:txStyles>
    <p:titleStyle>
      <a:lvl1pPr algn="l" rtl="0" fontAlgn="base">
        <a:spcBef>
          <a:spcPct val="0"/>
        </a:spcBef>
        <a:spcAft>
          <a:spcPct val="0"/>
        </a:spcAft>
        <a:defRPr sz="2400" b="1" kern="1200">
          <a:solidFill>
            <a:schemeClr val="tx1"/>
          </a:solidFill>
          <a:latin typeface="+mj-lt"/>
          <a:ea typeface="+mj-ea"/>
          <a:cs typeface="+mj-cs"/>
        </a:defRPr>
      </a:lvl1pPr>
      <a:lvl2pPr algn="l" rtl="0" fontAlgn="base">
        <a:spcBef>
          <a:spcPct val="0"/>
        </a:spcBef>
        <a:spcAft>
          <a:spcPct val="0"/>
        </a:spcAft>
        <a:defRPr sz="2400" b="1">
          <a:solidFill>
            <a:schemeClr val="tx1"/>
          </a:solidFill>
          <a:latin typeface="Corbel" pitchFamily="34" charset="0"/>
        </a:defRPr>
      </a:lvl2pPr>
      <a:lvl3pPr algn="l" rtl="0" fontAlgn="base">
        <a:spcBef>
          <a:spcPct val="0"/>
        </a:spcBef>
        <a:spcAft>
          <a:spcPct val="0"/>
        </a:spcAft>
        <a:defRPr sz="2400" b="1">
          <a:solidFill>
            <a:schemeClr val="tx1"/>
          </a:solidFill>
          <a:latin typeface="Corbel" pitchFamily="34" charset="0"/>
        </a:defRPr>
      </a:lvl3pPr>
      <a:lvl4pPr algn="l" rtl="0" fontAlgn="base">
        <a:spcBef>
          <a:spcPct val="0"/>
        </a:spcBef>
        <a:spcAft>
          <a:spcPct val="0"/>
        </a:spcAft>
        <a:defRPr sz="2400" b="1">
          <a:solidFill>
            <a:schemeClr val="tx1"/>
          </a:solidFill>
          <a:latin typeface="Corbel" pitchFamily="34" charset="0"/>
        </a:defRPr>
      </a:lvl4pPr>
      <a:lvl5pPr algn="l" rtl="0" fontAlgn="base">
        <a:spcBef>
          <a:spcPct val="0"/>
        </a:spcBef>
        <a:spcAft>
          <a:spcPct val="0"/>
        </a:spcAft>
        <a:defRPr sz="2400" b="1">
          <a:solidFill>
            <a:schemeClr val="tx1"/>
          </a:solidFill>
          <a:latin typeface="Corbel" pitchFamily="34" charset="0"/>
        </a:defRPr>
      </a:lvl5pPr>
      <a:lvl6pPr marL="457200" algn="l" rtl="0" fontAlgn="base">
        <a:spcBef>
          <a:spcPct val="0"/>
        </a:spcBef>
        <a:spcAft>
          <a:spcPct val="0"/>
        </a:spcAft>
        <a:defRPr sz="2400" b="1">
          <a:solidFill>
            <a:schemeClr val="tx1"/>
          </a:solidFill>
          <a:latin typeface="Corbel" pitchFamily="34" charset="0"/>
        </a:defRPr>
      </a:lvl6pPr>
      <a:lvl7pPr marL="914400" algn="l" rtl="0" fontAlgn="base">
        <a:spcBef>
          <a:spcPct val="0"/>
        </a:spcBef>
        <a:spcAft>
          <a:spcPct val="0"/>
        </a:spcAft>
        <a:defRPr sz="2400" b="1">
          <a:solidFill>
            <a:schemeClr val="tx1"/>
          </a:solidFill>
          <a:latin typeface="Corbel" pitchFamily="34" charset="0"/>
        </a:defRPr>
      </a:lvl7pPr>
      <a:lvl8pPr marL="1371600" algn="l" rtl="0" fontAlgn="base">
        <a:spcBef>
          <a:spcPct val="0"/>
        </a:spcBef>
        <a:spcAft>
          <a:spcPct val="0"/>
        </a:spcAft>
        <a:defRPr sz="2400" b="1">
          <a:solidFill>
            <a:schemeClr val="tx1"/>
          </a:solidFill>
          <a:latin typeface="Corbel" pitchFamily="34" charset="0"/>
        </a:defRPr>
      </a:lvl8pPr>
      <a:lvl9pPr marL="1828800" algn="l" rtl="0" fontAlgn="base">
        <a:spcBef>
          <a:spcPct val="0"/>
        </a:spcBef>
        <a:spcAft>
          <a:spcPct val="0"/>
        </a:spcAft>
        <a:defRPr sz="2400" b="1">
          <a:solidFill>
            <a:schemeClr val="tx1"/>
          </a:solidFill>
          <a:latin typeface="Corbel" pitchFamily="34" charset="0"/>
        </a:defRPr>
      </a:lvl9pPr>
    </p:titleStyle>
    <p:bodyStyle>
      <a:lvl1pPr marL="342900" indent="-342900" algn="l" rtl="0" fontAlgn="base">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16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4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ublications.hse.ru/view/138495555" TargetMode="External"/><Relationship Id="rId2" Type="http://schemas.openxmlformats.org/officeDocument/2006/relationships/hyperlink" Target="http://publications.hse.ru/view/13586474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consultantplus://offline/ref=C67DF7708F6F85D4436A752055BF507CAF0D90498D118C7B808A272871C3GFR8L"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consultantplus://offline/ref=FC3AF3A66D9CA0B751948EDBBCF016A55690A6CC2A0BA3ED690D1519DA66j9H"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consultantplus://offline/ref=81B581DD4834EFF393C4444BFB9C56E0E1C827940935475AEA87B340DDA629C55E18A97097FE1C41H"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consultantplus://offline/main?base=DOCS;n=112770;fld=134;dst=101982" TargetMode="Externa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consultantplus://offline/ref=FE9B5FE5EF546106CA49C95C6A4E806A9C72D2F36768E0175F98D376CEF8C82AB008BD216E76EF65rBr7H"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consultantplus://offline/main?base=DOCS;n=102162;fld=134;dst=100354"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consultantplus://offline/main?base=DOCS;n=102162;fld=134;dst=100518" TargetMode="External"/><Relationship Id="rId2" Type="http://schemas.openxmlformats.org/officeDocument/2006/relationships/hyperlink" Target="consultantplus://offline/main?base=DOCS;n=102162;fld=134;dst=100084"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hyperlink" Target="consultantplus://offline/ref=47B2B04169DF16E4DD6927B7D75AFF7175A9EFA845D8AA2F0CDE24811B3C8B6D7ACE48C69EEF937CBFz0MDH" TargetMode="Externa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consultantplus://offline/ref=FE9B5FE5EF546106CA49C95C6A4E806A9C72D2F36768E0175F98D376CEF8C82AB008BD216E76EF65rBr7H" TargetMode="Externa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hyperlink" Target="consultantplus://offline/ref=1B7B0A5BA98349DFE4DD37853875CDFFE23B331293CA202C12CB92E7C1128E2CDFA488C1427BB0B9e6Q2H" TargetMode="External"/><Relationship Id="rId2" Type="http://schemas.openxmlformats.org/officeDocument/2006/relationships/hyperlink" Target="consultantplus://offline/ref=1B7B0A5BA98349DFE4DD3F8B2C1D98ACEE3C311794CC297118C3CBEBC3158173C8A3C1CD437BB4B761e7QCH" TargetMode="Externa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hyperlink" Target="consultantplus://offline/main?base=STR;n=5561;fld=134;dst=100988" TargetMode="Externa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consultantplus://offline/ref=FE9B5FE5EF546106CA49C95C6A4E806A9C72D2F36768E0175F98D376CEF8C82AB008BD216E76EF65rBr7H" TargetMode="Externa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hyperlink" Target="consultantplus://offline/ref=2C8CED3BE231C368FA4C41AF42125FBA5823D1E374DB69CCD019D8A74FE21396D2F343AA83D15BBFg7O1L" TargetMode="Externa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3" Type="http://schemas.openxmlformats.org/officeDocument/2006/relationships/hyperlink" Target="consultantplus://offline/ref=2C8CED3BE231C368FA4C41AF42125FBA5823D1E374DB69CCD019D8A74FE21396D2F343AA83D15ABCg7O1L" TargetMode="External"/><Relationship Id="rId2" Type="http://schemas.openxmlformats.org/officeDocument/2006/relationships/hyperlink" Target="consultantplus://offline/ref=2C8CED3BE231C368FA4C41AF42125FBA5823D0E472D869CCD019D8A74FE21396D2F343AA83D158B8g7O1L" TargetMode="External"/><Relationship Id="rId1" Type="http://schemas.openxmlformats.org/officeDocument/2006/relationships/slideLayout" Target="../slideLayouts/slideLayout3.xml"/><Relationship Id="rId6" Type="http://schemas.openxmlformats.org/officeDocument/2006/relationships/hyperlink" Target="consultantplus://offline/ref=2C8CED3BE231C368FA4C41AF42125FBA5823D0E472D869CCD019D8A74FE21396D2F343AA83D158B8g7O6L" TargetMode="External"/><Relationship Id="rId5" Type="http://schemas.openxmlformats.org/officeDocument/2006/relationships/hyperlink" Target="consultantplus://offline/ref=2C8CED3BE231C368FA4C41AF42125FBA5823D1E374DB69CCD019D8A74FE21396D2F343AA83D15ABBg7O0L" TargetMode="External"/><Relationship Id="rId4" Type="http://schemas.openxmlformats.org/officeDocument/2006/relationships/hyperlink" Target="consultantplus://offline/ref=2C8CED3BE231C368FA4C41AF42125FBA5823D0E472D869CCD019D8A74FE21396D2F343AA83D158B8g7O0L"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consultantplus://offline/ref=2C8CED3BE231C368FA4C41AF42125FBA5823D0E472D869CCD019D8A74FE21396D2F343AA83D158B9g7O5L" TargetMode="External"/><Relationship Id="rId2" Type="http://schemas.openxmlformats.org/officeDocument/2006/relationships/hyperlink" Target="consultantplus://offline/ref=2C8CED3BE231C368FA4C41AF42125FBA5823D0E472D869CCD019D8A74FE21396D2F343AA83D158B9g7O7L" TargetMode="External"/><Relationship Id="rId1" Type="http://schemas.openxmlformats.org/officeDocument/2006/relationships/slideLayout" Target="../slideLayouts/slideLayout3.xml"/><Relationship Id="rId5" Type="http://schemas.openxmlformats.org/officeDocument/2006/relationships/hyperlink" Target="consultantplus://offline/ref=2C8CED3BE231C368FA4C41AF42125FBA5823D0E472D869CCD019D8A74FE21396D2F343AA83D158B9g7OBL" TargetMode="External"/><Relationship Id="rId4" Type="http://schemas.openxmlformats.org/officeDocument/2006/relationships/hyperlink" Target="consultantplus://offline/ref=2C8CED3BE231C368FA4C41AF42125FBA5823D0E472D869CCD019D8A74FE21396D2F343AA83D158B9g7O4L" TargetMode="External"/></Relationships>
</file>

<file path=ppt/slides/_rels/slide66.xml.rels><?xml version="1.0" encoding="UTF-8" standalone="yes"?>
<Relationships xmlns="http://schemas.openxmlformats.org/package/2006/relationships"><Relationship Id="rId2" Type="http://schemas.openxmlformats.org/officeDocument/2006/relationships/hyperlink" Target="consultantplus://offline/ref=F24778B52FA1C5783175232494A1137CC988C46F4455BD43C1770DF7D609B7D8E4AFB21C23BBC6BDa4q7L" TargetMode="Externa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consultantplus://offline/ref=3AE0B9DB83591C0B511061AF5AC59C9A7C0871A69D4B5057F607D13F050B2F6C4D927306F1396381a1u3L" TargetMode="External"/><Relationship Id="rId2" Type="http://schemas.openxmlformats.org/officeDocument/2006/relationships/hyperlink" Target="consultantplus://offline/ref=3AE0B9DB83591C0B511061AF5AC59C9A7C0871A69D4B5057F607D13F050B2F6C4D927306F1396381a1u2L" TargetMode="External"/><Relationship Id="rId1" Type="http://schemas.openxmlformats.org/officeDocument/2006/relationships/slideLayout" Target="../slideLayouts/slideLayout3.xml"/><Relationship Id="rId4" Type="http://schemas.openxmlformats.org/officeDocument/2006/relationships/hyperlink" Target="consultantplus://offline/ref=3AE0B9DB83591C0B511061AF5AC59C9A7C0871A69D4B5057F607D13F050B2F6C4D927306F1396381a1uCL" TargetMode="External"/></Relationships>
</file>

<file path=ppt/slides/_rels/slide69.xml.rels><?xml version="1.0" encoding="UTF-8" standalone="yes"?>
<Relationships xmlns="http://schemas.openxmlformats.org/package/2006/relationships"><Relationship Id="rId2" Type="http://schemas.openxmlformats.org/officeDocument/2006/relationships/hyperlink" Target="consultantplus://offline/ref=F24778B52FA1C5783175232494A1137CC98BC36F415DBD43C1770DF7D609B7D8E4AFB21C23BAC5BDa4q7L"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consultantplus://offline/ref=F5B5797092EAB0DEA82578916D97B06FF70B96447DEC12E254ED8232BBCDB62F5CBD25C95C9655jFL" TargetMode="Externa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3" Type="http://schemas.openxmlformats.org/officeDocument/2006/relationships/hyperlink" Target="consultantplus://offline/ref=F24778B52FA1C5783175232494A1137CC98BC36F415DBD43C1770DF7D609B7D8E4AFB21C23BAC5BCa4qCL" TargetMode="External"/><Relationship Id="rId2" Type="http://schemas.openxmlformats.org/officeDocument/2006/relationships/hyperlink" Target="consultantplus://offline/ref=F24778B52FA1C5783175232494A1137CC98BC36F415DBD43C1770DF7D609B7D8E4AFB21C23BAC5BFa4qDL" TargetMode="External"/><Relationship Id="rId1" Type="http://schemas.openxmlformats.org/officeDocument/2006/relationships/slideLayout" Target="../slideLayouts/slideLayout3.xml"/><Relationship Id="rId4" Type="http://schemas.openxmlformats.org/officeDocument/2006/relationships/hyperlink" Target="consultantplus://offline/ref=F24778B52FA1C5783175232494A1137CC988C7644659BD43C1770DF7D609B7D8E4AFB21C23BAC0BEa4qCL"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consultantplus://offline/ref=F24778B52FA1C5783175232494A1137CC988C7644659BD43C1770DF7D609B7D8E4AFB21C23BAC0BEa4qBL" TargetMode="External"/><Relationship Id="rId2" Type="http://schemas.openxmlformats.org/officeDocument/2006/relationships/hyperlink" Target="consultantplus://offline/ref=F24778B52FA1C5783175232494A1137CC98BC2664759BD43C1770DF7D6a0q9L" TargetMode="External"/><Relationship Id="rId1" Type="http://schemas.openxmlformats.org/officeDocument/2006/relationships/slideLayout" Target="../slideLayouts/slideLayout3.xml"/><Relationship Id="rId4" Type="http://schemas.openxmlformats.org/officeDocument/2006/relationships/hyperlink" Target="consultantplus://offline/ref=F24778B52FA1C5783175232494A1137CC988C46F4455BD43C1770DF7D609B7D8E4AFB21C23BBC3BDa4q9L" TargetMode="External"/></Relationships>
</file>

<file path=ppt/slides/_rels/slide73.xml.rels><?xml version="1.0" encoding="UTF-8" standalone="yes"?>
<Relationships xmlns="http://schemas.openxmlformats.org/package/2006/relationships"><Relationship Id="rId2" Type="http://schemas.openxmlformats.org/officeDocument/2006/relationships/hyperlink" Target="consultantplus://offline/ref=F24778B52FA1C5783175232494A1137CC988C6664458BD43C1770DF7D609B7D8E4AFB21C23BAC5BDa4q6L" TargetMode="Externa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hyperlink" Target="consultantplus://offline/ref=405578CB2642F43D8FEE209619F7BAB6BC3B42964AD80EB02CF042A13E027E74CE38195C0B53022933s3Z1L" TargetMode="Externa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hyperlink" Target="consultantplus://offline/ref=FF3DB571B2F08C93F47E0D7E83C1A6845D2CE5619906D11622CEC8D13CF1B1183AB733E27A5DD32CD5Y7E5M" TargetMode="External"/><Relationship Id="rId2" Type="http://schemas.openxmlformats.org/officeDocument/2006/relationships/hyperlink" Target="consultantplus://offline/ref=FF3DB571B2F08C93F47E0D7E83C1A6845D2CE469950ED61622CEC8D13CF1B1183AB733E2785CD4Y2E5M" TargetMode="Externa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3" Type="http://schemas.openxmlformats.org/officeDocument/2006/relationships/hyperlink" Target="consultantplus://offline/ref=20E7B2BED16D0EC8BA52731BCE54D10D44B823F4217D8AE44E648BFAF21BFE3C86870918274DE9E411z6P7N" TargetMode="External"/><Relationship Id="rId2" Type="http://schemas.openxmlformats.org/officeDocument/2006/relationships/hyperlink" Target="consultantplus://offline/ref=20E7B2BED16D0EC8BA52731BCE54D10D44B823F4217D8AE44E648BFAF21BFE3C86870918274DE9E411z6P4N"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consultantplus://offline/ref=F5B5797092EAB0DEA82578916D97B06FF70B96447DEC12E254ED8232BBCDB62F5CBD25C95C9655jFL" TargetMode="Externa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3" Type="http://schemas.openxmlformats.org/officeDocument/2006/relationships/hyperlink" Target="consultantplus://offline/ref=20E7B2BED16D0EC8BA52731BCE54D10D44B823F4217D8AE44E648BFAF21BFE3C86870918274DE9E411z6P7N" TargetMode="External"/><Relationship Id="rId2" Type="http://schemas.openxmlformats.org/officeDocument/2006/relationships/hyperlink" Target="consultantplus://offline/ref=20E7B2BED16D0EC8BA52731BCE54D10D44B823F4217D8AE44E648BFAF21BFE3C86870918274DE9E411z6P4N" TargetMode="External"/><Relationship Id="rId1" Type="http://schemas.openxmlformats.org/officeDocument/2006/relationships/slideLayout" Target="../slideLayouts/slideLayout3.xml"/><Relationship Id="rId4" Type="http://schemas.openxmlformats.org/officeDocument/2006/relationships/hyperlink" Target="consultantplus://offline/ref=2308E723000434BB880A6AEE07F70F8640FDF821D7D994A59214AEAD703BE524244248DFEA282180K9wEN" TargetMode="External"/></Relationships>
</file>

<file path=ppt/slides/_rels/slide81.xml.rels><?xml version="1.0" encoding="UTF-8" standalone="yes"?>
<Relationships xmlns="http://schemas.openxmlformats.org/package/2006/relationships"><Relationship Id="rId3" Type="http://schemas.openxmlformats.org/officeDocument/2006/relationships/hyperlink" Target="consultantplus://offline/ref=76B015C5FF1D1ED4D0157E3F75C3D9C42E09D3EB43BE145EB1BB2055CDAD61C7143DE989C6AC0700NFy4N" TargetMode="External"/><Relationship Id="rId2" Type="http://schemas.openxmlformats.org/officeDocument/2006/relationships/hyperlink" Target="consultantplus://offline/ref=20E7B2BED16D0EC8BA52731BCE54D10D44B823F4217D8AE44E648BFAF21BFE3C86870918274DE9E411z6P7N" TargetMode="External"/><Relationship Id="rId1" Type="http://schemas.openxmlformats.org/officeDocument/2006/relationships/slideLayout" Target="../slideLayouts/slideLayout3.xml"/><Relationship Id="rId4" Type="http://schemas.openxmlformats.org/officeDocument/2006/relationships/hyperlink" Target="consultantplus://offline/ref=76B015C5FF1D1ED4D0157E3F75C3D9C42E09D0E046B3145EB1BB2055CDAD61C7143DE989C6AC0004NFy5N"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hyperlink" Target="consultantplus://offline/ref=CEB9869CA1281C244F128CDC62A6B842EEB166174F467A3D5ADB610FA35D3427E5EDF87736CFD42EA7vCL7L" TargetMode="Externa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hyperlink" Target="consultantplus://offline/ref=C0E0EDC30E97EDECD7FAC8A51A08DE29493BBC9B7F80F751AF82B9E76F94FF4CF5CF7BDF4CBFCB6DyAOCL"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2"/>
          <p:cNvSpPr>
            <a:spLocks noGrp="1"/>
          </p:cNvSpPr>
          <p:nvPr>
            <p:ph type="ctrTitle"/>
          </p:nvPr>
        </p:nvSpPr>
        <p:spPr>
          <a:xfrm>
            <a:off x="1427163" y="3861049"/>
            <a:ext cx="6313487" cy="576063"/>
          </a:xfrm>
        </p:spPr>
        <p:txBody>
          <a:bodyPr>
            <a:normAutofit fontScale="90000"/>
          </a:bodyPr>
          <a:lstStyle/>
          <a:p>
            <a:r>
              <a:rPr lang="ru-RU" sz="3200" dirty="0" smtClean="0"/>
              <a:t>Контракты жизненного цикла</a:t>
            </a:r>
            <a:endParaRPr lang="ru-RU" dirty="0" smtClean="0"/>
          </a:p>
        </p:txBody>
      </p:sp>
      <p:sp>
        <p:nvSpPr>
          <p:cNvPr id="13314" name="Подзаголовок 13"/>
          <p:cNvSpPr>
            <a:spLocks noGrp="1"/>
          </p:cNvSpPr>
          <p:nvPr>
            <p:ph type="subTitle" idx="1"/>
          </p:nvPr>
        </p:nvSpPr>
        <p:spPr>
          <a:xfrm>
            <a:off x="1427163" y="4509120"/>
            <a:ext cx="6817245" cy="1999630"/>
          </a:xfrm>
        </p:spPr>
        <p:txBody>
          <a:bodyPr>
            <a:normAutofit/>
          </a:bodyPr>
          <a:lstStyle/>
          <a:p>
            <a:r>
              <a:rPr lang="ru-RU" b="1" dirty="0" smtClean="0">
                <a:solidFill>
                  <a:schemeClr val="tx1"/>
                </a:solidFill>
              </a:rPr>
              <a:t>Автор презентации  Гринёв Валерий Павлович  - кандидат военных наук, Заместитель Председателя Комитета по закупкам отечественных товаров. работ, услуг Гильдии отечественных специалистов по государственному и муниципальному заказам, автор ряда работ по закупкам, в т.ч. .Новое в осуществлении закупок для обеспечения нужд обороны страны и безопасности государства // </a:t>
            </a:r>
            <a:r>
              <a:rPr lang="ru-RU" b="1" dirty="0" err="1" smtClean="0">
                <a:solidFill>
                  <a:schemeClr val="tx1"/>
                </a:solidFill>
              </a:rPr>
              <a:t>Госзакупки.ру</a:t>
            </a:r>
            <a:r>
              <a:rPr lang="ru-RU" b="1" dirty="0" smtClean="0">
                <a:solidFill>
                  <a:schemeClr val="tx1"/>
                </a:solidFill>
              </a:rPr>
              <a:t>. 2015. № 4. С. 42-48. </a:t>
            </a:r>
            <a:r>
              <a:rPr lang="ru-RU" b="1" dirty="0" smtClean="0">
                <a:solidFill>
                  <a:schemeClr val="tx1"/>
                </a:solidFill>
                <a:hlinkClick r:id="rId2"/>
              </a:rPr>
              <a:t>Закупки работ по проектированию и строительству в рамках контрактов жизненного цикла</a:t>
            </a:r>
            <a:r>
              <a:rPr lang="ru-RU" b="1" dirty="0" smtClean="0">
                <a:solidFill>
                  <a:schemeClr val="tx1"/>
                </a:solidFill>
              </a:rPr>
              <a:t> // Госзаказ в вопросах и ответах. 2014. № 10. С. 13-20; Гринёв В. П. </a:t>
            </a:r>
            <a:r>
              <a:rPr lang="ru-RU" b="1" dirty="0" smtClean="0">
                <a:solidFill>
                  <a:schemeClr val="tx1"/>
                </a:solidFill>
                <a:hlinkClick r:id="rId3"/>
              </a:rPr>
              <a:t>Контракты жизненного цикла в строительной отрасли: проблемы </a:t>
            </a:r>
            <a:r>
              <a:rPr lang="ru-RU" b="1" dirty="0" err="1" smtClean="0">
                <a:solidFill>
                  <a:schemeClr val="tx1"/>
                </a:solidFill>
                <a:hlinkClick r:id="rId3"/>
              </a:rPr>
              <a:t>правоприменения</a:t>
            </a:r>
            <a:r>
              <a:rPr lang="ru-RU" b="1" dirty="0" smtClean="0">
                <a:solidFill>
                  <a:schemeClr val="tx1"/>
                </a:solidFill>
              </a:rPr>
              <a:t> // В кн.: Публичные закупки: проблемы </a:t>
            </a:r>
            <a:r>
              <a:rPr lang="ru-RU" b="1" dirty="0" err="1" smtClean="0">
                <a:solidFill>
                  <a:schemeClr val="tx1"/>
                </a:solidFill>
              </a:rPr>
              <a:t>правоприменения</a:t>
            </a:r>
            <a:r>
              <a:rPr lang="ru-RU" b="1" dirty="0" smtClean="0">
                <a:solidFill>
                  <a:schemeClr val="tx1"/>
                </a:solidFill>
              </a:rPr>
              <a:t>. Материалы Второй Всероссийской научно-практической конференции (6 июня 2014 г., МГУ имени М.В. Ломоносова). М. : </a:t>
            </a:r>
            <a:r>
              <a:rPr lang="ru-RU" b="1" dirty="0" err="1" smtClean="0">
                <a:solidFill>
                  <a:schemeClr val="tx1"/>
                </a:solidFill>
              </a:rPr>
              <a:t>Юстицинформ</a:t>
            </a:r>
            <a:r>
              <a:rPr lang="ru-RU" b="1" dirty="0" smtClean="0">
                <a:solidFill>
                  <a:schemeClr val="tx1"/>
                </a:solidFill>
              </a:rPr>
              <a:t>, 2014. С. 77-91.</a:t>
            </a:r>
          </a:p>
          <a:p>
            <a:endParaRPr lang="ru-RU" dirty="0" smtClean="0"/>
          </a:p>
          <a:p>
            <a:endParaRPr lang="ru-RU"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1800" dirty="0" smtClean="0"/>
              <a:t>Технический заказчик</a:t>
            </a:r>
            <a:endParaRPr lang="ru-RU" sz="1800" dirty="0"/>
          </a:p>
        </p:txBody>
      </p:sp>
      <p:sp>
        <p:nvSpPr>
          <p:cNvPr id="3" name="Содержимое 2"/>
          <p:cNvSpPr>
            <a:spLocks noGrp="1"/>
          </p:cNvSpPr>
          <p:nvPr>
            <p:ph idx="1"/>
          </p:nvPr>
        </p:nvSpPr>
        <p:spPr>
          <a:xfrm>
            <a:off x="457200" y="1484784"/>
            <a:ext cx="8229600" cy="4641379"/>
          </a:xfrm>
        </p:spPr>
        <p:txBody>
          <a:bodyPr>
            <a:normAutofit/>
          </a:bodyPr>
          <a:lstStyle/>
          <a:p>
            <a:r>
              <a:rPr lang="ru-RU" sz="1800" dirty="0" smtClean="0"/>
              <a:t>Ч.22 ст. 1 ГСК РФ - </a:t>
            </a:r>
            <a:r>
              <a:rPr lang="ru-RU" sz="1800" dirty="0" smtClean="0">
                <a:solidFill>
                  <a:srgbClr val="FF0000"/>
                </a:solidFill>
              </a:rPr>
              <a:t>технический заказчик </a:t>
            </a:r>
            <a:r>
              <a:rPr lang="ru-RU" sz="1800" dirty="0" smtClean="0"/>
              <a:t>- физическое лицо, действующее на профессиональной основе, или юридическое лицо, которые уполномочены застройщиком и от имени застройщика </a:t>
            </a:r>
            <a:r>
              <a:rPr lang="ru-RU" sz="1800" dirty="0" smtClean="0">
                <a:solidFill>
                  <a:srgbClr val="FF0000"/>
                </a:solidFill>
              </a:rPr>
              <a:t>заключают договоры </a:t>
            </a:r>
            <a:r>
              <a:rPr lang="ru-RU" sz="1800" dirty="0" smtClean="0"/>
              <a:t>о выполнении инженерных изысканий</a:t>
            </a:r>
            <a:r>
              <a:rPr lang="ru-RU" sz="1800" dirty="0" smtClean="0">
                <a:solidFill>
                  <a:srgbClr val="FF0000"/>
                </a:solidFill>
              </a:rPr>
              <a:t>, о подготовке проектной документации</a:t>
            </a:r>
            <a:r>
              <a:rPr lang="ru-RU" sz="1800" dirty="0" smtClean="0"/>
              <a:t>, </a:t>
            </a:r>
            <a:r>
              <a:rPr lang="ru-RU" sz="1800" dirty="0" smtClean="0">
                <a:solidFill>
                  <a:srgbClr val="FF0000"/>
                </a:solidFill>
              </a:rPr>
              <a:t>о строительстве</a:t>
            </a:r>
            <a:r>
              <a:rPr lang="ru-RU" sz="1800" dirty="0" smtClean="0"/>
              <a:t>, реконструкции, капитальном ремонте объектов капитального строительства, подготавливают задания на выполнение указанных видов работ, </a:t>
            </a:r>
            <a:r>
              <a:rPr lang="ru-RU" sz="1800" dirty="0" smtClean="0">
                <a:solidFill>
                  <a:srgbClr val="FF0000"/>
                </a:solidFill>
              </a:rPr>
              <a:t>предоставляют лицам</a:t>
            </a:r>
            <a:r>
              <a:rPr lang="ru-RU" sz="1800" dirty="0" smtClean="0"/>
              <a:t>, выполняющим инженерные изыскания и (или) </a:t>
            </a:r>
            <a:r>
              <a:rPr lang="ru-RU" sz="1800" dirty="0" smtClean="0">
                <a:solidFill>
                  <a:srgbClr val="FF0000"/>
                </a:solidFill>
              </a:rPr>
              <a:t>осуществляющим подготовку проектной документации, строительство, </a:t>
            </a:r>
            <a:r>
              <a:rPr lang="ru-RU" sz="1800" dirty="0" smtClean="0"/>
              <a:t>реконструкцию, капитальный ремонт объектов капитального строительства, </a:t>
            </a:r>
            <a:r>
              <a:rPr lang="ru-RU" sz="1800" dirty="0" smtClean="0">
                <a:solidFill>
                  <a:srgbClr val="FF0000"/>
                </a:solidFill>
              </a:rPr>
              <a:t>материалы и документы, необходимые для выполнения указанных видов работ, утверждают проектную документацию, подписывают документы, необходимые для получения разрешения на ввод объекта капитального строительства в эксплуатацию</a:t>
            </a:r>
            <a:r>
              <a:rPr lang="ru-RU" sz="1800" dirty="0" smtClean="0"/>
              <a:t>, осуществляют иные функции, предусмотренные настоящим Кодексом. </a:t>
            </a:r>
          </a:p>
          <a:p>
            <a:r>
              <a:rPr lang="ru-RU" sz="1800" dirty="0" smtClean="0"/>
              <a:t>Застройщик вправе осуществлять функции технического заказчика самостоятельно;</a:t>
            </a:r>
          </a:p>
          <a:p>
            <a:endParaRPr lang="ru-RU" sz="14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a:xfrm>
            <a:off x="672620" y="1412776"/>
            <a:ext cx="8014180" cy="4713387"/>
          </a:xfrm>
        </p:spPr>
        <p:txBody>
          <a:bodyPr>
            <a:normAutofit lnSpcReduction="10000"/>
          </a:bodyPr>
          <a:lstStyle/>
          <a:p>
            <a:r>
              <a:rPr lang="ru-RU" sz="2000" dirty="0" err="1"/>
              <a:t>д</a:t>
            </a:r>
            <a:r>
              <a:rPr lang="ru-RU" sz="2000" dirty="0"/>
              <a:t>) объектов инфраструктуры </a:t>
            </a:r>
            <a:r>
              <a:rPr lang="ru-RU" sz="2000" b="1" dirty="0"/>
              <a:t>метрополитена</a:t>
            </a:r>
            <a:r>
              <a:rPr lang="ru-RU" sz="2000" dirty="0"/>
              <a:t> (в соответствии с частью 1.2. Постановления Правительства Москвы от 16.09.2008 № 844-ПП "Об утверждении Правил пользования Московским метрополитеном" </a:t>
            </a:r>
            <a:r>
              <a:rPr lang="ru-RU" sz="2000" b="1" dirty="0"/>
              <a:t>метрополитен</a:t>
            </a:r>
            <a:r>
              <a:rPr lang="ru-RU" sz="2000" dirty="0"/>
              <a:t> - транспортное предприятие, связанное с повышенной опасностью и которое</a:t>
            </a:r>
            <a:r>
              <a:rPr lang="ru-RU" sz="2000" b="1" dirty="0"/>
              <a:t> </a:t>
            </a:r>
            <a:r>
              <a:rPr lang="ru-RU" sz="2000" dirty="0"/>
              <a:t>в соответствии с пунктом 8 части 1 статьи 48.1  Градостроительного кодекса Российской Федерации  </a:t>
            </a:r>
            <a:r>
              <a:rPr lang="ru-RU" sz="2000" b="1" dirty="0"/>
              <a:t>относится к особо опасным и технически сложным объектам</a:t>
            </a:r>
            <a:r>
              <a:rPr lang="ru-RU" sz="2000" dirty="0"/>
              <a:t>), внеуличного транспорта и городского наземного электрического транспорта;</a:t>
            </a:r>
          </a:p>
          <a:p>
            <a:r>
              <a:rPr lang="ru-RU" sz="2000" dirty="0"/>
              <a:t>д.1) объектов инфраструктуры внеуличного транспорта и городского наземного электрического транспорта;</a:t>
            </a:r>
          </a:p>
          <a:p>
            <a:r>
              <a:rPr lang="ru-RU" sz="2000" dirty="0"/>
              <a:t>е) </a:t>
            </a:r>
            <a:r>
              <a:rPr lang="ru-RU" sz="2000" b="1" dirty="0"/>
              <a:t>объектов инфраструктуры железнодорожного транспорта</a:t>
            </a:r>
            <a:r>
              <a:rPr lang="ru-RU" sz="2000" dirty="0"/>
              <a:t> </a:t>
            </a:r>
            <a:r>
              <a:rPr lang="ru-RU" sz="2000" b="1" dirty="0"/>
              <a:t>общего пользования, </a:t>
            </a:r>
            <a:r>
              <a:rPr lang="ru-RU" sz="2000" dirty="0"/>
              <a:t>которые</a:t>
            </a:r>
            <a:r>
              <a:rPr lang="ru-RU" sz="2000" b="1" dirty="0"/>
              <a:t> </a:t>
            </a:r>
            <a:r>
              <a:rPr lang="ru-RU" sz="2000" dirty="0"/>
              <a:t>в соответствии с пунктом 9 части 1 статьи 48.1  Градостроительного кодекса Российской Федерации  </a:t>
            </a:r>
            <a:r>
              <a:rPr lang="ru-RU" sz="2000" b="1" dirty="0"/>
              <a:t>относятся к особо опасным и технически сложным объектам;</a:t>
            </a:r>
            <a:endParaRPr lang="ru-RU" sz="2000" dirty="0"/>
          </a:p>
          <a:p>
            <a:endParaRPr lang="ru-RU" sz="20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11</a:t>
            </a:fld>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a:bodyPr>
          <a:lstStyle/>
          <a:p>
            <a:r>
              <a:rPr lang="ru-RU" sz="2000" b="1" dirty="0"/>
              <a:t>ж) уникальных объектов капитального строительства</a:t>
            </a:r>
            <a:r>
              <a:rPr lang="ru-RU" sz="2000" dirty="0"/>
              <a:t>.</a:t>
            </a:r>
          </a:p>
          <a:p>
            <a:r>
              <a:rPr lang="ru-RU" sz="2000" dirty="0"/>
              <a:t>Следует отметить, что для более полного представления о номенклатуре объектов, проектирование и строительство которых может осуществляться в рамках КЖЦ, в дополнение к двум вышеупомянутым нормативным правовым актам (Федеральному закону от 05.04.2013 г. № 44-ФЗ и постановлению Правительства РФ от 28 ноября 2013 г. № 1087) необходимо привести еще ряд кодексов и федеральных законов, в которых раскрываются такие понятия как морской и речной порты, их инфраструктура, искусственный земельный участок, а также уникальные объекты. </a:t>
            </a:r>
          </a:p>
          <a:p>
            <a:endParaRPr lang="ru-RU" sz="20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12</a:t>
            </a:fld>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a:bodyPr>
          <a:lstStyle/>
          <a:p>
            <a:r>
              <a:rPr lang="ru-RU" sz="1800" dirty="0"/>
              <a:t>В частности, в соответствии частью 1 статьи 9 </a:t>
            </a:r>
            <a:r>
              <a:rPr lang="ru-RU" sz="1800" dirty="0">
                <a:solidFill>
                  <a:srgbClr val="FF0000"/>
                </a:solidFill>
              </a:rPr>
              <a:t>Кодекса торгового мореплавания Российской Федерации</a:t>
            </a:r>
            <a:r>
              <a:rPr lang="ru-RU" sz="1800" dirty="0"/>
              <a:t> </a:t>
            </a:r>
            <a:r>
              <a:rPr lang="ru-RU" sz="1800" b="1" dirty="0"/>
              <a:t>под морским портом</a:t>
            </a:r>
            <a:r>
              <a:rPr lang="ru-RU" sz="1800" dirty="0"/>
              <a:t> понимается </a:t>
            </a:r>
            <a:r>
              <a:rPr lang="ru-RU" sz="1800" b="1" dirty="0"/>
              <a:t>совокупность объектов инфраструктуры морского порта</a:t>
            </a:r>
            <a:r>
              <a:rPr lang="ru-RU" sz="1800" dirty="0"/>
              <a:t>, расположенных на специально отведенных территории и акватории и предназначенных для обслуживания судов, используемых в целях торгового мореплавания, комплексного обслуживания судов рыбопромыслового флота, обслуживания пассажиров, осуществления операций с грузами, в том числе для их перевалки, и других услуг, обычно оказываемых в морском порту, а также взаимодействия с другими видами транспорта. </a:t>
            </a:r>
          </a:p>
          <a:p>
            <a:r>
              <a:rPr lang="ru-RU" sz="1800" dirty="0"/>
              <a:t>При этом необходимо иметь в виду, что в соответствии с пунктом 9 части 1 статьи 48.1  Градостроительного кодекса Российской Федерации  </a:t>
            </a:r>
            <a:r>
              <a:rPr lang="ru-RU" sz="1800" b="1" dirty="0"/>
              <a:t>морские порты</a:t>
            </a:r>
            <a:r>
              <a:rPr lang="ru-RU" sz="1800" dirty="0"/>
              <a:t>, за исключением морских специализированных портов, предназначенных для обслуживания спортивных и прогулочных судов, относятся к особо опасным и технически сложным объектам.</a:t>
            </a: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13</a:t>
            </a:fld>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a:bodyPr>
          <a:lstStyle/>
          <a:p>
            <a:r>
              <a:rPr lang="ru-RU" sz="2800" dirty="0"/>
              <a:t>В свою очередь в соответствии со статьей 3 </a:t>
            </a:r>
            <a:r>
              <a:rPr lang="ru-RU" sz="2800" dirty="0">
                <a:solidFill>
                  <a:srgbClr val="FF0000"/>
                </a:solidFill>
              </a:rPr>
              <a:t>Кодекса внутреннего водного транспорта </a:t>
            </a:r>
            <a:r>
              <a:rPr lang="ru-RU" sz="2800" dirty="0"/>
              <a:t>Российской Федерации </a:t>
            </a:r>
            <a:r>
              <a:rPr lang="ru-RU" sz="2800" b="1" dirty="0"/>
              <a:t>речной порт</a:t>
            </a:r>
            <a:r>
              <a:rPr lang="ru-RU" sz="2800" dirty="0"/>
              <a:t> - комплекс сооружений, расположенных на земельном участке и акватории внутренних водных путей, обустроенных и оборудованных в целях обслуживания пассажиров и судов, погрузки, выгрузки, приема, хранения и выдачи грузов, взаимодействия с другими видами транспорта</a:t>
            </a:r>
            <a:r>
              <a:rPr lang="ru-RU" sz="2800" dirty="0" smtClean="0"/>
              <a:t>.</a:t>
            </a:r>
            <a:endParaRPr lang="ru-RU" sz="2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14</a:t>
            </a:fld>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fontScale="92500" lnSpcReduction="10000"/>
          </a:bodyPr>
          <a:lstStyle/>
          <a:p>
            <a:r>
              <a:rPr lang="ru-RU" sz="1800" dirty="0"/>
              <a:t>Определение понятия </a:t>
            </a:r>
            <a:r>
              <a:rPr lang="ru-RU" sz="1800" b="1" dirty="0"/>
              <a:t>объекта инфраструктуры морского порта и гидротехнического сооружения морского порта</a:t>
            </a:r>
            <a:r>
              <a:rPr lang="ru-RU" sz="1800" dirty="0"/>
              <a:t> дано в части 1 и части 4 статьи 4 Федерального закона от 08.11.2007 № 261-ФЗ (ред. от 23.07.2013) "О морских портах в Российской Федерации и о внесении изменений в отдельные законодательные акты Российской Федерации" соответственно:</a:t>
            </a:r>
          </a:p>
          <a:p>
            <a:r>
              <a:rPr lang="ru-RU" sz="1800" dirty="0"/>
              <a:t>1) </a:t>
            </a:r>
            <a:r>
              <a:rPr lang="ru-RU" sz="1800" b="1" dirty="0"/>
              <a:t>объекты инфраструктуры морского порта</a:t>
            </a:r>
            <a:r>
              <a:rPr lang="ru-RU" sz="1800" dirty="0"/>
              <a:t> - </a:t>
            </a:r>
            <a:r>
              <a:rPr lang="ru-RU" sz="1800" b="1" dirty="0"/>
              <a:t>портовые гидротехнические сооружения</a:t>
            </a:r>
            <a:r>
              <a:rPr lang="ru-RU" sz="1800" dirty="0"/>
              <a:t>, внутренние рейды, якорные стоянки, доки, буксиры, </a:t>
            </a:r>
            <a:r>
              <a:rPr lang="ru-RU" sz="1800" b="1" dirty="0"/>
              <a:t>ледоколы и иные суда портового флота</a:t>
            </a:r>
            <a:r>
              <a:rPr lang="ru-RU" sz="1800" dirty="0"/>
              <a:t>, средства навигационного оборудования и другие объекты навигационно-гидрографического обеспечения морских путей, системы управления движением судов, информационные системы, перегрузочное оборудование, </a:t>
            </a:r>
            <a:r>
              <a:rPr lang="ru-RU" sz="1800" b="1" dirty="0"/>
              <a:t>железнодорожные и автомобильные подъездные пути, линии связи, устройства тепло-, </a:t>
            </a:r>
            <a:r>
              <a:rPr lang="ru-RU" sz="1800" b="1" dirty="0" err="1"/>
              <a:t>газо</a:t>
            </a:r>
            <a:r>
              <a:rPr lang="ru-RU" sz="1800" b="1" dirty="0"/>
              <a:t>-, </a:t>
            </a:r>
            <a:r>
              <a:rPr lang="ru-RU" sz="1800" b="1" dirty="0" err="1"/>
              <a:t>водо</a:t>
            </a:r>
            <a:r>
              <a:rPr lang="ru-RU" sz="1800" b="1" dirty="0"/>
              <a:t>- и электроснабжения,</a:t>
            </a:r>
            <a:r>
              <a:rPr lang="ru-RU" sz="1800" dirty="0"/>
              <a:t> иные устройства, оборудование, инженерные коммуникации, </a:t>
            </a:r>
            <a:r>
              <a:rPr lang="ru-RU" sz="1800" b="1" dirty="0"/>
              <a:t>склады, иные здания, строения, сооружения, расположенные на территории и (или) акватории морского порта</a:t>
            </a:r>
            <a:r>
              <a:rPr lang="ru-RU" sz="1800" dirty="0"/>
              <a:t> и предназначенные для обеспечения безопасности мореплавания, оказания услуг в морском порту, обеспечения в морском порту государственного контроля (надзора);</a:t>
            </a: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15</a:t>
            </a:fld>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a:bodyPr>
          <a:lstStyle/>
          <a:p>
            <a:r>
              <a:rPr lang="ru-RU" sz="1800" dirty="0"/>
              <a:t>4) </a:t>
            </a:r>
            <a:r>
              <a:rPr lang="ru-RU" sz="1800" b="1" dirty="0"/>
              <a:t>портовые гидротехнические сооружения</a:t>
            </a:r>
            <a:r>
              <a:rPr lang="ru-RU" sz="1800" dirty="0"/>
              <a:t> - инженерно-технические сооружения (берегозащитные сооружения, волноломы, дамбы, молы, пирсы, причалы, а также </a:t>
            </a:r>
            <a:r>
              <a:rPr lang="ru-RU" sz="1800" b="1" dirty="0"/>
              <a:t>подходные каналы, подводные сооружения, созданные в результате проведения дноуглубительных работ</a:t>
            </a:r>
            <a:r>
              <a:rPr lang="ru-RU" sz="1800" dirty="0"/>
              <a:t>), расположенные на территории и (или) акватории морского порта, взаимодействующие с водной средой и предназначенные для обеспечения безопасности мореплавания и стоянки судов;</a:t>
            </a:r>
          </a:p>
          <a:p>
            <a:r>
              <a:rPr lang="ru-RU" sz="1800" dirty="0"/>
              <a:t>Что касается понятия </a:t>
            </a:r>
            <a:r>
              <a:rPr lang="ru-RU" sz="1800" b="1" dirty="0"/>
              <a:t>искусственный земельный участок</a:t>
            </a:r>
            <a:r>
              <a:rPr lang="ru-RU" sz="1800" dirty="0"/>
              <a:t>, то оно раскрывается в части. 1 статьи 3 Федерального закона от 19.07.2011 № 246-ФЗ (ред. от 28.12.2013) и представляет </a:t>
            </a:r>
            <a:r>
              <a:rPr lang="ru-RU" sz="1800" b="1" dirty="0"/>
              <a:t>собой сооружение, создаваемое на водном объекте,</a:t>
            </a:r>
            <a:r>
              <a:rPr lang="ru-RU" sz="1800" dirty="0"/>
              <a:t> находящемся в федеральной собственности, или его части путем намыва или отсыпки грунта либо использования иных технологий и признаваемое после ввода его в эксплуатацию также земельным участком.</a:t>
            </a:r>
          </a:p>
          <a:p>
            <a:pPr>
              <a:buNone/>
            </a:pPr>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16</a:t>
            </a:fld>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a:bodyPr>
          <a:lstStyle/>
          <a:p>
            <a:r>
              <a:rPr lang="ru-RU" sz="1800" b="1" dirty="0"/>
              <a:t>Водные объекты</a:t>
            </a:r>
            <a:r>
              <a:rPr lang="ru-RU" sz="1800" dirty="0"/>
              <a:t> в соответствии со статьей 5 </a:t>
            </a:r>
            <a:r>
              <a:rPr lang="ru-RU" sz="1800" dirty="0">
                <a:solidFill>
                  <a:srgbClr val="FF0000"/>
                </a:solidFill>
              </a:rPr>
              <a:t>Водного кодекса Российской Федерации</a:t>
            </a:r>
            <a:r>
              <a:rPr lang="ru-RU" sz="1800" dirty="0"/>
              <a:t> в зависимости от особенностей их режима, физико-географических, морфометрических и других особенностей подразделяются на:</a:t>
            </a:r>
          </a:p>
          <a:p>
            <a:r>
              <a:rPr lang="ru-RU" sz="1800" b="1" dirty="0"/>
              <a:t>поверхностные водные объекты</a:t>
            </a:r>
            <a:r>
              <a:rPr lang="ru-RU" sz="1800" dirty="0"/>
              <a:t>, к которым относятся моря или их отдельные части (проливы, заливы, в том числе бухты, лиманы и другие); водотоки (реки, ручьи, каналы); водоемы (озера, пруды, обводненные карьеры, водохранилища); болота; природные выходы подземных вод (родники, гейзеры); ледники,  снежники и </a:t>
            </a:r>
          </a:p>
          <a:p>
            <a:r>
              <a:rPr lang="ru-RU" sz="1800" b="1" dirty="0"/>
              <a:t>подземные водные объекты</a:t>
            </a:r>
            <a:r>
              <a:rPr lang="ru-RU" sz="1800" dirty="0"/>
              <a:t>, к которым относятся бассейны подземных вод и водоносные горизонты и границы которых определяются в соответствии с </a:t>
            </a:r>
            <a:r>
              <a:rPr lang="ru-RU" sz="1800" b="1" dirty="0">
                <a:hlinkClick r:id="rId2"/>
              </a:rPr>
              <a:t>законодательством</a:t>
            </a:r>
            <a:r>
              <a:rPr lang="ru-RU" sz="1800" b="1" dirty="0"/>
              <a:t> о недрах, в частности, Законом РФ от 21.02.1992 № 2395-1 (ред. от</a:t>
            </a:r>
            <a:r>
              <a:rPr lang="ru-RU" sz="1800" dirty="0"/>
              <a:t> 28.12.2013) "О недрах".</a:t>
            </a: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17</a:t>
            </a:fld>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fontScale="55000" lnSpcReduction="20000"/>
          </a:bodyPr>
          <a:lstStyle/>
          <a:p>
            <a:r>
              <a:rPr lang="ru-RU" sz="3300" dirty="0"/>
              <a:t>Особое место в рамках КЖЦ занимают </a:t>
            </a:r>
            <a:r>
              <a:rPr lang="ru-RU" sz="3300" b="1" dirty="0"/>
              <a:t>уникальные объекты, </a:t>
            </a:r>
            <a:r>
              <a:rPr lang="ru-RU" sz="3300" dirty="0"/>
              <a:t>к которым относятся объекты капитального строительства, в проектной документации которых предусмотрена хотя бы одна из следующих характеристик:</a:t>
            </a:r>
          </a:p>
          <a:p>
            <a:r>
              <a:rPr lang="ru-RU" sz="3300" dirty="0"/>
              <a:t>1) высота более чем 100 метров;</a:t>
            </a:r>
          </a:p>
          <a:p>
            <a:r>
              <a:rPr lang="ru-RU" sz="3300" dirty="0"/>
              <a:t>2) пролеты более чем 100 метров;</a:t>
            </a:r>
          </a:p>
          <a:p>
            <a:r>
              <a:rPr lang="ru-RU" sz="3300" dirty="0"/>
              <a:t>3) наличие консоли более чем 20 метров;</a:t>
            </a:r>
          </a:p>
          <a:p>
            <a:r>
              <a:rPr lang="ru-RU" sz="3300" dirty="0"/>
              <a:t>4) заглубление подземной части (полностью или частично) ниже планировочной отметки земли более чем на 15 метров.</a:t>
            </a:r>
          </a:p>
          <a:p>
            <a:r>
              <a:rPr lang="ru-RU" sz="3300" dirty="0"/>
              <a:t>На основе результатов анализа правовых понятий, раскрытых в вышеприведенных нормативных правовых актах, образован перечень объектов, проектирование и строительство которых может осуществляться в рамках КЖЦ.</a:t>
            </a:r>
          </a:p>
          <a:p>
            <a:r>
              <a:rPr lang="ru-RU" sz="3300" dirty="0"/>
              <a:t> </a:t>
            </a:r>
          </a:p>
          <a:p>
            <a:r>
              <a:rPr lang="ru-RU" sz="3300" dirty="0"/>
              <a:t>часть 2 статьи 48.1 Градостроительного кодекса Российской Федерации - Федеральный закон от 29.12.2004 № 190-ФЗ (ред. от 02.04.2014</a:t>
            </a:r>
          </a:p>
          <a:p>
            <a:endParaRPr lang="ru-RU"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18</a:t>
            </a:fld>
            <a:endParaRPr lang="ru-R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fontScale="92500" lnSpcReduction="20000"/>
          </a:bodyPr>
          <a:lstStyle/>
          <a:p>
            <a:pPr lvl="0"/>
            <a:r>
              <a:rPr lang="ru-RU" sz="1800" b="1" dirty="0" smtClean="0"/>
              <a:t>Итоговый перечень </a:t>
            </a:r>
            <a:r>
              <a:rPr lang="ru-RU" sz="1800" b="1" dirty="0"/>
              <a:t>объектов, проектирование и строительство которых может осуществляться в рамках контрактов жизненного цикла</a:t>
            </a:r>
            <a:endParaRPr lang="ru-RU" sz="1800" dirty="0"/>
          </a:p>
          <a:p>
            <a:endParaRPr lang="ru-RU" sz="1800" dirty="0"/>
          </a:p>
          <a:p>
            <a:pPr lvl="0"/>
            <a:r>
              <a:rPr lang="ru-RU" sz="1800" dirty="0"/>
              <a:t>Автомобильные дороги и (или) их участки.</a:t>
            </a:r>
          </a:p>
          <a:p>
            <a:pPr lvl="0"/>
            <a:r>
              <a:rPr lang="ru-RU" sz="1800" dirty="0"/>
              <a:t>Защитные дорожные сооружения.</a:t>
            </a:r>
          </a:p>
          <a:p>
            <a:pPr lvl="0"/>
            <a:r>
              <a:rPr lang="ru-RU" sz="1800" dirty="0"/>
              <a:t>Искусственные дорожные сооружения.</a:t>
            </a:r>
          </a:p>
          <a:p>
            <a:pPr lvl="0"/>
            <a:r>
              <a:rPr lang="ru-RU" sz="1800" dirty="0"/>
              <a:t>Аэродромы.</a:t>
            </a:r>
          </a:p>
          <a:p>
            <a:pPr lvl="0"/>
            <a:r>
              <a:rPr lang="ru-RU" sz="1800" dirty="0"/>
              <a:t>Объекты инфраструктуры морских портов - внутренние рейды, якорные стоянки, доки. </a:t>
            </a:r>
          </a:p>
          <a:p>
            <a:pPr lvl="0"/>
            <a:r>
              <a:rPr lang="ru-RU" sz="1800" dirty="0"/>
              <a:t>Железнодорожные  подъездные пути.</a:t>
            </a:r>
          </a:p>
          <a:p>
            <a:pPr lvl="0"/>
            <a:r>
              <a:rPr lang="ru-RU" sz="1800" dirty="0"/>
              <a:t>Автомобильные подъездные пути. </a:t>
            </a:r>
          </a:p>
          <a:p>
            <a:pPr lvl="0"/>
            <a:r>
              <a:rPr lang="ru-RU" sz="1800" dirty="0"/>
              <a:t>Линии связи. </a:t>
            </a:r>
          </a:p>
          <a:p>
            <a:pPr lvl="0"/>
            <a:r>
              <a:rPr lang="ru-RU" sz="1800" dirty="0"/>
              <a:t> Склады. </a:t>
            </a:r>
          </a:p>
          <a:p>
            <a:pPr lvl="0"/>
            <a:r>
              <a:rPr lang="ru-RU" sz="1800" dirty="0"/>
              <a:t>Здания, строения, сооружения, расположенные на территории и (или) акватории морского порта и предназначенные для обеспечения безопасности мореплавания, оказания услуг в морском порту, обеспечения в морском порту государственного контроля (надзора).</a:t>
            </a: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19</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673100" y="1600200"/>
            <a:ext cx="8013700" cy="4525963"/>
          </a:xfrm>
        </p:spPr>
        <p:txBody>
          <a:bodyPr/>
          <a:lstStyle/>
          <a:p>
            <a:pPr>
              <a:buNone/>
            </a:pPr>
            <a:r>
              <a:rPr lang="ru-RU" dirty="0" smtClean="0"/>
              <a:t>	</a:t>
            </a:r>
            <a:endParaRPr lang="ru-RU" sz="2400" dirty="0" smtClean="0"/>
          </a:p>
          <a:p>
            <a:pPr>
              <a:buNone/>
            </a:pPr>
            <a:r>
              <a:rPr lang="ru-RU" sz="2400" dirty="0" smtClean="0"/>
              <a:t>	КЖЦ - это контракт, предусматривающий </a:t>
            </a:r>
            <a:r>
              <a:rPr lang="ru-RU" sz="2400" i="1" u="sng" dirty="0" smtClean="0">
                <a:solidFill>
                  <a:srgbClr val="FF0000"/>
                </a:solidFill>
              </a:rPr>
              <a:t>закупку товара или работы </a:t>
            </a:r>
            <a:r>
              <a:rPr lang="ru-RU" sz="2400" dirty="0" smtClean="0"/>
              <a:t>(в том числе при необходимости </a:t>
            </a:r>
            <a:r>
              <a:rPr lang="ru-RU" sz="2400" dirty="0" smtClean="0">
                <a:solidFill>
                  <a:srgbClr val="FF0000"/>
                </a:solidFill>
              </a:rPr>
              <a:t>проектирование</a:t>
            </a:r>
            <a:r>
              <a:rPr lang="ru-RU" sz="2400" dirty="0" smtClean="0"/>
              <a:t>, конструирование </a:t>
            </a:r>
            <a:r>
              <a:rPr lang="ru-RU" sz="2400" dirty="0" smtClean="0">
                <a:solidFill>
                  <a:srgbClr val="FF0000"/>
                </a:solidFill>
              </a:rPr>
              <a:t>объекта</a:t>
            </a:r>
            <a:r>
              <a:rPr lang="ru-RU" sz="2400" dirty="0" smtClean="0"/>
              <a:t>, </a:t>
            </a:r>
            <a:r>
              <a:rPr lang="ru-RU" sz="2400" dirty="0" smtClean="0">
                <a:solidFill>
                  <a:srgbClr val="FF0000"/>
                </a:solidFill>
              </a:rPr>
              <a:t>который должен быть создан в результате выполнения работы</a:t>
            </a:r>
            <a:r>
              <a:rPr lang="ru-RU" sz="2400" dirty="0" smtClean="0"/>
              <a:t>), последующие обслуживание, ремонт и при необходимости эксплуатацию и (или) утилизацию поставленного товара или созданного в результате выполнения работы объекта (контракт жизненного цикла). </a:t>
            </a:r>
          </a:p>
          <a:p>
            <a:pPr>
              <a:buNone/>
            </a:pPr>
            <a:r>
              <a:rPr lang="ru-RU" sz="2400" dirty="0" smtClean="0"/>
              <a:t>	Согласно ч. 16 ст. 34 КЖЦ заключается в </a:t>
            </a:r>
            <a:r>
              <a:rPr lang="ru-RU" sz="2400" dirty="0" smtClean="0">
                <a:hlinkClick r:id="rId2"/>
              </a:rPr>
              <a:t>случаях</a:t>
            </a:r>
            <a:r>
              <a:rPr lang="ru-RU" sz="2400" dirty="0" smtClean="0"/>
              <a:t>, установленных Правительством РФ. </a:t>
            </a:r>
          </a:p>
          <a:p>
            <a:pPr>
              <a:buNone/>
            </a:pPr>
            <a:endParaRPr lang="ru-RU" sz="2400" dirty="0" smtClean="0"/>
          </a:p>
          <a:p>
            <a:endParaRPr lang="ru-RU" dirty="0" smtClean="0"/>
          </a:p>
        </p:txBody>
      </p:sp>
      <p:sp>
        <p:nvSpPr>
          <p:cNvPr id="15362" name="Заголовок 2"/>
          <p:cNvSpPr>
            <a:spLocks noGrp="1"/>
          </p:cNvSpPr>
          <p:nvPr>
            <p:ph type="title"/>
          </p:nvPr>
        </p:nvSpPr>
        <p:spPr>
          <a:xfrm>
            <a:off x="611188" y="404813"/>
            <a:ext cx="7632700" cy="792162"/>
          </a:xfrm>
        </p:spPr>
        <p:txBody>
          <a:bodyPr/>
          <a:lstStyle/>
          <a:p>
            <a:r>
              <a:rPr lang="ru-RU" dirty="0" smtClean="0"/>
              <a:t>Определение  контракта </a:t>
            </a:r>
            <a:r>
              <a:rPr lang="ru-RU" dirty="0" err="1" smtClean="0"/>
              <a:t>жизенного</a:t>
            </a:r>
            <a:r>
              <a:rPr lang="ru-RU" dirty="0" smtClean="0"/>
              <a:t> цикла</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fontScale="92500" lnSpcReduction="20000"/>
          </a:bodyPr>
          <a:lstStyle/>
          <a:p>
            <a:pPr lvl="0"/>
            <a:r>
              <a:rPr lang="ru-RU" sz="1800" dirty="0"/>
              <a:t>Портовые гидротехнические сооружения - инженерно-технические сооружения (берегозащитные сооружения, волноломы, дамбы, молы, пирсы, причалы, а также подходные каналы, подводные сооружения, созданные в результате проведения дноуглубительных работ), расположенные на территории и (или) акватории морского порта, взаимодействующие с водной средой и предназначенные для обеспечения безопасности мореплавания и стоянки судов.</a:t>
            </a:r>
          </a:p>
          <a:p>
            <a:pPr lvl="0"/>
            <a:r>
              <a:rPr lang="ru-RU" sz="1800" dirty="0"/>
              <a:t>Объекты комплексного обслуживания судов рыбопромыслового флота.</a:t>
            </a:r>
          </a:p>
          <a:p>
            <a:pPr lvl="0"/>
            <a:r>
              <a:rPr lang="ru-RU" sz="1800" dirty="0"/>
              <a:t>Объекты обслуживания пассажиров в морских портах. </a:t>
            </a:r>
          </a:p>
          <a:p>
            <a:pPr lvl="0"/>
            <a:r>
              <a:rPr lang="ru-RU" sz="1800" dirty="0"/>
              <a:t>Объекты осуществления операций с грузами, в том числе для их перевалки, и других услуг, обычно оказываемых в морском порту, а также взаимодействия с другими видами транспорта в морском порту.</a:t>
            </a:r>
          </a:p>
          <a:p>
            <a:pPr lvl="0"/>
            <a:r>
              <a:rPr lang="ru-RU" sz="1800" dirty="0"/>
              <a:t>Объекты инфраструктуры речных портов</a:t>
            </a:r>
          </a:p>
          <a:p>
            <a:pPr lvl="0"/>
            <a:r>
              <a:rPr lang="ru-RU" sz="1800" dirty="0"/>
              <a:t>Объекты в речном порту, обустроенные и оборудованные в целях обслуживания пассажиров.</a:t>
            </a:r>
          </a:p>
          <a:p>
            <a:pPr lvl="0"/>
            <a:r>
              <a:rPr lang="ru-RU" sz="1800" dirty="0"/>
              <a:t> Объекты в речном порту, обустроенные и оборудованные в целях обслуживания судов, погрузки, выгрузки, приема, хранения и выдачи грузов, взаимодействия с другими видами транспорта.</a:t>
            </a: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20</a:t>
            </a:fld>
            <a:endParaRPr lang="ru-RU"/>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a:bodyPr>
          <a:lstStyle/>
          <a:p>
            <a:pPr lvl="0"/>
            <a:r>
              <a:rPr lang="ru-RU" sz="1800" dirty="0"/>
              <a:t>Гидротехнические сооружения портов.</a:t>
            </a:r>
          </a:p>
          <a:p>
            <a:pPr lvl="0"/>
            <a:r>
              <a:rPr lang="ru-RU" sz="1800" dirty="0"/>
              <a:t>Объекты системы коммунальной инфраструктуры - система коммунальной инфраструктуры - комплекс технологически связанных между собой объектов и инженерных сооружений, предназначенных для осуществления поставок товаров и оказания услуг в сферах </a:t>
            </a:r>
            <a:r>
              <a:rPr lang="ru-RU" sz="1800" dirty="0" err="1"/>
              <a:t>электро</a:t>
            </a:r>
            <a:r>
              <a:rPr lang="ru-RU" sz="1800" dirty="0"/>
              <a:t>-, </a:t>
            </a:r>
            <a:r>
              <a:rPr lang="ru-RU" sz="1800" dirty="0" err="1"/>
              <a:t>газо</a:t>
            </a:r>
            <a:r>
              <a:rPr lang="ru-RU" sz="1800" dirty="0"/>
              <a:t>-, тепло-, водоснабжения и водоотведения до точек подключения (технологического присоединения) к инженерным системам </a:t>
            </a:r>
            <a:r>
              <a:rPr lang="ru-RU" sz="1800" dirty="0" err="1"/>
              <a:t>электро</a:t>
            </a:r>
            <a:r>
              <a:rPr lang="ru-RU" sz="1800" dirty="0"/>
              <a:t>-, </a:t>
            </a:r>
            <a:r>
              <a:rPr lang="ru-RU" sz="1800" dirty="0" err="1"/>
              <a:t>газо</a:t>
            </a:r>
            <a:r>
              <a:rPr lang="ru-RU" sz="1800" dirty="0"/>
              <a:t>-, тепло-, водоснабжения и водоотведения объектов капитального строительства, а также объекты, используемые для утилизации, обезвреживания и захоронения твердых бытовых отходов</a:t>
            </a:r>
            <a:r>
              <a:rPr lang="ru-RU" sz="1800" b="1" dirty="0"/>
              <a:t>.</a:t>
            </a:r>
            <a:endParaRPr lang="ru-RU" sz="1800" dirty="0"/>
          </a:p>
          <a:p>
            <a:pPr lvl="0"/>
            <a:r>
              <a:rPr lang="ru-RU" sz="1800" dirty="0"/>
              <a:t>Объекты водоснабжения. </a:t>
            </a:r>
          </a:p>
          <a:p>
            <a:pPr lvl="0"/>
            <a:r>
              <a:rPr lang="ru-RU" sz="1800" dirty="0"/>
              <a:t>Объекты теплоснабжения. </a:t>
            </a:r>
          </a:p>
          <a:p>
            <a:pPr lvl="0"/>
            <a:r>
              <a:rPr lang="ru-RU" sz="1800" dirty="0"/>
              <a:t>Объекты газоснабжения. </a:t>
            </a:r>
          </a:p>
          <a:p>
            <a:pPr lvl="0"/>
            <a:r>
              <a:rPr lang="ru-RU" sz="1800" dirty="0"/>
              <a:t>Объекты энергоснабжения. </a:t>
            </a: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21</a:t>
            </a:fld>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a:xfrm>
            <a:off x="467544" y="1340768"/>
            <a:ext cx="8229600" cy="4713387"/>
          </a:xfrm>
        </p:spPr>
        <p:txBody>
          <a:bodyPr>
            <a:normAutofit fontScale="92500" lnSpcReduction="20000"/>
          </a:bodyPr>
          <a:lstStyle/>
          <a:p>
            <a:pPr lvl="0"/>
            <a:r>
              <a:rPr lang="ru-RU" sz="2400" dirty="0"/>
              <a:t>Объекты водоотведения. </a:t>
            </a:r>
          </a:p>
          <a:p>
            <a:pPr lvl="0"/>
            <a:r>
              <a:rPr lang="ru-RU" sz="2400" dirty="0"/>
              <a:t>Объекты очистки сточных вод. </a:t>
            </a:r>
          </a:p>
          <a:p>
            <a:pPr lvl="0"/>
            <a:r>
              <a:rPr lang="ru-RU" sz="2400" dirty="0"/>
              <a:t>Объекты переработки и утилизации (захоронения) бытовых отходов.</a:t>
            </a:r>
          </a:p>
          <a:p>
            <a:pPr lvl="0"/>
            <a:r>
              <a:rPr lang="ru-RU" sz="2400" dirty="0"/>
              <a:t>Объекты инфраструктуры метрополитена.</a:t>
            </a:r>
          </a:p>
          <a:p>
            <a:pPr lvl="0"/>
            <a:r>
              <a:rPr lang="ru-RU" sz="2400" dirty="0"/>
              <a:t>Объекты инфраструктуры внеуличного транспорта.</a:t>
            </a:r>
          </a:p>
          <a:p>
            <a:pPr lvl="0"/>
            <a:r>
              <a:rPr lang="ru-RU" sz="2400" dirty="0"/>
              <a:t>Объекты инфраструктуры городского наземного электрического транспорта.</a:t>
            </a:r>
          </a:p>
          <a:p>
            <a:pPr lvl="0"/>
            <a:r>
              <a:rPr lang="ru-RU" sz="2400" dirty="0"/>
              <a:t>Объекты инфраструктуры железнодорожного транспорта общего пользования</a:t>
            </a:r>
            <a:r>
              <a:rPr lang="ru-RU" sz="2400" dirty="0" smtClean="0"/>
              <a:t>.</a:t>
            </a:r>
          </a:p>
          <a:p>
            <a:pPr lvl="0"/>
            <a:r>
              <a:rPr lang="ru-RU" sz="2400" i="1" u="sng" dirty="0" smtClean="0">
                <a:solidFill>
                  <a:srgbClr val="FF0000"/>
                </a:solidFill>
              </a:rPr>
              <a:t>Можно ли предположить, что закупка работ по проектированию и строительству космодромов, их инфраструктуры и космических станций подпадут под случаи заключения КЖЦ</a:t>
            </a:r>
            <a:r>
              <a:rPr lang="en-US" sz="2400" i="1" u="sng" dirty="0" smtClean="0">
                <a:solidFill>
                  <a:srgbClr val="FF0000"/>
                </a:solidFill>
              </a:rPr>
              <a:t>?</a:t>
            </a:r>
            <a:endParaRPr lang="ru-RU" sz="2400" i="1" u="sng" dirty="0">
              <a:solidFill>
                <a:srgbClr val="FF0000"/>
              </a:solidFill>
            </a:endParaRP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22</a:t>
            </a:fld>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smtClean="0"/>
              <a:t>Случаи, в которых могут заключаться КЖЦ - продолжение</a:t>
            </a:r>
            <a:endParaRPr lang="ru-RU" sz="2800" dirty="0"/>
          </a:p>
        </p:txBody>
      </p:sp>
      <p:sp>
        <p:nvSpPr>
          <p:cNvPr id="3" name="Содержимое 2"/>
          <p:cNvSpPr>
            <a:spLocks noGrp="1"/>
          </p:cNvSpPr>
          <p:nvPr>
            <p:ph idx="1"/>
          </p:nvPr>
        </p:nvSpPr>
        <p:spPr/>
        <p:txBody>
          <a:bodyPr>
            <a:normAutofit fontScale="92500" lnSpcReduction="20000"/>
          </a:bodyPr>
          <a:lstStyle/>
          <a:p>
            <a:r>
              <a:rPr lang="ru-RU" sz="1800" dirty="0"/>
              <a:t>Следует иметь в виду, что часть из этих объектов в соответствии со статьей 48.1. Градостроительного кодекса Российской Федерации относится к категории особо опасных, технически сложных и уникальных объектов, а также что в соответствии с Приказом </a:t>
            </a:r>
            <a:r>
              <a:rPr lang="ru-RU" sz="1800" dirty="0" err="1"/>
              <a:t>Минрегиона</a:t>
            </a:r>
            <a:r>
              <a:rPr lang="ru-RU" sz="1800" dirty="0"/>
              <a:t> России от 30 декабря 2009 г. № 624 утвержден Перечень видов работ по подготовке проектной документации, по строительству, реконструкции, капитальному ремонту объектов капитального строительства, которые оказывают влияние на их безопасность.</a:t>
            </a:r>
          </a:p>
          <a:p>
            <a:r>
              <a:rPr lang="ru-RU" sz="1800" dirty="0"/>
              <a:t>В этой связи в соответствии с частью 1 статьи 55.8. Градостроительного кодекса Российской Федерации индивидуальный предприниматель или юридическое лицо вправе выполнять работы, которые оказывают влияние на безопасность объектов капитального строительства, только при наличии выданного </a:t>
            </a:r>
            <a:r>
              <a:rPr lang="ru-RU" sz="1800" dirty="0" err="1"/>
              <a:t>саморегулируемой</a:t>
            </a:r>
            <a:r>
              <a:rPr lang="ru-RU" sz="1800" dirty="0"/>
              <a:t> организацией (СРО) свидетельства о допуске к таким работам.</a:t>
            </a:r>
          </a:p>
          <a:p>
            <a:r>
              <a:rPr lang="ru-RU" sz="1800" dirty="0"/>
              <a:t>Порядок допуска к работам, влияющим на безопасность объектов капитального строительства, а также анализ становления и развития института саморегулирования описан в работе В.П. </a:t>
            </a:r>
            <a:r>
              <a:rPr lang="ru-RU" sz="1800" dirty="0" smtClean="0"/>
              <a:t>Гринёва - </a:t>
            </a:r>
            <a:r>
              <a:rPr lang="ru-RU" sz="1800" dirty="0"/>
              <a:t>Безопасность и саморегулирование в строительстве: порядок допуска к работам, влияющим на безопасность объектов капитального строительства; анализ становления и развития института саморегулирования. М.: 2013. – 266 с.</a:t>
            </a:r>
          </a:p>
          <a:p>
            <a:endParaRPr lang="ru-RU" sz="18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23</a:t>
            </a:fld>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ru-RU" sz="1800" dirty="0" smtClean="0"/>
              <a:t>Проблемы </a:t>
            </a:r>
            <a:r>
              <a:rPr lang="ru-RU" sz="1800" dirty="0" err="1" smtClean="0"/>
              <a:t>правоприменения</a:t>
            </a:r>
            <a:endParaRPr lang="ru-RU" sz="1800" dirty="0"/>
          </a:p>
        </p:txBody>
      </p:sp>
      <p:sp>
        <p:nvSpPr>
          <p:cNvPr id="3" name="Содержимое 2"/>
          <p:cNvSpPr>
            <a:spLocks noGrp="1"/>
          </p:cNvSpPr>
          <p:nvPr>
            <p:ph idx="1"/>
          </p:nvPr>
        </p:nvSpPr>
        <p:spPr>
          <a:xfrm>
            <a:off x="457200" y="1556792"/>
            <a:ext cx="8229600" cy="4569371"/>
          </a:xfrm>
        </p:spPr>
        <p:txBody>
          <a:bodyPr>
            <a:normAutofit fontScale="85000" lnSpcReduction="10000"/>
          </a:bodyPr>
          <a:lstStyle/>
          <a:p>
            <a:r>
              <a:rPr lang="ru-RU" dirty="0" smtClean="0">
                <a:hlinkClick r:id="rId2"/>
              </a:rPr>
              <a:t>Статья  </a:t>
            </a:r>
            <a:r>
              <a:rPr lang="ru-RU" dirty="0">
                <a:hlinkClick r:id="rId2"/>
              </a:rPr>
              <a:t>60 Градостроительного кодекса </a:t>
            </a:r>
            <a:r>
              <a:rPr lang="ru-RU" dirty="0" smtClean="0">
                <a:hlinkClick r:id="rId2"/>
              </a:rPr>
              <a:t>РФ существенно изменила </a:t>
            </a:r>
            <a:r>
              <a:rPr lang="ru-RU" dirty="0">
                <a:hlinkClick r:id="rId2"/>
              </a:rPr>
              <a:t>всю систему гражданско-правовой ответственности в сфере строительства, а также эксплуатации объектов недвижимости и вызвали массу сложных проблем в области страхования ответственности в строительной сфере</a:t>
            </a:r>
            <a:r>
              <a:rPr lang="ru-RU" dirty="0" smtClean="0">
                <a:hlinkClick r:id="rId2"/>
              </a:rPr>
              <a:t>.</a:t>
            </a:r>
          </a:p>
          <a:p>
            <a:r>
              <a:rPr lang="ru-RU" dirty="0" smtClean="0">
                <a:hlinkClick r:id="rId2"/>
              </a:rPr>
              <a:t> </a:t>
            </a:r>
            <a:r>
              <a:rPr lang="ru-RU" dirty="0">
                <a:hlinkClick r:id="rId2"/>
              </a:rPr>
              <a:t>При этом новая система ответственности имеет столь сложный характер, что необходимо специально проанализировать ее нормы, в том числе в совокупности с нормами </a:t>
            </a:r>
            <a:r>
              <a:rPr lang="ru-RU" dirty="0" err="1">
                <a:hlinkClick r:id="rId2"/>
              </a:rPr>
              <a:t>деликтного</a:t>
            </a:r>
            <a:r>
              <a:rPr lang="ru-RU" dirty="0">
                <a:hlinkClick r:id="rId2"/>
              </a:rPr>
              <a:t> права.</a:t>
            </a:r>
          </a:p>
          <a:p>
            <a:endParaRPr lang="ru-RU" dirty="0"/>
          </a:p>
          <a:p>
            <a:r>
              <a:rPr lang="ru-RU" dirty="0" smtClean="0">
                <a:hlinkClick r:id="rId2"/>
              </a:rPr>
              <a:t>Эта </a:t>
            </a:r>
            <a:r>
              <a:rPr lang="ru-RU" dirty="0" err="1" smtClean="0">
                <a:hlinkClick r:id="rId2"/>
              </a:rPr>
              <a:t>стаьтя</a:t>
            </a:r>
            <a:r>
              <a:rPr lang="ru-RU" dirty="0" smtClean="0">
                <a:hlinkClick r:id="rId2"/>
              </a:rPr>
              <a:t> </a:t>
            </a:r>
            <a:r>
              <a:rPr lang="ru-RU" dirty="0">
                <a:hlinkClick r:id="rId2"/>
              </a:rPr>
              <a:t>регулирует вопросы ответственности членов </a:t>
            </a:r>
            <a:r>
              <a:rPr lang="ru-RU" dirty="0" smtClean="0">
                <a:hlinkClick r:id="rId2"/>
              </a:rPr>
              <a:t>СРО, </a:t>
            </a:r>
            <a:r>
              <a:rPr lang="ru-RU" dirty="0">
                <a:hlinkClick r:id="rId2"/>
              </a:rPr>
              <a:t>самих СРО и некоторых других субъектов гражданского оборота за вред, причиненный в ходе строительного процесса, а также при последующем разрушении или повреждении объектов недвижимости либо их неправильной эксплуатации. </a:t>
            </a:r>
            <a:endParaRPr lang="ru-RU" dirty="0" smtClean="0">
              <a:hlinkClick r:id="rId2"/>
            </a:endParaRPr>
          </a:p>
          <a:p>
            <a:r>
              <a:rPr lang="ru-RU" dirty="0" smtClean="0">
                <a:hlinkClick r:id="rId2"/>
              </a:rPr>
              <a:t>Главное  </a:t>
            </a:r>
            <a:r>
              <a:rPr lang="ru-RU" dirty="0">
                <a:hlinkClick r:id="rId2"/>
              </a:rPr>
              <a:t>заключается в том, что в ряде случаев ответственность за такой вред возложена на собственников, концессионеров зданий и сооружений, застройщиков и технических заказчиков строящихся объектов.</a:t>
            </a:r>
          </a:p>
          <a:p>
            <a:r>
              <a:rPr lang="ru-RU" dirty="0" smtClean="0"/>
              <a:t>Работа в рамках КЖЦ ставит </a:t>
            </a:r>
            <a:r>
              <a:rPr lang="ru-RU" dirty="0"/>
              <a:t>перед страховым сообществом, изыскателями, проектировщиками, строителями и их СРО целый ряд серьезнейших юридических проблем. </a:t>
            </a:r>
            <a:endParaRPr lang="ru-RU" dirty="0" smtClean="0"/>
          </a:p>
          <a:p>
            <a:r>
              <a:rPr lang="ru-RU" dirty="0" smtClean="0"/>
              <a:t>В </a:t>
            </a:r>
            <a:r>
              <a:rPr lang="ru-RU" dirty="0"/>
              <a:t>этой связи существует настоятельная необходимость исследования правовой природы, видов, субъектов и условий наступления </a:t>
            </a:r>
            <a:r>
              <a:rPr lang="ru-RU" dirty="0" smtClean="0"/>
              <a:t>ответственности с учетом правоприменительной практики.</a:t>
            </a:r>
            <a:endParaRPr lang="ru-RU" dirty="0"/>
          </a:p>
          <a:p>
            <a:endParaRPr lang="ru-RU"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24</a:t>
            </a:fld>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КЖЦ – новая форма концессионных соглашений</a:t>
            </a:r>
            <a:endParaRPr lang="ru-RU" sz="2000" dirty="0"/>
          </a:p>
        </p:txBody>
      </p:sp>
      <p:sp>
        <p:nvSpPr>
          <p:cNvPr id="3" name="Содержимое 2"/>
          <p:cNvSpPr>
            <a:spLocks noGrp="1"/>
          </p:cNvSpPr>
          <p:nvPr>
            <p:ph idx="1"/>
          </p:nvPr>
        </p:nvSpPr>
        <p:spPr/>
        <p:txBody>
          <a:bodyPr/>
          <a:lstStyle/>
          <a:p>
            <a:pPr>
              <a:buNone/>
            </a:pPr>
            <a:r>
              <a:rPr lang="ru-RU" dirty="0" smtClean="0"/>
              <a:t>	</a:t>
            </a:r>
            <a:r>
              <a:rPr lang="ru-RU" sz="2400" dirty="0" smtClean="0"/>
              <a:t>В Основных направлениях бюджетной политики на 2015 год и плановый период 2016 и 2017 годов, опубликованных в СПИС Консультант Плюс,  указано, что из средств федерального бюджета планируется продолжить реализацию мероприятий в сфере транспорта и привлечь дополнительное финансирование в транспортную отрасль, в т.ч. путем совершенствования механизмов и условий государственно-частного партнерства на основе внедрения </a:t>
            </a:r>
            <a:r>
              <a:rPr lang="ru-RU" sz="2400" dirty="0" smtClean="0">
                <a:solidFill>
                  <a:srgbClr val="FF0000"/>
                </a:solidFill>
              </a:rPr>
              <a:t>новой формы концессионных  соглашений  - Контрактов жизненного цикла.</a:t>
            </a:r>
            <a:endParaRPr lang="ru-RU" sz="2400" dirty="0">
              <a:solidFill>
                <a:srgbClr val="FF0000"/>
              </a:solidFill>
            </a:endParaRPr>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25</a:t>
            </a:fld>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ru-RU" sz="3100" dirty="0" smtClean="0"/>
              <a:t>Концессионное соглашение</a:t>
            </a:r>
          </a:p>
        </p:txBody>
      </p:sp>
      <p:sp>
        <p:nvSpPr>
          <p:cNvPr id="96259" name="Rectangle 3"/>
          <p:cNvSpPr>
            <a:spLocks noGrp="1" noChangeArrowheads="1"/>
          </p:cNvSpPr>
          <p:nvPr>
            <p:ph type="body" idx="1"/>
          </p:nvPr>
        </p:nvSpPr>
        <p:spPr>
          <a:xfrm>
            <a:off x="920851" y="1556792"/>
            <a:ext cx="7384546" cy="4560416"/>
          </a:xfrm>
        </p:spPr>
        <p:txBody>
          <a:bodyPr/>
          <a:lstStyle/>
          <a:p>
            <a:pPr>
              <a:lnSpc>
                <a:spcPct val="90000"/>
              </a:lnSpc>
            </a:pPr>
            <a:r>
              <a:rPr lang="ru-RU" sz="2300" dirty="0" smtClean="0"/>
              <a:t>Ч. 2. ст. 3 </a:t>
            </a:r>
            <a:r>
              <a:rPr lang="ru-RU" sz="2300" i="1" dirty="0" smtClean="0"/>
              <a:t>Федеральный закон от 21.07.2005 N 115-ФЗ  "О концессионных соглашениях"</a:t>
            </a:r>
            <a:r>
              <a:rPr lang="ru-RU" sz="2300" dirty="0" smtClean="0"/>
              <a:t> </a:t>
            </a:r>
          </a:p>
          <a:p>
            <a:pPr>
              <a:lnSpc>
                <a:spcPct val="90000"/>
              </a:lnSpc>
            </a:pPr>
            <a:r>
              <a:rPr lang="ru-RU" sz="2300" i="1" u="sng" dirty="0" smtClean="0"/>
              <a:t>Концессионное соглашение является договором, в котором содержатся </a:t>
            </a:r>
            <a:r>
              <a:rPr lang="ru-RU" sz="2300" b="1" i="1" u="sng" dirty="0" smtClean="0"/>
              <a:t>элементы различных договоров</a:t>
            </a:r>
            <a:r>
              <a:rPr lang="ru-RU" sz="2300" i="1" u="sng" dirty="0" smtClean="0"/>
              <a:t>, предусмотренных федеральными законами</a:t>
            </a:r>
            <a:r>
              <a:rPr lang="ru-RU" sz="2300" dirty="0" smtClean="0"/>
              <a:t>. К отношениям сторон концессионного соглашения применяются в соответствующих частях правила гражданского </a:t>
            </a:r>
            <a:r>
              <a:rPr lang="ru-RU" sz="2300" dirty="0" smtClean="0">
                <a:hlinkClick r:id="rId2"/>
              </a:rPr>
              <a:t>законодательства</a:t>
            </a:r>
            <a:r>
              <a:rPr lang="ru-RU" sz="2300" dirty="0" smtClean="0"/>
              <a:t> о договорах, элементы которых содержатся в концессионном соглашении, если иное не вытекает из настоящего Федерального закона или существа концессионного соглашения.</a:t>
            </a:r>
            <a:endParaRPr lang="ru-RU" sz="2300" i="1" dirty="0" smtClean="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pPr>
              <a:defRPr/>
            </a:pPr>
            <a:fld id="{BB39DF73-816E-4334-BE5D-4FA2E9DF5D24}" type="slidenum">
              <a:rPr lang="ru-RU" smtClean="0"/>
              <a:pPr>
                <a:defRPr/>
              </a:pPr>
              <a:t>26</a:t>
            </a:fld>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ru-RU" smtClean="0"/>
              <a:t>продолжение</a:t>
            </a:r>
          </a:p>
        </p:txBody>
      </p:sp>
      <p:sp>
        <p:nvSpPr>
          <p:cNvPr id="97283" name="Rectangle 3"/>
          <p:cNvSpPr>
            <a:spLocks noGrp="1" noChangeArrowheads="1"/>
          </p:cNvSpPr>
          <p:nvPr>
            <p:ph type="body" idx="1"/>
          </p:nvPr>
        </p:nvSpPr>
        <p:spPr/>
        <p:txBody>
          <a:bodyPr/>
          <a:lstStyle/>
          <a:p>
            <a:pPr>
              <a:lnSpc>
                <a:spcPct val="90000"/>
              </a:lnSpc>
            </a:pPr>
            <a:r>
              <a:rPr lang="ru-RU" sz="2300" dirty="0" smtClean="0"/>
              <a:t>3. В целях этого Федерального закона к реконструкции объекта концессионного соглашения относятся мероприятия по его переустройству на основе внедрения новых технологий, механизации и автоматизации производства, модернизации и замены морально устаревшего и физически изношенного оборудования новым более производительным оборудованием, изменению технологического или функционального назначения объекта концессионного соглашения или его отдельных частей, иные мероприятия по улучшению характеристик и эксплуатационных свойств объекта концессионного соглашения.</a:t>
            </a:r>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27</a:t>
            </a:fld>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70909" y="404664"/>
            <a:ext cx="8227987" cy="720079"/>
          </a:xfrm>
        </p:spPr>
        <p:txBody>
          <a:bodyPr>
            <a:normAutofit fontScale="90000"/>
          </a:bodyPr>
          <a:lstStyle/>
          <a:p>
            <a:pPr algn="ctr"/>
            <a:r>
              <a:rPr lang="ru-RU" sz="1500" dirty="0" smtClean="0"/>
              <a:t/>
            </a:r>
            <a:br>
              <a:rPr lang="ru-RU" sz="1500" dirty="0" smtClean="0"/>
            </a:br>
            <a:r>
              <a:rPr lang="ru-RU" sz="2000" dirty="0" smtClean="0"/>
              <a:t>Объектами концессионного соглашения являются </a:t>
            </a:r>
            <a:br>
              <a:rPr lang="ru-RU" sz="2000" dirty="0" smtClean="0"/>
            </a:br>
            <a:endParaRPr lang="ru-RU" sz="2000" dirty="0" smtClean="0"/>
          </a:p>
        </p:txBody>
      </p:sp>
      <p:sp>
        <p:nvSpPr>
          <p:cNvPr id="101379" name="Rectangle 3"/>
          <p:cNvSpPr>
            <a:spLocks noGrp="1" noChangeArrowheads="1"/>
          </p:cNvSpPr>
          <p:nvPr>
            <p:ph type="body" idx="1"/>
          </p:nvPr>
        </p:nvSpPr>
        <p:spPr>
          <a:xfrm>
            <a:off x="470909" y="1412776"/>
            <a:ext cx="8227987" cy="4536504"/>
          </a:xfrm>
        </p:spPr>
        <p:txBody>
          <a:bodyPr>
            <a:noAutofit/>
          </a:bodyPr>
          <a:lstStyle/>
          <a:p>
            <a:pPr>
              <a:lnSpc>
                <a:spcPct val="80000"/>
              </a:lnSpc>
            </a:pPr>
            <a:r>
              <a:rPr lang="ru-RU" sz="1600" dirty="0" smtClean="0"/>
              <a:t>1) автомобильные дороги и инженерные сооружения транспортной инфраструктуры, в том числе мосты, путепроводы, тоннели, стоянки автотранспортных средств, пункты пропуска автотранспортных средств, пункты взимания платы с владельцев автотранспортных средств;</a:t>
            </a:r>
          </a:p>
          <a:p>
            <a:pPr>
              <a:lnSpc>
                <a:spcPct val="80000"/>
              </a:lnSpc>
            </a:pPr>
            <a:r>
              <a:rPr lang="ru-RU" sz="1600" dirty="0" smtClean="0"/>
              <a:t>2) объекты железнодорожного транспорта;</a:t>
            </a:r>
          </a:p>
          <a:p>
            <a:pPr>
              <a:lnSpc>
                <a:spcPct val="80000"/>
              </a:lnSpc>
            </a:pPr>
            <a:r>
              <a:rPr lang="ru-RU" sz="1600" dirty="0" smtClean="0"/>
              <a:t>3) объекты трубопроводного транспорта;</a:t>
            </a:r>
          </a:p>
          <a:p>
            <a:pPr>
              <a:lnSpc>
                <a:spcPct val="80000"/>
              </a:lnSpc>
            </a:pPr>
            <a:r>
              <a:rPr lang="ru-RU" sz="1600" dirty="0" smtClean="0"/>
              <a:t>4) морские и речные порты, в том числе искусственные земельные участки, предназначенные для создания и (или) реконструкции гидротехнических сооружений портов, гидротехнические сооружения портов, объекты их производственной и инженерной инфраструктур;</a:t>
            </a:r>
          </a:p>
          <a:p>
            <a:pPr>
              <a:lnSpc>
                <a:spcPct val="80000"/>
              </a:lnSpc>
            </a:pPr>
            <a:r>
              <a:rPr lang="ru-RU" sz="1600" dirty="0" smtClean="0"/>
              <a:t>5) морские и речные суда, суда смешанного (река - море) плавания, а также суда, осуществляющие ледокольную проводку, гидрографическую, научно-исследовательскую деятельность, паромные переправы, плавучие и сухие доки;</a:t>
            </a:r>
          </a:p>
          <a:p>
            <a:pPr>
              <a:lnSpc>
                <a:spcPct val="80000"/>
              </a:lnSpc>
            </a:pPr>
            <a:r>
              <a:rPr lang="ru-RU" sz="1600" dirty="0" smtClean="0"/>
              <a:t>6) аэродромы или здания и (или) сооружения, предназначенные для взлета, посадки, руления и стоянки воздушных судов, а также создаваемые и предназначенные для организации полетов гражданских воздушных судов авиационная инфраструктура и средства обслуживания воздушного движения, навигации, посадки и связи;</a:t>
            </a:r>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28</a:t>
            </a:fld>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ru-RU" smtClean="0"/>
              <a:t>продолжение</a:t>
            </a:r>
          </a:p>
        </p:txBody>
      </p:sp>
      <p:sp>
        <p:nvSpPr>
          <p:cNvPr id="102403" name="Rectangle 3"/>
          <p:cNvSpPr>
            <a:spLocks noGrp="1" noChangeArrowheads="1"/>
          </p:cNvSpPr>
          <p:nvPr>
            <p:ph type="body" idx="1"/>
          </p:nvPr>
        </p:nvSpPr>
        <p:spPr/>
        <p:txBody>
          <a:bodyPr/>
          <a:lstStyle/>
          <a:p>
            <a:pPr>
              <a:lnSpc>
                <a:spcPct val="80000"/>
              </a:lnSpc>
            </a:pPr>
            <a:r>
              <a:rPr lang="ru-RU" sz="1700" dirty="0" smtClean="0"/>
              <a:t>7) объекты производственной и инженерной инфраструктур аэропортов;</a:t>
            </a:r>
          </a:p>
          <a:p>
            <a:pPr>
              <a:lnSpc>
                <a:spcPct val="80000"/>
              </a:lnSpc>
            </a:pPr>
            <a:r>
              <a:rPr lang="ru-RU" sz="1700" dirty="0" smtClean="0"/>
              <a:t>9) гидротехнические сооружения;</a:t>
            </a:r>
          </a:p>
          <a:p>
            <a:pPr>
              <a:lnSpc>
                <a:spcPct val="80000"/>
              </a:lnSpc>
            </a:pPr>
            <a:r>
              <a:rPr lang="ru-RU" sz="1700" dirty="0" smtClean="0"/>
              <a:t>10) объекты по производству, передаче и распределению электрической и тепловой энергии;</a:t>
            </a:r>
          </a:p>
          <a:p>
            <a:pPr>
              <a:lnSpc>
                <a:spcPct val="80000"/>
              </a:lnSpc>
            </a:pPr>
            <a:r>
              <a:rPr lang="ru-RU" sz="1700" dirty="0" smtClean="0"/>
              <a:t>11) системы коммунальной инфраструктуры и иные объекты коммунального хозяйства, в том числе объекты </a:t>
            </a:r>
            <a:r>
              <a:rPr lang="ru-RU" sz="1700" dirty="0" err="1" smtClean="0"/>
              <a:t>водо</a:t>
            </a:r>
            <a:r>
              <a:rPr lang="ru-RU" sz="1700" dirty="0" smtClean="0"/>
              <a:t>-, тепло-, </a:t>
            </a:r>
            <a:r>
              <a:rPr lang="ru-RU" sz="1700" dirty="0" err="1" smtClean="0"/>
              <a:t>газо</a:t>
            </a:r>
            <a:r>
              <a:rPr lang="ru-RU" sz="1700" dirty="0" smtClean="0"/>
              <a:t>- и энергоснабжения, водоотведения, очистки сточных вод, переработки и утилизации (захоронения) бытовых отходов, объекты, предназначенные для освещения территорий городских и сельских поселений, объекты, предназначенные для благоустройства территорий, а также объекты социально-бытового назначения;</a:t>
            </a:r>
          </a:p>
          <a:p>
            <a:pPr>
              <a:lnSpc>
                <a:spcPct val="80000"/>
              </a:lnSpc>
            </a:pPr>
            <a:r>
              <a:rPr lang="ru-RU" sz="1700" dirty="0" smtClean="0"/>
              <a:t>12) метрополитен и другой транспорт общего пользования;</a:t>
            </a:r>
          </a:p>
          <a:p>
            <a:pPr>
              <a:lnSpc>
                <a:spcPct val="80000"/>
              </a:lnSpc>
            </a:pPr>
            <a:r>
              <a:rPr lang="ru-RU" sz="1700" dirty="0" smtClean="0"/>
              <a:t>13) объекты здравоохранения, в том числе объекты, предназначенные для санаторно-курортного лечения;</a:t>
            </a:r>
          </a:p>
          <a:p>
            <a:pPr>
              <a:lnSpc>
                <a:spcPct val="80000"/>
              </a:lnSpc>
            </a:pPr>
            <a:r>
              <a:rPr lang="ru-RU" sz="1700" dirty="0" smtClean="0"/>
              <a:t>14) объекты образования, культуры, спорта, объекты, используемые для организации отдыха граждан и туризма, иные объекты социально-культурного назначения.</a:t>
            </a:r>
          </a:p>
          <a:p>
            <a:pPr>
              <a:lnSpc>
                <a:spcPct val="80000"/>
              </a:lnSpc>
            </a:pPr>
            <a:endParaRPr lang="ru-RU" sz="1700" dirty="0" smtClean="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29</a:t>
            </a:fld>
            <a:endParaRPr lang="ru-R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673100" y="1600200"/>
            <a:ext cx="8013700" cy="4525963"/>
          </a:xfrm>
        </p:spPr>
        <p:txBody>
          <a:bodyPr/>
          <a:lstStyle/>
          <a:p>
            <a:pPr>
              <a:buNone/>
            </a:pPr>
            <a:r>
              <a:rPr lang="ru-RU" dirty="0" smtClean="0"/>
              <a:t>	</a:t>
            </a:r>
          </a:p>
        </p:txBody>
      </p:sp>
      <p:sp>
        <p:nvSpPr>
          <p:cNvPr id="15362" name="Заголовок 2"/>
          <p:cNvSpPr>
            <a:spLocks noGrp="1"/>
          </p:cNvSpPr>
          <p:nvPr>
            <p:ph type="title"/>
          </p:nvPr>
        </p:nvSpPr>
        <p:spPr>
          <a:xfrm>
            <a:off x="611188" y="404813"/>
            <a:ext cx="7632700" cy="792162"/>
          </a:xfrm>
        </p:spPr>
        <p:txBody>
          <a:bodyPr>
            <a:noAutofit/>
          </a:bodyPr>
          <a:lstStyle/>
          <a:p>
            <a:pPr algn="ctr"/>
            <a:r>
              <a:rPr lang="ru-RU" sz="1800" dirty="0" smtClean="0"/>
              <a:t>ОБ ОПРЕДЕЛЕНИИ СЛУЧАЕВ ЗАКЛЮЧЕНИЯ КОНТРАКТА ЖИЗНЕННОГО ЦИКЛА  - </a:t>
            </a:r>
            <a:r>
              <a:rPr lang="ru-RU" sz="1800" i="1" dirty="0" smtClean="0">
                <a:hlinkClick r:id="rId2"/>
              </a:rPr>
              <a:t>Постановление Правительства РФ от 28.11.2013 N 1087</a:t>
            </a:r>
            <a:endParaRPr lang="ru-RU" sz="1800" dirty="0" smtClean="0"/>
          </a:p>
        </p:txBody>
      </p:sp>
      <p:sp>
        <p:nvSpPr>
          <p:cNvPr id="4" name="Прямоугольник 3"/>
          <p:cNvSpPr/>
          <p:nvPr/>
        </p:nvSpPr>
        <p:spPr>
          <a:xfrm>
            <a:off x="1187624" y="1772816"/>
            <a:ext cx="6984776" cy="4278094"/>
          </a:xfrm>
          <a:prstGeom prst="rect">
            <a:avLst/>
          </a:prstGeom>
        </p:spPr>
        <p:txBody>
          <a:bodyPr wrap="square">
            <a:spAutoFit/>
          </a:bodyPr>
          <a:lstStyle/>
          <a:p>
            <a:r>
              <a:rPr lang="ru-RU" dirty="0" smtClean="0">
                <a:solidFill>
                  <a:srgbClr val="FF0000"/>
                </a:solidFill>
              </a:rPr>
              <a:t>Согласно этому Постановлению КЖЦ заключается в случаях </a:t>
            </a:r>
            <a:r>
              <a:rPr lang="ru-RU" sz="2000" u="sng" dirty="0" smtClean="0">
                <a:solidFill>
                  <a:srgbClr val="FF0000"/>
                </a:solidFill>
              </a:rPr>
              <a:t>выполнения работ </a:t>
            </a:r>
            <a:r>
              <a:rPr lang="ru-RU" dirty="0" smtClean="0"/>
              <a:t>по </a:t>
            </a:r>
            <a:r>
              <a:rPr lang="ru-RU" i="1" u="sng" dirty="0" smtClean="0"/>
              <a:t>проектированию и строительству </a:t>
            </a:r>
            <a:r>
              <a:rPr lang="ru-RU" dirty="0" smtClean="0"/>
              <a:t>:</a:t>
            </a:r>
          </a:p>
          <a:p>
            <a:r>
              <a:rPr lang="ru-RU" dirty="0" smtClean="0"/>
              <a:t>а) автомобильных дорог (участков автомобильных дорог), защитных дорожных сооружений, искусственных дорожных сооружений;</a:t>
            </a:r>
          </a:p>
          <a:p>
            <a:r>
              <a:rPr lang="ru-RU" dirty="0" smtClean="0"/>
              <a:t>б) инфраструктуры морских и речных портов, в том числе искусственных земельных участков, гидротехнических сооружений портов;</a:t>
            </a:r>
          </a:p>
          <a:p>
            <a:r>
              <a:rPr lang="ru-RU" dirty="0" smtClean="0"/>
              <a:t>в) аэродромов</a:t>
            </a:r>
            <a:r>
              <a:rPr lang="en-US" dirty="0" smtClean="0"/>
              <a:t> </a:t>
            </a:r>
            <a:r>
              <a:rPr lang="en-US" u="sng" dirty="0" smtClean="0"/>
              <a:t>(</a:t>
            </a:r>
            <a:r>
              <a:rPr lang="ru-RU" u="sng" dirty="0" smtClean="0"/>
              <a:t>прим. вопрос Автора – а Космодромов</a:t>
            </a:r>
            <a:r>
              <a:rPr lang="en-US" u="sng" dirty="0" smtClean="0"/>
              <a:t> </a:t>
            </a:r>
            <a:r>
              <a:rPr lang="ru-RU" u="sng" dirty="0" smtClean="0"/>
              <a:t>и их инфраструктуры</a:t>
            </a:r>
            <a:r>
              <a:rPr lang="en-US" u="sng" dirty="0" smtClean="0"/>
              <a:t>?</a:t>
            </a:r>
            <a:r>
              <a:rPr lang="ru-RU" u="sng" dirty="0" smtClean="0"/>
              <a:t>) </a:t>
            </a:r>
            <a:r>
              <a:rPr lang="ru-RU" dirty="0" smtClean="0"/>
              <a:t>;</a:t>
            </a:r>
          </a:p>
          <a:p>
            <a:r>
              <a:rPr lang="ru-RU" dirty="0" smtClean="0"/>
              <a:t>г) объектов системы коммунальной инфраструктуры и иных объектов коммунального хозяйства, в том числе объектов </a:t>
            </a:r>
            <a:r>
              <a:rPr lang="ru-RU" dirty="0" err="1" smtClean="0"/>
              <a:t>водо</a:t>
            </a:r>
            <a:r>
              <a:rPr lang="ru-RU" dirty="0" smtClean="0"/>
              <a:t>-, тепло-, </a:t>
            </a:r>
            <a:r>
              <a:rPr lang="ru-RU" dirty="0" err="1" smtClean="0"/>
              <a:t>газо</a:t>
            </a:r>
            <a:r>
              <a:rPr lang="ru-RU" dirty="0" smtClean="0"/>
              <a:t>- и энергоснабжения, водоотведения, очистки сточных вод, переработки и утилизации (захоронения) бытовых отходов;</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normAutofit fontScale="90000"/>
          </a:bodyPr>
          <a:lstStyle/>
          <a:p>
            <a:r>
              <a:rPr lang="ru-RU" sz="2400" b="1" dirty="0" smtClean="0"/>
              <a:t>Ч.2. ст. 7 Концессионная плата может быть установлена в форме:</a:t>
            </a:r>
          </a:p>
        </p:txBody>
      </p:sp>
      <p:sp>
        <p:nvSpPr>
          <p:cNvPr id="106499" name="Rectangle 3"/>
          <p:cNvSpPr>
            <a:spLocks noGrp="1" noChangeArrowheads="1"/>
          </p:cNvSpPr>
          <p:nvPr>
            <p:ph type="body" idx="1"/>
          </p:nvPr>
        </p:nvSpPr>
        <p:spPr/>
        <p:txBody>
          <a:bodyPr/>
          <a:lstStyle/>
          <a:p>
            <a:pPr>
              <a:lnSpc>
                <a:spcPct val="90000"/>
              </a:lnSpc>
            </a:pPr>
            <a:r>
              <a:rPr lang="ru-RU" sz="2600" b="1" dirty="0" smtClean="0"/>
              <a:t>1) определенных в твердой сумме платежей, вносимых периодически или единовременно в бюджет соответствующего уровня;</a:t>
            </a:r>
          </a:p>
          <a:p>
            <a:pPr>
              <a:lnSpc>
                <a:spcPct val="90000"/>
              </a:lnSpc>
            </a:pPr>
            <a:r>
              <a:rPr lang="ru-RU" sz="2600" b="1" dirty="0" smtClean="0"/>
              <a:t>2) установленной доли продукции или доходов, полученных концессионером в результате осуществления деятельности, предусмотренной концессионным соглашением;</a:t>
            </a:r>
          </a:p>
          <a:p>
            <a:pPr>
              <a:lnSpc>
                <a:spcPct val="90000"/>
              </a:lnSpc>
            </a:pPr>
            <a:r>
              <a:rPr lang="ru-RU" sz="2600" b="1" dirty="0" smtClean="0"/>
              <a:t>3) передачи </a:t>
            </a:r>
            <a:r>
              <a:rPr lang="ru-RU" sz="2600" b="1" dirty="0" err="1" smtClean="0"/>
              <a:t>концеденту</a:t>
            </a:r>
            <a:r>
              <a:rPr lang="ru-RU" sz="2600" b="1" dirty="0" smtClean="0"/>
              <a:t> в собственность имущества, находящегося в собственности концессионера.</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6394" y="274018"/>
            <a:ext cx="8231213" cy="778588"/>
          </a:xfrm>
        </p:spPr>
        <p:txBody>
          <a:bodyPr/>
          <a:lstStyle/>
          <a:p>
            <a:r>
              <a:rPr lang="ru-RU" sz="1600" dirty="0" smtClean="0"/>
              <a:t>Ч. 1. ст. 10 Концессионное соглашение должно включать в себя следующие</a:t>
            </a:r>
            <a:br>
              <a:rPr lang="ru-RU" sz="1600" dirty="0" smtClean="0"/>
            </a:br>
            <a:r>
              <a:rPr lang="ru-RU" sz="1600" dirty="0" smtClean="0"/>
              <a:t> </a:t>
            </a:r>
            <a:r>
              <a:rPr lang="ru-RU" sz="1600" b="1" dirty="0" smtClean="0"/>
              <a:t>существенные условия:</a:t>
            </a:r>
            <a:r>
              <a:rPr lang="ru-RU" sz="1300" dirty="0" smtClean="0"/>
              <a:t/>
            </a:r>
            <a:br>
              <a:rPr lang="ru-RU" sz="1300" dirty="0" smtClean="0"/>
            </a:br>
            <a:endParaRPr lang="ru-RU" sz="1300" dirty="0" smtClean="0"/>
          </a:p>
        </p:txBody>
      </p:sp>
      <p:sp>
        <p:nvSpPr>
          <p:cNvPr id="107523" name="Rectangle 3"/>
          <p:cNvSpPr>
            <a:spLocks noGrp="1" noChangeArrowheads="1"/>
          </p:cNvSpPr>
          <p:nvPr>
            <p:ph type="body" idx="1"/>
          </p:nvPr>
        </p:nvSpPr>
        <p:spPr>
          <a:xfrm>
            <a:off x="454782" y="1628800"/>
            <a:ext cx="8234438" cy="4497856"/>
          </a:xfrm>
        </p:spPr>
        <p:txBody>
          <a:bodyPr/>
          <a:lstStyle/>
          <a:p>
            <a:pPr>
              <a:lnSpc>
                <a:spcPct val="80000"/>
              </a:lnSpc>
            </a:pPr>
            <a:r>
              <a:rPr lang="ru-RU" sz="1800" dirty="0" smtClean="0"/>
              <a:t>1) обязательства концессионера по созданию и (или) реконструкции объекта концессионного соглашения, соблюдению сроков его создания и (или) реконструкции;</a:t>
            </a:r>
          </a:p>
          <a:p>
            <a:pPr>
              <a:lnSpc>
                <a:spcPct val="80000"/>
              </a:lnSpc>
            </a:pPr>
            <a:r>
              <a:rPr lang="ru-RU" sz="1800" dirty="0" smtClean="0"/>
              <a:t>2) обязательства концессионера по осуществлению деятельности, предусмотренной концессионным соглашением;</a:t>
            </a:r>
          </a:p>
          <a:p>
            <a:pPr>
              <a:lnSpc>
                <a:spcPct val="80000"/>
              </a:lnSpc>
            </a:pPr>
            <a:r>
              <a:rPr lang="ru-RU" sz="1800" dirty="0" smtClean="0"/>
              <a:t>3) срок действия концессионного соглашения;</a:t>
            </a:r>
          </a:p>
          <a:p>
            <a:pPr>
              <a:lnSpc>
                <a:spcPct val="80000"/>
              </a:lnSpc>
            </a:pPr>
            <a:r>
              <a:rPr lang="ru-RU" sz="1800" dirty="0" smtClean="0"/>
              <a:t>4) описание, в том числе технико-экономические показатели, объекта концессионного соглашения;</a:t>
            </a:r>
          </a:p>
          <a:p>
            <a:pPr>
              <a:lnSpc>
                <a:spcPct val="80000"/>
              </a:lnSpc>
            </a:pPr>
            <a:r>
              <a:rPr lang="ru-RU" sz="1800" dirty="0" smtClean="0"/>
              <a:t>4.1) срок передачи концессионеру объекта концессионного соглашения;</a:t>
            </a:r>
          </a:p>
          <a:p>
            <a:pPr>
              <a:lnSpc>
                <a:spcPct val="80000"/>
              </a:lnSpc>
            </a:pPr>
            <a:r>
              <a:rPr lang="ru-RU" sz="1800" dirty="0" smtClean="0"/>
              <a:t>5) порядок предоставления концессионеру земельных участков, предназначенных для осуществления деятельности, предусмотренной концессионным соглашением, и срок заключения с концессионером договоров аренды (субаренды) этих земельных участков (в случае, если заключение договоров аренды (субаренды) земельных участков необходимо для осуществления деятельности, предусмотренной концессионным соглашением);</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ru-RU" smtClean="0"/>
              <a:t>продолжение</a:t>
            </a:r>
          </a:p>
        </p:txBody>
      </p:sp>
      <p:sp>
        <p:nvSpPr>
          <p:cNvPr id="108547" name="Rectangle 3"/>
          <p:cNvSpPr>
            <a:spLocks noGrp="1" noChangeArrowheads="1"/>
          </p:cNvSpPr>
          <p:nvPr>
            <p:ph type="body" idx="1"/>
          </p:nvPr>
        </p:nvSpPr>
        <p:spPr/>
        <p:txBody>
          <a:bodyPr/>
          <a:lstStyle/>
          <a:p>
            <a:pPr>
              <a:lnSpc>
                <a:spcPct val="80000"/>
              </a:lnSpc>
            </a:pPr>
            <a:r>
              <a:rPr lang="ru-RU" sz="1700" dirty="0" smtClean="0"/>
              <a:t>6) цели и срок использования (эксплуатации) объекта концессионного соглашения;</a:t>
            </a:r>
          </a:p>
          <a:p>
            <a:pPr>
              <a:lnSpc>
                <a:spcPct val="80000"/>
              </a:lnSpc>
            </a:pPr>
            <a:r>
              <a:rPr lang="ru-RU" sz="1700" dirty="0" smtClean="0"/>
              <a:t>6.1) </a:t>
            </a:r>
            <a:r>
              <a:rPr lang="ru-RU" sz="1700" b="1" dirty="0" smtClean="0"/>
              <a:t>способы обеспечения исполнения концессионером обязательств</a:t>
            </a:r>
            <a:r>
              <a:rPr lang="ru-RU" sz="1700" dirty="0" smtClean="0"/>
              <a:t> по концессионному соглашению (предоставление безотзывной банковской гарантии, передача концессионером </a:t>
            </a:r>
            <a:r>
              <a:rPr lang="ru-RU" sz="1700" dirty="0" err="1" smtClean="0"/>
              <a:t>концеденту</a:t>
            </a:r>
            <a:r>
              <a:rPr lang="ru-RU" sz="1700" dirty="0" smtClean="0"/>
              <a:t> в залог прав концессионера по договору банковского вклада (депозита), осуществление страхования риска ответственности концессионера за нарушение обязательств по концессионному соглашению), размеры предоставляемого обеспечения и срок, на который оно предоставляется;</a:t>
            </a:r>
          </a:p>
          <a:p>
            <a:pPr>
              <a:lnSpc>
                <a:spcPct val="80000"/>
              </a:lnSpc>
            </a:pPr>
            <a:r>
              <a:rPr lang="ru-RU" sz="1700" dirty="0" smtClean="0"/>
              <a:t>6.2) размер концессионной платы, форму или формы, порядок и сроки ее внесения, за исключением случаев, предусмотренных </a:t>
            </a:r>
            <a:r>
              <a:rPr lang="ru-RU" sz="1700" dirty="0" smtClean="0">
                <a:hlinkClick r:id="rId2"/>
              </a:rPr>
              <a:t>частью 1.1 статьи 7</a:t>
            </a:r>
            <a:r>
              <a:rPr lang="ru-RU" sz="1700" dirty="0" smtClean="0"/>
              <a:t> настоящего Федерального закона;</a:t>
            </a:r>
          </a:p>
          <a:p>
            <a:pPr>
              <a:lnSpc>
                <a:spcPct val="80000"/>
              </a:lnSpc>
            </a:pPr>
            <a:r>
              <a:rPr lang="ru-RU" sz="1700" dirty="0" smtClean="0"/>
              <a:t>6.3) порядок возмещения расходов сторон в случае досрочного расторжения концессионного соглашения;</a:t>
            </a:r>
          </a:p>
          <a:p>
            <a:pPr>
              <a:lnSpc>
                <a:spcPct val="80000"/>
              </a:lnSpc>
            </a:pPr>
            <a:r>
              <a:rPr lang="ru-RU" sz="1700" dirty="0" smtClean="0"/>
              <a:t>7) иные предусмотренные федеральными законами существенные условия</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normAutofit fontScale="90000"/>
          </a:bodyPr>
          <a:lstStyle/>
          <a:p>
            <a:r>
              <a:rPr lang="ru-RU" sz="1700" b="1" dirty="0" smtClean="0"/>
              <a:t>Концессионное соглашение помимо предусмотренных </a:t>
            </a:r>
            <a:r>
              <a:rPr lang="ru-RU" sz="1700" b="1" dirty="0" smtClean="0">
                <a:hlinkClick r:id="rId2"/>
              </a:rPr>
              <a:t>частями 1</a:t>
            </a:r>
            <a:r>
              <a:rPr lang="ru-RU" sz="1700" b="1" dirty="0" smtClean="0"/>
              <a:t> и </a:t>
            </a:r>
            <a:r>
              <a:rPr lang="ru-RU" sz="1700" b="1" dirty="0" smtClean="0">
                <a:hlinkClick r:id="rId3"/>
              </a:rPr>
              <a:t>1.1</a:t>
            </a:r>
            <a:r>
              <a:rPr lang="ru-RU" sz="1700" b="1" dirty="0" smtClean="0"/>
              <a:t> статьи 10 существенных условий может содержать иные не противоречащие законодательству РФ условия, в том числе</a:t>
            </a:r>
            <a:r>
              <a:rPr lang="ru-RU" sz="1700" dirty="0" smtClean="0"/>
              <a:t>:</a:t>
            </a:r>
            <a:br>
              <a:rPr lang="ru-RU" sz="1700" dirty="0" smtClean="0"/>
            </a:br>
            <a:endParaRPr lang="ru-RU" sz="1700" dirty="0" smtClean="0"/>
          </a:p>
        </p:txBody>
      </p:sp>
      <p:sp>
        <p:nvSpPr>
          <p:cNvPr id="109571" name="Rectangle 3"/>
          <p:cNvSpPr>
            <a:spLocks noGrp="1" noChangeArrowheads="1"/>
          </p:cNvSpPr>
          <p:nvPr>
            <p:ph type="body" idx="1"/>
          </p:nvPr>
        </p:nvSpPr>
        <p:spPr>
          <a:xfrm>
            <a:off x="454782" y="1628799"/>
            <a:ext cx="8234438" cy="4680521"/>
          </a:xfrm>
        </p:spPr>
        <p:txBody>
          <a:bodyPr/>
          <a:lstStyle/>
          <a:p>
            <a:pPr>
              <a:lnSpc>
                <a:spcPct val="90000"/>
              </a:lnSpc>
            </a:pPr>
            <a:r>
              <a:rPr lang="ru-RU" sz="2200" dirty="0" smtClean="0"/>
              <a:t>1) объем производства товаров, выполнения работ, оказания услуг при осуществлении деятельности, предусмотренной концессионным соглашением;</a:t>
            </a:r>
          </a:p>
          <a:p>
            <a:pPr>
              <a:lnSpc>
                <a:spcPct val="90000"/>
              </a:lnSpc>
            </a:pPr>
            <a:r>
              <a:rPr lang="ru-RU" sz="2200" dirty="0" smtClean="0"/>
              <a:t>2) порядок и условия установления и изменения цен (тарифов) на производимые товары, выполняемые работы, оказываемые услуги, надбавок к ценам (тарифам), долгосрочные параметры регулирования деятельности концессионера, согласованные с органами исполнительной власти или органами местного самоуправления, осуществляющими в соответствии с законодательством РФ в сфере регулирования цен (тарифов) регулирование цен (тарифов);</a:t>
            </a:r>
          </a:p>
          <a:p>
            <a:pPr>
              <a:lnSpc>
                <a:spcPct val="90000"/>
              </a:lnSpc>
            </a:pPr>
            <a:r>
              <a:rPr lang="ru-RU" sz="2200" dirty="0" smtClean="0"/>
              <a:t>3) объем инвестиций в создание и (или) реконструкцию объекта концессионного соглашения;</a:t>
            </a:r>
          </a:p>
          <a:p>
            <a:pPr>
              <a:lnSpc>
                <a:spcPct val="90000"/>
              </a:lnSpc>
            </a:pPr>
            <a:r>
              <a:rPr lang="ru-RU" sz="2200" dirty="0" smtClean="0"/>
              <a:t>3.1) состав объекта концессионного соглашения;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ru-RU" sz="1700" dirty="0" smtClean="0"/>
              <a:t>Иные условия концессионного соглашения - продолжение</a:t>
            </a:r>
          </a:p>
        </p:txBody>
      </p:sp>
      <p:sp>
        <p:nvSpPr>
          <p:cNvPr id="110595" name="Rectangle 3"/>
          <p:cNvSpPr>
            <a:spLocks noGrp="1" noChangeArrowheads="1"/>
          </p:cNvSpPr>
          <p:nvPr>
            <p:ph type="body" idx="1"/>
          </p:nvPr>
        </p:nvSpPr>
        <p:spPr/>
        <p:txBody>
          <a:bodyPr/>
          <a:lstStyle/>
          <a:p>
            <a:pPr>
              <a:lnSpc>
                <a:spcPct val="80000"/>
              </a:lnSpc>
            </a:pPr>
            <a:r>
              <a:rPr lang="ru-RU" sz="2000" dirty="0" smtClean="0"/>
              <a:t>4) срок сдачи в эксплуатацию созданного и (или) реконструированного объекта концессионного соглашения с установленными концессионным соглашением технико-экономическими показателями;</a:t>
            </a:r>
          </a:p>
          <a:p>
            <a:pPr>
              <a:lnSpc>
                <a:spcPct val="80000"/>
              </a:lnSpc>
            </a:pPr>
            <a:r>
              <a:rPr lang="ru-RU" sz="2000" dirty="0" smtClean="0"/>
              <a:t>5) обязательства концессионера по реализации производимых товаров, выполнению работ, оказанию услуг на внутреннем рынке в течение срока, установленного концессионным соглашением;</a:t>
            </a:r>
          </a:p>
          <a:p>
            <a:pPr>
              <a:lnSpc>
                <a:spcPct val="80000"/>
              </a:lnSpc>
            </a:pPr>
            <a:r>
              <a:rPr lang="ru-RU" sz="2000" dirty="0" smtClean="0"/>
              <a:t>6) обязательства концессионера по реализации производимых товаров, выполнению работ, оказанию услуг по регулируемым ценам (тарифам) и в соответствии с установленными надбавками к ценам (тарифам);</a:t>
            </a:r>
          </a:p>
          <a:p>
            <a:pPr>
              <a:lnSpc>
                <a:spcPct val="80000"/>
              </a:lnSpc>
            </a:pPr>
            <a:r>
              <a:rPr lang="ru-RU" sz="2000" dirty="0" smtClean="0"/>
              <a:t>7) обязательства концессионера по предоставлению потребителям установленных федеральными законами, законами субъекта РФ, нормативными правовыми актами органа МСУ льгот, в том числе льгот по оплате товаров, работ, услуг;</a:t>
            </a:r>
          </a:p>
          <a:p>
            <a:pPr>
              <a:lnSpc>
                <a:spcPct val="80000"/>
              </a:lnSpc>
            </a:pPr>
            <a:endParaRPr lang="ru-RU" sz="2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6"/>
          <p:cNvSpPr>
            <a:spLocks noGrp="1" noChangeArrowheads="1"/>
          </p:cNvSpPr>
          <p:nvPr>
            <p:ph type="sldNum" sz="quarter" idx="4294967295"/>
          </p:nvPr>
        </p:nvSpPr>
        <p:spPr>
          <a:xfrm>
            <a:off x="6553200" y="6356350"/>
            <a:ext cx="2133600" cy="365125"/>
          </a:xfrm>
          <a:prstGeom prst="rect">
            <a:avLst/>
          </a:prstGeom>
          <a:noFill/>
        </p:spPr>
        <p:txBody>
          <a:bodyPr/>
          <a:lstStyle/>
          <a:p>
            <a:fld id="{ED0A87E5-3219-458B-BB05-69389DF4D56D}" type="slidenum">
              <a:rPr lang="ru-RU"/>
              <a:pPr/>
              <a:t>35</a:t>
            </a:fld>
            <a:endParaRPr lang="ru-RU"/>
          </a:p>
        </p:txBody>
      </p:sp>
      <p:sp>
        <p:nvSpPr>
          <p:cNvPr id="111619" name="Rectangle 2"/>
          <p:cNvSpPr>
            <a:spLocks noGrp="1" noChangeArrowheads="1"/>
          </p:cNvSpPr>
          <p:nvPr>
            <p:ph type="title"/>
          </p:nvPr>
        </p:nvSpPr>
        <p:spPr/>
        <p:txBody>
          <a:bodyPr/>
          <a:lstStyle/>
          <a:p>
            <a:r>
              <a:rPr lang="ru-RU" smtClean="0"/>
              <a:t>продолжение</a:t>
            </a:r>
          </a:p>
        </p:txBody>
      </p:sp>
      <p:sp>
        <p:nvSpPr>
          <p:cNvPr id="111620" name="Rectangle 3"/>
          <p:cNvSpPr>
            <a:spLocks noGrp="1" noChangeArrowheads="1"/>
          </p:cNvSpPr>
          <p:nvPr>
            <p:ph type="body" idx="1"/>
          </p:nvPr>
        </p:nvSpPr>
        <p:spPr>
          <a:xfrm>
            <a:off x="454782" y="1628799"/>
            <a:ext cx="8234438" cy="4681165"/>
          </a:xfrm>
        </p:spPr>
        <p:txBody>
          <a:bodyPr/>
          <a:lstStyle/>
          <a:p>
            <a:pPr>
              <a:lnSpc>
                <a:spcPct val="80000"/>
              </a:lnSpc>
            </a:pPr>
            <a:r>
              <a:rPr lang="ru-RU" sz="2000" dirty="0" smtClean="0"/>
              <a:t>8) обязательства концессионера по осуществлению за свой счет страхования риска случайной гибели и (или) случайного повреждения объекта концессионного соглашения, иного передаваемого </a:t>
            </a:r>
            <a:r>
              <a:rPr lang="ru-RU" sz="2000" dirty="0" err="1" smtClean="0"/>
              <a:t>концедентом</a:t>
            </a:r>
            <a:r>
              <a:rPr lang="ru-RU" sz="2000" dirty="0" smtClean="0"/>
              <a:t> концессионеру по концессионному соглашению имущества;</a:t>
            </a:r>
          </a:p>
          <a:p>
            <a:pPr>
              <a:lnSpc>
                <a:spcPct val="80000"/>
              </a:lnSpc>
            </a:pPr>
            <a:r>
              <a:rPr lang="ru-RU" sz="2000" dirty="0" smtClean="0"/>
              <a:t>9) обязательства </a:t>
            </a:r>
            <a:r>
              <a:rPr lang="ru-RU" sz="2000" dirty="0" err="1" smtClean="0"/>
              <a:t>концедента</a:t>
            </a:r>
            <a:r>
              <a:rPr lang="ru-RU" sz="2000" dirty="0" smtClean="0"/>
              <a:t> по финансированию части расходов на создание и (или) реконструкцию объекта концессионного соглашения, расходов на использование (эксплуатацию) указанного объекта, по предоставлению концессионеру государственных или муниципальных гарантий, размер принимаемых </a:t>
            </a:r>
            <a:r>
              <a:rPr lang="ru-RU" sz="2000" dirty="0" err="1" smtClean="0"/>
              <a:t>концедентом</a:t>
            </a:r>
            <a:r>
              <a:rPr lang="ru-RU" sz="2000" dirty="0" smtClean="0"/>
              <a:t> на себя расходов, а также размер, порядок и условия предоставления </a:t>
            </a:r>
            <a:r>
              <a:rPr lang="ru-RU" sz="2000" dirty="0" err="1" smtClean="0"/>
              <a:t>концедентом</a:t>
            </a:r>
            <a:r>
              <a:rPr lang="ru-RU" sz="2000" dirty="0" smtClean="0"/>
              <a:t> концессионеру государственных или муниципальных гарантий;</a:t>
            </a:r>
          </a:p>
          <a:p>
            <a:pPr>
              <a:lnSpc>
                <a:spcPct val="80000"/>
              </a:lnSpc>
            </a:pPr>
            <a:r>
              <a:rPr lang="ru-RU" sz="2000" dirty="0" smtClean="0"/>
              <a:t>10) размер средств, направляемых концессионером на модернизацию, замену иного передаваемого </a:t>
            </a:r>
            <a:r>
              <a:rPr lang="ru-RU" sz="2000" dirty="0" err="1" smtClean="0"/>
              <a:t>концедентом</a:t>
            </a:r>
            <a:r>
              <a:rPr lang="ru-RU" sz="2000" dirty="0" smtClean="0"/>
              <a:t> концессионеру по концессионному соглашению имущества, улучшение его характеристик и эксплуатационных свойств;</a:t>
            </a:r>
          </a:p>
          <a:p>
            <a:pPr>
              <a:lnSpc>
                <a:spcPct val="80000"/>
              </a:lnSpc>
            </a:pPr>
            <a:endParaRPr lang="ru-RU" sz="20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ru-RU" smtClean="0"/>
              <a:t>продолжение</a:t>
            </a:r>
          </a:p>
        </p:txBody>
      </p:sp>
      <p:sp>
        <p:nvSpPr>
          <p:cNvPr id="112643" name="Rectangle 3"/>
          <p:cNvSpPr>
            <a:spLocks noGrp="1" noChangeArrowheads="1"/>
          </p:cNvSpPr>
          <p:nvPr>
            <p:ph type="body" idx="1"/>
          </p:nvPr>
        </p:nvSpPr>
        <p:spPr/>
        <p:txBody>
          <a:bodyPr/>
          <a:lstStyle/>
          <a:p>
            <a:pPr>
              <a:lnSpc>
                <a:spcPct val="90000"/>
              </a:lnSpc>
            </a:pPr>
            <a:r>
              <a:rPr lang="ru-RU" sz="2200" dirty="0" smtClean="0"/>
              <a:t>11) порядок внесения изменений в концессионное соглашение;</a:t>
            </a:r>
          </a:p>
          <a:p>
            <a:pPr>
              <a:lnSpc>
                <a:spcPct val="90000"/>
              </a:lnSpc>
            </a:pPr>
            <a:r>
              <a:rPr lang="ru-RU" sz="2200" dirty="0" smtClean="0"/>
              <a:t>12) обязательства концессионера по подготовке проектной документации объекта концессионного соглашения;</a:t>
            </a:r>
          </a:p>
          <a:p>
            <a:pPr>
              <a:lnSpc>
                <a:spcPct val="90000"/>
              </a:lnSpc>
            </a:pPr>
            <a:r>
              <a:rPr lang="ru-RU" sz="2200" dirty="0" smtClean="0"/>
              <a:t>13) обязательства </a:t>
            </a:r>
            <a:r>
              <a:rPr lang="ru-RU" sz="2200" dirty="0" err="1" smtClean="0"/>
              <a:t>концедента</a:t>
            </a:r>
            <a:r>
              <a:rPr lang="ru-RU" sz="2200" dirty="0" smtClean="0"/>
              <a:t> и (или) концессионера по подготовке территории, необходимой для создания и (или) реконструкции объекта концессионного соглашения и (или) для осуществления деятельности, предусмотренной концессионным соглашением;</a:t>
            </a:r>
          </a:p>
          <a:p>
            <a:pPr>
              <a:lnSpc>
                <a:spcPct val="90000"/>
              </a:lnSpc>
            </a:pPr>
            <a:r>
              <a:rPr lang="ru-RU" sz="2200" dirty="0" smtClean="0"/>
              <a:t>15) размеры неустойки за нарушение сторонами обязательств по концессионному соглашению.</a:t>
            </a:r>
          </a:p>
          <a:p>
            <a:pPr>
              <a:lnSpc>
                <a:spcPct val="90000"/>
              </a:lnSpc>
            </a:pPr>
            <a:endParaRPr lang="ru-RU" sz="2200"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7632848" cy="1224136"/>
          </a:xfrm>
        </p:spPr>
        <p:txBody>
          <a:bodyPr>
            <a:noAutofit/>
          </a:bodyPr>
          <a:lstStyle/>
          <a:p>
            <a:r>
              <a:rPr lang="ru-RU" sz="1400" dirty="0" smtClean="0">
                <a:solidFill>
                  <a:schemeClr val="tx1"/>
                </a:solidFill>
              </a:rPr>
              <a:t>Постановление Правительства РФ от 03.06.2014 N 510 "Об утверждении Правил дисконтирования величин при оценке конкурсных предложений на право заключения концессионных соглашений и договоров аренды в сфере теплоснабжения, в сфере водоснабжения и водоотведения и о внесении изменений в некоторые акты Правительства Российской Федерации"</a:t>
            </a:r>
            <a:endParaRPr lang="ru-RU" sz="1400" dirty="0">
              <a:solidFill>
                <a:schemeClr val="tx1"/>
              </a:solidFill>
            </a:endParaRPr>
          </a:p>
        </p:txBody>
      </p:sp>
      <p:sp>
        <p:nvSpPr>
          <p:cNvPr id="3" name="Содержимое 2"/>
          <p:cNvSpPr>
            <a:spLocks noGrp="1"/>
          </p:cNvSpPr>
          <p:nvPr>
            <p:ph idx="1"/>
          </p:nvPr>
        </p:nvSpPr>
        <p:spPr/>
        <p:txBody>
          <a:bodyPr>
            <a:normAutofit/>
          </a:bodyPr>
          <a:lstStyle/>
          <a:p>
            <a:r>
              <a:rPr lang="ru-RU" sz="2000" dirty="0" smtClean="0"/>
              <a:t>Настоящие Правила определяют </a:t>
            </a:r>
            <a:r>
              <a:rPr lang="ru-RU" sz="2000" dirty="0" smtClean="0">
                <a:solidFill>
                  <a:srgbClr val="FF0000"/>
                </a:solidFill>
              </a:rPr>
              <a:t>порядок дисконтирования </a:t>
            </a:r>
            <a:r>
              <a:rPr lang="ru-RU" sz="2000" dirty="0" smtClean="0"/>
              <a:t>величин при оценке конкурсных предложений на право заключения концессионных соглашений </a:t>
            </a:r>
            <a:r>
              <a:rPr lang="ru-RU" sz="2000" dirty="0" smtClean="0">
                <a:solidFill>
                  <a:srgbClr val="FF0000"/>
                </a:solidFill>
              </a:rPr>
              <a:t>в отношении объектов теплоснабжения, централизованных систем горячего водоснабжения, холодного водоснабжения и (или) водоотведения, отдельных объектов таких систем, находящихся в государственной или муниципальной собственности </a:t>
            </a:r>
            <a:r>
              <a:rPr lang="ru-RU" sz="2000" i="1" u="sng" dirty="0" smtClean="0">
                <a:solidFill>
                  <a:srgbClr val="FF0000"/>
                </a:solidFill>
              </a:rPr>
              <a:t>(далее - концессионное соглашение</a:t>
            </a:r>
            <a:r>
              <a:rPr lang="ru-RU" sz="2000" dirty="0" smtClean="0"/>
              <a:t>), или договоров аренды объектов теплоснабжения, централизованных систем горячего водоснабжения, холодного водоснабжения и (или) водоотведения, отдельных объектов таких систем, находящихся в государственной или муниципальной собственности (далее - договор аренды).</a:t>
            </a:r>
          </a:p>
          <a:p>
            <a:endParaRPr lang="ru-RU" sz="16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37</a:t>
            </a:fld>
            <a:endParaRPr lang="ru-RU"/>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dirty="0" smtClean="0">
                <a:solidFill>
                  <a:srgbClr val="FF0000"/>
                </a:solidFill>
              </a:rPr>
              <a:t>порядок дисконтирования</a:t>
            </a:r>
            <a:endParaRPr lang="ru-RU" sz="1600" dirty="0"/>
          </a:p>
        </p:txBody>
      </p:sp>
      <p:sp>
        <p:nvSpPr>
          <p:cNvPr id="3" name="Содержимое 2"/>
          <p:cNvSpPr>
            <a:spLocks noGrp="1"/>
          </p:cNvSpPr>
          <p:nvPr>
            <p:ph idx="1"/>
          </p:nvPr>
        </p:nvSpPr>
        <p:spPr/>
        <p:txBody>
          <a:bodyPr>
            <a:normAutofit fontScale="92500"/>
          </a:bodyPr>
          <a:lstStyle/>
          <a:p>
            <a:r>
              <a:rPr lang="ru-RU" sz="1400" dirty="0" smtClean="0"/>
              <a:t>2. Дисконтирование величин осуществляется:</a:t>
            </a:r>
          </a:p>
          <a:p>
            <a:pPr lvl="1"/>
            <a:r>
              <a:rPr lang="ru-RU" sz="1400" dirty="0" smtClean="0"/>
              <a:t>а) при определении победителя конкурса на право заключения концессионного соглашения - в отношении:</a:t>
            </a:r>
          </a:p>
          <a:p>
            <a:pPr lvl="1"/>
            <a:r>
              <a:rPr lang="ru-RU" sz="1400" dirty="0" smtClean="0"/>
              <a:t>необходимой валовой выручки от поставок товаров и оказания услуг по регулируемым ценам (тарифам) на каждый год срока действия концессионного соглашения;</a:t>
            </a:r>
          </a:p>
          <a:p>
            <a:pPr lvl="1"/>
            <a:r>
              <a:rPr lang="ru-RU" sz="1400" dirty="0" smtClean="0"/>
              <a:t>объема расходов, финансируемых за счет средств </a:t>
            </a:r>
            <a:r>
              <a:rPr lang="ru-RU" sz="1400" dirty="0" err="1" smtClean="0"/>
              <a:t>концедента</a:t>
            </a:r>
            <a:r>
              <a:rPr lang="ru-RU" sz="1400" dirty="0" smtClean="0"/>
              <a:t>, на использование (эксплуатацию) объекта концессионного соглашения в сфере теплоснабжения, а также в сфере водоснабжения и водоотведения на каждый год срока действия концессионного соглашения;</a:t>
            </a:r>
          </a:p>
          <a:p>
            <a:pPr lvl="1"/>
            <a:r>
              <a:rPr lang="ru-RU" sz="1400" dirty="0" smtClean="0"/>
              <a:t>расходов концессионера, подлежащих возмещению, которые согласно расчетам на дату окончания срока действия концессионного соглашения не будут возмещены и размер которых определяется в соответствии с </a:t>
            </a:r>
            <a:r>
              <a:rPr lang="ru-RU" sz="1400" dirty="0" smtClean="0">
                <a:hlinkClick r:id="rId2"/>
              </a:rPr>
              <a:t>пунктом 6 настоящих Правил;</a:t>
            </a:r>
          </a:p>
          <a:p>
            <a:r>
              <a:rPr lang="ru-RU" sz="1400" dirty="0" smtClean="0"/>
              <a:t>б) при определении победителя конкурса на право заключения договора аренды - в отношении:</a:t>
            </a:r>
          </a:p>
          <a:p>
            <a:pPr lvl="1"/>
            <a:r>
              <a:rPr lang="ru-RU" sz="1400" dirty="0" smtClean="0"/>
              <a:t>необходимой валовой выручки от поставок товаров и оказания услуг по регулируемым ценам (тарифам) на каждый год срока действия договора аренды;</a:t>
            </a:r>
          </a:p>
          <a:p>
            <a:pPr lvl="1"/>
            <a:r>
              <a:rPr lang="ru-RU" sz="1400" dirty="0" smtClean="0"/>
              <a:t>объема финансовой поддержки, необходимой арендатору и предоставляемой арендодателем в целях возмещения затрат или недополученных доходов в связи с производством, поставками товаров, оказанием услуг с использованием объектов теплоснабжения, централизованных систем горячего водоснабжения, холодного водоснабжения и (или) водоотведения, отдельных объектов таких систем, находящихся в государственной или муниципальной собственности, на каждый год срока действия договора аренды.</a:t>
            </a:r>
          </a:p>
          <a:p>
            <a:endParaRPr lang="ru-RU" sz="14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38</a:t>
            </a:fld>
            <a:endParaRPr lang="ru-RU"/>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solidFill>
                  <a:srgbClr val="FF0000"/>
                </a:solidFill>
              </a:rPr>
              <a:t>порядок дисконтирования</a:t>
            </a:r>
            <a:endParaRPr lang="ru-RU" sz="1800" dirty="0"/>
          </a:p>
        </p:txBody>
      </p:sp>
      <p:sp>
        <p:nvSpPr>
          <p:cNvPr id="3" name="Содержимое 2"/>
          <p:cNvSpPr>
            <a:spLocks noGrp="1"/>
          </p:cNvSpPr>
          <p:nvPr>
            <p:ph idx="1"/>
          </p:nvPr>
        </p:nvSpPr>
        <p:spPr>
          <a:xfrm>
            <a:off x="457200" y="1556792"/>
            <a:ext cx="8229600" cy="4569371"/>
          </a:xfrm>
        </p:spPr>
        <p:txBody>
          <a:bodyPr>
            <a:normAutofit/>
          </a:bodyPr>
          <a:lstStyle/>
          <a:p>
            <a:r>
              <a:rPr lang="ru-RU" sz="1400" dirty="0" smtClean="0"/>
              <a:t>3. Необходимая валовая выручка от поставок товаров и оказания услуг по регулируемым ценам (тарифам) в сфере теплоснабжения, а также в сфере водоснабжения и водоотведения на каждый год срока действия концессионного соглашения или договора аренды определяется в соответствии с методическими указаниями по расчету регулируемых цен (тарифов) в сфере теплоснабжения и методическими указаниями по расчету регулируемых тарифов в сфере водоснабжения и водоотведения, утверждаемыми федеральным органом исполнительной власти в области государственного регулирования тарифов, без учета:</a:t>
            </a:r>
          </a:p>
          <a:p>
            <a:pPr lvl="1"/>
            <a:r>
              <a:rPr lang="ru-RU" sz="1400" dirty="0" smtClean="0"/>
              <a:t>а) экономии операционных расходов;</a:t>
            </a:r>
          </a:p>
          <a:p>
            <a:pPr lvl="1"/>
            <a:r>
              <a:rPr lang="ru-RU" sz="1400" dirty="0" smtClean="0"/>
              <a:t>б) экономии от снижения потребления энергетических ресурсов;</a:t>
            </a:r>
          </a:p>
          <a:p>
            <a:pPr lvl="1"/>
            <a:r>
              <a:rPr lang="ru-RU" sz="1400" dirty="0" smtClean="0"/>
              <a:t>в) корректировки необходимой валовой выручки;</a:t>
            </a:r>
          </a:p>
          <a:p>
            <a:pPr lvl="1"/>
            <a:r>
              <a:rPr lang="ru-RU" sz="1400" dirty="0" smtClean="0"/>
              <a:t>г) экономически обоснованных расходов, не учтенных органом регулирования при установлении тарифов;</a:t>
            </a:r>
          </a:p>
          <a:p>
            <a:pPr lvl="1"/>
            <a:r>
              <a:rPr lang="ru-RU" sz="1400" dirty="0" err="1" smtClean="0"/>
              <a:t>д</a:t>
            </a:r>
            <a:r>
              <a:rPr lang="ru-RU" sz="1400" dirty="0" smtClean="0"/>
              <a:t>) необоснованных доходов, полученных в периоды регулирования, предшествующие году начала действия концессионного соглашения или договора аренды.</a:t>
            </a:r>
          </a:p>
          <a:p>
            <a:r>
              <a:rPr lang="ru-RU" sz="1400" dirty="0" smtClean="0"/>
              <a:t>4. При расчете необходимой валовой выручки применяется индекс эффективности операционных расходов, равный 1 проценту. Указанное значение индекса эффективности операционных расходов используется только в целях определения дисконтированной выручки участников конкурса и может отличаться от индекса эффективности операционных расходов, используемого при установлении цен (тарифов).</a:t>
            </a:r>
          </a:p>
          <a:p>
            <a:endParaRPr lang="ru-RU" sz="14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39</a:t>
            </a:fld>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673100" y="1600200"/>
            <a:ext cx="8013700" cy="4525963"/>
          </a:xfrm>
        </p:spPr>
        <p:txBody>
          <a:bodyPr/>
          <a:lstStyle/>
          <a:p>
            <a:pPr>
              <a:buNone/>
            </a:pPr>
            <a:r>
              <a:rPr lang="ru-RU" dirty="0" smtClean="0"/>
              <a:t>	</a:t>
            </a:r>
          </a:p>
        </p:txBody>
      </p:sp>
      <p:sp>
        <p:nvSpPr>
          <p:cNvPr id="15362" name="Заголовок 2"/>
          <p:cNvSpPr>
            <a:spLocks noGrp="1"/>
          </p:cNvSpPr>
          <p:nvPr>
            <p:ph type="title"/>
          </p:nvPr>
        </p:nvSpPr>
        <p:spPr>
          <a:xfrm>
            <a:off x="611188" y="404813"/>
            <a:ext cx="7632700" cy="792162"/>
          </a:xfrm>
        </p:spPr>
        <p:txBody>
          <a:bodyPr>
            <a:noAutofit/>
          </a:bodyPr>
          <a:lstStyle/>
          <a:p>
            <a:pPr algn="ctr"/>
            <a:r>
              <a:rPr lang="ru-RU" sz="1800" dirty="0" smtClean="0"/>
              <a:t>ОБ ОПРЕДЕЛЕНИИ СЛУЧАЕВ ЗАКЛЮЧЕНИЯ КОНТРАКТА ЖИЗНЕННОГО ЦИКЛА  - </a:t>
            </a:r>
            <a:r>
              <a:rPr lang="ru-RU" sz="1800" i="1" dirty="0" smtClean="0">
                <a:hlinkClick r:id="rId2"/>
              </a:rPr>
              <a:t>Постановление Правительства РФ от 28.11.2013 N 1087</a:t>
            </a:r>
            <a:endParaRPr lang="ru-RU" sz="1800" dirty="0" smtClean="0"/>
          </a:p>
        </p:txBody>
      </p:sp>
      <p:sp>
        <p:nvSpPr>
          <p:cNvPr id="5" name="Прямоугольник 4"/>
          <p:cNvSpPr/>
          <p:nvPr/>
        </p:nvSpPr>
        <p:spPr>
          <a:xfrm>
            <a:off x="1259632" y="1700809"/>
            <a:ext cx="7128792" cy="4555093"/>
          </a:xfrm>
          <a:prstGeom prst="rect">
            <a:avLst/>
          </a:prstGeom>
        </p:spPr>
        <p:txBody>
          <a:bodyPr wrap="square">
            <a:spAutoFit/>
          </a:bodyPr>
          <a:lstStyle/>
          <a:p>
            <a:r>
              <a:rPr lang="ru-RU" dirty="0" err="1" smtClean="0"/>
              <a:t>д</a:t>
            </a:r>
            <a:r>
              <a:rPr lang="ru-RU" dirty="0" smtClean="0"/>
              <a:t>)  объектов инфраструктуры метрополитена, внеуличного транспорта и городского наземного электрического транспорта;</a:t>
            </a:r>
          </a:p>
          <a:p>
            <a:r>
              <a:rPr lang="ru-RU" dirty="0" smtClean="0"/>
              <a:t>е)  объектов инфраструктуры железнодорожного транспорта общего пользования;</a:t>
            </a:r>
          </a:p>
          <a:p>
            <a:r>
              <a:rPr lang="ru-RU" dirty="0" smtClean="0"/>
              <a:t>ж)  уникальных объектов капитального строительства.</a:t>
            </a:r>
          </a:p>
          <a:p>
            <a:r>
              <a:rPr lang="ru-RU" sz="2000" dirty="0" smtClean="0">
                <a:solidFill>
                  <a:srgbClr val="FF0000"/>
                </a:solidFill>
              </a:rPr>
              <a:t>Закупки</a:t>
            </a:r>
            <a:r>
              <a:rPr lang="en-US" sz="2000" dirty="0" smtClean="0">
                <a:solidFill>
                  <a:srgbClr val="FF0000"/>
                </a:solidFill>
              </a:rPr>
              <a:t>:</a:t>
            </a:r>
            <a:endParaRPr lang="ru-RU" sz="2000" dirty="0" smtClean="0">
              <a:solidFill>
                <a:srgbClr val="FF0000"/>
              </a:solidFill>
            </a:endParaRPr>
          </a:p>
          <a:p>
            <a:r>
              <a:rPr lang="ru-RU" dirty="0" err="1" smtClean="0"/>
              <a:t>з</a:t>
            </a:r>
            <a:r>
              <a:rPr lang="ru-RU" dirty="0" smtClean="0"/>
              <a:t>) железнодорожного подвижного состава, транспортных средств метрополитена, внеуличного транспорта и городского наземного электрического транспорта;</a:t>
            </a:r>
          </a:p>
          <a:p>
            <a:r>
              <a:rPr lang="ru-RU" dirty="0" smtClean="0"/>
              <a:t>и) воздушных судов, морских и речных судов.</a:t>
            </a:r>
          </a:p>
          <a:p>
            <a:r>
              <a:rPr lang="ru-RU" i="1" u="sng" dirty="0" smtClean="0"/>
              <a:t>Вопрос - а космических аппаратов, космических станций и т.п. – КЖЦ или не КЖЦ</a:t>
            </a:r>
            <a:r>
              <a:rPr lang="en-US" i="1" u="sng" dirty="0" smtClean="0"/>
              <a:t>?</a:t>
            </a:r>
            <a:endParaRPr lang="ru-RU" i="1" u="sng" dirty="0" smtClean="0"/>
          </a:p>
          <a:p>
            <a:endParaRPr lang="ru-RU" dirty="0" smtClean="0"/>
          </a:p>
          <a:p>
            <a:endParaRPr lang="ru-RU" dirty="0" smtClean="0"/>
          </a:p>
          <a:p>
            <a:endParaRPr lang="ru-RU" dirty="0" smtClean="0"/>
          </a:p>
          <a:p>
            <a:endParaRPr lang="ru-RU"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solidFill>
                  <a:srgbClr val="FF0000"/>
                </a:solidFill>
              </a:rPr>
              <a:t>порядок дисконтирования</a:t>
            </a:r>
            <a:endParaRPr lang="ru-RU" sz="1800" dirty="0"/>
          </a:p>
        </p:txBody>
      </p:sp>
      <p:sp>
        <p:nvSpPr>
          <p:cNvPr id="3" name="Содержимое 2"/>
          <p:cNvSpPr>
            <a:spLocks noGrp="1"/>
          </p:cNvSpPr>
          <p:nvPr>
            <p:ph idx="1"/>
          </p:nvPr>
        </p:nvSpPr>
        <p:spPr>
          <a:xfrm>
            <a:off x="457200" y="1412776"/>
            <a:ext cx="8229600" cy="4713387"/>
          </a:xfrm>
        </p:spPr>
        <p:txBody>
          <a:bodyPr>
            <a:normAutofit/>
          </a:bodyPr>
          <a:lstStyle/>
          <a:p>
            <a:r>
              <a:rPr lang="ru-RU" sz="1400" dirty="0" smtClean="0"/>
              <a:t>7. Коэффициент дисконтирования принимается:</a:t>
            </a:r>
          </a:p>
          <a:p>
            <a:pPr lvl="1"/>
            <a:r>
              <a:rPr lang="ru-RU" sz="1400" dirty="0" smtClean="0"/>
              <a:t>а) в отношении объектов теплоснабжения, находящихся в государственной или муниципальной собственности, - равным минимальной норме доходности инвестированного капитала, установленной федеральным органом исполнительной власти в области государственного регулирования тарифов в сфере теплоснабжения в соответствии с </a:t>
            </a:r>
            <a:r>
              <a:rPr lang="ru-RU" sz="1400" dirty="0" smtClean="0">
                <a:hlinkClick r:id="rId2"/>
              </a:rPr>
              <a:t>Правилами установления долгосрочных параметров регулирования деятельности организаций в отнесенной законодательством Российской Федерации к сферам деятельности субъектов естественных монополий сфере теплоснабжения и (или) цен (тарифов) в сфере теплоснабжения, которые подлежат регулированию в соответствии с перечнем, определенным статьей 8 Федерального закона "О теплоснабжении", утвержденными постановлением Правительства Российской Федерации от 22 октября 2012 г. N 1075 "О ценообразовании в сфере теплоснабжения";</a:t>
            </a:r>
          </a:p>
          <a:p>
            <a:pPr lvl="1"/>
            <a:r>
              <a:rPr lang="ru-RU" sz="1400" dirty="0" smtClean="0"/>
              <a:t>б) в отношении централизованных систем горячего водоснабжения, холодного водоснабжения и (или) водоотведения, отдельных объектов таких систем, находящихся в государственной или муниципальной собственности, - равным минимальной норме доходности инвестированного капитала, установленной федеральным органом исполнительной власти в области государственного регулирования тарифов в соответствии с </a:t>
            </a:r>
            <a:r>
              <a:rPr lang="ru-RU" sz="1400" dirty="0" smtClean="0">
                <a:hlinkClick r:id="rId3"/>
              </a:rPr>
              <a:t>Правилами расчета нормы доходности инвестированного капитала в сфере водоснабжения и водоотведения, утвержденными постановлением Правительства Российской Федерации от 13 мая 2013 г. N 406 "О государственном регулировании тарифов в сфере водоснабжения и водоотведения".</a:t>
            </a:r>
          </a:p>
          <a:p>
            <a:endParaRPr lang="ru-RU" sz="1400" dirty="0" smtClean="0"/>
          </a:p>
          <a:p>
            <a:endParaRPr lang="ru-RU" sz="14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40</a:t>
            </a:fld>
            <a:endParaRPr lang="ru-RU"/>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r>
              <a:rPr lang="ru-RU" sz="1500" dirty="0" smtClean="0"/>
              <a:t>продолжение</a:t>
            </a:r>
          </a:p>
        </p:txBody>
      </p:sp>
      <p:sp>
        <p:nvSpPr>
          <p:cNvPr id="138243" name="Rectangle 3"/>
          <p:cNvSpPr>
            <a:spLocks noGrp="1" noChangeArrowheads="1"/>
          </p:cNvSpPr>
          <p:nvPr>
            <p:ph type="body" idx="1"/>
          </p:nvPr>
        </p:nvSpPr>
        <p:spPr/>
        <p:txBody>
          <a:bodyPr/>
          <a:lstStyle/>
          <a:p>
            <a:pPr eaLnBrk="1" hangingPunct="1">
              <a:lnSpc>
                <a:spcPct val="80000"/>
              </a:lnSpc>
            </a:pPr>
            <a:r>
              <a:rPr lang="ru-RU" sz="2100" b="1" i="1" u="sng" dirty="0" smtClean="0"/>
              <a:t>В рамках КЖЦ</a:t>
            </a:r>
            <a:r>
              <a:rPr lang="ru-RU" sz="2100" dirty="0" smtClean="0"/>
              <a:t> подготовка ПД должна осуществляться </a:t>
            </a:r>
            <a:r>
              <a:rPr lang="ru-RU" sz="2100" b="1" dirty="0" smtClean="0"/>
              <a:t>в соответствии</a:t>
            </a:r>
            <a:r>
              <a:rPr lang="ru-RU" sz="2100" dirty="0" smtClean="0"/>
              <a:t>:</a:t>
            </a:r>
          </a:p>
          <a:p>
            <a:pPr lvl="1" eaLnBrk="1" hangingPunct="1">
              <a:lnSpc>
                <a:spcPct val="80000"/>
              </a:lnSpc>
            </a:pPr>
            <a:r>
              <a:rPr lang="ru-RU" sz="1700" dirty="0" smtClean="0"/>
              <a:t>с ГПЗУ или в отношении линейных объектов - проектом планировки и межевания территории</a:t>
            </a:r>
          </a:p>
          <a:p>
            <a:pPr lvl="1" eaLnBrk="1" hangingPunct="1">
              <a:lnSpc>
                <a:spcPct val="80000"/>
              </a:lnSpc>
            </a:pPr>
            <a:r>
              <a:rPr lang="ru-RU" sz="1700" dirty="0" smtClean="0"/>
              <a:t>требованиями технических регламентов (О пожарной безопасности,  О безопасности зданий и сооружений и др.)</a:t>
            </a:r>
          </a:p>
          <a:p>
            <a:pPr lvl="1" eaLnBrk="1" hangingPunct="1">
              <a:lnSpc>
                <a:spcPct val="80000"/>
              </a:lnSpc>
            </a:pPr>
            <a:r>
              <a:rPr lang="ru-RU" sz="1700" dirty="0" smtClean="0"/>
              <a:t> техническими условиями </a:t>
            </a:r>
          </a:p>
          <a:p>
            <a:pPr lvl="1" eaLnBrk="1" hangingPunct="1">
              <a:lnSpc>
                <a:spcPct val="80000"/>
              </a:lnSpc>
            </a:pPr>
            <a:r>
              <a:rPr lang="ru-RU" sz="1700" dirty="0" smtClean="0"/>
              <a:t>разрешением на отклонение от предельных параметров разрешенного строительства, реконструкции</a:t>
            </a:r>
          </a:p>
          <a:p>
            <a:pPr lvl="1" eaLnBrk="1" hangingPunct="1">
              <a:lnSpc>
                <a:spcPct val="80000"/>
              </a:lnSpc>
            </a:pPr>
            <a:r>
              <a:rPr lang="ru-RU" sz="1700" dirty="0" smtClean="0"/>
              <a:t>со специальными техническим условиями (3 вида норм – 1. уникальные…2. сейсмическая безопасность и 3. обеспечения пожарной безопасности) </a:t>
            </a:r>
            <a:endParaRPr lang="ru-RU" sz="1700" b="1" i="1" u="sng" dirty="0" smtClean="0"/>
          </a:p>
          <a:p>
            <a:pPr eaLnBrk="1" hangingPunct="1">
              <a:lnSpc>
                <a:spcPct val="80000"/>
              </a:lnSpc>
            </a:pPr>
            <a:r>
              <a:rPr lang="ru-RU" sz="2100" b="1" dirty="0" smtClean="0"/>
              <a:t> на основании</a:t>
            </a:r>
            <a:r>
              <a:rPr lang="ru-RU" sz="2100" dirty="0" smtClean="0"/>
              <a:t>:</a:t>
            </a:r>
          </a:p>
          <a:p>
            <a:pPr lvl="1" eaLnBrk="1" hangingPunct="1">
              <a:lnSpc>
                <a:spcPct val="80000"/>
              </a:lnSpc>
            </a:pPr>
            <a:r>
              <a:rPr lang="ru-RU" sz="1700" dirty="0" smtClean="0"/>
              <a:t>задания застройщика или технического заказчика</a:t>
            </a:r>
          </a:p>
          <a:p>
            <a:pPr lvl="1" eaLnBrk="1" hangingPunct="1">
              <a:lnSpc>
                <a:spcPct val="80000"/>
              </a:lnSpc>
            </a:pPr>
            <a:r>
              <a:rPr lang="ru-RU" sz="1700" dirty="0" smtClean="0"/>
              <a:t>положительного заключения результатов инженерных изысканий</a:t>
            </a:r>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41</a:t>
            </a:fld>
            <a:endParaRPr lang="ru-RU"/>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r>
              <a:rPr lang="ru-RU" sz="2700" dirty="0" smtClean="0"/>
              <a:t>Проектная документация - продолжение</a:t>
            </a:r>
          </a:p>
        </p:txBody>
      </p:sp>
      <p:sp>
        <p:nvSpPr>
          <p:cNvPr id="184323" name="Rectangle 3"/>
          <p:cNvSpPr>
            <a:spLocks noGrp="1" noChangeArrowheads="1"/>
          </p:cNvSpPr>
          <p:nvPr>
            <p:ph type="body" idx="1"/>
          </p:nvPr>
        </p:nvSpPr>
        <p:spPr/>
        <p:txBody>
          <a:bodyPr/>
          <a:lstStyle/>
          <a:p>
            <a:pPr eaLnBrk="1" hangingPunct="1">
              <a:lnSpc>
                <a:spcPct val="80000"/>
              </a:lnSpc>
            </a:pPr>
            <a:r>
              <a:rPr lang="ru-RU" sz="1700" dirty="0" smtClean="0"/>
              <a:t>Состав и требования к содержанию разделов проектной документации применительно к различным видам объектов капитального строительства, в том числе к линейным объектам, состав и требования к содержанию разделов проектной документации применительно к отдельным этапам строительства, реконструкции объектов капитального строительства, а также состав и требования к содержанию разделов проектной документации, представляемой на государственную экспертизу проектной документации и в органы государственного строительного надзора, устанавливаются Правительством Российской Федерации</a:t>
            </a:r>
            <a:r>
              <a:rPr lang="ru-RU" sz="1700" dirty="0" smtClean="0">
                <a:hlinkClick r:id="" action="ppaction://noaction"/>
              </a:rPr>
              <a:t>[1]</a:t>
            </a:r>
            <a:r>
              <a:rPr lang="ru-RU" sz="1700" dirty="0" smtClean="0"/>
              <a:t>, в</a:t>
            </a:r>
            <a:r>
              <a:rPr lang="ru-RU" sz="1700" b="1" i="1" u="sng" dirty="0" smtClean="0"/>
              <a:t> частности, ПОСТАНОВЛЕНИЕМ от 16 февраля 2008 г. N 87 </a:t>
            </a:r>
            <a:r>
              <a:rPr lang="en-US" sz="1700" b="1" i="1" u="sng" dirty="0" smtClean="0"/>
              <a:t>“</a:t>
            </a:r>
            <a:r>
              <a:rPr lang="ru-RU" sz="1700" b="1" i="1" u="sng" dirty="0" smtClean="0"/>
              <a:t>О СОСТАВЕ РАЗДЕЛОВ ПРОЕКТНОЙ ДОКУМЕНТАЦИИ</a:t>
            </a:r>
            <a:r>
              <a:rPr lang="en-US" sz="1700" b="1" i="1" u="sng" dirty="0" smtClean="0"/>
              <a:t> </a:t>
            </a:r>
            <a:r>
              <a:rPr lang="ru-RU" sz="1700" b="1" i="1" u="sng" dirty="0" smtClean="0"/>
              <a:t>И ТРЕБОВАНИЯХ К ИХ СОДЕРЖАНИЮ</a:t>
            </a:r>
            <a:r>
              <a:rPr lang="en-US" sz="1700" b="1" i="1" u="sng" dirty="0" smtClean="0"/>
              <a:t>”</a:t>
            </a:r>
            <a:r>
              <a:rPr lang="ru-RU" sz="1700" b="1" i="1" u="sng" dirty="0" smtClean="0"/>
              <a:t> </a:t>
            </a:r>
            <a:endParaRPr lang="en-US" sz="1700" b="1" i="1" u="sng" dirty="0" smtClean="0"/>
          </a:p>
          <a:p>
            <a:pPr eaLnBrk="1" hangingPunct="1">
              <a:lnSpc>
                <a:spcPct val="80000"/>
              </a:lnSpc>
            </a:pPr>
            <a:endParaRPr lang="en-US" sz="1700" dirty="0" smtClean="0"/>
          </a:p>
          <a:p>
            <a:pPr eaLnBrk="1" hangingPunct="1">
              <a:lnSpc>
                <a:spcPct val="80000"/>
              </a:lnSpc>
              <a:buFontTx/>
              <a:buNone/>
            </a:pPr>
            <a:r>
              <a:rPr lang="ru-RU" sz="1700" dirty="0" smtClean="0"/>
              <a:t/>
            </a:r>
            <a:br>
              <a:rPr lang="ru-RU" sz="1700" dirty="0" smtClean="0"/>
            </a:br>
            <a:r>
              <a:rPr lang="ru-RU" sz="1700" dirty="0" smtClean="0">
                <a:hlinkClick r:id="" action="ppaction://noaction"/>
              </a:rPr>
              <a:t>[1]</a:t>
            </a:r>
            <a:r>
              <a:rPr lang="ru-RU" sz="1700" dirty="0" smtClean="0"/>
              <a:t> ч.13 ст. 48 ГСК РФ </a:t>
            </a:r>
          </a:p>
        </p:txBody>
      </p:sp>
      <p:sp>
        <p:nvSpPr>
          <p:cNvPr id="5" name="Номер слайда 4"/>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42</a:t>
            </a:fld>
            <a:endParaRPr lang="ru-RU"/>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611560" y="404664"/>
            <a:ext cx="7632848" cy="936104"/>
          </a:xfrm>
        </p:spPr>
        <p:txBody>
          <a:bodyPr>
            <a:normAutofit fontScale="90000"/>
          </a:bodyPr>
          <a:lstStyle/>
          <a:p>
            <a:pPr eaLnBrk="1" hangingPunct="1"/>
            <a:r>
              <a:rPr lang="ru-RU" sz="2300" dirty="0" smtClean="0"/>
              <a:t>Новые положения о составе проектной документации с учетом энергосбережения и повышения энергетической эффективности в свете</a:t>
            </a:r>
          </a:p>
        </p:txBody>
      </p:sp>
      <p:sp>
        <p:nvSpPr>
          <p:cNvPr id="199683" name="Rectangle 3"/>
          <p:cNvSpPr>
            <a:spLocks noGrp="1" noChangeArrowheads="1"/>
          </p:cNvSpPr>
          <p:nvPr>
            <p:ph type="body" idx="1"/>
          </p:nvPr>
        </p:nvSpPr>
        <p:spPr>
          <a:xfrm>
            <a:off x="672620" y="1772816"/>
            <a:ext cx="8014180" cy="4353347"/>
          </a:xfrm>
        </p:spPr>
        <p:txBody>
          <a:bodyPr/>
          <a:lstStyle/>
          <a:p>
            <a:pPr eaLnBrk="1" hangingPunct="1">
              <a:lnSpc>
                <a:spcPct val="80000"/>
              </a:lnSpc>
              <a:buFontTx/>
              <a:buNone/>
            </a:pPr>
            <a:r>
              <a:rPr lang="ru-RU" sz="1700" b="1" dirty="0" smtClean="0"/>
              <a:t>	ФЕДЕРАЛЬНОГО ЗАКОНА от </a:t>
            </a:r>
            <a:r>
              <a:rPr lang="ru-RU" sz="1700" dirty="0" smtClean="0"/>
              <a:t>23 ноября 2009 года N 261-ФЗ</a:t>
            </a:r>
            <a:br>
              <a:rPr lang="ru-RU" sz="1700" dirty="0" smtClean="0"/>
            </a:br>
            <a:r>
              <a:rPr lang="ru-RU" sz="1700" b="1" dirty="0" smtClean="0"/>
              <a:t>ОБ ЭНЕРГОСБЕРЕЖЕНИИ И О ПОВЫШЕНИИ ЭНЕРГЕТИЧЕСКОЙ</a:t>
            </a:r>
          </a:p>
          <a:p>
            <a:pPr eaLnBrk="1" hangingPunct="1">
              <a:lnSpc>
                <a:spcPct val="80000"/>
              </a:lnSpc>
              <a:buFontTx/>
              <a:buNone/>
            </a:pPr>
            <a:r>
              <a:rPr lang="ru-RU" sz="1700" b="1" dirty="0" smtClean="0"/>
              <a:t>	ЭФФЕКТИВНОСТИ И О ВНЕСЕНИИ ИЗМЕНЕНИЙ В ОТДЕЛЬНЫЕ</a:t>
            </a:r>
          </a:p>
          <a:p>
            <a:pPr eaLnBrk="1" hangingPunct="1">
              <a:lnSpc>
                <a:spcPct val="80000"/>
              </a:lnSpc>
              <a:buFontTx/>
              <a:buNone/>
            </a:pPr>
            <a:r>
              <a:rPr lang="ru-RU" sz="1700" b="1" dirty="0" smtClean="0"/>
              <a:t>	ЗАКОНОДАТЕЛЬНЫЕ АКТЫ РОССИЙСКОЙ ФЕДЕРАЦИИ</a:t>
            </a:r>
            <a:endParaRPr lang="ru-RU" sz="1700" dirty="0" smtClean="0"/>
          </a:p>
          <a:p>
            <a:pPr eaLnBrk="1" hangingPunct="1">
              <a:lnSpc>
                <a:spcPct val="80000"/>
              </a:lnSpc>
            </a:pPr>
            <a:endParaRPr lang="ru-RU" sz="1700" i="1" u="sng" dirty="0" smtClean="0"/>
          </a:p>
          <a:p>
            <a:pPr eaLnBrk="1" hangingPunct="1">
              <a:lnSpc>
                <a:spcPct val="80000"/>
              </a:lnSpc>
            </a:pPr>
            <a:r>
              <a:rPr lang="ru-RU" sz="1700" i="1" u="sng" dirty="0" smtClean="0"/>
              <a:t>3) энергосбережение</a:t>
            </a:r>
            <a:r>
              <a:rPr lang="ru-RU" sz="1700" dirty="0" smtClean="0"/>
              <a:t> - реализация организационных, правовых, технических, технологических, экономических и иных мер, направленных на уменьшение объема используемых энергетических ресурсов при сохранении соответствующего полезного эффекта от их использования (в том числе объема произведенной продукции, выполненных работ, оказанных услуг);</a:t>
            </a:r>
          </a:p>
          <a:p>
            <a:pPr eaLnBrk="1" hangingPunct="1">
              <a:lnSpc>
                <a:spcPct val="80000"/>
              </a:lnSpc>
            </a:pPr>
            <a:r>
              <a:rPr lang="ru-RU" sz="1700" i="1" u="sng" dirty="0" smtClean="0"/>
              <a:t>4) энергетическая эффективность</a:t>
            </a:r>
            <a:r>
              <a:rPr lang="ru-RU" sz="1700" dirty="0" smtClean="0"/>
              <a:t> - характеристики, отражающие отношение полезного эффекта от использования энергетических ресурсов к затратам энергетических ресурсов, произведенным в целях получения такого эффекта, применительно к продукции, технологическому процессу, юридическому лицу, индивидуальному предпринимателю;</a:t>
            </a:r>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43</a:t>
            </a:fld>
            <a:endParaRPr lang="ru-RU"/>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1800" dirty="0" smtClean="0"/>
              <a:t>Статьей  108 ФЗ № 44-ФЗ предусмотрены  особенности заключения </a:t>
            </a:r>
            <a:r>
              <a:rPr lang="ru-RU" sz="1800" dirty="0" err="1" smtClean="0"/>
              <a:t>энергосервисных</a:t>
            </a:r>
            <a:r>
              <a:rPr lang="ru-RU" sz="1800" dirty="0" smtClean="0"/>
              <a:t> контрактов (к сожалению пока без увязки с КЖЦ, но это дело будущего – прим. Авт.)</a:t>
            </a:r>
            <a:br>
              <a:rPr lang="ru-RU" sz="1800" dirty="0" smtClean="0"/>
            </a:br>
            <a:r>
              <a:rPr lang="ru-RU" sz="1800" dirty="0" smtClean="0"/>
              <a:t> </a:t>
            </a:r>
            <a:br>
              <a:rPr lang="ru-RU" sz="1800" dirty="0" smtClean="0"/>
            </a:br>
            <a:endParaRPr lang="ru-RU" sz="1800" dirty="0"/>
          </a:p>
        </p:txBody>
      </p:sp>
      <p:sp>
        <p:nvSpPr>
          <p:cNvPr id="3" name="Содержимое 2"/>
          <p:cNvSpPr>
            <a:spLocks noGrp="1"/>
          </p:cNvSpPr>
          <p:nvPr>
            <p:ph idx="1"/>
          </p:nvPr>
        </p:nvSpPr>
        <p:spPr>
          <a:xfrm>
            <a:off x="457200" y="1628800"/>
            <a:ext cx="8229600" cy="4497363"/>
          </a:xfrm>
        </p:spPr>
        <p:txBody>
          <a:bodyPr>
            <a:normAutofit/>
          </a:bodyPr>
          <a:lstStyle/>
          <a:p>
            <a:pPr>
              <a:buNone/>
            </a:pPr>
            <a:r>
              <a:rPr lang="ru-RU" dirty="0" smtClean="0"/>
              <a:t> </a:t>
            </a:r>
          </a:p>
          <a:p>
            <a:r>
              <a:rPr lang="ru-RU" dirty="0" smtClean="0"/>
              <a:t>1. В целях обеспечения </a:t>
            </a:r>
            <a:r>
              <a:rPr lang="ru-RU" dirty="0" err="1" smtClean="0"/>
              <a:t>энергоэффективности</a:t>
            </a:r>
            <a:r>
              <a:rPr lang="ru-RU" dirty="0" smtClean="0"/>
              <a:t> при закупке товаров, работ, услуг, относящихся к сфере деятельности субъектов естественных монополий, услуг по водоснабжению, водоотведению, теплоснабжению, газоснабжению (за исключением услуг по реализации сжиженного газа), по подключению (присоединению) к сетям инженерно-технического обеспечения по регулируемым в соответствии с законодательством Российской Федерации ценам (тарифам), а также поставок электрической энергии, мазута, угля, поставок топлива, используемого в целях выработки энергии, заказчики вправе заключать </a:t>
            </a:r>
            <a:r>
              <a:rPr lang="ru-RU" dirty="0" err="1" smtClean="0"/>
              <a:t>энергосервисные</a:t>
            </a:r>
            <a:r>
              <a:rPr lang="ru-RU" dirty="0" smtClean="0"/>
              <a:t> контракты, предметом которых является совершение исполнителем действий, направленных на энергосбережение и повышение энергетической эффективности использования указанных энергетических ресурсов (далее - </a:t>
            </a:r>
            <a:r>
              <a:rPr lang="ru-RU" dirty="0" err="1" smtClean="0"/>
              <a:t>энергосервисный</a:t>
            </a:r>
            <a:r>
              <a:rPr lang="ru-RU" dirty="0" smtClean="0"/>
              <a:t> контракт).</a:t>
            </a:r>
          </a:p>
          <a:p>
            <a:endParaRPr lang="ru-RU"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44</a:t>
            </a:fld>
            <a:endParaRPr lang="ru-RU"/>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smtClean="0"/>
              <a:t>Особенности заключения </a:t>
            </a:r>
            <a:r>
              <a:rPr lang="ru-RU" sz="2000" dirty="0" err="1" smtClean="0"/>
              <a:t>энергосервисных</a:t>
            </a:r>
            <a:r>
              <a:rPr lang="ru-RU" sz="2000" dirty="0" smtClean="0"/>
              <a:t> контрактов - продолжение</a:t>
            </a:r>
            <a:endParaRPr lang="ru-RU" sz="2000" dirty="0"/>
          </a:p>
        </p:txBody>
      </p:sp>
      <p:sp>
        <p:nvSpPr>
          <p:cNvPr id="3" name="Содержимое 2"/>
          <p:cNvSpPr>
            <a:spLocks noGrp="1"/>
          </p:cNvSpPr>
          <p:nvPr>
            <p:ph idx="1"/>
          </p:nvPr>
        </p:nvSpPr>
        <p:spPr/>
        <p:txBody>
          <a:bodyPr>
            <a:normAutofit fontScale="70000" lnSpcReduction="20000"/>
          </a:bodyPr>
          <a:lstStyle/>
          <a:p>
            <a:r>
              <a:rPr lang="ru-RU" sz="3400" dirty="0" smtClean="0"/>
              <a:t>2. </a:t>
            </a:r>
            <a:r>
              <a:rPr lang="ru-RU" sz="3400" dirty="0" err="1" smtClean="0"/>
              <a:t>Энергосервисный</a:t>
            </a:r>
            <a:r>
              <a:rPr lang="ru-RU" sz="3400" dirty="0" smtClean="0"/>
              <a:t> контракт заключается отдельно от контрактов на поставки товаров, выполнение работ, оказание услуг, относящихся к сфере деятельности субъектов естественных монополий, на оказание услуг по водоснабжению, водоотведению, теплоснабжению, газоснабжению, по подключению (присоединению) к сетям инженерно-технического обеспечения по регулируемым в соответствии с законодательством Российской Федерации ценам (тарифам), на поставки электрической энергии, мазута, угля, на поставки топлива, используемого в целях выработки энергии (далее в целях настоящей статьи - поставки энергетических ресурсов). Заключение </a:t>
            </a:r>
            <a:r>
              <a:rPr lang="ru-RU" sz="3400" dirty="0" err="1" smtClean="0"/>
              <a:t>энергосервисного</a:t>
            </a:r>
            <a:r>
              <a:rPr lang="ru-RU" sz="3400" dirty="0" smtClean="0"/>
              <a:t> контракта осуществляется в порядке, установленном Федеральным законом о КС</a:t>
            </a:r>
            <a:endParaRPr lang="ru-RU" dirty="0" smtClean="0"/>
          </a:p>
          <a:p>
            <a:endParaRPr lang="ru-RU"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45</a:t>
            </a:fld>
            <a:endParaRPr lang="ru-RU"/>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eaLnBrk="1" hangingPunct="1"/>
            <a:r>
              <a:rPr lang="ru-RU" sz="2300" dirty="0" smtClean="0"/>
              <a:t>Договорно-правовое сопровождение КЖЦ</a:t>
            </a:r>
          </a:p>
        </p:txBody>
      </p:sp>
      <p:sp>
        <p:nvSpPr>
          <p:cNvPr id="330755" name="Rectangle 3"/>
          <p:cNvSpPr>
            <a:spLocks noGrp="1" noChangeArrowheads="1"/>
          </p:cNvSpPr>
          <p:nvPr>
            <p:ph type="body" idx="1"/>
          </p:nvPr>
        </p:nvSpPr>
        <p:spPr/>
        <p:txBody>
          <a:bodyPr/>
          <a:lstStyle/>
          <a:p>
            <a:pPr eaLnBrk="1" hangingPunct="1"/>
            <a:r>
              <a:rPr lang="ru-RU" sz="3600" dirty="0" smtClean="0"/>
              <a:t>1. Основные положения гражданского законодательства о договорах строительного подряда и выполнению проектных и изыскательских работ</a:t>
            </a:r>
          </a:p>
          <a:p>
            <a:pPr eaLnBrk="1" hangingPunct="1"/>
            <a:r>
              <a:rPr lang="ru-RU" sz="3600" dirty="0" smtClean="0"/>
              <a:t>2. Ответственность за нарушение договорных обязательств. </a:t>
            </a:r>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pPr>
              <a:defRPr/>
            </a:pPr>
            <a:fld id="{BB39DF73-816E-4334-BE5D-4FA2E9DF5D24}" type="slidenum">
              <a:rPr lang="ru-RU" smtClean="0"/>
              <a:pPr>
                <a:defRPr/>
              </a:pPr>
              <a:t>46</a:t>
            </a:fld>
            <a:endParaRPr lang="ru-RU"/>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a:xfrm>
            <a:off x="456394" y="274018"/>
            <a:ext cx="8231213" cy="634965"/>
          </a:xfrm>
        </p:spPr>
        <p:txBody>
          <a:bodyPr/>
          <a:lstStyle/>
          <a:p>
            <a:pPr eaLnBrk="1" hangingPunct="1"/>
            <a:r>
              <a:rPr lang="ru-RU" sz="2000" dirty="0" smtClean="0"/>
              <a:t>Особые условия к договорам подряда</a:t>
            </a:r>
          </a:p>
        </p:txBody>
      </p:sp>
      <p:sp>
        <p:nvSpPr>
          <p:cNvPr id="331779" name="Rectangle 3"/>
          <p:cNvSpPr>
            <a:spLocks noGrp="1" noChangeArrowheads="1"/>
          </p:cNvSpPr>
          <p:nvPr>
            <p:ph type="body" idx="1"/>
          </p:nvPr>
        </p:nvSpPr>
        <p:spPr>
          <a:xfrm>
            <a:off x="456394" y="1484784"/>
            <a:ext cx="8231213" cy="4641872"/>
          </a:xfrm>
        </p:spPr>
        <p:txBody>
          <a:bodyPr/>
          <a:lstStyle/>
          <a:p>
            <a:pPr eaLnBrk="1" hangingPunct="1">
              <a:lnSpc>
                <a:spcPct val="80000"/>
              </a:lnSpc>
            </a:pPr>
            <a:r>
              <a:rPr lang="ru-RU" sz="2000" dirty="0" smtClean="0"/>
              <a:t>Взаимные обязательства, вытекающие из действующего законодательства, строительных норм и правил, проектов организации строительства и производства работ, конкретных условий строительства предприятий, зданий и сооружений, а также санкции за неисполнение таких обязательств, за нарушение которых действующим законодательством санкции не установлены. В частности, в особых условиях могут быть установлены санкции за: несвоевременное производство расчетов за выполненные работы, оказанные услуги, переданные материалы и изделия, невыполнение работ по благоустройству и озеленению, если сроки выполнения предусмотрены в договоре; </a:t>
            </a:r>
            <a:r>
              <a:rPr lang="ru-RU" sz="2000" dirty="0" err="1" smtClean="0"/>
              <a:t>необеспечение</a:t>
            </a:r>
            <a:r>
              <a:rPr lang="ru-RU" sz="2000" dirty="0" smtClean="0"/>
              <a:t> своевременного открытия заказчиком финансирования; несвоевременное устранение недоделок и дефектов, указанных в актах рабочих комиссий; нарушение сроков передачи документов о разрешении производства работ и др.</a:t>
            </a:r>
            <a:endParaRPr lang="ru-RU" sz="2000" i="1" dirty="0" smtClean="0"/>
          </a:p>
          <a:p>
            <a:pPr eaLnBrk="1" hangingPunct="1">
              <a:lnSpc>
                <a:spcPct val="80000"/>
              </a:lnSpc>
            </a:pPr>
            <a:r>
              <a:rPr lang="ru-RU" sz="2000" i="1" dirty="0" smtClean="0"/>
              <a:t>(</a:t>
            </a:r>
            <a:r>
              <a:rPr lang="ru-RU" sz="2000" i="1" dirty="0" smtClean="0">
                <a:hlinkClick r:id="rId2"/>
              </a:rPr>
              <a:t>гл. 6, "МДС 11-15.2001. Методическое пособие по организации деятельности государственного заказчика на строительство и заказчика-застройщика"</a:t>
            </a:r>
            <a:r>
              <a:rPr lang="ru-RU" sz="2000" i="1" dirty="0" smtClean="0"/>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a:xfrm>
            <a:off x="456394" y="274018"/>
            <a:ext cx="8231213" cy="778588"/>
          </a:xfrm>
        </p:spPr>
        <p:txBody>
          <a:bodyPr/>
          <a:lstStyle/>
          <a:p>
            <a:pPr eaLnBrk="1" hangingPunct="1"/>
            <a:r>
              <a:rPr lang="ru-RU" sz="2700" dirty="0" smtClean="0"/>
              <a:t>Подряд</a:t>
            </a:r>
          </a:p>
        </p:txBody>
      </p:sp>
      <p:sp>
        <p:nvSpPr>
          <p:cNvPr id="332803" name="Rectangle 3"/>
          <p:cNvSpPr>
            <a:spLocks noGrp="1" noChangeArrowheads="1"/>
          </p:cNvSpPr>
          <p:nvPr>
            <p:ph type="body" idx="1"/>
          </p:nvPr>
        </p:nvSpPr>
        <p:spPr>
          <a:xfrm>
            <a:off x="395111" y="1556791"/>
            <a:ext cx="8231213" cy="4167343"/>
          </a:xfrm>
        </p:spPr>
        <p:txBody>
          <a:bodyPr/>
          <a:lstStyle/>
          <a:p>
            <a:pPr eaLnBrk="1" hangingPunct="1">
              <a:lnSpc>
                <a:spcPct val="80000"/>
              </a:lnSpc>
            </a:pPr>
            <a:r>
              <a:rPr lang="ru-RU" sz="1700" dirty="0" smtClean="0"/>
              <a:t> Общие положения о подряде</a:t>
            </a:r>
          </a:p>
          <a:p>
            <a:pPr eaLnBrk="1" hangingPunct="1">
              <a:lnSpc>
                <a:spcPct val="80000"/>
              </a:lnSpc>
            </a:pPr>
            <a:r>
              <a:rPr lang="ru-RU" sz="1700" dirty="0" smtClean="0"/>
              <a:t>Статья 702. Договор подряда</a:t>
            </a:r>
          </a:p>
          <a:p>
            <a:pPr eaLnBrk="1" hangingPunct="1">
              <a:lnSpc>
                <a:spcPct val="80000"/>
              </a:lnSpc>
            </a:pPr>
            <a:r>
              <a:rPr lang="ru-RU" sz="1700" dirty="0" smtClean="0"/>
              <a:t>1. По договору подряда одна сторона (подрядчик) обязуется выполнить по заданию другой стороны (заказчика) определенную работу и сдать ее результат заказчику, а заказчик обязуется принять результат работы и оплатить его.</a:t>
            </a:r>
          </a:p>
          <a:p>
            <a:pPr eaLnBrk="1" hangingPunct="1">
              <a:lnSpc>
                <a:spcPct val="80000"/>
              </a:lnSpc>
            </a:pPr>
            <a:r>
              <a:rPr lang="ru-RU" sz="1700" dirty="0" smtClean="0"/>
              <a:t>2. К отдельным видам договора подряда (бытовой подряд, строительный подряд, подряд на выполнение проектных и изыскательских работ, подрядные работы для государственных нужд) положения, предусмотренные настоящим параграфом, применяются, если иное не установлено правилами настоящего Кодекса об этих видах договоров.</a:t>
            </a:r>
          </a:p>
          <a:p>
            <a:pPr eaLnBrk="1" hangingPunct="1">
              <a:lnSpc>
                <a:spcPct val="80000"/>
              </a:lnSpc>
            </a:pPr>
            <a:r>
              <a:rPr lang="ru-RU" sz="1700" dirty="0" smtClean="0"/>
              <a:t>Статья 703. Работы, выполняемые по договору подряда</a:t>
            </a:r>
          </a:p>
          <a:p>
            <a:pPr eaLnBrk="1" hangingPunct="1">
              <a:lnSpc>
                <a:spcPct val="80000"/>
              </a:lnSpc>
            </a:pPr>
            <a:r>
              <a:rPr lang="ru-RU" sz="1700" dirty="0" smtClean="0"/>
              <a:t>1. Договор подряда заключается на изготовление или переработку (обработку) вещи либо на выполнение другой работы с передачей ее результата заказчику.</a:t>
            </a:r>
          </a:p>
          <a:p>
            <a:pPr eaLnBrk="1" hangingPunct="1">
              <a:lnSpc>
                <a:spcPct val="80000"/>
              </a:lnSpc>
            </a:pPr>
            <a:r>
              <a:rPr lang="ru-RU" sz="1700" dirty="0" smtClean="0"/>
              <a:t>2. По договору подряда, заключенному на изготовление вещи, подрядчик передает права на нее заказчику.</a:t>
            </a:r>
          </a:p>
          <a:p>
            <a:pPr eaLnBrk="1" hangingPunct="1">
              <a:lnSpc>
                <a:spcPct val="80000"/>
              </a:lnSpc>
            </a:pPr>
            <a:r>
              <a:rPr lang="ru-RU" sz="1700" dirty="0" smtClean="0"/>
              <a:t>3. Если иное не предусмотрено договором, подрядчик самостоятельно определяет способы выполнения задания заказчика.</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normAutofit fontScale="90000"/>
          </a:bodyPr>
          <a:lstStyle/>
          <a:p>
            <a:pPr eaLnBrk="1" hangingPunct="1"/>
            <a:r>
              <a:rPr lang="ru-RU" sz="2700" dirty="0" smtClean="0"/>
              <a:t>Статья 706. Генеральный подрядчик и субподрядчик</a:t>
            </a:r>
          </a:p>
        </p:txBody>
      </p:sp>
      <p:sp>
        <p:nvSpPr>
          <p:cNvPr id="333827" name="Rectangle 3"/>
          <p:cNvSpPr>
            <a:spLocks noGrp="1" noChangeArrowheads="1"/>
          </p:cNvSpPr>
          <p:nvPr>
            <p:ph type="body" idx="1"/>
          </p:nvPr>
        </p:nvSpPr>
        <p:spPr/>
        <p:txBody>
          <a:bodyPr/>
          <a:lstStyle/>
          <a:p>
            <a:pPr eaLnBrk="1" hangingPunct="1">
              <a:lnSpc>
                <a:spcPct val="80000"/>
              </a:lnSpc>
            </a:pPr>
            <a:r>
              <a:rPr lang="ru-RU" sz="1500" dirty="0" smtClean="0"/>
              <a:t>1. Если из закона или договора подряда не вытекает обязанность подрядчика выполнить предусмотренную в договоре работу лично, подрядчик вправе привлечь к исполнению своих обязательств других лиц (субподрядчиков). В этом случае подрядчик выступает в роли генерального подрядчика.</a:t>
            </a:r>
          </a:p>
          <a:p>
            <a:pPr eaLnBrk="1" hangingPunct="1">
              <a:lnSpc>
                <a:spcPct val="80000"/>
              </a:lnSpc>
            </a:pPr>
            <a:r>
              <a:rPr lang="ru-RU" sz="1500" dirty="0" smtClean="0"/>
              <a:t>2. Подрядчик, который привлек к исполнению договора подряда субподрядчика в нарушение положений пункта 1 настоящей статьи или договора, несет перед заказчиком ответственность за убытки, причиненные участием субподрядчика в исполнении договора.</a:t>
            </a:r>
          </a:p>
          <a:p>
            <a:pPr eaLnBrk="1" hangingPunct="1">
              <a:lnSpc>
                <a:spcPct val="80000"/>
              </a:lnSpc>
            </a:pPr>
            <a:r>
              <a:rPr lang="ru-RU" sz="1500" dirty="0" smtClean="0"/>
              <a:t>3. Генеральный подрядчик несет перед заказчиком ответственность за последствия неисполнения или ненадлежащего исполнения обязательств субподрядчиком в соответствии с правилами пункта 1 статьи 313 и статьи 403 настоящего Кодекса, а перед субподрядчиком - ответственность за неисполнение или ненадлежащее исполнение заказчиком обязательств по договору подряда.</a:t>
            </a:r>
          </a:p>
          <a:p>
            <a:pPr eaLnBrk="1" hangingPunct="1">
              <a:lnSpc>
                <a:spcPct val="80000"/>
              </a:lnSpc>
            </a:pPr>
            <a:r>
              <a:rPr lang="ru-RU" sz="1500" dirty="0" smtClean="0"/>
              <a:t>Если иное не предусмотрено законом или договором, заказчик и субподрядчик не вправе предъявлять друг другу требования, связанные с нарушением договоров, заключенных каждым из них с генеральным подрядчиком.</a:t>
            </a:r>
          </a:p>
          <a:p>
            <a:pPr eaLnBrk="1" hangingPunct="1">
              <a:lnSpc>
                <a:spcPct val="80000"/>
              </a:lnSpc>
            </a:pPr>
            <a:r>
              <a:rPr lang="ru-RU" sz="1500" dirty="0" smtClean="0"/>
              <a:t>4. С согласия генерального подрядчика заказчик вправе заключить договоры на выполнение отдельных работ с другими лицами. В этом случае указанные лица несут ответственность за неисполнение или ненадлежащее исполнение работы непосредственно перед заказчиком.</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673100" y="1600200"/>
            <a:ext cx="8013700" cy="4525963"/>
          </a:xfrm>
        </p:spPr>
        <p:txBody>
          <a:bodyPr/>
          <a:lstStyle/>
          <a:p>
            <a:pPr>
              <a:buNone/>
            </a:pPr>
            <a:r>
              <a:rPr lang="ru-RU" dirty="0" smtClean="0"/>
              <a:t>	</a:t>
            </a:r>
          </a:p>
        </p:txBody>
      </p:sp>
      <p:sp>
        <p:nvSpPr>
          <p:cNvPr id="15362" name="Заголовок 2"/>
          <p:cNvSpPr>
            <a:spLocks noGrp="1"/>
          </p:cNvSpPr>
          <p:nvPr>
            <p:ph type="title"/>
          </p:nvPr>
        </p:nvSpPr>
        <p:spPr>
          <a:xfrm>
            <a:off x="611188" y="404813"/>
            <a:ext cx="7632700" cy="792162"/>
          </a:xfrm>
        </p:spPr>
        <p:txBody>
          <a:bodyPr>
            <a:noAutofit/>
          </a:bodyPr>
          <a:lstStyle/>
          <a:p>
            <a:pPr algn="ctr"/>
            <a:r>
              <a:rPr lang="ru-RU" sz="1800" dirty="0" smtClean="0"/>
              <a:t>ОБ ОПРЕДЕЛЕНИИ СЛУЧАЕВ ЗАКЛЮЧЕНИЯ КОНТРАКТА ЖИЗНЕННОГО ЦИКЛА  - </a:t>
            </a:r>
            <a:r>
              <a:rPr lang="ru-RU" sz="1800" i="1" dirty="0" smtClean="0">
                <a:hlinkClick r:id="rId2"/>
              </a:rPr>
              <a:t>Постановление Правительства РФ от 28.11.2013 N 1087</a:t>
            </a:r>
            <a:endParaRPr lang="ru-RU" sz="1800" dirty="0" smtClean="0"/>
          </a:p>
        </p:txBody>
      </p:sp>
      <p:sp>
        <p:nvSpPr>
          <p:cNvPr id="5" name="Прямоугольник 4"/>
          <p:cNvSpPr/>
          <p:nvPr/>
        </p:nvSpPr>
        <p:spPr>
          <a:xfrm>
            <a:off x="1259632" y="1700809"/>
            <a:ext cx="7128792" cy="1200329"/>
          </a:xfrm>
          <a:prstGeom prst="rect">
            <a:avLst/>
          </a:prstGeom>
        </p:spPr>
        <p:txBody>
          <a:bodyPr wrap="square">
            <a:spAutoFit/>
          </a:bodyPr>
          <a:lstStyle/>
          <a:p>
            <a:endParaRPr lang="ru-RU" dirty="0" smtClean="0"/>
          </a:p>
          <a:p>
            <a:endParaRPr lang="ru-RU" dirty="0" smtClean="0"/>
          </a:p>
          <a:p>
            <a:endParaRPr lang="ru-RU" dirty="0" smtClean="0"/>
          </a:p>
          <a:p>
            <a:endParaRPr lang="ru-RU" dirty="0" smtClean="0"/>
          </a:p>
        </p:txBody>
      </p:sp>
      <p:sp>
        <p:nvSpPr>
          <p:cNvPr id="6" name="Прямоугольник 5"/>
          <p:cNvSpPr/>
          <p:nvPr/>
        </p:nvSpPr>
        <p:spPr>
          <a:xfrm>
            <a:off x="1115616" y="1844823"/>
            <a:ext cx="6840760" cy="4154984"/>
          </a:xfrm>
          <a:prstGeom prst="rect">
            <a:avLst/>
          </a:prstGeom>
        </p:spPr>
        <p:txBody>
          <a:bodyPr wrap="square">
            <a:spAutoFit/>
          </a:bodyPr>
          <a:lstStyle/>
          <a:p>
            <a:r>
              <a:rPr lang="ru-RU" sz="2400" dirty="0" smtClean="0">
                <a:solidFill>
                  <a:srgbClr val="FF0000"/>
                </a:solidFill>
              </a:rPr>
              <a:t>КЖЦ – это контракт, предусматривающий </a:t>
            </a:r>
            <a:r>
              <a:rPr lang="ru-RU" sz="2400" i="1" u="sng" dirty="0" smtClean="0">
                <a:solidFill>
                  <a:srgbClr val="FF0000"/>
                </a:solidFill>
              </a:rPr>
              <a:t>закупку товара или работы</a:t>
            </a:r>
            <a:r>
              <a:rPr lang="ru-RU" sz="2400" dirty="0" smtClean="0">
                <a:solidFill>
                  <a:srgbClr val="FF0000"/>
                </a:solidFill>
              </a:rPr>
              <a:t> (в том числе при необходимости проектирование </a:t>
            </a:r>
            <a:r>
              <a:rPr lang="ru-RU" sz="2400" u="sng" dirty="0" smtClean="0">
                <a:solidFill>
                  <a:srgbClr val="FF0000"/>
                </a:solidFill>
              </a:rPr>
              <a:t>(прим. Авт. Архитектурно-строительное проектирование - </a:t>
            </a:r>
            <a:r>
              <a:rPr lang="en-US" sz="2400" u="sng" dirty="0" smtClean="0">
                <a:solidFill>
                  <a:srgbClr val="FF0000"/>
                </a:solidFill>
              </a:rPr>
              <a:t>?</a:t>
            </a:r>
            <a:r>
              <a:rPr lang="ru-RU" sz="2400" dirty="0" smtClean="0">
                <a:solidFill>
                  <a:srgbClr val="FF0000"/>
                </a:solidFill>
              </a:rPr>
              <a:t>), </a:t>
            </a:r>
            <a:r>
              <a:rPr lang="ru-RU" sz="2400" dirty="0" smtClean="0"/>
              <a:t>конструирование объекта, который должен быть создан в результате выполнения работы), последующие обслуживание, ремонт и при необходимости эксплуатацию и (или) утилизацию поставленного товара или созданного в результате выполнения работы объекта (контракт жизненного цикла).</a:t>
            </a:r>
            <a:endParaRPr lang="ru-RU"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pPr eaLnBrk="1" hangingPunct="1"/>
            <a:r>
              <a:rPr lang="ru-RU" sz="2700" dirty="0" smtClean="0"/>
              <a:t>Статья 708. Сроки выполнения работы</a:t>
            </a:r>
          </a:p>
        </p:txBody>
      </p:sp>
      <p:sp>
        <p:nvSpPr>
          <p:cNvPr id="334851" name="Rectangle 3"/>
          <p:cNvSpPr>
            <a:spLocks noGrp="1" noChangeArrowheads="1"/>
          </p:cNvSpPr>
          <p:nvPr>
            <p:ph type="body" idx="1"/>
          </p:nvPr>
        </p:nvSpPr>
        <p:spPr/>
        <p:txBody>
          <a:bodyPr/>
          <a:lstStyle/>
          <a:p>
            <a:pPr eaLnBrk="1" hangingPunct="1">
              <a:lnSpc>
                <a:spcPct val="80000"/>
              </a:lnSpc>
            </a:pPr>
            <a:r>
              <a:rPr lang="ru-RU" sz="2000" dirty="0" smtClean="0"/>
              <a:t>1. В договоре подряда указываются начальный и конечный сроки выполнения работы. По согласованию между сторонами в договоре могут быть предусмотрены также сроки завершения отдельных этапов работы (промежуточные сроки).</a:t>
            </a:r>
          </a:p>
          <a:p>
            <a:pPr eaLnBrk="1" hangingPunct="1">
              <a:lnSpc>
                <a:spcPct val="80000"/>
              </a:lnSpc>
              <a:buFontTx/>
              <a:buNone/>
            </a:pPr>
            <a:r>
              <a:rPr lang="en-US" sz="2000" dirty="0" smtClean="0"/>
              <a:t>	</a:t>
            </a:r>
            <a:r>
              <a:rPr lang="ru-RU" sz="2000" dirty="0" smtClean="0"/>
              <a:t>Если иное не установлено законом, иными правовыми актами или не предусмотрено договором, подрядчик несет ответственность за нарушение как начального и конечного, так и промежуточных сроков выполнения работы.</a:t>
            </a:r>
          </a:p>
          <a:p>
            <a:pPr eaLnBrk="1" hangingPunct="1">
              <a:lnSpc>
                <a:spcPct val="80000"/>
              </a:lnSpc>
            </a:pPr>
            <a:r>
              <a:rPr lang="ru-RU" sz="2000" dirty="0" smtClean="0"/>
              <a:t>2. Указанные в договоре подряда начальный, конечный и промежуточные сроки выполнения работы могут быть изменены в случаях и в порядке, предусмотренных договором.</a:t>
            </a:r>
          </a:p>
          <a:p>
            <a:pPr eaLnBrk="1" hangingPunct="1">
              <a:lnSpc>
                <a:spcPct val="80000"/>
              </a:lnSpc>
            </a:pPr>
            <a:r>
              <a:rPr lang="ru-RU" sz="2000" dirty="0" smtClean="0"/>
              <a:t>3. Указанные в пункте 2 статьи 405 настоящего Кодекса последствия просрочки исполнения наступают при нарушении конечного срока выполнения работы, а также иных установленных договором подряда сроков.</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a:xfrm>
            <a:off x="395111" y="476672"/>
            <a:ext cx="8231213" cy="648072"/>
          </a:xfrm>
        </p:spPr>
        <p:txBody>
          <a:bodyPr/>
          <a:lstStyle/>
          <a:p>
            <a:pPr eaLnBrk="1" hangingPunct="1"/>
            <a:r>
              <a:rPr lang="ru-RU" sz="2000" dirty="0" smtClean="0"/>
              <a:t>Статья 709. Цена работы – НМЦК – стоимость жизненного цикла</a:t>
            </a:r>
          </a:p>
        </p:txBody>
      </p:sp>
      <p:sp>
        <p:nvSpPr>
          <p:cNvPr id="335875" name="Rectangle 3"/>
          <p:cNvSpPr>
            <a:spLocks noGrp="1" noChangeArrowheads="1"/>
          </p:cNvSpPr>
          <p:nvPr>
            <p:ph type="body" idx="1"/>
          </p:nvPr>
        </p:nvSpPr>
        <p:spPr>
          <a:xfrm>
            <a:off x="467683" y="1700808"/>
            <a:ext cx="8229601" cy="4282225"/>
          </a:xfrm>
        </p:spPr>
        <p:txBody>
          <a:bodyPr/>
          <a:lstStyle/>
          <a:p>
            <a:pPr eaLnBrk="1" hangingPunct="1">
              <a:lnSpc>
                <a:spcPct val="80000"/>
              </a:lnSpc>
            </a:pPr>
            <a:r>
              <a:rPr lang="ru-RU" sz="1300" dirty="0" smtClean="0"/>
              <a:t>1. В договоре подряда указываются цена подлежащей выполнению работы или способы ее определения. При отсутствии в договоре таких указаний цена определяется в соответствии </a:t>
            </a:r>
            <a:r>
              <a:rPr lang="ru-RU" sz="1300" i="1" dirty="0" smtClean="0"/>
              <a:t>с пунктом 3 статьи 424 настоящего Кодекса.</a:t>
            </a:r>
          </a:p>
          <a:p>
            <a:pPr eaLnBrk="1" hangingPunct="1">
              <a:lnSpc>
                <a:spcPct val="80000"/>
              </a:lnSpc>
            </a:pPr>
            <a:r>
              <a:rPr lang="ru-RU" sz="1300" dirty="0" smtClean="0"/>
              <a:t>2. Цена в договоре подряда включает компенсацию издержек подрядчика и причитающееся ему вознаграждение.</a:t>
            </a:r>
          </a:p>
          <a:p>
            <a:pPr eaLnBrk="1" hangingPunct="1">
              <a:lnSpc>
                <a:spcPct val="80000"/>
              </a:lnSpc>
            </a:pPr>
            <a:r>
              <a:rPr lang="ru-RU" sz="1300" dirty="0" smtClean="0"/>
              <a:t>3. Цена работы может быть определена путем составления сметы.</a:t>
            </a:r>
          </a:p>
          <a:p>
            <a:pPr eaLnBrk="1" hangingPunct="1">
              <a:lnSpc>
                <a:spcPct val="80000"/>
              </a:lnSpc>
            </a:pPr>
            <a:r>
              <a:rPr lang="ru-RU" sz="1300" dirty="0" smtClean="0"/>
              <a:t>В случае, когда работа выполняется в соответствии со сметой, составленной подрядчиком, смета приобретает силу и становится частью договора подряда с момента подтверждения ее заказчиком.</a:t>
            </a:r>
          </a:p>
          <a:p>
            <a:pPr eaLnBrk="1" hangingPunct="1">
              <a:lnSpc>
                <a:spcPct val="80000"/>
              </a:lnSpc>
            </a:pPr>
            <a:r>
              <a:rPr lang="ru-RU" sz="1300" dirty="0" smtClean="0"/>
              <a:t>4. Цена работы (смета) может быть приблизительной или твердой. При отсутствии других указаний в договоре подряда цена работы считается твердой.</a:t>
            </a:r>
          </a:p>
          <a:p>
            <a:pPr eaLnBrk="1" hangingPunct="1">
              <a:lnSpc>
                <a:spcPct val="80000"/>
              </a:lnSpc>
            </a:pPr>
            <a:r>
              <a:rPr lang="ru-RU" sz="1300" dirty="0" smtClean="0"/>
              <a:t>5. Если возникла необходимость в проведении дополнительных работ и по этой причине в существенном превышении определенной приблизительно цены работы, подрядчик обязан своевременно предупредить об этом заказчика. Заказчик, не согласившийся на превышение указанной в договоре подряда цены работы, вправе отказаться от договора. В этом случае подрядчик может требовать от заказчика уплаты ему цены за выполненную часть работы.</a:t>
            </a:r>
          </a:p>
          <a:p>
            <a:pPr eaLnBrk="1" hangingPunct="1">
              <a:lnSpc>
                <a:spcPct val="80000"/>
              </a:lnSpc>
              <a:buFontTx/>
              <a:buNone/>
            </a:pPr>
            <a:r>
              <a:rPr lang="en-US" sz="1300" dirty="0" smtClean="0"/>
              <a:t>	</a:t>
            </a:r>
            <a:r>
              <a:rPr lang="ru-RU" sz="1300" dirty="0" smtClean="0"/>
              <a:t>Подрядчик, своевременно не предупредивший заказчика о необходимости превышения указанной в договоре цены работы, обязан выполнить договор, сохраняя право на оплату работы по цене, определенной в договоре.</a:t>
            </a:r>
          </a:p>
          <a:p>
            <a:pPr eaLnBrk="1" hangingPunct="1">
              <a:lnSpc>
                <a:spcPct val="80000"/>
              </a:lnSpc>
            </a:pPr>
            <a:r>
              <a:rPr lang="ru-RU" sz="1300" dirty="0" smtClean="0"/>
              <a:t>6. Подрядчик не вправе требовать увеличения твердой цены, а заказчик ее уменьшения, в том числе в случае, когда в момент заключения договора подряда исключалась возможность предусмотреть полный объем подлежащих выполнению работ или необходимых для этого расходов.</a:t>
            </a:r>
          </a:p>
          <a:p>
            <a:pPr eaLnBrk="1" hangingPunct="1">
              <a:lnSpc>
                <a:spcPct val="80000"/>
              </a:lnSpc>
              <a:buFontTx/>
              <a:buNone/>
            </a:pPr>
            <a:r>
              <a:rPr lang="en-US" sz="1300" dirty="0" smtClean="0"/>
              <a:t>	</a:t>
            </a:r>
            <a:r>
              <a:rPr lang="ru-RU" sz="1300" dirty="0" smtClean="0"/>
              <a:t>При существенном возрастании стоимости материалов и оборудования, предоставленных подрядчиком, а также оказываемых ему третьими лицами услуг, которые нельзя было предусмотреть при заключении договора, подрядчик имеет право требовать увеличения установленной цены, а при отказе заказчика выполнить это требование - расторжения договора в соответствии со статьей 451 настоящего Кодекса.</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normAutofit fontScale="90000"/>
          </a:bodyPr>
          <a:lstStyle/>
          <a:p>
            <a:pPr eaLnBrk="1" hangingPunct="1"/>
            <a:r>
              <a:rPr lang="ru-RU" sz="2300" i="1" dirty="0" smtClean="0"/>
              <a:t>Статья 424. Цена</a:t>
            </a:r>
            <a:r>
              <a:rPr lang="ru-RU" dirty="0" smtClean="0"/>
              <a:t/>
            </a:r>
            <a:br>
              <a:rPr lang="ru-RU" dirty="0" smtClean="0"/>
            </a:br>
            <a:endParaRPr lang="ru-RU" dirty="0" smtClean="0"/>
          </a:p>
        </p:txBody>
      </p:sp>
      <p:sp>
        <p:nvSpPr>
          <p:cNvPr id="336899" name="Rectangle 3"/>
          <p:cNvSpPr>
            <a:spLocks noGrp="1" noChangeArrowheads="1"/>
          </p:cNvSpPr>
          <p:nvPr>
            <p:ph type="body" idx="1"/>
          </p:nvPr>
        </p:nvSpPr>
        <p:spPr/>
        <p:txBody>
          <a:bodyPr/>
          <a:lstStyle/>
          <a:p>
            <a:pPr eaLnBrk="1" hangingPunct="1">
              <a:lnSpc>
                <a:spcPct val="80000"/>
              </a:lnSpc>
            </a:pPr>
            <a:r>
              <a:rPr lang="ru-RU" sz="2200" dirty="0" smtClean="0"/>
              <a:t>1. Исполнение договора оплачивается по цене, установленной соглашением сторон.</a:t>
            </a:r>
          </a:p>
          <a:p>
            <a:pPr eaLnBrk="1" hangingPunct="1">
              <a:lnSpc>
                <a:spcPct val="80000"/>
              </a:lnSpc>
            </a:pPr>
            <a:r>
              <a:rPr lang="ru-RU" sz="2200" dirty="0" smtClean="0"/>
              <a:t>В предусмотренных законом случаях применяются цены (тарифы, расценки, ставки и т.п.), устанавливаемые или регулируемые уполномоченными на то государственными органами.</a:t>
            </a:r>
          </a:p>
          <a:p>
            <a:pPr eaLnBrk="1" hangingPunct="1">
              <a:lnSpc>
                <a:spcPct val="80000"/>
              </a:lnSpc>
            </a:pPr>
            <a:r>
              <a:rPr lang="ru-RU" sz="2200" dirty="0" smtClean="0"/>
              <a:t>2. Изменение цены после заключения договора допускается в случаях и на условиях, предусмотренных договором, законом либо в установленном законом порядке.</a:t>
            </a:r>
          </a:p>
          <a:p>
            <a:pPr eaLnBrk="1" hangingPunct="1">
              <a:lnSpc>
                <a:spcPct val="80000"/>
              </a:lnSpc>
            </a:pPr>
            <a:r>
              <a:rPr lang="ru-RU" sz="2200" dirty="0" smtClean="0"/>
              <a:t>3. В случаях, когда в возмездном договоре цена не предусмотрена и не может быть определена исходя из условий договора, исполнение договора должно быть оплачено по цене, которая при сравнимых обстоятельствах обычно взимается за аналогичные товары, работы или услуги.</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a:xfrm>
            <a:off x="456394" y="274019"/>
            <a:ext cx="8231213" cy="631185"/>
          </a:xfrm>
        </p:spPr>
        <p:txBody>
          <a:bodyPr>
            <a:normAutofit fontScale="90000"/>
          </a:bodyPr>
          <a:lstStyle/>
          <a:p>
            <a:pPr eaLnBrk="1" hangingPunct="1"/>
            <a:r>
              <a:rPr lang="ru-RU" sz="1700" dirty="0" smtClean="0"/>
              <a:t>Статья 716. Обстоятельства, о которых подрядчик обязан предупредить заказчика, (в т.ч в рамках КЖЦ – Авт.)</a:t>
            </a:r>
            <a:br>
              <a:rPr lang="ru-RU" sz="1700" dirty="0" smtClean="0"/>
            </a:br>
            <a:endParaRPr lang="ru-RU" sz="1700" dirty="0" smtClean="0"/>
          </a:p>
        </p:txBody>
      </p:sp>
      <p:sp>
        <p:nvSpPr>
          <p:cNvPr id="342019" name="Rectangle 3"/>
          <p:cNvSpPr>
            <a:spLocks noGrp="1" noChangeArrowheads="1"/>
          </p:cNvSpPr>
          <p:nvPr>
            <p:ph type="body" idx="1"/>
          </p:nvPr>
        </p:nvSpPr>
        <p:spPr>
          <a:xfrm>
            <a:off x="456394" y="1484784"/>
            <a:ext cx="8231213" cy="4641872"/>
          </a:xfrm>
        </p:spPr>
        <p:txBody>
          <a:bodyPr/>
          <a:lstStyle/>
          <a:p>
            <a:pPr eaLnBrk="1" hangingPunct="1">
              <a:lnSpc>
                <a:spcPct val="80000"/>
              </a:lnSpc>
            </a:pPr>
            <a:r>
              <a:rPr lang="ru-RU" sz="1500" dirty="0" smtClean="0"/>
              <a:t>1. Подрядчик обязан немедленно предупредить заказчика и до получения от него указаний приостановить работу при обнаружении:</a:t>
            </a:r>
          </a:p>
          <a:p>
            <a:pPr lvl="1" eaLnBrk="1" hangingPunct="1">
              <a:lnSpc>
                <a:spcPct val="80000"/>
              </a:lnSpc>
            </a:pPr>
            <a:r>
              <a:rPr lang="ru-RU" sz="1600" b="1" dirty="0" smtClean="0"/>
              <a:t>непригодности или недоброкачественности предоставленных заказчиком материала, оборудования, технической документации или переданной для переработки (обработки) вещи;</a:t>
            </a:r>
          </a:p>
          <a:p>
            <a:pPr lvl="1" eaLnBrk="1" hangingPunct="1">
              <a:lnSpc>
                <a:spcPct val="80000"/>
              </a:lnSpc>
            </a:pPr>
            <a:r>
              <a:rPr lang="ru-RU" sz="1600" b="1" dirty="0" smtClean="0"/>
              <a:t>возможных неблагоприятных для заказчика последствий выполнения его указаний о способе исполнения работы;</a:t>
            </a:r>
          </a:p>
          <a:p>
            <a:pPr lvl="1" eaLnBrk="1" hangingPunct="1">
              <a:lnSpc>
                <a:spcPct val="80000"/>
              </a:lnSpc>
            </a:pPr>
            <a:r>
              <a:rPr lang="ru-RU" sz="1600" b="1" dirty="0" smtClean="0"/>
              <a:t>иных не зависящих от подрядчика обстоятельств, которые грозят годности или прочности результатов выполняемой работы либо создают невозможность ее завершения в срок.</a:t>
            </a:r>
          </a:p>
          <a:p>
            <a:pPr eaLnBrk="1" hangingPunct="1">
              <a:lnSpc>
                <a:spcPct val="80000"/>
              </a:lnSpc>
            </a:pPr>
            <a:r>
              <a:rPr lang="ru-RU" sz="1500" dirty="0" smtClean="0"/>
              <a:t>2. Подрядчик, не предупредивший заказчика об обстоятельствах, указанных в пункте 1 настоящей статьи, либо продолживший работу, не дожидаясь истечения указанного в договоре срока, а при его отсутствии разумного срока для ответа на предупреждение или несмотря на своевременное указание заказчика о прекращении работы, не вправе при предъявлении к нему или им к заказчику соответствующих требований ссылаться на указанные обстоятельства.</a:t>
            </a:r>
          </a:p>
          <a:p>
            <a:pPr eaLnBrk="1" hangingPunct="1">
              <a:lnSpc>
                <a:spcPct val="80000"/>
              </a:lnSpc>
            </a:pPr>
            <a:r>
              <a:rPr lang="ru-RU" sz="1500" dirty="0" smtClean="0"/>
              <a:t>3. Если заказчик, несмотря на своевременное и обоснованное предупреждение со стороны подрядчика об обстоятельствах, указанных в пункте 1 настоящей статьи, в разумный срок не заменит непригодные или недоброкачественные материал, оборудование, техническую документацию или переданную для переработки (обработки) вещь, не изменит указаний о способе выполнения работы или не примет других необходимых мер для устранения обстоятельств, грозящих ее годности, подрядчик вправе отказаться от исполнения договора подряда и потребовать возмещения причиненных его прекращением убытков.</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normAutofit fontScale="90000"/>
          </a:bodyPr>
          <a:lstStyle/>
          <a:p>
            <a:pPr eaLnBrk="1" hangingPunct="1"/>
            <a:r>
              <a:rPr lang="ru-RU" sz="2700" dirty="0" smtClean="0"/>
              <a:t>Статья 722. Гарантия качества работы</a:t>
            </a:r>
            <a:r>
              <a:rPr lang="ru-RU" sz="3800" dirty="0" smtClean="0"/>
              <a:t/>
            </a:r>
            <a:br>
              <a:rPr lang="ru-RU" sz="3800" dirty="0" smtClean="0"/>
            </a:br>
            <a:endParaRPr lang="ru-RU" sz="3800" dirty="0" smtClean="0"/>
          </a:p>
        </p:txBody>
      </p:sp>
      <p:sp>
        <p:nvSpPr>
          <p:cNvPr id="348163" name="Rectangle 3"/>
          <p:cNvSpPr>
            <a:spLocks noGrp="1" noChangeArrowheads="1"/>
          </p:cNvSpPr>
          <p:nvPr>
            <p:ph type="body" idx="1"/>
          </p:nvPr>
        </p:nvSpPr>
        <p:spPr/>
        <p:txBody>
          <a:bodyPr/>
          <a:lstStyle/>
          <a:p>
            <a:pPr eaLnBrk="1" hangingPunct="1">
              <a:lnSpc>
                <a:spcPct val="90000"/>
              </a:lnSpc>
            </a:pPr>
            <a:r>
              <a:rPr lang="ru-RU" sz="2700" dirty="0" smtClean="0"/>
              <a:t>1. В случае, когда законом, иным правовым актом, договором подряда или обычаями делового оборота предусмотрен для результата работы гарантийный срок, результат работы должен в течение всего гарантийного срока соответствовать условиям договора о качестве (пункт 1 статьи 721).</a:t>
            </a:r>
          </a:p>
          <a:p>
            <a:pPr eaLnBrk="1" hangingPunct="1">
              <a:lnSpc>
                <a:spcPct val="90000"/>
              </a:lnSpc>
            </a:pPr>
            <a:r>
              <a:rPr lang="ru-RU" sz="2700" dirty="0" smtClean="0"/>
              <a:t>2. Гарантия качества результата работы, если иное не предусмотрено договором подряда, распространяется на все, составляющее результат работы.</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eaLnBrk="1" hangingPunct="1"/>
            <a:r>
              <a:rPr lang="ru-RU" sz="2000" dirty="0" smtClean="0"/>
              <a:t>Статья 725. Давность по искам о ненадлежащем качестве работы</a:t>
            </a:r>
            <a:br>
              <a:rPr lang="ru-RU" sz="2000" dirty="0" smtClean="0"/>
            </a:br>
            <a:endParaRPr lang="ru-RU" sz="2000" dirty="0" smtClean="0"/>
          </a:p>
        </p:txBody>
      </p:sp>
      <p:sp>
        <p:nvSpPr>
          <p:cNvPr id="352259" name="Rectangle 3"/>
          <p:cNvSpPr>
            <a:spLocks noGrp="1" noChangeArrowheads="1"/>
          </p:cNvSpPr>
          <p:nvPr>
            <p:ph type="body" idx="1"/>
          </p:nvPr>
        </p:nvSpPr>
        <p:spPr>
          <a:xfrm>
            <a:off x="456394" y="1412776"/>
            <a:ext cx="8231213" cy="4713880"/>
          </a:xfrm>
        </p:spPr>
        <p:txBody>
          <a:bodyPr/>
          <a:lstStyle/>
          <a:p>
            <a:pPr eaLnBrk="1" hangingPunct="1">
              <a:lnSpc>
                <a:spcPct val="80000"/>
              </a:lnSpc>
            </a:pPr>
            <a:r>
              <a:rPr lang="ru-RU" sz="2000" dirty="0" smtClean="0"/>
              <a:t>1. Срок исковой давности для требований, предъявляемых в связи с ненадлежащим качеством работы, выполненной по договору подряда, составляет один год, а в отношении зданий и сооружений определяется по правилам статьи 196 настоящего Кодекса - </a:t>
            </a:r>
            <a:r>
              <a:rPr lang="ru-RU" sz="2000" b="1" i="1" dirty="0" smtClean="0"/>
              <a:t>Статья 196. Общий срок исковой давности</a:t>
            </a:r>
          </a:p>
          <a:p>
            <a:pPr eaLnBrk="1" hangingPunct="1">
              <a:lnSpc>
                <a:spcPct val="80000"/>
              </a:lnSpc>
              <a:buFontTx/>
              <a:buNone/>
            </a:pPr>
            <a:r>
              <a:rPr lang="ru-RU" sz="2000" b="1" i="1" dirty="0" smtClean="0"/>
              <a:t>	Общий срок исковой давности устанавливается в 3 года.</a:t>
            </a:r>
          </a:p>
          <a:p>
            <a:pPr eaLnBrk="1" hangingPunct="1">
              <a:lnSpc>
                <a:spcPct val="80000"/>
              </a:lnSpc>
            </a:pPr>
            <a:endParaRPr lang="ru-RU" sz="2000" b="1" i="1" dirty="0" smtClean="0"/>
          </a:p>
          <a:p>
            <a:pPr eaLnBrk="1" hangingPunct="1">
              <a:lnSpc>
                <a:spcPct val="80000"/>
              </a:lnSpc>
            </a:pPr>
            <a:r>
              <a:rPr lang="ru-RU" sz="2000" dirty="0" smtClean="0"/>
              <a:t>2. Если в соответствии с договором подряда результат работы принят заказчиком по частям, течение срока исковой давности начинается со дня приемки результата работы в целом.</a:t>
            </a:r>
          </a:p>
          <a:p>
            <a:pPr eaLnBrk="1" hangingPunct="1">
              <a:lnSpc>
                <a:spcPct val="80000"/>
              </a:lnSpc>
            </a:pPr>
            <a:endParaRPr lang="ru-RU" sz="2000" dirty="0" smtClean="0"/>
          </a:p>
          <a:p>
            <a:pPr eaLnBrk="1" hangingPunct="1">
              <a:lnSpc>
                <a:spcPct val="80000"/>
              </a:lnSpc>
            </a:pPr>
            <a:r>
              <a:rPr lang="ru-RU" sz="2000" dirty="0" smtClean="0"/>
              <a:t>3. Если законом, иными правовыми актами или договором подряда установлен гарантийный срок и заявление по поводу недостатков результата работы сделано в пределах гарантийного срока, течение срока исковой давности, указанного в пункте 1 настоящей статьи, начинается со дня заявления о недостатках.</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normAutofit fontScale="90000"/>
          </a:bodyPr>
          <a:lstStyle/>
          <a:p>
            <a:pPr eaLnBrk="1" hangingPunct="1"/>
            <a:r>
              <a:rPr lang="ru-RU" sz="2300" dirty="0" smtClean="0"/>
              <a:t>Статья 740. Договор строительного подряда</a:t>
            </a:r>
            <a:br>
              <a:rPr lang="ru-RU" sz="2300" dirty="0" smtClean="0"/>
            </a:br>
            <a:endParaRPr lang="ru-RU" sz="2300" dirty="0" smtClean="0"/>
          </a:p>
        </p:txBody>
      </p:sp>
      <p:sp>
        <p:nvSpPr>
          <p:cNvPr id="354307" name="Rectangle 3"/>
          <p:cNvSpPr>
            <a:spLocks noGrp="1" noChangeArrowheads="1"/>
          </p:cNvSpPr>
          <p:nvPr>
            <p:ph type="body" idx="1"/>
          </p:nvPr>
        </p:nvSpPr>
        <p:spPr>
          <a:xfrm>
            <a:off x="456394" y="1556792"/>
            <a:ext cx="8231213" cy="4569864"/>
          </a:xfrm>
        </p:spPr>
        <p:txBody>
          <a:bodyPr/>
          <a:lstStyle/>
          <a:p>
            <a:pPr eaLnBrk="1" hangingPunct="1">
              <a:lnSpc>
                <a:spcPct val="80000"/>
              </a:lnSpc>
            </a:pPr>
            <a:r>
              <a:rPr lang="ru-RU" sz="1700" dirty="0" smtClean="0"/>
              <a:t>1. По договору строительного подряда подрядчик обязуется в установленный договором срок построить по заданию заказчика определенный объект либо выполнить иные строительные работы, а заказчик обязуется создать подрядчику необходимые условия для выполнения работ, принять их результат и уплатить обусловленную цену.</a:t>
            </a:r>
          </a:p>
          <a:p>
            <a:pPr eaLnBrk="1" hangingPunct="1">
              <a:lnSpc>
                <a:spcPct val="80000"/>
              </a:lnSpc>
            </a:pPr>
            <a:r>
              <a:rPr lang="ru-RU" sz="1700" dirty="0" smtClean="0"/>
              <a:t>2. Договор строительного подряда заключается на строительство или реконструкцию предприятия, здания (в том числе жилого дома), сооружения или иного объекта, а также на выполнение монтажных, пусконаладочных и иных неразрывно связанных со строящимся объектом работ. Правила о договоре строительного подряда применяются также к работам по капитальному ремонту зданий и сооружений, если иное не предусмотрено договором.</a:t>
            </a:r>
          </a:p>
          <a:p>
            <a:pPr eaLnBrk="1" hangingPunct="1">
              <a:lnSpc>
                <a:spcPct val="80000"/>
              </a:lnSpc>
            </a:pPr>
            <a:r>
              <a:rPr lang="ru-RU" sz="1700" dirty="0" smtClean="0"/>
              <a:t>В случаях, предусмотренных договором, подрядчик принимает на себя обязанность обеспечить эксплуатацию объекта после его принятия заказчиком в течение указанного в договоре срока.</a:t>
            </a:r>
          </a:p>
          <a:p>
            <a:pPr eaLnBrk="1" hangingPunct="1">
              <a:lnSpc>
                <a:spcPct val="80000"/>
              </a:lnSpc>
            </a:pPr>
            <a:r>
              <a:rPr lang="ru-RU" sz="1700" dirty="0" smtClean="0"/>
              <a:t>3. В случаях, когда по договору строительного подряда выполняются работы для удовлетворения бытовых или других личных потребностей гражданина (заказчика), к такому договору соответственно применяются правила параграфа 2 настоящей главы о правах заказчика по договору бытового подряда.</a:t>
            </a:r>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r>
              <a:rPr lang="ru-RU" dirty="0" smtClean="0"/>
              <a:t>56</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lstStyle/>
          <a:p>
            <a:pPr eaLnBrk="1" hangingPunct="1"/>
            <a:r>
              <a:rPr lang="ru-RU" sz="2000" dirty="0" smtClean="0"/>
              <a:t>Статья 741. Распределение риска между сторонами</a:t>
            </a:r>
          </a:p>
        </p:txBody>
      </p:sp>
      <p:sp>
        <p:nvSpPr>
          <p:cNvPr id="355331" name="Rectangle 3"/>
          <p:cNvSpPr>
            <a:spLocks noGrp="1" noChangeArrowheads="1"/>
          </p:cNvSpPr>
          <p:nvPr>
            <p:ph type="body" idx="1"/>
          </p:nvPr>
        </p:nvSpPr>
        <p:spPr/>
        <p:txBody>
          <a:bodyPr/>
          <a:lstStyle/>
          <a:p>
            <a:pPr eaLnBrk="1" hangingPunct="1">
              <a:lnSpc>
                <a:spcPct val="90000"/>
              </a:lnSpc>
            </a:pPr>
            <a:r>
              <a:rPr lang="ru-RU" sz="2300" dirty="0" smtClean="0"/>
              <a:t>1. Риск случайной гибели или случайного повреждения объекта строительства, составляющего предмет договора строительного подряда, до приемки этого объекта заказчиком несет подрядчик.</a:t>
            </a:r>
          </a:p>
          <a:p>
            <a:pPr eaLnBrk="1" hangingPunct="1">
              <a:lnSpc>
                <a:spcPct val="90000"/>
              </a:lnSpc>
            </a:pPr>
            <a:r>
              <a:rPr lang="ru-RU" sz="2300" dirty="0" smtClean="0"/>
              <a:t>2. Если объект строительства до его приемки заказчиком погиб или поврежден вследствие недоброкачественности предоставленного заказчиком материала (деталей, конструкций) или оборудования либо исполнения ошибочных указаний заказчика, подрядчик вправе требовать оплаты всей предусмотренной сметой стоимости работ при условии, что им были выполнены обязанности, предусмотренные пунктом 1 статьи 716 настоящего Кодекса.</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eaLnBrk="1" hangingPunct="1"/>
            <a:r>
              <a:rPr lang="ru-RU" sz="2000" dirty="0" smtClean="0"/>
              <a:t>Статья 742. Страхование объекта строительства</a:t>
            </a:r>
            <a:br>
              <a:rPr lang="ru-RU" sz="2000" dirty="0" smtClean="0"/>
            </a:br>
            <a:endParaRPr lang="ru-RU" sz="2000" dirty="0" smtClean="0"/>
          </a:p>
        </p:txBody>
      </p:sp>
      <p:sp>
        <p:nvSpPr>
          <p:cNvPr id="356355" name="Rectangle 3"/>
          <p:cNvSpPr>
            <a:spLocks noGrp="1" noChangeArrowheads="1"/>
          </p:cNvSpPr>
          <p:nvPr>
            <p:ph type="body" idx="1"/>
          </p:nvPr>
        </p:nvSpPr>
        <p:spPr/>
        <p:txBody>
          <a:bodyPr/>
          <a:lstStyle/>
          <a:p>
            <a:pPr eaLnBrk="1" hangingPunct="1">
              <a:lnSpc>
                <a:spcPct val="80000"/>
              </a:lnSpc>
            </a:pPr>
            <a:r>
              <a:rPr lang="ru-RU" sz="2000" dirty="0" smtClean="0"/>
              <a:t>1. Договором строительного подряда может быть предусмотрена обязанность стороны, на которой лежит риск случайной гибели или случайного повреждения объекта строительства, материала, оборудования и другого имущества, используемых при строительстве, либо ответственность за причинение при осуществлении строительства вреда другим лицам, застраховать соответствующие риски.</a:t>
            </a:r>
          </a:p>
          <a:p>
            <a:pPr eaLnBrk="1" hangingPunct="1">
              <a:lnSpc>
                <a:spcPct val="80000"/>
              </a:lnSpc>
            </a:pPr>
            <a:r>
              <a:rPr lang="ru-RU" sz="2000" dirty="0" smtClean="0"/>
              <a:t>Сторона, на которую возлагается обязанность по страхованию, должна предоставить другой стороне доказательства заключения ею договора страхования на условиях, предусмотренных договором строительного подряда, включая данные о страховщике, размере страховой суммы и застрахованных рисках.</a:t>
            </a:r>
          </a:p>
          <a:p>
            <a:pPr eaLnBrk="1" hangingPunct="1">
              <a:lnSpc>
                <a:spcPct val="80000"/>
              </a:lnSpc>
            </a:pPr>
            <a:r>
              <a:rPr lang="ru-RU" sz="2000" dirty="0" smtClean="0"/>
              <a:t>2. Страхование не освобождает соответствующую сторону от обязанности принять необходимые меры для предотвращения наступления страхового случая.</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p:txBody>
          <a:bodyPr>
            <a:normAutofit fontScale="90000"/>
          </a:bodyPr>
          <a:lstStyle/>
          <a:p>
            <a:pPr eaLnBrk="1" hangingPunct="1"/>
            <a:r>
              <a:rPr lang="ru-RU" sz="2300" dirty="0" smtClean="0"/>
              <a:t>Статья 747. Дополнительные обязанности заказчика по договору строительного подряда</a:t>
            </a:r>
            <a:br>
              <a:rPr lang="ru-RU" sz="2300" dirty="0" smtClean="0"/>
            </a:br>
            <a:endParaRPr lang="ru-RU" sz="2300" dirty="0" smtClean="0"/>
          </a:p>
        </p:txBody>
      </p:sp>
      <p:sp>
        <p:nvSpPr>
          <p:cNvPr id="362499" name="Rectangle 3"/>
          <p:cNvSpPr>
            <a:spLocks noGrp="1" noChangeArrowheads="1"/>
          </p:cNvSpPr>
          <p:nvPr>
            <p:ph type="body" idx="1"/>
          </p:nvPr>
        </p:nvSpPr>
        <p:spPr/>
        <p:txBody>
          <a:bodyPr/>
          <a:lstStyle/>
          <a:p>
            <a:pPr eaLnBrk="1" hangingPunct="1">
              <a:lnSpc>
                <a:spcPct val="80000"/>
              </a:lnSpc>
            </a:pPr>
            <a:r>
              <a:rPr lang="ru-RU" sz="2000" dirty="0" smtClean="0"/>
              <a:t>1. </a:t>
            </a:r>
            <a:r>
              <a:rPr lang="ru-RU" sz="2300" b="1" dirty="0" smtClean="0"/>
              <a:t>Заказчик обязан своевременно предоставить для строительства земельный участок.</a:t>
            </a:r>
            <a:r>
              <a:rPr lang="ru-RU" sz="2000" dirty="0" smtClean="0"/>
              <a:t> Площадь и состояние предоставляемого земельного участка должны соответствовать содержащимся в договоре строительного подряда условиям, а при отсутствии таких условий обеспечивать своевременное начало работ, нормальное их ведение и завершение в срок.</a:t>
            </a:r>
          </a:p>
          <a:p>
            <a:pPr eaLnBrk="1" hangingPunct="1">
              <a:lnSpc>
                <a:spcPct val="80000"/>
              </a:lnSpc>
            </a:pPr>
            <a:r>
              <a:rPr lang="ru-RU" sz="2000" dirty="0" smtClean="0"/>
              <a:t>2. Заказчик обязан в случаях и в порядке, предусмотренных договором строительного подряда, передавать подрядчику в пользование необходимые для осуществления работ здания и сооружения, обеспечивать транспортировку грузов в его адрес, временную подводку сетей энергоснабжения, </a:t>
            </a:r>
            <a:r>
              <a:rPr lang="ru-RU" sz="2000" dirty="0" err="1" smtClean="0"/>
              <a:t>водо</a:t>
            </a:r>
            <a:r>
              <a:rPr lang="ru-RU" sz="2000" dirty="0" smtClean="0"/>
              <a:t>- и паропровода и оказывать другие услуги.</a:t>
            </a:r>
          </a:p>
          <a:p>
            <a:pPr eaLnBrk="1" hangingPunct="1">
              <a:lnSpc>
                <a:spcPct val="80000"/>
              </a:lnSpc>
            </a:pPr>
            <a:r>
              <a:rPr lang="ru-RU" sz="2000" dirty="0" smtClean="0"/>
              <a:t>3. Оплата предоставленных заказчиком услуг, указанных в пункте 2 настоящей статьи, осуществляется в случаях и на условиях, предусмотренных договором строительного подряда.</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673100" y="1600200"/>
            <a:ext cx="8013700" cy="4525963"/>
          </a:xfrm>
        </p:spPr>
        <p:txBody>
          <a:bodyPr/>
          <a:lstStyle/>
          <a:p>
            <a:pPr>
              <a:buNone/>
            </a:pPr>
            <a:r>
              <a:rPr lang="ru-RU" dirty="0" smtClean="0"/>
              <a:t>	</a:t>
            </a:r>
          </a:p>
        </p:txBody>
      </p:sp>
      <p:sp>
        <p:nvSpPr>
          <p:cNvPr id="15362" name="Заголовок 2"/>
          <p:cNvSpPr>
            <a:spLocks noGrp="1"/>
          </p:cNvSpPr>
          <p:nvPr>
            <p:ph type="title"/>
          </p:nvPr>
        </p:nvSpPr>
        <p:spPr>
          <a:xfrm>
            <a:off x="611188" y="404813"/>
            <a:ext cx="7632700" cy="792162"/>
          </a:xfrm>
        </p:spPr>
        <p:txBody>
          <a:bodyPr>
            <a:noAutofit/>
          </a:bodyPr>
          <a:lstStyle/>
          <a:p>
            <a:pPr algn="ctr"/>
            <a:r>
              <a:rPr lang="ru-RU" sz="1800" dirty="0" smtClean="0"/>
              <a:t> КОНТРАКТ ЖИЗНЕННОГО ЦИКЛА  </a:t>
            </a:r>
          </a:p>
        </p:txBody>
      </p:sp>
      <p:sp>
        <p:nvSpPr>
          <p:cNvPr id="5" name="Прямоугольник 4"/>
          <p:cNvSpPr/>
          <p:nvPr/>
        </p:nvSpPr>
        <p:spPr>
          <a:xfrm>
            <a:off x="1259632" y="1700809"/>
            <a:ext cx="7128792" cy="1200329"/>
          </a:xfrm>
          <a:prstGeom prst="rect">
            <a:avLst/>
          </a:prstGeom>
        </p:spPr>
        <p:txBody>
          <a:bodyPr wrap="square">
            <a:spAutoFit/>
          </a:bodyPr>
          <a:lstStyle/>
          <a:p>
            <a:endParaRPr lang="ru-RU" dirty="0" smtClean="0"/>
          </a:p>
          <a:p>
            <a:endParaRPr lang="ru-RU" dirty="0" smtClean="0"/>
          </a:p>
          <a:p>
            <a:endParaRPr lang="ru-RU" dirty="0" smtClean="0"/>
          </a:p>
          <a:p>
            <a:endParaRPr lang="ru-RU" dirty="0" smtClean="0"/>
          </a:p>
        </p:txBody>
      </p:sp>
      <p:sp>
        <p:nvSpPr>
          <p:cNvPr id="6" name="Прямоугольник 5"/>
          <p:cNvSpPr/>
          <p:nvPr/>
        </p:nvSpPr>
        <p:spPr>
          <a:xfrm>
            <a:off x="1187624" y="1484784"/>
            <a:ext cx="6912768" cy="4801314"/>
          </a:xfrm>
          <a:prstGeom prst="rect">
            <a:avLst/>
          </a:prstGeom>
        </p:spPr>
        <p:txBody>
          <a:bodyPr wrap="square">
            <a:spAutoFit/>
          </a:bodyPr>
          <a:lstStyle/>
          <a:p>
            <a:r>
              <a:rPr lang="ru-RU" dirty="0" smtClean="0"/>
              <a:t>В соответствии с ч. 1 ст. 48 ГСК </a:t>
            </a:r>
            <a:r>
              <a:rPr lang="ru-RU" dirty="0" smtClean="0">
                <a:solidFill>
                  <a:srgbClr val="FF0000"/>
                </a:solidFill>
              </a:rPr>
              <a:t>РФ архитектурно-строительное проектирование осуществляется путем подготовки проектной документации </a:t>
            </a:r>
            <a:r>
              <a:rPr lang="ru-RU" dirty="0" smtClean="0"/>
              <a:t>применительно к ОКС и их частям, строящимся, реконструируемым </a:t>
            </a:r>
            <a:r>
              <a:rPr lang="ru-RU" dirty="0" smtClean="0">
                <a:solidFill>
                  <a:srgbClr val="FF0000"/>
                </a:solidFill>
              </a:rPr>
              <a:t>в границах принадлежащего застройщику </a:t>
            </a:r>
            <a:r>
              <a:rPr lang="ru-RU" dirty="0" smtClean="0"/>
              <a:t>или иному правообладателю (которому при осуществлении бюджетных инвестиций в объекты капитального строительства государственной (муниципальной) собственности органы государственной власти (государственные органы), Государственная корпорация по атомной энергии "</a:t>
            </a:r>
            <a:r>
              <a:rPr lang="ru-RU" dirty="0" err="1" smtClean="0"/>
              <a:t>Росатом</a:t>
            </a:r>
            <a:r>
              <a:rPr lang="ru-RU" dirty="0" smtClean="0"/>
              <a:t>", органы управления государственными внебюджетными фондами или органы МСУ передали в случаях, установленных бюджетным законодательством РФ, на основании соглашений свои полномочия государственного (муниципального) заказчика) </a:t>
            </a:r>
            <a:r>
              <a:rPr lang="ru-RU" dirty="0" smtClean="0">
                <a:solidFill>
                  <a:srgbClr val="FF0000"/>
                </a:solidFill>
              </a:rPr>
              <a:t>земельного участка</a:t>
            </a:r>
            <a:r>
              <a:rPr lang="ru-RU" dirty="0" smtClean="0"/>
              <a:t>, а также отдельных разделов проектной документации при проведении капитального ремонта объектов капитального строительства.</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a:normAutofit fontScale="90000"/>
          </a:bodyPr>
          <a:lstStyle/>
          <a:p>
            <a:pPr eaLnBrk="1" hangingPunct="1"/>
            <a:r>
              <a:rPr lang="ru-RU" sz="2000" dirty="0" smtClean="0"/>
              <a:t>Статья 724. Сроки обнаружения ненадлежащего качества результата работы</a:t>
            </a:r>
            <a:r>
              <a:rPr lang="ru-RU" sz="3800" dirty="0" smtClean="0"/>
              <a:t/>
            </a:r>
            <a:br>
              <a:rPr lang="ru-RU" sz="3800" dirty="0" smtClean="0"/>
            </a:br>
            <a:endParaRPr lang="ru-RU" sz="3800" dirty="0" smtClean="0"/>
          </a:p>
        </p:txBody>
      </p:sp>
      <p:sp>
        <p:nvSpPr>
          <p:cNvPr id="373763" name="Rectangle 3"/>
          <p:cNvSpPr>
            <a:spLocks noGrp="1" noChangeArrowheads="1"/>
          </p:cNvSpPr>
          <p:nvPr>
            <p:ph type="body" idx="1"/>
          </p:nvPr>
        </p:nvSpPr>
        <p:spPr>
          <a:xfrm>
            <a:off x="456394" y="1484784"/>
            <a:ext cx="8231213" cy="4641872"/>
          </a:xfrm>
        </p:spPr>
        <p:txBody>
          <a:bodyPr/>
          <a:lstStyle/>
          <a:p>
            <a:pPr eaLnBrk="1" hangingPunct="1">
              <a:lnSpc>
                <a:spcPct val="80000"/>
              </a:lnSpc>
            </a:pPr>
            <a:endParaRPr lang="ru-RU" sz="1500" dirty="0" smtClean="0"/>
          </a:p>
          <a:p>
            <a:pPr eaLnBrk="1" hangingPunct="1">
              <a:lnSpc>
                <a:spcPct val="80000"/>
              </a:lnSpc>
            </a:pPr>
            <a:r>
              <a:rPr lang="ru-RU" sz="1500" dirty="0" smtClean="0"/>
              <a:t>1. Если иное не установлено законом или договором подряда, заказчик вправе предъявить требования, связанные с ненадлежащим качеством результата работы, при условии, что оно выявлено в сроки, установленные настоящей статьей.</a:t>
            </a:r>
          </a:p>
          <a:p>
            <a:pPr eaLnBrk="1" hangingPunct="1">
              <a:lnSpc>
                <a:spcPct val="80000"/>
              </a:lnSpc>
            </a:pPr>
            <a:r>
              <a:rPr lang="ru-RU" sz="1500" dirty="0" smtClean="0"/>
              <a:t>2. В случае, когда на результат работы не установлен гарантийный срок, требования, связанные с недостатками результата работы, могут быть предъявлены заказчиком при условии, что они были обнаружены в разумный срок, но в пределах двух лет со дня передачи результата работы, если иные сроки не установлены законом, договором или обычаями делового оборота.</a:t>
            </a:r>
          </a:p>
          <a:p>
            <a:pPr eaLnBrk="1" hangingPunct="1">
              <a:lnSpc>
                <a:spcPct val="80000"/>
              </a:lnSpc>
            </a:pPr>
            <a:r>
              <a:rPr lang="ru-RU" sz="1500" dirty="0" smtClean="0"/>
              <a:t>3. Заказчик вправе предъявить требования, связанные с недостатками результата работы, обнаруженными в течение гарантийного срока.</a:t>
            </a:r>
          </a:p>
          <a:p>
            <a:pPr eaLnBrk="1" hangingPunct="1">
              <a:lnSpc>
                <a:spcPct val="80000"/>
              </a:lnSpc>
            </a:pPr>
            <a:r>
              <a:rPr lang="ru-RU" sz="1500" dirty="0" smtClean="0"/>
              <a:t>4. В случае, когда предусмотренный договором гарантийный срок составляет менее двух лет и недостатки результата работы обнаружены заказчиком по истечении гарантийного срока, но в пределах двух лет с момента, предусмотренного пунктом 5 настоящей статьи, подрядчик несет ответственность, если заказчик докажет, что недостатки возникли до передачи результата работы заказчику или по причинам, возникшим до этого момента.</a:t>
            </a:r>
          </a:p>
          <a:p>
            <a:pPr eaLnBrk="1" hangingPunct="1">
              <a:lnSpc>
                <a:spcPct val="80000"/>
              </a:lnSpc>
            </a:pPr>
            <a:r>
              <a:rPr lang="ru-RU" sz="1500" dirty="0" smtClean="0"/>
              <a:t>5. Если иное не предусмотрено договором подряда, гарантийный срок (пункт 1 статьи 722) начинает течь с момента, когда результат выполненной работы был принят или должен был быть принят заказчиком.</a:t>
            </a:r>
          </a:p>
          <a:p>
            <a:pPr eaLnBrk="1" hangingPunct="1">
              <a:lnSpc>
                <a:spcPct val="80000"/>
              </a:lnSpc>
            </a:pPr>
            <a:r>
              <a:rPr lang="ru-RU" sz="1500" dirty="0" smtClean="0"/>
              <a:t>6. К исчислению гарантийного срока по договору подряда применяются соответственно правила, содержащиеся в пунктах 2 и 4 статьи 471 настоящего Кодекса, если иное не предусмотрено законом, иными правовыми актами, соглашением сторон или не вытекает из особенностей договора подряда.</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p:txBody>
          <a:bodyPr>
            <a:normAutofit fontScale="90000"/>
          </a:bodyPr>
          <a:lstStyle/>
          <a:p>
            <a:pPr eaLnBrk="1" hangingPunct="1"/>
            <a:r>
              <a:rPr lang="ru-RU" sz="2700" dirty="0" smtClean="0"/>
              <a:t>Статья 471. Исчисление гарантийного срока</a:t>
            </a:r>
            <a:r>
              <a:rPr lang="ru-RU" sz="4700" dirty="0" smtClean="0"/>
              <a:t/>
            </a:r>
            <a:br>
              <a:rPr lang="ru-RU" sz="4700" dirty="0" smtClean="0"/>
            </a:br>
            <a:endParaRPr lang="ru-RU" sz="4700" dirty="0" smtClean="0"/>
          </a:p>
        </p:txBody>
      </p:sp>
      <p:sp>
        <p:nvSpPr>
          <p:cNvPr id="374787" name="Rectangle 3"/>
          <p:cNvSpPr>
            <a:spLocks noGrp="1" noChangeArrowheads="1"/>
          </p:cNvSpPr>
          <p:nvPr>
            <p:ph type="body" idx="1"/>
          </p:nvPr>
        </p:nvSpPr>
        <p:spPr/>
        <p:txBody>
          <a:bodyPr/>
          <a:lstStyle/>
          <a:p>
            <a:pPr eaLnBrk="1" hangingPunct="1">
              <a:lnSpc>
                <a:spcPct val="80000"/>
              </a:lnSpc>
            </a:pPr>
            <a:r>
              <a:rPr lang="ru-RU" sz="1500" dirty="0" smtClean="0"/>
              <a:t>1. Гарантийный срок начинает течь с момента передачи товара покупателю (статья 457), если иное не предусмотрено договором купли-продажи.</a:t>
            </a:r>
          </a:p>
          <a:p>
            <a:pPr eaLnBrk="1" hangingPunct="1">
              <a:lnSpc>
                <a:spcPct val="80000"/>
              </a:lnSpc>
            </a:pPr>
            <a:r>
              <a:rPr lang="ru-RU" sz="1500" dirty="0" smtClean="0"/>
              <a:t>2. Если покупатель лишен возможности использовать товар, в отношении которого договором установлен гарантийный срок, по обстоятельствам, зависящим от продавца, гарантийный срок не течет до устранения соответствующих обстоятельств продавцом.</a:t>
            </a:r>
          </a:p>
          <a:p>
            <a:pPr eaLnBrk="1" hangingPunct="1">
              <a:lnSpc>
                <a:spcPct val="80000"/>
              </a:lnSpc>
            </a:pPr>
            <a:r>
              <a:rPr lang="ru-RU" sz="1500" dirty="0" smtClean="0"/>
              <a:t>Если иное не предусмотрено договором, гарантийный срок продлевается на время, в течение которого товар не мог использоваться из-за обнаруженных в нем недостатков, при условии извещения продавца о недостатках товара в порядке, установленном статьей 483 настоящего Кодекса.</a:t>
            </a:r>
          </a:p>
          <a:p>
            <a:pPr eaLnBrk="1" hangingPunct="1">
              <a:lnSpc>
                <a:spcPct val="80000"/>
              </a:lnSpc>
            </a:pPr>
            <a:r>
              <a:rPr lang="ru-RU" sz="1500" dirty="0" smtClean="0"/>
              <a:t>3. Если иное не предусмотрено договором купли-продажи, гарантийный срок на комплектующее изделие считается равным гарантийному сроку на основное изделие и начинает течь одновременно с гарантийным сроком на основное изделие.</a:t>
            </a:r>
          </a:p>
          <a:p>
            <a:pPr eaLnBrk="1" hangingPunct="1">
              <a:lnSpc>
                <a:spcPct val="80000"/>
              </a:lnSpc>
            </a:pPr>
            <a:r>
              <a:rPr lang="ru-RU" sz="1500" dirty="0" smtClean="0"/>
              <a:t>4. На товар (комплектующее изделие), переданный продавцом взамен товара (комплектующего изделия), в котором в течение гарантийного срока были обнаружены недостатки (статья 476), устанавливается гарантийный срок той же продолжительности, что и на замененный, если иное не предусмотрено договором купли-продажи.</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normAutofit fontScale="90000"/>
          </a:bodyPr>
          <a:lstStyle/>
          <a:p>
            <a:pPr eaLnBrk="1" hangingPunct="1"/>
            <a:r>
              <a:rPr lang="ru-RU" sz="2700" dirty="0" smtClean="0"/>
              <a:t>Статья 758. Договор подряда на выполнение проектных и изыскательских работ</a:t>
            </a:r>
            <a:r>
              <a:rPr lang="ru-RU" sz="3800" dirty="0" smtClean="0"/>
              <a:t/>
            </a:r>
            <a:br>
              <a:rPr lang="ru-RU" sz="3800" dirty="0" smtClean="0"/>
            </a:br>
            <a:endParaRPr lang="ru-RU" sz="3800" dirty="0" smtClean="0"/>
          </a:p>
        </p:txBody>
      </p:sp>
      <p:sp>
        <p:nvSpPr>
          <p:cNvPr id="376835" name="Rectangle 3"/>
          <p:cNvSpPr>
            <a:spLocks noGrp="1" noChangeArrowheads="1"/>
          </p:cNvSpPr>
          <p:nvPr>
            <p:ph type="body" idx="1"/>
          </p:nvPr>
        </p:nvSpPr>
        <p:spPr/>
        <p:txBody>
          <a:bodyPr/>
          <a:lstStyle/>
          <a:p>
            <a:pPr eaLnBrk="1" hangingPunct="1"/>
            <a:r>
              <a:rPr lang="ru-RU" sz="3200" dirty="0" smtClean="0"/>
              <a:t>По договору подряда на выполнение проектных и изыскательских работ подрядчик (проектировщик, изыскатель) обязуется по заданию заказчика разработать техническую документацию и (или) выполнить изыскательские работы, а заказчик обязуется принять и оплатить их результат.</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Поставка </a:t>
            </a:r>
            <a:endParaRPr lang="ru-RU" dirty="0"/>
          </a:p>
        </p:txBody>
      </p:sp>
      <p:sp>
        <p:nvSpPr>
          <p:cNvPr id="3" name="Содержимое 2"/>
          <p:cNvSpPr>
            <a:spLocks noGrp="1"/>
          </p:cNvSpPr>
          <p:nvPr>
            <p:ph idx="1"/>
          </p:nvPr>
        </p:nvSpPr>
        <p:spPr/>
        <p:txBody>
          <a:bodyPr>
            <a:normAutofit fontScale="85000" lnSpcReduction="20000"/>
          </a:bodyPr>
          <a:lstStyle/>
          <a:p>
            <a:r>
              <a:rPr lang="ru-RU" sz="1800" dirty="0" smtClean="0"/>
              <a:t>Статья 506. Договор поставки</a:t>
            </a:r>
          </a:p>
          <a:p>
            <a:r>
              <a:rPr lang="ru-RU" sz="1800" dirty="0" smtClean="0"/>
              <a:t> </a:t>
            </a:r>
          </a:p>
          <a:p>
            <a:r>
              <a:rPr lang="ru-RU" sz="1800" dirty="0" smtClean="0"/>
              <a:t>По договору поставки поставщик-продавец, осуществляющий предпринимательскую деятельность, обязуется передать в обусловленный срок или сроки производимые или закупаемые им товары покупателю для использования в предпринимательской деятельности или в иных целях, не связанных с личным, семейным, домашним и иным подобным использованием.</a:t>
            </a:r>
          </a:p>
          <a:p>
            <a:r>
              <a:rPr lang="ru-RU" sz="1800" i="1" dirty="0" smtClean="0">
                <a:hlinkClick r:id="rId2"/>
              </a:rPr>
              <a:t/>
            </a:r>
            <a:br>
              <a:rPr lang="ru-RU" sz="1800" i="1" dirty="0" smtClean="0">
                <a:hlinkClick r:id="rId2"/>
              </a:rPr>
            </a:br>
            <a:endParaRPr lang="ru-RU" sz="1800" dirty="0" smtClean="0"/>
          </a:p>
          <a:p>
            <a:r>
              <a:rPr lang="ru-RU" sz="1800" dirty="0" smtClean="0"/>
              <a:t>Статья 508. Периоды поставки товаров</a:t>
            </a:r>
          </a:p>
          <a:p>
            <a:r>
              <a:rPr lang="ru-RU" sz="1800" dirty="0" smtClean="0"/>
              <a:t> </a:t>
            </a:r>
          </a:p>
          <a:p>
            <a:r>
              <a:rPr lang="ru-RU" sz="1800" dirty="0" smtClean="0"/>
              <a:t>1. В случае, когда сторонами предусмотрена поставка товаров в течение срока действия договора поставки отдельными партиями и сроки поставки отдельных партий (периоды поставки) в нем не определены, то товары должны поставляться равномерными партиями помесячно, если иное не вытекает из закона, иных правовых актов, существа обязательства или обычаев делового оборота.</a:t>
            </a:r>
          </a:p>
          <a:p>
            <a:r>
              <a:rPr lang="ru-RU" sz="1800" dirty="0" smtClean="0"/>
              <a:t>2. Наряду с определением периодов поставки в договоре поставки может быть установлен график поставки товаров (декадный, суточный, часовой и т.п.).</a:t>
            </a:r>
          </a:p>
          <a:p>
            <a:r>
              <a:rPr lang="ru-RU" sz="1800" dirty="0" smtClean="0"/>
              <a:t>3. Досрочная поставка товаров может производиться с согласия покупателя.</a:t>
            </a:r>
          </a:p>
          <a:p>
            <a:r>
              <a:rPr lang="ru-RU" sz="1800" dirty="0" smtClean="0"/>
              <a:t>Товары, поставленные досрочно и принятые покупателем, засчитываются в счет количества товаров, подлежащих поставке в следующем периоде.</a:t>
            </a:r>
          </a:p>
          <a:p>
            <a:endParaRPr lang="ru-RU" sz="18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smtClean="0"/>
              <a:t>Поставка товаров для государственных или муниципальных нужд</a:t>
            </a:r>
            <a:endParaRPr lang="ru-RU" sz="2400" dirty="0"/>
          </a:p>
        </p:txBody>
      </p:sp>
      <p:sp>
        <p:nvSpPr>
          <p:cNvPr id="3" name="Содержимое 2"/>
          <p:cNvSpPr>
            <a:spLocks noGrp="1"/>
          </p:cNvSpPr>
          <p:nvPr>
            <p:ph idx="1"/>
          </p:nvPr>
        </p:nvSpPr>
        <p:spPr/>
        <p:txBody>
          <a:bodyPr>
            <a:normAutofit fontScale="92500" lnSpcReduction="10000"/>
          </a:bodyPr>
          <a:lstStyle/>
          <a:p>
            <a:r>
              <a:rPr lang="ru-RU" sz="1800" dirty="0" smtClean="0"/>
              <a:t>Статья 525. Основания поставки товаров для государственных или муниципальных нужд</a:t>
            </a:r>
          </a:p>
          <a:p>
            <a:r>
              <a:rPr lang="ru-RU" sz="1800" dirty="0" smtClean="0"/>
              <a:t>(в ред. Федерального </a:t>
            </a:r>
            <a:r>
              <a:rPr lang="ru-RU" sz="1800" dirty="0" smtClean="0">
                <a:hlinkClick r:id="rId2"/>
              </a:rPr>
              <a:t>закона</a:t>
            </a:r>
            <a:r>
              <a:rPr lang="ru-RU" sz="1800" dirty="0" smtClean="0"/>
              <a:t> от 02.02.2006 N 19-ФЗ)</a:t>
            </a:r>
          </a:p>
          <a:p>
            <a:r>
              <a:rPr lang="ru-RU" sz="1800" dirty="0" smtClean="0"/>
              <a:t> 1. Поставка товаров для государственных или муниципальных нужд осуществляется на основе государственного или муниципального контракта на поставку товаров для государственных или муниципальных нужд, а также заключаемых в соответствии с ним договоров поставки товаров для государственных или муниципальных нужд (пункт 2 </a:t>
            </a:r>
            <a:r>
              <a:rPr lang="ru-RU" sz="1800" dirty="0" smtClean="0">
                <a:hlinkClick r:id="rId3"/>
              </a:rPr>
              <a:t>статьи 530).</a:t>
            </a:r>
            <a:endParaRPr lang="ru-RU" sz="1800" dirty="0" smtClean="0"/>
          </a:p>
          <a:p>
            <a:r>
              <a:rPr lang="ru-RU" sz="1800" dirty="0" smtClean="0"/>
              <a:t>(в ред. Федерального </a:t>
            </a:r>
            <a:r>
              <a:rPr lang="ru-RU" sz="1800" dirty="0" smtClean="0">
                <a:hlinkClick r:id="rId4"/>
              </a:rPr>
              <a:t>закона</a:t>
            </a:r>
            <a:r>
              <a:rPr lang="ru-RU" sz="1800" dirty="0" smtClean="0"/>
              <a:t> от 02.02.2006 N 19-ФЗ)</a:t>
            </a:r>
          </a:p>
          <a:p>
            <a:r>
              <a:rPr lang="ru-RU" sz="1800" dirty="0" smtClean="0"/>
              <a:t>2. К отношениям по поставке товаров для государственных или муниципальных нужд применяются правила о договоре поставки </a:t>
            </a:r>
            <a:r>
              <a:rPr lang="ru-RU" sz="1800" dirty="0" smtClean="0">
                <a:hlinkClick r:id="" action="ppaction://hlinkfile"/>
              </a:rPr>
              <a:t>(статьи 506</a:t>
            </a:r>
            <a:r>
              <a:rPr lang="ru-RU" sz="1800" dirty="0" smtClean="0"/>
              <a:t> - </a:t>
            </a:r>
            <a:r>
              <a:rPr lang="ru-RU" sz="1800" dirty="0" smtClean="0">
                <a:hlinkClick r:id="rId5"/>
              </a:rPr>
              <a:t>522),</a:t>
            </a:r>
            <a:r>
              <a:rPr lang="ru-RU" sz="1800" dirty="0" smtClean="0"/>
              <a:t> если иное не предусмотрено правилами настоящего Кодекса.</a:t>
            </a:r>
          </a:p>
          <a:p>
            <a:r>
              <a:rPr lang="ru-RU" sz="1800" dirty="0" smtClean="0"/>
              <a:t>(в ред. Федерального </a:t>
            </a:r>
            <a:r>
              <a:rPr lang="ru-RU" sz="1800" dirty="0" smtClean="0">
                <a:hlinkClick r:id="rId6"/>
              </a:rPr>
              <a:t>закона</a:t>
            </a:r>
            <a:r>
              <a:rPr lang="ru-RU" sz="1800" dirty="0" smtClean="0"/>
              <a:t> от 02.02.2006 N 19-ФЗ)</a:t>
            </a:r>
          </a:p>
          <a:p>
            <a:r>
              <a:rPr lang="ru-RU" sz="1800" dirty="0" smtClean="0">
                <a:solidFill>
                  <a:srgbClr val="FF0000"/>
                </a:solidFill>
              </a:rPr>
              <a:t>К отношениям по поставке товаров для государственных или муниципальных нужд в части, не урегулированной настоящим параграфом, применяются иные законы, в т.ч и 44-ФЗ (в рамках КЖЦ – вопрос не урегулирован….).</a:t>
            </a:r>
          </a:p>
          <a:p>
            <a:endParaRPr lang="ru-RU" sz="18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1400" dirty="0" smtClean="0"/>
              <a:t>Статья 527. Основания заключения государственного или муниципального контракта</a:t>
            </a:r>
            <a:br>
              <a:rPr lang="ru-RU" sz="1400" dirty="0" smtClean="0"/>
            </a:br>
            <a:endParaRPr lang="ru-RU" sz="1400" dirty="0"/>
          </a:p>
        </p:txBody>
      </p:sp>
      <p:sp>
        <p:nvSpPr>
          <p:cNvPr id="3" name="Содержимое 2"/>
          <p:cNvSpPr>
            <a:spLocks noGrp="1"/>
          </p:cNvSpPr>
          <p:nvPr>
            <p:ph idx="1"/>
          </p:nvPr>
        </p:nvSpPr>
        <p:spPr>
          <a:xfrm>
            <a:off x="457200" y="1412776"/>
            <a:ext cx="8229600" cy="4713387"/>
          </a:xfrm>
        </p:spPr>
        <p:txBody>
          <a:bodyPr>
            <a:normAutofit fontScale="92500" lnSpcReduction="20000"/>
          </a:bodyPr>
          <a:lstStyle/>
          <a:p>
            <a:r>
              <a:rPr lang="ru-RU" sz="1400" dirty="0" smtClean="0"/>
              <a:t>Статья 527. Основания заключения государственного или муниципального контракта</a:t>
            </a:r>
          </a:p>
          <a:p>
            <a:r>
              <a:rPr lang="ru-RU" sz="1400" dirty="0" smtClean="0"/>
              <a:t>1. Государственный или муниципальный </a:t>
            </a:r>
            <a:r>
              <a:rPr lang="ru-RU" sz="1400" i="1" u="sng" dirty="0" smtClean="0">
                <a:solidFill>
                  <a:srgbClr val="FF0000"/>
                </a:solidFill>
              </a:rPr>
              <a:t>контракт заключается на основе заказа (закупки - </a:t>
            </a:r>
            <a:r>
              <a:rPr lang="en-US" sz="1400" i="1" u="sng" dirty="0" smtClean="0">
                <a:solidFill>
                  <a:srgbClr val="FF0000"/>
                </a:solidFill>
              </a:rPr>
              <a:t>?)</a:t>
            </a:r>
            <a:r>
              <a:rPr lang="ru-RU" sz="1400" i="1" u="sng" dirty="0" smtClean="0">
                <a:solidFill>
                  <a:srgbClr val="FF0000"/>
                </a:solidFill>
              </a:rPr>
              <a:t> </a:t>
            </a:r>
            <a:r>
              <a:rPr lang="ru-RU" sz="1400" dirty="0" smtClean="0"/>
              <a:t>на поставку товаров для государственных или муниципальных нужд, размещаемого в порядке, предусмотренном </a:t>
            </a:r>
            <a:r>
              <a:rPr lang="ru-RU" sz="1400" dirty="0" smtClean="0">
                <a:solidFill>
                  <a:srgbClr val="FF0000"/>
                </a:solidFill>
              </a:rPr>
              <a:t>законодательством о размещении заказов на поставки товаров, выполнение работ, оказание услуг для государственных и муниципальных нужд</a:t>
            </a:r>
            <a:r>
              <a:rPr lang="en-US" sz="1400" dirty="0" smtClean="0">
                <a:solidFill>
                  <a:srgbClr val="FF0000"/>
                </a:solidFill>
              </a:rPr>
              <a:t> – </a:t>
            </a:r>
            <a:r>
              <a:rPr lang="ru-RU" sz="1400" dirty="0" smtClean="0">
                <a:solidFill>
                  <a:srgbClr val="FF0000"/>
                </a:solidFill>
              </a:rPr>
              <a:t>это 94-ФЗ)</a:t>
            </a:r>
            <a:r>
              <a:rPr lang="ru-RU" sz="1400" dirty="0" smtClean="0"/>
              <a:t>.</a:t>
            </a:r>
          </a:p>
          <a:p>
            <a:r>
              <a:rPr lang="ru-RU" sz="1400" dirty="0" smtClean="0"/>
              <a:t>(в ред. Федерального </a:t>
            </a:r>
            <a:r>
              <a:rPr lang="ru-RU" sz="1400" dirty="0" smtClean="0">
                <a:hlinkClick r:id="rId2"/>
              </a:rPr>
              <a:t>закона</a:t>
            </a:r>
            <a:r>
              <a:rPr lang="ru-RU" sz="1400" dirty="0" smtClean="0"/>
              <a:t> от 02.02.2006 N 19-ФЗ)</a:t>
            </a:r>
          </a:p>
          <a:p>
            <a:r>
              <a:rPr lang="ru-RU" sz="1400" dirty="0" smtClean="0"/>
              <a:t>Для государственного или муниципального заказчика, разместившего заказ, заключение государственного или муниципального контракта является обязательным, если иное не установлено законом.</a:t>
            </a:r>
          </a:p>
          <a:p>
            <a:r>
              <a:rPr lang="ru-RU" sz="1400" dirty="0" smtClean="0"/>
              <a:t>(в ред. Федерального </a:t>
            </a:r>
            <a:r>
              <a:rPr lang="ru-RU" sz="1400" dirty="0" smtClean="0">
                <a:hlinkClick r:id="rId3"/>
              </a:rPr>
              <a:t>закона</a:t>
            </a:r>
            <a:r>
              <a:rPr lang="ru-RU" sz="1400" dirty="0" smtClean="0"/>
              <a:t> от 02.02.2006 N 19-ФЗ)</a:t>
            </a:r>
          </a:p>
          <a:p>
            <a:r>
              <a:rPr lang="ru-RU" sz="1400" dirty="0" smtClean="0"/>
              <a:t>2. Заключение государственного или муниципального контракта является обязательным для поставщика (исполнителя) лишь в случаях, установленных законом, и при условии, что государственным или муниципальным заказчиком будут возмещены все убытки, которые могут быть причинены поставщику (исполнителю) в связи с выполнением государственного или муниципального контракта.</a:t>
            </a:r>
          </a:p>
          <a:p>
            <a:r>
              <a:rPr lang="ru-RU" sz="1400" dirty="0" smtClean="0"/>
              <a:t>(в ред. Федерального </a:t>
            </a:r>
            <a:r>
              <a:rPr lang="ru-RU" sz="1400" dirty="0" smtClean="0">
                <a:hlinkClick r:id="rId4"/>
              </a:rPr>
              <a:t>закона</a:t>
            </a:r>
            <a:r>
              <a:rPr lang="ru-RU" sz="1400" dirty="0" smtClean="0"/>
              <a:t> от 02.02.2006 N 19-ФЗ)</a:t>
            </a:r>
          </a:p>
          <a:p>
            <a:r>
              <a:rPr lang="ru-RU" sz="1400" dirty="0" smtClean="0"/>
              <a:t>3. Условие о возмещении убытков, предусмотренное </a:t>
            </a:r>
            <a:r>
              <a:rPr lang="ru-RU" sz="1400" dirty="0" smtClean="0">
                <a:hlinkClick r:id="" action="ppaction://hlinkfile"/>
              </a:rPr>
              <a:t>пунктом 2</a:t>
            </a:r>
            <a:r>
              <a:rPr lang="ru-RU" sz="1400" dirty="0" smtClean="0"/>
              <a:t> настоящей статьи, не применяется в отношении казенного предприятия.</a:t>
            </a:r>
          </a:p>
          <a:p>
            <a:r>
              <a:rPr lang="ru-RU" sz="1400" dirty="0" smtClean="0"/>
              <a:t>4. В отношении победителя торгов или победителя в проведении запроса котировок цен на товары либо лица, с которым в соответствии с законом заключается государственный или муниципальный контракт при уклонении победителя торгов или победителя в проведении запроса котировок цен на товары от заключения государственного или муниципального контракта, не применяется условие о возмещении убытков, предусмотренное </a:t>
            </a:r>
            <a:r>
              <a:rPr lang="ru-RU" sz="1400" dirty="0" smtClean="0">
                <a:hlinkClick r:id="" action="ppaction://hlinkfile"/>
              </a:rPr>
              <a:t>пунктом 2</a:t>
            </a:r>
            <a:r>
              <a:rPr lang="ru-RU" sz="1400" dirty="0" smtClean="0"/>
              <a:t> настоящей статьи, в случае заведомого занижения предлагаемой цены государственного или муниципального контракта.</a:t>
            </a:r>
          </a:p>
          <a:p>
            <a:r>
              <a:rPr lang="ru-RU" sz="1400" dirty="0" smtClean="0"/>
              <a:t>(п. 4 в ред. Федерального </a:t>
            </a:r>
            <a:r>
              <a:rPr lang="ru-RU" sz="1400" dirty="0" smtClean="0">
                <a:hlinkClick r:id="rId5"/>
              </a:rPr>
              <a:t>закона</a:t>
            </a:r>
            <a:r>
              <a:rPr lang="ru-RU" sz="1400" dirty="0" smtClean="0"/>
              <a:t> от 02.02.2006 N 19-ФЗ)</a:t>
            </a:r>
          </a:p>
          <a:p>
            <a:endParaRPr lang="ru-RU" sz="14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Контракт в соответствии с ФЗ № 44-ФЗ</a:t>
            </a:r>
            <a:endParaRPr lang="ru-RU" sz="3200" dirty="0"/>
          </a:p>
        </p:txBody>
      </p:sp>
      <p:sp>
        <p:nvSpPr>
          <p:cNvPr id="3" name="Содержимое 2"/>
          <p:cNvSpPr>
            <a:spLocks noGrp="1"/>
          </p:cNvSpPr>
          <p:nvPr>
            <p:ph idx="1"/>
          </p:nvPr>
        </p:nvSpPr>
        <p:spPr>
          <a:xfrm>
            <a:off x="457200" y="1340768"/>
            <a:ext cx="8229600" cy="4785395"/>
          </a:xfrm>
        </p:spPr>
        <p:txBody>
          <a:bodyPr>
            <a:normAutofit/>
          </a:bodyPr>
          <a:lstStyle/>
          <a:p>
            <a:r>
              <a:rPr lang="ru-RU" sz="1600" dirty="0" smtClean="0"/>
              <a:t>Статья 34. Контракт</a:t>
            </a:r>
          </a:p>
          <a:p>
            <a:pPr>
              <a:buNone/>
            </a:pPr>
            <a:endParaRPr lang="ru-RU" sz="1600" dirty="0" smtClean="0"/>
          </a:p>
          <a:p>
            <a:r>
              <a:rPr lang="ru-RU" sz="1600" dirty="0" smtClean="0"/>
              <a:t>1. Контракт заключается на условиях, предусмотренных извещением об осуществлении закупки или приглашением принять участие в определении поставщика (подрядчика, исполнителя), документацией о закупке, заявкой, окончательным предложением участника закупки, с которым заключается контракт, за исключением случаев, в которых в соответствии с настоящим Федеральным законом извещение об осуществлении закупки или приглашение принять участие в определении поставщика (подрядчика, исполнителя), документация о закупке, заявка, окончательное предложение не предусмотрены.</a:t>
            </a:r>
          </a:p>
          <a:p>
            <a:r>
              <a:rPr lang="ru-RU" sz="1600" dirty="0" smtClean="0"/>
              <a:t>2. При заключении контракта указывается, что цена контракта является твердой и определяется на весь срок исполнения контракта, а в случаях, установленных Правительством Российской Федерации, указываются ориентировочное значение цены контракта либо формула цены и максимальное значение цены контракта, установленные заказчиком в документации о закупке. </a:t>
            </a:r>
            <a:r>
              <a:rPr lang="ru-RU" sz="1600" dirty="0" smtClean="0">
                <a:solidFill>
                  <a:srgbClr val="FF0000"/>
                </a:solidFill>
              </a:rPr>
              <a:t>При заключении и исполнении контракта изменение его условий не допускается, за исключением случаев, предусмотренных настоящей статьей и </a:t>
            </a:r>
            <a:r>
              <a:rPr lang="ru-RU" sz="1600" dirty="0" smtClean="0">
                <a:solidFill>
                  <a:srgbClr val="FF0000"/>
                </a:solidFill>
                <a:hlinkClick r:id="rId2"/>
              </a:rPr>
              <a:t>статьей 95</a:t>
            </a:r>
            <a:r>
              <a:rPr lang="ru-RU" sz="1600" dirty="0" smtClean="0">
                <a:solidFill>
                  <a:srgbClr val="FF0000"/>
                </a:solidFill>
              </a:rPr>
              <a:t> настоящего Федерального закона.</a:t>
            </a:r>
          </a:p>
          <a:p>
            <a:endParaRPr lang="ru-RU" sz="16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432048"/>
          </a:xfrm>
        </p:spPr>
        <p:txBody>
          <a:bodyPr>
            <a:normAutofit/>
          </a:bodyPr>
          <a:lstStyle/>
          <a:p>
            <a:r>
              <a:rPr lang="ru-RU" sz="2000" dirty="0" smtClean="0">
                <a:solidFill>
                  <a:schemeClr val="tx1"/>
                </a:solidFill>
              </a:rPr>
              <a:t>Изменение существенных условий</a:t>
            </a:r>
            <a:endParaRPr lang="ru-RU" sz="2000" dirty="0">
              <a:solidFill>
                <a:schemeClr val="tx1"/>
              </a:solidFill>
            </a:endParaRPr>
          </a:p>
        </p:txBody>
      </p:sp>
      <p:sp>
        <p:nvSpPr>
          <p:cNvPr id="3" name="Содержимое 2"/>
          <p:cNvSpPr>
            <a:spLocks noGrp="1"/>
          </p:cNvSpPr>
          <p:nvPr>
            <p:ph idx="1"/>
          </p:nvPr>
        </p:nvSpPr>
        <p:spPr>
          <a:xfrm>
            <a:off x="457200" y="1556792"/>
            <a:ext cx="8229600" cy="4680520"/>
          </a:xfrm>
        </p:spPr>
        <p:txBody>
          <a:bodyPr>
            <a:normAutofit lnSpcReduction="10000"/>
          </a:bodyPr>
          <a:lstStyle/>
          <a:p>
            <a:r>
              <a:rPr lang="ru-RU" sz="1400" dirty="0" smtClean="0"/>
              <a:t>1. Изменение существенных условий контракта при его исполнении не допускается, за исключением их изменения по соглашению сторон в следующих случаях:</a:t>
            </a:r>
          </a:p>
          <a:p>
            <a:r>
              <a:rPr lang="ru-RU" sz="1400" dirty="0" smtClean="0"/>
              <a:t>1) если возможность изменения условий контракта была предусмотрена документацией о закупке и контрактом, а в случае осуществления закупки у единственного поставщика (подрядчика, исполнителя) контрактом:</a:t>
            </a:r>
          </a:p>
          <a:p>
            <a:r>
              <a:rPr lang="ru-RU" sz="1400" dirty="0" smtClean="0"/>
              <a:t>а) при снижении цены контракта без изменения предусмотренных контрактом количества товара, объема работы или услуги, качества поставляемого товара, выполняемой работы, оказываемой услуги и иных условий контракта;</a:t>
            </a:r>
          </a:p>
          <a:p>
            <a:r>
              <a:rPr lang="ru-RU" sz="1400" dirty="0" smtClean="0"/>
              <a:t>б) если по предложению заказчика увеличиваются предусмотренные контрактом количество товара, объем работы или услуги не более чем на 10% или уменьшаются предусмотренные контрактом количество поставляемого товара, объем выполняемой работы или оказываемой услуги не более чем на 10 %. При этом по соглашению сторон допускается изменение с учетом положений бюджетного законодательства РФ цены контракта пропорционально дополнительному количеству товара, дополнительному объему работы или услуги исходя из установленной в контракте цены единицы товара, работы или услуги, но не более чем на 10 % цены контракта. При уменьшении предусмотренных контрактом количества товара, объема работы или услуги стороны контракта обязаны уменьшить цену контракта исходя из цены единицы товара, работы или услуги. Цена единицы дополнительно поставляемого товара или цена единицы товара при уменьшении предусмотренного контрактом количества поставляемого товара должна определяться как частное от деления первоначальной цены контракта на предусмотренное в контракте количество такого товара;</a:t>
            </a:r>
          </a:p>
          <a:p>
            <a:endParaRPr lang="ru-RU" sz="14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1600" dirty="0" smtClean="0"/>
              <a:t>Изменение существенных условий контракта при его исполнении не допускается, за исключением их изменения по соглашению сторон в следующих случаях - продолжение:</a:t>
            </a:r>
            <a:endParaRPr lang="ru-RU" sz="1600" dirty="0"/>
          </a:p>
        </p:txBody>
      </p:sp>
      <p:sp>
        <p:nvSpPr>
          <p:cNvPr id="3" name="Содержимое 2"/>
          <p:cNvSpPr>
            <a:spLocks noGrp="1"/>
          </p:cNvSpPr>
          <p:nvPr>
            <p:ph idx="1"/>
          </p:nvPr>
        </p:nvSpPr>
        <p:spPr/>
        <p:txBody>
          <a:bodyPr>
            <a:normAutofit/>
          </a:bodyPr>
          <a:lstStyle/>
          <a:p>
            <a:r>
              <a:rPr lang="ru-RU" sz="1400" dirty="0" smtClean="0"/>
              <a:t>2) если цена заключенного для обеспечения федеральных нужд на срок не менее чем три года контракта составляет либо превышает </a:t>
            </a:r>
            <a:r>
              <a:rPr lang="ru-RU" sz="1400" dirty="0" smtClean="0">
                <a:hlinkClick r:id="rId2"/>
              </a:rPr>
              <a:t>размер цены</a:t>
            </a:r>
            <a:r>
              <a:rPr lang="ru-RU" sz="1400" dirty="0" smtClean="0"/>
              <a:t>, установленный Правительством Российской Федерации, и исполнение указанного контракта по независящим от сторон контракта обстоятельствам без изменения его условий невозможно, данные условия могут быть изменены на основании решения Правительства Российской Федерации;</a:t>
            </a:r>
          </a:p>
          <a:p>
            <a:r>
              <a:rPr lang="ru-RU" sz="1400" dirty="0" smtClean="0"/>
              <a:t>3) если цена заключенного для обеспечения нужд субъекта Российской Федерации на срок не менее чем три года контракта составляет или превышает </a:t>
            </a:r>
            <a:r>
              <a:rPr lang="ru-RU" sz="1400" dirty="0" smtClean="0">
                <a:hlinkClick r:id="rId3"/>
              </a:rPr>
              <a:t>размер цены</a:t>
            </a:r>
            <a:r>
              <a:rPr lang="ru-RU" sz="1400" dirty="0" smtClean="0"/>
              <a:t>, установленный Правительством Российской Федерации, и исполнение указанного контракта по независящим от сторон контракта обстоятельствам без изменения его условий невозможно, данные условия могут быть изменены на основании решения высшего исполнительного органа государственной власти субъекта Российской Федерации;</a:t>
            </a:r>
          </a:p>
          <a:p>
            <a:r>
              <a:rPr lang="ru-RU" sz="1400" dirty="0" smtClean="0"/>
              <a:t>4) если цена заключенного для обеспечения муниципальных нужд на срок не менее одного года контракта составляет или превышает </a:t>
            </a:r>
            <a:r>
              <a:rPr lang="ru-RU" sz="1400" dirty="0" smtClean="0">
                <a:hlinkClick r:id="rId4"/>
              </a:rPr>
              <a:t>размер цены</a:t>
            </a:r>
            <a:r>
              <a:rPr lang="ru-RU" sz="1400" dirty="0" smtClean="0"/>
              <a:t>, установленный Правительством Российской Федерации, и исполнение указанного контракта по независящим от сторон контракта обстоятельствам без изменения его условий невозможно, указанные условия могут быть изменены на основании решения местной администрации;</a:t>
            </a:r>
          </a:p>
          <a:p>
            <a:r>
              <a:rPr lang="ru-RU" sz="1400" dirty="0" smtClean="0"/>
              <a:t>5) изменение в соответствии с законодательством Российской Федерации регулируемых цен (тарифов) на товары, работы, услуги;</a:t>
            </a:r>
          </a:p>
          <a:p>
            <a:endParaRPr lang="ru-RU" sz="14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68</a:t>
            </a:fld>
            <a:endParaRPr lang="ru-RU"/>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400" dirty="0" smtClean="0"/>
              <a:t>Статья 34. Контракт - продолжение</a:t>
            </a:r>
            <a:br>
              <a:rPr lang="ru-RU" sz="1400" dirty="0" smtClean="0"/>
            </a:br>
            <a:endParaRPr lang="ru-RU" sz="1400" dirty="0"/>
          </a:p>
        </p:txBody>
      </p:sp>
      <p:sp>
        <p:nvSpPr>
          <p:cNvPr id="3" name="Содержимое 2"/>
          <p:cNvSpPr>
            <a:spLocks noGrp="1"/>
          </p:cNvSpPr>
          <p:nvPr>
            <p:ph idx="1"/>
          </p:nvPr>
        </p:nvSpPr>
        <p:spPr>
          <a:xfrm>
            <a:off x="457200" y="1412776"/>
            <a:ext cx="8229600" cy="4713387"/>
          </a:xfrm>
        </p:spPr>
        <p:txBody>
          <a:bodyPr>
            <a:normAutofit lnSpcReduction="10000"/>
          </a:bodyPr>
          <a:lstStyle/>
          <a:p>
            <a:r>
              <a:rPr lang="ru-RU" sz="1600" dirty="0" smtClean="0"/>
              <a:t>5. В случае </a:t>
            </a:r>
            <a:r>
              <a:rPr lang="ru-RU" sz="1600" dirty="0" smtClean="0">
                <a:solidFill>
                  <a:srgbClr val="FF0000"/>
                </a:solidFill>
              </a:rPr>
              <a:t>просрочки исполнения заказчиком </a:t>
            </a:r>
            <a:r>
              <a:rPr lang="ru-RU" sz="1600" dirty="0" smtClean="0"/>
              <a:t>обязательств, предусмотренных контрактом, а также в иных случаях неисполнения или ненадлежащего исполнения заказчиком обязательств, предусмотренных контрактом, поставщик (подрядчик, исполнитель) вправе потребовать уплаты неустоек (штрафов, пеней). Пеня начисляется за каждый день просрочки исполнения обязательства, предусмотренного контрактом, начиная со дня, следующего после дня истечения установленного контрактом срока исполнения обязательства. Такая пеня устанавливается контрактом в размере одной трехсотой действующей на дату уплаты пеней ставки рефинансирования Центрального банка Российской Федерации от не уплаченной в срок суммы. Штрафы начисляются за ненадлежащее исполнение заказчиком обязательств, предусмотренных контрактом, за исключением просрочки исполнения обязательств, предусмотренных контрактом. Размер штрафа устанавливается контрактом в виде фиксированной суммы, определенной в </a:t>
            </a:r>
            <a:r>
              <a:rPr lang="ru-RU" sz="1600" dirty="0" smtClean="0">
                <a:hlinkClick r:id="rId2"/>
              </a:rPr>
              <a:t>порядке</a:t>
            </a:r>
            <a:r>
              <a:rPr lang="ru-RU" sz="1600" dirty="0" smtClean="0"/>
              <a:t>, установленном Правительством Российской Федерации.</a:t>
            </a:r>
          </a:p>
          <a:p>
            <a:r>
              <a:rPr lang="ru-RU" sz="1600" dirty="0" smtClean="0"/>
              <a:t>6. В случае </a:t>
            </a:r>
            <a:r>
              <a:rPr lang="ru-RU" sz="1600" dirty="0" smtClean="0">
                <a:solidFill>
                  <a:srgbClr val="FF0000"/>
                </a:solidFill>
              </a:rPr>
              <a:t>просрочки исполнения поставщиком </a:t>
            </a:r>
            <a:r>
              <a:rPr lang="ru-RU" sz="1600" dirty="0" smtClean="0"/>
              <a:t>(подрядчиком, исполнителем) обязательств (в том числе гарантийного обязательства), предусмотренных контрактом, а также в иных случаях неисполнения или ненадлежащего исполнения поставщиком (подрядчиком, исполнителем) обязательств, предусмотренных контрактом, заказчик направляет поставщику (подрядчику, исполнителю) требование об уплате неустоек (штрафов, пеней).</a:t>
            </a:r>
          </a:p>
          <a:p>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673100" y="1600200"/>
            <a:ext cx="8013700" cy="4525963"/>
          </a:xfrm>
        </p:spPr>
        <p:txBody>
          <a:bodyPr/>
          <a:lstStyle/>
          <a:p>
            <a:pPr>
              <a:buNone/>
            </a:pPr>
            <a:r>
              <a:rPr lang="ru-RU" dirty="0" smtClean="0"/>
              <a:t>	</a:t>
            </a:r>
            <a:r>
              <a:rPr lang="ru-RU" dirty="0" smtClean="0">
                <a:hlinkClick r:id="rId2"/>
              </a:rPr>
              <a:t>В случае, если документацией по планировке территории предусмотрено размещение объекта транспортной инфраструктуры федерального значения либо линейного объекта транспортной инфраструктуры регионального значения или местного значения, архитектурно-строительное проектирование осуществляется путем подготовки проектной документации применительно к такому объекту и его частям, строящимся, реконструируемым, в том числе в границах не принадлежащего застройщику или иному правообладателю (которому при осуществлении бюджетных инвестиций в объекты капитального строительства государственной (муниципальной) собственности органы государственной власти (государственные органы), Государственная корпорация по атомной энергии "</a:t>
            </a:r>
            <a:r>
              <a:rPr lang="ru-RU" dirty="0" err="1" smtClean="0">
                <a:hlinkClick r:id="rId2"/>
              </a:rPr>
              <a:t>Росатом</a:t>
            </a:r>
            <a:r>
              <a:rPr lang="ru-RU" dirty="0" smtClean="0">
                <a:hlinkClick r:id="rId2"/>
              </a:rPr>
              <a:t>", органы управления государственными внебюджетными фондами или органы местного самоуправления передали в случаях, установленных бюджетным законодательством РФ, на основании соглашений свои полномочия государственного (муниципального) заказчика) земельного участка.</a:t>
            </a:r>
          </a:p>
          <a:p>
            <a:pPr>
              <a:buNone/>
            </a:pPr>
            <a:endParaRPr lang="ru-RU" dirty="0" smtClean="0"/>
          </a:p>
        </p:txBody>
      </p:sp>
      <p:sp>
        <p:nvSpPr>
          <p:cNvPr id="15362" name="Заголовок 2"/>
          <p:cNvSpPr>
            <a:spLocks noGrp="1"/>
          </p:cNvSpPr>
          <p:nvPr>
            <p:ph type="title"/>
          </p:nvPr>
        </p:nvSpPr>
        <p:spPr>
          <a:xfrm>
            <a:off x="611188" y="404813"/>
            <a:ext cx="7632700" cy="792162"/>
          </a:xfrm>
        </p:spPr>
        <p:txBody>
          <a:bodyPr>
            <a:noAutofit/>
          </a:bodyPr>
          <a:lstStyle/>
          <a:p>
            <a:pPr algn="ctr"/>
            <a:r>
              <a:rPr lang="ru-RU" sz="1800" dirty="0" smtClean="0"/>
              <a:t> КОНТРАКТ ЖИЗНЕННОГО ЦИКЛА  </a:t>
            </a:r>
          </a:p>
        </p:txBody>
      </p:sp>
      <p:sp>
        <p:nvSpPr>
          <p:cNvPr id="5" name="Прямоугольник 4"/>
          <p:cNvSpPr/>
          <p:nvPr/>
        </p:nvSpPr>
        <p:spPr>
          <a:xfrm>
            <a:off x="1259632" y="1700809"/>
            <a:ext cx="7128792" cy="1200329"/>
          </a:xfrm>
          <a:prstGeom prst="rect">
            <a:avLst/>
          </a:prstGeom>
        </p:spPr>
        <p:txBody>
          <a:bodyPr wrap="square">
            <a:spAutoFit/>
          </a:bodyPr>
          <a:lstStyle/>
          <a:p>
            <a:endParaRPr lang="ru-RU" dirty="0" smtClean="0"/>
          </a:p>
          <a:p>
            <a:endParaRPr lang="ru-RU" dirty="0" smtClean="0"/>
          </a:p>
          <a:p>
            <a:endParaRPr lang="ru-RU" dirty="0" smtClean="0"/>
          </a:p>
          <a:p>
            <a:endParaRPr lang="ru-RU" dirty="0" smtClean="0"/>
          </a:p>
        </p:txBody>
      </p:sp>
      <p:sp>
        <p:nvSpPr>
          <p:cNvPr id="6" name="Прямоугольник 5"/>
          <p:cNvSpPr/>
          <p:nvPr/>
        </p:nvSpPr>
        <p:spPr>
          <a:xfrm>
            <a:off x="1187624" y="1484784"/>
            <a:ext cx="6912768" cy="369332"/>
          </a:xfrm>
          <a:prstGeom prst="rect">
            <a:avLst/>
          </a:prstGeom>
        </p:spPr>
        <p:txBody>
          <a:bodyPr wrap="square">
            <a:spAutoFit/>
          </a:bodyPr>
          <a:lstStyle/>
          <a:p>
            <a:endParaRPr lang="ru-RU"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Статья 34. Контракт - продолжение</a:t>
            </a:r>
            <a:endParaRPr lang="ru-RU" dirty="0"/>
          </a:p>
        </p:txBody>
      </p:sp>
      <p:sp>
        <p:nvSpPr>
          <p:cNvPr id="3" name="Содержимое 2"/>
          <p:cNvSpPr>
            <a:spLocks noGrp="1"/>
          </p:cNvSpPr>
          <p:nvPr>
            <p:ph idx="1"/>
          </p:nvPr>
        </p:nvSpPr>
        <p:spPr/>
        <p:txBody>
          <a:bodyPr>
            <a:normAutofit fontScale="92500" lnSpcReduction="10000"/>
          </a:bodyPr>
          <a:lstStyle/>
          <a:p>
            <a:r>
              <a:rPr lang="ru-RU" sz="1600" dirty="0" smtClean="0"/>
              <a:t>7. Пеня начисляется за каждый день просрочки исполнения поставщиком (подрядчиком, исполнителем) обязательства, предусмотренного контрактом, начиная со дня, следующего после дня истечения установленного контрактом срока исполнения обязательства, и устанавливается контрактом в размере, определенном в </a:t>
            </a:r>
            <a:r>
              <a:rPr lang="ru-RU" sz="1600" dirty="0" smtClean="0">
                <a:hlinkClick r:id="rId2"/>
              </a:rPr>
              <a:t>порядке</a:t>
            </a:r>
            <a:r>
              <a:rPr lang="ru-RU" sz="1600" dirty="0" smtClean="0"/>
              <a:t>, установленном Правительством Российской Федерации, но не менее чем одна трехсотая действующей на дату уплаты пени ставки рефинансирования Центрального банка Российской Федерации от цены контракта, уменьшенной на сумму, пропорциональную объему обязательств, предусмотренных контрактом и фактически исполненных поставщиком (подрядчиком, исполнителем).</a:t>
            </a:r>
          </a:p>
          <a:p>
            <a:r>
              <a:rPr lang="ru-RU" sz="1600" dirty="0" smtClean="0"/>
              <a:t>8. Штрафы начисляются за неисполнение или ненадлежащее исполнение поставщиком (подрядчиком, исполнителем) обязательств, предусмотренных контрактом, за исключением просрочки исполнения поставщиком (подрядчиком, исполнителем) обязательств (в том числе гарантийного обязательства), предусмотренных контрактом. Размер штрафа устанавливается контрактом в виде фиксированной суммы, определенной в </a:t>
            </a:r>
            <a:r>
              <a:rPr lang="ru-RU" sz="1600" dirty="0" smtClean="0">
                <a:hlinkClick r:id="rId3"/>
              </a:rPr>
              <a:t>порядке</a:t>
            </a:r>
            <a:r>
              <a:rPr lang="ru-RU" sz="1600" dirty="0" smtClean="0"/>
              <a:t>, установленном Правительством Российской Федерации.</a:t>
            </a:r>
          </a:p>
          <a:p>
            <a:r>
              <a:rPr lang="ru-RU" sz="1600" dirty="0" smtClean="0"/>
              <a:t>(в ред. Федерального </a:t>
            </a:r>
            <a:r>
              <a:rPr lang="ru-RU" sz="1600" dirty="0" smtClean="0">
                <a:hlinkClick r:id="rId4"/>
              </a:rPr>
              <a:t>закона</a:t>
            </a:r>
            <a:r>
              <a:rPr lang="ru-RU" sz="1600" dirty="0" smtClean="0"/>
              <a:t> от 28.12.2013 N 396-ФЗ)</a:t>
            </a:r>
          </a:p>
          <a:p>
            <a:r>
              <a:rPr lang="ru-RU" sz="1600" dirty="0" smtClean="0"/>
              <a:t>9. Сторона освобождается от уплаты неустойки (штрафа, пени), если докажет, что неисполнение или ненадлежащее исполнение обязательства, предусмотренного контрактом, произошло вследствие непреодолимой силы или по вине другой стороны.</a:t>
            </a:r>
          </a:p>
          <a:p>
            <a:endParaRPr lang="ru-RU" sz="16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t>Статья 34. Контракт - продолжение</a:t>
            </a:r>
            <a:endParaRPr lang="ru-RU" sz="1800" dirty="0"/>
          </a:p>
        </p:txBody>
      </p:sp>
      <p:sp>
        <p:nvSpPr>
          <p:cNvPr id="3" name="Содержимое 2"/>
          <p:cNvSpPr>
            <a:spLocks noGrp="1"/>
          </p:cNvSpPr>
          <p:nvPr>
            <p:ph idx="1"/>
          </p:nvPr>
        </p:nvSpPr>
        <p:spPr>
          <a:xfrm>
            <a:off x="457200" y="1340768"/>
            <a:ext cx="8229600" cy="4785395"/>
          </a:xfrm>
        </p:spPr>
        <p:txBody>
          <a:bodyPr>
            <a:normAutofit fontScale="92500"/>
          </a:bodyPr>
          <a:lstStyle/>
          <a:p>
            <a:r>
              <a:rPr lang="ru-RU" sz="1600" dirty="0" smtClean="0"/>
              <a:t>11. Для осуществления заказчиками закупок федеральные органы исполнительной власти, Государственная корпорация по атомной энергии "</a:t>
            </a:r>
            <a:r>
              <a:rPr lang="ru-RU" sz="1600" dirty="0" err="1" smtClean="0"/>
              <a:t>Росатом</a:t>
            </a:r>
            <a:r>
              <a:rPr lang="ru-RU" sz="1600" dirty="0" smtClean="0"/>
              <a:t>", осуществляющие нормативно-правовое регулирование в соответствующей сфере деятельности, разрабатывают и утверждают типовые контракты</a:t>
            </a:r>
            <a:r>
              <a:rPr lang="ru-RU" sz="1600" dirty="0" smtClean="0">
                <a:solidFill>
                  <a:srgbClr val="FF0000"/>
                </a:solidFill>
              </a:rPr>
              <a:t>, типовые условия контрактов</a:t>
            </a:r>
            <a:r>
              <a:rPr lang="ru-RU" sz="1600" dirty="0" smtClean="0"/>
              <a:t>, которые размещаются в ЕИС и </a:t>
            </a:r>
            <a:r>
              <a:rPr lang="ru-RU" sz="1600" dirty="0" smtClean="0">
                <a:solidFill>
                  <a:srgbClr val="FF0000"/>
                </a:solidFill>
              </a:rPr>
              <a:t>составляют библиотеку типовых контрактов, типовых условий контрактов</a:t>
            </a:r>
            <a:r>
              <a:rPr lang="ru-RU" sz="1600" dirty="0" smtClean="0"/>
              <a:t>. Порядок разработки типовых контрактов, типовых условий контрактов, а также случаи и условия их применения устанавливаются Правительством Российской Федерации.</a:t>
            </a:r>
          </a:p>
          <a:p>
            <a:r>
              <a:rPr lang="ru-RU" sz="1600" dirty="0" smtClean="0">
                <a:solidFill>
                  <a:srgbClr val="FF0000"/>
                </a:solidFill>
              </a:rPr>
              <a:t>12. Если контракт заключается на срок более чем 3 года (КЖЦ 20 и более лет – авт.) и цена контракта составляет более чем сто миллионов рублей, контракт должен включать в себя график исполнения контракта.</a:t>
            </a:r>
          </a:p>
          <a:p>
            <a:r>
              <a:rPr lang="ru-RU" sz="1600" dirty="0" smtClean="0"/>
              <a:t>13. В контракт включается обязательное условие о порядке и сроках оплаты товара, работы или услуги, о порядке и сроках осуществления заказчиком приемки поставленного товара, выполненной работы (ее результатов) или оказанной услуги в части соответствия их количества, комплектности, объема требованиям, установленным контрактом, а также о порядке и сроках оформления результатов такой приемки. В случае, если контракт заключается с физическим лицом, за исключением индивидуального предпринимателя или иного занимающегося частной практикой лица, в контракт включается обязательное условие об уменьшении суммы, подлежащей уплате физическому лицу, на размер налоговых платежей, связанных с оплатой контракта.</a:t>
            </a:r>
          </a:p>
          <a:p>
            <a:endParaRPr lang="ru-RU" sz="16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t>Статья 34. Контракт - продолжение</a:t>
            </a:r>
            <a:endParaRPr lang="ru-RU" sz="1800" dirty="0"/>
          </a:p>
        </p:txBody>
      </p:sp>
      <p:sp>
        <p:nvSpPr>
          <p:cNvPr id="3" name="Содержимое 2"/>
          <p:cNvSpPr>
            <a:spLocks noGrp="1"/>
          </p:cNvSpPr>
          <p:nvPr>
            <p:ph idx="1"/>
          </p:nvPr>
        </p:nvSpPr>
        <p:spPr>
          <a:xfrm>
            <a:off x="457200" y="1268760"/>
            <a:ext cx="8229600" cy="4857403"/>
          </a:xfrm>
        </p:spPr>
        <p:txBody>
          <a:bodyPr>
            <a:normAutofit/>
          </a:bodyPr>
          <a:lstStyle/>
          <a:p>
            <a:r>
              <a:rPr lang="ru-RU" sz="1400" i="1" u="sng" dirty="0" smtClean="0">
                <a:solidFill>
                  <a:srgbClr val="FF0000"/>
                </a:solidFill>
              </a:rPr>
              <a:t>16. В </a:t>
            </a:r>
            <a:r>
              <a:rPr lang="ru-RU" sz="1400" i="1" u="sng" dirty="0" smtClean="0">
                <a:solidFill>
                  <a:srgbClr val="FF0000"/>
                </a:solidFill>
                <a:hlinkClick r:id="rId2"/>
              </a:rPr>
              <a:t>случаях</a:t>
            </a:r>
            <a:r>
              <a:rPr lang="ru-RU" sz="1400" i="1" u="sng" dirty="0" smtClean="0">
                <a:solidFill>
                  <a:srgbClr val="FF0000"/>
                </a:solidFill>
              </a:rPr>
              <a:t>, установленных Правительством Российской Федерации, заключается контракт, предусматривающий закупку товара или работы (в том числе при необходимости проектирование, конструирование объекта, который должен быть создан в результате выполнения работы), последующие обслуживание, ремонт и при необходимости эксплуатацию и (или) утилизацию поставленного товара или созданного в результате выполнения работы объекта (</a:t>
            </a:r>
            <a:r>
              <a:rPr lang="ru-RU" sz="2000" i="1" u="sng" dirty="0" smtClean="0">
                <a:solidFill>
                  <a:srgbClr val="FF0000"/>
                </a:solidFill>
              </a:rPr>
              <a:t>контракт жизненного цикла).</a:t>
            </a:r>
          </a:p>
          <a:p>
            <a:r>
              <a:rPr lang="ru-RU" sz="1400" i="1" u="sng" dirty="0" smtClean="0">
                <a:solidFill>
                  <a:srgbClr val="FF0000"/>
                </a:solidFill>
              </a:rPr>
              <a:t>(часть 16 в ред. Федерального </a:t>
            </a:r>
            <a:r>
              <a:rPr lang="ru-RU" sz="1400" i="1" u="sng" dirty="0" smtClean="0">
                <a:solidFill>
                  <a:srgbClr val="FF0000"/>
                </a:solidFill>
                <a:hlinkClick r:id="rId3"/>
              </a:rPr>
              <a:t>закона</a:t>
            </a:r>
            <a:r>
              <a:rPr lang="ru-RU" sz="1400" i="1" u="sng" dirty="0" smtClean="0">
                <a:solidFill>
                  <a:srgbClr val="FF0000"/>
                </a:solidFill>
              </a:rPr>
              <a:t> от 28.12.2013 N 396-ФЗ) </a:t>
            </a:r>
          </a:p>
          <a:p>
            <a:r>
              <a:rPr lang="ru-RU" sz="1400" dirty="0" smtClean="0"/>
              <a:t>17. В случае, если Правительством Российской Федерации в соответствии с </a:t>
            </a:r>
            <a:r>
              <a:rPr lang="ru-RU" sz="1400" dirty="0" smtClean="0">
                <a:hlinkClick r:id="rId4"/>
              </a:rPr>
              <a:t>частью 1 статьи 111</a:t>
            </a:r>
            <a:r>
              <a:rPr lang="ru-RU" sz="1400" dirty="0" smtClean="0"/>
              <a:t> настоящего Федерального закона в отношении конкретной закупки принято решение о необходимости включения в контракт дополнительных условий его исполнения, в том числе не связанных с предметом контракта, в документации о закупке должна быть указана информация о таких дополнительных условиях.</a:t>
            </a:r>
          </a:p>
          <a:p>
            <a:r>
              <a:rPr lang="ru-RU" sz="1400" dirty="0" smtClean="0"/>
              <a:t>18. При заключении контракта заказчик по согласованию с участником закупки, с которым в соответствии с настоящим Федеральным законом заключается контракт, </a:t>
            </a:r>
            <a:r>
              <a:rPr lang="ru-RU" sz="1400" dirty="0" smtClean="0">
                <a:solidFill>
                  <a:srgbClr val="FF0000"/>
                </a:solidFill>
              </a:rPr>
              <a:t>вправе увеличить количество поставляемого товара на сумму, не превышающую разницы между ценой контракта, предложенной таким участником, и начальной (максимальной) ценой контракта (ценой лота), если это право заказчика предусмотрено конкурсной документацией, документацией об аукционе. При этом цена единицы товара не должна превышать цену единицы товара, определяемую как частное от деления цены контракта, указанной в заявке на участие в конкурсе или предложенной участником аукциона, с которым заключается контракт, на количество товара, указанное в извещении о проведении конкурса или аукциона.</a:t>
            </a:r>
          </a:p>
          <a:p>
            <a:endParaRPr lang="ru-RU" sz="14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t>Статья 34. Контракт - продолжение</a:t>
            </a:r>
            <a:endParaRPr lang="ru-RU" sz="1800" dirty="0"/>
          </a:p>
        </p:txBody>
      </p:sp>
      <p:sp>
        <p:nvSpPr>
          <p:cNvPr id="3" name="Содержимое 2"/>
          <p:cNvSpPr>
            <a:spLocks noGrp="1"/>
          </p:cNvSpPr>
          <p:nvPr>
            <p:ph idx="1"/>
          </p:nvPr>
        </p:nvSpPr>
        <p:spPr/>
        <p:txBody>
          <a:bodyPr>
            <a:normAutofit fontScale="92500" lnSpcReduction="20000"/>
          </a:bodyPr>
          <a:lstStyle/>
          <a:p>
            <a:r>
              <a:rPr lang="ru-RU" sz="2800" dirty="0" smtClean="0"/>
              <a:t>23. В случае, если НМЦК при осуществлении закупки товара, работы, услуги превышает </a:t>
            </a:r>
            <a:r>
              <a:rPr lang="ru-RU" sz="2800" dirty="0" smtClean="0">
                <a:hlinkClick r:id="rId2"/>
              </a:rPr>
              <a:t>размер</a:t>
            </a:r>
            <a:r>
              <a:rPr lang="ru-RU" sz="2800" dirty="0" smtClean="0"/>
              <a:t> </a:t>
            </a:r>
            <a:r>
              <a:rPr lang="ru-RU" sz="2800" dirty="0" smtClean="0">
                <a:solidFill>
                  <a:srgbClr val="FF0000"/>
                </a:solidFill>
              </a:rPr>
              <a:t>(1 млрд. руб. для </a:t>
            </a:r>
            <a:r>
              <a:rPr lang="ru-RU" sz="2800" dirty="0" err="1" smtClean="0">
                <a:solidFill>
                  <a:srgbClr val="FF0000"/>
                </a:solidFill>
              </a:rPr>
              <a:t>фед</a:t>
            </a:r>
            <a:r>
              <a:rPr lang="ru-RU" sz="2800" dirty="0" smtClean="0">
                <a:solidFill>
                  <a:srgbClr val="FF0000"/>
                </a:solidFill>
              </a:rPr>
              <a:t>. нужд и 100 млн. руб. для субъектов и муниципальных нужд), </a:t>
            </a:r>
            <a:r>
              <a:rPr lang="ru-RU" sz="2800" dirty="0" smtClean="0"/>
              <a:t>установленный Правительством РФ (пост. от 4 сентября 2013 г. № 775) , в контракте должна быть указана обязанность поставщика (подрядчика, исполнителя) предоставлять информацию о всех соисполнителях, субподрядчиках, заключивших договор или договоры с поставщиком (подрядчиком, исполнителем), цена которого или общая цена которых составляет более чем десять процентов цены контракта.</a:t>
            </a:r>
          </a:p>
          <a:p>
            <a:endParaRPr lang="ru-RU"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73</a:t>
            </a:fld>
            <a:endParaRPr lang="ru-RU"/>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t>Статья 34. Контракт - продолжение</a:t>
            </a:r>
            <a:endParaRPr lang="ru-RU" sz="1800" dirty="0"/>
          </a:p>
        </p:txBody>
      </p:sp>
      <p:sp>
        <p:nvSpPr>
          <p:cNvPr id="3" name="Содержимое 2"/>
          <p:cNvSpPr>
            <a:spLocks noGrp="1"/>
          </p:cNvSpPr>
          <p:nvPr>
            <p:ph idx="1"/>
          </p:nvPr>
        </p:nvSpPr>
        <p:spPr/>
        <p:txBody>
          <a:bodyPr/>
          <a:lstStyle/>
          <a:p>
            <a:r>
              <a:rPr lang="ru-RU" sz="3600" dirty="0" smtClean="0"/>
              <a:t>26. В контракт включается условие о банковском сопровождении контракта в случаях, установленных в соответствии со </a:t>
            </a:r>
            <a:r>
              <a:rPr lang="ru-RU" sz="3600" dirty="0" smtClean="0">
                <a:hlinkClick r:id="" action="ppaction://hlinkfile"/>
              </a:rPr>
              <a:t>статьей 35</a:t>
            </a:r>
            <a:r>
              <a:rPr lang="ru-RU" sz="3600" dirty="0" smtClean="0"/>
              <a:t> Федерального закона о КС.</a:t>
            </a:r>
          </a:p>
          <a:p>
            <a:endParaRPr lang="ru-RU"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Номер слайда 5"/>
          <p:cNvSpPr>
            <a:spLocks noGrp="1"/>
          </p:cNvSpPr>
          <p:nvPr>
            <p:ph type="sldNum" sz="quarter" idx="4294967295"/>
          </p:nvPr>
        </p:nvSpPr>
        <p:spPr>
          <a:xfrm>
            <a:off x="6553200" y="6356350"/>
            <a:ext cx="2133600" cy="365125"/>
          </a:xfrm>
          <a:prstGeom prst="rect">
            <a:avLst/>
          </a:prstGeom>
          <a:noFill/>
        </p:spPr>
        <p:txBody>
          <a:bodyPr/>
          <a:lstStyle/>
          <a:p>
            <a:fld id="{131445B9-0954-4A55-A7B0-D8EDC0923975}" type="slidenum">
              <a:rPr lang="ru-RU"/>
              <a:pPr/>
              <a:t>75</a:t>
            </a:fld>
            <a:endParaRPr lang="ru-RU"/>
          </a:p>
        </p:txBody>
      </p:sp>
      <p:sp>
        <p:nvSpPr>
          <p:cNvPr id="141315" name="Rectangle 2"/>
          <p:cNvSpPr>
            <a:spLocks noGrp="1" noChangeArrowheads="1"/>
          </p:cNvSpPr>
          <p:nvPr>
            <p:ph type="title"/>
          </p:nvPr>
        </p:nvSpPr>
        <p:spPr>
          <a:xfrm>
            <a:off x="457200" y="274638"/>
            <a:ext cx="8229600" cy="633412"/>
          </a:xfrm>
        </p:spPr>
        <p:txBody>
          <a:bodyPr>
            <a:normAutofit fontScale="90000"/>
          </a:bodyPr>
          <a:lstStyle/>
          <a:p>
            <a:pPr eaLnBrk="1" hangingPunct="1"/>
            <a:r>
              <a:rPr lang="ru-RU" sz="2000" dirty="0" smtClean="0"/>
              <a:t>Особенности исполнения контракта – ст.94</a:t>
            </a:r>
            <a:br>
              <a:rPr lang="ru-RU" sz="2000" dirty="0" smtClean="0"/>
            </a:br>
            <a:endParaRPr lang="ru-RU" sz="2000" dirty="0" smtClean="0"/>
          </a:p>
        </p:txBody>
      </p:sp>
      <p:sp>
        <p:nvSpPr>
          <p:cNvPr id="141316" name="Rectangle 3"/>
          <p:cNvSpPr>
            <a:spLocks noGrp="1" noChangeArrowheads="1"/>
          </p:cNvSpPr>
          <p:nvPr>
            <p:ph type="body" idx="1"/>
          </p:nvPr>
        </p:nvSpPr>
        <p:spPr>
          <a:xfrm>
            <a:off x="395288" y="1484783"/>
            <a:ext cx="8229600" cy="4857279"/>
          </a:xfrm>
        </p:spPr>
        <p:txBody>
          <a:bodyPr>
            <a:normAutofit/>
          </a:bodyPr>
          <a:lstStyle/>
          <a:p>
            <a:pPr eaLnBrk="1" hangingPunct="1">
              <a:lnSpc>
                <a:spcPct val="80000"/>
              </a:lnSpc>
            </a:pPr>
            <a:r>
              <a:rPr lang="ru-RU" sz="2000" dirty="0" smtClean="0"/>
              <a:t>2. Поставщик (подрядчик, исполнитель) в соответствии с условиями контракта обязан своевременно предоставлять достоверную информацию о ходе исполнения своих обязательств, в том числе о сложностях, возникающих при исполнении контракта, а также к установленному контрактом сроку обязан предоставить заказчику результаты поставки товара, выполнения работы или оказания услуги, предусмотренные контрактом, при этом заказчик обязан обеспечить приемку поставленного товара, выполненной работы или оказанной услуги.</a:t>
            </a:r>
          </a:p>
          <a:p>
            <a:pPr eaLnBrk="1" hangingPunct="1">
              <a:lnSpc>
                <a:spcPct val="80000"/>
              </a:lnSpc>
            </a:pPr>
            <a:r>
              <a:rPr lang="ru-RU" sz="2000" dirty="0" smtClean="0"/>
              <a:t>3. </a:t>
            </a:r>
            <a:r>
              <a:rPr lang="ru-RU" sz="2000" i="1" u="sng" dirty="0" smtClean="0"/>
              <a:t>Для проверки предоставленных поставщиком (подрядчиком, исполнителем) результатов, предусмотренных контрактом, в части их соответствия условиям контракта заказчик обязан провести экспертизу.</a:t>
            </a:r>
            <a:r>
              <a:rPr lang="ru-RU" sz="2000" dirty="0" smtClean="0"/>
              <a:t> Экспертиза результатов, предусмотренных контрактом, может проводиться заказчиком своими силами или к ее проведению могут привлекаться эксперты, экспертные организации на основании контрактов, заключенных в соответствии с ФЗ № 44-ФЗ.</a:t>
            </a:r>
          </a:p>
          <a:p>
            <a:pPr eaLnBrk="1" hangingPunct="1">
              <a:lnSpc>
                <a:spcPct val="80000"/>
              </a:lnSpc>
            </a:pPr>
            <a:endParaRPr lang="ru-RU" sz="1600"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normAutofit fontScale="90000"/>
          </a:bodyPr>
          <a:lstStyle/>
          <a:p>
            <a:pPr eaLnBrk="1" hangingPunct="1"/>
            <a:r>
              <a:rPr lang="ru-RU" sz="2400" smtClean="0"/>
              <a:t>Особенности исполнения контракта – ст.94</a:t>
            </a:r>
            <a:br>
              <a:rPr lang="ru-RU" sz="2400" smtClean="0"/>
            </a:br>
            <a:endParaRPr lang="ru-RU" sz="2400" smtClean="0"/>
          </a:p>
        </p:txBody>
      </p:sp>
      <p:sp>
        <p:nvSpPr>
          <p:cNvPr id="142339" name="Rectangle 3"/>
          <p:cNvSpPr>
            <a:spLocks noGrp="1" noChangeArrowheads="1"/>
          </p:cNvSpPr>
          <p:nvPr>
            <p:ph type="body" idx="1"/>
          </p:nvPr>
        </p:nvSpPr>
        <p:spPr>
          <a:xfrm>
            <a:off x="457200" y="1340767"/>
            <a:ext cx="8229600" cy="4785395"/>
          </a:xfrm>
        </p:spPr>
        <p:txBody>
          <a:bodyPr/>
          <a:lstStyle/>
          <a:p>
            <a:pPr eaLnBrk="1" hangingPunct="1">
              <a:lnSpc>
                <a:spcPct val="80000"/>
              </a:lnSpc>
            </a:pPr>
            <a:r>
              <a:rPr lang="ru-RU" sz="1600" dirty="0" smtClean="0"/>
              <a:t>6. По решению заказчика для приемки поставленного товара, выполненной работы или оказанной услуги, результатов отдельного этапа исполнения контракта </a:t>
            </a:r>
            <a:r>
              <a:rPr lang="ru-RU" sz="1600" i="1" u="sng" dirty="0" smtClean="0"/>
              <a:t>может создаваться приемочная комиссия</a:t>
            </a:r>
            <a:r>
              <a:rPr lang="ru-RU" sz="1600" dirty="0" smtClean="0"/>
              <a:t>, которая состоит не менее чем из 5 человек.</a:t>
            </a:r>
          </a:p>
          <a:p>
            <a:pPr eaLnBrk="1" hangingPunct="1">
              <a:lnSpc>
                <a:spcPct val="80000"/>
              </a:lnSpc>
            </a:pPr>
            <a:r>
              <a:rPr lang="ru-RU" sz="1600" dirty="0" smtClean="0"/>
              <a:t>7. Приемка результатов отдельного этапа исполнения контракта, а также поставленного товара, выполненной работы или оказанной услуги осуществляется в порядке и в сроки, которые установлены контрактом, и оформляется документом о приемке, который подписывается заказчиком (в случае создания приемочной комиссии подписывается всеми членами приемочной комиссии и утверждается заказчиком), либо поставщику (подрядчику, исполнителю) в те же сроки заказчиком направляется в письменной форме мотивированный отказ от подписания такого документа. В случае привлечения заказчиком для проведения указанной экспертизы экспертов, экспертных организаций при принятии решения о приемке или об отказе в приемке результатов отдельного этапа исполнения контракта либо поставленного товара, выполненной работы или оказанной услуги приемочная комиссия должна учитывать отраженные в заключении по результатам указанной экспертизы предложения экспертов, экспертных организаций, привлеченных для ее проведения.</a:t>
            </a:r>
          </a:p>
          <a:p>
            <a:pPr eaLnBrk="1" hangingPunct="1">
              <a:lnSpc>
                <a:spcPct val="80000"/>
              </a:lnSpc>
            </a:pPr>
            <a:r>
              <a:rPr lang="ru-RU" sz="1600" dirty="0" smtClean="0"/>
              <a:t>8. Заказчик вправе не отказывать в приемке результатов отдельного этапа исполнения контракта либо поставленного товара, выполненной работы или оказанной услуги в случае выявления несоответствия этих результатов либо этих товара, работы, услуги условиям контракта, если выявленное несоответствие не препятствует приемке этих результатов либо этих товара, работы, услуги и устранено поставщиком (подрядчиком, исполнителем).</a:t>
            </a:r>
          </a:p>
          <a:p>
            <a:pPr eaLnBrk="1" hangingPunct="1">
              <a:lnSpc>
                <a:spcPct val="80000"/>
              </a:lnSpc>
            </a:pPr>
            <a:endParaRPr lang="ru-RU" sz="1600" dirty="0" smtClean="0"/>
          </a:p>
          <a:p>
            <a:pPr eaLnBrk="1" hangingPunct="1">
              <a:lnSpc>
                <a:spcPct val="80000"/>
              </a:lnSpc>
            </a:pPr>
            <a:endParaRPr lang="ru-RU" sz="1600" dirty="0"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t>Особенности исполнения контракта – ст.94</a:t>
            </a:r>
            <a:endParaRPr lang="ru-RU" sz="1800" dirty="0"/>
          </a:p>
        </p:txBody>
      </p:sp>
      <p:sp>
        <p:nvSpPr>
          <p:cNvPr id="3" name="Содержимое 2"/>
          <p:cNvSpPr>
            <a:spLocks noGrp="1"/>
          </p:cNvSpPr>
          <p:nvPr>
            <p:ph idx="1"/>
          </p:nvPr>
        </p:nvSpPr>
        <p:spPr/>
        <p:txBody>
          <a:bodyPr>
            <a:normAutofit/>
          </a:bodyPr>
          <a:lstStyle/>
          <a:p>
            <a:pPr>
              <a:lnSpc>
                <a:spcPct val="80000"/>
              </a:lnSpc>
            </a:pPr>
            <a:r>
              <a:rPr lang="ru-RU" sz="2000" dirty="0" smtClean="0"/>
              <a:t>11. Порядок подготовки и размещения в единой информационной системе отчета, указанного в </a:t>
            </a:r>
            <a:r>
              <a:rPr lang="ru-RU" sz="2000" dirty="0" smtClean="0">
                <a:hlinkClick r:id="rId2"/>
              </a:rPr>
              <a:t>части 9</a:t>
            </a:r>
            <a:r>
              <a:rPr lang="ru-RU" sz="2000" dirty="0" smtClean="0"/>
              <a:t> настоящей статьи, форма указанного отчета </a:t>
            </a:r>
            <a:r>
              <a:rPr lang="ru-RU" sz="2000" dirty="0" smtClean="0">
                <a:solidFill>
                  <a:srgbClr val="FF0000"/>
                </a:solidFill>
              </a:rPr>
              <a:t>определены постановлением Правительства РФ от 28 ноября 2013 г. №1093 - "О порядке подготовки и размещения в единой информационной системе в сфере закупок отчета об исполнении государственного (муниципального) контракта и (или) о результатах отдельного этапа его исполнения" (вместе с "Положением о подготовке и размещении в единой информационной системе в сфере закупок отчета об исполнении государственного (муниципального) контракта и (или) о результатах отдельного этапа его исполнения") </a:t>
            </a:r>
          </a:p>
          <a:p>
            <a:pPr>
              <a:lnSpc>
                <a:spcPct val="80000"/>
              </a:lnSpc>
            </a:pPr>
            <a:r>
              <a:rPr lang="ru-RU" sz="2000" dirty="0" smtClean="0"/>
              <a:t>12. Органы государственной власти субъектов РФ и органы МСУ вправе устанавливать порядок размещения соответственно в региональных и муниципальных информационных системах отчетов о результатах отдельного этапа исполнения контракта, осуществления поставки товара, выполнения работы или оказания услуги (в том числе перечни дополнительной информации).</a:t>
            </a:r>
          </a:p>
          <a:p>
            <a:endParaRPr lang="ru-RU" sz="16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fld id="{ADF40405-0794-4A51-8FC4-3E2E56E376A7}" type="slidenum">
              <a:rPr lang="ru-RU" smtClean="0"/>
              <a:pPr/>
              <a:t>77</a:t>
            </a:fld>
            <a:endParaRPr lang="ru-RU"/>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Номер слайда 5"/>
          <p:cNvSpPr>
            <a:spLocks noGrp="1"/>
          </p:cNvSpPr>
          <p:nvPr>
            <p:ph type="sldNum" sz="quarter" idx="4294967295"/>
          </p:nvPr>
        </p:nvSpPr>
        <p:spPr>
          <a:xfrm>
            <a:off x="6553200" y="6356350"/>
            <a:ext cx="2133600" cy="365125"/>
          </a:xfrm>
          <a:prstGeom prst="rect">
            <a:avLst/>
          </a:prstGeom>
          <a:noFill/>
        </p:spPr>
        <p:txBody>
          <a:bodyPr/>
          <a:lstStyle/>
          <a:p>
            <a:fld id="{9521AABC-1E27-47B1-A769-9D9D7C4E223E}" type="slidenum">
              <a:rPr lang="ru-RU"/>
              <a:pPr/>
              <a:t>78</a:t>
            </a:fld>
            <a:endParaRPr lang="ru-RU"/>
          </a:p>
        </p:txBody>
      </p:sp>
      <p:sp>
        <p:nvSpPr>
          <p:cNvPr id="146435" name="Rectangle 2"/>
          <p:cNvSpPr>
            <a:spLocks noGrp="1" noChangeArrowheads="1"/>
          </p:cNvSpPr>
          <p:nvPr>
            <p:ph type="title"/>
          </p:nvPr>
        </p:nvSpPr>
        <p:spPr/>
        <p:txBody>
          <a:bodyPr>
            <a:normAutofit fontScale="90000"/>
          </a:bodyPr>
          <a:lstStyle/>
          <a:p>
            <a:pPr eaLnBrk="1" hangingPunct="1"/>
            <a:r>
              <a:rPr lang="ru-RU" sz="2000" i="1" dirty="0" smtClean="0">
                <a:hlinkClick r:id="rId2"/>
              </a:rPr>
              <a:t>ст. 161, "Бюджетный кодекс Российской Федерации" от 31.07.1998 N 145-ФЗ </a:t>
            </a:r>
            <a:r>
              <a:rPr lang="ru-RU" sz="4000" i="1" dirty="0" smtClean="0">
                <a:hlinkClick r:id="rId2"/>
              </a:rPr>
              <a:t/>
            </a:r>
            <a:br>
              <a:rPr lang="ru-RU" sz="4000" i="1" dirty="0" smtClean="0">
                <a:hlinkClick r:id="rId2"/>
              </a:rPr>
            </a:br>
            <a:endParaRPr lang="ru-RU" sz="4000" i="1" dirty="0" smtClean="0"/>
          </a:p>
        </p:txBody>
      </p:sp>
      <p:sp>
        <p:nvSpPr>
          <p:cNvPr id="146436" name="Rectangle 3"/>
          <p:cNvSpPr>
            <a:spLocks noGrp="1" noChangeArrowheads="1"/>
          </p:cNvSpPr>
          <p:nvPr>
            <p:ph type="body" idx="1"/>
          </p:nvPr>
        </p:nvSpPr>
        <p:spPr>
          <a:xfrm>
            <a:off x="457200" y="1628800"/>
            <a:ext cx="8229600" cy="4608488"/>
          </a:xfrm>
        </p:spPr>
        <p:txBody>
          <a:bodyPr/>
          <a:lstStyle/>
          <a:p>
            <a:pPr eaLnBrk="1" hangingPunct="1">
              <a:lnSpc>
                <a:spcPct val="80000"/>
              </a:lnSpc>
            </a:pPr>
            <a:r>
              <a:rPr lang="ru-RU" sz="2000" dirty="0" smtClean="0"/>
              <a:t>6. В случае уменьшения казенному учреждению как получателю бюджетных средств главным распорядителем (</a:t>
            </a:r>
            <a:r>
              <a:rPr lang="ru-RU" sz="2000" dirty="0" err="1" smtClean="0"/>
              <a:t>распорядителем</a:t>
            </a:r>
            <a:r>
              <a:rPr lang="ru-RU" sz="2000" dirty="0" smtClean="0"/>
              <a:t>) бюджетных средств ранее доведенных лимитов бюджетных обязательств, приводящего к невозможности исполнения казенным учреждением бюджетных обязательств, вытекающих из заключенных им государственных (муниципальных) контрактов, иных договоров, казенное учреждение должно обеспечить согласование в соответствии с </a:t>
            </a:r>
            <a:r>
              <a:rPr lang="ru-RU" sz="2000" dirty="0" smtClean="0">
                <a:hlinkClick r:id="rId3"/>
              </a:rPr>
              <a:t>законодательством</a:t>
            </a:r>
            <a:r>
              <a:rPr lang="ru-RU" sz="2000" dirty="0" smtClean="0"/>
              <a:t> РФ о размещении заказов для государственных и муниципальных нужд новых условий по цене и (или) количеству (объемам) товаров (работ, услуг) государственных (муниципальных) контрактов, иных договоров.</a:t>
            </a:r>
          </a:p>
          <a:p>
            <a:pPr eaLnBrk="1" hangingPunct="1">
              <a:lnSpc>
                <a:spcPct val="80000"/>
              </a:lnSpc>
            </a:pPr>
            <a:r>
              <a:rPr lang="ru-RU" sz="2000" dirty="0" smtClean="0"/>
              <a:t>Сторона государственного (муниципального) контракта, иного договора вправе потребовать от казенного учреждения возмещения только фактически понесенного ущерба, непосредственно обусловленного изменением условий государственного (муниципального) контракта, иного договора.</a:t>
            </a:r>
            <a:endParaRPr lang="ru-RU" sz="2000" i="1" dirty="0" smtClean="0"/>
          </a:p>
          <a:p>
            <a:pPr eaLnBrk="1" hangingPunct="1">
              <a:lnSpc>
                <a:spcPct val="80000"/>
              </a:lnSpc>
            </a:pPr>
            <a:endParaRPr lang="ru-RU" sz="2000" i="1" dirty="0"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Номер слайда 5"/>
          <p:cNvSpPr>
            <a:spLocks noGrp="1"/>
          </p:cNvSpPr>
          <p:nvPr>
            <p:ph type="sldNum" sz="quarter" idx="4294967295"/>
          </p:nvPr>
        </p:nvSpPr>
        <p:spPr>
          <a:xfrm>
            <a:off x="6553200" y="6356350"/>
            <a:ext cx="2133600" cy="365125"/>
          </a:xfrm>
          <a:prstGeom prst="rect">
            <a:avLst/>
          </a:prstGeom>
          <a:noFill/>
        </p:spPr>
        <p:txBody>
          <a:bodyPr/>
          <a:lstStyle/>
          <a:p>
            <a:fld id="{D95D6640-C6BB-43D9-A9CF-2A9CDB81E5CC}" type="slidenum">
              <a:rPr lang="ru-RU"/>
              <a:pPr/>
              <a:t>79</a:t>
            </a:fld>
            <a:endParaRPr lang="ru-RU"/>
          </a:p>
        </p:txBody>
      </p:sp>
      <p:sp>
        <p:nvSpPr>
          <p:cNvPr id="183299" name="Rectangle 2"/>
          <p:cNvSpPr>
            <a:spLocks noGrp="1" noChangeArrowheads="1"/>
          </p:cNvSpPr>
          <p:nvPr>
            <p:ph type="title"/>
          </p:nvPr>
        </p:nvSpPr>
        <p:spPr/>
        <p:txBody>
          <a:bodyPr/>
          <a:lstStyle/>
          <a:p>
            <a:pPr eaLnBrk="1" hangingPunct="1"/>
            <a:r>
              <a:rPr lang="ru-RU" sz="1800" smtClean="0"/>
              <a:t>Реестр контрактов, заключенных заказчиками – ст. 103</a:t>
            </a:r>
          </a:p>
        </p:txBody>
      </p:sp>
      <p:sp>
        <p:nvSpPr>
          <p:cNvPr id="183300" name="Rectangle 3"/>
          <p:cNvSpPr>
            <a:spLocks noGrp="1" noChangeArrowheads="1"/>
          </p:cNvSpPr>
          <p:nvPr>
            <p:ph type="body" idx="1"/>
          </p:nvPr>
        </p:nvSpPr>
        <p:spPr>
          <a:xfrm>
            <a:off x="457200" y="1340768"/>
            <a:ext cx="8229600" cy="4785395"/>
          </a:xfrm>
        </p:spPr>
        <p:txBody>
          <a:bodyPr/>
          <a:lstStyle/>
          <a:p>
            <a:pPr eaLnBrk="1" hangingPunct="1"/>
            <a:r>
              <a:rPr lang="ru-RU" sz="2800" dirty="0" smtClean="0"/>
              <a:t>1. Федеральный орган исполнительной власти, осуществляющий правоприменительные функции по кассовому обслуживанию исполнения бюджетов бюджетной системы РФ, ведет реестр контрактов, заключенных заказчиками (далее - реестр контрактов). </a:t>
            </a:r>
          </a:p>
          <a:p>
            <a:pPr eaLnBrk="1" hangingPunct="1"/>
            <a:r>
              <a:rPr lang="ru-RU" sz="2800" dirty="0" smtClean="0"/>
              <a:t>В реестр контрактов не включается информация о контрактах, заключенных в соответствии с </a:t>
            </a:r>
            <a:r>
              <a:rPr lang="ru-RU" sz="2800" dirty="0" smtClean="0">
                <a:hlinkClick r:id="rId2"/>
              </a:rPr>
              <a:t>пунктами 4</a:t>
            </a:r>
            <a:r>
              <a:rPr lang="ru-RU" sz="2800" dirty="0" smtClean="0"/>
              <a:t> и </a:t>
            </a:r>
            <a:r>
              <a:rPr lang="ru-RU" sz="2800" dirty="0" smtClean="0">
                <a:hlinkClick r:id="rId3"/>
              </a:rPr>
              <a:t>5 части 1 статьи 93</a:t>
            </a:r>
            <a:r>
              <a:rPr lang="ru-RU" sz="2800" dirty="0" smtClean="0"/>
              <a:t> ФЗ № 44-ФЗ.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ъект 1"/>
          <p:cNvSpPr>
            <a:spLocks noGrp="1"/>
          </p:cNvSpPr>
          <p:nvPr>
            <p:ph idx="1"/>
          </p:nvPr>
        </p:nvSpPr>
        <p:spPr>
          <a:xfrm>
            <a:off x="673100" y="1600200"/>
            <a:ext cx="8013700" cy="4525963"/>
          </a:xfrm>
        </p:spPr>
        <p:txBody>
          <a:bodyPr/>
          <a:lstStyle/>
          <a:p>
            <a:pPr>
              <a:buNone/>
            </a:pPr>
            <a:r>
              <a:rPr lang="ru-RU" dirty="0" smtClean="0"/>
              <a:t>	</a:t>
            </a:r>
            <a:endParaRPr lang="ru-RU" dirty="0" smtClean="0">
              <a:hlinkClick r:id="rId2"/>
            </a:endParaRPr>
          </a:p>
          <a:p>
            <a:pPr>
              <a:buNone/>
            </a:pPr>
            <a:endParaRPr lang="ru-RU" dirty="0" smtClean="0"/>
          </a:p>
        </p:txBody>
      </p:sp>
      <p:sp>
        <p:nvSpPr>
          <p:cNvPr id="15362" name="Заголовок 2"/>
          <p:cNvSpPr>
            <a:spLocks noGrp="1"/>
          </p:cNvSpPr>
          <p:nvPr>
            <p:ph type="title"/>
          </p:nvPr>
        </p:nvSpPr>
        <p:spPr>
          <a:xfrm>
            <a:off x="611188" y="404813"/>
            <a:ext cx="7632700" cy="792162"/>
          </a:xfrm>
        </p:spPr>
        <p:txBody>
          <a:bodyPr>
            <a:noAutofit/>
          </a:bodyPr>
          <a:lstStyle/>
          <a:p>
            <a:pPr algn="ctr"/>
            <a:r>
              <a:rPr lang="ru-RU" sz="1800" dirty="0" smtClean="0"/>
              <a:t> КОНТРАКТ ЖИЗНЕННОГО ЦИКЛА  </a:t>
            </a:r>
          </a:p>
        </p:txBody>
      </p:sp>
      <p:sp>
        <p:nvSpPr>
          <p:cNvPr id="5" name="Прямоугольник 4"/>
          <p:cNvSpPr/>
          <p:nvPr/>
        </p:nvSpPr>
        <p:spPr>
          <a:xfrm>
            <a:off x="1259632" y="1700809"/>
            <a:ext cx="7128792" cy="1200329"/>
          </a:xfrm>
          <a:prstGeom prst="rect">
            <a:avLst/>
          </a:prstGeom>
        </p:spPr>
        <p:txBody>
          <a:bodyPr wrap="square">
            <a:spAutoFit/>
          </a:bodyPr>
          <a:lstStyle/>
          <a:p>
            <a:endParaRPr lang="ru-RU" dirty="0" smtClean="0"/>
          </a:p>
          <a:p>
            <a:endParaRPr lang="ru-RU" dirty="0" smtClean="0"/>
          </a:p>
          <a:p>
            <a:endParaRPr lang="ru-RU" dirty="0" smtClean="0"/>
          </a:p>
          <a:p>
            <a:endParaRPr lang="ru-RU" dirty="0" smtClean="0"/>
          </a:p>
        </p:txBody>
      </p:sp>
      <p:sp>
        <p:nvSpPr>
          <p:cNvPr id="6" name="Прямоугольник 5"/>
          <p:cNvSpPr/>
          <p:nvPr/>
        </p:nvSpPr>
        <p:spPr>
          <a:xfrm>
            <a:off x="1187624" y="1484784"/>
            <a:ext cx="6912768" cy="369332"/>
          </a:xfrm>
          <a:prstGeom prst="rect">
            <a:avLst/>
          </a:prstGeom>
        </p:spPr>
        <p:txBody>
          <a:bodyPr wrap="square">
            <a:spAutoFit/>
          </a:bodyPr>
          <a:lstStyle/>
          <a:p>
            <a:endParaRPr lang="ru-RU" dirty="0" smtClean="0"/>
          </a:p>
        </p:txBody>
      </p:sp>
      <p:sp>
        <p:nvSpPr>
          <p:cNvPr id="7" name="Прямоугольник 6"/>
          <p:cNvSpPr/>
          <p:nvPr/>
        </p:nvSpPr>
        <p:spPr>
          <a:xfrm>
            <a:off x="1115616" y="1582340"/>
            <a:ext cx="7200800" cy="3785652"/>
          </a:xfrm>
          <a:prstGeom prst="rect">
            <a:avLst/>
          </a:prstGeom>
        </p:spPr>
        <p:txBody>
          <a:bodyPr wrap="square">
            <a:spAutoFit/>
          </a:bodyPr>
          <a:lstStyle/>
          <a:p>
            <a:r>
              <a:rPr lang="ru-RU" sz="2400" dirty="0" smtClean="0">
                <a:solidFill>
                  <a:srgbClr val="FF0000"/>
                </a:solidFill>
              </a:rPr>
              <a:t>Если согласиться с примечанием автора, то понятия “архитектурно-строительное проектирование”, и “строительство”, </a:t>
            </a:r>
            <a:r>
              <a:rPr lang="ru-RU" sz="2400" dirty="0" smtClean="0"/>
              <a:t>входящие в содержание понятия градостроительная деятельность, содержание которого дано в части 1 статьи 1 Градостроительного кодекса РФ (Федеральный закон от 30 декабря 2004 г. № 190-ФЗ – далее ГСК РФ), </a:t>
            </a:r>
            <a:r>
              <a:rPr lang="ru-RU" sz="2400" dirty="0" smtClean="0">
                <a:solidFill>
                  <a:srgbClr val="FF0000"/>
                </a:solidFill>
              </a:rPr>
              <a:t>дают правовую основу при определения сторон КЖЦ использовать понятия “застройщик” и “технический заказчик”.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57200" y="274638"/>
            <a:ext cx="8229600" cy="706437"/>
          </a:xfrm>
        </p:spPr>
        <p:txBody>
          <a:bodyPr/>
          <a:lstStyle/>
          <a:p>
            <a:pPr eaLnBrk="1" hangingPunct="1"/>
            <a:r>
              <a:rPr lang="ru-RU" sz="2000" dirty="0" smtClean="0">
                <a:hlinkClick r:id="rId2"/>
              </a:rPr>
              <a:t>пункт 4</a:t>
            </a:r>
            <a:r>
              <a:rPr lang="ru-RU" sz="2000" dirty="0" smtClean="0">
                <a:hlinkClick r:id="rId3"/>
              </a:rPr>
              <a:t> части 1 статьи 93</a:t>
            </a:r>
            <a:r>
              <a:rPr lang="ru-RU" sz="2000" dirty="0" smtClean="0"/>
              <a:t> ФЗ № 44-ФЗ</a:t>
            </a:r>
          </a:p>
        </p:txBody>
      </p:sp>
      <p:sp>
        <p:nvSpPr>
          <p:cNvPr id="184323" name="Rectangle 3"/>
          <p:cNvSpPr>
            <a:spLocks noGrp="1" noChangeArrowheads="1"/>
          </p:cNvSpPr>
          <p:nvPr>
            <p:ph type="body" idx="1"/>
          </p:nvPr>
        </p:nvSpPr>
        <p:spPr>
          <a:xfrm>
            <a:off x="457200" y="1484783"/>
            <a:ext cx="8229600" cy="4641379"/>
          </a:xfrm>
        </p:spPr>
        <p:txBody>
          <a:bodyPr/>
          <a:lstStyle/>
          <a:p>
            <a:r>
              <a:rPr lang="ru-RU" sz="1600" dirty="0" smtClean="0"/>
              <a:t>4) осуществление закупки товара, работы или услуги на сумму, не превышающую 100 тысяч рублей. </a:t>
            </a:r>
          </a:p>
          <a:p>
            <a:r>
              <a:rPr lang="ru-RU" sz="1600" dirty="0" smtClean="0"/>
              <a:t>При этом годовой объем закупок, которые заказчик вправе осуществить на основании настоящего пункта, не должен превышать 2 миллиона рублей или не должен превышать 5 % совокупного годового объема закупок заказчика и не должен составлять более чем 50 миллионов рублей.</a:t>
            </a:r>
          </a:p>
          <a:p>
            <a:r>
              <a:rPr lang="ru-RU" sz="1600" dirty="0" smtClean="0"/>
              <a:t> Указанные ограничения годового объема закупок, которые заказчик вправе осуществить на основании настоящего пункта, не применяются в отношении закупок, осуществляемых заказчиками для обеспечения муниципальных нужд сельских поселений. В отношении федерального органа исполнительной власти, осуществляющего закупки для обеспечения федеральных нужд государственных органов, образованных для обеспечения деятельности Президента Российской Федерации, Правительства Российской Федерации, расчет указанных ограничений годового объема закупок, которые заказчик вправе осуществить на основании настоящего пункта, производится раздельно для такого федерального органа исполнительной власти и каждого такого государственного органа;</a:t>
            </a:r>
          </a:p>
          <a:p>
            <a:r>
              <a:rPr lang="ru-RU" sz="1600" dirty="0" smtClean="0"/>
              <a:t>(в ред. Федерального </a:t>
            </a:r>
            <a:r>
              <a:rPr lang="ru-RU" sz="1600" dirty="0" smtClean="0">
                <a:hlinkClick r:id="rId4"/>
              </a:rPr>
              <a:t>закона от 04.06.2014 N 140-ФЗ)</a:t>
            </a:r>
          </a:p>
          <a:p>
            <a:pPr eaLnBrk="1" hangingPunct="1">
              <a:lnSpc>
                <a:spcPct val="80000"/>
              </a:lnSpc>
            </a:pPr>
            <a:endParaRPr lang="ru-RU" sz="1600" dirty="0" smtClean="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800" dirty="0" smtClean="0"/>
              <a:t>пункт </a:t>
            </a:r>
            <a:r>
              <a:rPr lang="ru-RU" sz="1800" dirty="0" smtClean="0">
                <a:hlinkClick r:id="rId2"/>
              </a:rPr>
              <a:t>5 части 1 статьи 93</a:t>
            </a:r>
            <a:r>
              <a:rPr lang="ru-RU" sz="1800" dirty="0" smtClean="0"/>
              <a:t> ФЗ № 44-ФЗ</a:t>
            </a:r>
            <a:endParaRPr lang="ru-RU" sz="1800" dirty="0"/>
          </a:p>
        </p:txBody>
      </p:sp>
      <p:sp>
        <p:nvSpPr>
          <p:cNvPr id="3" name="Содержимое 2"/>
          <p:cNvSpPr>
            <a:spLocks noGrp="1"/>
          </p:cNvSpPr>
          <p:nvPr>
            <p:ph idx="1"/>
          </p:nvPr>
        </p:nvSpPr>
        <p:spPr>
          <a:xfrm>
            <a:off x="457200" y="1412776"/>
            <a:ext cx="8229600" cy="4713387"/>
          </a:xfrm>
        </p:spPr>
        <p:txBody>
          <a:bodyPr>
            <a:normAutofit/>
          </a:bodyPr>
          <a:lstStyle/>
          <a:p>
            <a:r>
              <a:rPr lang="ru-RU" sz="1800" dirty="0" smtClean="0"/>
              <a:t>5) осуществление закупки товара, работы или услуги </a:t>
            </a:r>
            <a:r>
              <a:rPr lang="ru-RU" sz="1800" i="1" u="sng" dirty="0" smtClean="0"/>
              <a:t>государственным или муниципальным учреждением культуры,</a:t>
            </a:r>
            <a:r>
              <a:rPr lang="ru-RU" sz="1800" dirty="0" smtClean="0"/>
              <a:t> уставными целями деятельности которого являются сохранение, использование и популяризация объектов культурного наследия, а </a:t>
            </a:r>
            <a:r>
              <a:rPr lang="ru-RU" sz="1800" dirty="0" smtClean="0">
                <a:solidFill>
                  <a:srgbClr val="FF0000"/>
                </a:solidFill>
              </a:rPr>
              <a:t>также иным </a:t>
            </a:r>
            <a:r>
              <a:rPr lang="ru-RU" sz="1800" dirty="0" smtClean="0"/>
              <a:t>государственным или муниципальным учреждением (</a:t>
            </a:r>
            <a:r>
              <a:rPr lang="ru-RU" sz="1800" dirty="0" smtClean="0">
                <a:solidFill>
                  <a:srgbClr val="FF0000"/>
                </a:solidFill>
              </a:rPr>
              <a:t>зоопарк, планетарий, парк культуры и отдыха, заповедник, ботанический сад, национальный парк, природный парк, ландшафтный парк, театр, учреждение, осуществляющее концертную деятельность, телерадиовещательное учреждение, цирк, музей, дом культуры, дворец культуры, клуб, библиотека, архив</a:t>
            </a:r>
            <a:r>
              <a:rPr lang="ru-RU" sz="1800" dirty="0" smtClean="0"/>
              <a:t>), </a:t>
            </a:r>
            <a:r>
              <a:rPr lang="ru-RU" sz="1800" i="1" u="sng" dirty="0" smtClean="0"/>
              <a:t>государственной или муниципальной образовательной организацией на</a:t>
            </a:r>
            <a:r>
              <a:rPr lang="ru-RU" sz="1800" dirty="0" smtClean="0"/>
              <a:t> сумму, не превышающую 400 тысяч рублей. При этом годовой объем закупок, которые заказчик вправе осуществить на основании настоящего пункта, не должен превышать 50 % совокупного годового объема закупок заказчика и не должен составлять более чем 20 миллионов рублей;</a:t>
            </a:r>
          </a:p>
          <a:p>
            <a:r>
              <a:rPr lang="ru-RU" sz="1800" dirty="0" smtClean="0"/>
              <a:t>(в ред. Федеральных законов от 28.12.2013 </a:t>
            </a:r>
            <a:r>
              <a:rPr lang="ru-RU" sz="1800" dirty="0" smtClean="0">
                <a:hlinkClick r:id="rId3"/>
              </a:rPr>
              <a:t>N 396-ФЗ, от 04.06.2014 </a:t>
            </a:r>
            <a:r>
              <a:rPr lang="ru-RU" sz="1800" dirty="0" smtClean="0">
                <a:hlinkClick r:id="rId4"/>
              </a:rPr>
              <a:t>N 140-ФЗ)</a:t>
            </a:r>
          </a:p>
          <a:p>
            <a:endParaRPr lang="ru-RU" sz="14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Номер слайда 5"/>
          <p:cNvSpPr>
            <a:spLocks noGrp="1"/>
          </p:cNvSpPr>
          <p:nvPr>
            <p:ph type="sldNum" sz="quarter" idx="4294967295"/>
          </p:nvPr>
        </p:nvSpPr>
        <p:spPr>
          <a:xfrm>
            <a:off x="6553200" y="6356350"/>
            <a:ext cx="2133600" cy="365125"/>
          </a:xfrm>
          <a:prstGeom prst="rect">
            <a:avLst/>
          </a:prstGeom>
          <a:noFill/>
        </p:spPr>
        <p:txBody>
          <a:bodyPr/>
          <a:lstStyle/>
          <a:p>
            <a:fld id="{6ECF8D5F-1568-4050-AECD-5D38D4B2A81C}" type="slidenum">
              <a:rPr lang="ru-RU"/>
              <a:pPr/>
              <a:t>82</a:t>
            </a:fld>
            <a:endParaRPr lang="ru-RU"/>
          </a:p>
        </p:txBody>
      </p:sp>
      <p:sp>
        <p:nvSpPr>
          <p:cNvPr id="191491" name="Rectangle 2"/>
          <p:cNvSpPr>
            <a:spLocks noGrp="1" noChangeArrowheads="1"/>
          </p:cNvSpPr>
          <p:nvPr>
            <p:ph type="title"/>
          </p:nvPr>
        </p:nvSpPr>
        <p:spPr>
          <a:xfrm>
            <a:off x="457200" y="274638"/>
            <a:ext cx="8229600" cy="777875"/>
          </a:xfrm>
        </p:spPr>
        <p:txBody>
          <a:bodyPr/>
          <a:lstStyle/>
          <a:p>
            <a:pPr eaLnBrk="1" hangingPunct="1"/>
            <a:r>
              <a:rPr lang="ru-RU" sz="1600" smtClean="0"/>
              <a:t>Реестр недобросовестных поставщиков (подрядчиков, исполнителей) – ст. 104</a:t>
            </a:r>
          </a:p>
        </p:txBody>
      </p:sp>
      <p:sp>
        <p:nvSpPr>
          <p:cNvPr id="191492" name="Rectangle 3"/>
          <p:cNvSpPr>
            <a:spLocks noGrp="1" noChangeArrowheads="1"/>
          </p:cNvSpPr>
          <p:nvPr>
            <p:ph type="body" idx="1"/>
          </p:nvPr>
        </p:nvSpPr>
        <p:spPr>
          <a:xfrm>
            <a:off x="468313" y="1268413"/>
            <a:ext cx="8229600" cy="4525962"/>
          </a:xfrm>
        </p:spPr>
        <p:txBody>
          <a:bodyPr/>
          <a:lstStyle/>
          <a:p>
            <a:pPr eaLnBrk="1" hangingPunct="1">
              <a:lnSpc>
                <a:spcPct val="90000"/>
              </a:lnSpc>
            </a:pPr>
            <a:r>
              <a:rPr lang="ru-RU" sz="2400" dirty="0" smtClean="0"/>
              <a:t>1. Ведение реестра недобросовестных поставщиков (подрядчиков, исполнителей) осуществляется федеральным органом исполнительной власти, уполномоченным на осуществление контроля в сфере закупок.</a:t>
            </a:r>
          </a:p>
          <a:p>
            <a:pPr eaLnBrk="1" hangingPunct="1">
              <a:lnSpc>
                <a:spcPct val="90000"/>
              </a:lnSpc>
            </a:pPr>
            <a:r>
              <a:rPr lang="ru-RU" sz="2400" dirty="0" smtClean="0"/>
              <a:t>2. В реестр недобросовестных поставщиков включается информация об участниках закупок, уклонившихся от заключения контрактов, а также о поставщиках (подрядчиках, исполнителях), с которыми контракты расторгнуты по решению суда или в случае одностороннего отказа заказчика от исполнения контракта в связи с существенным нарушением ими условий контрактов.</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Номер слайда 5"/>
          <p:cNvSpPr>
            <a:spLocks noGrp="1"/>
          </p:cNvSpPr>
          <p:nvPr>
            <p:ph type="sldNum" sz="quarter" idx="4294967295"/>
          </p:nvPr>
        </p:nvSpPr>
        <p:spPr>
          <a:xfrm>
            <a:off x="6553200" y="6356350"/>
            <a:ext cx="2133600" cy="365125"/>
          </a:xfrm>
          <a:prstGeom prst="rect">
            <a:avLst/>
          </a:prstGeom>
          <a:noFill/>
        </p:spPr>
        <p:txBody>
          <a:bodyPr/>
          <a:lstStyle/>
          <a:p>
            <a:fld id="{6ECF8D5F-1568-4050-AECD-5D38D4B2A81C}" type="slidenum">
              <a:rPr lang="ru-RU"/>
              <a:pPr/>
              <a:t>83</a:t>
            </a:fld>
            <a:endParaRPr lang="ru-RU"/>
          </a:p>
        </p:txBody>
      </p:sp>
      <p:sp>
        <p:nvSpPr>
          <p:cNvPr id="191491" name="Rectangle 2"/>
          <p:cNvSpPr>
            <a:spLocks noGrp="1" noChangeArrowheads="1"/>
          </p:cNvSpPr>
          <p:nvPr>
            <p:ph type="title"/>
          </p:nvPr>
        </p:nvSpPr>
        <p:spPr>
          <a:xfrm>
            <a:off x="457200" y="274638"/>
            <a:ext cx="8229600" cy="777875"/>
          </a:xfrm>
        </p:spPr>
        <p:txBody>
          <a:bodyPr/>
          <a:lstStyle/>
          <a:p>
            <a:pPr eaLnBrk="1" hangingPunct="1"/>
            <a:r>
              <a:rPr lang="ru-RU" sz="1600" dirty="0" smtClean="0"/>
              <a:t>Оценка заявок на КЖЦ</a:t>
            </a:r>
          </a:p>
        </p:txBody>
      </p:sp>
      <p:sp>
        <p:nvSpPr>
          <p:cNvPr id="191492" name="Rectangle 3"/>
          <p:cNvSpPr>
            <a:spLocks noGrp="1" noChangeArrowheads="1"/>
          </p:cNvSpPr>
          <p:nvPr>
            <p:ph type="body" idx="1"/>
          </p:nvPr>
        </p:nvSpPr>
        <p:spPr>
          <a:xfrm>
            <a:off x="468313" y="1556791"/>
            <a:ext cx="8229600" cy="4237583"/>
          </a:xfrm>
        </p:spPr>
        <p:txBody>
          <a:bodyPr/>
          <a:lstStyle/>
          <a:p>
            <a:r>
              <a:rPr lang="ru-RU" sz="1400" dirty="0" smtClean="0"/>
              <a:t>5. В случае осуществления закупки, по результатам которой заключается контракт, предусматривающий закупку товара (выполнение работы), последующее обслуживание (эксплуатацию) в течение срока службы, ремонт, утилизацию (при необходимости) поставленного товара или созданного в результате выполнения работы объекта (контракт жизненного цикла), а также в иных установленных Правительством РФ случаях для оценки заявок (предложений) заказчик вправе в документации о закупке устанавливать вместо стоимостных критериев критерий оценки "стоимость жизненного цикла".</a:t>
            </a:r>
          </a:p>
          <a:p>
            <a:r>
              <a:rPr lang="ru-RU" sz="1400" dirty="0" smtClean="0"/>
              <a:t>6. Использование критерия оценки "расходы на эксплуатацию и ремонт товаров (объектов), использование результатов работ" возможно только в том случае, если контрактом помимо поставки товара (выполнения работы) предусмотрены дальнейшая эксплуатация, ремонт товара (использование созданного в результате выполнения работы объекта), в том числе поставка расходных материалов.</a:t>
            </a:r>
          </a:p>
          <a:p>
            <a:r>
              <a:rPr lang="ru-RU" sz="1400" dirty="0" smtClean="0"/>
              <a:t>7. Оценка в соответствии с </a:t>
            </a:r>
            <a:r>
              <a:rPr lang="ru-RU" sz="1400" dirty="0" smtClean="0">
                <a:hlinkClick r:id="" action="ppaction://hlinkfile"/>
              </a:rPr>
              <a:t>пунктом 6</a:t>
            </a:r>
            <a:r>
              <a:rPr lang="ru-RU" sz="1400" dirty="0" smtClean="0"/>
              <a:t> настоящих Правил в части товаров осуществляется по критерию оценки "расходы на эксплуатацию и ремонт товаров (объектов), а в части работ - по критерию оценки "расходы на использование созданного в результате выполнения работы объекта".</a:t>
            </a:r>
          </a:p>
          <a:p>
            <a:r>
              <a:rPr lang="ru-RU" sz="1400" dirty="0" smtClean="0">
                <a:hlinkClick r:id="rId2"/>
              </a:rPr>
              <a:t/>
            </a:r>
            <a:br>
              <a:rPr lang="ru-RU" sz="1400" dirty="0" smtClean="0">
                <a:hlinkClick r:id="rId2"/>
              </a:rPr>
            </a:br>
            <a:r>
              <a:rPr lang="ru-RU" sz="1400" dirty="0" smtClean="0">
                <a:hlinkClick r:id="rId2"/>
              </a:rPr>
              <a:t>Постановление Правительства РФ от 28.11.2013 N 1085 "Об утверждении Правил оценки заявок, окончательных предложений участников закупки товаров, работ, услуг для обеспечения государственных и муниципальных нужд" </a:t>
            </a:r>
            <a:br>
              <a:rPr lang="ru-RU" sz="1400" dirty="0" smtClean="0">
                <a:hlinkClick r:id="rId2"/>
              </a:rPr>
            </a:br>
            <a:endParaRPr lang="ru-RU" sz="1400" dirty="0" smtClean="0"/>
          </a:p>
          <a:p>
            <a:pPr eaLnBrk="1" hangingPunct="1">
              <a:lnSpc>
                <a:spcPct val="90000"/>
              </a:lnSpc>
            </a:pPr>
            <a:endParaRPr lang="ru-RU" sz="1400" dirty="0" smtClean="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Текст 7"/>
          <p:cNvSpPr>
            <a:spLocks noGrp="1"/>
          </p:cNvSpPr>
          <p:nvPr>
            <p:ph type="body" idx="1"/>
          </p:nvPr>
        </p:nvSpPr>
        <p:spPr>
          <a:xfrm>
            <a:off x="1116013" y="764704"/>
            <a:ext cx="7378700" cy="4110509"/>
          </a:xfrm>
        </p:spPr>
        <p:txBody>
          <a:bodyPr>
            <a:normAutofit fontScale="92500" lnSpcReduction="10000"/>
          </a:bodyPr>
          <a:lstStyle/>
          <a:p>
            <a:r>
              <a:rPr lang="ru-RU" smtClean="0"/>
              <a:t>Постепенный </a:t>
            </a:r>
            <a:r>
              <a:rPr lang="ru-RU" dirty="0" smtClean="0"/>
              <a:t>рост расходов на развитие транспортной инфраструктуры (автодороги, аэропорты, порты) позволит повысить эффективность производства в долгосрочном периоде. </a:t>
            </a:r>
            <a:r>
              <a:rPr lang="ru-RU" b="1" dirty="0" smtClean="0"/>
              <a:t>Новые инфраструктурные проекты, в том числе с привлечением частных инвесторов, должны быть оптимизированы с точки зрения не только затрат на строительство, но и снижения стоимости содержания и обслуживания (переход к контрактам жизненного цикла и концессиям). </a:t>
            </a:r>
            <a:r>
              <a:rPr lang="ru-RU" dirty="0" smtClean="0"/>
              <a:t>В то же время определенную часть необходимого увеличения расходов можно отнести за пределы 2020 г., чтобы в краткосрочной перспективе избежать роста стоимости строительства и снижения эффективности использования финансовых средств (в условиях ограниченных производственных мощностей строительной отрасли).</a:t>
            </a:r>
          </a:p>
          <a:p>
            <a:r>
              <a:rPr lang="ru-RU" dirty="0" smtClean="0">
                <a:hlinkClick r:id="rId2"/>
              </a:rPr>
              <a:t/>
            </a:r>
            <a:br>
              <a:rPr lang="ru-RU" dirty="0" smtClean="0">
                <a:hlinkClick r:id="rId2"/>
              </a:rPr>
            </a:br>
            <a:r>
              <a:rPr lang="ru-RU" dirty="0" smtClean="0">
                <a:hlinkClick r:id="rId2"/>
              </a:rPr>
              <a:t>Статья: Бюджетная политика как важнейший фактор экономического роста (</a:t>
            </a:r>
            <a:r>
              <a:rPr lang="ru-RU" dirty="0" err="1" smtClean="0">
                <a:hlinkClick r:id="rId2"/>
              </a:rPr>
              <a:t>Тер-Акопов</a:t>
            </a:r>
            <a:r>
              <a:rPr lang="ru-RU" dirty="0" smtClean="0">
                <a:hlinkClick r:id="rId2"/>
              </a:rPr>
              <a:t> С.Г.) ("Бухгалтерский учет в бюджетных и некоммерческих организациях", 2014, N 4) </a:t>
            </a:r>
            <a:br>
              <a:rPr lang="ru-RU" dirty="0" smtClean="0">
                <a:hlinkClick r:id="rId2"/>
              </a:rPr>
            </a:br>
            <a:endParaRPr lang="ru-RU" dirty="0" smtClean="0"/>
          </a:p>
        </p:txBody>
      </p:sp>
      <p:sp>
        <p:nvSpPr>
          <p:cNvPr id="24578" name="Заголовок 6"/>
          <p:cNvSpPr>
            <a:spLocks noGrp="1"/>
          </p:cNvSpPr>
          <p:nvPr>
            <p:ph type="title"/>
          </p:nvPr>
        </p:nvSpPr>
        <p:spPr>
          <a:xfrm>
            <a:off x="1116013" y="5084763"/>
            <a:ext cx="8229600" cy="865187"/>
          </a:xfrm>
        </p:spPr>
        <p:txBody>
          <a:bodyPr/>
          <a:lstStyle/>
          <a:p>
            <a:r>
              <a:rPr lang="ru-RU" smtClean="0"/>
              <a:t>СПАСИБО ЗА ВНИМАНИЕ!</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Застройщик</a:t>
            </a:r>
            <a:endParaRPr lang="ru-RU" dirty="0"/>
          </a:p>
        </p:txBody>
      </p:sp>
      <p:sp>
        <p:nvSpPr>
          <p:cNvPr id="3" name="Содержимое 2"/>
          <p:cNvSpPr>
            <a:spLocks noGrp="1"/>
          </p:cNvSpPr>
          <p:nvPr>
            <p:ph idx="1"/>
          </p:nvPr>
        </p:nvSpPr>
        <p:spPr/>
        <p:txBody>
          <a:bodyPr>
            <a:normAutofit/>
          </a:bodyPr>
          <a:lstStyle/>
          <a:p>
            <a:r>
              <a:rPr lang="ru-RU" sz="1800" b="1" dirty="0" smtClean="0"/>
              <a:t>Под застройщиком может пониматься юридическое лицо, </a:t>
            </a:r>
            <a:r>
              <a:rPr lang="ru-RU" sz="2400" b="1" dirty="0" smtClean="0">
                <a:solidFill>
                  <a:srgbClr val="FF0000"/>
                </a:solidFill>
              </a:rPr>
              <a:t>обеспечивающее на принадлежащем ему земельном участке или на земельном участке иного правообладателя</a:t>
            </a:r>
            <a:r>
              <a:rPr lang="ru-RU" sz="2400" dirty="0" smtClean="0">
                <a:solidFill>
                  <a:srgbClr val="FF0000"/>
                </a:solidFill>
              </a:rPr>
              <a:t> </a:t>
            </a:r>
            <a:r>
              <a:rPr lang="ru-RU" sz="1800" dirty="0" smtClean="0"/>
              <a:t>(которому при осуществлении бюджетных инвестиций в объекты капитального строительства государственной (муниципальной) собственности органы государственной власти (государственные органы), Государственная корпорация по атомной энергии "</a:t>
            </a:r>
            <a:r>
              <a:rPr lang="ru-RU" sz="1800" dirty="0" err="1" smtClean="0"/>
              <a:t>Росатом</a:t>
            </a:r>
            <a:r>
              <a:rPr lang="ru-RU" sz="1800" dirty="0" smtClean="0"/>
              <a:t>", органы управления государственными внебюджетными фондами или органы МСУ передали в случаях, установленных бюджетным законодательством РФ, на основании соглашений свои полномочия государственного (муниципального) заказчика) </a:t>
            </a:r>
            <a:r>
              <a:rPr lang="ru-RU" sz="1800" b="1" dirty="0" smtClean="0">
                <a:solidFill>
                  <a:srgbClr val="FF0000"/>
                </a:solidFill>
              </a:rPr>
              <a:t>строительство, </a:t>
            </a:r>
            <a:r>
              <a:rPr lang="ru-RU" sz="1800" b="1" dirty="0" smtClean="0"/>
              <a:t>реконструкцию, капитальный ремонт объектов капитального строительства, </a:t>
            </a:r>
            <a:r>
              <a:rPr lang="ru-RU" sz="1800" b="1" dirty="0" smtClean="0">
                <a:solidFill>
                  <a:srgbClr val="FF0000"/>
                </a:solidFill>
              </a:rPr>
              <a:t>а также выполнение инженерных изысканий, подготовку проектной документации для их строительства</a:t>
            </a:r>
            <a:r>
              <a:rPr lang="ru-RU" sz="1800" b="1" dirty="0" smtClean="0"/>
              <a:t>, реконструкции, капитального ремонта.</a:t>
            </a:r>
            <a:endParaRPr lang="ru-RU" sz="1800" dirty="0" smtClean="0"/>
          </a:p>
          <a:p>
            <a:endParaRPr lang="ru-RU" sz="1400" dirty="0"/>
          </a:p>
        </p:txBody>
      </p:sp>
      <p:sp>
        <p:nvSpPr>
          <p:cNvPr id="4" name="Номер слайда 3"/>
          <p:cNvSpPr>
            <a:spLocks noGrp="1"/>
          </p:cNvSpPr>
          <p:nvPr>
            <p:ph type="sldNum" sz="quarter" idx="4294967295"/>
          </p:nvPr>
        </p:nvSpPr>
        <p:spPr>
          <a:xfrm>
            <a:off x="6553200" y="6356350"/>
            <a:ext cx="2133600" cy="365125"/>
          </a:xfrm>
          <a:prstGeom prst="rect">
            <a:avLst/>
          </a:prstGeom>
        </p:spPr>
        <p:txBody>
          <a:bodyPr/>
          <a:lstStyle/>
          <a:p>
            <a:endParaRPr lang="ru-RU" dirty="0"/>
          </a:p>
        </p:txBody>
      </p:sp>
    </p:spTree>
  </p:cSld>
  <p:clrMapOvr>
    <a:masterClrMapping/>
  </p:clrMapOvr>
</p:sld>
</file>

<file path=ppt/theme/theme1.xml><?xml version="1.0" encoding="utf-8"?>
<a:theme xmlns:a="http://schemas.openxmlformats.org/drawingml/2006/main" name="Тема Office">
  <a:themeElements>
    <a:clrScheme name="MGUU colors">
      <a:dk1>
        <a:sysClr val="windowText" lastClr="000000"/>
      </a:dk1>
      <a:lt1>
        <a:sysClr val="window" lastClr="FFFFFF"/>
      </a:lt1>
      <a:dk2>
        <a:srgbClr val="6D6E71"/>
      </a:dk2>
      <a:lt2>
        <a:srgbClr val="B1B3B6"/>
      </a:lt2>
      <a:accent1>
        <a:srgbClr val="C7254B"/>
      </a:accent1>
      <a:accent2>
        <a:srgbClr val="F58221"/>
      </a:accent2>
      <a:accent3>
        <a:srgbClr val="FDB913"/>
      </a:accent3>
      <a:accent4>
        <a:srgbClr val="3EB049"/>
      </a:accent4>
      <a:accent5>
        <a:srgbClr val="1F87C9"/>
      </a:accent5>
      <a:accent6>
        <a:srgbClr val="6362AC"/>
      </a:accent6>
      <a:hlink>
        <a:srgbClr val="170DCB"/>
      </a:hlink>
      <a:folHlink>
        <a:srgbClr val="800080"/>
      </a:folHlink>
    </a:clrScheme>
    <a:fontScheme name="Mguu theme">
      <a:majorFont>
        <a:latin typeface="Corbel"/>
        <a:ea typeface=""/>
        <a:cs typeface=""/>
      </a:majorFont>
      <a:minorFont>
        <a:latin typeface="Corbe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805</TotalTime>
  <Words>10532</Words>
  <Application>Microsoft Office PowerPoint</Application>
  <PresentationFormat>Экран (4:3)</PresentationFormat>
  <Paragraphs>465</Paragraphs>
  <Slides>84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84</vt:i4>
      </vt:variant>
    </vt:vector>
  </HeadingPairs>
  <TitlesOfParts>
    <vt:vector size="85" baseType="lpstr">
      <vt:lpstr>Тема Office</vt:lpstr>
      <vt:lpstr>Контракты жизненного цикла</vt:lpstr>
      <vt:lpstr>Определение  контракта жизенного цикла</vt:lpstr>
      <vt:lpstr>ОБ ОПРЕДЕЛЕНИИ СЛУЧАЕВ ЗАКЛЮЧЕНИЯ КОНТРАКТА ЖИЗНЕННОГО ЦИКЛА  - Постановление Правительства РФ от 28.11.2013 N 1087</vt:lpstr>
      <vt:lpstr>ОБ ОПРЕДЕЛЕНИИ СЛУЧАЕВ ЗАКЛЮЧЕНИЯ КОНТРАКТА ЖИЗНЕННОГО ЦИКЛА  - Постановление Правительства РФ от 28.11.2013 N 1087</vt:lpstr>
      <vt:lpstr>ОБ ОПРЕДЕЛЕНИИ СЛУЧАЕВ ЗАКЛЮЧЕНИЯ КОНТРАКТА ЖИЗНЕННОГО ЦИКЛА  - Постановление Правительства РФ от 28.11.2013 N 1087</vt:lpstr>
      <vt:lpstr> КОНТРАКТ ЖИЗНЕННОГО ЦИКЛА  </vt:lpstr>
      <vt:lpstr> КОНТРАКТ ЖИЗНЕННОГО ЦИКЛА  </vt:lpstr>
      <vt:lpstr> КОНТРАКТ ЖИЗНЕННОГО ЦИКЛА  </vt:lpstr>
      <vt:lpstr>Застройщик</vt:lpstr>
      <vt:lpstr>Технический заказчик</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Случаи, в которых могут заключаться КЖЦ - продолжение</vt:lpstr>
      <vt:lpstr>Проблемы правоприменения</vt:lpstr>
      <vt:lpstr>КЖЦ – новая форма концессионных соглашений</vt:lpstr>
      <vt:lpstr>Концессионное соглашение</vt:lpstr>
      <vt:lpstr>продолжение</vt:lpstr>
      <vt:lpstr> Объектами концессионного соглашения являются  </vt:lpstr>
      <vt:lpstr>продолжение</vt:lpstr>
      <vt:lpstr>Ч.2. ст. 7 Концессионная плата может быть установлена в форме:</vt:lpstr>
      <vt:lpstr>Ч. 1. ст. 10 Концессионное соглашение должно включать в себя следующие  существенные условия: </vt:lpstr>
      <vt:lpstr>продолжение</vt:lpstr>
      <vt:lpstr>Концессионное соглашение помимо предусмотренных частями 1 и 1.1 статьи 10 существенных условий может содержать иные не противоречащие законодательству РФ условия, в том числе: </vt:lpstr>
      <vt:lpstr>Иные условия концессионного соглашения - продолжение</vt:lpstr>
      <vt:lpstr>продолжение</vt:lpstr>
      <vt:lpstr>продолжение</vt:lpstr>
      <vt:lpstr>Постановление Правительства РФ от 03.06.2014 N 510 "Об утверждении Правил дисконтирования величин при оценке конкурсных предложений на право заключения концессионных соглашений и договоров аренды в сфере теплоснабжения, в сфере водоснабжения и водоотведения и о внесении изменений в некоторые акты Правительства Российской Федерации"</vt:lpstr>
      <vt:lpstr>порядок дисконтирования</vt:lpstr>
      <vt:lpstr>порядок дисконтирования</vt:lpstr>
      <vt:lpstr>порядок дисконтирования</vt:lpstr>
      <vt:lpstr>продолжение</vt:lpstr>
      <vt:lpstr>Проектная документация - продолжение</vt:lpstr>
      <vt:lpstr>Новые положения о составе проектной документации с учетом энергосбережения и повышения энергетической эффективности в свете</vt:lpstr>
      <vt:lpstr>Статьей  108 ФЗ № 44-ФЗ предусмотрены  особенности заключения энергосервисных контрактов (к сожалению пока без увязки с КЖЦ, но это дело будущего – прим. Авт.)   </vt:lpstr>
      <vt:lpstr>Особенности заключения энергосервисных контрактов - продолжение</vt:lpstr>
      <vt:lpstr>Договорно-правовое сопровождение КЖЦ</vt:lpstr>
      <vt:lpstr>Особые условия к договорам подряда</vt:lpstr>
      <vt:lpstr>Подряд</vt:lpstr>
      <vt:lpstr>Статья 706. Генеральный подрядчик и субподрядчик</vt:lpstr>
      <vt:lpstr>Статья 708. Сроки выполнения работы</vt:lpstr>
      <vt:lpstr>Статья 709. Цена работы – НМЦК – стоимость жизненного цикла</vt:lpstr>
      <vt:lpstr>Статья 424. Цена </vt:lpstr>
      <vt:lpstr>Статья 716. Обстоятельства, о которых подрядчик обязан предупредить заказчика, (в т.ч в рамках КЖЦ – Авт.) </vt:lpstr>
      <vt:lpstr>Статья 722. Гарантия качества работы </vt:lpstr>
      <vt:lpstr>Статья 725. Давность по искам о ненадлежащем качестве работы </vt:lpstr>
      <vt:lpstr>Статья 740. Договор строительного подряда </vt:lpstr>
      <vt:lpstr>Статья 741. Распределение риска между сторонами</vt:lpstr>
      <vt:lpstr>Статья 742. Страхование объекта строительства </vt:lpstr>
      <vt:lpstr>Статья 747. Дополнительные обязанности заказчика по договору строительного подряда </vt:lpstr>
      <vt:lpstr>Статья 724. Сроки обнаружения ненадлежащего качества результата работы </vt:lpstr>
      <vt:lpstr>Статья 471. Исчисление гарантийного срока </vt:lpstr>
      <vt:lpstr>Статья 758. Договор подряда на выполнение проектных и изыскательских работ </vt:lpstr>
      <vt:lpstr>Поставка </vt:lpstr>
      <vt:lpstr>Поставка товаров для государственных или муниципальных нужд</vt:lpstr>
      <vt:lpstr>Статья 527. Основания заключения государственного или муниципального контракта </vt:lpstr>
      <vt:lpstr>Контракт в соответствии с ФЗ № 44-ФЗ</vt:lpstr>
      <vt:lpstr>Изменение существенных условий</vt:lpstr>
      <vt:lpstr>Изменение существенных условий контракта при его исполнении не допускается, за исключением их изменения по соглашению сторон в следующих случаях - продолжение:</vt:lpstr>
      <vt:lpstr>Статья 34. Контракт - продолжение </vt:lpstr>
      <vt:lpstr>Статья 34. Контракт - продолжение</vt:lpstr>
      <vt:lpstr>Статья 34. Контракт - продолжение</vt:lpstr>
      <vt:lpstr>Статья 34. Контракт - продолжение</vt:lpstr>
      <vt:lpstr>Статья 34. Контракт - продолжение</vt:lpstr>
      <vt:lpstr>Статья 34. Контракт - продолжение</vt:lpstr>
      <vt:lpstr>Особенности исполнения контракта – ст.94 </vt:lpstr>
      <vt:lpstr>Особенности исполнения контракта – ст.94 </vt:lpstr>
      <vt:lpstr>Особенности исполнения контракта – ст.94</vt:lpstr>
      <vt:lpstr>ст. 161, "Бюджетный кодекс Российской Федерации" от 31.07.1998 N 145-ФЗ  </vt:lpstr>
      <vt:lpstr>Реестр контрактов, заключенных заказчиками – ст. 103</vt:lpstr>
      <vt:lpstr>пункт 4 части 1 статьи 93 ФЗ № 44-ФЗ</vt:lpstr>
      <vt:lpstr>пункт 5 части 1 статьи 93 ФЗ № 44-ФЗ</vt:lpstr>
      <vt:lpstr>Реестр недобросовестных поставщиков (подрядчиков, исполнителей) – ст. 104</vt:lpstr>
      <vt:lpstr>Оценка заявок на КЖЦ</vt:lpstr>
      <vt:lpstr>СПАСИБО ЗА ВНИМАНИЕ!</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c:creator>
  <cp:lastModifiedBy>Гринёв</cp:lastModifiedBy>
  <cp:revision>76</cp:revision>
  <dcterms:created xsi:type="dcterms:W3CDTF">2014-01-22T08:43:26Z</dcterms:created>
  <dcterms:modified xsi:type="dcterms:W3CDTF">2015-05-30T10:37:23Z</dcterms:modified>
</cp:coreProperties>
</file>