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4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68" r:id="rId5"/>
    <p:sldId id="273" r:id="rId6"/>
    <p:sldId id="259" r:id="rId7"/>
    <p:sldId id="277" r:id="rId8"/>
    <p:sldId id="260" r:id="rId9"/>
    <p:sldId id="272" r:id="rId10"/>
    <p:sldId id="274" r:id="rId11"/>
    <p:sldId id="275" r:id="rId12"/>
    <p:sldId id="276" r:id="rId13"/>
    <p:sldId id="271" r:id="rId14"/>
  </p:sldIdLst>
  <p:sldSz cx="9144000" cy="6858000" type="screen4x3"/>
  <p:notesSz cx="9144000" cy="6858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10991"/>
    <a:srgbClr val="FFFF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615" autoAdjust="0"/>
    <p:restoredTop sz="86978" autoAdjust="0"/>
  </p:normalViewPr>
  <p:slideViewPr>
    <p:cSldViewPr>
      <p:cViewPr varScale="1">
        <p:scale>
          <a:sx n="62" d="100"/>
          <a:sy n="62" d="100"/>
        </p:scale>
        <p:origin x="-96" y="-3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59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4425A89-D250-487E-93E7-9CEAA7A8757B}" type="datetimeFigureOut">
              <a:rPr lang="ru-RU"/>
              <a:pPr>
                <a:defRPr/>
              </a:pPr>
              <a:t>22.02.2016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D6EA316-05E0-46E2-B905-0FFF3A70BB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495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38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95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4495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495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EF8E44FB-3BAB-4E83-BE0F-102A3F0197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49BC7-5B67-459C-B80B-840FB56518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969FB-BD78-4D88-A6D3-0D9744D11A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6982DE-3AF7-4F86-A81B-575451A2C1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1CC33-46AA-42EB-BC1C-E9B10607BD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4EEE9-DE2A-4373-B37B-27BC989BB1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1564CD-85B0-492D-97D0-6CAD9037B5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1C2A6-FA23-4330-BF98-297E21EE25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16137C-4A85-425C-9B79-688CE99DC5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CE914D-D7F9-4332-A5CD-F1227FBDA7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9298BE-2B6C-45BC-BD92-AD18662E80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66B620-3066-422E-9152-7F5426106F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6742CA63-6701-48E2-9D0E-5DDF62D15C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01" r:id="rId1"/>
    <p:sldLayoutId id="2147484002" r:id="rId2"/>
    <p:sldLayoutId id="2147484011" r:id="rId3"/>
    <p:sldLayoutId id="2147484003" r:id="rId4"/>
    <p:sldLayoutId id="2147484004" r:id="rId5"/>
    <p:sldLayoutId id="2147484005" r:id="rId6"/>
    <p:sldLayoutId id="2147484006" r:id="rId7"/>
    <p:sldLayoutId id="2147484007" r:id="rId8"/>
    <p:sldLayoutId id="2147484008" r:id="rId9"/>
    <p:sldLayoutId id="2147484009" r:id="rId10"/>
    <p:sldLayoutId id="214748401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elar.urfu.ru/bitstream/10995/20913/1/iuro-2012-100-01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dic.academic.ru/dic.nsf/enc_philosophy/5141" TargetMode="External"/><Relationship Id="rId2" Type="http://schemas.openxmlformats.org/officeDocument/2006/relationships/hyperlink" Target="http://dic.academic.ru/dic.nsf/enc_philosophy/7222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714348" y="1071546"/>
            <a:ext cx="7743852" cy="4214841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Что значит быть? </a:t>
            </a:r>
            <a:br>
              <a:rPr lang="ru-RU" dirty="0" smtClean="0"/>
            </a:br>
            <a:r>
              <a:rPr lang="ru-RU" dirty="0" smtClean="0"/>
              <a:t> Дом-быт(</a:t>
            </a:r>
            <a:r>
              <a:rPr lang="ru-RU" dirty="0" err="1" smtClean="0"/>
              <a:t>ь</a:t>
            </a:r>
            <a:r>
              <a:rPr lang="ru-RU" dirty="0" smtClean="0"/>
              <a:t>)-</a:t>
            </a:r>
            <a:r>
              <a:rPr lang="ru-RU" sz="3200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бытие-существование-нахождение в пространстве и времени; обладание качествами/свойствами, способность к деятельности </a:t>
            </a:r>
            <a:br>
              <a:rPr lang="ru-RU" sz="3200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3200" dirty="0" smtClean="0"/>
          </a:p>
        </p:txBody>
      </p:sp>
      <p:sp>
        <p:nvSpPr>
          <p:cNvPr id="307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71813" y="5429250"/>
            <a:ext cx="6072187" cy="78581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smtClean="0"/>
              <a:t>Профессор Климова С.М.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543956" cy="57148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Субъективный мир или объективный – что значит мыслить? </a:t>
            </a:r>
          </a:p>
        </p:txBody>
      </p:sp>
      <p:sp>
        <p:nvSpPr>
          <p:cNvPr id="12291" name="Содержимое 2"/>
          <p:cNvSpPr>
            <a:spLocks noGrp="1"/>
          </p:cNvSpPr>
          <p:nvPr>
            <p:ph idx="1"/>
          </p:nvPr>
        </p:nvSpPr>
        <p:spPr>
          <a:xfrm>
            <a:off x="0" y="714375"/>
            <a:ext cx="8929688" cy="6715125"/>
          </a:xfrm>
        </p:spPr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r>
              <a:rPr lang="ru-RU" sz="2000" dirty="0" smtClean="0"/>
              <a:t>Мир постигается в языке </a:t>
            </a:r>
            <a:r>
              <a:rPr lang="en-US" sz="2000" dirty="0" smtClean="0"/>
              <a:t>(</a:t>
            </a:r>
            <a:r>
              <a:rPr lang="ru-RU" sz="2000" dirty="0" smtClean="0"/>
              <a:t>концепции </a:t>
            </a:r>
            <a:r>
              <a:rPr lang="en-US" sz="2000" dirty="0" smtClean="0"/>
              <a:t>XX</a:t>
            </a:r>
            <a:r>
              <a:rPr lang="ru-RU" sz="2000" dirty="0" smtClean="0"/>
              <a:t>в.) – идеи, порожденные </a:t>
            </a:r>
            <a:r>
              <a:rPr lang="ru-RU" sz="2000" b="1" dirty="0" smtClean="0"/>
              <a:t>субъективными теориями </a:t>
            </a:r>
            <a:r>
              <a:rPr lang="en-US" sz="2000" dirty="0" smtClean="0"/>
              <a:t>XVIII-XIX</a:t>
            </a:r>
            <a:r>
              <a:rPr lang="ru-RU" sz="2000" dirty="0" smtClean="0"/>
              <a:t>в.: Юм, Беркли, Кант;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ru-RU" sz="2000" b="1" dirty="0" smtClean="0"/>
              <a:t>Вульгарный материализм:</a:t>
            </a:r>
            <a:r>
              <a:rPr lang="ru-RU" sz="2000" dirty="0" smtClean="0"/>
              <a:t> мышление – продукт работы мозга</a:t>
            </a:r>
            <a:r>
              <a:rPr lang="ru-RU" sz="2000" smtClean="0"/>
              <a:t>; мозг </a:t>
            </a:r>
            <a:r>
              <a:rPr lang="ru-RU" sz="2000" dirty="0" smtClean="0"/>
              <a:t>– символ информационной сети; 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ru-RU" sz="2000" b="1" dirty="0" smtClean="0"/>
              <a:t>Радикальное сомнение Р. Декарта </a:t>
            </a:r>
            <a:r>
              <a:rPr lang="ru-RU" sz="2000" dirty="0" smtClean="0"/>
              <a:t>или «Бог – не обманщик»;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ru-RU" sz="2000" dirty="0" smtClean="0"/>
              <a:t>Мы ничего не знаем о мире объектов вне нас – с</a:t>
            </a:r>
            <a:r>
              <a:rPr lang="ru-RU" sz="2000" b="1" dirty="0" smtClean="0"/>
              <a:t>олипсизм, агностицизм, субъективизм </a:t>
            </a:r>
            <a:r>
              <a:rPr lang="ru-RU" sz="2000" dirty="0" smtClean="0"/>
              <a:t>– нет меня, нет мира; поэтому критерии познания – чувства, опыт, разум, но не внешний мир; </a:t>
            </a:r>
            <a:r>
              <a:rPr lang="ru-RU" sz="20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мир всегда дан через нас!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Со-знание</a:t>
            </a:r>
            <a:r>
              <a:rPr lang="ru-RU" sz="2000" dirty="0" smtClean="0"/>
              <a:t> – это совместное, полученное в результате соединения Я с миром, знание обо мне или мире. Сознание осмысляет мир, дает ему смысл, мы не можем жить в бессмысленном мире, не освященном нашем сознанием. </a:t>
            </a:r>
            <a:endParaRPr lang="ru-RU" sz="2000" b="1" spc="3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spcBef>
                <a:spcPct val="0"/>
              </a:spcBef>
              <a:defRPr/>
            </a:pPr>
            <a:r>
              <a:rPr lang="ru-RU" sz="2000" b="1" dirty="0" smtClean="0"/>
              <a:t>Ноумены и феномены И. Канта</a:t>
            </a:r>
            <a:r>
              <a:rPr lang="ru-RU" sz="2000" dirty="0" smtClean="0"/>
              <a:t>: ноумены – реальный мир вещей «в себе» – непознаваем; мы познаем феномены – явления мира «для себя» – через чувства, рассудок и разум; предмет мысли реальная вещь – </a:t>
            </a:r>
            <a:r>
              <a:rPr lang="ru-RU" sz="2000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разное!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Мечта увидеть </a:t>
            </a:r>
            <a:r>
              <a:rPr lang="ru-RU" sz="2000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реальность «в себе» – трансцендентная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(перешагивающая за пределы) иллюзия человеческого разума;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Поэтому, есть ли объективный (вне нас) мир не известно;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ru-RU" sz="2000" b="1" dirty="0" smtClean="0"/>
              <a:t>Абсолютное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это мир культуры, морали, мир нашей ответственности перед обществом, мир законов. </a:t>
            </a:r>
          </a:p>
          <a:p>
            <a:pPr eaLnBrk="1" hangingPunct="1">
              <a:spcBef>
                <a:spcPct val="0"/>
              </a:spcBef>
              <a:defRPr/>
            </a:pPr>
            <a:endParaRPr lang="ru-RU" sz="2000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70167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Сценарий1.</a:t>
            </a:r>
          </a:p>
          <a:p>
            <a:pPr indent="-288000">
              <a:spcBef>
                <a:spcPts val="0"/>
              </a:spcBef>
              <a:defRPr/>
            </a:pPr>
            <a:r>
              <a:rPr lang="ru-RU" sz="1600" b="1" u="sng" spc="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Если реальность и язык – синонимы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то объективной реальности нет, и реальность – это языковой конструкт; в таком случае, реальность – лингвистические сообщества; изменить реальность – изменить язык; следовательно, будущая реальность может быть навязана в наиболее универсальном языке - компьютерные технологии создадут виртуальный мир как новую реальность. Такой «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супер-язык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» будет предельно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математичен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– универсален и вряд ли сможет описать мир чувств и ценностей; следовательно ценностная и эмоциональная картина мира станет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бессмыленной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 В таком случае, человеческая реальность – иллюзорна (восточная идея победит западный мир, благодаря языковым технологиям);</a:t>
            </a:r>
          </a:p>
          <a:p>
            <a:pPr indent="-288000">
              <a:spcBef>
                <a:spcPts val="0"/>
              </a:spcBef>
              <a:defRPr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Появление </a:t>
            </a:r>
            <a:r>
              <a:rPr lang="ru-RU" sz="1600" b="1" spc="300" dirty="0" err="1">
                <a:latin typeface="Times New Roman" pitchFamily="18" charset="0"/>
                <a:cs typeface="Times New Roman" pitchFamily="18" charset="0"/>
              </a:rPr>
              <a:t>эмотикона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: типографические знаки – выражение эмоций :- )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; </a:t>
            </a:r>
            <a:r>
              <a:rPr lang="ru-RU" sz="1600" dirty="0"/>
              <a:t> </a:t>
            </a:r>
            <a:r>
              <a:rPr lang="ru-RU" sz="1600" b="1" dirty="0"/>
              <a:t>:-( </a:t>
            </a:r>
            <a:r>
              <a:rPr lang="ru-RU" sz="1600" b="1" dirty="0">
                <a:sym typeface="Wingdings" pitchFamily="2" charset="2"/>
              </a:rPr>
              <a:t></a:t>
            </a:r>
          </a:p>
          <a:p>
            <a:pPr indent="-288000">
              <a:spcBef>
                <a:spcPts val="0"/>
              </a:spcBef>
              <a:defRPr/>
            </a:pP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Aharoni" pitchFamily="2" charset="-79"/>
                <a:sym typeface="Wingdings" pitchFamily="2" charset="2"/>
              </a:rPr>
              <a:t>Все это меня 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:C</a:t>
            </a: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itchFamily="2" charset="-79"/>
              </a:rPr>
              <a:t>, %0, хочется  :-@. Но приходится 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 :-X</a:t>
            </a: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itchFamily="2" charset="-79"/>
              </a:rPr>
              <a:t>, изображая :-|</a:t>
            </a: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Aharoni" pitchFamily="2" charset="-79"/>
            </a:endParaRPr>
          </a:p>
          <a:p>
            <a:pPr indent="-288000">
              <a:spcBef>
                <a:spcPts val="0"/>
              </a:spcBef>
              <a:defRPr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такой ситуации  (герменевтический поворот) существенно меняется взгляд на природу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Человека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indent="-288000">
              <a:spcBef>
                <a:spcPts val="0"/>
              </a:spcBef>
              <a:defRPr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Человек -  продукт определенных культурно-исторических языково-символических систем; то есть Человек – сегодня </a:t>
            </a:r>
            <a:r>
              <a:rPr lang="ru-RU" sz="1600" dirty="0"/>
              <a:t> </a:t>
            </a:r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%) </a:t>
            </a:r>
            <a:endPara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indent="-288000">
              <a:spcBef>
                <a:spcPts val="0"/>
              </a:spcBef>
              <a:defRPr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Культура в таком случае – не объективна, не результат творчества, но лишь  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смысловое поле, продукт интерпретаций;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indent="-288000">
              <a:spcBef>
                <a:spcPts val="0"/>
              </a:spcBef>
              <a:defRPr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Языковой подход существенным образом меняет представления о 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власти,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(в частности, в  результате исследований М.Фуко):   власть – это форма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дискурса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(языка);  побеждает та реальность,  которая становится господствующей формой ее языкового  выражения.  (</a:t>
            </a:r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Власть </a:t>
            </a:r>
            <a:r>
              <a:rPr lang="ru-RU" sz="1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медиа</a:t>
            </a:r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– информационная власть -  управляет миром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 indent="-288000">
              <a:spcBef>
                <a:spcPts val="0"/>
              </a:spcBef>
              <a:defRPr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Культура – борьба интерпретаций (что сегодня признают истиной – не разговор об Истине как таковой, а о том, что принимает сообщество: например толерантное отношение к однополым бракам…); </a:t>
            </a:r>
          </a:p>
          <a:p>
            <a:pPr indent="-288000">
              <a:spcBef>
                <a:spcPts val="0"/>
              </a:spcBef>
              <a:defRPr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Язык власти – это язык, ставший властью (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Ж.-Ф.Лиотар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) (идея подавления неизбежна);</a:t>
            </a:r>
          </a:p>
          <a:p>
            <a:pPr indent="-288000">
              <a:spcBef>
                <a:spcPts val="0"/>
              </a:spcBef>
              <a:defRPr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Любой язык – насилие над вещей, загнать вещь в рамки, живую мысль в систему правил и  т.д. (Р.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Барт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); избавиться от власти языка можно лишь сделав его фрагментарным и афористичным (избавились в форме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to  text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indent="-288000">
              <a:spcBef>
                <a:spcPts val="0"/>
              </a:spcBef>
              <a:defRPr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Вся культура -  это совокупность дискурсивных, языковых практик!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8929688" cy="74168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Сценарий2. </a:t>
            </a:r>
          </a:p>
          <a:p>
            <a:pPr>
              <a:defRPr/>
            </a:pPr>
            <a:r>
              <a:rPr 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Реальность существует вне языка – объективно.</a:t>
            </a:r>
          </a:p>
          <a:p>
            <a:pPr>
              <a:defRPr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1. Доказательства: описание </a:t>
            </a:r>
            <a:r>
              <a:rPr 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трансцендентной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(потусторонней) реальности не исчерпывается языковыми способами (рассуждения об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апофатике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катафатике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) – реальность Бога; реальность морали; реальность аксиологии;</a:t>
            </a:r>
          </a:p>
          <a:p>
            <a:pPr>
              <a:defRPr/>
            </a:pPr>
            <a:endParaRPr lang="ru-RU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2. Трансцендентальная реальность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– Природа; Культура, которая создана как продукт деятельности людей по освоению объектов культуры и природы;  культура не зависит от человека, но формирует личность в процессе субъектно-объектных отношений – в деятельном освоении мира; </a:t>
            </a:r>
          </a:p>
          <a:p>
            <a:pPr>
              <a:defRPr/>
            </a:pPr>
            <a:endParaRPr lang="ru-RU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3. Объективная реальность или действительность чистой науки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- математики - 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идеальные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теоретические) объекты самой математики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сконструированные мышлением математиков, затем отчужденные во внешнюю сферу и закрепленные там вполне материальными знаками.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В этом смысле математическое знание, как и любое научное знание, имеет объектный характер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Оно описывает свойства и отношения объектов особого рода (чисел, функций, абстрактных структур, геометрических объектов разного рода и т.д.). Математические объекты  существуют объективно, хотя и не отражены чувственно, в нашем опыте. Например, число </a:t>
            </a:r>
            <a:r>
              <a:rPr lang="ru-RU" sz="1400" b="1" u="sng" spc="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всегда равно приблизительно 3,14,  хотя в мире ощущений и восприятий ЕГО НЕТ. Точно также и все другие законы математики.  </a:t>
            </a: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Вопрос о том, 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Как</a:t>
            </a: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возможна математика – главный философский вопрос с точки зрения Канта. Математика – умозрительна, но ее законы объективны. Ибо – основа любой науки. Классическая и неклассическая механика учат о фундаментальном принципе равноправия любых физических систем отсчета, о закономерном характере поведения материальных тел и др.  </a:t>
            </a:r>
          </a:p>
          <a:p>
            <a:pPr>
              <a:defRPr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Проверяемо ли математическое знание? Безусловно. </a:t>
            </a:r>
          </a:p>
          <a:p>
            <a:pPr>
              <a:defRPr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Это не эмпирическая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проверяемость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(“верификация” позитивистов), а нахождение значений понятий математических высказываний в области исходных, либо производных объектов математических теорий. </a:t>
            </a:r>
          </a:p>
          <a:p>
            <a:pPr>
              <a:defRPr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Критерием истинности математических высказываний является их выводимость из небольшого числа других высказываний, принятых в качестве аксиом (исходных оснований) той или иной математической теории. </a:t>
            </a:r>
          </a:p>
          <a:p>
            <a:pPr>
              <a:defRPr/>
            </a:pPr>
            <a:endParaRPr lang="ru-RU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4. Социальная реальность – это совокупность социальных институтов, норм, </a:t>
            </a:r>
            <a:r>
              <a:rPr lang="ru-RU" sz="1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регулятивов</a:t>
            </a:r>
            <a:r>
              <a:rPr 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и т.д., созданные людьми, </a:t>
            </a: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но которые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не зависят от них, а, напротив, осваиваются ими как данность;</a:t>
            </a:r>
          </a:p>
          <a:p>
            <a:pPr>
              <a:defRPr/>
            </a:pPr>
            <a:r>
              <a:rPr 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5. Реальность разных культур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(отсутствие/присутствие языковых эквивалентов для описания реальности в языках) ; ментальные, языковые</a:t>
            </a:r>
            <a:r>
              <a:rPr lang="ru-RU" sz="1400">
                <a:latin typeface="Times New Roman" pitchFamily="18" charset="0"/>
                <a:cs typeface="Times New Roman" pitchFamily="18" charset="0"/>
              </a:rPr>
              <a:t>, географические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особенности народов и т.д. </a:t>
            </a:r>
          </a:p>
          <a:p>
            <a:pPr>
              <a:defRPr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9001156" cy="571456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Вопросы для дискуссии: </a:t>
            </a:r>
            <a:br>
              <a:rPr lang="ru-RU" sz="2400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85813"/>
            <a:ext cx="8686800" cy="5715000"/>
          </a:xfrm>
        </p:spPr>
        <p:txBody>
          <a:bodyPr>
            <a:normAutofit fontScale="70000" lnSpcReduction="20000"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sz="2400" dirty="0" smtClean="0"/>
              <a:t>Оппозиция и обсуждение двух позиций: реальность – объективна, то есть независима от субъектов</a:t>
            </a:r>
            <a:r>
              <a:rPr lang="en-US" sz="2400" dirty="0" smtClean="0"/>
              <a:t> </a:t>
            </a:r>
            <a:r>
              <a:rPr lang="ru-RU" sz="2400" dirty="0" smtClean="0"/>
              <a:t>познания или субъективна – дана только через субъекта и благодаря субъекту (реальность П. И. Чичикова и П. М. Третьякова).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sz="2400" dirty="0" smtClean="0"/>
              <a:t>Чем отличается естественное от искусственного – реально ли искусственное; 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sz="2400" dirty="0" smtClean="0"/>
              <a:t>Почему Зевс вымысел, а число П – реально?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sz="2400" dirty="0" smtClean="0"/>
              <a:t>Объективна или субъективна культура?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sz="2400" dirty="0" smtClean="0"/>
              <a:t>В чем загадка Моцарта – в инструменте, мозге гения, идеальном слухе, божьем даре – ваши размышления о специфике идеального;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sz="2400" dirty="0" smtClean="0"/>
              <a:t>Реальна ли виртуальная реальность  - современная интернет-культура – где Я? В смартфоне, </a:t>
            </a:r>
            <a:r>
              <a:rPr lang="ru-RU" sz="2400" dirty="0" err="1" smtClean="0"/>
              <a:t>фейсбуке</a:t>
            </a:r>
            <a:r>
              <a:rPr lang="ru-RU" sz="2400" dirty="0" smtClean="0"/>
              <a:t>…, или дома?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sz="2400" dirty="0" smtClean="0"/>
              <a:t>Если бы Бога не было, стоит ли его выдумывать? (о реальности трансцендентного);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ru-RU" sz="2400" dirty="0" smtClean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sz="2400" dirty="0" smtClean="0"/>
              <a:t>Есть ли Бога нет – все ли дозволено человеку и кто ему это дозволил? 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 pitchFamily="18" charset="2"/>
              <a:buNone/>
              <a:defRPr/>
            </a:pPr>
            <a:r>
              <a:rPr lang="ru-RU" sz="2400" b="1" dirty="0" smtClean="0"/>
              <a:t>Литература: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Б.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Дюпре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Философия.  Пятьдесят идей, о которых нужно знать. М., 2010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Стивен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Лоу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Философские истории. М., 2007 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http://elar.urfu.ru/bitstream/10995/20913/1/iuro-2012-100-01.pdf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Руднев В. Прочь от реальности. М., 1996.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571500" y="0"/>
            <a:ext cx="8258175" cy="5715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1600" smtClean="0"/>
              <a:t>Онтология – наука о бытии; как раздел философии - немецкий ученый Х. Вольф (1679-1754);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88" y="571500"/>
            <a:ext cx="8572500" cy="5929313"/>
          </a:xfrm>
          <a:ln>
            <a:solidFill>
              <a:schemeClr val="tx1"/>
            </a:solidFill>
          </a:ln>
        </p:spPr>
        <p:txBody>
          <a:bodyPr rtlCol="0">
            <a:normAutofit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ru-RU" sz="2000" dirty="0" smtClean="0"/>
              <a:t>Слово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Бытие</a:t>
            </a:r>
            <a:r>
              <a:rPr lang="ru-RU" sz="2000" dirty="0" smtClean="0"/>
              <a:t> (от греч.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ὄν</a:t>
            </a:r>
            <a:r>
              <a:rPr lang="ru-RU" sz="2000" dirty="0" err="1" smtClean="0"/>
              <a:t>, </a:t>
            </a:r>
            <a:r>
              <a:rPr lang="ru-RU" sz="2000" u="sng" dirty="0" smtClean="0">
                <a:hlinkClick r:id="rId2"/>
              </a:rPr>
              <a:t>род</a:t>
            </a:r>
            <a:r>
              <a:rPr lang="ru-RU" sz="2000" dirty="0" smtClean="0"/>
              <a:t>. п. </a:t>
            </a:r>
            <a:r>
              <a:rPr lang="ru-RU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ὄντος</a:t>
            </a:r>
            <a:r>
              <a:rPr lang="ru-RU" sz="2000" dirty="0" err="1" smtClean="0"/>
              <a:t> </a:t>
            </a:r>
            <a:r>
              <a:rPr lang="ru-RU" sz="2000" dirty="0" smtClean="0"/>
              <a:t>- сущее и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sz="20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λόγος</a:t>
            </a:r>
            <a:r>
              <a:rPr lang="ru-RU" sz="2000" dirty="0" smtClean="0"/>
              <a:t> - наука) придумал </a:t>
            </a:r>
            <a:r>
              <a:rPr lang="ru-RU" sz="2000" dirty="0" err="1" smtClean="0"/>
              <a:t>Парменид</a:t>
            </a:r>
            <a:r>
              <a:rPr lang="ru-RU" sz="2000" dirty="0" smtClean="0"/>
              <a:t> – </a:t>
            </a:r>
            <a:r>
              <a:rPr lang="en-US" sz="2000" dirty="0" smtClean="0"/>
              <a:t>VI</a:t>
            </a:r>
            <a:r>
              <a:rPr lang="ru-RU" sz="2000" dirty="0" smtClean="0"/>
              <a:t> в.до н.э. «Ибо есть — бытие, А ничто — не есть: прошу тебя обдумать это» («О природе»). Бытие – это мысль о существующем: Единое, неделимое, неподвижное: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ru-RU" sz="20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Бытие = </a:t>
            </a:r>
            <a:r>
              <a:rPr lang="ru-RU" sz="2000" b="1" spc="3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Мышление=</a:t>
            </a:r>
            <a:r>
              <a:rPr lang="ru-RU" sz="20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Бог. 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ru-RU" sz="20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Бытие – объект мысли;       </a:t>
            </a:r>
          </a:p>
          <a:p>
            <a:pPr marL="548640" indent="-411480" algn="just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ru-RU" sz="2000" dirty="0" smtClean="0"/>
              <a:t>Есть наши мысли и знания и есть ПРЕДМЕТ мыслей и знания; ПРЕДМЕТ неизменен и не зависит от наших мыслей о нем. 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ru-RU" sz="2000" dirty="0" smtClean="0"/>
              <a:t>Бытие есть </a:t>
            </a:r>
            <a:r>
              <a:rPr lang="ru-RU" sz="2000" b="1" dirty="0" smtClean="0"/>
              <a:t>чистое существование</a:t>
            </a:r>
            <a:r>
              <a:rPr lang="ru-RU" sz="2000" dirty="0" smtClean="0"/>
              <a:t>; причина самого себя, ни к чему не сводимое и не из чего не выводимое. 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Мир мнения и мир истины</a:t>
            </a:r>
            <a:r>
              <a:rPr lang="ru-RU" sz="2000" dirty="0" smtClean="0"/>
              <a:t>: учение об атомах (</a:t>
            </a:r>
            <a:r>
              <a:rPr lang="ru-RU" sz="2000" dirty="0" err="1" smtClean="0"/>
              <a:t>Демокрит</a:t>
            </a:r>
            <a:r>
              <a:rPr lang="ru-RU" sz="2000" dirty="0" smtClean="0"/>
              <a:t> – первооснова, неделимое) и пустоте (пространстве, в котором осуществляется движение). «[Лишь] в общем </a:t>
            </a:r>
            <a:r>
              <a:rPr lang="ru-RU" sz="2000" b="1" dirty="0" smtClean="0"/>
              <a:t>мнении</a:t>
            </a:r>
            <a:r>
              <a:rPr lang="ru-RU" sz="2000" dirty="0" smtClean="0"/>
              <a:t> существует цвет, </a:t>
            </a:r>
            <a:r>
              <a:rPr lang="ru-RU" sz="2000" b="1" dirty="0" smtClean="0"/>
              <a:t>в</a:t>
            </a:r>
            <a:r>
              <a:rPr lang="ru-RU" sz="2000" dirty="0" smtClean="0"/>
              <a:t> </a:t>
            </a:r>
            <a:r>
              <a:rPr lang="ru-RU" sz="2000" b="1" dirty="0" smtClean="0"/>
              <a:t>мнении</a:t>
            </a:r>
            <a:r>
              <a:rPr lang="ru-RU" sz="2000" dirty="0" smtClean="0"/>
              <a:t> — сладкое, </a:t>
            </a:r>
            <a:r>
              <a:rPr lang="ru-RU" sz="2000" b="1" dirty="0" smtClean="0"/>
              <a:t>в</a:t>
            </a:r>
            <a:r>
              <a:rPr lang="ru-RU" sz="2000" dirty="0" smtClean="0"/>
              <a:t> </a:t>
            </a:r>
            <a:r>
              <a:rPr lang="ru-RU" sz="2000" b="1" dirty="0" smtClean="0"/>
              <a:t>мнении</a:t>
            </a:r>
            <a:r>
              <a:rPr lang="ru-RU" sz="2000" dirty="0" smtClean="0"/>
              <a:t> — горькое, в действительности же [существуют только] </a:t>
            </a:r>
            <a:r>
              <a:rPr lang="ru-RU" sz="2000" b="1" dirty="0" smtClean="0"/>
              <a:t>атомы</a:t>
            </a:r>
            <a:r>
              <a:rPr lang="ru-RU" sz="2000" dirty="0" smtClean="0"/>
              <a:t> </a:t>
            </a:r>
            <a:r>
              <a:rPr lang="ru-RU" sz="2000" b="1" dirty="0" smtClean="0"/>
              <a:t>и</a:t>
            </a:r>
            <a:r>
              <a:rPr lang="ru-RU" sz="2000" dirty="0" smtClean="0"/>
              <a:t> </a:t>
            </a:r>
            <a:r>
              <a:rPr lang="ru-RU" sz="2000" b="1" dirty="0" smtClean="0"/>
              <a:t>пустота</a:t>
            </a:r>
            <a:r>
              <a:rPr lang="ru-RU" sz="2000" dirty="0" smtClean="0"/>
              <a:t>» (</a:t>
            </a:r>
            <a:r>
              <a:rPr lang="ru-RU" sz="2000" dirty="0" err="1" smtClean="0"/>
              <a:t>Демокрит</a:t>
            </a:r>
            <a:r>
              <a:rPr lang="ru-RU" sz="2000" dirty="0" smtClean="0"/>
              <a:t>).</a:t>
            </a:r>
            <a:endParaRPr lang="ru-RU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63" y="142875"/>
            <a:ext cx="8401050" cy="714375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Идеальное-материальное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первичное-вторичное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бытие (Платон)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" y="857250"/>
            <a:ext cx="8258175" cy="5299075"/>
          </a:xfrm>
        </p:spPr>
        <p:txBody>
          <a:bodyPr rtlCol="0">
            <a:normAutofit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ru-RU" sz="20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Два бытия</a:t>
            </a:r>
            <a:r>
              <a:rPr lang="ru-RU" sz="2000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ru-RU" sz="2000" u="sng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Первичное</a:t>
            </a:r>
            <a:r>
              <a:rPr lang="ru-RU" sz="2000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ru-RU" sz="20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Единое б</a:t>
            </a:r>
            <a:r>
              <a:rPr lang="ru-RU" sz="2000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ытие </a:t>
            </a:r>
            <a:r>
              <a:rPr lang="ru-RU" sz="2000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 п</a:t>
            </a:r>
            <a:r>
              <a:rPr lang="ru-RU" sz="2000" dirty="0" smtClean="0"/>
              <a:t>ервооснова и единое начало и прародитель всего; 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ru-RU" sz="2000" u="sng" spc="300" dirty="0" smtClean="0"/>
              <a:t>Вторичное</a:t>
            </a:r>
            <a:r>
              <a:rPr lang="ru-RU" sz="2000" i="1" dirty="0" smtClean="0"/>
              <a:t>: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Многообразное бытие </a:t>
            </a:r>
            <a:r>
              <a:rPr lang="ru-RU" sz="2000" dirty="0" smtClean="0"/>
              <a:t>вещей и людей, мир, в котором мы живем, наше единичное бытие;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ru-RU" sz="2000" dirty="0" smtClean="0"/>
              <a:t>1.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Единое бытие </a:t>
            </a:r>
            <a:r>
              <a:rPr lang="ru-RU" sz="2000" dirty="0" smtClean="0"/>
              <a:t>существует в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Вечности</a:t>
            </a:r>
            <a:r>
              <a:rPr lang="ru-RU" sz="2000" dirty="0" smtClean="0"/>
              <a:t> (</a:t>
            </a:r>
            <a:r>
              <a:rPr lang="ru-RU" sz="2000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вне пространства и времени</a:t>
            </a:r>
            <a:r>
              <a:rPr lang="ru-RU" sz="2000" dirty="0" smtClean="0"/>
              <a:t>): пример –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Мир идей Платона – </a:t>
            </a:r>
            <a:r>
              <a:rPr lang="ru-RU" sz="2000" dirty="0" smtClean="0"/>
              <a:t>высшее –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Благо </a:t>
            </a:r>
            <a:r>
              <a:rPr lang="ru-RU" sz="2000" dirty="0" smtClean="0"/>
              <a:t>(</a:t>
            </a:r>
            <a:r>
              <a:rPr lang="el-GR" sz="2000" dirty="0" smtClean="0"/>
              <a:t> τὸ ἀγαθόν</a:t>
            </a:r>
            <a:r>
              <a:rPr lang="ru-RU" sz="2000" dirty="0" smtClean="0"/>
              <a:t>)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божественное бытие – порождающее начало;</a:t>
            </a:r>
            <a:r>
              <a:rPr lang="ru-RU" sz="2000" dirty="0" smtClean="0"/>
              <a:t> (идеализм)</a:t>
            </a:r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единичное бытие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быть в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пространстве и времени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ru-RU" sz="2000" dirty="0" smtClean="0"/>
              <a:t>Мы переживаем (чувствуем) мир лишь в пространстве и времени – это наши очки! (материализм). 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Пространство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форма внешнего чувства; 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Время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общая  форма внутреннего и внешнего чувств; 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Пространство и время – «клей» для наших ощущений, закрепляющий чувственное восприятие мира в целостный образ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" y="0"/>
            <a:ext cx="8329613" cy="4286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Человек как связь между Вечным и временным Бытием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428625"/>
            <a:ext cx="9001125" cy="6429375"/>
          </a:xfrm>
        </p:spPr>
        <p:txBody>
          <a:bodyPr rtlCol="0">
            <a:noAutofit/>
          </a:bodyPr>
          <a:lstStyle/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ru-RU" sz="2000" dirty="0" smtClean="0">
                <a:cs typeface="Times New Roman" pitchFamily="18" charset="0"/>
              </a:rPr>
              <a:t>Человек –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душевно-телесное</a:t>
            </a:r>
            <a:r>
              <a:rPr lang="ru-RU" sz="2000" dirty="0" smtClean="0">
                <a:cs typeface="Times New Roman" pitchFamily="18" charset="0"/>
              </a:rPr>
              <a:t> существо;</a:t>
            </a: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ru-RU" sz="2000" dirty="0" smtClean="0">
                <a:cs typeface="Times New Roman" pitchFamily="18" charset="0"/>
              </a:rPr>
              <a:t>Бессмертная душа –смертное тело;</a:t>
            </a: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ru-RU" sz="2000" dirty="0" smtClean="0">
                <a:cs typeface="Times New Roman" pitchFamily="18" charset="0"/>
              </a:rPr>
              <a:t>Учение Платона (</a:t>
            </a:r>
            <a:r>
              <a:rPr lang="ru-RU" sz="2000" dirty="0" err="1" smtClean="0">
                <a:cs typeface="Times New Roman" pitchFamily="18" charset="0"/>
              </a:rPr>
              <a:t>ок</a:t>
            </a:r>
            <a:r>
              <a:rPr lang="ru-RU" sz="2000" dirty="0" smtClean="0">
                <a:cs typeface="Times New Roman" pitchFamily="18" charset="0"/>
              </a:rPr>
              <a:t>. 427-347 до н.э.) о знании как «припоминании» (от греч.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anamnesis</a:t>
            </a:r>
            <a:r>
              <a:rPr lang="ru-RU" sz="2000" dirty="0" smtClean="0">
                <a:cs typeface="Times New Roman" pitchFamily="18" charset="0"/>
              </a:rPr>
              <a:t>);</a:t>
            </a: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ru-RU" sz="2000" dirty="0" smtClean="0">
                <a:cs typeface="Times New Roman" pitchFamily="18" charset="0"/>
              </a:rPr>
              <a:t>«</a:t>
            </a:r>
            <a:r>
              <a:rPr lang="ru-RU" sz="2000" dirty="0" err="1" smtClean="0">
                <a:cs typeface="Times New Roman" pitchFamily="18" charset="0"/>
              </a:rPr>
              <a:t>Федон</a:t>
            </a:r>
            <a:r>
              <a:rPr lang="ru-RU" sz="2000" dirty="0" smtClean="0">
                <a:cs typeface="Times New Roman" pitchFamily="18" charset="0"/>
              </a:rPr>
              <a:t>»: Тело – это «решетки тюрьмы»: обманчивое зрение, слух, другие чувства; душа теряет чистоту, перенимая привычки тела (истину тела)</a:t>
            </a: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ru-RU" sz="2000" dirty="0" smtClean="0">
                <a:cs typeface="Times New Roman" pitchFamily="18" charset="0"/>
              </a:rPr>
              <a:t>Душа мыслит о том, что существует само по себе – </a:t>
            </a:r>
            <a:r>
              <a:rPr lang="ru-RU" sz="2000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УМОПОСТИЖЕНИЕ</a:t>
            </a:r>
            <a:r>
              <a:rPr lang="ru-RU" sz="2000" dirty="0" smtClean="0">
                <a:cs typeface="Times New Roman" pitchFamily="18" charset="0"/>
              </a:rPr>
              <a:t>;</a:t>
            </a: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ru-RU" sz="2000" dirty="0" smtClean="0">
                <a:cs typeface="Times New Roman" pitchFamily="18" charset="0"/>
              </a:rPr>
              <a:t>Проблема: душа знает, но забывает истину, попав в тело; </a:t>
            </a: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ru-RU" sz="2000" dirty="0" smtClean="0">
                <a:cs typeface="Times New Roman" pitchFamily="18" charset="0"/>
              </a:rPr>
              <a:t>Прочесть «записи» души – </a:t>
            </a:r>
            <a:r>
              <a:rPr lang="ru-RU" sz="2000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ОБУЧЕНИЕ, ОБРАЗОВАНИЕ</a:t>
            </a:r>
            <a:r>
              <a:rPr lang="ru-RU" sz="2000" dirty="0" smtClean="0">
                <a:cs typeface="Times New Roman" pitchFamily="18" charset="0"/>
              </a:rPr>
              <a:t>: получить Образ данный свыше. </a:t>
            </a: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ru-RU" sz="2000" dirty="0" smtClean="0">
                <a:cs typeface="Times New Roman" pitchFamily="18" charset="0"/>
              </a:rPr>
              <a:t>Образование есть абстрагирование (лат. </a:t>
            </a:r>
            <a:r>
              <a:rPr lang="ru-RU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abstractus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ru-RU" sz="2000" dirty="0" smtClean="0">
                <a:cs typeface="Times New Roman" pitchFamily="18" charset="0"/>
              </a:rPr>
              <a:t>– отвлечься)от мира вещей – временности и погружение в Бытие истинное, которое есть в душе ;</a:t>
            </a: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ru-RU" sz="2000" dirty="0" smtClean="0">
                <a:cs typeface="Times New Roman" pitchFamily="18" charset="0"/>
              </a:rPr>
              <a:t>Образование – это преобразование через образец, подражание (богу, мудрецу- учителю, герою). </a:t>
            </a: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ru-RU" sz="2000" dirty="0" smtClean="0">
                <a:cs typeface="Times New Roman" pitchFamily="18" charset="0"/>
              </a:rPr>
              <a:t>«Образование» - развертывающееся формирование: образовать –формировать по образцу: </a:t>
            </a:r>
            <a:r>
              <a:rPr lang="ru-RU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про-образу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</a:t>
            </a:r>
            <a:r>
              <a:rPr lang="ru-RU" sz="2000" dirty="0" smtClean="0">
                <a:cs typeface="Times New Roman" pitchFamily="18" charset="0"/>
              </a:rPr>
              <a:t> </a:t>
            </a: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ru-RU" sz="2000" dirty="0" smtClean="0">
                <a:cs typeface="Times New Roman" pitchFamily="18" charset="0"/>
              </a:rPr>
              <a:t>Необразованность-жизнь 	в 	изменчивом	 мире вещей; мыслить изменчивое невозможно, можно лишь приспособиться к вещной реальности, то есть самому стать вещью-телом. Необразованность – тип конформизма (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conformism</a:t>
            </a:r>
            <a:r>
              <a:rPr lang="ru-RU" sz="2000" dirty="0" smtClean="0">
                <a:cs typeface="Times New Roman" pitchFamily="18" charset="0"/>
              </a:rPr>
              <a:t>); привязанность к «пещере» – миру	вещей.  Подлинное образование делает личность!                                             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mtClean="0"/>
              <a:t>Притча о пещере Платона</a:t>
            </a:r>
          </a:p>
        </p:txBody>
      </p:sp>
      <p:pic>
        <p:nvPicPr>
          <p:cNvPr id="7171" name="Содержимое 3" descr="the-cave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85750" y="1370013"/>
            <a:ext cx="8143875" cy="5059362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571500" y="277813"/>
            <a:ext cx="8115300" cy="508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Аристотель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" y="714375"/>
            <a:ext cx="8258175" cy="6000750"/>
          </a:xfrm>
        </p:spPr>
        <p:txBody>
          <a:bodyPr rtlCol="0">
            <a:normAutofit fontScale="77500" lnSpcReduction="20000"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ru-RU" sz="2000" dirty="0" smtClean="0">
                <a:cs typeface="Times New Roman" pitchFamily="18" charset="0"/>
              </a:rPr>
              <a:t>Не бытие, но </a:t>
            </a:r>
            <a:r>
              <a:rPr lang="ru-RU" sz="2000" b="1" spc="300" dirty="0" smtClean="0">
                <a:cs typeface="Times New Roman" pitchFamily="18" charset="0"/>
              </a:rPr>
              <a:t>Реальность; не два мира, а удвоение ОДНОГО; всё развивается по законам материального мира, кроме движения, которое задал </a:t>
            </a:r>
            <a:r>
              <a:rPr lang="ru-RU" sz="2000" b="1" spc="300" dirty="0" err="1" smtClean="0">
                <a:cs typeface="Times New Roman" pitchFamily="18" charset="0"/>
              </a:rPr>
              <a:t>Бог-Перводвигатель</a:t>
            </a:r>
            <a:r>
              <a:rPr lang="ru-RU" sz="2000" b="1" spc="300" dirty="0" smtClean="0">
                <a:cs typeface="Times New Roman" pitchFamily="18" charset="0"/>
              </a:rPr>
              <a:t> (Дуализм). 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КАТЕГОРИИ – 10 способов сказать ЕСТЬ! 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ru-RU" sz="2000" dirty="0" smtClean="0">
                <a:cs typeface="Times New Roman" pitchFamily="18" charset="0"/>
              </a:rPr>
              <a:t>реальность состоит из вещей, которые можно описать через </a:t>
            </a:r>
            <a:r>
              <a:rPr lang="ru-RU" sz="2000" b="1" dirty="0" smtClean="0">
                <a:cs typeface="Times New Roman" pitchFamily="18" charset="0"/>
              </a:rPr>
              <a:t>10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категорий: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ru-RU" sz="2000" dirty="0" smtClean="0">
                <a:cs typeface="Times New Roman" pitchFamily="18" charset="0"/>
              </a:rPr>
              <a:t>Сущность – это тот мир вещей, который Платон заклеймил как мир мнений: это дома, деревья, люди, звезды и т.д. </a:t>
            </a:r>
            <a:r>
              <a:rPr lang="ru-RU" sz="2000" b="1" dirty="0" smtClean="0">
                <a:cs typeface="Times New Roman" pitchFamily="18" charset="0"/>
              </a:rPr>
              <a:t>Два типа сущностей </a:t>
            </a:r>
            <a:r>
              <a:rPr lang="ru-RU" sz="2000" dirty="0" smtClean="0">
                <a:cs typeface="Times New Roman" pitchFamily="18" charset="0"/>
              </a:rPr>
              <a:t>– первые (сами оп себе) и вторые (зависят от </a:t>
            </a:r>
            <a:r>
              <a:rPr lang="ru-RU" sz="2000" dirty="0" err="1" smtClean="0">
                <a:cs typeface="Times New Roman" pitchFamily="18" charset="0"/>
              </a:rPr>
              <a:t>к-л</a:t>
            </a:r>
            <a:r>
              <a:rPr lang="ru-RU" sz="2000" dirty="0" smtClean="0">
                <a:cs typeface="Times New Roman" pitchFamily="18" charset="0"/>
              </a:rPr>
              <a:t>. свойств)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ru-RU" sz="2000" dirty="0" smtClean="0">
                <a:cs typeface="Times New Roman" pitchFamily="18" charset="0"/>
              </a:rPr>
              <a:t>Качества – (атрибуты) – цвета, масса, характеристика чего-либо (храбрый, мудрый)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ru-RU" sz="2000" dirty="0" smtClean="0">
                <a:cs typeface="Times New Roman" pitchFamily="18" charset="0"/>
              </a:rPr>
              <a:t>Количество – метры, тонны, килограммы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ru-RU" sz="2000" dirty="0" smtClean="0">
                <a:cs typeface="Times New Roman" pitchFamily="18" charset="0"/>
              </a:rPr>
              <a:t>Отношение – больше, меньше, равенство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ru-RU" sz="2000" dirty="0" smtClean="0">
                <a:cs typeface="Times New Roman" pitchFamily="18" charset="0"/>
              </a:rPr>
              <a:t>Место – где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ru-RU" sz="2000" dirty="0" smtClean="0">
                <a:cs typeface="Times New Roman" pitchFamily="18" charset="0"/>
              </a:rPr>
              <a:t>Время- когда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ru-RU" sz="2000" dirty="0" smtClean="0">
                <a:cs typeface="Times New Roman" pitchFamily="18" charset="0"/>
              </a:rPr>
              <a:t>Состояние – покой, движение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ru-RU" sz="2000" dirty="0" smtClean="0">
                <a:cs typeface="Times New Roman" pitchFamily="18" charset="0"/>
              </a:rPr>
              <a:t>Обладание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ru-RU" sz="2000" dirty="0" smtClean="0">
                <a:cs typeface="Times New Roman" pitchFamily="18" charset="0"/>
              </a:rPr>
              <a:t>Действие (акт)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ru-RU" sz="2000" dirty="0" err="1" smtClean="0">
                <a:cs typeface="Times New Roman" pitchFamily="18" charset="0"/>
              </a:rPr>
              <a:t>Претерпевание</a:t>
            </a:r>
            <a:r>
              <a:rPr lang="ru-RU" sz="2000" dirty="0" smtClean="0">
                <a:cs typeface="Times New Roman" pitchFamily="18" charset="0"/>
              </a:rPr>
              <a:t> (то, что происходит с сущностью – например горит, смеется, плачет)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ru-RU" sz="2000" dirty="0" smtClean="0">
                <a:cs typeface="Times New Roman" pitchFamily="18" charset="0"/>
              </a:rPr>
              <a:t>С помощью этих категорий можно </a:t>
            </a:r>
            <a:r>
              <a:rPr lang="ru-RU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описать</a:t>
            </a:r>
            <a:r>
              <a:rPr lang="ru-RU" sz="2000" u="sng" dirty="0" smtClean="0">
                <a:cs typeface="Times New Roman" pitchFamily="18" charset="0"/>
              </a:rPr>
              <a:t> </a:t>
            </a:r>
            <a:r>
              <a:rPr lang="ru-RU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ВСЕ</a:t>
            </a:r>
            <a:r>
              <a:rPr lang="ru-RU" sz="2000" u="sng" dirty="0" smtClean="0">
                <a:cs typeface="Times New Roman" pitchFamily="18" charset="0"/>
              </a:rPr>
              <a:t>, </a:t>
            </a:r>
            <a:r>
              <a:rPr lang="ru-RU" sz="2000" dirty="0" smtClean="0">
                <a:cs typeface="Times New Roman" pitchFamily="18" charset="0"/>
              </a:rPr>
              <a:t>любую реальность – и наличную, и вымышленную: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существование гипотетических предметов</a:t>
            </a:r>
            <a:r>
              <a:rPr lang="ru-RU" sz="2000" dirty="0" smtClean="0">
                <a:cs typeface="Times New Roman" pitchFamily="18" charset="0"/>
              </a:rPr>
              <a:t>.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ru-RU" sz="2000" dirty="0" smtClean="0">
                <a:cs typeface="Times New Roman" pitchFamily="18" charset="0"/>
              </a:rPr>
              <a:t>Категории – обобщение многообразия вещей без учета их специфики: ОБЩЕЕ  В РАЗЛИЧНОМ; 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ru-RU" sz="20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Реальность – это язык описания</a:t>
            </a:r>
            <a:r>
              <a:rPr lang="ru-RU" sz="2000" dirty="0" smtClean="0">
                <a:cs typeface="Times New Roman" pitchFamily="18" charset="0"/>
              </a:rPr>
              <a:t>! От Аристотеля к Хайдеггеру – Язык – дом Бытия!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ru-RU" sz="2000" dirty="0" smtClean="0">
                <a:cs typeface="Times New Roman" pitchFamily="18" charset="0"/>
              </a:rPr>
              <a:t>Возможна ли </a:t>
            </a:r>
            <a:r>
              <a:rPr lang="ru-RU" sz="2000" b="1" spc="3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неЯзыковая</a:t>
            </a:r>
            <a:r>
              <a:rPr lang="ru-RU" sz="20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реальность</a:t>
            </a:r>
            <a:r>
              <a:rPr lang="ru-RU" sz="2000" dirty="0" smtClean="0">
                <a:cs typeface="Times New Roman" pitchFamily="18" charset="0"/>
              </a:rPr>
              <a:t>?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endParaRPr lang="ru-RU" sz="2000" b="1" spc="300" dirty="0"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-142900"/>
            <a:ext cx="8515352" cy="64294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dirty="0" err="1" smtClean="0"/>
              <a:t>Категории-реальность-культура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428625"/>
            <a:ext cx="8686800" cy="6715125"/>
          </a:xfrm>
        </p:spPr>
        <p:txBody>
          <a:bodyPr/>
          <a:lstStyle/>
          <a:p>
            <a:pPr>
              <a:defRPr/>
            </a:pPr>
            <a:r>
              <a:rPr lang="ru-RU" sz="2000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Категории </a:t>
            </a:r>
            <a:r>
              <a:rPr lang="ru-RU" sz="2000" dirty="0" smtClean="0"/>
              <a:t>– общее всем вещам-телам, без конкретики: общее в различном; сознание – способ обнаруживать общее в различном; проявляется в языке, его структурах</a:t>
            </a:r>
          </a:p>
          <a:p>
            <a:pPr>
              <a:defRPr/>
            </a:pPr>
            <a:r>
              <a:rPr lang="ru-RU" sz="2000" dirty="0" smtClean="0"/>
              <a:t>Категории языка – очки видения мира; </a:t>
            </a:r>
          </a:p>
          <a:p>
            <a:pPr>
              <a:defRPr/>
            </a:pPr>
            <a:r>
              <a:rPr lang="ru-RU" sz="2000" dirty="0" smtClean="0"/>
              <a:t>Сколько очков существует?</a:t>
            </a:r>
          </a:p>
          <a:p>
            <a:pPr>
              <a:defRPr/>
            </a:pPr>
            <a:r>
              <a:rPr lang="ru-RU" sz="2000" dirty="0" smtClean="0"/>
              <a:t>О. Шпенглер – теория цивилизаций – независимых культур (автономное понимание категорий); разные культуры(цивилизации) – разные категориальные смыслы;</a:t>
            </a:r>
          </a:p>
          <a:p>
            <a:pPr>
              <a:defRPr/>
            </a:pPr>
            <a:r>
              <a:rPr lang="ru-RU" sz="2000" dirty="0" smtClean="0"/>
              <a:t>Культуры архаических народов</a:t>
            </a:r>
            <a:r>
              <a:rPr lang="en-US" sz="2000" dirty="0" smtClean="0"/>
              <a:t>Vs. </a:t>
            </a:r>
            <a:r>
              <a:rPr lang="ru-RU" sz="2000" dirty="0" smtClean="0"/>
              <a:t>европейская культура; способы взаимопонимания; </a:t>
            </a:r>
          </a:p>
          <a:p>
            <a:pPr>
              <a:defRPr/>
            </a:pPr>
            <a:r>
              <a:rPr lang="ru-RU" sz="2000" dirty="0" smtClean="0"/>
              <a:t>Новые категории – жизнь, переживание, страдания, дом, бездомность и т.д. </a:t>
            </a:r>
          </a:p>
          <a:p>
            <a:pPr>
              <a:defRPr/>
            </a:pPr>
            <a:r>
              <a:rPr lang="ru-RU" sz="2000" dirty="0" smtClean="0"/>
              <a:t>Культура – основание взаимопонимания разных народов, поколений. цивилизаций и эпох;</a:t>
            </a:r>
          </a:p>
          <a:p>
            <a:pPr>
              <a:defRPr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Культура – Трансцендентальный Субъект (Кант)</a:t>
            </a:r>
            <a:r>
              <a:rPr lang="ru-RU" sz="2000" dirty="0" smtClean="0"/>
              <a:t>: культура создана человеком и создает человека; </a:t>
            </a:r>
          </a:p>
          <a:p>
            <a:pPr>
              <a:defRPr/>
            </a:pPr>
            <a:r>
              <a:rPr lang="ru-RU" sz="2000" dirty="0" smtClean="0"/>
              <a:t>Типы категорий: объективные – связаны с объектом – пространство, время, качества; субъективные – переживания, рассуждения, чувства; </a:t>
            </a:r>
            <a:r>
              <a:rPr lang="ru-RU" sz="2000" dirty="0" err="1" smtClean="0"/>
              <a:t>аксиологические</a:t>
            </a:r>
            <a:r>
              <a:rPr lang="ru-RU" sz="2000" dirty="0" smtClean="0"/>
              <a:t> – истина, добро,  красота. </a:t>
            </a:r>
          </a:p>
          <a:p>
            <a:pPr>
              <a:defRPr/>
            </a:pPr>
            <a:endParaRPr lang="ru-RU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500063" y="214313"/>
            <a:ext cx="8043862" cy="28575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dirty="0" smtClean="0"/>
              <a:t>РЕАЛЬНОСТЬ, ВЫМЫСЕЛ, ЯЗЫК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3" y="571500"/>
            <a:ext cx="8543925" cy="6286500"/>
          </a:xfrm>
        </p:spPr>
        <p:txBody>
          <a:bodyPr rtlCol="0">
            <a:normAutofit fontScale="85000" lnSpcReduction="20000"/>
          </a:bodyPr>
          <a:lstStyle/>
          <a:p>
            <a:pPr marL="548640" indent="-411480" algn="just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ru-RU" sz="2400" dirty="0" smtClean="0"/>
              <a:t>Мифология, Литературная жизнь; языковая	 реальность;	выдуманная реальность	 существует, ибо нельзя помыслить	 «ничто»;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(Почему Зевс вымысел, а число П – реальность</a:t>
            </a:r>
            <a:r>
              <a:rPr lang="ru-RU" sz="2400" dirty="0" smtClean="0"/>
              <a:t>?);</a:t>
            </a:r>
          </a:p>
          <a:p>
            <a:pPr marL="548640" indent="-411480" algn="just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ru-RU" sz="2400" dirty="0" smtClean="0"/>
              <a:t>Реален ли Павел Иванович Чичиков (явление </a:t>
            </a:r>
            <a:r>
              <a:rPr lang="ru-RU" sz="2400" dirty="0" err="1" smtClean="0"/>
              <a:t>чичиковщины</a:t>
            </a:r>
            <a:r>
              <a:rPr lang="ru-RU" sz="2400" dirty="0" smtClean="0"/>
              <a:t> в России?);</a:t>
            </a:r>
          </a:p>
          <a:p>
            <a:pPr marL="548640" indent="-411480" algn="just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ru-RU" sz="2400" dirty="0" smtClean="0"/>
              <a:t>О реальности вымысла (воображения): Ф. Бэкон, Р.Декарт, И. Кант. </a:t>
            </a:r>
          </a:p>
          <a:p>
            <a:pPr marL="548640" indent="-411480" algn="just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ru-RU" sz="2400" dirty="0" smtClean="0"/>
              <a:t>Позитивизм и неопозитивизм: нет реальности, но есть лишь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языковые игры ума</a:t>
            </a:r>
            <a:r>
              <a:rPr lang="ru-RU" sz="2400" dirty="0" smtClean="0"/>
              <a:t>; убрать слово «реальность» как бесполезное;</a:t>
            </a:r>
          </a:p>
          <a:p>
            <a:pPr marL="548640" indent="-411480" algn="just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ru-RU" sz="2400" dirty="0" smtClean="0"/>
              <a:t>Чтобы унифицировать реальность – необходимо  унифицировать язык; естественный язык не подходит (язык фактов, вещей, качеств); более подходит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математический (формальный) или искусственный язык </a:t>
            </a:r>
            <a:r>
              <a:rPr lang="ru-RU" sz="2400" dirty="0" smtClean="0"/>
              <a:t>– он описывает сущности без вещности. Создание математического языка описания – порождение искусственной реальности, основа компьютеризации и теории искусственного интеллекта. Главная идея – тождество языка и мышления!	</a:t>
            </a:r>
          </a:p>
          <a:p>
            <a:pPr marL="548640" indent="-411480" algn="just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r>
              <a:rPr lang="ru-RU" sz="2100" b="1" dirty="0" smtClean="0"/>
              <a:t>Язык создает виртуальную реальность, в которую мы верим или не верим, но в которую погружены, независимо от своих желаний;	</a:t>
            </a:r>
          </a:p>
          <a:p>
            <a:pPr marL="548640" indent="-411480" algn="just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Char char="•"/>
              <a:defRPr/>
            </a:pPr>
            <a:endParaRPr lang="ru-RU" sz="2400" dirty="0" smtClean="0"/>
          </a:p>
          <a:p>
            <a:pPr marL="548640" indent="-411480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Проблема: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сводится ли вся реальность к языку или нет? или разговор об </a:t>
            </a:r>
            <a:r>
              <a:rPr lang="ru-RU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объективной – субъективной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реальности.  Язык зависит от реальности или наоборот.</a:t>
            </a:r>
          </a:p>
          <a:p>
            <a:pPr marL="548640" indent="-411480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Мы верим в реальность Бога, потому что верим в грамматику (Ф. Ницше). 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571500" y="285750"/>
            <a:ext cx="8115300" cy="7254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mtClean="0"/>
              <a:t>Язык и «реальность»</a:t>
            </a:r>
          </a:p>
        </p:txBody>
      </p:sp>
      <p:pic>
        <p:nvPicPr>
          <p:cNvPr id="11267" name="Содержимое 3" descr="балда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929063" y="3579813"/>
            <a:ext cx="4376737" cy="3278187"/>
          </a:xfrm>
        </p:spPr>
      </p:pic>
      <p:sp>
        <p:nvSpPr>
          <p:cNvPr id="11268" name="AutoShape 2" descr="Картинки по запросу сказки о купце и работнике его балде"/>
          <p:cNvSpPr>
            <a:spLocks noChangeAspect="1" noChangeArrowheads="1"/>
          </p:cNvSpPr>
          <p:nvPr/>
        </p:nvSpPr>
        <p:spPr bwMode="auto">
          <a:xfrm>
            <a:off x="173038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11269" name="Рисунок 5" descr="2=2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3" y="1071563"/>
            <a:ext cx="2466975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Рисунок 6" descr="Оруэлл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00313" y="1714500"/>
            <a:ext cx="2214562" cy="2576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5833</TotalTime>
  <Words>1539</Words>
  <Application>Microsoft Office PowerPoint</Application>
  <PresentationFormat>Экран (4:3)</PresentationFormat>
  <Paragraphs>117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2" baseType="lpstr">
      <vt:lpstr>Verdana</vt:lpstr>
      <vt:lpstr>Arial</vt:lpstr>
      <vt:lpstr>Times New Roman</vt:lpstr>
      <vt:lpstr>Wingdings 2</vt:lpstr>
      <vt:lpstr>Wingdings</vt:lpstr>
      <vt:lpstr>Wingdings 3</vt:lpstr>
      <vt:lpstr>Book Antiqua</vt:lpstr>
      <vt:lpstr>Aharoni</vt:lpstr>
      <vt:lpstr>Апекс</vt:lpstr>
      <vt:lpstr>Что значит быть?   Дом-быт(ь)-бытие-существование-нахождение в пространстве и времени; обладание качествами/свойствами, способность к деятельности  </vt:lpstr>
      <vt:lpstr>Онтология – наука о бытии; как раздел философии - немецкий ученый Х. Вольф (1679-1754); </vt:lpstr>
      <vt:lpstr>Идеальное-материальное, первичное-вторичное бытие (Платон)</vt:lpstr>
      <vt:lpstr>Человек как связь между Вечным и временным Бытием</vt:lpstr>
      <vt:lpstr>Притча о пещере Платона</vt:lpstr>
      <vt:lpstr>Аристотель</vt:lpstr>
      <vt:lpstr>Категории-реальность-культура</vt:lpstr>
      <vt:lpstr>РЕАЛЬНОСТЬ, ВЫМЫСЕЛ, ЯЗЫК</vt:lpstr>
      <vt:lpstr>Язык и «реальность»</vt:lpstr>
      <vt:lpstr>Субъективный мир или объективный – что значит мыслить? </vt:lpstr>
      <vt:lpstr>Слайд 11</vt:lpstr>
      <vt:lpstr>Слайд 12</vt:lpstr>
      <vt:lpstr> Вопросы для дискуссии:   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295</cp:revision>
  <dcterms:created xsi:type="dcterms:W3CDTF">2009-04-28T18:01:23Z</dcterms:created>
  <dcterms:modified xsi:type="dcterms:W3CDTF">2016-02-22T14:26:06Z</dcterms:modified>
</cp:coreProperties>
</file>