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Masters/slideMaster13.xml" ContentType="application/vnd.openxmlformats-officedocument.presentationml.slideMaster+xml"/>
  <Override PartName="/ppt/slideMasters/slideMaster14.xml" ContentType="application/vnd.openxmlformats-officedocument.presentationml.slideMaster+xml"/>
  <Override PartName="/ppt/slideMasters/slideMaster1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theme/theme6.xml" ContentType="application/vnd.openxmlformats-officedocument.theme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theme/theme7.xml" ContentType="application/vnd.openxmlformats-officedocument.theme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theme/theme8.xml" ContentType="application/vnd.openxmlformats-officedocument.theme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theme/theme9.xml" ContentType="application/vnd.openxmlformats-officedocument.theme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theme/theme10.xml" ContentType="application/vnd.openxmlformats-officedocument.theme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slideLayouts/slideLayout120.xml" ContentType="application/vnd.openxmlformats-officedocument.presentationml.slideLayout+xml"/>
  <Override PartName="/ppt/slideLayouts/slideLayout121.xml" ContentType="application/vnd.openxmlformats-officedocument.presentationml.slideLayout+xml"/>
  <Override PartName="/ppt/theme/theme11.xml" ContentType="application/vnd.openxmlformats-officedocument.theme+xml"/>
  <Override PartName="/ppt/slideLayouts/slideLayout122.xml" ContentType="application/vnd.openxmlformats-officedocument.presentationml.slideLayout+xml"/>
  <Override PartName="/ppt/slideLayouts/slideLayout123.xml" ContentType="application/vnd.openxmlformats-officedocument.presentationml.slideLayout+xml"/>
  <Override PartName="/ppt/slideLayouts/slideLayout124.xml" ContentType="application/vnd.openxmlformats-officedocument.presentationml.slideLayout+xml"/>
  <Override PartName="/ppt/slideLayouts/slideLayout125.xml" ContentType="application/vnd.openxmlformats-officedocument.presentationml.slideLayout+xml"/>
  <Override PartName="/ppt/slideLayouts/slideLayout126.xml" ContentType="application/vnd.openxmlformats-officedocument.presentationml.slideLayout+xml"/>
  <Override PartName="/ppt/slideLayouts/slideLayout127.xml" ContentType="application/vnd.openxmlformats-officedocument.presentationml.slideLayout+xml"/>
  <Override PartName="/ppt/slideLayouts/slideLayout128.xml" ContentType="application/vnd.openxmlformats-officedocument.presentationml.slideLayout+xml"/>
  <Override PartName="/ppt/slideLayouts/slideLayout129.xml" ContentType="application/vnd.openxmlformats-officedocument.presentationml.slideLayout+xml"/>
  <Override PartName="/ppt/slideLayouts/slideLayout130.xml" ContentType="application/vnd.openxmlformats-officedocument.presentationml.slideLayout+xml"/>
  <Override PartName="/ppt/slideLayouts/slideLayout131.xml" ContentType="application/vnd.openxmlformats-officedocument.presentationml.slideLayout+xml"/>
  <Override PartName="/ppt/slideLayouts/slideLayout132.xml" ContentType="application/vnd.openxmlformats-officedocument.presentationml.slideLayout+xml"/>
  <Override PartName="/ppt/theme/theme12.xml" ContentType="application/vnd.openxmlformats-officedocument.theme+xml"/>
  <Override PartName="/ppt/slideLayouts/slideLayout133.xml" ContentType="application/vnd.openxmlformats-officedocument.presentationml.slideLayout+xml"/>
  <Override PartName="/ppt/slideLayouts/slideLayout134.xml" ContentType="application/vnd.openxmlformats-officedocument.presentationml.slideLayout+xml"/>
  <Override PartName="/ppt/slideLayouts/slideLayout135.xml" ContentType="application/vnd.openxmlformats-officedocument.presentationml.slideLayout+xml"/>
  <Override PartName="/ppt/slideLayouts/slideLayout136.xml" ContentType="application/vnd.openxmlformats-officedocument.presentationml.slideLayout+xml"/>
  <Override PartName="/ppt/slideLayouts/slideLayout137.xml" ContentType="application/vnd.openxmlformats-officedocument.presentationml.slideLayout+xml"/>
  <Override PartName="/ppt/slideLayouts/slideLayout138.xml" ContentType="application/vnd.openxmlformats-officedocument.presentationml.slideLayout+xml"/>
  <Override PartName="/ppt/slideLayouts/slideLayout139.xml" ContentType="application/vnd.openxmlformats-officedocument.presentationml.slideLayout+xml"/>
  <Override PartName="/ppt/slideLayouts/slideLayout140.xml" ContentType="application/vnd.openxmlformats-officedocument.presentationml.slideLayout+xml"/>
  <Override PartName="/ppt/slideLayouts/slideLayout141.xml" ContentType="application/vnd.openxmlformats-officedocument.presentationml.slideLayout+xml"/>
  <Override PartName="/ppt/slideLayouts/slideLayout142.xml" ContentType="application/vnd.openxmlformats-officedocument.presentationml.slideLayout+xml"/>
  <Override PartName="/ppt/slideLayouts/slideLayout143.xml" ContentType="application/vnd.openxmlformats-officedocument.presentationml.slideLayout+xml"/>
  <Override PartName="/ppt/theme/theme13.xml" ContentType="application/vnd.openxmlformats-officedocument.theme+xml"/>
  <Override PartName="/ppt/slideLayouts/slideLayout144.xml" ContentType="application/vnd.openxmlformats-officedocument.presentationml.slideLayout+xml"/>
  <Override PartName="/ppt/slideLayouts/slideLayout145.xml" ContentType="application/vnd.openxmlformats-officedocument.presentationml.slideLayout+xml"/>
  <Override PartName="/ppt/slideLayouts/slideLayout146.xml" ContentType="application/vnd.openxmlformats-officedocument.presentationml.slideLayout+xml"/>
  <Override PartName="/ppt/slideLayouts/slideLayout147.xml" ContentType="application/vnd.openxmlformats-officedocument.presentationml.slideLayout+xml"/>
  <Override PartName="/ppt/slideLayouts/slideLayout148.xml" ContentType="application/vnd.openxmlformats-officedocument.presentationml.slideLayout+xml"/>
  <Override PartName="/ppt/slideLayouts/slideLayout149.xml" ContentType="application/vnd.openxmlformats-officedocument.presentationml.slideLayout+xml"/>
  <Override PartName="/ppt/slideLayouts/slideLayout150.xml" ContentType="application/vnd.openxmlformats-officedocument.presentationml.slideLayout+xml"/>
  <Override PartName="/ppt/slideLayouts/slideLayout151.xml" ContentType="application/vnd.openxmlformats-officedocument.presentationml.slideLayout+xml"/>
  <Override PartName="/ppt/slideLayouts/slideLayout152.xml" ContentType="application/vnd.openxmlformats-officedocument.presentationml.slideLayout+xml"/>
  <Override PartName="/ppt/slideLayouts/slideLayout153.xml" ContentType="application/vnd.openxmlformats-officedocument.presentationml.slideLayout+xml"/>
  <Override PartName="/ppt/slideLayouts/slideLayout154.xml" ContentType="application/vnd.openxmlformats-officedocument.presentationml.slideLayout+xml"/>
  <Override PartName="/ppt/theme/theme14.xml" ContentType="application/vnd.openxmlformats-officedocument.theme+xml"/>
  <Override PartName="/ppt/slideLayouts/slideLayout155.xml" ContentType="application/vnd.openxmlformats-officedocument.presentationml.slideLayout+xml"/>
  <Override PartName="/ppt/slideLayouts/slideLayout156.xml" ContentType="application/vnd.openxmlformats-officedocument.presentationml.slideLayout+xml"/>
  <Override PartName="/ppt/slideLayouts/slideLayout157.xml" ContentType="application/vnd.openxmlformats-officedocument.presentationml.slideLayout+xml"/>
  <Override PartName="/ppt/slideLayouts/slideLayout158.xml" ContentType="application/vnd.openxmlformats-officedocument.presentationml.slideLayout+xml"/>
  <Override PartName="/ppt/slideLayouts/slideLayout159.xml" ContentType="application/vnd.openxmlformats-officedocument.presentationml.slideLayout+xml"/>
  <Override PartName="/ppt/slideLayouts/slideLayout160.xml" ContentType="application/vnd.openxmlformats-officedocument.presentationml.slideLayout+xml"/>
  <Override PartName="/ppt/slideLayouts/slideLayout161.xml" ContentType="application/vnd.openxmlformats-officedocument.presentationml.slideLayout+xml"/>
  <Override PartName="/ppt/slideLayouts/slideLayout162.xml" ContentType="application/vnd.openxmlformats-officedocument.presentationml.slideLayout+xml"/>
  <Override PartName="/ppt/slideLayouts/slideLayout163.xml" ContentType="application/vnd.openxmlformats-officedocument.presentationml.slideLayout+xml"/>
  <Override PartName="/ppt/slideLayouts/slideLayout164.xml" ContentType="application/vnd.openxmlformats-officedocument.presentationml.slideLayout+xml"/>
  <Override PartName="/ppt/slideLayouts/slideLayout165.xml" ContentType="application/vnd.openxmlformats-officedocument.presentationml.slideLayout+xml"/>
  <Override PartName="/ppt/theme/theme15.xml" ContentType="application/vnd.openxmlformats-officedocument.theme+xml"/>
  <Override PartName="/ppt/theme/theme16.xml" ContentType="application/vnd.openxmlformats-officedocument.theme+xml"/>
  <Override PartName="/ppt/theme/theme17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  <p:sldMasterId id="2147483672" r:id="rId2"/>
    <p:sldMasterId id="2147483684" r:id="rId3"/>
    <p:sldMasterId id="2147483696" r:id="rId4"/>
    <p:sldMasterId id="2147483708" r:id="rId5"/>
    <p:sldMasterId id="2147483720" r:id="rId6"/>
    <p:sldMasterId id="2147483732" r:id="rId7"/>
    <p:sldMasterId id="2147483744" r:id="rId8"/>
    <p:sldMasterId id="2147483756" r:id="rId9"/>
    <p:sldMasterId id="2147483768" r:id="rId10"/>
    <p:sldMasterId id="2147483780" r:id="rId11"/>
    <p:sldMasterId id="2147483792" r:id="rId12"/>
    <p:sldMasterId id="2147483804" r:id="rId13"/>
    <p:sldMasterId id="2147483816" r:id="rId14"/>
    <p:sldMasterId id="2147483828" r:id="rId15"/>
  </p:sldMasterIdLst>
  <p:notesMasterIdLst>
    <p:notesMasterId r:id="rId26"/>
  </p:notesMasterIdLst>
  <p:handoutMasterIdLst>
    <p:handoutMasterId r:id="rId27"/>
  </p:handoutMasterIdLst>
  <p:sldIdLst>
    <p:sldId id="256" r:id="rId16"/>
    <p:sldId id="257" r:id="rId17"/>
    <p:sldId id="258" r:id="rId18"/>
    <p:sldId id="260" r:id="rId19"/>
    <p:sldId id="259" r:id="rId20"/>
    <p:sldId id="261" r:id="rId21"/>
    <p:sldId id="262" r:id="rId22"/>
    <p:sldId id="263" r:id="rId23"/>
    <p:sldId id="265" r:id="rId24"/>
    <p:sldId id="264" r:id="rId2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4" d="100"/>
          <a:sy n="104" d="100"/>
        </p:scale>
        <p:origin x="-90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8.xml"/><Relationship Id="rId13" Type="http://schemas.openxmlformats.org/officeDocument/2006/relationships/slideMaster" Target="slideMasters/slideMaster13.xml"/><Relationship Id="rId18" Type="http://schemas.openxmlformats.org/officeDocument/2006/relationships/slide" Target="slides/slide3.xml"/><Relationship Id="rId26" Type="http://schemas.openxmlformats.org/officeDocument/2006/relationships/notesMaster" Target="notesMasters/notesMaster1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6.xml"/><Relationship Id="rId7" Type="http://schemas.openxmlformats.org/officeDocument/2006/relationships/slideMaster" Target="slideMasters/slideMaster7.xml"/><Relationship Id="rId12" Type="http://schemas.openxmlformats.org/officeDocument/2006/relationships/slideMaster" Target="slideMasters/slideMaster12.xml"/><Relationship Id="rId17" Type="http://schemas.openxmlformats.org/officeDocument/2006/relationships/slide" Target="slides/slide2.xml"/><Relationship Id="rId25" Type="http://schemas.openxmlformats.org/officeDocument/2006/relationships/slide" Target="slides/slide10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.xml"/><Relationship Id="rId20" Type="http://schemas.openxmlformats.org/officeDocument/2006/relationships/slide" Target="slides/slide5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Master" Target="slideMasters/slideMaster11.xml"/><Relationship Id="rId24" Type="http://schemas.openxmlformats.org/officeDocument/2006/relationships/slide" Target="slides/slide9.xml"/><Relationship Id="rId5" Type="http://schemas.openxmlformats.org/officeDocument/2006/relationships/slideMaster" Target="slideMasters/slideMaster5.xml"/><Relationship Id="rId15" Type="http://schemas.openxmlformats.org/officeDocument/2006/relationships/slideMaster" Target="slideMasters/slideMaster15.xml"/><Relationship Id="rId23" Type="http://schemas.openxmlformats.org/officeDocument/2006/relationships/slide" Target="slides/slide8.xml"/><Relationship Id="rId28" Type="http://schemas.openxmlformats.org/officeDocument/2006/relationships/presProps" Target="presProps.xml"/><Relationship Id="rId10" Type="http://schemas.openxmlformats.org/officeDocument/2006/relationships/slideMaster" Target="slideMasters/slideMaster10.xml"/><Relationship Id="rId19" Type="http://schemas.openxmlformats.org/officeDocument/2006/relationships/slide" Target="slides/slide4.xml"/><Relationship Id="rId31" Type="http://schemas.openxmlformats.org/officeDocument/2006/relationships/tableStyles" Target="tableStyles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Master" Target="slideMasters/slideMaster14.xml"/><Relationship Id="rId22" Type="http://schemas.openxmlformats.org/officeDocument/2006/relationships/slide" Target="slides/slide7.xml"/><Relationship Id="rId27" Type="http://schemas.openxmlformats.org/officeDocument/2006/relationships/handoutMaster" Target="handoutMasters/handoutMaster1.xml"/><Relationship Id="rId30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7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ru-RU" smtClean="0"/>
              <a:t>Социальная поддержка студентов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F368F04-CB16-4E01-A400-EA6C13096A4F}" type="datetimeFigureOut">
              <a:rPr lang="ru-RU" smtClean="0"/>
              <a:t>11.03.2016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ECB4469-082E-4253-BE9E-93A8F810FB3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3868515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ru-RU" smtClean="0"/>
              <a:t>Социальная поддержка студентов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A6D51A-07B9-461A-B34F-FD2F84774156}" type="datetimeFigureOut">
              <a:rPr lang="ru-RU" smtClean="0"/>
              <a:t>11.03.2016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FF64B86-2B61-42B0-B8D7-C9CC17F4FE3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36889463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FF64B86-2B61-42B0-B8D7-C9CC17F4FE37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6660555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FF64B86-2B61-42B0-B8D7-C9CC17F4FE37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488882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6F50A92-2093-4C3E-AC49-42E7E57B9C08}" type="datetime1">
              <a:rPr lang="ru-RU" smtClean="0"/>
              <a:t>11.03.2016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3929C6-E4AA-48BF-9C86-A836ABEA2AD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930613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F171093-3F02-48E8-A627-2FBD70EC5550}" type="datetime1">
              <a:rPr lang="ru-RU" smtClean="0"/>
              <a:t>11.03.2016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3929C6-E4AA-48BF-9C86-A836ABEA2AD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67757411"/>
      </p:ext>
    </p:extLst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4032CB-88C7-46F4-B37D-E83AC16A95F4}" type="datetime1">
              <a:rPr lang="ru-RU" smtClean="0"/>
              <a:t>11.03.2016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896666-E65F-492A-B100-F04EEB566ABF}" type="slidenum">
              <a:rPr lang="ru-RU" altLang="ru-RU" smtClean="0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293061399"/>
      </p:ext>
    </p:extLst>
  </p:cSld>
  <p:clrMapOvr>
    <a:masterClrMapping/>
  </p:clrMapOvr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A0FC17-88A0-46E3-8359-244AD03396CF}" type="datetime1">
              <a:rPr lang="ru-RU" smtClean="0"/>
              <a:t>11.03.2016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91D6C2-73C2-4D73-8A84-D50F88597EFC}" type="slidenum">
              <a:rPr lang="ru-RU" altLang="ru-RU" smtClean="0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114597774"/>
      </p:ext>
    </p:extLst>
  </p:cSld>
  <p:clrMapOvr>
    <a:masterClrMapping/>
  </p:clrMapOvr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D5FA0C-C1DE-47B4-BB7C-DB664C0F2AB4}" type="datetime1">
              <a:rPr lang="ru-RU" smtClean="0"/>
              <a:t>11.03.2016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DEB136-D199-4331-A7B8-5B627D6543B8}" type="slidenum">
              <a:rPr lang="ru-RU" altLang="ru-RU" smtClean="0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001419212"/>
      </p:ext>
    </p:extLst>
  </p:cSld>
  <p:clrMapOvr>
    <a:masterClrMapping/>
  </p:clrMapOvr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895CB4-2320-48A3-869D-19DFBEED43DF}" type="datetime1">
              <a:rPr lang="ru-RU" smtClean="0"/>
              <a:t>11.03.2016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40734C-DCC2-4EB4-B33B-CABADB9ADD7A}" type="slidenum">
              <a:rPr lang="ru-RU" altLang="ru-RU" smtClean="0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500221414"/>
      </p:ext>
    </p:extLst>
  </p:cSld>
  <p:clrMapOvr>
    <a:masterClrMapping/>
  </p:clrMapOvr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C6529C-9F52-4A7C-8A0B-183087286DE1}" type="datetime1">
              <a:rPr lang="ru-RU" smtClean="0"/>
              <a:t>11.03.2016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4BFAAE-15CB-4AD6-8F32-885F2C144D80}" type="slidenum">
              <a:rPr lang="ru-RU" altLang="ru-RU" smtClean="0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451207406"/>
      </p:ext>
    </p:extLst>
  </p:cSld>
  <p:clrMapOvr>
    <a:masterClrMapping/>
  </p:clrMapOvr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73869C-D830-42FB-8CE4-BE0A438D1590}" type="datetime1">
              <a:rPr lang="ru-RU" smtClean="0"/>
              <a:t>11.03.2016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AD3B63-928B-4A84-B65B-277EE4473EDB}" type="slidenum">
              <a:rPr lang="ru-RU" altLang="ru-RU" smtClean="0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104136970"/>
      </p:ext>
    </p:extLst>
  </p:cSld>
  <p:clrMapOvr>
    <a:masterClrMapping/>
  </p:clrMapOvr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14E49E-63C0-424B-9358-6B96F573896E}" type="datetime1">
              <a:rPr lang="ru-RU" smtClean="0"/>
              <a:t>11.03.2016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44A4E6-0BC6-4B5D-8594-106585AEEA60}" type="slidenum">
              <a:rPr lang="ru-RU" altLang="ru-RU" smtClean="0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979293733"/>
      </p:ext>
    </p:extLst>
  </p:cSld>
  <p:clrMapOvr>
    <a:masterClrMapping/>
  </p:clrMapOvr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00D7D7-4EA8-4282-A5A0-2B3F9666898B}" type="datetime1">
              <a:rPr lang="ru-RU" smtClean="0"/>
              <a:t>11.03.2016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CF167B-D5CE-42E5-B0EF-9D01A9E630DB}" type="slidenum">
              <a:rPr lang="ru-RU" altLang="ru-RU" smtClean="0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32983022"/>
      </p:ext>
    </p:extLst>
  </p:cSld>
  <p:clrMapOvr>
    <a:masterClrMapping/>
  </p:clrMapOvr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BF2F25-AAA1-4DD1-A2E3-A9CCFC46C542}" type="datetime1">
              <a:rPr lang="ru-RU" smtClean="0"/>
              <a:t>11.03.2016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812D9F-430C-4DF0-ACBB-D33318670F12}" type="slidenum">
              <a:rPr lang="ru-RU" altLang="ru-RU" smtClean="0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367774312"/>
      </p:ext>
    </p:extLst>
  </p:cSld>
  <p:clrMapOvr>
    <a:masterClrMapping/>
  </p:clrMapOvr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CD6EA8-2306-42A3-9F1F-D2ABE0909E02}" type="datetime1">
              <a:rPr lang="ru-RU" smtClean="0"/>
              <a:t>11.03.2016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C1C761-9642-49CC-B65C-C6E225073B7D}" type="slidenum">
              <a:rPr lang="ru-RU" altLang="ru-RU" smtClean="0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2677574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FAE387F-39D0-48D8-A525-F99031B16BF0}" type="datetime1">
              <a:rPr lang="ru-RU" smtClean="0"/>
              <a:t>11.03.2016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3929C6-E4AA-48BF-9C86-A836ABEA2AD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20155830"/>
      </p:ext>
    </p:extLst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32CFA9-13FC-43C2-829A-F7B7CC713FCA}" type="datetime1">
              <a:rPr lang="ru-RU" smtClean="0"/>
              <a:t>11.03.2016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9C6EC8-6B0C-4E7D-AB28-0877B1C13971}" type="slidenum">
              <a:rPr lang="ru-RU" altLang="ru-RU" smtClean="0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920155830"/>
      </p:ext>
    </p:extLst>
  </p:cSld>
  <p:clrMapOvr>
    <a:masterClrMapping/>
  </p:clrMapOvr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602056-F84A-4147-BD04-F1E8931BAA6F}" type="datetime1">
              <a:rPr lang="ru-RU" smtClean="0"/>
              <a:t>11.03.2016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AB6B82-C30B-450C-A930-39862CC8F6E6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443802282"/>
      </p:ext>
    </p:extLst>
  </p:cSld>
  <p:clrMapOvr>
    <a:masterClrMapping/>
  </p:clrMapOvr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1A05C1-BDAA-44AF-BCB8-471138970D3F}" type="datetime1">
              <a:rPr lang="ru-RU" smtClean="0"/>
              <a:t>11.03.2016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87B2E7-6540-4F8A-BAA0-50E6BF08BDBF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705553054"/>
      </p:ext>
    </p:extLst>
  </p:cSld>
  <p:clrMapOvr>
    <a:masterClrMapping/>
  </p:clrMapOvr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0C0418-8EC9-48F4-B5E2-344BA53C2FD5}" type="datetime1">
              <a:rPr lang="ru-RU" smtClean="0"/>
              <a:t>11.03.2016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310A26-5F58-40FD-860C-6A57BD3EBA25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1909703"/>
      </p:ext>
    </p:extLst>
  </p:cSld>
  <p:clrMapOvr>
    <a:masterClrMapping/>
  </p:clrMapOvr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20EA23-98AA-4010-81D5-EB130410DB17}" type="datetime1">
              <a:rPr lang="ru-RU" smtClean="0"/>
              <a:t>11.03.2016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8B65B9-5551-4E05-A385-6051DEC076CF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814812013"/>
      </p:ext>
    </p:extLst>
  </p:cSld>
  <p:clrMapOvr>
    <a:masterClrMapping/>
  </p:clrMapOvr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BAC820-6DF4-4EB1-816A-2D6FC28052F3}" type="datetime1">
              <a:rPr lang="ru-RU" smtClean="0"/>
              <a:t>11.03.2016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CB8FB4-0EF0-4FC4-877D-92049413BA64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626922280"/>
      </p:ext>
    </p:extLst>
  </p:cSld>
  <p:clrMapOvr>
    <a:masterClrMapping/>
  </p:clrMapOvr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778E58-7983-433A-9EAD-046B6EA3E372}" type="datetime1">
              <a:rPr lang="ru-RU" smtClean="0"/>
              <a:t>11.03.2016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C7DACB-397E-457F-A829-0C72F2A9B902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143749921"/>
      </p:ext>
    </p:extLst>
  </p:cSld>
  <p:clrMapOvr>
    <a:masterClrMapping/>
  </p:clrMapOvr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0F0E2B-C9AB-488E-A930-6828C66B5AAC}" type="datetime1">
              <a:rPr lang="ru-RU" smtClean="0"/>
              <a:t>11.03.2016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51B0C4-5A8F-45BB-8885-3FBC5CE99041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644426168"/>
      </p:ext>
    </p:extLst>
  </p:cSld>
  <p:clrMapOvr>
    <a:masterClrMapping/>
  </p:clrMapOvr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37F7A6-9B28-406D-A0C6-67D042385D5C}" type="datetime1">
              <a:rPr lang="ru-RU" smtClean="0"/>
              <a:t>11.03.2016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4BB2E5-E963-4504-ABCD-EE66FE095B22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413338419"/>
      </p:ext>
    </p:extLst>
  </p:cSld>
  <p:clrMapOvr>
    <a:masterClrMapping/>
  </p:clrMapOvr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031F0F-C047-410D-A8D6-88093F8CEEB3}" type="datetime1">
              <a:rPr lang="ru-RU" smtClean="0"/>
              <a:t>11.03.2016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95584A-D717-4DA6-B6D9-0C9205274396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33748502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DC2E79-E324-445F-8941-18FA4A9E9EAA}" type="datetime1">
              <a:rPr lang="ru-RU" smtClean="0"/>
              <a:t>11.03.2016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AB6B82-C30B-450C-A930-39862CC8F6E6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443802282"/>
      </p:ext>
    </p:extLst>
  </p:cSld>
  <p:clrMapOvr>
    <a:masterClrMapping/>
  </p:clrMapOvr>
</p:sldLayout>
</file>

<file path=ppt/slideLayouts/slideLayout1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F905D0-0B5E-4556-862A-20718AE82497}" type="datetime1">
              <a:rPr lang="ru-RU" smtClean="0"/>
              <a:t>11.03.2016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A87BC5-6CA4-443C-B808-895C6FFBD1A0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906862492"/>
      </p:ext>
    </p:extLst>
  </p:cSld>
  <p:clrMapOvr>
    <a:masterClrMapping/>
  </p:clrMapOvr>
</p:sldLayout>
</file>

<file path=ppt/slideLayouts/slideLayout1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45816C-053A-4A16-B1B4-1B50AB563738}" type="datetime1">
              <a:rPr lang="ru-RU" smtClean="0"/>
              <a:t>11.03.2016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A1F263-4184-4F7D-8016-20EBC41A2553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657670075"/>
      </p:ext>
    </p:extLst>
  </p:cSld>
  <p:clrMapOvr>
    <a:masterClrMapping/>
  </p:clrMapOvr>
</p:sldLayout>
</file>

<file path=ppt/slideLayouts/slideLayout1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B8B87E-A50B-4D47-A620-BC9D4C0C0051}" type="datetime1">
              <a:rPr lang="ru-RU" smtClean="0"/>
              <a:t>11.03.2016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896666-E65F-492A-B100-F04EEB566ABF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686270951"/>
      </p:ext>
    </p:extLst>
  </p:cSld>
  <p:clrMapOvr>
    <a:masterClrMapping/>
  </p:clrMapOvr>
</p:sldLayout>
</file>

<file path=ppt/slideLayouts/slideLayout1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B4DF99-6C89-415C-93F3-505418C3A8D8}" type="datetime1">
              <a:rPr lang="ru-RU" smtClean="0"/>
              <a:t>11.03.2016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91D6C2-73C2-4D73-8A84-D50F88597EFC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576915413"/>
      </p:ext>
    </p:extLst>
  </p:cSld>
  <p:clrMapOvr>
    <a:masterClrMapping/>
  </p:clrMapOvr>
</p:sldLayout>
</file>

<file path=ppt/slideLayouts/slideLayout1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BB60B7-628A-42FF-8D0E-7D0A9229C570}" type="datetime1">
              <a:rPr lang="ru-RU" smtClean="0"/>
              <a:t>11.03.2016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DEB136-D199-4331-A7B8-5B627D6543B8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549485091"/>
      </p:ext>
    </p:extLst>
  </p:cSld>
  <p:clrMapOvr>
    <a:masterClrMapping/>
  </p:clrMapOvr>
</p:sldLayout>
</file>

<file path=ppt/slideLayouts/slideLayout1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C46F81-2A00-484B-91E4-DCD80B063CCE}" type="datetime1">
              <a:rPr lang="ru-RU" smtClean="0"/>
              <a:t>11.03.2016</a:t>
            </a:fld>
            <a:endParaRPr lang="ru-RU"/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7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40734C-DCC2-4EB4-B33B-CABADB9ADD7A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136704379"/>
      </p:ext>
    </p:extLst>
  </p:cSld>
  <p:clrMapOvr>
    <a:masterClrMapping/>
  </p:clrMapOvr>
</p:sldLayout>
</file>

<file path=ppt/slideLayouts/slideLayout1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484B56-5328-43EA-90D3-E3DA91248C98}" type="datetime1">
              <a:rPr lang="ru-RU" smtClean="0"/>
              <a:t>11.03.2016</a:t>
            </a:fld>
            <a:endParaRPr lang="ru-RU"/>
          </a:p>
        </p:txBody>
      </p:sp>
      <p:sp>
        <p:nvSpPr>
          <p:cNvPr id="8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9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4BFAAE-15CB-4AD6-8F32-885F2C144D80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956035506"/>
      </p:ext>
    </p:extLst>
  </p:cSld>
  <p:clrMapOvr>
    <a:masterClrMapping/>
  </p:clrMapOvr>
</p:sldLayout>
</file>

<file path=ppt/slideLayouts/slideLayout1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AF4F53-AC7B-4A61-A7C3-181227979E65}" type="datetime1">
              <a:rPr lang="ru-RU" smtClean="0"/>
              <a:t>11.03.2016</a:t>
            </a:fld>
            <a:endParaRPr lang="ru-RU"/>
          </a:p>
        </p:txBody>
      </p:sp>
      <p:sp>
        <p:nvSpPr>
          <p:cNvPr id="4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AD3B63-928B-4A84-B65B-277EE4473EDB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916885827"/>
      </p:ext>
    </p:extLst>
  </p:cSld>
  <p:clrMapOvr>
    <a:masterClrMapping/>
  </p:clrMapOvr>
</p:sldLayout>
</file>

<file path=ppt/slideLayouts/slideLayout1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6DBC5A-C350-4794-8BA6-D0EDA4AAD48C}" type="datetime1">
              <a:rPr lang="ru-RU" smtClean="0"/>
              <a:t>11.03.2016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44A4E6-0BC6-4B5D-8594-106585AEEA60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965886211"/>
      </p:ext>
    </p:extLst>
  </p:cSld>
  <p:clrMapOvr>
    <a:masterClrMapping/>
  </p:clrMapOvr>
</p:sldLayout>
</file>

<file path=ppt/slideLayouts/slideLayout1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F458B7-C85B-4B55-A9E8-876217A013FF}" type="datetime1">
              <a:rPr lang="ru-RU" smtClean="0"/>
              <a:t>11.03.2016</a:t>
            </a:fld>
            <a:endParaRPr lang="ru-RU"/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7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CF167B-D5CE-42E5-B0EF-9D01A9E630DB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37628672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4A5170-8E02-45D4-9EF7-CACEC9D5936F}" type="datetime1">
              <a:rPr lang="ru-RU" smtClean="0"/>
              <a:t>11.03.2016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87B2E7-6540-4F8A-BAA0-50E6BF08BDBF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705553054"/>
      </p:ext>
    </p:extLst>
  </p:cSld>
  <p:clrMapOvr>
    <a:masterClrMapping/>
  </p:clrMapOvr>
</p:sldLayout>
</file>

<file path=ppt/slideLayouts/slideLayout1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DE31CA-B859-47AF-9585-1C4FFFA2FAA3}" type="datetime1">
              <a:rPr lang="ru-RU" smtClean="0"/>
              <a:t>11.03.2016</a:t>
            </a:fld>
            <a:endParaRPr lang="ru-RU"/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7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812D9F-430C-4DF0-ACBB-D33318670F12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731976857"/>
      </p:ext>
    </p:extLst>
  </p:cSld>
  <p:clrMapOvr>
    <a:masterClrMapping/>
  </p:clrMapOvr>
</p:sldLayout>
</file>

<file path=ppt/slideLayouts/slideLayout1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DFD520-1168-4416-AE0D-0ECD6DA1A0BE}" type="datetime1">
              <a:rPr lang="ru-RU" smtClean="0"/>
              <a:t>11.03.2016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C1C761-9642-49CC-B65C-C6E225073B7D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572702417"/>
      </p:ext>
    </p:extLst>
  </p:cSld>
  <p:clrMapOvr>
    <a:masterClrMapping/>
  </p:clrMapOvr>
</p:sldLayout>
</file>

<file path=ppt/slideLayouts/slideLayout13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636249-37E7-4A0E-B98E-B73D764B58C6}" type="datetime1">
              <a:rPr lang="ru-RU" smtClean="0"/>
              <a:t>11.03.2016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9C6EC8-6B0C-4E7D-AB28-0877B1C13971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811006447"/>
      </p:ext>
    </p:extLst>
  </p:cSld>
  <p:clrMapOvr>
    <a:masterClrMapping/>
  </p:clrMapOvr>
</p:sldLayout>
</file>

<file path=ppt/slideLayouts/slideLayout13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17A77A-FFD9-4075-9076-CAEFEC3D5BFA}" type="datetime1">
              <a:rPr lang="ru-RU" smtClean="0"/>
              <a:t>11.03.2016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896666-E65F-492A-B100-F04EEB566ABF}" type="slidenum">
              <a:rPr lang="ru-RU" altLang="ru-RU" smtClean="0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293061399"/>
      </p:ext>
    </p:extLst>
  </p:cSld>
  <p:clrMapOvr>
    <a:masterClrMapping/>
  </p:clrMapOvr>
</p:sldLayout>
</file>

<file path=ppt/slideLayouts/slideLayout1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239193-C6F3-4F94-9E93-AB60A924F2B1}" type="datetime1">
              <a:rPr lang="ru-RU" smtClean="0"/>
              <a:t>11.03.2016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91D6C2-73C2-4D73-8A84-D50F88597EFC}" type="slidenum">
              <a:rPr lang="ru-RU" altLang="ru-RU" smtClean="0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114597774"/>
      </p:ext>
    </p:extLst>
  </p:cSld>
  <p:clrMapOvr>
    <a:masterClrMapping/>
  </p:clrMapOvr>
</p:sldLayout>
</file>

<file path=ppt/slideLayouts/slideLayout13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48C26A-A31D-472E-A493-9863276818F2}" type="datetime1">
              <a:rPr lang="ru-RU" smtClean="0"/>
              <a:t>11.03.2016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DEB136-D199-4331-A7B8-5B627D6543B8}" type="slidenum">
              <a:rPr lang="ru-RU" altLang="ru-RU" smtClean="0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001419212"/>
      </p:ext>
    </p:extLst>
  </p:cSld>
  <p:clrMapOvr>
    <a:masterClrMapping/>
  </p:clrMapOvr>
</p:sldLayout>
</file>

<file path=ppt/slideLayouts/slideLayout13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A9C734-5F5F-4DE0-9EDC-F9448C9E3D44}" type="datetime1">
              <a:rPr lang="ru-RU" smtClean="0"/>
              <a:t>11.03.2016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40734C-DCC2-4EB4-B33B-CABADB9ADD7A}" type="slidenum">
              <a:rPr lang="ru-RU" altLang="ru-RU" smtClean="0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500221414"/>
      </p:ext>
    </p:extLst>
  </p:cSld>
  <p:clrMapOvr>
    <a:masterClrMapping/>
  </p:clrMapOvr>
</p:sldLayout>
</file>

<file path=ppt/slideLayouts/slideLayout13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92218A-AAF8-4906-A048-0606014C5A38}" type="datetime1">
              <a:rPr lang="ru-RU" smtClean="0"/>
              <a:t>11.03.2016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4BFAAE-15CB-4AD6-8F32-885F2C144D80}" type="slidenum">
              <a:rPr lang="ru-RU" altLang="ru-RU" smtClean="0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451207406"/>
      </p:ext>
    </p:extLst>
  </p:cSld>
  <p:clrMapOvr>
    <a:masterClrMapping/>
  </p:clrMapOvr>
</p:sldLayout>
</file>

<file path=ppt/slideLayouts/slideLayout13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33DD4C-DF22-468E-9090-8534C29637D5}" type="datetime1">
              <a:rPr lang="ru-RU" smtClean="0"/>
              <a:t>11.03.2016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AD3B63-928B-4A84-B65B-277EE4473EDB}" type="slidenum">
              <a:rPr lang="ru-RU" altLang="ru-RU" smtClean="0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104136970"/>
      </p:ext>
    </p:extLst>
  </p:cSld>
  <p:clrMapOvr>
    <a:masterClrMapping/>
  </p:clrMapOvr>
</p:sldLayout>
</file>

<file path=ppt/slideLayouts/slideLayout13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D0BD6A-F3CB-4A21-93E6-9B08BCD66724}" type="datetime1">
              <a:rPr lang="ru-RU" smtClean="0"/>
              <a:t>11.03.2016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44A4E6-0BC6-4B5D-8594-106585AEEA60}" type="slidenum">
              <a:rPr lang="ru-RU" altLang="ru-RU" smtClean="0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97929373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44EFC0-5356-40B5-8A65-E638FB0CF668}" type="datetime1">
              <a:rPr lang="ru-RU" smtClean="0"/>
              <a:t>11.03.2016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310A26-5F58-40FD-860C-6A57BD3EBA25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1909703"/>
      </p:ext>
    </p:extLst>
  </p:cSld>
  <p:clrMapOvr>
    <a:masterClrMapping/>
  </p:clrMapOvr>
</p:sldLayout>
</file>

<file path=ppt/slideLayouts/slideLayout14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F2DD8F-8D8F-49A5-8AF1-F27BC36220C6}" type="datetime1">
              <a:rPr lang="ru-RU" smtClean="0"/>
              <a:t>11.03.2016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CF167B-D5CE-42E5-B0EF-9D01A9E630DB}" type="slidenum">
              <a:rPr lang="ru-RU" altLang="ru-RU" smtClean="0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32983022"/>
      </p:ext>
    </p:extLst>
  </p:cSld>
  <p:clrMapOvr>
    <a:masterClrMapping/>
  </p:clrMapOvr>
</p:sldLayout>
</file>

<file path=ppt/slideLayouts/slideLayout14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E1D549-6428-4E7A-AFBA-7400A383ED96}" type="datetime1">
              <a:rPr lang="ru-RU" smtClean="0"/>
              <a:t>11.03.2016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812D9F-430C-4DF0-ACBB-D33318670F12}" type="slidenum">
              <a:rPr lang="ru-RU" altLang="ru-RU" smtClean="0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367774312"/>
      </p:ext>
    </p:extLst>
  </p:cSld>
  <p:clrMapOvr>
    <a:masterClrMapping/>
  </p:clrMapOvr>
</p:sldLayout>
</file>

<file path=ppt/slideLayouts/slideLayout14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D29EE0-3B07-4676-82F2-79A680D62582}" type="datetime1">
              <a:rPr lang="ru-RU" smtClean="0"/>
              <a:t>11.03.2016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C1C761-9642-49CC-B65C-C6E225073B7D}" type="slidenum">
              <a:rPr lang="ru-RU" altLang="ru-RU" smtClean="0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267757411"/>
      </p:ext>
    </p:extLst>
  </p:cSld>
  <p:clrMapOvr>
    <a:masterClrMapping/>
  </p:clrMapOvr>
</p:sldLayout>
</file>

<file path=ppt/slideLayouts/slideLayout14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AAA8F9-D1C8-4B7F-9A49-98E69ADB9B7E}" type="datetime1">
              <a:rPr lang="ru-RU" smtClean="0"/>
              <a:t>11.03.2016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9C6EC8-6B0C-4E7D-AB28-0877B1C13971}" type="slidenum">
              <a:rPr lang="ru-RU" altLang="ru-RU" smtClean="0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920155830"/>
      </p:ext>
    </p:extLst>
  </p:cSld>
  <p:clrMapOvr>
    <a:masterClrMapping/>
  </p:clrMapOvr>
</p:sldLayout>
</file>

<file path=ppt/slideLayouts/slideLayout14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644DD4-DE0D-4106-B29E-85EE6A5973E6}" type="datetime1">
              <a:rPr lang="ru-RU" smtClean="0"/>
              <a:t>11.03.2016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AB6B82-C30B-450C-A930-39862CC8F6E6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443802282"/>
      </p:ext>
    </p:extLst>
  </p:cSld>
  <p:clrMapOvr>
    <a:masterClrMapping/>
  </p:clrMapOvr>
</p:sldLayout>
</file>

<file path=ppt/slideLayouts/slideLayout14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1BFFE4-8CDD-45F5-AE8D-B271ED71DAD5}" type="datetime1">
              <a:rPr lang="ru-RU" smtClean="0"/>
              <a:t>11.03.2016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87B2E7-6540-4F8A-BAA0-50E6BF08BDBF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705553054"/>
      </p:ext>
    </p:extLst>
  </p:cSld>
  <p:clrMapOvr>
    <a:masterClrMapping/>
  </p:clrMapOvr>
</p:sldLayout>
</file>

<file path=ppt/slideLayouts/slideLayout14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02872C-7CD4-4C07-9D64-5C61C0AF15BD}" type="datetime1">
              <a:rPr lang="ru-RU" smtClean="0"/>
              <a:t>11.03.2016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310A26-5F58-40FD-860C-6A57BD3EBA25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1909703"/>
      </p:ext>
    </p:extLst>
  </p:cSld>
  <p:clrMapOvr>
    <a:masterClrMapping/>
  </p:clrMapOvr>
</p:sldLayout>
</file>

<file path=ppt/slideLayouts/slideLayout14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1E0C62-7D0B-40DC-AFDE-094FC275E25B}" type="datetime1">
              <a:rPr lang="ru-RU" smtClean="0"/>
              <a:t>11.03.2016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8B65B9-5551-4E05-A385-6051DEC076CF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814812013"/>
      </p:ext>
    </p:extLst>
  </p:cSld>
  <p:clrMapOvr>
    <a:masterClrMapping/>
  </p:clrMapOvr>
</p:sldLayout>
</file>

<file path=ppt/slideLayouts/slideLayout14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D88B9E-318E-4FE8-AE96-3DF51C7C5F3E}" type="datetime1">
              <a:rPr lang="ru-RU" smtClean="0"/>
              <a:t>11.03.2016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CB8FB4-0EF0-4FC4-877D-92049413BA64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626922280"/>
      </p:ext>
    </p:extLst>
  </p:cSld>
  <p:clrMapOvr>
    <a:masterClrMapping/>
  </p:clrMapOvr>
</p:sldLayout>
</file>

<file path=ppt/slideLayouts/slideLayout14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F891FB-D7D6-49FF-ACE7-C7E0233BC01D}" type="datetime1">
              <a:rPr lang="ru-RU" smtClean="0"/>
              <a:t>11.03.2016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C7DACB-397E-457F-A829-0C72F2A9B902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14374992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0DEBE3-67F0-4790-90B8-AC3D55F68112}" type="datetime1">
              <a:rPr lang="ru-RU" smtClean="0"/>
              <a:t>11.03.2016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8B65B9-5551-4E05-A385-6051DEC076CF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814812013"/>
      </p:ext>
    </p:extLst>
  </p:cSld>
  <p:clrMapOvr>
    <a:masterClrMapping/>
  </p:clrMapOvr>
</p:sldLayout>
</file>

<file path=ppt/slideLayouts/slideLayout15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EF3633-5180-41D7-8F58-ACCB2B268859}" type="datetime1">
              <a:rPr lang="ru-RU" smtClean="0"/>
              <a:t>11.03.2016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51B0C4-5A8F-45BB-8885-3FBC5CE99041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644426168"/>
      </p:ext>
    </p:extLst>
  </p:cSld>
  <p:clrMapOvr>
    <a:masterClrMapping/>
  </p:clrMapOvr>
</p:sldLayout>
</file>

<file path=ppt/slideLayouts/slideLayout15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A9C2C8-4481-4FBC-BE15-1417E4BBACAC}" type="datetime1">
              <a:rPr lang="ru-RU" smtClean="0"/>
              <a:t>11.03.2016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4BB2E5-E963-4504-ABCD-EE66FE095B22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413338419"/>
      </p:ext>
    </p:extLst>
  </p:cSld>
  <p:clrMapOvr>
    <a:masterClrMapping/>
  </p:clrMapOvr>
</p:sldLayout>
</file>

<file path=ppt/slideLayouts/slideLayout15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68E61A-39E5-44B2-8789-FECA22427C8C}" type="datetime1">
              <a:rPr lang="ru-RU" smtClean="0"/>
              <a:t>11.03.2016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95584A-D717-4DA6-B6D9-0C9205274396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337485024"/>
      </p:ext>
    </p:extLst>
  </p:cSld>
  <p:clrMapOvr>
    <a:masterClrMapping/>
  </p:clrMapOvr>
</p:sldLayout>
</file>

<file path=ppt/slideLayouts/slideLayout15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088D14-0912-4452-95DA-ED9DDA0CC219}" type="datetime1">
              <a:rPr lang="ru-RU" smtClean="0"/>
              <a:t>11.03.2016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A87BC5-6CA4-443C-B808-895C6FFBD1A0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906862492"/>
      </p:ext>
    </p:extLst>
  </p:cSld>
  <p:clrMapOvr>
    <a:masterClrMapping/>
  </p:clrMapOvr>
</p:sldLayout>
</file>

<file path=ppt/slideLayouts/slideLayout15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2E50D3-A0AB-47C2-8BA8-EEC070FE644C}" type="datetime1">
              <a:rPr lang="ru-RU" smtClean="0"/>
              <a:t>11.03.2016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A1F263-4184-4F7D-8016-20EBC41A2553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657670075"/>
      </p:ext>
    </p:extLst>
  </p:cSld>
  <p:clrMapOvr>
    <a:masterClrMapping/>
  </p:clrMapOvr>
</p:sldLayout>
</file>

<file path=ppt/slideLayouts/slideLayout15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EFDFF5-CEB2-46B8-9746-E54D2252D81A}" type="datetime1">
              <a:rPr lang="ru-RU" smtClean="0"/>
              <a:t>11.03.2016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896666-E65F-492A-B100-F04EEB566ABF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686270951"/>
      </p:ext>
    </p:extLst>
  </p:cSld>
  <p:clrMapOvr>
    <a:masterClrMapping/>
  </p:clrMapOvr>
</p:sldLayout>
</file>

<file path=ppt/slideLayouts/slideLayout15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8C23F3-3FF1-43EE-A3B8-77D0C4A079B4}" type="datetime1">
              <a:rPr lang="ru-RU" smtClean="0"/>
              <a:t>11.03.2016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91D6C2-73C2-4D73-8A84-D50F88597EFC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576915413"/>
      </p:ext>
    </p:extLst>
  </p:cSld>
  <p:clrMapOvr>
    <a:masterClrMapping/>
  </p:clrMapOvr>
</p:sldLayout>
</file>

<file path=ppt/slideLayouts/slideLayout15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C6B5C2-F133-4B1A-84F1-A6F020F0E8CE}" type="datetime1">
              <a:rPr lang="ru-RU" smtClean="0"/>
              <a:t>11.03.2016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DEB136-D199-4331-A7B8-5B627D6543B8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549485091"/>
      </p:ext>
    </p:extLst>
  </p:cSld>
  <p:clrMapOvr>
    <a:masterClrMapping/>
  </p:clrMapOvr>
</p:sldLayout>
</file>

<file path=ppt/slideLayouts/slideLayout15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086D04-D119-4AF6-A005-8E08B1BF1149}" type="datetime1">
              <a:rPr lang="ru-RU" smtClean="0"/>
              <a:t>11.03.2016</a:t>
            </a:fld>
            <a:endParaRPr lang="ru-RU"/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7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40734C-DCC2-4EB4-B33B-CABADB9ADD7A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136704379"/>
      </p:ext>
    </p:extLst>
  </p:cSld>
  <p:clrMapOvr>
    <a:masterClrMapping/>
  </p:clrMapOvr>
</p:sldLayout>
</file>

<file path=ppt/slideLayouts/slideLayout15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66C885-F97E-4573-8128-729FFC18E0DF}" type="datetime1">
              <a:rPr lang="ru-RU" smtClean="0"/>
              <a:t>11.03.2016</a:t>
            </a:fld>
            <a:endParaRPr lang="ru-RU"/>
          </a:p>
        </p:txBody>
      </p:sp>
      <p:sp>
        <p:nvSpPr>
          <p:cNvPr id="8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9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4BFAAE-15CB-4AD6-8F32-885F2C144D80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95603550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D0CD91-E844-4823-AC40-547C44775F53}" type="datetime1">
              <a:rPr lang="ru-RU" smtClean="0"/>
              <a:t>11.03.2016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CB8FB4-0EF0-4FC4-877D-92049413BA64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626922280"/>
      </p:ext>
    </p:extLst>
  </p:cSld>
  <p:clrMapOvr>
    <a:masterClrMapping/>
  </p:clrMapOvr>
</p:sldLayout>
</file>

<file path=ppt/slideLayouts/slideLayout16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8D9E7A-1A0A-40B9-B2CF-1FD01A808155}" type="datetime1">
              <a:rPr lang="ru-RU" smtClean="0"/>
              <a:t>11.03.2016</a:t>
            </a:fld>
            <a:endParaRPr lang="ru-RU"/>
          </a:p>
        </p:txBody>
      </p:sp>
      <p:sp>
        <p:nvSpPr>
          <p:cNvPr id="4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AD3B63-928B-4A84-B65B-277EE4473EDB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916885827"/>
      </p:ext>
    </p:extLst>
  </p:cSld>
  <p:clrMapOvr>
    <a:masterClrMapping/>
  </p:clrMapOvr>
</p:sldLayout>
</file>

<file path=ppt/slideLayouts/slideLayout16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A62F3F-E02F-4BB5-8BA2-289C8B417D47}" type="datetime1">
              <a:rPr lang="ru-RU" smtClean="0"/>
              <a:t>11.03.2016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44A4E6-0BC6-4B5D-8594-106585AEEA60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965886211"/>
      </p:ext>
    </p:extLst>
  </p:cSld>
  <p:clrMapOvr>
    <a:masterClrMapping/>
  </p:clrMapOvr>
</p:sldLayout>
</file>

<file path=ppt/slideLayouts/slideLayout16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08CE45-567C-42F5-96D1-BDB48471B2A8}" type="datetime1">
              <a:rPr lang="ru-RU" smtClean="0"/>
              <a:t>11.03.2016</a:t>
            </a:fld>
            <a:endParaRPr lang="ru-RU"/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7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CF167B-D5CE-42E5-B0EF-9D01A9E630DB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376286722"/>
      </p:ext>
    </p:extLst>
  </p:cSld>
  <p:clrMapOvr>
    <a:masterClrMapping/>
  </p:clrMapOvr>
</p:sldLayout>
</file>

<file path=ppt/slideLayouts/slideLayout16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091B18-FF83-4AC1-B205-F28E2D54DB1E}" type="datetime1">
              <a:rPr lang="ru-RU" smtClean="0"/>
              <a:t>11.03.2016</a:t>
            </a:fld>
            <a:endParaRPr lang="ru-RU"/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7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812D9F-430C-4DF0-ACBB-D33318670F12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731976857"/>
      </p:ext>
    </p:extLst>
  </p:cSld>
  <p:clrMapOvr>
    <a:masterClrMapping/>
  </p:clrMapOvr>
</p:sldLayout>
</file>

<file path=ppt/slideLayouts/slideLayout16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FA3CA5-87F9-4F2A-969F-DC079525645B}" type="datetime1">
              <a:rPr lang="ru-RU" smtClean="0"/>
              <a:t>11.03.2016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C1C761-9642-49CC-B65C-C6E225073B7D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572702417"/>
      </p:ext>
    </p:extLst>
  </p:cSld>
  <p:clrMapOvr>
    <a:masterClrMapping/>
  </p:clrMapOvr>
</p:sldLayout>
</file>

<file path=ppt/slideLayouts/slideLayout16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240D9C-648C-40F5-AD99-68CD22F37627}" type="datetime1">
              <a:rPr lang="ru-RU" smtClean="0"/>
              <a:t>11.03.2016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9C6EC8-6B0C-4E7D-AB28-0877B1C13971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81100644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BC0071-02AB-466F-B7FF-89F4D26F2B27}" type="datetime1">
              <a:rPr lang="ru-RU" smtClean="0"/>
              <a:t>11.03.2016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C7DACB-397E-457F-A829-0C72F2A9B902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14374992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0C039B-02D6-4019-B1CF-CF5DDF8CFD07}" type="datetime1">
              <a:rPr lang="ru-RU" smtClean="0"/>
              <a:t>11.03.2016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51B0C4-5A8F-45BB-8885-3FBC5CE99041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64442616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E14A1F-C043-419E-8B36-E236CF00EC29}" type="datetime1">
              <a:rPr lang="ru-RU" smtClean="0"/>
              <a:t>11.03.2016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4BB2E5-E963-4504-ABCD-EE66FE095B22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4133384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F422912-CDB2-4DCD-879E-2AD9424FB93C}" type="datetime1">
              <a:rPr lang="ru-RU" smtClean="0"/>
              <a:t>11.03.2016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3929C6-E4AA-48BF-9C86-A836ABEA2AD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1459777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AE1257-3A84-42C2-86CD-7BA279DDB36C}" type="datetime1">
              <a:rPr lang="ru-RU" smtClean="0"/>
              <a:t>11.03.2016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95584A-D717-4DA6-B6D9-0C9205274396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33748502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239612-E2A0-4B92-936F-90D3BF7227AE}" type="datetime1">
              <a:rPr lang="ru-RU" smtClean="0"/>
              <a:t>11.03.2016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A87BC5-6CA4-443C-B808-895C6FFBD1A0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90686249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49BDA4-83D1-4F86-B0BC-E6688DC0067C}" type="datetime1">
              <a:rPr lang="ru-RU" smtClean="0"/>
              <a:t>11.03.2016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A1F263-4184-4F7D-8016-20EBC41A2553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65767007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16E946-BD46-4C17-870D-7E7BCD8ED08C}" type="datetime1">
              <a:rPr lang="ru-RU" smtClean="0"/>
              <a:t>11.03.2016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896666-E65F-492A-B100-F04EEB566ABF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68627095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CD9B1B-8E45-4030-9C99-2AF67B84474A}" type="datetime1">
              <a:rPr lang="ru-RU" smtClean="0"/>
              <a:t>11.03.2016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91D6C2-73C2-4D73-8A84-D50F88597EFC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57691541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69B30C-4947-432E-A3AD-759582D8CFF2}" type="datetime1">
              <a:rPr lang="ru-RU" smtClean="0"/>
              <a:t>11.03.2016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DEB136-D199-4331-A7B8-5B627D6543B8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549485091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04694A-1126-4E73-95DC-E26F6097468D}" type="datetime1">
              <a:rPr lang="ru-RU" smtClean="0"/>
              <a:t>11.03.2016</a:t>
            </a:fld>
            <a:endParaRPr lang="ru-RU"/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7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40734C-DCC2-4EB4-B33B-CABADB9ADD7A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13670437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FC92DF-00DD-4EE7-9900-466CD85FAA58}" type="datetime1">
              <a:rPr lang="ru-RU" smtClean="0"/>
              <a:t>11.03.2016</a:t>
            </a:fld>
            <a:endParaRPr lang="ru-RU"/>
          </a:p>
        </p:txBody>
      </p:sp>
      <p:sp>
        <p:nvSpPr>
          <p:cNvPr id="8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9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4BFAAE-15CB-4AD6-8F32-885F2C144D80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956035506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A3BE68-8E1D-419C-8F96-682B4A973371}" type="datetime1">
              <a:rPr lang="ru-RU" smtClean="0"/>
              <a:t>11.03.2016</a:t>
            </a:fld>
            <a:endParaRPr lang="ru-RU"/>
          </a:p>
        </p:txBody>
      </p:sp>
      <p:sp>
        <p:nvSpPr>
          <p:cNvPr id="4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AD3B63-928B-4A84-B65B-277EE4473EDB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916885827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E28469-BBF4-4213-98BF-BD721B95CAC5}" type="datetime1">
              <a:rPr lang="ru-RU" smtClean="0"/>
              <a:t>11.03.2016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44A4E6-0BC6-4B5D-8594-106585AEEA60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9658862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D10351A-7C5C-448A-86A1-3777D22475FB}" type="datetime1">
              <a:rPr lang="ru-RU" smtClean="0"/>
              <a:t>11.03.2016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3929C6-E4AA-48BF-9C86-A836ABEA2AD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01419212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5AA8FC-BD0B-4DD5-9B89-F101D95BDBD2}" type="datetime1">
              <a:rPr lang="ru-RU" smtClean="0"/>
              <a:t>11.03.2016</a:t>
            </a:fld>
            <a:endParaRPr lang="ru-RU"/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7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CF167B-D5CE-42E5-B0EF-9D01A9E630DB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376286722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569AAC-4081-4A68-A8D7-C5A16694BAFE}" type="datetime1">
              <a:rPr lang="ru-RU" smtClean="0"/>
              <a:t>11.03.2016</a:t>
            </a:fld>
            <a:endParaRPr lang="ru-RU"/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7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812D9F-430C-4DF0-ACBB-D33318670F12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731976857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741452-4B20-491C-A932-24909836EBF6}" type="datetime1">
              <a:rPr lang="ru-RU" smtClean="0"/>
              <a:t>11.03.2016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C1C761-9642-49CC-B65C-C6E225073B7D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572702417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85CAAC-6EFA-4B13-86B5-027A02D052F4}" type="datetime1">
              <a:rPr lang="ru-RU" smtClean="0"/>
              <a:t>11.03.2016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9C6EC8-6B0C-4E7D-AB28-0877B1C13971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811006447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37E4EB-8286-484F-8F50-2DE2CB191720}" type="datetime1">
              <a:rPr lang="ru-RU" smtClean="0"/>
              <a:t>11.03.2016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896666-E65F-492A-B100-F04EEB566ABF}" type="slidenum">
              <a:rPr lang="ru-RU" altLang="ru-RU" smtClean="0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293061399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B22994-4A2B-4385-AFE8-78D4850CEDC7}" type="datetime1">
              <a:rPr lang="ru-RU" smtClean="0"/>
              <a:t>11.03.2016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91D6C2-73C2-4D73-8A84-D50F88597EFC}" type="slidenum">
              <a:rPr lang="ru-RU" altLang="ru-RU" smtClean="0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114597774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693042-9E75-4097-B16A-212D0EF12E09}" type="datetime1">
              <a:rPr lang="ru-RU" smtClean="0"/>
              <a:t>11.03.2016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DEB136-D199-4331-A7B8-5B627D6543B8}" type="slidenum">
              <a:rPr lang="ru-RU" altLang="ru-RU" smtClean="0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001419212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680B88-088E-40E9-AC03-DB6D98EF9E52}" type="datetime1">
              <a:rPr lang="ru-RU" smtClean="0"/>
              <a:t>11.03.2016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40734C-DCC2-4EB4-B33B-CABADB9ADD7A}" type="slidenum">
              <a:rPr lang="ru-RU" altLang="ru-RU" smtClean="0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500221414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6C6707-78C5-40BA-BBD1-37EEBE5E9EC5}" type="datetime1">
              <a:rPr lang="ru-RU" smtClean="0"/>
              <a:t>11.03.2016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4BFAAE-15CB-4AD6-8F32-885F2C144D80}" type="slidenum">
              <a:rPr lang="ru-RU" altLang="ru-RU" smtClean="0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451207406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6E8D84-AAD1-424F-B29B-D272EAEDDD63}" type="datetime1">
              <a:rPr lang="ru-RU" smtClean="0"/>
              <a:t>11.03.2016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AD3B63-928B-4A84-B65B-277EE4473EDB}" type="slidenum">
              <a:rPr lang="ru-RU" altLang="ru-RU" smtClean="0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1041369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41BBECB-483F-4A43-A4A6-A966C3D303F5}" type="datetime1">
              <a:rPr lang="ru-RU" smtClean="0"/>
              <a:t>11.03.2016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3929C6-E4AA-48BF-9C86-A836ABEA2AD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00221414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D9B9B3-2FF5-4BE4-9FC9-6FEBE54F9F77}" type="datetime1">
              <a:rPr lang="ru-RU" smtClean="0"/>
              <a:t>11.03.2016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44A4E6-0BC6-4B5D-8594-106585AEEA60}" type="slidenum">
              <a:rPr lang="ru-RU" altLang="ru-RU" smtClean="0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979293733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88D45E-976A-4E28-A1B8-9D77840E1F58}" type="datetime1">
              <a:rPr lang="ru-RU" smtClean="0"/>
              <a:t>11.03.2016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CF167B-D5CE-42E5-B0EF-9D01A9E630DB}" type="slidenum">
              <a:rPr lang="ru-RU" altLang="ru-RU" smtClean="0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32983022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F37DBA-8FD7-4F81-BB0B-A53AF588B7A2}" type="datetime1">
              <a:rPr lang="ru-RU" smtClean="0"/>
              <a:t>11.03.2016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812D9F-430C-4DF0-ACBB-D33318670F12}" type="slidenum">
              <a:rPr lang="ru-RU" altLang="ru-RU" smtClean="0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367774312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A0F243-A4A7-4C85-8938-59C0234CE2BC}" type="datetime1">
              <a:rPr lang="ru-RU" smtClean="0"/>
              <a:t>11.03.2016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C1C761-9642-49CC-B65C-C6E225073B7D}" type="slidenum">
              <a:rPr lang="ru-RU" altLang="ru-RU" smtClean="0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267757411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F2DA72-3665-4C7E-ADCE-BE95A6B74E5E}" type="datetime1">
              <a:rPr lang="ru-RU" smtClean="0"/>
              <a:t>11.03.2016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9C6EC8-6B0C-4E7D-AB28-0877B1C13971}" type="slidenum">
              <a:rPr lang="ru-RU" altLang="ru-RU" smtClean="0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920155830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9A0A2A-0994-4CCB-8F89-18B79A1D80E4}" type="datetime1">
              <a:rPr lang="ru-RU" smtClean="0"/>
              <a:t>11.03.2016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AB6B82-C30B-450C-A930-39862CC8F6E6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443802282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6422B6-C1FF-46CC-BEEF-3332738B21CD}" type="datetime1">
              <a:rPr lang="ru-RU" smtClean="0"/>
              <a:t>11.03.2016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87B2E7-6540-4F8A-BAA0-50E6BF08BDBF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705553054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20D02A-E86B-4EF3-8864-509165E60C94}" type="datetime1">
              <a:rPr lang="ru-RU" smtClean="0"/>
              <a:t>11.03.2016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310A26-5F58-40FD-860C-6A57BD3EBA25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1909703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AF887F-FFE5-4DF3-AE24-7F33A145B5D1}" type="datetime1">
              <a:rPr lang="ru-RU" smtClean="0"/>
              <a:t>11.03.2016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8B65B9-5551-4E05-A385-6051DEC076CF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814812013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EA56D1-196B-444A-931A-466EFDEAC105}" type="datetime1">
              <a:rPr lang="ru-RU" smtClean="0"/>
              <a:t>11.03.2016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CB8FB4-0EF0-4FC4-877D-92049413BA64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6269222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4238E80-45A4-4AF7-B510-342F93B114F9}" type="datetime1">
              <a:rPr lang="ru-RU" smtClean="0"/>
              <a:t>11.03.2016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3929C6-E4AA-48BF-9C86-A836ABEA2AD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51207406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2C1A7A-75B7-463C-8F67-999BB4313999}" type="datetime1">
              <a:rPr lang="ru-RU" smtClean="0"/>
              <a:t>11.03.2016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C7DACB-397E-457F-A829-0C72F2A9B902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143749921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8C495D-8517-4A99-A8C0-CD5B2497D82D}" type="datetime1">
              <a:rPr lang="ru-RU" smtClean="0"/>
              <a:t>11.03.2016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51B0C4-5A8F-45BB-8885-3FBC5CE99041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644426168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897604-4EA3-48B0-ADB8-C8407F9EB14A}" type="datetime1">
              <a:rPr lang="ru-RU" smtClean="0"/>
              <a:t>11.03.2016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4BB2E5-E963-4504-ABCD-EE66FE095B22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413338419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0D5919-2445-44D4-9ACF-2D80BB3EDAF4}" type="datetime1">
              <a:rPr lang="ru-RU" smtClean="0"/>
              <a:t>11.03.2016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95584A-D717-4DA6-B6D9-0C9205274396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337485024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C9672D-14A8-42EC-BC6F-4A72C02F4017}" type="datetime1">
              <a:rPr lang="ru-RU" smtClean="0"/>
              <a:t>11.03.2016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A87BC5-6CA4-443C-B808-895C6FFBD1A0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906862492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8335E4-06E7-4136-9F9F-B1C4C8B0A57E}" type="datetime1">
              <a:rPr lang="ru-RU" smtClean="0"/>
              <a:t>11.03.2016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A1F263-4184-4F7D-8016-20EBC41A2553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657670075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B549EC-3656-411F-A1E8-5E91D686D98B}" type="datetime1">
              <a:rPr lang="ru-RU" smtClean="0"/>
              <a:t>11.03.2016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896666-E65F-492A-B100-F04EEB566ABF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686270951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BE03AF-46A7-474C-9773-F0F7DE1B526F}" type="datetime1">
              <a:rPr lang="ru-RU" smtClean="0"/>
              <a:t>11.03.2016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91D6C2-73C2-4D73-8A84-D50F88597EFC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576915413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D46F7E-AFCB-4788-ACF8-D1C8850D3689}" type="datetime1">
              <a:rPr lang="ru-RU" smtClean="0"/>
              <a:t>11.03.2016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DEB136-D199-4331-A7B8-5B627D6543B8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549485091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6A6422-1570-4F22-BEE2-4EAA0690106B}" type="datetime1">
              <a:rPr lang="ru-RU" smtClean="0"/>
              <a:t>11.03.2016</a:t>
            </a:fld>
            <a:endParaRPr lang="ru-RU"/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7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40734C-DCC2-4EB4-B33B-CABADB9ADD7A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1367043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046D569-9756-407A-9551-122EFF18A200}" type="datetime1">
              <a:rPr lang="ru-RU" smtClean="0"/>
              <a:t>11.03.2016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3929C6-E4AA-48BF-9C86-A836ABEA2AD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04136970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CCC8C2-BB2E-4C01-91DA-248DCBC78BAF}" type="datetime1">
              <a:rPr lang="ru-RU" smtClean="0"/>
              <a:t>11.03.2016</a:t>
            </a:fld>
            <a:endParaRPr lang="ru-RU"/>
          </a:p>
        </p:txBody>
      </p:sp>
      <p:sp>
        <p:nvSpPr>
          <p:cNvPr id="8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9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4BFAAE-15CB-4AD6-8F32-885F2C144D80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956035506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929F76-070B-4EED-9583-BBD49CC4A6CC}" type="datetime1">
              <a:rPr lang="ru-RU" smtClean="0"/>
              <a:t>11.03.2016</a:t>
            </a:fld>
            <a:endParaRPr lang="ru-RU"/>
          </a:p>
        </p:txBody>
      </p:sp>
      <p:sp>
        <p:nvSpPr>
          <p:cNvPr id="4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AD3B63-928B-4A84-B65B-277EE4473EDB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916885827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8B8DEF-59DC-419F-8EFA-7182DBA234DB}" type="datetime1">
              <a:rPr lang="ru-RU" smtClean="0"/>
              <a:t>11.03.2016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44A4E6-0BC6-4B5D-8594-106585AEEA60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965886211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2E72C5-DDBC-47DB-972C-68F46FF8C79B}" type="datetime1">
              <a:rPr lang="ru-RU" smtClean="0"/>
              <a:t>11.03.2016</a:t>
            </a:fld>
            <a:endParaRPr lang="ru-RU"/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7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CF167B-D5CE-42E5-B0EF-9D01A9E630DB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376286722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D0DAB2-A310-4EB5-897E-EA2A87F10B1B}" type="datetime1">
              <a:rPr lang="ru-RU" smtClean="0"/>
              <a:t>11.03.2016</a:t>
            </a:fld>
            <a:endParaRPr lang="ru-RU"/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7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812D9F-430C-4DF0-ACBB-D33318670F12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731976857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E87B3A-F453-4DAA-81EF-1599BC5B0C43}" type="datetime1">
              <a:rPr lang="ru-RU" smtClean="0"/>
              <a:t>11.03.2016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C1C761-9642-49CC-B65C-C6E225073B7D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572702417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F3EABE-DDDE-4D1E-9717-0652FEE0784C}" type="datetime1">
              <a:rPr lang="ru-RU" smtClean="0"/>
              <a:t>11.03.2016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9C6EC8-6B0C-4E7D-AB28-0877B1C13971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811006447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BB0F3E-0565-4882-9A0D-2049A448E49F}" type="datetime1">
              <a:rPr lang="ru-RU" smtClean="0"/>
              <a:t>11.03.2016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896666-E65F-492A-B100-F04EEB566ABF}" type="slidenum">
              <a:rPr lang="ru-RU" altLang="ru-RU" smtClean="0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293061399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85A563-159E-4B79-AD3E-14AEB1A385AA}" type="datetime1">
              <a:rPr lang="ru-RU" smtClean="0"/>
              <a:t>11.03.2016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91D6C2-73C2-4D73-8A84-D50F88597EFC}" type="slidenum">
              <a:rPr lang="ru-RU" altLang="ru-RU" smtClean="0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114597774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3D4204-006A-4AB1-ADE6-E60DA34D7DC2}" type="datetime1">
              <a:rPr lang="ru-RU" smtClean="0"/>
              <a:t>11.03.2016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DEB136-D199-4331-A7B8-5B627D6543B8}" type="slidenum">
              <a:rPr lang="ru-RU" altLang="ru-RU" smtClean="0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0014192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FBB5C44-2F9A-42FE-8A45-1ED504A0FD18}" type="datetime1">
              <a:rPr lang="ru-RU" smtClean="0"/>
              <a:t>11.03.2016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3929C6-E4AA-48BF-9C86-A836ABEA2AD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79293733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8FFDBE-6B99-404B-A337-6970355E4244}" type="datetime1">
              <a:rPr lang="ru-RU" smtClean="0"/>
              <a:t>11.03.2016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40734C-DCC2-4EB4-B33B-CABADB9ADD7A}" type="slidenum">
              <a:rPr lang="ru-RU" altLang="ru-RU" smtClean="0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500221414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C711B9-C07A-44B1-BBBB-D57FD8572141}" type="datetime1">
              <a:rPr lang="ru-RU" smtClean="0"/>
              <a:t>11.03.2016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4BFAAE-15CB-4AD6-8F32-885F2C144D80}" type="slidenum">
              <a:rPr lang="ru-RU" altLang="ru-RU" smtClean="0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451207406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BF3B87-AC8B-4373-8A83-A4A45AE10E34}" type="datetime1">
              <a:rPr lang="ru-RU" smtClean="0"/>
              <a:t>11.03.2016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AD3B63-928B-4A84-B65B-277EE4473EDB}" type="slidenum">
              <a:rPr lang="ru-RU" altLang="ru-RU" smtClean="0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104136970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FB2A8B-CBBE-4F08-A428-505E39543861}" type="datetime1">
              <a:rPr lang="ru-RU" smtClean="0"/>
              <a:t>11.03.2016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44A4E6-0BC6-4B5D-8594-106585AEEA60}" type="slidenum">
              <a:rPr lang="ru-RU" altLang="ru-RU" smtClean="0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979293733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AA050D-A90F-4498-87A6-8CB5024077F4}" type="datetime1">
              <a:rPr lang="ru-RU" smtClean="0"/>
              <a:t>11.03.2016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CF167B-D5CE-42E5-B0EF-9D01A9E630DB}" type="slidenum">
              <a:rPr lang="ru-RU" altLang="ru-RU" smtClean="0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32983022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EC9DCB-CDE4-4317-952C-045AE629A060}" type="datetime1">
              <a:rPr lang="ru-RU" smtClean="0"/>
              <a:t>11.03.2016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812D9F-430C-4DF0-ACBB-D33318670F12}" type="slidenum">
              <a:rPr lang="ru-RU" altLang="ru-RU" smtClean="0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367774312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CE6238-E3C1-487A-8E3E-84F592626477}" type="datetime1">
              <a:rPr lang="ru-RU" smtClean="0"/>
              <a:t>11.03.2016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C1C761-9642-49CC-B65C-C6E225073B7D}" type="slidenum">
              <a:rPr lang="ru-RU" altLang="ru-RU" smtClean="0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267757411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CC5EA4-D454-4AE8-A219-43C23B4E94BD}" type="datetime1">
              <a:rPr lang="ru-RU" smtClean="0"/>
              <a:t>11.03.2016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9C6EC8-6B0C-4E7D-AB28-0877B1C13971}" type="slidenum">
              <a:rPr lang="ru-RU" altLang="ru-RU" smtClean="0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920155830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208AD0-E21A-4BA3-9D39-AC5A6A4F9E10}" type="datetime1">
              <a:rPr lang="ru-RU" smtClean="0"/>
              <a:t>11.03.2016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AB6B82-C30B-450C-A930-39862CC8F6E6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443802282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09DE8B-BFA2-498B-AFC9-510D81F12F5B}" type="datetime1">
              <a:rPr lang="ru-RU" smtClean="0"/>
              <a:t>11.03.2016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87B2E7-6540-4F8A-BAA0-50E6BF08BDBF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7055530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4006055-DE73-41E5-8C75-E2A3B0E86FC5}" type="datetime1">
              <a:rPr lang="ru-RU" smtClean="0"/>
              <a:t>11.03.2016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3929C6-E4AA-48BF-9C86-A836ABEA2AD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2983022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419516-E220-4165-8128-E6A2183F9B4A}" type="datetime1">
              <a:rPr lang="ru-RU" smtClean="0"/>
              <a:t>11.03.2016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310A26-5F58-40FD-860C-6A57BD3EBA25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1909703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8EF045-D1E7-41A0-A51A-0AFEB365C349}" type="datetime1">
              <a:rPr lang="ru-RU" smtClean="0"/>
              <a:t>11.03.2016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8B65B9-5551-4E05-A385-6051DEC076CF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814812013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B1AB58-1894-49A9-BF11-DFF0D715DEEC}" type="datetime1">
              <a:rPr lang="ru-RU" smtClean="0"/>
              <a:t>11.03.2016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CB8FB4-0EF0-4FC4-877D-92049413BA64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626922280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2A3991-2D8D-4ED9-AD7E-F146ACF2AB1E}" type="datetime1">
              <a:rPr lang="ru-RU" smtClean="0"/>
              <a:t>11.03.2016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C7DACB-397E-457F-A829-0C72F2A9B902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143749921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AB2B14-CE28-464D-BF71-F730BAFA4795}" type="datetime1">
              <a:rPr lang="ru-RU" smtClean="0"/>
              <a:t>11.03.2016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51B0C4-5A8F-45BB-8885-3FBC5CE99041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644426168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328A84-CBDA-40FE-98A6-77499F752168}" type="datetime1">
              <a:rPr lang="ru-RU" smtClean="0"/>
              <a:t>11.03.2016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4BB2E5-E963-4504-ABCD-EE66FE095B22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413338419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F5ACBD-676F-4070-943F-2A76EF155734}" type="datetime1">
              <a:rPr lang="ru-RU" smtClean="0"/>
              <a:t>11.03.2016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95584A-D717-4DA6-B6D9-0C9205274396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337485024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3FBD79-5E63-421D-BDEE-2EB344FB2C20}" type="datetime1">
              <a:rPr lang="ru-RU" smtClean="0"/>
              <a:t>11.03.2016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A87BC5-6CA4-443C-B808-895C6FFBD1A0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906862492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2FC351-9B38-43E1-A0DA-8D9D758A845D}" type="datetime1">
              <a:rPr lang="ru-RU" smtClean="0"/>
              <a:t>11.03.2016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A1F263-4184-4F7D-8016-20EBC41A2553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657670075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A2D25E-C09C-4B94-B75A-380A7739414E}" type="datetime1">
              <a:rPr lang="ru-RU" smtClean="0"/>
              <a:t>11.03.2016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896666-E65F-492A-B100-F04EEB566ABF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6862709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289D5D0-24F5-4D4B-A9F5-8B3C583E28C7}" type="datetime1">
              <a:rPr lang="ru-RU" smtClean="0"/>
              <a:t>11.03.2016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3929C6-E4AA-48BF-9C86-A836ABEA2AD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67774312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48A7AD-BA1A-4F11-898B-D66D02617B24}" type="datetime1">
              <a:rPr lang="ru-RU" smtClean="0"/>
              <a:t>11.03.2016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91D6C2-73C2-4D73-8A84-D50F88597EFC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576915413"/>
      </p:ext>
    </p:extLst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3FCE10-E73D-4EDC-BF7D-4D0A0F0B7C3D}" type="datetime1">
              <a:rPr lang="ru-RU" smtClean="0"/>
              <a:t>11.03.2016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DEB136-D199-4331-A7B8-5B627D6543B8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549485091"/>
      </p:ext>
    </p:extLst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8A26CF-4C5C-47AD-8E42-B338E53A0E28}" type="datetime1">
              <a:rPr lang="ru-RU" smtClean="0"/>
              <a:t>11.03.2016</a:t>
            </a:fld>
            <a:endParaRPr lang="ru-RU"/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7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40734C-DCC2-4EB4-B33B-CABADB9ADD7A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136704379"/>
      </p:ext>
    </p:extLst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55B98A-43A7-486F-A676-0569A2EC37BD}" type="datetime1">
              <a:rPr lang="ru-RU" smtClean="0"/>
              <a:t>11.03.2016</a:t>
            </a:fld>
            <a:endParaRPr lang="ru-RU"/>
          </a:p>
        </p:txBody>
      </p:sp>
      <p:sp>
        <p:nvSpPr>
          <p:cNvPr id="8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9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4BFAAE-15CB-4AD6-8F32-885F2C144D80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956035506"/>
      </p:ext>
    </p:extLst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D37B2A-6A86-48C7-82DB-C95526DC7B4E}" type="datetime1">
              <a:rPr lang="ru-RU" smtClean="0"/>
              <a:t>11.03.2016</a:t>
            </a:fld>
            <a:endParaRPr lang="ru-RU"/>
          </a:p>
        </p:txBody>
      </p:sp>
      <p:sp>
        <p:nvSpPr>
          <p:cNvPr id="4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AD3B63-928B-4A84-B65B-277EE4473EDB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916885827"/>
      </p:ext>
    </p:extLst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E81A36-6BED-4B53-A023-7F0F3370ADB4}" type="datetime1">
              <a:rPr lang="ru-RU" smtClean="0"/>
              <a:t>11.03.2016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44A4E6-0BC6-4B5D-8594-106585AEEA60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965886211"/>
      </p:ext>
    </p:extLst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910465-C765-4436-9D6D-DAF694FEA3C6}" type="datetime1">
              <a:rPr lang="ru-RU" smtClean="0"/>
              <a:t>11.03.2016</a:t>
            </a:fld>
            <a:endParaRPr lang="ru-RU"/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7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CF167B-D5CE-42E5-B0EF-9D01A9E630DB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376286722"/>
      </p:ext>
    </p:extLst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E6578B-966F-4548-AFAF-AB158DC1ED33}" type="datetime1">
              <a:rPr lang="ru-RU" smtClean="0"/>
              <a:t>11.03.2016</a:t>
            </a:fld>
            <a:endParaRPr lang="ru-RU"/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7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812D9F-430C-4DF0-ACBB-D33318670F12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731976857"/>
      </p:ext>
    </p:extLst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7E8CA0-D5EC-4977-8A26-559D94BE491B}" type="datetime1">
              <a:rPr lang="ru-RU" smtClean="0"/>
              <a:t>11.03.2016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C1C761-9642-49CC-B65C-C6E225073B7D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572702417"/>
      </p:ext>
    </p:extLst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BD18AA-D109-4DBE-81BB-4B3F0734FBE9}" type="datetime1">
              <a:rPr lang="ru-RU" smtClean="0"/>
              <a:t>11.03.2016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9C6EC8-6B0C-4E7D-AB28-0877B1C13971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8110064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10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7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02.xml"/><Relationship Id="rId7" Type="http://schemas.openxmlformats.org/officeDocument/2006/relationships/slideLayout" Target="../slideLayouts/slideLayout106.xml"/><Relationship Id="rId12" Type="http://schemas.openxmlformats.org/officeDocument/2006/relationships/theme" Target="../theme/theme10.xml"/><Relationship Id="rId2" Type="http://schemas.openxmlformats.org/officeDocument/2006/relationships/slideLayout" Target="../slideLayouts/slideLayout101.xml"/><Relationship Id="rId1" Type="http://schemas.openxmlformats.org/officeDocument/2006/relationships/slideLayout" Target="../slideLayouts/slideLayout100.xml"/><Relationship Id="rId6" Type="http://schemas.openxmlformats.org/officeDocument/2006/relationships/slideLayout" Target="../slideLayouts/slideLayout105.xml"/><Relationship Id="rId11" Type="http://schemas.openxmlformats.org/officeDocument/2006/relationships/slideLayout" Target="../slideLayouts/slideLayout110.xml"/><Relationship Id="rId5" Type="http://schemas.openxmlformats.org/officeDocument/2006/relationships/slideLayout" Target="../slideLayouts/slideLayout104.xml"/><Relationship Id="rId10" Type="http://schemas.openxmlformats.org/officeDocument/2006/relationships/slideLayout" Target="../slideLayouts/slideLayout109.xml"/><Relationship Id="rId4" Type="http://schemas.openxmlformats.org/officeDocument/2006/relationships/slideLayout" Target="../slideLayouts/slideLayout103.xml"/><Relationship Id="rId9" Type="http://schemas.openxmlformats.org/officeDocument/2006/relationships/slideLayout" Target="../slideLayouts/slideLayout108.xml"/></Relationships>
</file>

<file path=ppt/slideMasters/_rels/slideMaster1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13.xml"/><Relationship Id="rId7" Type="http://schemas.openxmlformats.org/officeDocument/2006/relationships/slideLayout" Target="../slideLayouts/slideLayout117.xml"/><Relationship Id="rId12" Type="http://schemas.openxmlformats.org/officeDocument/2006/relationships/theme" Target="../theme/theme11.xml"/><Relationship Id="rId2" Type="http://schemas.openxmlformats.org/officeDocument/2006/relationships/slideLayout" Target="../slideLayouts/slideLayout112.xml"/><Relationship Id="rId1" Type="http://schemas.openxmlformats.org/officeDocument/2006/relationships/slideLayout" Target="../slideLayouts/slideLayout111.xml"/><Relationship Id="rId6" Type="http://schemas.openxmlformats.org/officeDocument/2006/relationships/slideLayout" Target="../slideLayouts/slideLayout116.xml"/><Relationship Id="rId11" Type="http://schemas.openxmlformats.org/officeDocument/2006/relationships/slideLayout" Target="../slideLayouts/slideLayout121.xml"/><Relationship Id="rId5" Type="http://schemas.openxmlformats.org/officeDocument/2006/relationships/slideLayout" Target="../slideLayouts/slideLayout115.xml"/><Relationship Id="rId10" Type="http://schemas.openxmlformats.org/officeDocument/2006/relationships/slideLayout" Target="../slideLayouts/slideLayout120.xml"/><Relationship Id="rId4" Type="http://schemas.openxmlformats.org/officeDocument/2006/relationships/slideLayout" Target="../slideLayouts/slideLayout114.xml"/><Relationship Id="rId9" Type="http://schemas.openxmlformats.org/officeDocument/2006/relationships/slideLayout" Target="../slideLayouts/slideLayout119.xml"/></Relationships>
</file>

<file path=ppt/slideMasters/_rels/slideMaster1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29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24.xml"/><Relationship Id="rId7" Type="http://schemas.openxmlformats.org/officeDocument/2006/relationships/slideLayout" Target="../slideLayouts/slideLayout128.xml"/><Relationship Id="rId12" Type="http://schemas.openxmlformats.org/officeDocument/2006/relationships/theme" Target="../theme/theme12.xml"/><Relationship Id="rId2" Type="http://schemas.openxmlformats.org/officeDocument/2006/relationships/slideLayout" Target="../slideLayouts/slideLayout123.xml"/><Relationship Id="rId1" Type="http://schemas.openxmlformats.org/officeDocument/2006/relationships/slideLayout" Target="../slideLayouts/slideLayout122.xml"/><Relationship Id="rId6" Type="http://schemas.openxmlformats.org/officeDocument/2006/relationships/slideLayout" Target="../slideLayouts/slideLayout127.xml"/><Relationship Id="rId11" Type="http://schemas.openxmlformats.org/officeDocument/2006/relationships/slideLayout" Target="../slideLayouts/slideLayout132.xml"/><Relationship Id="rId5" Type="http://schemas.openxmlformats.org/officeDocument/2006/relationships/slideLayout" Target="../slideLayouts/slideLayout126.xml"/><Relationship Id="rId10" Type="http://schemas.openxmlformats.org/officeDocument/2006/relationships/slideLayout" Target="../slideLayouts/slideLayout131.xml"/><Relationship Id="rId4" Type="http://schemas.openxmlformats.org/officeDocument/2006/relationships/slideLayout" Target="../slideLayouts/slideLayout125.xml"/><Relationship Id="rId9" Type="http://schemas.openxmlformats.org/officeDocument/2006/relationships/slideLayout" Target="../slideLayouts/slideLayout130.xml"/></Relationships>
</file>

<file path=ppt/slideMasters/_rels/slideMaster1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40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35.xml"/><Relationship Id="rId7" Type="http://schemas.openxmlformats.org/officeDocument/2006/relationships/slideLayout" Target="../slideLayouts/slideLayout139.xml"/><Relationship Id="rId12" Type="http://schemas.openxmlformats.org/officeDocument/2006/relationships/theme" Target="../theme/theme13.xml"/><Relationship Id="rId2" Type="http://schemas.openxmlformats.org/officeDocument/2006/relationships/slideLayout" Target="../slideLayouts/slideLayout134.xml"/><Relationship Id="rId1" Type="http://schemas.openxmlformats.org/officeDocument/2006/relationships/slideLayout" Target="../slideLayouts/slideLayout133.xml"/><Relationship Id="rId6" Type="http://schemas.openxmlformats.org/officeDocument/2006/relationships/slideLayout" Target="../slideLayouts/slideLayout138.xml"/><Relationship Id="rId11" Type="http://schemas.openxmlformats.org/officeDocument/2006/relationships/slideLayout" Target="../slideLayouts/slideLayout143.xml"/><Relationship Id="rId5" Type="http://schemas.openxmlformats.org/officeDocument/2006/relationships/slideLayout" Target="../slideLayouts/slideLayout137.xml"/><Relationship Id="rId10" Type="http://schemas.openxmlformats.org/officeDocument/2006/relationships/slideLayout" Target="../slideLayouts/slideLayout142.xml"/><Relationship Id="rId4" Type="http://schemas.openxmlformats.org/officeDocument/2006/relationships/slideLayout" Target="../slideLayouts/slideLayout136.xml"/><Relationship Id="rId9" Type="http://schemas.openxmlformats.org/officeDocument/2006/relationships/slideLayout" Target="../slideLayouts/slideLayout141.xml"/></Relationships>
</file>

<file path=ppt/slideMasters/_rels/slideMaster1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51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46.xml"/><Relationship Id="rId7" Type="http://schemas.openxmlformats.org/officeDocument/2006/relationships/slideLayout" Target="../slideLayouts/slideLayout150.xml"/><Relationship Id="rId12" Type="http://schemas.openxmlformats.org/officeDocument/2006/relationships/theme" Target="../theme/theme14.xml"/><Relationship Id="rId2" Type="http://schemas.openxmlformats.org/officeDocument/2006/relationships/slideLayout" Target="../slideLayouts/slideLayout145.xml"/><Relationship Id="rId1" Type="http://schemas.openxmlformats.org/officeDocument/2006/relationships/slideLayout" Target="../slideLayouts/slideLayout144.xml"/><Relationship Id="rId6" Type="http://schemas.openxmlformats.org/officeDocument/2006/relationships/slideLayout" Target="../slideLayouts/slideLayout149.xml"/><Relationship Id="rId11" Type="http://schemas.openxmlformats.org/officeDocument/2006/relationships/slideLayout" Target="../slideLayouts/slideLayout154.xml"/><Relationship Id="rId5" Type="http://schemas.openxmlformats.org/officeDocument/2006/relationships/slideLayout" Target="../slideLayouts/slideLayout148.xml"/><Relationship Id="rId10" Type="http://schemas.openxmlformats.org/officeDocument/2006/relationships/slideLayout" Target="../slideLayouts/slideLayout153.xml"/><Relationship Id="rId4" Type="http://schemas.openxmlformats.org/officeDocument/2006/relationships/slideLayout" Target="../slideLayouts/slideLayout147.xml"/><Relationship Id="rId9" Type="http://schemas.openxmlformats.org/officeDocument/2006/relationships/slideLayout" Target="../slideLayouts/slideLayout152.xml"/></Relationships>
</file>

<file path=ppt/slideMasters/_rels/slideMaster1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62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57.xml"/><Relationship Id="rId7" Type="http://schemas.openxmlformats.org/officeDocument/2006/relationships/slideLayout" Target="../slideLayouts/slideLayout161.xml"/><Relationship Id="rId12" Type="http://schemas.openxmlformats.org/officeDocument/2006/relationships/theme" Target="../theme/theme15.xml"/><Relationship Id="rId2" Type="http://schemas.openxmlformats.org/officeDocument/2006/relationships/slideLayout" Target="../slideLayouts/slideLayout156.xml"/><Relationship Id="rId1" Type="http://schemas.openxmlformats.org/officeDocument/2006/relationships/slideLayout" Target="../slideLayouts/slideLayout155.xml"/><Relationship Id="rId6" Type="http://schemas.openxmlformats.org/officeDocument/2006/relationships/slideLayout" Target="../slideLayouts/slideLayout160.xml"/><Relationship Id="rId11" Type="http://schemas.openxmlformats.org/officeDocument/2006/relationships/slideLayout" Target="../slideLayouts/slideLayout165.xml"/><Relationship Id="rId5" Type="http://schemas.openxmlformats.org/officeDocument/2006/relationships/slideLayout" Target="../slideLayouts/slideLayout159.xml"/><Relationship Id="rId10" Type="http://schemas.openxmlformats.org/officeDocument/2006/relationships/slideLayout" Target="../slideLayouts/slideLayout164.xml"/><Relationship Id="rId4" Type="http://schemas.openxmlformats.org/officeDocument/2006/relationships/slideLayout" Target="../slideLayouts/slideLayout158.xml"/><Relationship Id="rId9" Type="http://schemas.openxmlformats.org/officeDocument/2006/relationships/slideLayout" Target="../slideLayouts/slideLayout163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3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58.xml"/><Relationship Id="rId7" Type="http://schemas.openxmlformats.org/officeDocument/2006/relationships/slideLayout" Target="../slideLayouts/slideLayout62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57.xml"/><Relationship Id="rId1" Type="http://schemas.openxmlformats.org/officeDocument/2006/relationships/slideLayout" Target="../slideLayouts/slideLayout56.xml"/><Relationship Id="rId6" Type="http://schemas.openxmlformats.org/officeDocument/2006/relationships/slideLayout" Target="../slideLayouts/slideLayout61.xml"/><Relationship Id="rId11" Type="http://schemas.openxmlformats.org/officeDocument/2006/relationships/slideLayout" Target="../slideLayouts/slideLayout66.xml"/><Relationship Id="rId5" Type="http://schemas.openxmlformats.org/officeDocument/2006/relationships/slideLayout" Target="../slideLayouts/slideLayout60.xml"/><Relationship Id="rId10" Type="http://schemas.openxmlformats.org/officeDocument/2006/relationships/slideLayout" Target="../slideLayouts/slideLayout65.xml"/><Relationship Id="rId4" Type="http://schemas.openxmlformats.org/officeDocument/2006/relationships/slideLayout" Target="../slideLayouts/slideLayout59.xml"/><Relationship Id="rId9" Type="http://schemas.openxmlformats.org/officeDocument/2006/relationships/slideLayout" Target="../slideLayouts/slideLayout64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4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69.xml"/><Relationship Id="rId7" Type="http://schemas.openxmlformats.org/officeDocument/2006/relationships/slideLayout" Target="../slideLayouts/slideLayout73.xml"/><Relationship Id="rId12" Type="http://schemas.openxmlformats.org/officeDocument/2006/relationships/theme" Target="../theme/theme7.xml"/><Relationship Id="rId2" Type="http://schemas.openxmlformats.org/officeDocument/2006/relationships/slideLayout" Target="../slideLayouts/slideLayout68.xml"/><Relationship Id="rId1" Type="http://schemas.openxmlformats.org/officeDocument/2006/relationships/slideLayout" Target="../slideLayouts/slideLayout67.xml"/><Relationship Id="rId6" Type="http://schemas.openxmlformats.org/officeDocument/2006/relationships/slideLayout" Target="../slideLayouts/slideLayout72.xml"/><Relationship Id="rId11" Type="http://schemas.openxmlformats.org/officeDocument/2006/relationships/slideLayout" Target="../slideLayouts/slideLayout77.xml"/><Relationship Id="rId5" Type="http://schemas.openxmlformats.org/officeDocument/2006/relationships/slideLayout" Target="../slideLayouts/slideLayout71.xml"/><Relationship Id="rId10" Type="http://schemas.openxmlformats.org/officeDocument/2006/relationships/slideLayout" Target="../slideLayouts/slideLayout76.xml"/><Relationship Id="rId4" Type="http://schemas.openxmlformats.org/officeDocument/2006/relationships/slideLayout" Target="../slideLayouts/slideLayout70.xml"/><Relationship Id="rId9" Type="http://schemas.openxmlformats.org/officeDocument/2006/relationships/slideLayout" Target="../slideLayouts/slideLayout75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5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80.xml"/><Relationship Id="rId7" Type="http://schemas.openxmlformats.org/officeDocument/2006/relationships/slideLayout" Target="../slideLayouts/slideLayout84.xml"/><Relationship Id="rId12" Type="http://schemas.openxmlformats.org/officeDocument/2006/relationships/theme" Target="../theme/theme8.xml"/><Relationship Id="rId2" Type="http://schemas.openxmlformats.org/officeDocument/2006/relationships/slideLayout" Target="../slideLayouts/slideLayout79.xml"/><Relationship Id="rId1" Type="http://schemas.openxmlformats.org/officeDocument/2006/relationships/slideLayout" Target="../slideLayouts/slideLayout78.xml"/><Relationship Id="rId6" Type="http://schemas.openxmlformats.org/officeDocument/2006/relationships/slideLayout" Target="../slideLayouts/slideLayout83.xml"/><Relationship Id="rId11" Type="http://schemas.openxmlformats.org/officeDocument/2006/relationships/slideLayout" Target="../slideLayouts/slideLayout88.xml"/><Relationship Id="rId5" Type="http://schemas.openxmlformats.org/officeDocument/2006/relationships/slideLayout" Target="../slideLayouts/slideLayout82.xml"/><Relationship Id="rId10" Type="http://schemas.openxmlformats.org/officeDocument/2006/relationships/slideLayout" Target="../slideLayouts/slideLayout87.xml"/><Relationship Id="rId4" Type="http://schemas.openxmlformats.org/officeDocument/2006/relationships/slideLayout" Target="../slideLayouts/slideLayout81.xml"/><Relationship Id="rId9" Type="http://schemas.openxmlformats.org/officeDocument/2006/relationships/slideLayout" Target="../slideLayouts/slideLayout86.xml"/></Relationships>
</file>

<file path=ppt/slideMasters/_rels/slideMaster9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6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91.xml"/><Relationship Id="rId7" Type="http://schemas.openxmlformats.org/officeDocument/2006/relationships/slideLayout" Target="../slideLayouts/slideLayout95.xml"/><Relationship Id="rId12" Type="http://schemas.openxmlformats.org/officeDocument/2006/relationships/theme" Target="../theme/theme9.xml"/><Relationship Id="rId2" Type="http://schemas.openxmlformats.org/officeDocument/2006/relationships/slideLayout" Target="../slideLayouts/slideLayout90.xml"/><Relationship Id="rId1" Type="http://schemas.openxmlformats.org/officeDocument/2006/relationships/slideLayout" Target="../slideLayouts/slideLayout89.xml"/><Relationship Id="rId6" Type="http://schemas.openxmlformats.org/officeDocument/2006/relationships/slideLayout" Target="../slideLayouts/slideLayout94.xml"/><Relationship Id="rId11" Type="http://schemas.openxmlformats.org/officeDocument/2006/relationships/slideLayout" Target="../slideLayouts/slideLayout99.xml"/><Relationship Id="rId5" Type="http://schemas.openxmlformats.org/officeDocument/2006/relationships/slideLayout" Target="../slideLayouts/slideLayout93.xml"/><Relationship Id="rId10" Type="http://schemas.openxmlformats.org/officeDocument/2006/relationships/slideLayout" Target="../slideLayouts/slideLayout98.xml"/><Relationship Id="rId4" Type="http://schemas.openxmlformats.org/officeDocument/2006/relationships/slideLayout" Target="../slideLayouts/slideLayout92.xml"/><Relationship Id="rId9" Type="http://schemas.openxmlformats.org/officeDocument/2006/relationships/slideLayout" Target="../slideLayouts/slideLayout9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fld id="{472BB0B1-133A-4C08-BBDF-C96887C5493B}" type="datetime1">
              <a:rPr lang="ru-RU" smtClean="0"/>
              <a:t>11.03.2016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solidFill>
                  <a:srgbClr val="898989"/>
                </a:solidFill>
                <a:latin typeface="+mn-lt"/>
                <a:cs typeface="Arial" charset="0"/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6C3929C6-E4AA-48BF-9C86-A836ABEA2ADA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fld id="{90D4227E-C388-4D8C-ACC1-B8E31E1C0DB0}" type="datetime1">
              <a:rPr lang="ru-RU" smtClean="0"/>
              <a:t>11.03.2016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solidFill>
                  <a:srgbClr val="898989"/>
                </a:solidFill>
                <a:latin typeface="+mn-lt"/>
                <a:cs typeface="Arial" charset="0"/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6C3929C6-E4AA-48BF-9C86-A836ABEA2ADA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hf hdr="0" ft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2051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7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 sz="900">
                <a:solidFill>
                  <a:schemeClr val="bg1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E0607C97-5656-4B67-9B39-37ECD60C6AFB}" type="datetime1">
              <a:rPr lang="ru-RU" smtClean="0"/>
              <a:t>11.03.2016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solidFill>
                  <a:srgbClr val="898989"/>
                </a:solidFill>
                <a:latin typeface="+mn-lt"/>
                <a:cs typeface="Arial" charset="0"/>
              </a:defRPr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pPr>
              <a:defRPr/>
            </a:pPr>
            <a:fld id="{028E1F41-7657-49BE-9951-84E5BFEB8EC2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hf hdr="0" ft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3075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7" name="Дата 1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B3B080EF-D4A1-44A3-AC85-34B902052A3C}" type="datetime1">
              <a:rPr lang="ru-RU" smtClean="0"/>
              <a:t>11.03.2016</a:t>
            </a:fld>
            <a:endParaRPr lang="ru-RU"/>
          </a:p>
        </p:txBody>
      </p:sp>
      <p:sp>
        <p:nvSpPr>
          <p:cNvPr id="8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solidFill>
                  <a:srgbClr val="898989"/>
                </a:solidFill>
                <a:latin typeface="+mn-lt"/>
                <a:cs typeface="Arial" charset="0"/>
              </a:defRPr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9" name="Номер слайда 3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pPr>
              <a:defRPr/>
            </a:pPr>
            <a:fld id="{21DAFD5F-4E84-4FD9-B933-6DA15D766A43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hf hdr="0" ft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fld id="{3DD845DC-EEBD-4674-9B7C-F212CDE94423}" type="datetime1">
              <a:rPr lang="ru-RU" smtClean="0"/>
              <a:t>11.03.2016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solidFill>
                  <a:srgbClr val="898989"/>
                </a:solidFill>
                <a:latin typeface="+mn-lt"/>
                <a:cs typeface="Arial" charset="0"/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6C3929C6-E4AA-48BF-9C86-A836ABEA2ADA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hf hdr="0" ft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2051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7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 sz="900">
                <a:solidFill>
                  <a:schemeClr val="bg1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D31DB49B-5494-494D-A631-44F662D8E864}" type="datetime1">
              <a:rPr lang="ru-RU" smtClean="0"/>
              <a:t>11.03.2016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solidFill>
                  <a:srgbClr val="898989"/>
                </a:solidFill>
                <a:latin typeface="+mn-lt"/>
                <a:cs typeface="Arial" charset="0"/>
              </a:defRPr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pPr>
              <a:defRPr/>
            </a:pPr>
            <a:fld id="{028E1F41-7657-49BE-9951-84E5BFEB8EC2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7" r:id="rId1"/>
    <p:sldLayoutId id="2147483818" r:id="rId2"/>
    <p:sldLayoutId id="2147483819" r:id="rId3"/>
    <p:sldLayoutId id="2147483820" r:id="rId4"/>
    <p:sldLayoutId id="2147483821" r:id="rId5"/>
    <p:sldLayoutId id="2147483822" r:id="rId6"/>
    <p:sldLayoutId id="2147483823" r:id="rId7"/>
    <p:sldLayoutId id="2147483824" r:id="rId8"/>
    <p:sldLayoutId id="2147483825" r:id="rId9"/>
    <p:sldLayoutId id="2147483826" r:id="rId10"/>
    <p:sldLayoutId id="2147483827" r:id="rId11"/>
  </p:sldLayoutIdLst>
  <p:hf hdr="0" ft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3075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7" name="Дата 1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DCC741C3-C3A2-4334-A695-813963BD1B9B}" type="datetime1">
              <a:rPr lang="ru-RU" smtClean="0"/>
              <a:t>11.03.2016</a:t>
            </a:fld>
            <a:endParaRPr lang="ru-RU"/>
          </a:p>
        </p:txBody>
      </p:sp>
      <p:sp>
        <p:nvSpPr>
          <p:cNvPr id="8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solidFill>
                  <a:srgbClr val="898989"/>
                </a:solidFill>
                <a:latin typeface="+mn-lt"/>
                <a:cs typeface="Arial" charset="0"/>
              </a:defRPr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9" name="Номер слайда 3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pPr>
              <a:defRPr/>
            </a:pPr>
            <a:fld id="{21DAFD5F-4E84-4FD9-B933-6DA15D766A43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29" r:id="rId1"/>
    <p:sldLayoutId id="2147483830" r:id="rId2"/>
    <p:sldLayoutId id="2147483831" r:id="rId3"/>
    <p:sldLayoutId id="2147483832" r:id="rId4"/>
    <p:sldLayoutId id="2147483833" r:id="rId5"/>
    <p:sldLayoutId id="2147483834" r:id="rId6"/>
    <p:sldLayoutId id="2147483835" r:id="rId7"/>
    <p:sldLayoutId id="2147483836" r:id="rId8"/>
    <p:sldLayoutId id="2147483837" r:id="rId9"/>
    <p:sldLayoutId id="2147483838" r:id="rId10"/>
    <p:sldLayoutId id="2147483839" r:id="rId11"/>
  </p:sldLayoutIdLst>
  <p:hf hdr="0" ft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2051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7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 sz="900">
                <a:solidFill>
                  <a:schemeClr val="bg1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8971C59A-0308-4602-B5CF-2A290834CBB1}" type="datetime1">
              <a:rPr lang="ru-RU" smtClean="0"/>
              <a:t>11.03.2016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solidFill>
                  <a:srgbClr val="898989"/>
                </a:solidFill>
                <a:latin typeface="+mn-lt"/>
                <a:cs typeface="Arial" charset="0"/>
              </a:defRPr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pPr>
              <a:defRPr/>
            </a:pPr>
            <a:fld id="{028E1F41-7657-49BE-9951-84E5BFEB8EC2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3075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7" name="Дата 1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128393E5-9533-4D55-81D6-F412E86C489E}" type="datetime1">
              <a:rPr lang="ru-RU" smtClean="0"/>
              <a:t>11.03.2016</a:t>
            </a:fld>
            <a:endParaRPr lang="ru-RU"/>
          </a:p>
        </p:txBody>
      </p:sp>
      <p:sp>
        <p:nvSpPr>
          <p:cNvPr id="8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solidFill>
                  <a:srgbClr val="898989"/>
                </a:solidFill>
                <a:latin typeface="+mn-lt"/>
                <a:cs typeface="Arial" charset="0"/>
              </a:defRPr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9" name="Номер слайда 3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pPr>
              <a:defRPr/>
            </a:pPr>
            <a:fld id="{21DAFD5F-4E84-4FD9-B933-6DA15D766A43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hdr="0" ft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fld id="{362D04E8-C835-4355-B63F-DEE68E16E5B3}" type="datetime1">
              <a:rPr lang="ru-RU" smtClean="0"/>
              <a:t>11.03.2016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solidFill>
                  <a:srgbClr val="898989"/>
                </a:solidFill>
                <a:latin typeface="+mn-lt"/>
                <a:cs typeface="Arial" charset="0"/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6C3929C6-E4AA-48BF-9C86-A836ABEA2ADA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hdr="0" ft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2051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7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 sz="900">
                <a:solidFill>
                  <a:schemeClr val="bg1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856BF3B3-91FB-43F0-BD31-4CF7F41AC63C}" type="datetime1">
              <a:rPr lang="ru-RU" smtClean="0"/>
              <a:t>11.03.2016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solidFill>
                  <a:srgbClr val="898989"/>
                </a:solidFill>
                <a:latin typeface="+mn-lt"/>
                <a:cs typeface="Arial" charset="0"/>
              </a:defRPr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pPr>
              <a:defRPr/>
            </a:pPr>
            <a:fld id="{028E1F41-7657-49BE-9951-84E5BFEB8EC2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hf hdr="0" ft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3075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7" name="Дата 1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AB5DC634-DC74-4708-AB4E-DCDAC46BCE3C}" type="datetime1">
              <a:rPr lang="ru-RU" smtClean="0"/>
              <a:t>11.03.2016</a:t>
            </a:fld>
            <a:endParaRPr lang="ru-RU"/>
          </a:p>
        </p:txBody>
      </p:sp>
      <p:sp>
        <p:nvSpPr>
          <p:cNvPr id="8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solidFill>
                  <a:srgbClr val="898989"/>
                </a:solidFill>
                <a:latin typeface="+mn-lt"/>
                <a:cs typeface="Arial" charset="0"/>
              </a:defRPr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9" name="Номер слайда 3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pPr>
              <a:defRPr/>
            </a:pPr>
            <a:fld id="{21DAFD5F-4E84-4FD9-B933-6DA15D766A43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hf hdr="0" ft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fld id="{2DE929E8-0A22-4E23-A7ED-37958554329E}" type="datetime1">
              <a:rPr lang="ru-RU" smtClean="0"/>
              <a:t>11.03.2016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solidFill>
                  <a:srgbClr val="898989"/>
                </a:solidFill>
                <a:latin typeface="+mn-lt"/>
                <a:cs typeface="Arial" charset="0"/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6C3929C6-E4AA-48BF-9C86-A836ABEA2ADA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hf hdr="0" ft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2051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7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 sz="900">
                <a:solidFill>
                  <a:schemeClr val="bg1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BF38A7F9-C602-45A1-83F2-76EE5AA689E9}" type="datetime1">
              <a:rPr lang="ru-RU" smtClean="0"/>
              <a:t>11.03.2016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solidFill>
                  <a:srgbClr val="898989"/>
                </a:solidFill>
                <a:latin typeface="+mn-lt"/>
                <a:cs typeface="Arial" charset="0"/>
              </a:defRPr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pPr>
              <a:defRPr/>
            </a:pPr>
            <a:fld id="{028E1F41-7657-49BE-9951-84E5BFEB8EC2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hf hdr="0" ft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3075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7" name="Дата 1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D1CB6165-E4A8-462B-A1A9-AC525E077499}" type="datetime1">
              <a:rPr lang="ru-RU" smtClean="0"/>
              <a:t>11.03.2016</a:t>
            </a:fld>
            <a:endParaRPr lang="ru-RU"/>
          </a:p>
        </p:txBody>
      </p:sp>
      <p:sp>
        <p:nvSpPr>
          <p:cNvPr id="8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solidFill>
                  <a:srgbClr val="898989"/>
                </a:solidFill>
                <a:latin typeface="+mn-lt"/>
                <a:cs typeface="Arial" charset="0"/>
              </a:defRPr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9" name="Номер слайда 3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pPr>
              <a:defRPr/>
            </a:pPr>
            <a:fld id="{21DAFD5F-4E84-4FD9-B933-6DA15D766A43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hf hdr="0" ft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3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mailto:mssorokina@hse.ru" TargetMode="External"/><Relationship Id="rId2" Type="http://schemas.openxmlformats.org/officeDocument/2006/relationships/hyperlink" Target="mailto:demidkina@hse.ru" TargetMode="External"/><Relationship Id="rId1" Type="http://schemas.openxmlformats.org/officeDocument/2006/relationships/slideLayout" Target="../slideLayouts/slideLayout13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mailto:mssorokina@hse.ru" TargetMode="External"/><Relationship Id="rId1" Type="http://schemas.openxmlformats.org/officeDocument/2006/relationships/slideLayout" Target="../slideLayouts/slideLayout13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045336" y="2636912"/>
            <a:ext cx="7344816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400" b="1" dirty="0" smtClean="0">
                <a:solidFill>
                  <a:srgbClr val="0070C0"/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Социальная поддержка студентов</a:t>
            </a:r>
            <a:endParaRPr lang="ru-RU" sz="4400" b="1" dirty="0">
              <a:solidFill>
                <a:srgbClr val="0070C0"/>
              </a:solidFill>
              <a:latin typeface="Century Gothic" panose="020B0502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Заголовок 2"/>
          <p:cNvSpPr txBox="1">
            <a:spLocks/>
          </p:cNvSpPr>
          <p:nvPr/>
        </p:nvSpPr>
        <p:spPr bwMode="auto">
          <a:xfrm>
            <a:off x="0" y="0"/>
            <a:ext cx="9161463" cy="1143000"/>
          </a:xfrm>
          <a:prstGeom prst="rect">
            <a:avLst/>
          </a:prstGeom>
          <a:gradFill flip="none" rotWithShape="1">
            <a:gsLst>
              <a:gs pos="0">
                <a:schemeClr val="tx2"/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0" scaled="1"/>
            <a:tileRect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lang="en-US" kern="0" smtClean="0"/>
              <a:t> </a:t>
            </a:r>
            <a:endParaRPr lang="ru-RU" kern="0" dirty="0"/>
          </a:p>
        </p:txBody>
      </p:sp>
      <p:sp>
        <p:nvSpPr>
          <p:cNvPr id="6" name="TextBox 5"/>
          <p:cNvSpPr txBox="1"/>
          <p:nvPr/>
        </p:nvSpPr>
        <p:spPr>
          <a:xfrm>
            <a:off x="2449492" y="5589240"/>
            <a:ext cx="453650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dirty="0" smtClean="0">
                <a:latin typeface="Century Gothic" panose="020B0502020202020204" pitchFamily="34" charset="0"/>
                <a:cs typeface="Times New Roman" panose="02020603050405020304" pitchFamily="18" charset="0"/>
              </a:rPr>
              <a:t>Управление социальной сферы</a:t>
            </a:r>
          </a:p>
          <a:p>
            <a:pPr algn="ctr"/>
            <a:r>
              <a:rPr lang="ru-RU" sz="1600" dirty="0" smtClean="0">
                <a:latin typeface="Century Gothic" panose="020B0502020202020204" pitchFamily="34" charset="0"/>
                <a:cs typeface="Times New Roman" panose="02020603050405020304" pitchFamily="18" charset="0"/>
              </a:rPr>
              <a:t>2016</a:t>
            </a:r>
            <a:endParaRPr lang="ru-RU" sz="1600" dirty="0">
              <a:latin typeface="Century Gothic" panose="020B0502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18838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715433" y="1556792"/>
            <a:ext cx="7704856" cy="36317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 algn="ctr">
              <a:defRPr sz="4400" b="1">
                <a:solidFill>
                  <a:srgbClr val="0070C0"/>
                </a:solidFill>
                <a:latin typeface="Century Gothic" panose="020B0502020202020204" pitchFamily="34" charset="0"/>
                <a:cs typeface="Times New Roman" panose="02020603050405020304" pitchFamily="18" charset="0"/>
              </a:defRPr>
            </a:lvl1pPr>
          </a:lstStyle>
          <a:p>
            <a:pPr algn="just"/>
            <a:r>
              <a:rPr lang="ru-RU" sz="1800" b="0" dirty="0" smtClean="0">
                <a:solidFill>
                  <a:schemeClr val="tx1"/>
                </a:solidFill>
              </a:rPr>
              <a:t>По вопросам социальной поддержки студентов Вы</a:t>
            </a:r>
            <a:r>
              <a:rPr lang="en-US" sz="1800" b="0" dirty="0" smtClean="0">
                <a:solidFill>
                  <a:schemeClr val="tx1"/>
                </a:solidFill>
              </a:rPr>
              <a:t> </a:t>
            </a:r>
            <a:r>
              <a:rPr lang="ru-RU" sz="1800" b="0" dirty="0" smtClean="0">
                <a:solidFill>
                  <a:schemeClr val="tx1"/>
                </a:solidFill>
              </a:rPr>
              <a:t>можете обращаться в Управление социальной сферы</a:t>
            </a:r>
            <a:r>
              <a:rPr lang="ru-RU" sz="1800" b="0" dirty="0">
                <a:solidFill>
                  <a:schemeClr val="tx1"/>
                </a:solidFill>
              </a:rPr>
              <a:t>:</a:t>
            </a:r>
            <a:endParaRPr lang="en-US" sz="1800" b="0" dirty="0" smtClean="0">
              <a:solidFill>
                <a:schemeClr val="tx1"/>
              </a:solidFill>
            </a:endParaRPr>
          </a:p>
          <a:p>
            <a:pPr algn="just"/>
            <a:endParaRPr lang="ru-RU" sz="1800" b="0" dirty="0" smtClean="0">
              <a:solidFill>
                <a:schemeClr val="tx1"/>
              </a:solidFill>
            </a:endParaRPr>
          </a:p>
          <a:p>
            <a:pPr algn="just"/>
            <a:r>
              <a:rPr lang="ru-RU" sz="1800" dirty="0" err="1" smtClean="0"/>
              <a:t>Демидкина</a:t>
            </a:r>
            <a:r>
              <a:rPr lang="ru-RU" sz="1800" dirty="0" smtClean="0"/>
              <a:t> Марина Дмитриевна</a:t>
            </a:r>
            <a:r>
              <a:rPr lang="ru-RU" sz="1800" b="0" dirty="0" smtClean="0">
                <a:solidFill>
                  <a:schemeClr val="tx1"/>
                </a:solidFill>
              </a:rPr>
              <a:t> – начальник Управления </a:t>
            </a:r>
            <a:r>
              <a:rPr lang="ru-RU" sz="1800" b="0" dirty="0">
                <a:solidFill>
                  <a:schemeClr val="tx1"/>
                </a:solidFill>
              </a:rPr>
              <a:t>социальной сферы, тел. +</a:t>
            </a:r>
            <a:r>
              <a:rPr lang="ru-RU" sz="1800" b="0" dirty="0" smtClean="0">
                <a:solidFill>
                  <a:schemeClr val="tx1"/>
                </a:solidFill>
              </a:rPr>
              <a:t>7(495)621-77-82, </a:t>
            </a:r>
            <a:r>
              <a:rPr lang="ru-RU" sz="1800" b="0" dirty="0" err="1">
                <a:solidFill>
                  <a:schemeClr val="tx1"/>
                </a:solidFill>
              </a:rPr>
              <a:t>вн</a:t>
            </a:r>
            <a:r>
              <a:rPr lang="ru-RU" sz="1800" b="0" dirty="0">
                <a:solidFill>
                  <a:schemeClr val="tx1"/>
                </a:solidFill>
              </a:rPr>
              <a:t>. </a:t>
            </a:r>
            <a:r>
              <a:rPr lang="ru-RU" sz="1800" b="0" dirty="0" smtClean="0">
                <a:solidFill>
                  <a:schemeClr val="tx1"/>
                </a:solidFill>
              </a:rPr>
              <a:t>11233, </a:t>
            </a:r>
            <a:r>
              <a:rPr lang="en-US" sz="1800" b="0" dirty="0" smtClean="0">
                <a:solidFill>
                  <a:schemeClr val="tx1"/>
                </a:solidFill>
                <a:hlinkClick r:id="rId2"/>
              </a:rPr>
              <a:t>demidkina@hse.ru</a:t>
            </a:r>
            <a:r>
              <a:rPr lang="en-US" sz="1800" b="0" dirty="0" smtClean="0">
                <a:solidFill>
                  <a:schemeClr val="tx1"/>
                </a:solidFill>
              </a:rPr>
              <a:t> </a:t>
            </a:r>
            <a:endParaRPr lang="ru-RU" sz="1800" b="0" dirty="0" smtClean="0">
              <a:solidFill>
                <a:schemeClr val="tx1"/>
              </a:solidFill>
            </a:endParaRPr>
          </a:p>
          <a:p>
            <a:pPr algn="just"/>
            <a:endParaRPr lang="ru-RU" sz="1800" b="0" dirty="0" smtClean="0">
              <a:solidFill>
                <a:schemeClr val="tx1"/>
              </a:solidFill>
            </a:endParaRPr>
          </a:p>
          <a:p>
            <a:pPr algn="just"/>
            <a:r>
              <a:rPr lang="ru-RU" sz="1800" dirty="0" smtClean="0"/>
              <a:t>Сорокина Мария Сергеевна</a:t>
            </a:r>
            <a:r>
              <a:rPr lang="ru-RU" sz="1800" b="0" dirty="0" smtClean="0">
                <a:solidFill>
                  <a:schemeClr val="tx1"/>
                </a:solidFill>
              </a:rPr>
              <a:t> – начальник отдела по работе </a:t>
            </a:r>
            <a:r>
              <a:rPr lang="ru-RU" sz="1800" b="0" dirty="0">
                <a:solidFill>
                  <a:schemeClr val="tx1"/>
                </a:solidFill>
              </a:rPr>
              <a:t>со </a:t>
            </a:r>
            <a:r>
              <a:rPr lang="ru-RU" sz="1800" b="0" dirty="0" smtClean="0">
                <a:solidFill>
                  <a:schemeClr val="tx1"/>
                </a:solidFill>
              </a:rPr>
              <a:t>студентами, тел</a:t>
            </a:r>
            <a:r>
              <a:rPr lang="ru-RU" sz="1800" b="0" dirty="0">
                <a:solidFill>
                  <a:schemeClr val="tx1"/>
                </a:solidFill>
              </a:rPr>
              <a:t>. +</a:t>
            </a:r>
            <a:r>
              <a:rPr lang="ru-RU" sz="1800" b="0" dirty="0" smtClean="0">
                <a:solidFill>
                  <a:schemeClr val="tx1"/>
                </a:solidFill>
              </a:rPr>
              <a:t>7(495)621-77-82, </a:t>
            </a:r>
            <a:r>
              <a:rPr lang="ru-RU" sz="1800" b="0" dirty="0" err="1">
                <a:solidFill>
                  <a:schemeClr val="tx1"/>
                </a:solidFill>
              </a:rPr>
              <a:t>вн</a:t>
            </a:r>
            <a:r>
              <a:rPr lang="ru-RU" sz="1800" b="0" dirty="0">
                <a:solidFill>
                  <a:schemeClr val="tx1"/>
                </a:solidFill>
              </a:rPr>
              <a:t>. </a:t>
            </a:r>
            <a:r>
              <a:rPr lang="ru-RU" sz="1800" b="0" dirty="0" smtClean="0">
                <a:solidFill>
                  <a:schemeClr val="tx1"/>
                </a:solidFill>
              </a:rPr>
              <a:t>10267</a:t>
            </a:r>
            <a:r>
              <a:rPr lang="en-US" sz="1800" b="0" dirty="0">
                <a:solidFill>
                  <a:schemeClr val="tx1"/>
                </a:solidFill>
              </a:rPr>
              <a:t>,</a:t>
            </a:r>
            <a:r>
              <a:rPr lang="en-US" sz="1800" b="0" dirty="0" smtClean="0">
                <a:solidFill>
                  <a:schemeClr val="tx1"/>
                </a:solidFill>
              </a:rPr>
              <a:t> </a:t>
            </a:r>
            <a:r>
              <a:rPr lang="en-US" sz="1800" b="0" dirty="0" smtClean="0">
                <a:solidFill>
                  <a:schemeClr val="tx1"/>
                </a:solidFill>
                <a:hlinkClick r:id="rId3"/>
              </a:rPr>
              <a:t>mssorokina@hse.ru</a:t>
            </a:r>
            <a:r>
              <a:rPr lang="en-US" sz="1800" b="0" dirty="0" smtClean="0">
                <a:solidFill>
                  <a:schemeClr val="tx1"/>
                </a:solidFill>
              </a:rPr>
              <a:t> </a:t>
            </a:r>
            <a:endParaRPr lang="ru-RU" sz="1800" b="0" dirty="0">
              <a:solidFill>
                <a:schemeClr val="tx1"/>
              </a:solidFill>
            </a:endParaRPr>
          </a:p>
          <a:p>
            <a:pPr algn="just"/>
            <a:endParaRPr lang="ru-RU" sz="1800" b="0" dirty="0" smtClean="0">
              <a:solidFill>
                <a:schemeClr val="tx1"/>
              </a:solidFill>
            </a:endParaRPr>
          </a:p>
          <a:p>
            <a:pPr algn="just"/>
            <a:endParaRPr lang="ru-RU" sz="1800" b="0" dirty="0" smtClean="0">
              <a:solidFill>
                <a:schemeClr val="tx1"/>
              </a:solidFill>
            </a:endParaRPr>
          </a:p>
          <a:p>
            <a:r>
              <a:rPr lang="ru-RU" sz="3200" dirty="0" smtClean="0"/>
              <a:t>Спасибо за внимание!</a:t>
            </a:r>
            <a:endParaRPr lang="ru-RU" sz="3200" dirty="0"/>
          </a:p>
        </p:txBody>
      </p:sp>
      <p:sp>
        <p:nvSpPr>
          <p:cNvPr id="5" name="TextBox 4"/>
          <p:cNvSpPr txBox="1"/>
          <p:nvPr/>
        </p:nvSpPr>
        <p:spPr>
          <a:xfrm>
            <a:off x="6156176" y="188640"/>
            <a:ext cx="298782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dirty="0" smtClean="0">
                <a:solidFill>
                  <a:schemeClr val="bg1">
                    <a:lumMod val="65000"/>
                  </a:schemeClr>
                </a:solidFill>
                <a:latin typeface="Century Gothic" pitchFamily="34" charset="0"/>
              </a:rPr>
              <a:t>Социальная поддержка студентов</a:t>
            </a:r>
            <a:endParaRPr lang="ru-RU" sz="1200" dirty="0">
              <a:solidFill>
                <a:schemeClr val="bg1">
                  <a:lumMod val="65000"/>
                </a:schemeClr>
              </a:solidFill>
              <a:latin typeface="Century Gothic" pitchFamily="34" charset="0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/>
            <a:fld id="{5A91D6C2-73C2-4D73-8A84-D50F88597EFC}" type="slidenum">
              <a:rPr lang="ru-RU" altLang="ru-RU">
                <a:latin typeface="Century Gothic" pitchFamily="34" charset="0"/>
              </a:rPr>
              <a:pPr algn="ctr"/>
              <a:t>10</a:t>
            </a:fld>
            <a:endParaRPr lang="ru-RU" altLang="ru-RU">
              <a:latin typeface="Century Gothic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730933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492068" y="755993"/>
            <a:ext cx="640871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 algn="ctr">
              <a:defRPr sz="4400" b="1">
                <a:solidFill>
                  <a:srgbClr val="0070C0"/>
                </a:solidFill>
                <a:latin typeface="Century Gothic" panose="020B0502020202020204" pitchFamily="34" charset="0"/>
                <a:cs typeface="Times New Roman" panose="02020603050405020304" pitchFamily="18" charset="0"/>
              </a:defRPr>
            </a:lvl1pPr>
          </a:lstStyle>
          <a:p>
            <a:r>
              <a:rPr lang="ru-RU" sz="3200" dirty="0"/>
              <a:t>Материальная помощь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11560" y="1599758"/>
            <a:ext cx="7992888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600" dirty="0" smtClean="0">
                <a:latin typeface="Century Gothic" panose="020B0502020202020204" pitchFamily="34" charset="0"/>
              </a:rPr>
              <a:t>Материальная помощь студентам оказывается в соответствии с п.4 Положения</a:t>
            </a:r>
            <a:r>
              <a:rPr lang="en-US" sz="1600" dirty="0" smtClean="0">
                <a:latin typeface="Century Gothic" panose="020B0502020202020204" pitchFamily="34" charset="0"/>
              </a:rPr>
              <a:t> </a:t>
            </a:r>
            <a:r>
              <a:rPr lang="ru-RU" sz="1600" dirty="0" smtClean="0">
                <a:latin typeface="Century Gothic" panose="020B0502020202020204" pitchFamily="34" charset="0"/>
              </a:rPr>
              <a:t>о </a:t>
            </a:r>
            <a:r>
              <a:rPr lang="ru-RU" sz="1600" dirty="0">
                <a:latin typeface="Century Gothic" panose="020B0502020202020204" pitchFamily="34" charset="0"/>
              </a:rPr>
              <a:t>стипендиальном обеспечении и других формах материальной </a:t>
            </a:r>
            <a:r>
              <a:rPr lang="ru-RU" sz="1600" dirty="0" smtClean="0">
                <a:latin typeface="Century Gothic" panose="020B0502020202020204" pitchFamily="34" charset="0"/>
              </a:rPr>
              <a:t>поддержки</a:t>
            </a:r>
            <a:r>
              <a:rPr lang="en-US" sz="1600" dirty="0" smtClean="0">
                <a:latin typeface="Century Gothic" panose="020B0502020202020204" pitchFamily="34" charset="0"/>
              </a:rPr>
              <a:t> </a:t>
            </a:r>
            <a:r>
              <a:rPr lang="ru-RU" sz="1600" dirty="0" smtClean="0">
                <a:latin typeface="Century Gothic" panose="020B0502020202020204" pitchFamily="34" charset="0"/>
              </a:rPr>
              <a:t>студентов </a:t>
            </a:r>
            <a:r>
              <a:rPr lang="ru-RU" sz="1600" dirty="0">
                <a:latin typeface="Century Gothic" panose="020B0502020202020204" pitchFamily="34" charset="0"/>
              </a:rPr>
              <a:t>и аспирантов Национального исследовательского </a:t>
            </a:r>
            <a:r>
              <a:rPr lang="ru-RU" sz="1600" dirty="0" smtClean="0">
                <a:latin typeface="Century Gothic" panose="020B0502020202020204" pitchFamily="34" charset="0"/>
              </a:rPr>
              <a:t>университета</a:t>
            </a:r>
            <a:r>
              <a:rPr lang="en-US" sz="1600" dirty="0" smtClean="0">
                <a:latin typeface="Century Gothic" panose="020B0502020202020204" pitchFamily="34" charset="0"/>
              </a:rPr>
              <a:t> </a:t>
            </a:r>
            <a:r>
              <a:rPr lang="ru-RU" sz="1600" dirty="0" smtClean="0">
                <a:latin typeface="Century Gothic" panose="020B0502020202020204" pitchFamily="34" charset="0"/>
              </a:rPr>
              <a:t>«</a:t>
            </a:r>
            <a:r>
              <a:rPr lang="ru-RU" sz="1600" dirty="0">
                <a:latin typeface="Century Gothic" panose="020B0502020202020204" pitchFamily="34" charset="0"/>
              </a:rPr>
              <a:t>Высшая школа экономики</a:t>
            </a:r>
            <a:r>
              <a:rPr lang="ru-RU" sz="1600" dirty="0" smtClean="0">
                <a:latin typeface="Century Gothic" panose="020B0502020202020204" pitchFamily="34" charset="0"/>
              </a:rPr>
              <a:t>».</a:t>
            </a:r>
            <a:endParaRPr lang="en-US" sz="1600" dirty="0" smtClean="0">
              <a:latin typeface="Century Gothic" panose="020B0502020202020204" pitchFamily="34" charset="0"/>
            </a:endParaRPr>
          </a:p>
          <a:p>
            <a:pPr algn="just"/>
            <a:endParaRPr lang="ru-RU" sz="1600" dirty="0" smtClean="0">
              <a:latin typeface="Century Gothic" panose="020B0502020202020204" pitchFamily="34" charset="0"/>
            </a:endParaRPr>
          </a:p>
          <a:p>
            <a:pPr algn="just"/>
            <a:endParaRPr lang="en-US" sz="1600" dirty="0">
              <a:latin typeface="Century Gothic" panose="020B0502020202020204" pitchFamily="34" charset="0"/>
            </a:endParaRPr>
          </a:p>
          <a:p>
            <a:pPr algn="just"/>
            <a:r>
              <a:rPr lang="ru-RU" sz="1600" dirty="0" smtClean="0">
                <a:latin typeface="Century Gothic" panose="020B0502020202020204" pitchFamily="34" charset="0"/>
              </a:rPr>
              <a:t>Вопросы оказания материальной помощи рассматриваются</a:t>
            </a:r>
            <a:r>
              <a:rPr lang="en-US" sz="1600" dirty="0" smtClean="0">
                <a:latin typeface="Century Gothic" panose="020B0502020202020204" pitchFamily="34" charset="0"/>
              </a:rPr>
              <a:t> </a:t>
            </a:r>
            <a:r>
              <a:rPr lang="ru-RU" sz="1600" dirty="0" smtClean="0">
                <a:latin typeface="Century Gothic" panose="020B0502020202020204" pitchFamily="34" charset="0"/>
              </a:rPr>
              <a:t>на заседании  Общеуниверситетской комиссии по работе со студентами (ОКРС) </a:t>
            </a:r>
            <a:r>
              <a:rPr lang="ru-RU" sz="1600" b="1" dirty="0" smtClean="0">
                <a:solidFill>
                  <a:srgbClr val="0070C0"/>
                </a:solidFill>
                <a:latin typeface="Century Gothic" panose="020B0502020202020204" pitchFamily="34" charset="0"/>
              </a:rPr>
              <a:t>два раза в учебный год</a:t>
            </a:r>
            <a:r>
              <a:rPr lang="ru-RU" sz="1600" dirty="0" smtClean="0">
                <a:latin typeface="Century Gothic" panose="020B0502020202020204" pitchFamily="34" charset="0"/>
              </a:rPr>
              <a:t>: во </a:t>
            </a:r>
            <a:r>
              <a:rPr lang="en-US" sz="1600" dirty="0" smtClean="0">
                <a:latin typeface="Century Gothic" panose="020B0502020202020204" pitchFamily="34" charset="0"/>
              </a:rPr>
              <a:t>II</a:t>
            </a:r>
            <a:r>
              <a:rPr lang="ru-RU" sz="1600" dirty="0" smtClean="0">
                <a:latin typeface="Century Gothic" panose="020B0502020202020204" pitchFamily="34" charset="0"/>
              </a:rPr>
              <a:t> и </a:t>
            </a:r>
            <a:r>
              <a:rPr lang="en-US" sz="1600" dirty="0" smtClean="0">
                <a:latin typeface="Century Gothic" panose="020B0502020202020204" pitchFamily="34" charset="0"/>
              </a:rPr>
              <a:t>IV</a:t>
            </a:r>
            <a:r>
              <a:rPr lang="ru-RU" sz="1600" dirty="0" smtClean="0">
                <a:latin typeface="Century Gothic" panose="020B0502020202020204" pitchFamily="34" charset="0"/>
              </a:rPr>
              <a:t> квартале.</a:t>
            </a:r>
          </a:p>
          <a:p>
            <a:pPr algn="just"/>
            <a:endParaRPr lang="ru-RU" sz="1600" dirty="0" smtClean="0">
              <a:latin typeface="Century Gothic" panose="020B0502020202020204" pitchFamily="34" charset="0"/>
            </a:endParaRPr>
          </a:p>
          <a:p>
            <a:pPr algn="just"/>
            <a:endParaRPr lang="ru-RU" sz="1600" dirty="0" smtClean="0">
              <a:latin typeface="Century Gothic" panose="020B0502020202020204" pitchFamily="34" charset="0"/>
            </a:endParaRPr>
          </a:p>
          <a:p>
            <a:pPr algn="just"/>
            <a:r>
              <a:rPr lang="ru-RU" sz="1600" dirty="0" smtClean="0">
                <a:latin typeface="Century Gothic" panose="020B0502020202020204" pitchFamily="34" charset="0"/>
              </a:rPr>
              <a:t>Заявления на материальную помощь подаются студентами в Факультетскую комиссию по работе со студентами (ФКРС) в сроки:</a:t>
            </a:r>
          </a:p>
          <a:p>
            <a:pPr algn="just"/>
            <a:r>
              <a:rPr lang="ru-RU" sz="1600" dirty="0" smtClean="0">
                <a:latin typeface="Century Gothic" panose="020B0502020202020204" pitchFamily="34" charset="0"/>
              </a:rPr>
              <a:t>- </a:t>
            </a:r>
            <a:r>
              <a:rPr lang="ru-RU" sz="1600" b="1" dirty="0" smtClean="0">
                <a:solidFill>
                  <a:srgbClr val="0070C0"/>
                </a:solidFill>
                <a:latin typeface="Century Gothic" panose="020B0502020202020204" pitchFamily="34" charset="0"/>
              </a:rPr>
              <a:t>до</a:t>
            </a:r>
            <a:r>
              <a:rPr lang="ru-RU" sz="1600" dirty="0" smtClean="0">
                <a:solidFill>
                  <a:srgbClr val="0070C0"/>
                </a:solidFill>
                <a:latin typeface="Century Gothic" panose="020B0502020202020204" pitchFamily="34" charset="0"/>
              </a:rPr>
              <a:t>  </a:t>
            </a:r>
            <a:r>
              <a:rPr lang="ru-RU" sz="1600" b="1" dirty="0" smtClean="0">
                <a:solidFill>
                  <a:srgbClr val="0070C0"/>
                </a:solidFill>
                <a:latin typeface="Century Gothic" panose="020B0502020202020204" pitchFamily="34" charset="0"/>
              </a:rPr>
              <a:t>01 мая  </a:t>
            </a:r>
            <a:r>
              <a:rPr lang="ru-RU" sz="1600" dirty="0" smtClean="0">
                <a:latin typeface="Century Gothic" panose="020B0502020202020204" pitchFamily="34" charset="0"/>
              </a:rPr>
              <a:t>        - для рассмотрения  </a:t>
            </a:r>
            <a:r>
              <a:rPr lang="ru-RU" sz="1600" b="1" dirty="0" smtClean="0">
                <a:solidFill>
                  <a:srgbClr val="0070C0"/>
                </a:solidFill>
                <a:latin typeface="Century Gothic" panose="020B0502020202020204" pitchFamily="34" charset="0"/>
              </a:rPr>
              <a:t>во </a:t>
            </a:r>
            <a:r>
              <a:rPr lang="en-US" sz="1600" b="1" dirty="0" smtClean="0">
                <a:solidFill>
                  <a:srgbClr val="0070C0"/>
                </a:solidFill>
                <a:latin typeface="Century Gothic" panose="020B0502020202020204" pitchFamily="34" charset="0"/>
              </a:rPr>
              <a:t>II</a:t>
            </a:r>
            <a:r>
              <a:rPr lang="ru-RU" sz="1600" b="1" dirty="0" smtClean="0">
                <a:solidFill>
                  <a:srgbClr val="0070C0"/>
                </a:solidFill>
                <a:latin typeface="Century Gothic" panose="020B0502020202020204" pitchFamily="34" charset="0"/>
              </a:rPr>
              <a:t> квартале</a:t>
            </a:r>
            <a:r>
              <a:rPr lang="ru-RU" sz="1600" dirty="0" smtClean="0">
                <a:latin typeface="Century Gothic" panose="020B0502020202020204" pitchFamily="34" charset="0"/>
              </a:rPr>
              <a:t>;</a:t>
            </a:r>
          </a:p>
          <a:p>
            <a:pPr algn="just"/>
            <a:r>
              <a:rPr lang="ru-RU" sz="1600" dirty="0" smtClean="0">
                <a:latin typeface="Century Gothic" panose="020B0502020202020204" pitchFamily="34" charset="0"/>
              </a:rPr>
              <a:t>- </a:t>
            </a:r>
            <a:r>
              <a:rPr lang="ru-RU" sz="1600" b="1" dirty="0" smtClean="0">
                <a:solidFill>
                  <a:srgbClr val="0070C0"/>
                </a:solidFill>
                <a:latin typeface="Century Gothic" panose="020B0502020202020204" pitchFamily="34" charset="0"/>
              </a:rPr>
              <a:t>до</a:t>
            </a:r>
            <a:r>
              <a:rPr lang="ru-RU" sz="1600" dirty="0" smtClean="0">
                <a:solidFill>
                  <a:srgbClr val="0070C0"/>
                </a:solidFill>
                <a:latin typeface="Century Gothic" panose="020B0502020202020204" pitchFamily="34" charset="0"/>
              </a:rPr>
              <a:t>  </a:t>
            </a:r>
            <a:r>
              <a:rPr lang="ru-RU" sz="1600" b="1" dirty="0" smtClean="0">
                <a:solidFill>
                  <a:srgbClr val="0070C0"/>
                </a:solidFill>
                <a:latin typeface="Century Gothic" panose="020B0502020202020204" pitchFamily="34" charset="0"/>
              </a:rPr>
              <a:t>01 ноября</a:t>
            </a:r>
            <a:r>
              <a:rPr lang="ru-RU" sz="1600" dirty="0" smtClean="0">
                <a:latin typeface="Century Gothic" panose="020B0502020202020204" pitchFamily="34" charset="0"/>
              </a:rPr>
              <a:t>    - для рассмотрения  </a:t>
            </a:r>
            <a:r>
              <a:rPr lang="ru-RU" sz="1600" b="1" dirty="0" smtClean="0">
                <a:solidFill>
                  <a:srgbClr val="0070C0"/>
                </a:solidFill>
                <a:latin typeface="Century Gothic" panose="020B0502020202020204" pitchFamily="34" charset="0"/>
              </a:rPr>
              <a:t>в </a:t>
            </a:r>
            <a:r>
              <a:rPr lang="en-US" sz="1600" b="1" dirty="0" smtClean="0">
                <a:solidFill>
                  <a:srgbClr val="0070C0"/>
                </a:solidFill>
                <a:latin typeface="Century Gothic" panose="020B0502020202020204" pitchFamily="34" charset="0"/>
              </a:rPr>
              <a:t>IV</a:t>
            </a:r>
            <a:r>
              <a:rPr lang="ru-RU" sz="1600" b="1" dirty="0" smtClean="0">
                <a:solidFill>
                  <a:srgbClr val="0070C0"/>
                </a:solidFill>
                <a:latin typeface="Century Gothic" panose="020B0502020202020204" pitchFamily="34" charset="0"/>
              </a:rPr>
              <a:t> квартале</a:t>
            </a:r>
            <a:r>
              <a:rPr lang="ru-RU" sz="1600" dirty="0" smtClean="0">
                <a:latin typeface="Century Gothic" panose="020B0502020202020204" pitchFamily="34" charset="0"/>
              </a:rPr>
              <a:t>.</a:t>
            </a:r>
          </a:p>
          <a:p>
            <a:pPr algn="just"/>
            <a:endParaRPr lang="ru-RU" sz="1600" dirty="0" smtClean="0">
              <a:latin typeface="Century Gothic" panose="020B0502020202020204" pitchFamily="34" charset="0"/>
            </a:endParaRPr>
          </a:p>
          <a:p>
            <a:pPr algn="just"/>
            <a:endParaRPr lang="ru-RU" sz="1400" dirty="0">
              <a:latin typeface="Century Gothic" panose="020B0502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062464" y="188640"/>
            <a:ext cx="311804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dirty="0" smtClean="0">
                <a:solidFill>
                  <a:schemeClr val="bg1">
                    <a:lumMod val="65000"/>
                  </a:schemeClr>
                </a:solidFill>
                <a:latin typeface="Century Gothic" pitchFamily="34" charset="0"/>
              </a:rPr>
              <a:t>Социальная поддержка студентов</a:t>
            </a:r>
            <a:endParaRPr lang="ru-RU" sz="1200" dirty="0">
              <a:solidFill>
                <a:schemeClr val="bg1">
                  <a:lumMod val="65000"/>
                </a:schemeClr>
              </a:solidFill>
              <a:latin typeface="Century Gothic" pitchFamily="34" charset="0"/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>
              <a:defRPr/>
            </a:pPr>
            <a:fld id="{5A91D6C2-73C2-4D73-8A84-D50F88597EFC}" type="slidenum">
              <a:rPr lang="ru-RU" altLang="ru-RU" smtClean="0">
                <a:latin typeface="Century Gothic" pitchFamily="34" charset="0"/>
              </a:rPr>
              <a:pPr algn="ctr">
                <a:defRPr/>
              </a:pPr>
              <a:t>2</a:t>
            </a:fld>
            <a:endParaRPr lang="ru-RU" altLang="ru-RU">
              <a:latin typeface="Century Gothic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17168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44456341"/>
              </p:ext>
            </p:extLst>
          </p:nvPr>
        </p:nvGraphicFramePr>
        <p:xfrm>
          <a:off x="395536" y="476592"/>
          <a:ext cx="8424937" cy="567718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27943"/>
                <a:gridCol w="2208561"/>
                <a:gridCol w="3888433"/>
              </a:tblGrid>
              <a:tr h="556544">
                <a:tc>
                  <a:txBody>
                    <a:bodyPr/>
                    <a:lstStyle/>
                    <a:p>
                      <a:pPr algn="ctr"/>
                      <a:r>
                        <a:rPr lang="ru-RU" sz="1300" dirty="0" smtClean="0">
                          <a:latin typeface="Century Gothic" pitchFamily="34" charset="0"/>
                        </a:rPr>
                        <a:t>Основание</a:t>
                      </a:r>
                      <a:r>
                        <a:rPr lang="ru-RU" sz="1300" baseline="0" dirty="0" smtClean="0">
                          <a:latin typeface="Century Gothic" pitchFamily="34" charset="0"/>
                        </a:rPr>
                        <a:t> для оказания материальной помощи</a:t>
                      </a:r>
                      <a:endParaRPr lang="ru-RU" sz="1300" dirty="0">
                        <a:latin typeface="Century Gothic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300" dirty="0" smtClean="0">
                          <a:latin typeface="Century Gothic" pitchFamily="34" charset="0"/>
                        </a:rPr>
                        <a:t>Периодичность оказания</a:t>
                      </a:r>
                      <a:endParaRPr lang="ru-RU" sz="1300" dirty="0">
                        <a:latin typeface="Century Gothic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300" dirty="0" smtClean="0">
                          <a:latin typeface="Century Gothic" pitchFamily="34" charset="0"/>
                        </a:rPr>
                        <a:t>Документы</a:t>
                      </a:r>
                      <a:endParaRPr lang="ru-RU" sz="1300" dirty="0">
                        <a:latin typeface="Century Gothic" pitchFamily="34" charset="0"/>
                      </a:endParaRPr>
                    </a:p>
                  </a:txBody>
                  <a:tcPr anchor="ctr"/>
                </a:tc>
              </a:tr>
              <a:tr h="4916144">
                <a:tc>
                  <a:txBody>
                    <a:bodyPr/>
                    <a:lstStyle/>
                    <a:p>
                      <a:r>
                        <a:rPr lang="ru-RU" sz="1300" b="1" dirty="0" smtClean="0">
                          <a:latin typeface="Century Gothic" pitchFamily="34" charset="0"/>
                        </a:rPr>
                        <a:t>Материальная помощь студентам в связи с тяжелым материальным положением семьи</a:t>
                      </a:r>
                      <a:endParaRPr lang="ru-RU" sz="1300" b="1" dirty="0">
                        <a:latin typeface="Century Gothic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dirty="0" smtClean="0">
                          <a:latin typeface="Century Gothic" pitchFamily="34" charset="0"/>
                        </a:rPr>
                        <a:t>студенты, получающие государственную социальную стипендию - </a:t>
                      </a:r>
                      <a:r>
                        <a:rPr lang="ru-RU" sz="1300" b="1" dirty="0" smtClean="0">
                          <a:solidFill>
                            <a:srgbClr val="0070C0"/>
                          </a:solidFill>
                          <a:latin typeface="Century Gothic" pitchFamily="34" charset="0"/>
                        </a:rPr>
                        <a:t>один раз в учебный год</a:t>
                      </a:r>
                      <a:endParaRPr lang="ru-RU" sz="1300" b="1" dirty="0" smtClean="0">
                        <a:solidFill>
                          <a:srgbClr val="0070C0"/>
                        </a:solidFill>
                        <a:latin typeface="Century Gothic" pitchFamily="34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b="0" dirty="0" smtClean="0">
                          <a:solidFill>
                            <a:schemeClr val="tx1"/>
                          </a:solidFill>
                          <a:latin typeface="Century Gothic" pitchFamily="34" charset="0"/>
                        </a:rPr>
                        <a:t>студенты, не получающие государственную социальную стипендию, но имеющие доходы семьи меньше прожиточного минимума в г. Москве, установленного на текущий год - </a:t>
                      </a:r>
                      <a:r>
                        <a:rPr lang="ru-RU" sz="1300" b="1" dirty="0" smtClean="0">
                          <a:solidFill>
                            <a:srgbClr val="0070C0"/>
                          </a:solidFill>
                          <a:latin typeface="Century Gothic" pitchFamily="34" charset="0"/>
                        </a:rPr>
                        <a:t>один раз в учебный год</a:t>
                      </a:r>
                      <a:endParaRPr lang="ru-RU" sz="1300" dirty="0">
                        <a:latin typeface="Century Gothic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100" dirty="0" smtClean="0">
                          <a:latin typeface="Century Gothic" pitchFamily="34" charset="0"/>
                        </a:rPr>
                        <a:t>- личное </a:t>
                      </a:r>
                      <a:r>
                        <a:rPr lang="ru-RU" sz="1100" b="1" dirty="0" smtClean="0">
                          <a:latin typeface="Century Gothic" pitchFamily="34" charset="0"/>
                        </a:rPr>
                        <a:t>заявление</a:t>
                      </a:r>
                      <a:r>
                        <a:rPr lang="ru-RU" sz="1100" dirty="0" smtClean="0">
                          <a:latin typeface="Century Gothic" pitchFamily="34" charset="0"/>
                        </a:rPr>
                        <a:t> студента в произвольной форме;</a:t>
                      </a:r>
                    </a:p>
                    <a:p>
                      <a:pPr algn="just"/>
                      <a:r>
                        <a:rPr lang="ru-RU" sz="1100" dirty="0" smtClean="0">
                          <a:latin typeface="Century Gothic" pitchFamily="34" charset="0"/>
                        </a:rPr>
                        <a:t>- </a:t>
                      </a:r>
                      <a:r>
                        <a:rPr lang="ru-RU" sz="1100" b="1" dirty="0" smtClean="0">
                          <a:latin typeface="Century Gothic" pitchFamily="34" charset="0"/>
                        </a:rPr>
                        <a:t>копия паспорта</a:t>
                      </a:r>
                      <a:r>
                        <a:rPr lang="ru-RU" sz="1100" dirty="0" smtClean="0">
                          <a:latin typeface="Century Gothic" pitchFamily="34" charset="0"/>
                        </a:rPr>
                        <a:t> студента с его данными + стр. с регистрацией (пропиской);</a:t>
                      </a:r>
                    </a:p>
                    <a:p>
                      <a:pPr algn="just"/>
                      <a:r>
                        <a:rPr lang="ru-RU" sz="1100" dirty="0" smtClean="0">
                          <a:latin typeface="Century Gothic" pitchFamily="34" charset="0"/>
                        </a:rPr>
                        <a:t>-справка о составе семьи студента из ДЭЗ/ МФЦ/ ТСЖ, ЖЭК;</a:t>
                      </a:r>
                    </a:p>
                    <a:p>
                      <a:pPr algn="just"/>
                      <a:r>
                        <a:rPr lang="ru-RU" sz="1100" dirty="0" smtClean="0">
                          <a:latin typeface="Century Gothic" pitchFamily="34" charset="0"/>
                        </a:rPr>
                        <a:t>-</a:t>
                      </a:r>
                      <a:r>
                        <a:rPr lang="en-US" sz="1100" dirty="0" smtClean="0">
                          <a:latin typeface="Century Gothic" pitchFamily="34" charset="0"/>
                        </a:rPr>
                        <a:t> </a:t>
                      </a:r>
                      <a:r>
                        <a:rPr lang="ru-RU" sz="1100" b="1" dirty="0" smtClean="0">
                          <a:latin typeface="Century Gothic" pitchFamily="34" charset="0"/>
                        </a:rPr>
                        <a:t>справка</a:t>
                      </a:r>
                      <a:r>
                        <a:rPr lang="ru-RU" sz="1100" dirty="0" smtClean="0">
                          <a:latin typeface="Century Gothic" pitchFamily="34" charset="0"/>
                        </a:rPr>
                        <a:t> </a:t>
                      </a:r>
                      <a:r>
                        <a:rPr lang="ru-RU" sz="1100" u="sng" dirty="0" smtClean="0">
                          <a:latin typeface="Century Gothic" pitchFamily="34" charset="0"/>
                        </a:rPr>
                        <a:t>за последние полгода</a:t>
                      </a:r>
                      <a:r>
                        <a:rPr lang="ru-RU" sz="1100" dirty="0" smtClean="0">
                          <a:latin typeface="Century Gothic" pitchFamily="34" charset="0"/>
                        </a:rPr>
                        <a:t> </a:t>
                      </a:r>
                      <a:r>
                        <a:rPr lang="ru-RU" sz="1100" b="1" dirty="0" smtClean="0">
                          <a:latin typeface="Century Gothic" pitchFamily="34" charset="0"/>
                        </a:rPr>
                        <a:t>о доходах</a:t>
                      </a:r>
                      <a:r>
                        <a:rPr lang="ru-RU" sz="1100" dirty="0" smtClean="0">
                          <a:latin typeface="Century Gothic" pitchFamily="34" charset="0"/>
                        </a:rPr>
                        <a:t> всех членов семьи студента: родителей, совершеннолетних братьев, сестер, проживающих совместно с ним (или справка об их обучении на дневном отделении ВУЗов); </a:t>
                      </a:r>
                    </a:p>
                    <a:p>
                      <a:pPr algn="just"/>
                      <a:r>
                        <a:rPr lang="ru-RU" sz="1100" dirty="0" smtClean="0">
                          <a:latin typeface="Century Gothic" pitchFamily="34" charset="0"/>
                        </a:rPr>
                        <a:t>- для  студентов, имеющих </a:t>
                      </a:r>
                      <a:r>
                        <a:rPr lang="ru-RU" sz="1100" u="sng" dirty="0" smtClean="0">
                          <a:latin typeface="Century Gothic" pitchFamily="34" charset="0"/>
                        </a:rPr>
                        <a:t>неработающих  родителей</a:t>
                      </a:r>
                      <a:r>
                        <a:rPr lang="ru-RU" sz="1100" dirty="0" smtClean="0">
                          <a:latin typeface="Century Gothic" pitchFamily="34" charset="0"/>
                        </a:rPr>
                        <a:t>  - справка из службы занятости населения, что они состоят на учете  или копия последней страницы трудовой книжки;</a:t>
                      </a:r>
                    </a:p>
                    <a:p>
                      <a:pPr algn="just"/>
                      <a:r>
                        <a:rPr lang="ru-RU" sz="1100" dirty="0" smtClean="0">
                          <a:latin typeface="Century Gothic" pitchFamily="34" charset="0"/>
                        </a:rPr>
                        <a:t>-</a:t>
                      </a:r>
                      <a:r>
                        <a:rPr lang="en-US" sz="1100" dirty="0" smtClean="0">
                          <a:latin typeface="Century Gothic" pitchFamily="34" charset="0"/>
                        </a:rPr>
                        <a:t> </a:t>
                      </a:r>
                      <a:r>
                        <a:rPr lang="ru-RU" sz="1100" dirty="0" smtClean="0">
                          <a:latin typeface="Century Gothic" pitchFamily="34" charset="0"/>
                        </a:rPr>
                        <a:t>для студентов, имеющих </a:t>
                      </a:r>
                      <a:r>
                        <a:rPr lang="ru-RU" sz="1100" u="sng" dirty="0" smtClean="0">
                          <a:latin typeface="Century Gothic" pitchFamily="34" charset="0"/>
                        </a:rPr>
                        <a:t>родителей-пенсионеров</a:t>
                      </a:r>
                      <a:r>
                        <a:rPr lang="ru-RU" sz="1100" dirty="0" smtClean="0">
                          <a:latin typeface="Century Gothic" pitchFamily="34" charset="0"/>
                        </a:rPr>
                        <a:t>– копия  их пенсионного удостоверения + копия последней страницы трудовой книжки;</a:t>
                      </a:r>
                    </a:p>
                    <a:p>
                      <a:pPr algn="just"/>
                      <a:r>
                        <a:rPr lang="ru-RU" sz="1100" dirty="0" smtClean="0">
                          <a:latin typeface="Century Gothic" pitchFamily="34" charset="0"/>
                        </a:rPr>
                        <a:t>-</a:t>
                      </a:r>
                      <a:r>
                        <a:rPr lang="en-US" sz="1100" dirty="0" smtClean="0">
                          <a:latin typeface="Century Gothic" pitchFamily="34" charset="0"/>
                        </a:rPr>
                        <a:t> </a:t>
                      </a:r>
                      <a:r>
                        <a:rPr lang="ru-RU" sz="1100" dirty="0" smtClean="0">
                          <a:latin typeface="Century Gothic" pitchFamily="34" charset="0"/>
                        </a:rPr>
                        <a:t>для студентов, имеющих </a:t>
                      </a:r>
                      <a:r>
                        <a:rPr lang="ru-RU" sz="1100" u="sng" dirty="0" smtClean="0">
                          <a:solidFill>
                            <a:schemeClr val="tx1"/>
                          </a:solidFill>
                          <a:latin typeface="Century Gothic" pitchFamily="34" charset="0"/>
                        </a:rPr>
                        <a:t>родителей-инвалидов </a:t>
                      </a:r>
                      <a:r>
                        <a:rPr lang="en-US" sz="1100" u="sng" dirty="0" smtClean="0">
                          <a:solidFill>
                            <a:schemeClr val="tx1"/>
                          </a:solidFill>
                          <a:latin typeface="Century Gothic" pitchFamily="34" charset="0"/>
                        </a:rPr>
                        <a:t>I </a:t>
                      </a:r>
                      <a:r>
                        <a:rPr lang="ru-RU" sz="1100" u="sng" dirty="0" smtClean="0">
                          <a:solidFill>
                            <a:schemeClr val="tx1"/>
                          </a:solidFill>
                          <a:latin typeface="Century Gothic" pitchFamily="34" charset="0"/>
                        </a:rPr>
                        <a:t>и </a:t>
                      </a:r>
                      <a:r>
                        <a:rPr lang="en-US" sz="1100" u="sng" dirty="0" smtClean="0">
                          <a:solidFill>
                            <a:schemeClr val="tx1"/>
                          </a:solidFill>
                          <a:latin typeface="Century Gothic" pitchFamily="34" charset="0"/>
                        </a:rPr>
                        <a:t>II</a:t>
                      </a:r>
                      <a:r>
                        <a:rPr lang="ru-RU" sz="1100" u="sng" dirty="0" smtClean="0">
                          <a:solidFill>
                            <a:schemeClr val="tx1"/>
                          </a:solidFill>
                          <a:latin typeface="Century Gothic" pitchFamily="34" charset="0"/>
                        </a:rPr>
                        <a:t> </a:t>
                      </a:r>
                      <a:r>
                        <a:rPr lang="ru-RU" sz="1100" u="sng" dirty="0" smtClean="0">
                          <a:latin typeface="Century Gothic" pitchFamily="34" charset="0"/>
                        </a:rPr>
                        <a:t>гр.</a:t>
                      </a:r>
                      <a:r>
                        <a:rPr lang="ru-RU" sz="1100" dirty="0" smtClean="0">
                          <a:latin typeface="Century Gothic" pitchFamily="34" charset="0"/>
                        </a:rPr>
                        <a:t>  – копия справок об инвалидности родителей.</a:t>
                      </a:r>
                    </a:p>
                    <a:p>
                      <a:pPr algn="just"/>
                      <a:r>
                        <a:rPr lang="ru-RU" sz="1100" dirty="0" smtClean="0">
                          <a:latin typeface="Century Gothic" pitchFamily="34" charset="0"/>
                        </a:rPr>
                        <a:t>-</a:t>
                      </a:r>
                      <a:r>
                        <a:rPr lang="ru-RU" sz="1100" baseline="0" dirty="0" smtClean="0">
                          <a:latin typeface="Century Gothic" pitchFamily="34" charset="0"/>
                        </a:rPr>
                        <a:t> </a:t>
                      </a:r>
                      <a:r>
                        <a:rPr lang="ru-RU" sz="1100" dirty="0" smtClean="0">
                          <a:latin typeface="Century Gothic" pitchFamily="34" charset="0"/>
                        </a:rPr>
                        <a:t>студенты, имеющие удостоверения  пострадавших  в результате аварии на Чернобыльской АЭС  (или  от других радиационных катастроф), инвалидов </a:t>
                      </a:r>
                      <a:r>
                        <a:rPr lang="en-US" sz="1100" dirty="0" smtClean="0">
                          <a:latin typeface="Century Gothic" pitchFamily="34" charset="0"/>
                        </a:rPr>
                        <a:t>III</a:t>
                      </a:r>
                      <a:r>
                        <a:rPr lang="ru-RU" sz="1100" dirty="0" smtClean="0">
                          <a:latin typeface="Century Gothic" pitchFamily="34" charset="0"/>
                        </a:rPr>
                        <a:t> гр.,  ветеранов  и участников  боевых действий,</a:t>
                      </a:r>
                      <a:endParaRPr lang="en-US" sz="1100" dirty="0" smtClean="0">
                        <a:latin typeface="Century Gothic" pitchFamily="34" charset="0"/>
                      </a:endParaRPr>
                    </a:p>
                    <a:p>
                      <a:pPr algn="just"/>
                      <a:r>
                        <a:rPr lang="en-US" sz="1100" dirty="0" smtClean="0">
                          <a:latin typeface="Century Gothic" pitchFamily="34" charset="0"/>
                        </a:rPr>
                        <a:t>- </a:t>
                      </a:r>
                      <a:r>
                        <a:rPr lang="ru-RU" sz="1100" dirty="0" smtClean="0">
                          <a:latin typeface="Century Gothic" pitchFamily="34" charset="0"/>
                        </a:rPr>
                        <a:t>студенты из многодетной семьи, для получения материальной помощи  также должны  </a:t>
                      </a:r>
                      <a:r>
                        <a:rPr lang="ru-RU" sz="1100" u="sng" dirty="0" smtClean="0">
                          <a:latin typeface="Century Gothic" pitchFamily="34" charset="0"/>
                        </a:rPr>
                        <a:t>документально  подтвердить</a:t>
                      </a:r>
                      <a:r>
                        <a:rPr lang="ru-RU" sz="1100" dirty="0" smtClean="0">
                          <a:latin typeface="Century Gothic" pitchFamily="34" charset="0"/>
                        </a:rPr>
                        <a:t>  материальное положение семьи (помимо документов, подтверждающих их льготный статус).</a:t>
                      </a: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6084168" y="116632"/>
            <a:ext cx="305983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dirty="0" smtClean="0">
                <a:solidFill>
                  <a:schemeClr val="bg1">
                    <a:lumMod val="65000"/>
                  </a:schemeClr>
                </a:solidFill>
                <a:latin typeface="Century Gothic" pitchFamily="34" charset="0"/>
              </a:rPr>
              <a:t>Социальная поддержка студентов</a:t>
            </a:r>
            <a:endParaRPr lang="ru-RU" sz="1200" dirty="0">
              <a:solidFill>
                <a:schemeClr val="bg1">
                  <a:lumMod val="65000"/>
                </a:schemeClr>
              </a:solidFill>
              <a:latin typeface="Century Gothic" pitchFamily="34" charset="0"/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>
              <a:defRPr/>
            </a:pPr>
            <a:fld id="{5A91D6C2-73C2-4D73-8A84-D50F88597EFC}" type="slidenum">
              <a:rPr lang="ru-RU" altLang="ru-RU" smtClean="0">
                <a:latin typeface="Century Gothic" pitchFamily="34" charset="0"/>
              </a:rPr>
              <a:pPr algn="ctr">
                <a:defRPr/>
              </a:pPr>
              <a:t>3</a:t>
            </a:fld>
            <a:endParaRPr lang="ru-RU" altLang="ru-RU">
              <a:latin typeface="Century Gothic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705629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03176791"/>
              </p:ext>
            </p:extLst>
          </p:nvPr>
        </p:nvGraphicFramePr>
        <p:xfrm>
          <a:off x="395536" y="1124744"/>
          <a:ext cx="8496945" cy="458744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76264"/>
                <a:gridCol w="2088232"/>
                <a:gridCol w="4032449"/>
              </a:tblGrid>
              <a:tr h="564086">
                <a:tc>
                  <a:txBody>
                    <a:bodyPr/>
                    <a:lstStyle/>
                    <a:p>
                      <a:pPr algn="ctr"/>
                      <a:r>
                        <a:rPr lang="ru-RU" sz="1300" dirty="0" smtClean="0">
                          <a:latin typeface="Century Gothic" pitchFamily="34" charset="0"/>
                        </a:rPr>
                        <a:t>Основание</a:t>
                      </a:r>
                      <a:r>
                        <a:rPr lang="ru-RU" sz="1300" baseline="0" dirty="0" smtClean="0">
                          <a:latin typeface="Century Gothic" pitchFamily="34" charset="0"/>
                        </a:rPr>
                        <a:t> для оказания материальной помощи</a:t>
                      </a:r>
                      <a:endParaRPr lang="ru-RU" sz="1300" dirty="0">
                        <a:latin typeface="Century Gothic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300" dirty="0" smtClean="0">
                          <a:latin typeface="Century Gothic" pitchFamily="34" charset="0"/>
                        </a:rPr>
                        <a:t>Периодичность оказания</a:t>
                      </a:r>
                      <a:endParaRPr lang="ru-RU" sz="1300" dirty="0">
                        <a:latin typeface="Century Gothic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300" dirty="0" smtClean="0">
                          <a:latin typeface="Century Gothic" pitchFamily="34" charset="0"/>
                        </a:rPr>
                        <a:t>Документы</a:t>
                      </a:r>
                      <a:endParaRPr lang="ru-RU" sz="1300" dirty="0">
                        <a:latin typeface="Century Gothic" pitchFamily="34" charset="0"/>
                      </a:endParaRPr>
                    </a:p>
                  </a:txBody>
                  <a:tcPr anchor="ctr"/>
                </a:tc>
              </a:tr>
              <a:tr h="1341843">
                <a:tc>
                  <a:txBody>
                    <a:bodyPr/>
                    <a:lstStyle/>
                    <a:p>
                      <a:pPr algn="l"/>
                      <a:r>
                        <a:rPr lang="ru-RU" sz="1300" b="1" dirty="0" smtClean="0">
                          <a:latin typeface="Century Gothic" pitchFamily="34" charset="0"/>
                        </a:rPr>
                        <a:t>Материальная помощь студентам  сиротам, инвалидам </a:t>
                      </a:r>
                      <a:r>
                        <a:rPr lang="en-US" sz="1300" b="1" dirty="0" smtClean="0">
                          <a:latin typeface="Century Gothic" pitchFamily="34" charset="0"/>
                        </a:rPr>
                        <a:t>I</a:t>
                      </a:r>
                      <a:r>
                        <a:rPr lang="ru-RU" sz="1300" b="1" dirty="0" smtClean="0">
                          <a:latin typeface="Century Gothic" pitchFamily="34" charset="0"/>
                        </a:rPr>
                        <a:t> и </a:t>
                      </a:r>
                      <a:r>
                        <a:rPr lang="en-US" sz="1300" b="1" dirty="0" smtClean="0">
                          <a:latin typeface="Century Gothic" pitchFamily="34" charset="0"/>
                        </a:rPr>
                        <a:t>II </a:t>
                      </a:r>
                      <a:r>
                        <a:rPr lang="ru-RU" sz="1300" b="1" dirty="0" smtClean="0">
                          <a:latin typeface="Century Gothic" pitchFamily="34" charset="0"/>
                        </a:rPr>
                        <a:t>гр., инвалидам с детства, студентам, имеющим детей</a:t>
                      </a:r>
                      <a:endParaRPr lang="ru-RU" sz="1300" b="1" dirty="0">
                        <a:latin typeface="Century Gothic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b="1" dirty="0" smtClean="0">
                          <a:solidFill>
                            <a:srgbClr val="0070C0"/>
                          </a:solidFill>
                          <a:latin typeface="Century Gothic" pitchFamily="34" charset="0"/>
                        </a:rPr>
                        <a:t>два раза  в учебный год</a:t>
                      </a:r>
                      <a:endParaRPr lang="ru-RU" sz="1300" b="1" dirty="0">
                        <a:solidFill>
                          <a:srgbClr val="0070C0"/>
                        </a:solidFill>
                        <a:latin typeface="Century Gothic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1200" dirty="0" smtClean="0">
                          <a:latin typeface="Century Gothic" pitchFamily="34" charset="0"/>
                        </a:rPr>
                        <a:t>- </a:t>
                      </a:r>
                      <a:r>
                        <a:rPr lang="ru-RU" sz="1200" dirty="0" smtClean="0">
                          <a:latin typeface="Century Gothic" pitchFamily="34" charset="0"/>
                        </a:rPr>
                        <a:t>личное </a:t>
                      </a:r>
                      <a:r>
                        <a:rPr lang="ru-RU" sz="1200" b="1" dirty="0" smtClean="0">
                          <a:latin typeface="Century Gothic" pitchFamily="34" charset="0"/>
                        </a:rPr>
                        <a:t>заявление</a:t>
                      </a:r>
                      <a:r>
                        <a:rPr lang="ru-RU" sz="1200" dirty="0" smtClean="0">
                          <a:latin typeface="Century Gothic" pitchFamily="34" charset="0"/>
                        </a:rPr>
                        <a:t> студента в произвольной форме;</a:t>
                      </a:r>
                    </a:p>
                    <a:p>
                      <a:pPr algn="just"/>
                      <a:r>
                        <a:rPr lang="ru-RU" sz="1200" dirty="0" smtClean="0">
                          <a:latin typeface="Century Gothic" pitchFamily="34" charset="0"/>
                        </a:rPr>
                        <a:t>- </a:t>
                      </a:r>
                      <a:r>
                        <a:rPr lang="ru-RU" sz="1200" b="1" dirty="0" smtClean="0">
                          <a:latin typeface="Century Gothic" pitchFamily="34" charset="0"/>
                        </a:rPr>
                        <a:t>копия паспорта </a:t>
                      </a:r>
                      <a:r>
                        <a:rPr lang="ru-RU" sz="1200" dirty="0" smtClean="0">
                          <a:latin typeface="Century Gothic" pitchFamily="34" charset="0"/>
                        </a:rPr>
                        <a:t>студента с его данными + стр. с регистрацией (пропиской);</a:t>
                      </a:r>
                    </a:p>
                    <a:p>
                      <a:pPr algn="just"/>
                      <a:r>
                        <a:rPr lang="en-US" sz="1200" dirty="0" smtClean="0">
                          <a:latin typeface="Century Gothic" pitchFamily="34" charset="0"/>
                        </a:rPr>
                        <a:t>- </a:t>
                      </a:r>
                      <a:r>
                        <a:rPr lang="ru-RU" sz="1200" b="1" dirty="0" smtClean="0">
                          <a:latin typeface="Century Gothic" pitchFamily="34" charset="0"/>
                        </a:rPr>
                        <a:t>копии документов</a:t>
                      </a:r>
                      <a:r>
                        <a:rPr lang="ru-RU" sz="1200" dirty="0" smtClean="0">
                          <a:latin typeface="Century Gothic" pitchFamily="34" charset="0"/>
                        </a:rPr>
                        <a:t>, подтверждающих льготный  статус или копию рождения ребенка, (без предоставления дополнительных  справок о составе</a:t>
                      </a:r>
                      <a:r>
                        <a:rPr lang="ru-RU" sz="1200" baseline="0" dirty="0" smtClean="0">
                          <a:latin typeface="Century Gothic" pitchFamily="34" charset="0"/>
                        </a:rPr>
                        <a:t> </a:t>
                      </a:r>
                      <a:r>
                        <a:rPr lang="ru-RU" sz="1200" dirty="0" smtClean="0">
                          <a:latin typeface="Century Gothic" pitchFamily="34" charset="0"/>
                        </a:rPr>
                        <a:t>семьи, доходах и т.д.).</a:t>
                      </a:r>
                    </a:p>
                  </a:txBody>
                  <a:tcPr/>
                </a:tc>
              </a:tr>
              <a:tr h="2054511">
                <a:tc>
                  <a:txBody>
                    <a:bodyPr/>
                    <a:lstStyle/>
                    <a:p>
                      <a:r>
                        <a:rPr lang="ru-RU" sz="1300" b="1" dirty="0" smtClean="0">
                          <a:latin typeface="Century Gothic" pitchFamily="34" charset="0"/>
                        </a:rPr>
                        <a:t>Материальная  помощь в особых случаях </a:t>
                      </a:r>
                    </a:p>
                    <a:p>
                      <a:r>
                        <a:rPr lang="ru-RU" sz="1300" b="1" dirty="0" smtClean="0">
                          <a:latin typeface="Century Gothic" pitchFamily="34" charset="0"/>
                        </a:rPr>
                        <a:t>(по рождению ребенка, по смерти близких членов семьи, в случае платного лечения, кражи, пожара  и в других исключительных случаях)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b="1" dirty="0" smtClean="0">
                          <a:solidFill>
                            <a:srgbClr val="0070C0"/>
                          </a:solidFill>
                          <a:latin typeface="Century Gothic" pitchFamily="34" charset="0"/>
                        </a:rPr>
                        <a:t>единовременно</a:t>
                      </a:r>
                      <a:endParaRPr lang="ru-RU" sz="1300" dirty="0" smtClean="0">
                        <a:latin typeface="Century Gothic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200" dirty="0" smtClean="0">
                          <a:latin typeface="Century Gothic" pitchFamily="34" charset="0"/>
                        </a:rPr>
                        <a:t>- личное </a:t>
                      </a:r>
                      <a:r>
                        <a:rPr lang="ru-RU" sz="1200" b="1" dirty="0" smtClean="0">
                          <a:latin typeface="Century Gothic" pitchFamily="34" charset="0"/>
                        </a:rPr>
                        <a:t>заявление</a:t>
                      </a:r>
                      <a:r>
                        <a:rPr lang="ru-RU" sz="1200" dirty="0" smtClean="0">
                          <a:latin typeface="Century Gothic" pitchFamily="34" charset="0"/>
                        </a:rPr>
                        <a:t> студента в произвольной форме;</a:t>
                      </a:r>
                    </a:p>
                    <a:p>
                      <a:pPr algn="just"/>
                      <a:r>
                        <a:rPr lang="ru-RU" sz="1200" dirty="0" smtClean="0">
                          <a:latin typeface="Century Gothic" pitchFamily="34" charset="0"/>
                        </a:rPr>
                        <a:t>- </a:t>
                      </a:r>
                      <a:r>
                        <a:rPr lang="ru-RU" sz="1200" b="1" dirty="0" smtClean="0">
                          <a:latin typeface="Century Gothic" pitchFamily="34" charset="0"/>
                        </a:rPr>
                        <a:t>копия паспорта</a:t>
                      </a:r>
                      <a:r>
                        <a:rPr lang="ru-RU" sz="1200" dirty="0" smtClean="0">
                          <a:latin typeface="Century Gothic" pitchFamily="34" charset="0"/>
                        </a:rPr>
                        <a:t> студента с его данными + стр. с регистрацией (пропиской);</a:t>
                      </a:r>
                    </a:p>
                    <a:p>
                      <a:pPr algn="just"/>
                      <a:r>
                        <a:rPr lang="ru-RU" sz="1200" dirty="0" smtClean="0">
                          <a:latin typeface="Century Gothic" pitchFamily="34" charset="0"/>
                        </a:rPr>
                        <a:t>- </a:t>
                      </a:r>
                      <a:r>
                        <a:rPr lang="ru-RU" sz="1200" b="1" dirty="0" smtClean="0">
                          <a:latin typeface="Century Gothic" pitchFamily="34" charset="0"/>
                        </a:rPr>
                        <a:t>документальное подтверждение</a:t>
                      </a:r>
                      <a:r>
                        <a:rPr lang="ru-RU" sz="1200" dirty="0" smtClean="0">
                          <a:latin typeface="Century Gothic" pitchFamily="34" charset="0"/>
                        </a:rPr>
                        <a:t> факта, по которому обращение студента за материальной помощью может быть отнесено к этой категории (свидетельство о рождении/</a:t>
                      </a:r>
                      <a:r>
                        <a:rPr lang="ru-RU" sz="1200" baseline="0" dirty="0" smtClean="0">
                          <a:latin typeface="Century Gothic" pitchFamily="34" charset="0"/>
                        </a:rPr>
                        <a:t> свидетельство о смерти/ </a:t>
                      </a:r>
                      <a:r>
                        <a:rPr lang="ru-RU" sz="1200" dirty="0" smtClean="0">
                          <a:latin typeface="Century Gothic" pitchFamily="34" charset="0"/>
                        </a:rPr>
                        <a:t>документы,  подтверждающие факт лечения, несчастного случая и факт имеющихся при  этом  материальных затрат  (договор на лечение, чеки на лекарство и др.)</a:t>
                      </a:r>
                      <a:r>
                        <a:rPr lang="en-US" sz="1200" dirty="0" smtClean="0">
                          <a:latin typeface="Century Gothic" pitchFamily="34" charset="0"/>
                        </a:rPr>
                        <a:t>)</a:t>
                      </a:r>
                      <a:r>
                        <a:rPr lang="ru-RU" sz="1200" dirty="0" smtClean="0">
                          <a:latin typeface="Century Gothic" pitchFamily="34" charset="0"/>
                        </a:rPr>
                        <a:t>.</a:t>
                      </a: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6156176" y="219998"/>
            <a:ext cx="297403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dirty="0" smtClean="0">
                <a:solidFill>
                  <a:schemeClr val="bg1">
                    <a:lumMod val="65000"/>
                  </a:schemeClr>
                </a:solidFill>
                <a:latin typeface="Century Gothic" pitchFamily="34" charset="0"/>
              </a:rPr>
              <a:t>Социальная поддержка студентов</a:t>
            </a:r>
            <a:endParaRPr lang="ru-RU" sz="1200" dirty="0">
              <a:solidFill>
                <a:schemeClr val="bg1">
                  <a:lumMod val="65000"/>
                </a:schemeClr>
              </a:solidFill>
              <a:latin typeface="Century Gothic" pitchFamily="34" charset="0"/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>
              <a:defRPr/>
            </a:pPr>
            <a:fld id="{5A91D6C2-73C2-4D73-8A84-D50F88597EFC}" type="slidenum">
              <a:rPr lang="ru-RU" altLang="ru-RU" smtClean="0">
                <a:latin typeface="Century Gothic" pitchFamily="34" charset="0"/>
              </a:rPr>
              <a:pPr algn="ctr">
                <a:defRPr/>
              </a:pPr>
              <a:t>4</a:t>
            </a:fld>
            <a:endParaRPr lang="ru-RU" altLang="ru-RU">
              <a:latin typeface="Century Gothic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769821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715433" y="836712"/>
            <a:ext cx="770485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 algn="ctr">
              <a:defRPr sz="4400" b="1">
                <a:solidFill>
                  <a:srgbClr val="0070C0"/>
                </a:solidFill>
                <a:latin typeface="Century Gothic" panose="020B0502020202020204" pitchFamily="34" charset="0"/>
                <a:cs typeface="Times New Roman" panose="02020603050405020304" pitchFamily="18" charset="0"/>
              </a:defRPr>
            </a:lvl1pPr>
          </a:lstStyle>
          <a:p>
            <a:r>
              <a:rPr lang="ru-RU" sz="3200" dirty="0"/>
              <a:t>Материальная </a:t>
            </a:r>
            <a:r>
              <a:rPr lang="ru-RU" sz="3200" dirty="0" smtClean="0"/>
              <a:t>поддержка остронуждающимся студентам</a:t>
            </a:r>
            <a:endParaRPr lang="ru-RU" sz="3200" dirty="0"/>
          </a:p>
        </p:txBody>
      </p:sp>
      <p:sp>
        <p:nvSpPr>
          <p:cNvPr id="5" name="TextBox 4"/>
          <p:cNvSpPr txBox="1"/>
          <p:nvPr/>
        </p:nvSpPr>
        <p:spPr>
          <a:xfrm>
            <a:off x="633264" y="2204864"/>
            <a:ext cx="7992888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600" dirty="0" smtClean="0">
                <a:latin typeface="Century Gothic" panose="020B0502020202020204" pitchFamily="34" charset="0"/>
              </a:rPr>
              <a:t>Оказывается в соответствии </a:t>
            </a:r>
            <a:r>
              <a:rPr lang="ru-RU" sz="1600" dirty="0">
                <a:latin typeface="Century Gothic" panose="020B0502020202020204" pitchFamily="34" charset="0"/>
              </a:rPr>
              <a:t>с </a:t>
            </a:r>
            <a:r>
              <a:rPr lang="ru-RU" sz="1600" dirty="0">
                <a:solidFill>
                  <a:srgbClr val="0070C0"/>
                </a:solidFill>
                <a:latin typeface="Century Gothic" panose="020B0502020202020204" pitchFamily="34" charset="0"/>
              </a:rPr>
              <a:t>Договором</a:t>
            </a:r>
            <a:r>
              <a:rPr lang="ru-RU" sz="1600" dirty="0">
                <a:latin typeface="Century Gothic" panose="020B0502020202020204" pitchFamily="34" charset="0"/>
              </a:rPr>
              <a:t> о порядке назначения и выплаты материальной поддержки остронуждающимся студентам вузов г. </a:t>
            </a:r>
            <a:r>
              <a:rPr lang="ru-RU" sz="1600" dirty="0" smtClean="0">
                <a:latin typeface="Century Gothic" panose="020B0502020202020204" pitchFamily="34" charset="0"/>
              </a:rPr>
              <a:t>Москвы, заключаемым в </a:t>
            </a:r>
            <a:r>
              <a:rPr lang="en-US" sz="1600" dirty="0" smtClean="0">
                <a:solidFill>
                  <a:srgbClr val="0070C0"/>
                </a:solidFill>
                <a:latin typeface="Century Gothic" panose="020B0502020202020204" pitchFamily="34" charset="0"/>
              </a:rPr>
              <a:t>I </a:t>
            </a:r>
            <a:r>
              <a:rPr lang="ru-RU" sz="1600" dirty="0" smtClean="0">
                <a:solidFill>
                  <a:srgbClr val="0070C0"/>
                </a:solidFill>
                <a:latin typeface="Century Gothic" panose="020B0502020202020204" pitchFamily="34" charset="0"/>
              </a:rPr>
              <a:t>квартале </a:t>
            </a:r>
            <a:r>
              <a:rPr lang="ru-RU" sz="1600" dirty="0" smtClean="0">
                <a:latin typeface="Century Gothic" panose="020B0502020202020204" pitchFamily="34" charset="0"/>
              </a:rPr>
              <a:t>текущего года между НИУ ВШЭ </a:t>
            </a:r>
            <a:r>
              <a:rPr lang="ru-RU" sz="1600" dirty="0">
                <a:latin typeface="Century Gothic" panose="020B0502020202020204" pitchFamily="34" charset="0"/>
              </a:rPr>
              <a:t>и </a:t>
            </a:r>
            <a:r>
              <a:rPr lang="ru-RU" sz="1600" dirty="0" smtClean="0">
                <a:latin typeface="Century Gothic" panose="020B0502020202020204" pitchFamily="34" charset="0"/>
              </a:rPr>
              <a:t>Ассоциацией </a:t>
            </a:r>
            <a:r>
              <a:rPr lang="ru-RU" sz="1600" dirty="0">
                <a:latin typeface="Century Gothic" panose="020B0502020202020204" pitchFamily="34" charset="0"/>
              </a:rPr>
              <a:t>профсоюзных организаций студентов государственных и коммерческих высших учебных заведений г. </a:t>
            </a:r>
            <a:r>
              <a:rPr lang="ru-RU" sz="1600" dirty="0" smtClean="0">
                <a:latin typeface="Century Gothic" panose="020B0502020202020204" pitchFamily="34" charset="0"/>
              </a:rPr>
              <a:t>Москвы.</a:t>
            </a:r>
          </a:p>
          <a:p>
            <a:pPr algn="just"/>
            <a:endParaRPr lang="ru-RU" sz="1600" dirty="0">
              <a:latin typeface="Century Gothic" panose="020B0502020202020204" pitchFamily="34" charset="0"/>
            </a:endParaRPr>
          </a:p>
          <a:p>
            <a:pPr algn="just"/>
            <a:r>
              <a:rPr lang="ru-RU" sz="1600" dirty="0">
                <a:latin typeface="Century Gothic" panose="020B0502020202020204" pitchFamily="34" charset="0"/>
              </a:rPr>
              <a:t>Назначается в </a:t>
            </a:r>
            <a:r>
              <a:rPr lang="en-US" sz="1600" b="1" dirty="0">
                <a:solidFill>
                  <a:srgbClr val="0070C0"/>
                </a:solidFill>
                <a:latin typeface="Century Gothic" panose="020B0502020202020204" pitchFamily="34" charset="0"/>
              </a:rPr>
              <a:t>I </a:t>
            </a:r>
            <a:r>
              <a:rPr lang="ru-RU" sz="1600" b="1" dirty="0">
                <a:solidFill>
                  <a:srgbClr val="0070C0"/>
                </a:solidFill>
                <a:latin typeface="Century Gothic" panose="020B0502020202020204" pitchFamily="34" charset="0"/>
              </a:rPr>
              <a:t>квартале</a:t>
            </a:r>
            <a:r>
              <a:rPr lang="ru-RU" sz="1600" dirty="0">
                <a:latin typeface="Century Gothic" panose="020B0502020202020204" pitchFamily="34" charset="0"/>
              </a:rPr>
              <a:t> сроком </a:t>
            </a:r>
            <a:r>
              <a:rPr lang="ru-RU" sz="1600" b="1" dirty="0" smtClean="0">
                <a:solidFill>
                  <a:srgbClr val="0070C0"/>
                </a:solidFill>
                <a:latin typeface="Century Gothic" panose="020B0502020202020204" pitchFamily="34" charset="0"/>
              </a:rPr>
              <a:t>с января по декабрь </a:t>
            </a:r>
            <a:r>
              <a:rPr lang="ru-RU" sz="1600" dirty="0" smtClean="0">
                <a:latin typeface="Century Gothic" panose="020B0502020202020204" pitchFamily="34" charset="0"/>
              </a:rPr>
              <a:t>текущего года по </a:t>
            </a:r>
            <a:r>
              <a:rPr lang="ru-RU" sz="1600" dirty="0">
                <a:latin typeface="Century Gothic" panose="020B0502020202020204" pitchFamily="34" charset="0"/>
              </a:rPr>
              <a:t>решению Факультетской комиссии по работе со </a:t>
            </a:r>
            <a:r>
              <a:rPr lang="ru-RU" sz="1600" dirty="0" smtClean="0">
                <a:latin typeface="Century Gothic" panose="020B0502020202020204" pitchFamily="34" charset="0"/>
              </a:rPr>
              <a:t>студентами. Выплачивается ежемесячно в размере </a:t>
            </a:r>
            <a:r>
              <a:rPr lang="ru-RU" sz="1600" b="1" dirty="0" smtClean="0">
                <a:solidFill>
                  <a:srgbClr val="0070C0"/>
                </a:solidFill>
                <a:latin typeface="Century Gothic" panose="020B0502020202020204" pitchFamily="34" charset="0"/>
              </a:rPr>
              <a:t>1200 руб.</a:t>
            </a:r>
          </a:p>
          <a:p>
            <a:pPr algn="just"/>
            <a:endParaRPr lang="ru-RU" sz="1600" dirty="0">
              <a:latin typeface="Century Gothic" panose="020B0502020202020204" pitchFamily="34" charset="0"/>
            </a:endParaRPr>
          </a:p>
          <a:p>
            <a:pPr algn="just"/>
            <a:r>
              <a:rPr lang="ru-RU" sz="1600" dirty="0" smtClean="0">
                <a:latin typeface="Century Gothic" panose="020B0502020202020204" pitchFamily="34" charset="0"/>
              </a:rPr>
              <a:t>Оформляется </a:t>
            </a:r>
            <a:r>
              <a:rPr lang="ru-RU" sz="1600" dirty="0" smtClean="0">
                <a:solidFill>
                  <a:srgbClr val="0070C0"/>
                </a:solidFill>
                <a:latin typeface="Century Gothic" panose="020B0502020202020204" pitchFamily="34" charset="0"/>
              </a:rPr>
              <a:t>приказом о назначении материальной поддержки остронуждающимся студентам</a:t>
            </a:r>
            <a:r>
              <a:rPr lang="ru-RU" sz="1600" dirty="0" smtClean="0">
                <a:latin typeface="Century Gothic" panose="020B0502020202020204" pitchFamily="34" charset="0"/>
              </a:rPr>
              <a:t> с приложением списка студентов и протокола с решением о назначении выплаты (в протоколе должен быть список студентов, назначенных на получение этой выплаты).</a:t>
            </a:r>
          </a:p>
          <a:p>
            <a:pPr algn="just"/>
            <a:endParaRPr lang="ru-RU" sz="1600" dirty="0">
              <a:latin typeface="Century Gothic" panose="020B0502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134472" y="219998"/>
            <a:ext cx="300952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dirty="0" smtClean="0">
                <a:solidFill>
                  <a:schemeClr val="bg1">
                    <a:lumMod val="65000"/>
                  </a:schemeClr>
                </a:solidFill>
                <a:latin typeface="Century Gothic" pitchFamily="34" charset="0"/>
              </a:rPr>
              <a:t>Социальная поддержка студентов</a:t>
            </a:r>
            <a:endParaRPr lang="ru-RU" sz="1200" dirty="0">
              <a:solidFill>
                <a:schemeClr val="bg1">
                  <a:lumMod val="65000"/>
                </a:schemeClr>
              </a:solidFill>
              <a:latin typeface="Century Gothic" pitchFamily="34" charset="0"/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>
              <a:defRPr/>
            </a:pPr>
            <a:fld id="{5A91D6C2-73C2-4D73-8A84-D50F88597EFC}" type="slidenum">
              <a:rPr lang="ru-RU" altLang="ru-RU" smtClean="0">
                <a:latin typeface="Century Gothic" pitchFamily="34" charset="0"/>
              </a:rPr>
              <a:pPr algn="ctr">
                <a:defRPr/>
              </a:pPr>
              <a:t>5</a:t>
            </a:fld>
            <a:endParaRPr lang="ru-RU" altLang="ru-RU" dirty="0">
              <a:latin typeface="Century Gothic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955890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90749550"/>
              </p:ext>
            </p:extLst>
          </p:nvPr>
        </p:nvGraphicFramePr>
        <p:xfrm>
          <a:off x="467544" y="548680"/>
          <a:ext cx="8424936" cy="5532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88432"/>
                <a:gridCol w="4536504"/>
              </a:tblGrid>
              <a:tr h="648072">
                <a:tc>
                  <a:txBody>
                    <a:bodyPr/>
                    <a:lstStyle/>
                    <a:p>
                      <a:pPr algn="ctr"/>
                      <a:r>
                        <a:rPr lang="ru-RU" sz="1300" dirty="0" smtClean="0">
                          <a:latin typeface="Century Gothic" pitchFamily="34" charset="0"/>
                        </a:rPr>
                        <a:t>Категории студентов, имеющих право получать материальную поддержку остронуждающимся студентам</a:t>
                      </a:r>
                      <a:endParaRPr lang="ru-RU" sz="1300" dirty="0">
                        <a:latin typeface="Century Gothic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300" dirty="0" smtClean="0">
                          <a:latin typeface="Century Gothic" pitchFamily="34" charset="0"/>
                        </a:rPr>
                        <a:t>Документы</a:t>
                      </a:r>
                      <a:endParaRPr lang="ru-RU" sz="1300" dirty="0">
                        <a:latin typeface="Century Gothic" pitchFamily="34" charset="0"/>
                      </a:endParaRPr>
                    </a:p>
                  </a:txBody>
                  <a:tcPr anchor="ctr"/>
                </a:tc>
              </a:tr>
              <a:tr h="4287246">
                <a:tc>
                  <a:txBody>
                    <a:bodyPr/>
                    <a:lstStyle/>
                    <a:p>
                      <a:r>
                        <a:rPr lang="ru-RU" sz="1300" b="1" dirty="0" smtClean="0">
                          <a:solidFill>
                            <a:srgbClr val="0070C0"/>
                          </a:solidFill>
                          <a:latin typeface="Century Gothic" pitchFamily="34" charset="0"/>
                        </a:rPr>
                        <a:t>- студенты-сироты;</a:t>
                      </a:r>
                    </a:p>
                    <a:p>
                      <a:r>
                        <a:rPr lang="ru-RU" sz="1300" b="1" dirty="0" smtClean="0">
                          <a:solidFill>
                            <a:srgbClr val="0070C0"/>
                          </a:solidFill>
                          <a:latin typeface="Century Gothic" pitchFamily="34" charset="0"/>
                        </a:rPr>
                        <a:t>- студенты-инвалиды;</a:t>
                      </a:r>
                    </a:p>
                    <a:p>
                      <a:r>
                        <a:rPr lang="ru-RU" sz="1300" b="1" dirty="0" smtClean="0">
                          <a:solidFill>
                            <a:srgbClr val="0070C0"/>
                          </a:solidFill>
                          <a:latin typeface="Century Gothic" pitchFamily="34" charset="0"/>
                        </a:rPr>
                        <a:t>- студенты из многодетных семей*;</a:t>
                      </a:r>
                    </a:p>
                    <a:p>
                      <a:r>
                        <a:rPr lang="ru-RU" sz="1300" b="1" dirty="0" smtClean="0">
                          <a:solidFill>
                            <a:srgbClr val="0070C0"/>
                          </a:solidFill>
                          <a:latin typeface="Century Gothic" pitchFamily="34" charset="0"/>
                        </a:rPr>
                        <a:t>- студенты, имеющие детей*;</a:t>
                      </a:r>
                    </a:p>
                    <a:p>
                      <a:r>
                        <a:rPr lang="ru-RU" sz="1300" b="1" dirty="0" smtClean="0">
                          <a:solidFill>
                            <a:srgbClr val="0070C0"/>
                          </a:solidFill>
                          <a:latin typeface="Century Gothic" pitchFamily="34" charset="0"/>
                        </a:rPr>
                        <a:t>- студенты, имеющие родителей-инвалидов, родителей-пенсионеров*;</a:t>
                      </a:r>
                    </a:p>
                    <a:p>
                      <a:r>
                        <a:rPr lang="ru-RU" sz="1300" b="1" dirty="0" smtClean="0">
                          <a:solidFill>
                            <a:srgbClr val="0070C0"/>
                          </a:solidFill>
                          <a:latin typeface="Century Gothic" pitchFamily="34" charset="0"/>
                        </a:rPr>
                        <a:t>- студенты из неполных семей*.</a:t>
                      </a:r>
                    </a:p>
                    <a:p>
                      <a:pPr algn="just"/>
                      <a:r>
                        <a:rPr lang="ru-RU" sz="1300" dirty="0" smtClean="0">
                          <a:latin typeface="Century Gothic" pitchFamily="34" charset="0"/>
                        </a:rPr>
                        <a:t>* при</a:t>
                      </a:r>
                      <a:r>
                        <a:rPr lang="ru-RU" sz="1300" baseline="0" dirty="0" smtClean="0">
                          <a:latin typeface="Century Gothic" pitchFamily="34" charset="0"/>
                        </a:rPr>
                        <a:t> условии получения социальной стипендии</a:t>
                      </a:r>
                      <a:endParaRPr lang="en-US" sz="1300" dirty="0" smtClean="0">
                        <a:latin typeface="Century Gothic" pitchFamily="34" charset="0"/>
                      </a:endParaRPr>
                    </a:p>
                    <a:p>
                      <a:endParaRPr lang="ru-RU" sz="1300" dirty="0" smtClean="0">
                        <a:latin typeface="Century Gothic" pitchFamily="34" charset="0"/>
                      </a:endParaRPr>
                    </a:p>
                    <a:p>
                      <a:pPr algn="just"/>
                      <a:r>
                        <a:rPr lang="ru-RU" sz="1300" dirty="0" smtClean="0">
                          <a:latin typeface="Century Gothic" pitchFamily="34" charset="0"/>
                        </a:rPr>
                        <a:t>В случае отсутствия студентов данных категорий (в том числе в случае, когда студенты, получающие материальную поддержку, ушли в академический отпуск, отчислились из Университета или закончили обучение), на получение материальной поддержки остронуждающимся студентам можно  назначить студентов из следующих категорий, при условии получения социальной стипендии: </a:t>
                      </a:r>
                    </a:p>
                    <a:p>
                      <a:pPr algn="just"/>
                      <a:r>
                        <a:rPr lang="ru-RU" sz="1300" dirty="0" smtClean="0">
                          <a:latin typeface="Century Gothic" pitchFamily="34" charset="0"/>
                        </a:rPr>
                        <a:t>- студенты-чернобыльцы;</a:t>
                      </a:r>
                    </a:p>
                    <a:p>
                      <a:pPr algn="just"/>
                      <a:r>
                        <a:rPr lang="ru-RU" sz="1300" dirty="0" smtClean="0">
                          <a:latin typeface="Century Gothic" pitchFamily="34" charset="0"/>
                        </a:rPr>
                        <a:t>- студенты-участники военных действий.</a:t>
                      </a:r>
                      <a:endParaRPr lang="ru-RU" sz="1300" dirty="0">
                        <a:latin typeface="Century Gothic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300" dirty="0" smtClean="0">
                          <a:latin typeface="Century Gothic" pitchFamily="34" charset="0"/>
                        </a:rPr>
                        <a:t>-</a:t>
                      </a:r>
                      <a:r>
                        <a:rPr lang="ru-RU" sz="1300" baseline="0" dirty="0" smtClean="0">
                          <a:latin typeface="Century Gothic" pitchFamily="34" charset="0"/>
                        </a:rPr>
                        <a:t> личное заявление студента в произвольной форме;</a:t>
                      </a:r>
                    </a:p>
                    <a:p>
                      <a:r>
                        <a:rPr lang="ru-RU" sz="1300" baseline="0" dirty="0" smtClean="0">
                          <a:latin typeface="Century Gothic" pitchFamily="34" charset="0"/>
                        </a:rPr>
                        <a:t>- копия паспорта студента с его данными + стр. с регистрацией (пропиской);</a:t>
                      </a:r>
                    </a:p>
                    <a:p>
                      <a:pPr algn="just"/>
                      <a:r>
                        <a:rPr lang="ru-RU" sz="1300" dirty="0" smtClean="0">
                          <a:latin typeface="Century Gothic" pitchFamily="34" charset="0"/>
                        </a:rPr>
                        <a:t>- документы, подтверждающие право на получение материальной поддержки в зависимости от льготной категории (справка ВТЭК; удостоверение многодетной семьи;   свидетельство о рождении ребенка; для студентов из неполной семьи – справка о составе семьи; удостоверение матери/отца-одиночки или свидетельство о смерти одного из родителей; для родителей-пенсионеров – копия пенсионного удостоверения; для  родителей-инвалидов – копия справок об инвалидности; удостоверений граждан, подвергшихся воздействию радиации вследствие катастрофы на Чернобыльской АЭС; удостоверение участника военных действий и другие документы, подтверждающие право на получение материальной поддержки остронуждающимся студентам).</a:t>
                      </a:r>
                    </a:p>
                    <a:p>
                      <a:pPr algn="just"/>
                      <a:r>
                        <a:rPr lang="ru-RU" sz="1300" b="1" dirty="0" smtClean="0">
                          <a:latin typeface="Century Gothic" pitchFamily="34" charset="0"/>
                        </a:rPr>
                        <a:t>Исключение:</a:t>
                      </a:r>
                      <a:r>
                        <a:rPr lang="ru-RU" sz="1300" dirty="0" smtClean="0">
                          <a:latin typeface="Century Gothic" pitchFamily="34" charset="0"/>
                        </a:rPr>
                        <a:t> студенты-сироты или дети, оставшиеся  без попечения родителей, предоставляют только заявление и копию паспорта.</a:t>
                      </a:r>
                      <a:endParaRPr lang="ru-RU" sz="13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6134472" y="116632"/>
            <a:ext cx="300952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dirty="0" smtClean="0">
                <a:solidFill>
                  <a:schemeClr val="bg1">
                    <a:lumMod val="65000"/>
                  </a:schemeClr>
                </a:solidFill>
                <a:latin typeface="Century Gothic" pitchFamily="34" charset="0"/>
              </a:rPr>
              <a:t>Социальная поддержка студентов</a:t>
            </a:r>
            <a:endParaRPr lang="ru-RU" sz="1200" dirty="0">
              <a:solidFill>
                <a:schemeClr val="bg1">
                  <a:lumMod val="65000"/>
                </a:schemeClr>
              </a:solidFill>
              <a:latin typeface="Century Gothic" pitchFamily="34" charset="0"/>
            </a:endParaRPr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/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/>
            <a:fld id="{5A91D6C2-73C2-4D73-8A84-D50F88597EFC}" type="slidenum">
              <a:rPr lang="ru-RU" altLang="ru-RU">
                <a:latin typeface="Century Gothic" pitchFamily="34" charset="0"/>
              </a:rPr>
              <a:pPr algn="ctr"/>
              <a:t>6</a:t>
            </a:fld>
            <a:endParaRPr lang="ru-RU" altLang="ru-RU">
              <a:latin typeface="Century Gothic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471025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HP\Desktop\стрелка.pn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267"/>
          <a:stretch/>
        </p:blipFill>
        <p:spPr bwMode="auto">
          <a:xfrm>
            <a:off x="6588224" y="4895178"/>
            <a:ext cx="1238250" cy="9820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Скругленный прямоугольник 15"/>
          <p:cNvSpPr/>
          <p:nvPr/>
        </p:nvSpPr>
        <p:spPr>
          <a:xfrm>
            <a:off x="7232463" y="2492895"/>
            <a:ext cx="1516002" cy="2376265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400" b="1" dirty="0" smtClean="0">
                <a:solidFill>
                  <a:srgbClr val="0070C0"/>
                </a:solidFill>
                <a:latin typeface="Century Gothic" pitchFamily="34" charset="0"/>
              </a:rPr>
              <a:t>Студент обращается в МФЦ</a:t>
            </a:r>
            <a:endParaRPr lang="ru-RU" sz="1400" b="1" dirty="0">
              <a:solidFill>
                <a:srgbClr val="0070C0"/>
              </a:solidFill>
              <a:latin typeface="Century Gothic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15433" y="548680"/>
            <a:ext cx="770485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 algn="ctr">
              <a:defRPr sz="4400" b="1">
                <a:solidFill>
                  <a:srgbClr val="0070C0"/>
                </a:solidFill>
                <a:latin typeface="Century Gothic" panose="020B0502020202020204" pitchFamily="34" charset="0"/>
                <a:cs typeface="Times New Roman" panose="02020603050405020304" pitchFamily="18" charset="0"/>
              </a:defRPr>
            </a:lvl1pPr>
          </a:lstStyle>
          <a:p>
            <a:r>
              <a:rPr lang="ru-RU" sz="3200" dirty="0" smtClean="0"/>
              <a:t>Социальная карта студента</a:t>
            </a:r>
            <a:endParaRPr lang="ru-RU" sz="3200" dirty="0"/>
          </a:p>
        </p:txBody>
      </p:sp>
      <p:sp>
        <p:nvSpPr>
          <p:cNvPr id="5" name="TextBox 4"/>
          <p:cNvSpPr txBox="1"/>
          <p:nvPr/>
        </p:nvSpPr>
        <p:spPr>
          <a:xfrm>
            <a:off x="6156176" y="188640"/>
            <a:ext cx="298782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dirty="0" smtClean="0">
                <a:solidFill>
                  <a:schemeClr val="bg1">
                    <a:lumMod val="65000"/>
                  </a:schemeClr>
                </a:solidFill>
                <a:latin typeface="Century Gothic" pitchFamily="34" charset="0"/>
              </a:rPr>
              <a:t>Социальная поддержка студентов</a:t>
            </a:r>
            <a:endParaRPr lang="ru-RU" sz="1200" dirty="0">
              <a:solidFill>
                <a:schemeClr val="bg1">
                  <a:lumMod val="65000"/>
                </a:schemeClr>
              </a:solidFill>
              <a:latin typeface="Century Gothic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33264" y="1268760"/>
            <a:ext cx="799288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600" dirty="0" smtClean="0">
                <a:latin typeface="Century Gothic" panose="020B0502020202020204" pitchFamily="34" charset="0"/>
              </a:rPr>
              <a:t>Для первичного или повторного оформления Социальной карты студента (СКС) необходимо:</a:t>
            </a:r>
          </a:p>
          <a:p>
            <a:pPr algn="just"/>
            <a:endParaRPr lang="ru-RU" sz="1600" dirty="0">
              <a:latin typeface="Century Gothic" panose="020B0502020202020204" pitchFamily="34" charset="0"/>
            </a:endParaRP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467544" y="2492896"/>
            <a:ext cx="2160239" cy="2376264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400" b="1" dirty="0" smtClean="0">
                <a:solidFill>
                  <a:srgbClr val="0070C0"/>
                </a:solidFill>
                <a:latin typeface="Century Gothic" pitchFamily="34" charset="0"/>
              </a:rPr>
              <a:t>Проверка данных студента в </a:t>
            </a:r>
            <a:r>
              <a:rPr lang="ru-RU" sz="1400" b="1" dirty="0">
                <a:solidFill>
                  <a:srgbClr val="0070C0"/>
                </a:solidFill>
                <a:latin typeface="Century Gothic" pitchFamily="34" charset="0"/>
              </a:rPr>
              <a:t>реестре </a:t>
            </a:r>
            <a:r>
              <a:rPr lang="ru-RU" sz="1400" b="1" dirty="0" smtClean="0">
                <a:solidFill>
                  <a:srgbClr val="0070C0"/>
                </a:solidFill>
                <a:latin typeface="Century Gothic" pitchFamily="34" charset="0"/>
              </a:rPr>
              <a:t> на сайте </a:t>
            </a:r>
          </a:p>
          <a:p>
            <a:pPr algn="ctr"/>
            <a:r>
              <a:rPr lang="ru-RU" sz="1400" b="1" dirty="0" smtClean="0">
                <a:solidFill>
                  <a:srgbClr val="0070C0"/>
                </a:solidFill>
                <a:latin typeface="Century Gothic" pitchFamily="34" charset="0"/>
              </a:rPr>
              <a:t>Московского социального регистра (МСР)</a:t>
            </a:r>
            <a:endParaRPr lang="ru-RU" sz="1400" b="1" dirty="0">
              <a:solidFill>
                <a:srgbClr val="0070C0"/>
              </a:solidFill>
              <a:latin typeface="Century Gothic" pitchFamily="34" charset="0"/>
            </a:endParaRP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2987824" y="2099757"/>
            <a:ext cx="3586100" cy="504056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400" b="1" dirty="0">
                <a:solidFill>
                  <a:srgbClr val="0070C0"/>
                </a:solidFill>
                <a:latin typeface="Century Gothic" pitchFamily="34" charset="0"/>
              </a:rPr>
              <a:t>Данные есть в </a:t>
            </a:r>
            <a:r>
              <a:rPr lang="ru-RU" sz="1400" b="1" dirty="0" smtClean="0">
                <a:solidFill>
                  <a:srgbClr val="0070C0"/>
                </a:solidFill>
                <a:latin typeface="Century Gothic" pitchFamily="34" charset="0"/>
              </a:rPr>
              <a:t>Реестре</a:t>
            </a:r>
            <a:endParaRPr lang="ru-RU" sz="1400" b="1" dirty="0">
              <a:solidFill>
                <a:srgbClr val="0070C0"/>
              </a:solidFill>
              <a:latin typeface="Century Gothic" pitchFamily="34" charset="0"/>
            </a:endParaRP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3012441" y="3148074"/>
            <a:ext cx="3656476" cy="504056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400" b="1" dirty="0">
                <a:solidFill>
                  <a:srgbClr val="0070C0"/>
                </a:solidFill>
                <a:latin typeface="Century Gothic" pitchFamily="34" charset="0"/>
              </a:rPr>
              <a:t>Данных нет в </a:t>
            </a:r>
            <a:r>
              <a:rPr lang="ru-RU" sz="1400" b="1" dirty="0" smtClean="0">
                <a:solidFill>
                  <a:srgbClr val="0070C0"/>
                </a:solidFill>
                <a:latin typeface="Century Gothic" pitchFamily="34" charset="0"/>
              </a:rPr>
              <a:t>Реестре</a:t>
            </a:r>
            <a:endParaRPr lang="ru-RU" sz="1400" b="1" dirty="0">
              <a:solidFill>
                <a:srgbClr val="0070C0"/>
              </a:solidFill>
              <a:latin typeface="Century Gothic" pitchFamily="34" charset="0"/>
            </a:endParaRPr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3012441" y="3861048"/>
            <a:ext cx="3688249" cy="2376264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1400" b="1" dirty="0" smtClean="0">
                <a:solidFill>
                  <a:srgbClr val="0070C0"/>
                </a:solidFill>
                <a:latin typeface="Century Gothic" panose="020B0502020202020204" pitchFamily="34" charset="0"/>
              </a:rPr>
              <a:t>- Проверка</a:t>
            </a:r>
            <a:r>
              <a:rPr lang="ru-RU" sz="1400" dirty="0" smtClean="0">
                <a:solidFill>
                  <a:srgbClr val="0070C0"/>
                </a:solidFill>
                <a:latin typeface="Century Gothic" panose="020B0502020202020204" pitchFamily="34" charset="0"/>
              </a:rPr>
              <a:t> статуса передачи и актуальности </a:t>
            </a:r>
            <a:r>
              <a:rPr lang="ru-RU" sz="1400" dirty="0">
                <a:solidFill>
                  <a:srgbClr val="0070C0"/>
                </a:solidFill>
                <a:latin typeface="Century Gothic" panose="020B0502020202020204" pitchFamily="34" charset="0"/>
              </a:rPr>
              <a:t>данных студента в </a:t>
            </a:r>
            <a:r>
              <a:rPr lang="ru-RU" sz="1400" dirty="0" smtClean="0">
                <a:solidFill>
                  <a:srgbClr val="0070C0"/>
                </a:solidFill>
                <a:latin typeface="Century Gothic" panose="020B0502020202020204" pitchFamily="34" charset="0"/>
              </a:rPr>
              <a:t>АСАВ, редактирование данных. </a:t>
            </a:r>
          </a:p>
          <a:p>
            <a:pPr algn="just"/>
            <a:r>
              <a:rPr lang="ru-RU" sz="1400" b="1" dirty="0" smtClean="0">
                <a:solidFill>
                  <a:srgbClr val="0070C0"/>
                </a:solidFill>
                <a:latin typeface="Century Gothic" panose="020B0502020202020204" pitchFamily="34" charset="0"/>
              </a:rPr>
              <a:t>-</a:t>
            </a:r>
            <a:r>
              <a:rPr lang="ru-RU" sz="1400" dirty="0" smtClean="0">
                <a:solidFill>
                  <a:srgbClr val="0070C0"/>
                </a:solidFill>
                <a:latin typeface="Century Gothic" panose="020B0502020202020204" pitchFamily="34" charset="0"/>
              </a:rPr>
              <a:t> После </a:t>
            </a:r>
            <a:r>
              <a:rPr lang="ru-RU" sz="1400" dirty="0">
                <a:solidFill>
                  <a:srgbClr val="0070C0"/>
                </a:solidFill>
                <a:latin typeface="Century Gothic" panose="020B0502020202020204" pitchFamily="34" charset="0"/>
              </a:rPr>
              <a:t>редактирования данных </a:t>
            </a:r>
            <a:r>
              <a:rPr lang="ru-RU" sz="1400" dirty="0" smtClean="0">
                <a:solidFill>
                  <a:srgbClr val="0070C0"/>
                </a:solidFill>
                <a:latin typeface="Century Gothic" panose="020B0502020202020204" pitchFamily="34" charset="0"/>
              </a:rPr>
              <a:t>необходимо </a:t>
            </a:r>
            <a:r>
              <a:rPr lang="ru-RU" sz="1400" b="1" dirty="0" smtClean="0">
                <a:solidFill>
                  <a:srgbClr val="0070C0"/>
                </a:solidFill>
                <a:latin typeface="Century Gothic" panose="020B0502020202020204" pitchFamily="34" charset="0"/>
              </a:rPr>
              <a:t>поставить </a:t>
            </a:r>
            <a:r>
              <a:rPr lang="ru-RU" sz="1400" b="1" dirty="0">
                <a:solidFill>
                  <a:srgbClr val="0070C0"/>
                </a:solidFill>
                <a:latin typeface="Century Gothic" panose="020B0502020202020204" pitchFamily="34" charset="0"/>
              </a:rPr>
              <a:t>в поле </a:t>
            </a:r>
            <a:r>
              <a:rPr lang="ru-RU" sz="1400" dirty="0">
                <a:solidFill>
                  <a:srgbClr val="0070C0"/>
                </a:solidFill>
                <a:latin typeface="Century Gothic" panose="020B0502020202020204" pitchFamily="34" charset="0"/>
              </a:rPr>
              <a:t>«Скорректирован для передачи данных в МСР» галочку </a:t>
            </a:r>
            <a:r>
              <a:rPr lang="ru-RU" sz="1400" dirty="0" smtClean="0">
                <a:solidFill>
                  <a:srgbClr val="0070C0"/>
                </a:solidFill>
                <a:latin typeface="Century Gothic" panose="020B0502020202020204" pitchFamily="34" charset="0"/>
              </a:rPr>
              <a:t> </a:t>
            </a:r>
            <a:r>
              <a:rPr lang="ru-RU" sz="1400" b="1" dirty="0" smtClean="0">
                <a:solidFill>
                  <a:srgbClr val="0070C0"/>
                </a:solidFill>
                <a:latin typeface="Century Gothic" panose="020B0502020202020204" pitchFamily="34" charset="0"/>
              </a:rPr>
              <a:t>«</a:t>
            </a:r>
            <a:r>
              <a:rPr lang="ru-RU" sz="1400" b="1" dirty="0">
                <a:solidFill>
                  <a:srgbClr val="0070C0"/>
                </a:solidFill>
                <a:latin typeface="Century Gothic" panose="020B0502020202020204" pitchFamily="34" charset="0"/>
              </a:rPr>
              <a:t>Да»</a:t>
            </a:r>
            <a:r>
              <a:rPr lang="ru-RU" sz="1400" dirty="0">
                <a:solidFill>
                  <a:srgbClr val="0070C0"/>
                </a:solidFill>
                <a:latin typeface="Century Gothic" panose="020B0502020202020204" pitchFamily="34" charset="0"/>
              </a:rPr>
              <a:t>. </a:t>
            </a:r>
            <a:endParaRPr lang="ru-RU" sz="1400" dirty="0" smtClean="0">
              <a:solidFill>
                <a:srgbClr val="0070C0"/>
              </a:solidFill>
              <a:latin typeface="Century Gothic" panose="020B0502020202020204" pitchFamily="34" charset="0"/>
            </a:endParaRPr>
          </a:p>
          <a:p>
            <a:pPr algn="just"/>
            <a:r>
              <a:rPr lang="ru-RU" sz="1400" b="1" dirty="0" smtClean="0">
                <a:solidFill>
                  <a:srgbClr val="0070C0"/>
                </a:solidFill>
                <a:latin typeface="Century Gothic" panose="020B0502020202020204" pitchFamily="34" charset="0"/>
              </a:rPr>
              <a:t>-</a:t>
            </a:r>
            <a:r>
              <a:rPr lang="ru-RU" sz="1400" dirty="0" smtClean="0">
                <a:solidFill>
                  <a:srgbClr val="0070C0"/>
                </a:solidFill>
                <a:latin typeface="Century Gothic" panose="020B0502020202020204" pitchFamily="34" charset="0"/>
              </a:rPr>
              <a:t> </a:t>
            </a:r>
            <a:r>
              <a:rPr lang="ru-RU" sz="1400" b="1" dirty="0" smtClean="0">
                <a:solidFill>
                  <a:srgbClr val="0070C0"/>
                </a:solidFill>
                <a:latin typeface="Century Gothic" panose="020B0502020202020204" pitchFamily="34" charset="0"/>
              </a:rPr>
              <a:t>Передача</a:t>
            </a:r>
            <a:r>
              <a:rPr lang="ru-RU" sz="1400" dirty="0" smtClean="0">
                <a:solidFill>
                  <a:srgbClr val="0070C0"/>
                </a:solidFill>
                <a:latin typeface="Century Gothic" panose="020B0502020202020204" pitchFamily="34" charset="0"/>
              </a:rPr>
              <a:t> Управлением социальной сферы данных </a:t>
            </a:r>
            <a:r>
              <a:rPr lang="ru-RU" sz="1400" dirty="0">
                <a:solidFill>
                  <a:srgbClr val="0070C0"/>
                </a:solidFill>
                <a:latin typeface="Century Gothic" panose="020B0502020202020204" pitchFamily="34" charset="0"/>
              </a:rPr>
              <a:t>в Реестр</a:t>
            </a:r>
            <a:r>
              <a:rPr lang="ru-RU" sz="1400" dirty="0" smtClean="0">
                <a:solidFill>
                  <a:srgbClr val="0070C0"/>
                </a:solidFill>
                <a:latin typeface="Century Gothic" panose="020B0502020202020204" pitchFamily="34" charset="0"/>
              </a:rPr>
              <a:t>.</a:t>
            </a:r>
            <a:endParaRPr lang="ru-RU" sz="1400" dirty="0">
              <a:solidFill>
                <a:srgbClr val="0070C0"/>
              </a:solidFill>
              <a:latin typeface="Century Gothic" panose="020B0502020202020204" pitchFamily="34" charset="0"/>
            </a:endParaRPr>
          </a:p>
        </p:txBody>
      </p:sp>
      <p:sp>
        <p:nvSpPr>
          <p:cNvPr id="19" name="Shape 18"/>
          <p:cNvSpPr/>
          <p:nvPr/>
        </p:nvSpPr>
        <p:spPr>
          <a:xfrm rot="3915787">
            <a:off x="2776834" y="2628604"/>
            <a:ext cx="769997" cy="821247"/>
          </a:xfrm>
          <a:prstGeom prst="swooshArrow">
            <a:avLst>
              <a:gd name="adj1" fmla="val 16310"/>
              <a:gd name="adj2" fmla="val 31370"/>
            </a:avLst>
          </a:prstGeom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2">
            <a:schemeClr val="accent1">
              <a:hueOff val="0"/>
              <a:satOff val="0"/>
              <a:lumOff val="0"/>
              <a:alphaOff val="0"/>
            </a:schemeClr>
          </a:fillRef>
          <a:effectRef idx="1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dk1"/>
          </a:fontRef>
        </p:style>
      </p:sp>
      <p:sp>
        <p:nvSpPr>
          <p:cNvPr id="20" name="Shape 19"/>
          <p:cNvSpPr/>
          <p:nvPr/>
        </p:nvSpPr>
        <p:spPr>
          <a:xfrm rot="1555883">
            <a:off x="2386938" y="1941162"/>
            <a:ext cx="769997" cy="821247"/>
          </a:xfrm>
          <a:prstGeom prst="swooshArrow">
            <a:avLst>
              <a:gd name="adj1" fmla="val 16310"/>
              <a:gd name="adj2" fmla="val 31370"/>
            </a:avLst>
          </a:prstGeom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2">
            <a:schemeClr val="accent1">
              <a:hueOff val="0"/>
              <a:satOff val="0"/>
              <a:lumOff val="0"/>
              <a:alphaOff val="0"/>
            </a:schemeClr>
          </a:fillRef>
          <a:effectRef idx="1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dk1"/>
          </a:fontRef>
        </p:style>
      </p:sp>
      <p:sp>
        <p:nvSpPr>
          <p:cNvPr id="21" name="Shape 20"/>
          <p:cNvSpPr/>
          <p:nvPr/>
        </p:nvSpPr>
        <p:spPr>
          <a:xfrm rot="3915787">
            <a:off x="6722973" y="1941162"/>
            <a:ext cx="769997" cy="821247"/>
          </a:xfrm>
          <a:prstGeom prst="swooshArrow">
            <a:avLst>
              <a:gd name="adj1" fmla="val 16310"/>
              <a:gd name="adj2" fmla="val 31370"/>
            </a:avLst>
          </a:prstGeom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2">
            <a:schemeClr val="accent1">
              <a:hueOff val="0"/>
              <a:satOff val="0"/>
              <a:lumOff val="0"/>
              <a:alphaOff val="0"/>
            </a:schemeClr>
          </a:fillRef>
          <a:effectRef idx="1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dk1"/>
          </a:fontRef>
        </p:style>
      </p:sp>
      <p:sp>
        <p:nvSpPr>
          <p:cNvPr id="22" name="Shape 21"/>
          <p:cNvSpPr/>
          <p:nvPr/>
        </p:nvSpPr>
        <p:spPr>
          <a:xfrm rot="4901320">
            <a:off x="4571038" y="3513115"/>
            <a:ext cx="419670" cy="647966"/>
          </a:xfrm>
          <a:prstGeom prst="swooshArrow">
            <a:avLst>
              <a:gd name="adj1" fmla="val 16310"/>
              <a:gd name="adj2" fmla="val 31370"/>
            </a:avLst>
          </a:prstGeom>
          <a:gradFill flip="none" rotWithShape="0">
            <a:gsLst>
              <a:gs pos="0">
                <a:schemeClr val="accent1">
                  <a:hueOff val="0"/>
                  <a:satOff val="0"/>
                  <a:lumOff val="0"/>
                  <a:tint val="50000"/>
                  <a:satMod val="300000"/>
                </a:schemeClr>
              </a:gs>
              <a:gs pos="35000">
                <a:schemeClr val="accent1">
                  <a:hueOff val="0"/>
                  <a:satOff val="0"/>
                  <a:lumOff val="0"/>
                  <a:alphaOff val="0"/>
                  <a:tint val="37000"/>
                  <a:satMod val="300000"/>
                </a:schemeClr>
              </a:gs>
              <a:gs pos="100000">
                <a:schemeClr val="accent1">
                  <a:hueOff val="0"/>
                  <a:satOff val="0"/>
                  <a:lumOff val="0"/>
                  <a:alphaOff val="0"/>
                  <a:tint val="15000"/>
                  <a:satMod val="350000"/>
                </a:schemeClr>
              </a:gs>
            </a:gsLst>
            <a:lin ang="16200000" scaled="1"/>
            <a:tileRect/>
          </a:gradFill>
          <a:scene3d>
            <a:camera prst="orthographicFront">
              <a:rot lat="0" lon="0" rev="0"/>
            </a:camera>
            <a:lightRig rig="flat" dir="t"/>
          </a:scene3d>
          <a:sp3d prstMaterial="dkEdge">
            <a:bevelT w="8200" h="38100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2">
            <a:schemeClr val="accent1">
              <a:hueOff val="0"/>
              <a:satOff val="0"/>
              <a:lumOff val="0"/>
              <a:alphaOff val="0"/>
            </a:schemeClr>
          </a:fillRef>
          <a:effectRef idx="1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dk1"/>
          </a:fontRef>
        </p:style>
      </p:sp>
      <p:sp>
        <p:nvSpPr>
          <p:cNvPr id="23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/>
            <a:fld id="{5A91D6C2-73C2-4D73-8A84-D50F88597EFC}" type="slidenum">
              <a:rPr lang="ru-RU" altLang="ru-RU">
                <a:latin typeface="Century Gothic" pitchFamily="34" charset="0"/>
              </a:rPr>
              <a:pPr algn="ctr"/>
              <a:t>7</a:t>
            </a:fld>
            <a:endParaRPr lang="ru-RU" altLang="ru-RU">
              <a:latin typeface="Century Gothic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613438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156176" y="188640"/>
            <a:ext cx="298782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dirty="0" smtClean="0">
                <a:solidFill>
                  <a:schemeClr val="bg1">
                    <a:lumMod val="65000"/>
                  </a:schemeClr>
                </a:solidFill>
                <a:latin typeface="Century Gothic" pitchFamily="34" charset="0"/>
              </a:rPr>
              <a:t>Социальная поддержка студентов</a:t>
            </a:r>
            <a:endParaRPr lang="ru-RU" sz="1200" dirty="0">
              <a:solidFill>
                <a:schemeClr val="bg1">
                  <a:lumMod val="65000"/>
                </a:schemeClr>
              </a:solidFill>
              <a:latin typeface="Century Gothic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15433" y="1124744"/>
            <a:ext cx="7704856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 algn="ctr">
              <a:defRPr sz="4400" b="1">
                <a:solidFill>
                  <a:srgbClr val="0070C0"/>
                </a:solidFill>
                <a:latin typeface="Century Gothic" panose="020B0502020202020204" pitchFamily="34" charset="0"/>
                <a:cs typeface="Times New Roman" panose="02020603050405020304" pitchFamily="18" charset="0"/>
              </a:defRPr>
            </a:lvl1pPr>
          </a:lstStyle>
          <a:p>
            <a:pPr algn="just"/>
            <a:r>
              <a:rPr lang="ru-RU" sz="1800" dirty="0" smtClean="0"/>
              <a:t>Обязательные сведения для успешной передачи данных из системы АСАВ в реестр для оформления СКС:</a:t>
            </a:r>
          </a:p>
          <a:p>
            <a:pPr algn="just"/>
            <a:endParaRPr lang="ru-RU" sz="1800" dirty="0"/>
          </a:p>
          <a:p>
            <a:pPr marL="342900" indent="-342900" algn="just">
              <a:buAutoNum type="arabicPeriod"/>
            </a:pPr>
            <a:r>
              <a:rPr lang="ru-RU" sz="1800" b="0" dirty="0" smtClean="0">
                <a:solidFill>
                  <a:schemeClr val="tx1"/>
                </a:solidFill>
              </a:rPr>
              <a:t>ФИО</a:t>
            </a:r>
          </a:p>
          <a:p>
            <a:pPr marL="342900" indent="-342900" algn="just">
              <a:buAutoNum type="arabicPeriod"/>
            </a:pPr>
            <a:r>
              <a:rPr lang="ru-RU" sz="1800" b="0" dirty="0" smtClean="0">
                <a:solidFill>
                  <a:schemeClr val="tx1"/>
                </a:solidFill>
              </a:rPr>
              <a:t>Дата рождения</a:t>
            </a:r>
          </a:p>
          <a:p>
            <a:pPr marL="342900" indent="-342900" algn="just">
              <a:buAutoNum type="arabicPeriod"/>
            </a:pPr>
            <a:r>
              <a:rPr lang="ru-RU" sz="1800" b="0" dirty="0" smtClean="0">
                <a:solidFill>
                  <a:schemeClr val="tx1"/>
                </a:solidFill>
              </a:rPr>
              <a:t>Пол</a:t>
            </a:r>
          </a:p>
          <a:p>
            <a:pPr marL="342900" indent="-342900" algn="just">
              <a:buAutoNum type="arabicPeriod"/>
            </a:pPr>
            <a:r>
              <a:rPr lang="ru-RU" sz="1800" b="0" dirty="0" smtClean="0">
                <a:solidFill>
                  <a:schemeClr val="tx1"/>
                </a:solidFill>
              </a:rPr>
              <a:t>Гражданство</a:t>
            </a:r>
          </a:p>
          <a:p>
            <a:pPr marL="342900" indent="-342900" algn="just">
              <a:buAutoNum type="arabicPeriod"/>
            </a:pPr>
            <a:r>
              <a:rPr lang="ru-RU" sz="1800" b="0" dirty="0" smtClean="0">
                <a:solidFill>
                  <a:schemeClr val="tx1"/>
                </a:solidFill>
              </a:rPr>
              <a:t>Данные документа удостоверяющего личность (вид документа, серия, номер, организация, выдавшая документ, дата выдачи)</a:t>
            </a:r>
          </a:p>
          <a:p>
            <a:pPr marL="342900" indent="-342900" algn="just">
              <a:buAutoNum type="arabicPeriod"/>
            </a:pPr>
            <a:r>
              <a:rPr lang="ru-RU" sz="1800" b="0" dirty="0" smtClean="0">
                <a:solidFill>
                  <a:schemeClr val="tx1"/>
                </a:solidFill>
              </a:rPr>
              <a:t>Адрес регистрации (по паспорту)</a:t>
            </a:r>
          </a:p>
          <a:p>
            <a:pPr marL="342900" indent="-342900" algn="just">
              <a:buAutoNum type="arabicPeriod"/>
            </a:pPr>
            <a:r>
              <a:rPr lang="ru-RU" sz="1800" b="0" dirty="0" smtClean="0">
                <a:solidFill>
                  <a:schemeClr val="tx1"/>
                </a:solidFill>
              </a:rPr>
              <a:t>Адрес фактического проживания (у студентов, проживающих в общежитии, адрес фактического пребывания заполняется автоматически)</a:t>
            </a:r>
          </a:p>
          <a:p>
            <a:pPr marL="342900" indent="-342900" algn="just">
              <a:buAutoNum type="arabicPeriod"/>
            </a:pPr>
            <a:r>
              <a:rPr lang="ru-RU" sz="1800" b="0" dirty="0" smtClean="0">
                <a:solidFill>
                  <a:schemeClr val="tx1"/>
                </a:solidFill>
              </a:rPr>
              <a:t>Дата номер приказа о начале статуса студента</a:t>
            </a:r>
            <a:endParaRPr lang="ru-RU" sz="1800" b="0" dirty="0">
              <a:solidFill>
                <a:schemeClr val="tx1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/>
            <a:fld id="{5A91D6C2-73C2-4D73-8A84-D50F88597EFC}" type="slidenum">
              <a:rPr lang="ru-RU" altLang="ru-RU">
                <a:latin typeface="Century Gothic" pitchFamily="34" charset="0"/>
              </a:rPr>
              <a:pPr algn="ctr"/>
              <a:t>8</a:t>
            </a:fld>
            <a:endParaRPr lang="ru-RU" altLang="ru-RU">
              <a:latin typeface="Century Gothic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851959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73387674"/>
              </p:ext>
            </p:extLst>
          </p:nvPr>
        </p:nvGraphicFramePr>
        <p:xfrm>
          <a:off x="437456" y="1052736"/>
          <a:ext cx="8424936" cy="4484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36304"/>
                <a:gridCol w="5688632"/>
              </a:tblGrid>
              <a:tr h="576064">
                <a:tc>
                  <a:txBody>
                    <a:bodyPr/>
                    <a:lstStyle/>
                    <a:p>
                      <a:pPr algn="ctr"/>
                      <a:r>
                        <a:rPr lang="ru-RU" sz="1300" dirty="0" smtClean="0">
                          <a:latin typeface="Century Gothic" pitchFamily="34" charset="0"/>
                        </a:rPr>
                        <a:t>Ошибки передачи данных в МСР</a:t>
                      </a:r>
                      <a:endParaRPr lang="ru-RU" sz="1300" dirty="0">
                        <a:latin typeface="Century Gothic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300" dirty="0" smtClean="0">
                          <a:latin typeface="Century Gothic" pitchFamily="34" charset="0"/>
                        </a:rPr>
                        <a:t>Действия</a:t>
                      </a:r>
                      <a:endParaRPr lang="ru-RU" sz="1300" dirty="0">
                        <a:latin typeface="Century Gothic" pitchFamily="34" charset="0"/>
                      </a:endParaRPr>
                    </a:p>
                  </a:txBody>
                  <a:tcPr anchor="ctr"/>
                </a:tc>
              </a:tr>
              <a:tr h="504056">
                <a:tc>
                  <a:txBody>
                    <a:bodyPr/>
                    <a:lstStyle/>
                    <a:p>
                      <a:r>
                        <a:rPr lang="ru-RU" sz="1300" dirty="0" smtClean="0">
                          <a:latin typeface="Century Gothic" pitchFamily="34" charset="0"/>
                        </a:rPr>
                        <a:t>Ошибка</a:t>
                      </a:r>
                      <a:r>
                        <a:rPr lang="ru-RU" sz="1300" baseline="0" dirty="0" smtClean="0">
                          <a:latin typeface="Century Gothic" pitchFamily="34" charset="0"/>
                        </a:rPr>
                        <a:t> в поле Фамилия/ Имя/ Отчество</a:t>
                      </a:r>
                      <a:endParaRPr lang="ru-RU" sz="1300" dirty="0">
                        <a:latin typeface="Century Gothic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300" kern="1200" baseline="0" dirty="0" smtClean="0">
                          <a:solidFill>
                            <a:schemeClr val="dk1"/>
                          </a:solidFill>
                          <a:latin typeface="Century Gothic" pitchFamily="34" charset="0"/>
                          <a:ea typeface="+mn-ea"/>
                          <a:cs typeface="+mn-cs"/>
                        </a:rPr>
                        <a:t>Проверить правильность написания ФИО, наличие посторонних символов (букв латинского алфавита, символов: «пробел», _ , - , / и т.д.), поля «Фамилия» и «Имя» должны быть обязательно заполнены</a:t>
                      </a:r>
                      <a:endParaRPr lang="ru-RU" sz="1300" kern="1200" baseline="0" dirty="0">
                        <a:solidFill>
                          <a:schemeClr val="dk1"/>
                        </a:solidFill>
                        <a:latin typeface="Century Gothic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862916">
                <a:tc>
                  <a:txBody>
                    <a:bodyPr/>
                    <a:lstStyle/>
                    <a:p>
                      <a:r>
                        <a:rPr lang="ru-RU" sz="1300" dirty="0" smtClean="0">
                          <a:latin typeface="Century Gothic" pitchFamily="34" charset="0"/>
                        </a:rPr>
                        <a:t>Ошибка в поле Документ удостоверяющий личность</a:t>
                      </a:r>
                      <a:endParaRPr lang="ru-RU" sz="1300" dirty="0">
                        <a:latin typeface="Century Gothic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just" defTabSz="914400" rtl="0" eaLnBrk="1" latinLnBrk="0" hangingPunct="1"/>
                      <a:r>
                        <a:rPr lang="ru-RU" sz="1300" kern="1200" baseline="0" dirty="0" smtClean="0">
                          <a:solidFill>
                            <a:schemeClr val="dk1"/>
                          </a:solidFill>
                          <a:latin typeface="Century Gothic" pitchFamily="34" charset="0"/>
                          <a:ea typeface="+mn-ea"/>
                          <a:cs typeface="+mn-cs"/>
                        </a:rPr>
                        <a:t>Проверить внесены ли серия, номер, организация, выдавшая документ, дата выдачи документа. Проверить наличие посторонних символов в поле «Организация, выдавшая документ», сведения должны быть внесены строго в соответствии с документом, код подразделения и дата выдачи вписываются в отдельное поле</a:t>
                      </a:r>
                      <a:endParaRPr lang="ru-RU" sz="1300" kern="1200" baseline="0" dirty="0">
                        <a:solidFill>
                          <a:schemeClr val="dk1"/>
                        </a:solidFill>
                        <a:latin typeface="Century Gothic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356200">
                <a:tc>
                  <a:txBody>
                    <a:bodyPr/>
                    <a:lstStyle/>
                    <a:p>
                      <a:pPr marL="0" algn="just" defTabSz="914400" rtl="0" eaLnBrk="1" latinLnBrk="0" hangingPunct="1"/>
                      <a:r>
                        <a:rPr lang="ru-RU" sz="1300" kern="1200" baseline="0" dirty="0" smtClean="0">
                          <a:solidFill>
                            <a:schemeClr val="dk1"/>
                          </a:solidFill>
                          <a:latin typeface="Century Gothic" pitchFamily="34" charset="0"/>
                          <a:ea typeface="+mn-ea"/>
                          <a:cs typeface="+mn-cs"/>
                        </a:rPr>
                        <a:t>Неправильно указан Пол</a:t>
                      </a:r>
                      <a:endParaRPr lang="ru-RU" sz="1300" kern="1200" baseline="0" dirty="0">
                        <a:solidFill>
                          <a:schemeClr val="dk1"/>
                        </a:solidFill>
                        <a:latin typeface="Century Gothic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just" defTabSz="914400" rtl="0" eaLnBrk="1" latinLnBrk="0" hangingPunct="1"/>
                      <a:r>
                        <a:rPr lang="ru-RU" sz="1300" kern="1200" baseline="0" dirty="0" smtClean="0">
                          <a:solidFill>
                            <a:schemeClr val="dk1"/>
                          </a:solidFill>
                          <a:latin typeface="Century Gothic" pitchFamily="34" charset="0"/>
                          <a:ea typeface="+mn-ea"/>
                          <a:cs typeface="+mn-cs"/>
                        </a:rPr>
                        <a:t>Проверить соответствие пола и ФИО студента</a:t>
                      </a:r>
                      <a:endParaRPr lang="ru-RU" sz="1300" kern="1200" baseline="0" dirty="0">
                        <a:solidFill>
                          <a:schemeClr val="dk1"/>
                        </a:solidFill>
                        <a:latin typeface="Century Gothic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504056">
                <a:tc>
                  <a:txBody>
                    <a:bodyPr/>
                    <a:lstStyle/>
                    <a:p>
                      <a:pPr marL="0" algn="just" defTabSz="914400" rtl="0" eaLnBrk="1" latinLnBrk="0" hangingPunct="1"/>
                      <a:r>
                        <a:rPr lang="ru-RU" sz="1300" kern="1200" baseline="0" dirty="0" smtClean="0">
                          <a:solidFill>
                            <a:schemeClr val="dk1"/>
                          </a:solidFill>
                          <a:latin typeface="Century Gothic" pitchFamily="34" charset="0"/>
                          <a:ea typeface="+mn-ea"/>
                          <a:cs typeface="+mn-cs"/>
                        </a:rPr>
                        <a:t>Не указан адрес регистрации /фактического пребывания</a:t>
                      </a:r>
                      <a:endParaRPr lang="ru-RU" sz="1300" kern="1200" baseline="0" dirty="0">
                        <a:solidFill>
                          <a:schemeClr val="dk1"/>
                        </a:solidFill>
                        <a:latin typeface="Century Gothic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just" defTabSz="914400" rtl="0" eaLnBrk="1" latinLnBrk="0" hangingPunct="1"/>
                      <a:r>
                        <a:rPr lang="ru-RU" sz="1300" kern="1200" baseline="0" dirty="0" smtClean="0">
                          <a:solidFill>
                            <a:schemeClr val="dk1"/>
                          </a:solidFill>
                          <a:latin typeface="Century Gothic" pitchFamily="34" charset="0"/>
                          <a:ea typeface="+mn-ea"/>
                          <a:cs typeface="+mn-cs"/>
                        </a:rPr>
                        <a:t>Заполнить адрес регистрации/ фактического пребывания (для студентов, проживающих в общежитии адрес фактического проживания заполняется автоматически), скорректировать адрес в АСАВ</a:t>
                      </a:r>
                      <a:endParaRPr lang="ru-RU" sz="1300" kern="1200" baseline="0" dirty="0">
                        <a:solidFill>
                          <a:schemeClr val="dk1"/>
                        </a:solidFill>
                        <a:latin typeface="Century Gothic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504056">
                <a:tc>
                  <a:txBody>
                    <a:bodyPr/>
                    <a:lstStyle/>
                    <a:p>
                      <a:pPr marL="0" algn="just" defTabSz="914400" rtl="0" eaLnBrk="1" latinLnBrk="0" hangingPunct="1"/>
                      <a:r>
                        <a:rPr lang="ru-RU" sz="1300" kern="1200" baseline="0" dirty="0" smtClean="0">
                          <a:solidFill>
                            <a:schemeClr val="dk1"/>
                          </a:solidFill>
                          <a:latin typeface="Century Gothic" pitchFamily="34" charset="0"/>
                          <a:ea typeface="+mn-ea"/>
                          <a:cs typeface="+mn-cs"/>
                        </a:rPr>
                        <a:t>Не указана дата начала статуса</a:t>
                      </a:r>
                      <a:endParaRPr lang="ru-RU" sz="1300" kern="1200" baseline="0" dirty="0">
                        <a:solidFill>
                          <a:schemeClr val="dk1"/>
                        </a:solidFill>
                        <a:latin typeface="Century Gothic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just" defTabSz="914400" rtl="0" eaLnBrk="1" latinLnBrk="0" hangingPunct="1"/>
                      <a:r>
                        <a:rPr lang="ru-RU" sz="1300" kern="1200" baseline="0" dirty="0" smtClean="0">
                          <a:solidFill>
                            <a:schemeClr val="dk1"/>
                          </a:solidFill>
                          <a:latin typeface="Century Gothic" pitchFamily="34" charset="0"/>
                          <a:ea typeface="+mn-ea"/>
                          <a:cs typeface="+mn-cs"/>
                        </a:rPr>
                        <a:t>Проверить внесены ли данные приказа о зачислении студента</a:t>
                      </a:r>
                      <a:endParaRPr lang="ru-RU" sz="1300" kern="1200" baseline="0" dirty="0">
                        <a:solidFill>
                          <a:schemeClr val="dk1"/>
                        </a:solidFill>
                        <a:latin typeface="Century Gothic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6156176" y="127665"/>
            <a:ext cx="298782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dirty="0" smtClean="0">
                <a:solidFill>
                  <a:schemeClr val="bg1">
                    <a:lumMod val="65000"/>
                  </a:schemeClr>
                </a:solidFill>
                <a:latin typeface="Century Gothic" pitchFamily="34" charset="0"/>
              </a:rPr>
              <a:t>Социальная поддержка студентов</a:t>
            </a:r>
            <a:endParaRPr lang="ru-RU" sz="1200" dirty="0">
              <a:solidFill>
                <a:schemeClr val="bg1">
                  <a:lumMod val="65000"/>
                </a:schemeClr>
              </a:solidFill>
              <a:latin typeface="Century Gothic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39552" y="5733256"/>
            <a:ext cx="83529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 algn="ctr">
              <a:defRPr sz="4400" b="1">
                <a:solidFill>
                  <a:srgbClr val="0070C0"/>
                </a:solidFill>
                <a:latin typeface="Century Gothic" panose="020B0502020202020204" pitchFamily="34" charset="0"/>
                <a:cs typeface="Times New Roman" panose="02020603050405020304" pitchFamily="18" charset="0"/>
              </a:defRPr>
            </a:lvl1pPr>
          </a:lstStyle>
          <a:p>
            <a:pPr algn="just"/>
            <a:r>
              <a:rPr lang="ru-RU" sz="1400" b="0" dirty="0" smtClean="0">
                <a:solidFill>
                  <a:schemeClr val="tx1"/>
                </a:solidFill>
              </a:rPr>
              <a:t>По вопросам оформления СКС Вы можете обращаться к </a:t>
            </a:r>
            <a:r>
              <a:rPr lang="ru-RU" sz="1400" dirty="0" smtClean="0"/>
              <a:t>Сорокиной  Марии Сергеевне</a:t>
            </a:r>
            <a:r>
              <a:rPr lang="ru-RU" sz="1400" b="0" dirty="0" smtClean="0">
                <a:solidFill>
                  <a:schemeClr val="tx1"/>
                </a:solidFill>
              </a:rPr>
              <a:t>, тел</a:t>
            </a:r>
            <a:r>
              <a:rPr lang="ru-RU" sz="1400" b="0" dirty="0">
                <a:solidFill>
                  <a:schemeClr val="tx1"/>
                </a:solidFill>
              </a:rPr>
              <a:t>. +</a:t>
            </a:r>
            <a:r>
              <a:rPr lang="ru-RU" sz="1400" b="0" dirty="0" smtClean="0">
                <a:solidFill>
                  <a:schemeClr val="tx1"/>
                </a:solidFill>
              </a:rPr>
              <a:t>7(495)621-77-82, </a:t>
            </a:r>
            <a:r>
              <a:rPr lang="ru-RU" sz="1400" b="0" dirty="0" err="1">
                <a:solidFill>
                  <a:schemeClr val="tx1"/>
                </a:solidFill>
              </a:rPr>
              <a:t>вн</a:t>
            </a:r>
            <a:r>
              <a:rPr lang="ru-RU" sz="1400" b="0" dirty="0">
                <a:solidFill>
                  <a:schemeClr val="tx1"/>
                </a:solidFill>
              </a:rPr>
              <a:t>. </a:t>
            </a:r>
            <a:r>
              <a:rPr lang="ru-RU" sz="1400" b="0" dirty="0" smtClean="0">
                <a:solidFill>
                  <a:schemeClr val="tx1"/>
                </a:solidFill>
              </a:rPr>
              <a:t>10267</a:t>
            </a:r>
            <a:r>
              <a:rPr lang="en-US" sz="1400" b="0" dirty="0">
                <a:solidFill>
                  <a:schemeClr val="tx1"/>
                </a:solidFill>
              </a:rPr>
              <a:t>,</a:t>
            </a:r>
            <a:r>
              <a:rPr lang="en-US" sz="1400" b="0" dirty="0" smtClean="0">
                <a:solidFill>
                  <a:schemeClr val="tx1"/>
                </a:solidFill>
              </a:rPr>
              <a:t> </a:t>
            </a:r>
            <a:r>
              <a:rPr lang="en-US" sz="1400" b="0" dirty="0" smtClean="0">
                <a:solidFill>
                  <a:schemeClr val="tx1"/>
                </a:solidFill>
                <a:hlinkClick r:id="rId2"/>
              </a:rPr>
              <a:t>mssorokina@hse.ru</a:t>
            </a:r>
            <a:r>
              <a:rPr lang="en-US" sz="1400" b="0" dirty="0" smtClean="0">
                <a:solidFill>
                  <a:schemeClr val="tx1"/>
                </a:solidFill>
              </a:rPr>
              <a:t> </a:t>
            </a:r>
            <a:endParaRPr lang="ru-RU" sz="1400" b="0" dirty="0">
              <a:solidFill>
                <a:schemeClr val="tx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95536" y="548680"/>
            <a:ext cx="77048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 algn="ctr">
              <a:defRPr sz="4400" b="1">
                <a:solidFill>
                  <a:srgbClr val="0070C0"/>
                </a:solidFill>
                <a:latin typeface="Century Gothic" panose="020B0502020202020204" pitchFamily="34" charset="0"/>
                <a:cs typeface="Times New Roman" panose="02020603050405020304" pitchFamily="18" charset="0"/>
              </a:defRPr>
            </a:lvl1pPr>
          </a:lstStyle>
          <a:p>
            <a:pPr algn="l"/>
            <a:r>
              <a:rPr lang="ru-RU" sz="1800" dirty="0" smtClean="0"/>
              <a:t>Типичные ошибки, возникающие при передаче данных в МСР</a:t>
            </a:r>
            <a:endParaRPr lang="ru-RU" sz="1800" dirty="0"/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/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/>
            <a:fld id="{5A91D6C2-73C2-4D73-8A84-D50F88597EFC}" type="slidenum">
              <a:rPr lang="ru-RU" altLang="ru-RU">
                <a:latin typeface="Century Gothic" pitchFamily="34" charset="0"/>
              </a:rPr>
              <a:pPr algn="ctr"/>
              <a:t>9</a:t>
            </a:fld>
            <a:endParaRPr lang="ru-RU" altLang="ru-RU">
              <a:latin typeface="Century Gothic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13014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1">
  <a:themeElements>
    <a:clrScheme name="Тема Office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Тема 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Тема Offic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0.xml><?xml version="1.0" encoding="utf-8"?>
<a:theme xmlns:a="http://schemas.openxmlformats.org/drawingml/2006/main" name="3_Тема1">
  <a:themeElements>
    <a:clrScheme name="Тема Office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Тема 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Тема Offic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1.xml><?xml version="1.0" encoding="utf-8"?>
<a:theme xmlns:a="http://schemas.openxmlformats.org/drawingml/2006/main" name="7_Тема Office">
  <a:themeElements>
    <a:clrScheme name="1_Тема Office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1_Тема 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Тема Offic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2.xml><?xml version="1.0" encoding="utf-8"?>
<a:theme xmlns:a="http://schemas.openxmlformats.org/drawingml/2006/main" name="8_Тема Office">
  <a:themeElements>
    <a:clrScheme name="2_Тема Office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2_Тема 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2_Тема Offic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3.xml><?xml version="1.0" encoding="utf-8"?>
<a:theme xmlns:a="http://schemas.openxmlformats.org/drawingml/2006/main" name="4_Тема1">
  <a:themeElements>
    <a:clrScheme name="Тема Office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Тема 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Тема Offic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4.xml><?xml version="1.0" encoding="utf-8"?>
<a:theme xmlns:a="http://schemas.openxmlformats.org/drawingml/2006/main" name="9_Тема Office">
  <a:themeElements>
    <a:clrScheme name="1_Тема Office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1_Тема 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Тема Offic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5.xml><?xml version="1.0" encoding="utf-8"?>
<a:theme xmlns:a="http://schemas.openxmlformats.org/drawingml/2006/main" name="10_Тема Office">
  <a:themeElements>
    <a:clrScheme name="2_Тема Office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2_Тема 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2_Тема Offic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6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7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Тема Office">
  <a:themeElements>
    <a:clrScheme name="1_Тема Office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1_Тема 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Тема Offic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2_Тема Office">
  <a:themeElements>
    <a:clrScheme name="2_Тема Office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2_Тема 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2_Тема Offic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1_Тема1">
  <a:themeElements>
    <a:clrScheme name="Тема Office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Тема 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Тема Offic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3_Тема Office">
  <a:themeElements>
    <a:clrScheme name="1_Тема Office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1_Тема 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Тема Offic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4_Тема Office">
  <a:themeElements>
    <a:clrScheme name="2_Тема Office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2_Тема 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2_Тема Offic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7.xml><?xml version="1.0" encoding="utf-8"?>
<a:theme xmlns:a="http://schemas.openxmlformats.org/drawingml/2006/main" name="2_Тема1">
  <a:themeElements>
    <a:clrScheme name="Тема Office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Тема 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Тема Offic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8.xml><?xml version="1.0" encoding="utf-8"?>
<a:theme xmlns:a="http://schemas.openxmlformats.org/drawingml/2006/main" name="5_Тема Office">
  <a:themeElements>
    <a:clrScheme name="1_Тема Office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1_Тема 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Тема Offic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9.xml><?xml version="1.0" encoding="utf-8"?>
<a:theme xmlns:a="http://schemas.openxmlformats.org/drawingml/2006/main" name="6_Тема Office">
  <a:themeElements>
    <a:clrScheme name="2_Тема Office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2_Тема 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2_Тема Offic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Тема1</Template>
  <TotalTime>316</TotalTime>
  <Words>1330</Words>
  <Application>Microsoft Office PowerPoint</Application>
  <PresentationFormat>Экран (4:3)</PresentationFormat>
  <Paragraphs>128</Paragraphs>
  <Slides>10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15</vt:i4>
      </vt:variant>
      <vt:variant>
        <vt:lpstr>Заголовки слайдов</vt:lpstr>
      </vt:variant>
      <vt:variant>
        <vt:i4>10</vt:i4>
      </vt:variant>
    </vt:vector>
  </HeadingPairs>
  <TitlesOfParts>
    <vt:vector size="25" baseType="lpstr">
      <vt:lpstr>Тема1</vt:lpstr>
      <vt:lpstr>1_Тема Office</vt:lpstr>
      <vt:lpstr>2_Тема Office</vt:lpstr>
      <vt:lpstr>1_Тема1</vt:lpstr>
      <vt:lpstr>3_Тема Office</vt:lpstr>
      <vt:lpstr>4_Тема Office</vt:lpstr>
      <vt:lpstr>2_Тема1</vt:lpstr>
      <vt:lpstr>5_Тема Office</vt:lpstr>
      <vt:lpstr>6_Тема Office</vt:lpstr>
      <vt:lpstr>3_Тема1</vt:lpstr>
      <vt:lpstr>7_Тема Office</vt:lpstr>
      <vt:lpstr>8_Тема Office</vt:lpstr>
      <vt:lpstr>4_Тема1</vt:lpstr>
      <vt:lpstr>9_Тема Office</vt:lpstr>
      <vt:lpstr>10_Тема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Студент НИУ ВШЭ</dc:creator>
  <cp:lastModifiedBy>Студент НИУ ВШЭ</cp:lastModifiedBy>
  <cp:revision>38</cp:revision>
  <dcterms:created xsi:type="dcterms:W3CDTF">2016-02-01T14:48:36Z</dcterms:created>
  <dcterms:modified xsi:type="dcterms:W3CDTF">2016-03-11T13:58:11Z</dcterms:modified>
</cp:coreProperties>
</file>