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9" r:id="rId11"/>
    <p:sldId id="280" r:id="rId12"/>
    <p:sldId id="272" r:id="rId13"/>
    <p:sldId id="277" r:id="rId14"/>
    <p:sldId id="278" r:id="rId15"/>
    <p:sldId id="27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3DEC0-995A-48A8-8939-751A368F6826}" type="doc">
      <dgm:prSet loTypeId="urn:microsoft.com/office/officeart/2005/8/layout/arrow2" loCatId="process" qsTypeId="urn:microsoft.com/office/officeart/2005/8/quickstyle/simple1" qsCatId="simple" csTypeId="urn:microsoft.com/office/officeart/2005/8/colors/accent1_2" csCatId="accent1" phldr="1"/>
      <dgm:spPr/>
    </dgm:pt>
    <dgm:pt modelId="{3BCDC4DE-6355-47EA-A15C-B85FAB649159}">
      <dgm:prSet phldrT="[Текст]"/>
      <dgm:spPr/>
      <dgm:t>
        <a:bodyPr/>
        <a:lstStyle/>
        <a:p>
          <a:r>
            <a:rPr lang="en-US" dirty="0" smtClean="0"/>
            <a:t>From resource – based growth model  </a:t>
          </a:r>
          <a:endParaRPr lang="ru-RU" dirty="0"/>
        </a:p>
      </dgm:t>
    </dgm:pt>
    <dgm:pt modelId="{132FC1B7-71FC-412E-A0A0-522DCE903182}" type="parTrans" cxnId="{8A151CB4-DD75-4EF9-807F-B9EE1C32A3CA}">
      <dgm:prSet/>
      <dgm:spPr/>
      <dgm:t>
        <a:bodyPr/>
        <a:lstStyle/>
        <a:p>
          <a:endParaRPr lang="ru-RU"/>
        </a:p>
      </dgm:t>
    </dgm:pt>
    <dgm:pt modelId="{A807BBFB-486F-4E11-AF29-FD30E9465AEB}" type="sibTrans" cxnId="{8A151CB4-DD75-4EF9-807F-B9EE1C32A3CA}">
      <dgm:prSet/>
      <dgm:spPr/>
      <dgm:t>
        <a:bodyPr/>
        <a:lstStyle/>
        <a:p>
          <a:endParaRPr lang="ru-RU"/>
        </a:p>
      </dgm:t>
    </dgm:pt>
    <dgm:pt modelId="{4D490178-2EC3-4D92-A471-73E8EB29070D}">
      <dgm:prSet phldrT="[Текст]"/>
      <dgm:spPr/>
      <dgm:t>
        <a:bodyPr/>
        <a:lstStyle/>
        <a:p>
          <a:r>
            <a:rPr lang="en-US" dirty="0" smtClean="0"/>
            <a:t>modernization of the traditional sectors of the economy</a:t>
          </a:r>
          <a:endParaRPr lang="ru-RU" dirty="0"/>
        </a:p>
      </dgm:t>
    </dgm:pt>
    <dgm:pt modelId="{8FD02741-CC7A-4531-B4EA-87A77A11871A}" type="parTrans" cxnId="{3CC5E291-0995-4DEC-91D6-60910EC0470A}">
      <dgm:prSet/>
      <dgm:spPr/>
      <dgm:t>
        <a:bodyPr/>
        <a:lstStyle/>
        <a:p>
          <a:endParaRPr lang="ru-RU"/>
        </a:p>
      </dgm:t>
    </dgm:pt>
    <dgm:pt modelId="{0A6F40E4-2140-4444-ABDB-F8F5CE3CC728}" type="sibTrans" cxnId="{3CC5E291-0995-4DEC-91D6-60910EC0470A}">
      <dgm:prSet/>
      <dgm:spPr/>
      <dgm:t>
        <a:bodyPr/>
        <a:lstStyle/>
        <a:p>
          <a:endParaRPr lang="ru-RU"/>
        </a:p>
      </dgm:t>
    </dgm:pt>
    <dgm:pt modelId="{BB3EEA0A-533F-4590-BC2A-992F80984A84}">
      <dgm:prSet phldrT="[Текст]"/>
      <dgm:spPr/>
      <dgm:t>
        <a:bodyPr/>
        <a:lstStyle/>
        <a:p>
          <a:r>
            <a:rPr lang="en-US" dirty="0" smtClean="0"/>
            <a:t>To global high-technology markets </a:t>
          </a:r>
          <a:endParaRPr lang="ru-RU" dirty="0"/>
        </a:p>
      </dgm:t>
    </dgm:pt>
    <dgm:pt modelId="{6B325C98-E4AF-4FC6-BC2C-3F097E1AFDE2}" type="parTrans" cxnId="{2B1446A3-87A4-462F-BF50-E861526744DE}">
      <dgm:prSet/>
      <dgm:spPr/>
      <dgm:t>
        <a:bodyPr/>
        <a:lstStyle/>
        <a:p>
          <a:endParaRPr lang="ru-RU"/>
        </a:p>
      </dgm:t>
    </dgm:pt>
    <dgm:pt modelId="{18716A92-D2C2-4852-A1F9-C1E7EF88B988}" type="sibTrans" cxnId="{2B1446A3-87A4-462F-BF50-E861526744DE}">
      <dgm:prSet/>
      <dgm:spPr/>
      <dgm:t>
        <a:bodyPr/>
        <a:lstStyle/>
        <a:p>
          <a:endParaRPr lang="ru-RU"/>
        </a:p>
      </dgm:t>
    </dgm:pt>
    <dgm:pt modelId="{C7A6493E-4C46-48BE-B49D-5ACC53480344}" type="pres">
      <dgm:prSet presAssocID="{8DF3DEC0-995A-48A8-8939-751A368F6826}" presName="arrowDiagram" presStyleCnt="0">
        <dgm:presLayoutVars>
          <dgm:chMax val="5"/>
          <dgm:dir/>
          <dgm:resizeHandles val="exact"/>
        </dgm:presLayoutVars>
      </dgm:prSet>
      <dgm:spPr/>
    </dgm:pt>
    <dgm:pt modelId="{439FE345-8836-4D28-8361-FBB3C90C0479}" type="pres">
      <dgm:prSet presAssocID="{8DF3DEC0-995A-48A8-8939-751A368F6826}" presName="arrow" presStyleLbl="bgShp" presStyleIdx="0" presStyleCnt="1"/>
      <dgm:spPr>
        <a:solidFill>
          <a:srgbClr val="92D050"/>
        </a:solidFill>
      </dgm:spPr>
    </dgm:pt>
    <dgm:pt modelId="{A1FA2266-96EA-4940-A4E6-9F4E32CE1978}" type="pres">
      <dgm:prSet presAssocID="{8DF3DEC0-995A-48A8-8939-751A368F6826}" presName="arrowDiagram3" presStyleCnt="0"/>
      <dgm:spPr/>
    </dgm:pt>
    <dgm:pt modelId="{E5D47416-846D-4DD3-94D1-17093EEA086B}" type="pres">
      <dgm:prSet presAssocID="{3BCDC4DE-6355-47EA-A15C-B85FAB649159}" presName="bullet3a" presStyleLbl="node1" presStyleIdx="0" presStyleCnt="3"/>
      <dgm:spPr/>
    </dgm:pt>
    <dgm:pt modelId="{4CD189BC-7ADC-4819-A3B2-264D1FD32F40}" type="pres">
      <dgm:prSet presAssocID="{3BCDC4DE-6355-47EA-A15C-B85FAB649159}" presName="textBox3a" presStyleLbl="revTx" presStyleIdx="0" presStyleCnt="3">
        <dgm:presLayoutVars>
          <dgm:bulletEnabled val="1"/>
        </dgm:presLayoutVars>
      </dgm:prSet>
      <dgm:spPr/>
      <dgm:t>
        <a:bodyPr/>
        <a:lstStyle/>
        <a:p>
          <a:endParaRPr lang="ru-RU"/>
        </a:p>
      </dgm:t>
    </dgm:pt>
    <dgm:pt modelId="{43C24C9B-C8A1-4CFC-99AE-1C3AE303999C}" type="pres">
      <dgm:prSet presAssocID="{4D490178-2EC3-4D92-A471-73E8EB29070D}" presName="bullet3b" presStyleLbl="node1" presStyleIdx="1" presStyleCnt="3"/>
      <dgm:spPr/>
    </dgm:pt>
    <dgm:pt modelId="{63ECAD3C-5082-4A79-BDA5-56928A2BD63B}" type="pres">
      <dgm:prSet presAssocID="{4D490178-2EC3-4D92-A471-73E8EB29070D}" presName="textBox3b" presStyleLbl="revTx" presStyleIdx="1" presStyleCnt="3">
        <dgm:presLayoutVars>
          <dgm:bulletEnabled val="1"/>
        </dgm:presLayoutVars>
      </dgm:prSet>
      <dgm:spPr/>
      <dgm:t>
        <a:bodyPr/>
        <a:lstStyle/>
        <a:p>
          <a:endParaRPr lang="ru-RU"/>
        </a:p>
      </dgm:t>
    </dgm:pt>
    <dgm:pt modelId="{680AE260-495A-4FF0-AA25-AFD93DB6A7B2}" type="pres">
      <dgm:prSet presAssocID="{BB3EEA0A-533F-4590-BC2A-992F80984A84}" presName="bullet3c" presStyleLbl="node1" presStyleIdx="2" presStyleCnt="3"/>
      <dgm:spPr/>
    </dgm:pt>
    <dgm:pt modelId="{F268D25D-5F76-47CF-9DCB-3941DA281007}" type="pres">
      <dgm:prSet presAssocID="{BB3EEA0A-533F-4590-BC2A-992F80984A84}" presName="textBox3c" presStyleLbl="revTx" presStyleIdx="2" presStyleCnt="3" custScaleY="90197">
        <dgm:presLayoutVars>
          <dgm:bulletEnabled val="1"/>
        </dgm:presLayoutVars>
      </dgm:prSet>
      <dgm:spPr/>
      <dgm:t>
        <a:bodyPr/>
        <a:lstStyle/>
        <a:p>
          <a:endParaRPr lang="ru-RU"/>
        </a:p>
      </dgm:t>
    </dgm:pt>
  </dgm:ptLst>
  <dgm:cxnLst>
    <dgm:cxn modelId="{3CC5E291-0995-4DEC-91D6-60910EC0470A}" srcId="{8DF3DEC0-995A-48A8-8939-751A368F6826}" destId="{4D490178-2EC3-4D92-A471-73E8EB29070D}" srcOrd="1" destOrd="0" parTransId="{8FD02741-CC7A-4531-B4EA-87A77A11871A}" sibTransId="{0A6F40E4-2140-4444-ABDB-F8F5CE3CC728}"/>
    <dgm:cxn modelId="{C4473B20-8CC4-430B-A9EB-671D1BF33603}" type="presOf" srcId="{3BCDC4DE-6355-47EA-A15C-B85FAB649159}" destId="{4CD189BC-7ADC-4819-A3B2-264D1FD32F40}" srcOrd="0" destOrd="0" presId="urn:microsoft.com/office/officeart/2005/8/layout/arrow2"/>
    <dgm:cxn modelId="{7FC3B3A0-E330-43B9-B476-E8B6EF1D076B}" type="presOf" srcId="{8DF3DEC0-995A-48A8-8939-751A368F6826}" destId="{C7A6493E-4C46-48BE-B49D-5ACC53480344}" srcOrd="0" destOrd="0" presId="urn:microsoft.com/office/officeart/2005/8/layout/arrow2"/>
    <dgm:cxn modelId="{EF10C13A-86E2-4E28-BF60-247BDE617184}" type="presOf" srcId="{BB3EEA0A-533F-4590-BC2A-992F80984A84}" destId="{F268D25D-5F76-47CF-9DCB-3941DA281007}" srcOrd="0" destOrd="0" presId="urn:microsoft.com/office/officeart/2005/8/layout/arrow2"/>
    <dgm:cxn modelId="{80E54927-89C1-4D47-AEA1-F7916AAA7C26}" type="presOf" srcId="{4D490178-2EC3-4D92-A471-73E8EB29070D}" destId="{63ECAD3C-5082-4A79-BDA5-56928A2BD63B}" srcOrd="0" destOrd="0" presId="urn:microsoft.com/office/officeart/2005/8/layout/arrow2"/>
    <dgm:cxn modelId="{2B1446A3-87A4-462F-BF50-E861526744DE}" srcId="{8DF3DEC0-995A-48A8-8939-751A368F6826}" destId="{BB3EEA0A-533F-4590-BC2A-992F80984A84}" srcOrd="2" destOrd="0" parTransId="{6B325C98-E4AF-4FC6-BC2C-3F097E1AFDE2}" sibTransId="{18716A92-D2C2-4852-A1F9-C1E7EF88B988}"/>
    <dgm:cxn modelId="{8A151CB4-DD75-4EF9-807F-B9EE1C32A3CA}" srcId="{8DF3DEC0-995A-48A8-8939-751A368F6826}" destId="{3BCDC4DE-6355-47EA-A15C-B85FAB649159}" srcOrd="0" destOrd="0" parTransId="{132FC1B7-71FC-412E-A0A0-522DCE903182}" sibTransId="{A807BBFB-486F-4E11-AF29-FD30E9465AEB}"/>
    <dgm:cxn modelId="{FCEC0E8D-840F-4011-B379-936FFE24121A}" type="presParOf" srcId="{C7A6493E-4C46-48BE-B49D-5ACC53480344}" destId="{439FE345-8836-4D28-8361-FBB3C90C0479}" srcOrd="0" destOrd="0" presId="urn:microsoft.com/office/officeart/2005/8/layout/arrow2"/>
    <dgm:cxn modelId="{C4B3664D-5238-4A4D-8EA4-73973A401531}" type="presParOf" srcId="{C7A6493E-4C46-48BE-B49D-5ACC53480344}" destId="{A1FA2266-96EA-4940-A4E6-9F4E32CE1978}" srcOrd="1" destOrd="0" presId="urn:microsoft.com/office/officeart/2005/8/layout/arrow2"/>
    <dgm:cxn modelId="{75CCFD1D-2A0E-4B2B-B74B-C1C62CE04EB2}" type="presParOf" srcId="{A1FA2266-96EA-4940-A4E6-9F4E32CE1978}" destId="{E5D47416-846D-4DD3-94D1-17093EEA086B}" srcOrd="0" destOrd="0" presId="urn:microsoft.com/office/officeart/2005/8/layout/arrow2"/>
    <dgm:cxn modelId="{691CEFBF-C1E0-4F39-B3C0-B29FAF1C6D95}" type="presParOf" srcId="{A1FA2266-96EA-4940-A4E6-9F4E32CE1978}" destId="{4CD189BC-7ADC-4819-A3B2-264D1FD32F40}" srcOrd="1" destOrd="0" presId="urn:microsoft.com/office/officeart/2005/8/layout/arrow2"/>
    <dgm:cxn modelId="{958F457D-FD62-4228-AD1F-6D13AB484C51}" type="presParOf" srcId="{A1FA2266-96EA-4940-A4E6-9F4E32CE1978}" destId="{43C24C9B-C8A1-4CFC-99AE-1C3AE303999C}" srcOrd="2" destOrd="0" presId="urn:microsoft.com/office/officeart/2005/8/layout/arrow2"/>
    <dgm:cxn modelId="{8DA50FBE-D2BF-4E80-9519-E9FA29C4750A}" type="presParOf" srcId="{A1FA2266-96EA-4940-A4E6-9F4E32CE1978}" destId="{63ECAD3C-5082-4A79-BDA5-56928A2BD63B}" srcOrd="3" destOrd="0" presId="urn:microsoft.com/office/officeart/2005/8/layout/arrow2"/>
    <dgm:cxn modelId="{61C49B11-A8BB-44B5-96D6-041BCDBCB0E1}" type="presParOf" srcId="{A1FA2266-96EA-4940-A4E6-9F4E32CE1978}" destId="{680AE260-495A-4FF0-AA25-AFD93DB6A7B2}" srcOrd="4" destOrd="0" presId="urn:microsoft.com/office/officeart/2005/8/layout/arrow2"/>
    <dgm:cxn modelId="{70C5CCDD-5DAC-467F-A958-35AC7CBBC5CB}" type="presParOf" srcId="{A1FA2266-96EA-4940-A4E6-9F4E32CE1978}" destId="{F268D25D-5F76-47CF-9DCB-3941DA28100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FE345-8836-4D28-8361-FBB3C90C0479}">
      <dsp:nvSpPr>
        <dsp:cNvPr id="0" name=""/>
        <dsp:cNvSpPr/>
      </dsp:nvSpPr>
      <dsp:spPr>
        <a:xfrm>
          <a:off x="0" y="148516"/>
          <a:ext cx="6552728" cy="4095455"/>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E5D47416-846D-4DD3-94D1-17093EEA086B}">
      <dsp:nvSpPr>
        <dsp:cNvPr id="0" name=""/>
        <dsp:cNvSpPr/>
      </dsp:nvSpPr>
      <dsp:spPr>
        <a:xfrm>
          <a:off x="832196" y="2975199"/>
          <a:ext cx="170370" cy="170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189BC-7ADC-4819-A3B2-264D1FD32F40}">
      <dsp:nvSpPr>
        <dsp:cNvPr id="0" name=""/>
        <dsp:cNvSpPr/>
      </dsp:nvSpPr>
      <dsp:spPr>
        <a:xfrm>
          <a:off x="917381" y="3060385"/>
          <a:ext cx="1526785" cy="118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76" tIns="0" rIns="0" bIns="0" numCol="1" spcCol="1270" anchor="t" anchorCtr="0">
          <a:noAutofit/>
        </a:bodyPr>
        <a:lstStyle/>
        <a:p>
          <a:pPr lvl="0" algn="l" defTabSz="800100">
            <a:lnSpc>
              <a:spcPct val="90000"/>
            </a:lnSpc>
            <a:spcBef>
              <a:spcPct val="0"/>
            </a:spcBef>
            <a:spcAft>
              <a:spcPct val="35000"/>
            </a:spcAft>
          </a:pPr>
          <a:r>
            <a:rPr lang="en-US" sz="1800" kern="1200" dirty="0" smtClean="0"/>
            <a:t>From resource – based growth model  </a:t>
          </a:r>
          <a:endParaRPr lang="ru-RU" sz="1800" kern="1200" dirty="0"/>
        </a:p>
      </dsp:txBody>
      <dsp:txXfrm>
        <a:off x="917381" y="3060385"/>
        <a:ext cx="1526785" cy="1183586"/>
      </dsp:txXfrm>
    </dsp:sp>
    <dsp:sp modelId="{43C24C9B-C8A1-4CFC-99AE-1C3AE303999C}">
      <dsp:nvSpPr>
        <dsp:cNvPr id="0" name=""/>
        <dsp:cNvSpPr/>
      </dsp:nvSpPr>
      <dsp:spPr>
        <a:xfrm>
          <a:off x="2336047" y="1862054"/>
          <a:ext cx="307978" cy="307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CAD3C-5082-4A79-BDA5-56928A2BD63B}">
      <dsp:nvSpPr>
        <dsp:cNvPr id="0" name=""/>
        <dsp:cNvSpPr/>
      </dsp:nvSpPr>
      <dsp:spPr>
        <a:xfrm>
          <a:off x="2490036" y="2016043"/>
          <a:ext cx="1572654" cy="2227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191" tIns="0" rIns="0" bIns="0" numCol="1" spcCol="1270" anchor="t" anchorCtr="0">
          <a:noAutofit/>
        </a:bodyPr>
        <a:lstStyle/>
        <a:p>
          <a:pPr lvl="0" algn="l" defTabSz="800100">
            <a:lnSpc>
              <a:spcPct val="90000"/>
            </a:lnSpc>
            <a:spcBef>
              <a:spcPct val="0"/>
            </a:spcBef>
            <a:spcAft>
              <a:spcPct val="35000"/>
            </a:spcAft>
          </a:pPr>
          <a:r>
            <a:rPr lang="en-US" sz="1800" kern="1200" dirty="0" smtClean="0"/>
            <a:t>modernization of the traditional sectors of the economy</a:t>
          </a:r>
          <a:endParaRPr lang="ru-RU" sz="1800" kern="1200" dirty="0"/>
        </a:p>
      </dsp:txBody>
      <dsp:txXfrm>
        <a:off x="2490036" y="2016043"/>
        <a:ext cx="1572654" cy="2227927"/>
      </dsp:txXfrm>
    </dsp:sp>
    <dsp:sp modelId="{680AE260-495A-4FF0-AA25-AFD93DB6A7B2}">
      <dsp:nvSpPr>
        <dsp:cNvPr id="0" name=""/>
        <dsp:cNvSpPr/>
      </dsp:nvSpPr>
      <dsp:spPr>
        <a:xfrm>
          <a:off x="4144600" y="1184666"/>
          <a:ext cx="425927" cy="425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8D25D-5F76-47CF-9DCB-3941DA281007}">
      <dsp:nvSpPr>
        <dsp:cNvPr id="0" name=""/>
        <dsp:cNvSpPr/>
      </dsp:nvSpPr>
      <dsp:spPr>
        <a:xfrm>
          <a:off x="4357564" y="1537143"/>
          <a:ext cx="1572654" cy="2567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690" tIns="0" rIns="0" bIns="0" numCol="1" spcCol="1270" anchor="t" anchorCtr="0">
          <a:noAutofit/>
        </a:bodyPr>
        <a:lstStyle/>
        <a:p>
          <a:pPr lvl="0" algn="l" defTabSz="800100">
            <a:lnSpc>
              <a:spcPct val="90000"/>
            </a:lnSpc>
            <a:spcBef>
              <a:spcPct val="0"/>
            </a:spcBef>
            <a:spcAft>
              <a:spcPct val="35000"/>
            </a:spcAft>
          </a:pPr>
          <a:r>
            <a:rPr lang="en-US" sz="1800" kern="1200" dirty="0" smtClean="0"/>
            <a:t>To global high-technology markets </a:t>
          </a:r>
          <a:endParaRPr lang="ru-RU" sz="1800" kern="1200" dirty="0"/>
        </a:p>
      </dsp:txBody>
      <dsp:txXfrm>
        <a:off x="4357564" y="1537143"/>
        <a:ext cx="1572654" cy="25673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9369E-495C-448A-8FBA-16D7DF28528E}" type="datetimeFigureOut">
              <a:rPr lang="ru-RU" smtClean="0"/>
              <a:t>28.06.2016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F5578-92A4-4E7A-BFF9-35291A3475FD}" type="slidenum">
              <a:rPr lang="ru-RU" smtClean="0"/>
              <a:t>‹#›</a:t>
            </a:fld>
            <a:endParaRPr lang="ru-RU"/>
          </a:p>
        </p:txBody>
      </p:sp>
    </p:spTree>
    <p:extLst>
      <p:ext uri="{BB962C8B-B14F-4D97-AF65-F5344CB8AC3E}">
        <p14:creationId xmlns:p14="http://schemas.microsoft.com/office/powerpoint/2010/main" val="239676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7A4429-A5A0-4EB8-8528-EE2D3D876D9D}" type="datetime1">
              <a:rPr lang="ru-RU" smtClean="0"/>
              <a:t>28.06.2016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19321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2F8F1A-CA00-46EA-B277-B2DE247AC9E6}" type="datetime1">
              <a:rPr lang="ru-RU" smtClean="0"/>
              <a:t>28.06.2016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293915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27B035-4B24-4A76-BC8F-65CD17F7FA6C}" type="datetime1">
              <a:rPr lang="ru-RU" smtClean="0"/>
              <a:t>28.06.2016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229752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06E4AF-553C-4DB0-8187-C8EAACBA70ED}" type="datetime1">
              <a:rPr lang="ru-RU" smtClean="0"/>
              <a:t>28.06.2016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351942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AB11CB-D782-4983-B404-67F3BCC04177}" type="datetime1">
              <a:rPr lang="ru-RU" smtClean="0"/>
              <a:t>28.06.2016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41314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CF6BCF-0F36-4BC2-8C2D-A14D617049DD}" type="datetime1">
              <a:rPr lang="ru-RU" smtClean="0"/>
              <a:t>28.06.2016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162011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F34A28-FB30-43D7-AE88-5A1755EBA453}" type="datetime1">
              <a:rPr lang="ru-RU" smtClean="0"/>
              <a:t>28.06.2016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130776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1D583F-28CB-4C56-A2D6-E1AEBA2AFBB8}" type="datetime1">
              <a:rPr lang="ru-RU" smtClean="0"/>
              <a:t>28.06.2016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255706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316BED-87EB-4C63-9893-2C35F8188837}" type="datetime1">
              <a:rPr lang="ru-RU" smtClean="0"/>
              <a:t>28.06.2016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347686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DA2A42-2ABF-4736-B20B-47AF1E100975}" type="datetime1">
              <a:rPr lang="ru-RU" smtClean="0"/>
              <a:t>28.06.2016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202073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3FA68F-8DE0-44E8-B6F2-31D399FC014E}" type="datetime1">
              <a:rPr lang="ru-RU" smtClean="0"/>
              <a:t>28.06.2016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80A41-73F8-4E41-9C52-DB6AF99F1E53}" type="slidenum">
              <a:rPr lang="ru-RU" smtClean="0"/>
              <a:t>‹#›</a:t>
            </a:fld>
            <a:endParaRPr lang="ru-RU"/>
          </a:p>
        </p:txBody>
      </p:sp>
    </p:spTree>
    <p:extLst>
      <p:ext uri="{BB962C8B-B14F-4D97-AF65-F5344CB8AC3E}">
        <p14:creationId xmlns:p14="http://schemas.microsoft.com/office/powerpoint/2010/main" val="376465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0D693-E2CC-4221-A443-9A7CF50AF3F7}" type="datetime1">
              <a:rPr lang="ru-RU" smtClean="0"/>
              <a:t>28.06.2016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80A41-73F8-4E41-9C52-DB6AF99F1E53}" type="slidenum">
              <a:rPr lang="ru-RU" smtClean="0"/>
              <a:t>‹#›</a:t>
            </a:fld>
            <a:endParaRPr lang="ru-RU"/>
          </a:p>
        </p:txBody>
      </p:sp>
    </p:spTree>
    <p:extLst>
      <p:ext uri="{BB962C8B-B14F-4D97-AF65-F5344CB8AC3E}">
        <p14:creationId xmlns:p14="http://schemas.microsoft.com/office/powerpoint/2010/main" val="29388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3200" b="1" dirty="0"/>
              <a:t>Science and Technology Policy Development in Energy in Russia and  International Cooperation</a:t>
            </a:r>
            <a:r>
              <a:rPr lang="ru-RU" sz="3200" dirty="0"/>
              <a:t/>
            </a:r>
            <a:br>
              <a:rPr lang="ru-RU" sz="3200" dirty="0"/>
            </a:br>
            <a:endParaRPr lang="ru-RU" sz="3100" b="1" dirty="0"/>
          </a:p>
        </p:txBody>
      </p:sp>
      <p:sp>
        <p:nvSpPr>
          <p:cNvPr id="3" name="Подзаголовок 2"/>
          <p:cNvSpPr>
            <a:spLocks noGrp="1"/>
          </p:cNvSpPr>
          <p:nvPr>
            <p:ph type="subTitle" idx="1"/>
          </p:nvPr>
        </p:nvSpPr>
        <p:spPr/>
        <p:txBody>
          <a:bodyPr>
            <a:normAutofit/>
          </a:bodyPr>
          <a:lstStyle/>
          <a:p>
            <a:r>
              <a:rPr lang="en-US" sz="2400" b="1" dirty="0" smtClean="0"/>
              <a:t>Dr. Vladimir Likhachev,</a:t>
            </a:r>
          </a:p>
          <a:p>
            <a:r>
              <a:rPr lang="en-US" sz="2400" b="1" dirty="0" smtClean="0"/>
              <a:t>IE HSE</a:t>
            </a:r>
            <a:r>
              <a:rPr lang="ru-RU" sz="2400" b="1" dirty="0" smtClean="0"/>
              <a:t>/</a:t>
            </a:r>
            <a:r>
              <a:rPr lang="en-US" sz="2400" b="1" dirty="0" smtClean="0"/>
              <a:t>ERI RAS</a:t>
            </a:r>
            <a:endParaRPr lang="ru-RU" sz="2400" b="1" dirty="0" smtClean="0"/>
          </a:p>
          <a:p>
            <a:endParaRPr lang="en-US" sz="2000" dirty="0" smtClean="0"/>
          </a:p>
          <a:p>
            <a:r>
              <a:rPr lang="en-US" sz="2000" dirty="0" smtClean="0"/>
              <a:t>June 27, 2016, Moscow</a:t>
            </a:r>
            <a:endParaRPr lang="ru-RU" sz="2000" dirty="0"/>
          </a:p>
        </p:txBody>
      </p:sp>
    </p:spTree>
    <p:extLst>
      <p:ext uri="{BB962C8B-B14F-4D97-AF65-F5344CB8AC3E}">
        <p14:creationId xmlns:p14="http://schemas.microsoft.com/office/powerpoint/2010/main" val="358150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a:t>
            </a:r>
            <a:r>
              <a:rPr lang="en-US" dirty="0" smtClean="0"/>
              <a:t>reakthrough technologies</a:t>
            </a:r>
            <a:endParaRPr lang="ru-RU" dirty="0"/>
          </a:p>
        </p:txBody>
      </p:sp>
      <p:sp>
        <p:nvSpPr>
          <p:cNvPr id="3" name="Объект 2"/>
          <p:cNvSpPr>
            <a:spLocks noGrp="1"/>
          </p:cNvSpPr>
          <p:nvPr>
            <p:ph idx="1"/>
          </p:nvPr>
        </p:nvSpPr>
        <p:spPr/>
        <p:txBody>
          <a:bodyPr>
            <a:normAutofit fontScale="85000" lnSpcReduction="20000"/>
          </a:bodyPr>
          <a:lstStyle/>
          <a:p>
            <a:r>
              <a:rPr lang="en-US" dirty="0" smtClean="0">
                <a:solidFill>
                  <a:schemeClr val="accent1">
                    <a:lumMod val="75000"/>
                  </a:schemeClr>
                </a:solidFill>
              </a:rPr>
              <a:t>Hydrocarbon production and transportation technologies:</a:t>
            </a:r>
          </a:p>
          <a:p>
            <a:pPr lvl="1"/>
            <a:r>
              <a:rPr lang="en-US" dirty="0"/>
              <a:t>Extraction of methane </a:t>
            </a:r>
            <a:r>
              <a:rPr lang="en-US" dirty="0" smtClean="0"/>
              <a:t>hydrates;</a:t>
            </a:r>
          </a:p>
          <a:p>
            <a:pPr lvl="1"/>
            <a:r>
              <a:rPr lang="en-US" dirty="0" smtClean="0"/>
              <a:t>Development </a:t>
            </a:r>
            <a:r>
              <a:rPr lang="en-US" dirty="0"/>
              <a:t>of </a:t>
            </a:r>
            <a:r>
              <a:rPr lang="en-US" dirty="0" smtClean="0"/>
              <a:t>specific hydrocarbons sources;</a:t>
            </a:r>
          </a:p>
          <a:p>
            <a:pPr lvl="1"/>
            <a:r>
              <a:rPr lang="en-US" dirty="0" smtClean="0"/>
              <a:t>Production </a:t>
            </a:r>
            <a:r>
              <a:rPr lang="en-US" dirty="0"/>
              <a:t>of liquid fuels from natural gas</a:t>
            </a:r>
            <a:r>
              <a:rPr lang="en-US" dirty="0" smtClean="0"/>
              <a:t>.</a:t>
            </a:r>
          </a:p>
          <a:p>
            <a:r>
              <a:rPr lang="en-US" dirty="0" smtClean="0">
                <a:solidFill>
                  <a:schemeClr val="accent3">
                    <a:lumMod val="75000"/>
                  </a:schemeClr>
                </a:solidFill>
              </a:rPr>
              <a:t>New energy:</a:t>
            </a:r>
          </a:p>
          <a:p>
            <a:pPr marL="857250" lvl="1" indent="-457200"/>
            <a:r>
              <a:rPr lang="en-US" dirty="0" smtClean="0"/>
              <a:t>Renewable </a:t>
            </a:r>
            <a:r>
              <a:rPr lang="en-US" dirty="0"/>
              <a:t>energy, distributed </a:t>
            </a:r>
            <a:r>
              <a:rPr lang="en-US" dirty="0" smtClean="0"/>
              <a:t>generation;</a:t>
            </a:r>
          </a:p>
          <a:p>
            <a:pPr marL="857250" lvl="1" indent="-457200"/>
            <a:r>
              <a:rPr lang="en-US" dirty="0" smtClean="0"/>
              <a:t>Smart grids;</a:t>
            </a:r>
          </a:p>
          <a:p>
            <a:pPr marL="857250" lvl="1" indent="-457200"/>
            <a:r>
              <a:rPr lang="en-US" dirty="0" smtClean="0"/>
              <a:t>Storage </a:t>
            </a:r>
            <a:r>
              <a:rPr lang="en-US" dirty="0"/>
              <a:t>of energy</a:t>
            </a:r>
            <a:r>
              <a:rPr lang="en-US" dirty="0" smtClean="0"/>
              <a:t>.</a:t>
            </a:r>
          </a:p>
          <a:p>
            <a:pPr marL="457200" indent="-457200"/>
            <a:r>
              <a:rPr lang="en-US" dirty="0" smtClean="0">
                <a:solidFill>
                  <a:schemeClr val="accent2">
                    <a:lumMod val="75000"/>
                  </a:schemeClr>
                </a:solidFill>
              </a:rPr>
              <a:t>New technologies in energy consumption</a:t>
            </a:r>
            <a:r>
              <a:rPr lang="en-US" dirty="0" smtClean="0"/>
              <a:t>:</a:t>
            </a:r>
          </a:p>
          <a:p>
            <a:pPr marL="857250" lvl="1" indent="-457200"/>
            <a:r>
              <a:rPr lang="en-US" dirty="0" smtClean="0"/>
              <a:t>Hybrid cars (Hydrogen and electric vehicles);</a:t>
            </a:r>
          </a:p>
          <a:p>
            <a:pPr marL="857250" lvl="1" indent="-457200"/>
            <a:r>
              <a:rPr lang="en-US" dirty="0" smtClean="0"/>
              <a:t>Energy Efficiency in households etc.</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10</a:t>
            </a:fld>
            <a:endParaRPr lang="ru-RU"/>
          </a:p>
        </p:txBody>
      </p:sp>
    </p:spTree>
    <p:extLst>
      <p:ext uri="{BB962C8B-B14F-4D97-AF65-F5344CB8AC3E}">
        <p14:creationId xmlns:p14="http://schemas.microsoft.com/office/powerpoint/2010/main" val="111930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Government Policy in Innovations (RF Ministry of Energy)</a:t>
            </a:r>
            <a:endParaRPr lang="ru-RU" dirty="0"/>
          </a:p>
        </p:txBody>
      </p:sp>
      <p:sp>
        <p:nvSpPr>
          <p:cNvPr id="3" name="Объект 2"/>
          <p:cNvSpPr>
            <a:spLocks noGrp="1"/>
          </p:cNvSpPr>
          <p:nvPr>
            <p:ph idx="1"/>
          </p:nvPr>
        </p:nvSpPr>
        <p:spPr/>
        <p:txBody>
          <a:bodyPr/>
          <a:lstStyle/>
          <a:p>
            <a:r>
              <a:rPr lang="en-US" dirty="0"/>
              <a:t>Road Map for the implementation of innovative technologies and advanced materials in the fuel and energy complex for the period till 2018 (Decree of the Russian Federation from July 3, 2014 No 1217-p</a:t>
            </a:r>
            <a:r>
              <a:rPr lang="en-US" dirty="0" smtClean="0"/>
              <a:t>)</a:t>
            </a:r>
          </a:p>
          <a:p>
            <a:r>
              <a:rPr lang="en-US" dirty="0" smtClean="0"/>
              <a:t>Policy of </a:t>
            </a:r>
            <a:r>
              <a:rPr lang="en-US" smtClean="0"/>
              <a:t>import substitution</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11</a:t>
            </a:fld>
            <a:endParaRPr lang="ru-RU"/>
          </a:p>
        </p:txBody>
      </p:sp>
    </p:spTree>
    <p:extLst>
      <p:ext uri="{BB962C8B-B14F-4D97-AF65-F5344CB8AC3E}">
        <p14:creationId xmlns:p14="http://schemas.microsoft.com/office/powerpoint/2010/main" val="380105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Energy System Analysis</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12</a:t>
            </a:fld>
            <a:endParaRPr lang="ru-RU"/>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4888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84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High School Education </a:t>
            </a:r>
            <a:r>
              <a:rPr lang="en-US" b="1" dirty="0" smtClean="0"/>
              <a:t>Activities (2)</a:t>
            </a:r>
            <a:endParaRPr lang="ru-RU" dirty="0"/>
          </a:p>
        </p:txBody>
      </p:sp>
      <p:pic>
        <p:nvPicPr>
          <p:cNvPr id="1741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43608" y="1556792"/>
            <a:ext cx="1652349" cy="15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sz="half" idx="2"/>
          </p:nvPr>
        </p:nvSpPr>
        <p:spPr/>
        <p:txBody>
          <a:bodyPr/>
          <a:lstStyle/>
          <a:p>
            <a:pPr marL="0" indent="0">
              <a:buNone/>
            </a:pPr>
            <a:r>
              <a:rPr lang="en-US" dirty="0" smtClean="0"/>
              <a:t>Joint Network Master Program “Strategic Management in Fuel and Energy Complex”</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13</a:t>
            </a:fld>
            <a:endParaRPr lang="ru-RU"/>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73016"/>
            <a:ext cx="2462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7" y="4941168"/>
            <a:ext cx="24749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fontScale="90000"/>
          </a:bodyPr>
          <a:lstStyle/>
          <a:p>
            <a:r>
              <a:rPr lang="en-US" dirty="0"/>
              <a:t>Possible areas of Russian – Korean scientific cooperation in energy</a:t>
            </a:r>
            <a:r>
              <a:rPr lang="en-US" dirty="0" smtClean="0"/>
              <a:t>.</a:t>
            </a:r>
            <a:endParaRPr lang="ru-RU" dirty="0"/>
          </a:p>
        </p:txBody>
      </p:sp>
      <p:sp>
        <p:nvSpPr>
          <p:cNvPr id="7" name="Объект 6"/>
          <p:cNvSpPr>
            <a:spLocks noGrp="1"/>
          </p:cNvSpPr>
          <p:nvPr>
            <p:ph idx="1"/>
          </p:nvPr>
        </p:nvSpPr>
        <p:spPr/>
        <p:txBody>
          <a:bodyPr>
            <a:normAutofit fontScale="77500" lnSpcReduction="20000"/>
          </a:bodyPr>
          <a:lstStyle/>
          <a:p>
            <a:r>
              <a:rPr lang="en-US" dirty="0" smtClean="0"/>
              <a:t>Exchange of information and best practices on energy system and technology research between research </a:t>
            </a:r>
            <a:r>
              <a:rPr lang="en-US" dirty="0" err="1" smtClean="0"/>
              <a:t>centres</a:t>
            </a:r>
            <a:r>
              <a:rPr lang="en-US" dirty="0" smtClean="0"/>
              <a:t>;</a:t>
            </a:r>
          </a:p>
          <a:p>
            <a:r>
              <a:rPr lang="en-US" dirty="0" smtClean="0"/>
              <a:t>specialized </a:t>
            </a:r>
            <a:r>
              <a:rPr lang="en-US" dirty="0"/>
              <a:t>technology exhibitions, seminars</a:t>
            </a:r>
            <a:r>
              <a:rPr lang="en-US" dirty="0" smtClean="0"/>
              <a:t>, and presentations;</a:t>
            </a:r>
          </a:p>
          <a:p>
            <a:r>
              <a:rPr lang="en-US" dirty="0"/>
              <a:t>information and analytical support to activities involving </a:t>
            </a:r>
            <a:r>
              <a:rPr lang="en-US" dirty="0" smtClean="0"/>
              <a:t>the transfer </a:t>
            </a:r>
            <a:r>
              <a:rPr lang="en-US" dirty="0"/>
              <a:t>and commercialization of </a:t>
            </a:r>
            <a:r>
              <a:rPr lang="en-US" dirty="0" smtClean="0"/>
              <a:t>technologies;</a:t>
            </a:r>
          </a:p>
          <a:p>
            <a:r>
              <a:rPr lang="en-US" dirty="0" smtClean="0"/>
              <a:t>Support for </a:t>
            </a:r>
            <a:r>
              <a:rPr lang="en-US" dirty="0"/>
              <a:t>international science and technology and </a:t>
            </a:r>
            <a:r>
              <a:rPr lang="en-US" dirty="0" smtClean="0"/>
              <a:t>investment projects;</a:t>
            </a:r>
          </a:p>
          <a:p>
            <a:r>
              <a:rPr lang="en-US" dirty="0" smtClean="0"/>
              <a:t>Collaboration in education programs (exchange of students, exchange of professors, joint programs, education networks)</a:t>
            </a:r>
            <a:endParaRPr lang="ru-RU" dirty="0"/>
          </a:p>
        </p:txBody>
      </p:sp>
      <p:sp>
        <p:nvSpPr>
          <p:cNvPr id="5" name="Номер слайда 4"/>
          <p:cNvSpPr>
            <a:spLocks noGrp="1"/>
          </p:cNvSpPr>
          <p:nvPr>
            <p:ph type="sldNum" sz="quarter" idx="12"/>
          </p:nvPr>
        </p:nvSpPr>
        <p:spPr/>
        <p:txBody>
          <a:bodyPr/>
          <a:lstStyle/>
          <a:p>
            <a:fld id="{FA380A41-73F8-4E41-9C52-DB6AF99F1E53}" type="slidenum">
              <a:rPr lang="ru-RU" smtClean="0"/>
              <a:t>14</a:t>
            </a:fld>
            <a:endParaRPr lang="ru-RU"/>
          </a:p>
        </p:txBody>
      </p:sp>
    </p:spTree>
    <p:extLst>
      <p:ext uri="{BB962C8B-B14F-4D97-AF65-F5344CB8AC3E}">
        <p14:creationId xmlns:p14="http://schemas.microsoft.com/office/powerpoint/2010/main" val="361395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en-US" b="1" dirty="0" smtClean="0">
                <a:solidFill>
                  <a:schemeClr val="tx2">
                    <a:lumMod val="60000"/>
                    <a:lumOff val="40000"/>
                  </a:schemeClr>
                </a:solidFill>
              </a:rPr>
              <a:t>THANK YOU FOR YOUR ATTENTION!</a:t>
            </a:r>
          </a:p>
          <a:p>
            <a:pPr marL="0" indent="0" algn="ctr">
              <a:buNone/>
            </a:pPr>
            <a:endParaRPr lang="en-US" b="1" dirty="0">
              <a:solidFill>
                <a:schemeClr val="tx2">
                  <a:lumMod val="60000"/>
                  <a:lumOff val="40000"/>
                </a:schemeClr>
              </a:solidFill>
            </a:endParaRPr>
          </a:p>
          <a:p>
            <a:pPr marL="0" indent="0" algn="ctr">
              <a:buNone/>
            </a:pPr>
            <a:r>
              <a:rPr lang="en-US" b="1" i="1" dirty="0" smtClean="0">
                <a:solidFill>
                  <a:schemeClr val="accent4">
                    <a:lumMod val="75000"/>
                  </a:schemeClr>
                </a:solidFill>
              </a:rPr>
              <a:t>Vladimir Likhachev</a:t>
            </a:r>
          </a:p>
          <a:p>
            <a:pPr marL="0" indent="0" algn="ctr">
              <a:buNone/>
            </a:pPr>
            <a:endParaRPr lang="en-US" b="1" dirty="0" smtClean="0">
              <a:solidFill>
                <a:schemeClr val="tx2">
                  <a:lumMod val="60000"/>
                  <a:lumOff val="40000"/>
                </a:schemeClr>
              </a:solidFill>
            </a:endParaRPr>
          </a:p>
          <a:p>
            <a:pPr marL="0" indent="0" algn="ctr">
              <a:buNone/>
            </a:pPr>
            <a:r>
              <a:rPr lang="en-US" sz="2800" b="1" dirty="0" smtClean="0">
                <a:solidFill>
                  <a:schemeClr val="tx2">
                    <a:lumMod val="60000"/>
                    <a:lumOff val="40000"/>
                  </a:schemeClr>
                </a:solidFill>
              </a:rPr>
              <a:t>v.likhachev@gmail.com</a:t>
            </a:r>
            <a:endParaRPr lang="ru-RU" sz="2800" b="1" dirty="0">
              <a:solidFill>
                <a:schemeClr val="tx2">
                  <a:lumMod val="60000"/>
                  <a:lumOff val="40000"/>
                </a:schemeClr>
              </a:solidFill>
            </a:endParaRPr>
          </a:p>
        </p:txBody>
      </p:sp>
      <p:sp>
        <p:nvSpPr>
          <p:cNvPr id="4" name="Номер слайда 3"/>
          <p:cNvSpPr>
            <a:spLocks noGrp="1"/>
          </p:cNvSpPr>
          <p:nvPr>
            <p:ph type="sldNum" sz="quarter" idx="12"/>
          </p:nvPr>
        </p:nvSpPr>
        <p:spPr/>
        <p:txBody>
          <a:bodyPr/>
          <a:lstStyle/>
          <a:p>
            <a:fld id="{FA380A41-73F8-4E41-9C52-DB6AF99F1E53}" type="slidenum">
              <a:rPr lang="ru-RU" smtClean="0"/>
              <a:t>15</a:t>
            </a:fld>
            <a:endParaRPr lang="ru-RU"/>
          </a:p>
        </p:txBody>
      </p:sp>
    </p:spTree>
    <p:extLst>
      <p:ext uri="{BB962C8B-B14F-4D97-AF65-F5344CB8AC3E}">
        <p14:creationId xmlns:p14="http://schemas.microsoft.com/office/powerpoint/2010/main" val="30137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Agenda</a:t>
            </a:r>
            <a:endParaRPr lang="ru-RU" dirty="0"/>
          </a:p>
        </p:txBody>
      </p:sp>
      <p:sp>
        <p:nvSpPr>
          <p:cNvPr id="3" name="Объект 2"/>
          <p:cNvSpPr>
            <a:spLocks noGrp="1"/>
          </p:cNvSpPr>
          <p:nvPr>
            <p:ph idx="1"/>
          </p:nvPr>
        </p:nvSpPr>
        <p:spPr/>
        <p:txBody>
          <a:bodyPr>
            <a:normAutofit fontScale="92500" lnSpcReduction="20000"/>
          </a:bodyPr>
          <a:lstStyle/>
          <a:p>
            <a:r>
              <a:rPr lang="en-US" dirty="0"/>
              <a:t>The scientific potential, performance and funding of science and technology development in Russia. Key </a:t>
            </a:r>
            <a:r>
              <a:rPr lang="en-US" dirty="0" smtClean="0"/>
              <a:t>indicators</a:t>
            </a:r>
          </a:p>
          <a:p>
            <a:r>
              <a:rPr lang="en-US" dirty="0"/>
              <a:t>Russian science and technology policy analysis and forecasting. Foresight in Russia. Priorities in energy.</a:t>
            </a:r>
            <a:endParaRPr lang="ru-RU" dirty="0"/>
          </a:p>
          <a:p>
            <a:r>
              <a:rPr lang="en-US" dirty="0" smtClean="0"/>
              <a:t>Energy </a:t>
            </a:r>
            <a:r>
              <a:rPr lang="en-US" dirty="0"/>
              <a:t>system research</a:t>
            </a:r>
            <a:r>
              <a:rPr lang="en-US" dirty="0" smtClean="0"/>
              <a:t>: Results</a:t>
            </a:r>
          </a:p>
          <a:p>
            <a:r>
              <a:rPr lang="en-US" dirty="0"/>
              <a:t>High school education in energy </a:t>
            </a:r>
            <a:endParaRPr lang="en-US" dirty="0" smtClean="0"/>
          </a:p>
          <a:p>
            <a:r>
              <a:rPr lang="en-US" dirty="0" smtClean="0"/>
              <a:t>International cooperation: possible </a:t>
            </a:r>
            <a:r>
              <a:rPr lang="en-US" dirty="0"/>
              <a:t>areas of Russian – Korean scientific cooperation in energy</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z="1400" smtClean="0"/>
              <a:t>2</a:t>
            </a:fld>
            <a:endParaRPr lang="ru-RU" sz="1400" dirty="0"/>
          </a:p>
        </p:txBody>
      </p:sp>
    </p:spTree>
    <p:extLst>
      <p:ext uri="{BB962C8B-B14F-4D97-AF65-F5344CB8AC3E}">
        <p14:creationId xmlns:p14="http://schemas.microsoft.com/office/powerpoint/2010/main" val="113821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Science </a:t>
            </a:r>
            <a:r>
              <a:rPr lang="en-US" dirty="0"/>
              <a:t>and technology development in </a:t>
            </a:r>
            <a:r>
              <a:rPr lang="en-US" dirty="0" smtClean="0"/>
              <a:t>Russia. Main indicators</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3</a:t>
            </a:fld>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5175953" cy="246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93096"/>
            <a:ext cx="5084763"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54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Science and technology development in Russia. Main </a:t>
            </a:r>
            <a:r>
              <a:rPr lang="en-US" dirty="0" smtClean="0"/>
              <a:t>indicators (2)</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4</a:t>
            </a:fld>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5236918" cy="22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93096"/>
            <a:ext cx="52070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6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Science and technology development in Russia. Main indicators </a:t>
            </a:r>
            <a:r>
              <a:rPr lang="en-US" dirty="0" smtClean="0"/>
              <a:t>(3)</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5</a:t>
            </a:fld>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56792"/>
            <a:ext cx="4716016" cy="231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33056"/>
            <a:ext cx="4392488"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520788"/>
            <a:ext cx="4027785" cy="2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2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Science and technology development in Russia. Main indicators </a:t>
            </a:r>
            <a:r>
              <a:rPr lang="en-US" dirty="0" smtClean="0"/>
              <a:t>(4)</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6</a:t>
            </a:fld>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4752527" cy="228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933056"/>
            <a:ext cx="5145087"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89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New understanding</a:t>
            </a:r>
            <a:endParaRPr lang="ru-RU" dirty="0"/>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7</a:t>
            </a:fld>
            <a:endParaRPr lang="ru-RU"/>
          </a:p>
        </p:txBody>
      </p:sp>
      <p:graphicFrame>
        <p:nvGraphicFramePr>
          <p:cNvPr id="5" name="Схема 4"/>
          <p:cNvGraphicFramePr/>
          <p:nvPr>
            <p:extLst>
              <p:ext uri="{D42A27DB-BD31-4B8C-83A1-F6EECF244321}">
                <p14:modId xmlns:p14="http://schemas.microsoft.com/office/powerpoint/2010/main" val="2226826344"/>
              </p:ext>
            </p:extLst>
          </p:nvPr>
        </p:nvGraphicFramePr>
        <p:xfrm>
          <a:off x="899592" y="1628800"/>
          <a:ext cx="655272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45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New approach to science</a:t>
            </a:r>
            <a:endParaRPr lang="ru-RU" dirty="0"/>
          </a:p>
        </p:txBody>
      </p:sp>
      <p:sp>
        <p:nvSpPr>
          <p:cNvPr id="3" name="Объект 2"/>
          <p:cNvSpPr>
            <a:spLocks noGrp="1"/>
          </p:cNvSpPr>
          <p:nvPr>
            <p:ph idx="1"/>
          </p:nvPr>
        </p:nvSpPr>
        <p:spPr/>
        <p:txBody>
          <a:bodyPr/>
          <a:lstStyle/>
          <a:p>
            <a:r>
              <a:rPr lang="en-US" dirty="0" smtClean="0"/>
              <a:t>Reforms of Russian Academy of Sciences</a:t>
            </a:r>
          </a:p>
          <a:p>
            <a:r>
              <a:rPr lang="en-US" dirty="0" smtClean="0"/>
              <a:t>New innovation institutes</a:t>
            </a:r>
          </a:p>
          <a:p>
            <a:r>
              <a:rPr lang="en-US" dirty="0" smtClean="0"/>
              <a:t>New role of universities</a:t>
            </a:r>
          </a:p>
          <a:p>
            <a:r>
              <a:rPr lang="en-US" dirty="0" smtClean="0"/>
              <a:t>Growth of R&amp;D/S&amp;T international cooperation</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8</a:t>
            </a:fld>
            <a:endParaRPr lang="ru-RU"/>
          </a:p>
        </p:txBody>
      </p:sp>
    </p:spTree>
    <p:extLst>
      <p:ext uri="{BB962C8B-B14F-4D97-AF65-F5344CB8AC3E}">
        <p14:creationId xmlns:p14="http://schemas.microsoft.com/office/powerpoint/2010/main" val="292187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Priorities of S&amp;T development</a:t>
            </a:r>
            <a:endParaRPr lang="ru-RU" dirty="0"/>
          </a:p>
        </p:txBody>
      </p:sp>
      <p:sp>
        <p:nvSpPr>
          <p:cNvPr id="4" name="Номер слайда 3"/>
          <p:cNvSpPr>
            <a:spLocks noGrp="1"/>
          </p:cNvSpPr>
          <p:nvPr>
            <p:ph type="sldNum" sz="quarter" idx="12"/>
          </p:nvPr>
        </p:nvSpPr>
        <p:spPr/>
        <p:txBody>
          <a:bodyPr/>
          <a:lstStyle/>
          <a:p>
            <a:fld id="{FA380A41-73F8-4E41-9C52-DB6AF99F1E53}" type="slidenum">
              <a:rPr lang="ru-RU" smtClean="0"/>
              <a:t>9</a:t>
            </a:fld>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061656"/>
            <a:ext cx="7920880" cy="42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0879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415</Words>
  <Application>Microsoft Office PowerPoint</Application>
  <PresentationFormat>Экран (4:3)</PresentationFormat>
  <Paragraphs>68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Science and Technology Policy Development in Energy in Russia and  International Cooperation </vt:lpstr>
      <vt:lpstr>Agenda</vt:lpstr>
      <vt:lpstr>Science and technology development in Russia. Main indicators</vt:lpstr>
      <vt:lpstr>Science and technology development in Russia. Main indicators (2)</vt:lpstr>
      <vt:lpstr>Science and technology development in Russia. Main indicators (3)</vt:lpstr>
      <vt:lpstr>Science and technology development in Russia. Main indicators (4)</vt:lpstr>
      <vt:lpstr>New understanding</vt:lpstr>
      <vt:lpstr>New approach to science</vt:lpstr>
      <vt:lpstr>Priorities of S&amp;T development</vt:lpstr>
      <vt:lpstr>Breakthrough technologies</vt:lpstr>
      <vt:lpstr>Government Policy in Innovations (RF Ministry of Energy)</vt:lpstr>
      <vt:lpstr>Energy System Analysis</vt:lpstr>
      <vt:lpstr>High School Education Activities (2)</vt:lpstr>
      <vt:lpstr>Possible areas of Russian – Korean scientific cooperation in energy.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Лихачев Владимир</dc:creator>
  <cp:lastModifiedBy>Лихачев Владимир</cp:lastModifiedBy>
  <cp:revision>19</cp:revision>
  <dcterms:created xsi:type="dcterms:W3CDTF">2016-06-22T15:49:53Z</dcterms:created>
  <dcterms:modified xsi:type="dcterms:W3CDTF">2016-06-28T10:10:18Z</dcterms:modified>
</cp:coreProperties>
</file>