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1" r:id="rId2"/>
    <p:sldId id="256" r:id="rId3"/>
    <p:sldId id="257" r:id="rId4"/>
    <p:sldId id="265" r:id="rId5"/>
    <p:sldId id="258" r:id="rId6"/>
    <p:sldId id="264" r:id="rId7"/>
    <p:sldId id="259" r:id="rId8"/>
    <p:sldId id="260" r:id="rId9"/>
    <p:sldId id="261" r:id="rId10"/>
    <p:sldId id="262" r:id="rId11"/>
    <p:sldId id="263" r:id="rId12"/>
    <p:sldId id="266" r:id="rId13"/>
    <p:sldId id="27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88" r:id="rId27"/>
    <p:sldId id="280" r:id="rId28"/>
    <p:sldId id="281" r:id="rId29"/>
    <p:sldId id="282" r:id="rId30"/>
    <p:sldId id="283" r:id="rId31"/>
    <p:sldId id="284" r:id="rId32"/>
    <p:sldId id="285" r:id="rId33"/>
    <p:sldId id="293" r:id="rId34"/>
    <p:sldId id="294" r:id="rId35"/>
    <p:sldId id="295" r:id="rId36"/>
    <p:sldId id="296" r:id="rId37"/>
    <p:sldId id="298" r:id="rId38"/>
    <p:sldId id="300" r:id="rId39"/>
    <p:sldId id="301" r:id="rId40"/>
    <p:sldId id="297" r:id="rId41"/>
    <p:sldId id="302" r:id="rId42"/>
    <p:sldId id="303" r:id="rId43"/>
    <p:sldId id="304" r:id="rId44"/>
    <p:sldId id="305" r:id="rId45"/>
    <p:sldId id="306" r:id="rId46"/>
    <p:sldId id="309" r:id="rId47"/>
    <p:sldId id="307" r:id="rId48"/>
    <p:sldId id="308" r:id="rId49"/>
    <p:sldId id="310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65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16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3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10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34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1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21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31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47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87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6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690A-5307-4177-B317-715A3762DCE2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8AC8A-55A9-4BFA-8807-472CF5150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8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45458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Проектный семинар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556707" y="1075765"/>
            <a:ext cx="847971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Домашние задания: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анализ МКР (функциональный, компонентный, структурный, параметрический, генетический)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для МКР сетевой график и диаграмму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её выполнения (график и диаграмма не обязательно должны соответствовать вашему реальному графику выполнения МКР)</a:t>
            </a:r>
          </a:p>
          <a:p>
            <a:pPr marL="342900" indent="-342900">
              <a:buFontTx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ТЗ по ГОСТ 19.201-78, Описание программы (по ГОСТ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19.402-78, 19.502-78) и Описание применения (ГОСТ 19.502-78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Tx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альтернативные варианты реализации МКР или части объекта проектирования МКР и проанализировать их с помощью метода аналитических иерархий</a:t>
            </a:r>
          </a:p>
          <a:p>
            <a:pPr marL="342900" indent="-342900">
              <a:buFontTx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и методики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испытаний (ГОСТ 15.201-2000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семестра!!!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132500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00FF"/>
                </a:solidFill>
              </a:rPr>
              <a:t>Источники возникновения ошибок при проектировании</a:t>
            </a:r>
            <a:endParaRPr lang="ru-RU" sz="48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0029" y="2232212"/>
            <a:ext cx="76039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/>
              <a:t>Сложность проектируемой системы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Ошибки интерпретации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4545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76022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Проектный треугольник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837" y="1954586"/>
            <a:ext cx="5929865" cy="3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5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1378790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00FF"/>
                </a:solidFill>
              </a:rPr>
              <a:t>Виды</a:t>
            </a:r>
            <a:br>
              <a:rPr lang="ru-RU" sz="5000" b="1" dirty="0" smtClean="0">
                <a:solidFill>
                  <a:srgbClr val="0000FF"/>
                </a:solidFill>
              </a:rPr>
            </a:br>
            <a:r>
              <a:rPr lang="ru-RU" sz="5000" b="1" dirty="0" smtClean="0">
                <a:solidFill>
                  <a:srgbClr val="0000FF"/>
                </a:solidFill>
              </a:rPr>
              <a:t>научно-исследовательских работ</a:t>
            </a:r>
            <a:endParaRPr lang="ru-RU" sz="50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024" y="1325539"/>
            <a:ext cx="902297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/>
              <a:t>Фундаментальные</a:t>
            </a:r>
            <a:r>
              <a:rPr lang="ru-RU" sz="2600" dirty="0" smtClean="0"/>
              <a:t> Расширение теоретических знаний. Получение новых научных данных</a:t>
            </a:r>
            <a:r>
              <a:rPr lang="ru-RU" sz="2600" dirty="0"/>
              <a:t> </a:t>
            </a:r>
            <a:r>
              <a:rPr lang="ru-RU" sz="2600" dirty="0" smtClean="0"/>
              <a:t>о процессах, явлениях, закономерностях, существующих</a:t>
            </a:r>
            <a:r>
              <a:rPr lang="ru-RU" sz="2600" dirty="0"/>
              <a:t> </a:t>
            </a:r>
            <a:r>
              <a:rPr lang="ru-RU" sz="2600" dirty="0" smtClean="0"/>
              <a:t>в исследуемой области; научные основы, методы</a:t>
            </a:r>
            <a:r>
              <a:rPr lang="ru-RU" sz="2600" dirty="0"/>
              <a:t> </a:t>
            </a:r>
            <a:r>
              <a:rPr lang="ru-RU" sz="2600" dirty="0" smtClean="0"/>
              <a:t>и принципы исследований (делятся на </a:t>
            </a:r>
            <a:r>
              <a:rPr lang="ru-RU" sz="2600" i="1" dirty="0" smtClean="0"/>
              <a:t>теоретические</a:t>
            </a:r>
            <a:r>
              <a:rPr lang="ru-RU" sz="2600" dirty="0" smtClean="0"/>
              <a:t> и </a:t>
            </a:r>
            <a:r>
              <a:rPr lang="ru-RU" sz="2600" i="1" dirty="0" smtClean="0"/>
              <a:t>экспериментальные</a:t>
            </a:r>
            <a:r>
              <a:rPr lang="ru-RU" sz="2600" dirty="0" smtClean="0"/>
              <a:t>)</a:t>
            </a:r>
            <a:endParaRPr lang="ru-RU" sz="2600" dirty="0"/>
          </a:p>
          <a:p>
            <a:r>
              <a:rPr lang="ru-RU" sz="2600" b="1" dirty="0" smtClean="0"/>
              <a:t>Поисковые</a:t>
            </a:r>
            <a:r>
              <a:rPr lang="ru-RU" sz="2600" dirty="0" smtClean="0"/>
              <a:t> Увеличение объема знаний для более глубокого понимания изучаемого предмета. Разработка прогнозов развития науки и техники; открытие путей применения новых явлений и </a:t>
            </a:r>
            <a:r>
              <a:rPr lang="ru-RU" sz="2600" dirty="0"/>
              <a:t>закономерностей</a:t>
            </a:r>
          </a:p>
          <a:p>
            <a:r>
              <a:rPr lang="ru-RU" sz="2600" b="1" dirty="0"/>
              <a:t>Прикладные</a:t>
            </a:r>
            <a:r>
              <a:rPr lang="ru-RU" sz="2600" dirty="0"/>
              <a:t> </a:t>
            </a:r>
            <a:r>
              <a:rPr lang="ru-RU" sz="2600" dirty="0" smtClean="0"/>
              <a:t>Разрешение конкретных научных проблем</a:t>
            </a:r>
            <a:r>
              <a:rPr lang="ru-RU" sz="2600" dirty="0"/>
              <a:t> </a:t>
            </a:r>
            <a:r>
              <a:rPr lang="ru-RU" sz="2600" dirty="0" smtClean="0"/>
              <a:t>для создания новых изделий</a:t>
            </a:r>
            <a:r>
              <a:rPr lang="ru-RU" sz="2600" dirty="0"/>
              <a:t> </a:t>
            </a:r>
            <a:r>
              <a:rPr lang="ru-RU" sz="2600" dirty="0" smtClean="0"/>
              <a:t>и технологий. Получение рекомендаций, инструкций, расчетно-технических материалов, методик</a:t>
            </a:r>
            <a:r>
              <a:rPr lang="ru-RU" sz="2600" dirty="0"/>
              <a:t> и </a:t>
            </a:r>
            <a:r>
              <a:rPr lang="ru-RU" sz="2600" dirty="0" err="1"/>
              <a:t>т.д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74901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787118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00FF"/>
                </a:solidFill>
              </a:rPr>
              <a:t>Опытно-конструкторская работа</a:t>
            </a:r>
            <a:endParaRPr lang="ru-RU" sz="50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024" y="1325539"/>
            <a:ext cx="902297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/>
              <a:t>Опытно-конструкторская работа </a:t>
            </a:r>
            <a:r>
              <a:rPr lang="ru-RU" sz="2600" dirty="0"/>
              <a:t>(ОКР) – комплекс работ по разработке конструкторской и технологической документации на опытный образец, изготовлению и испытаниям опытного (головного) образца (опытной партии), выполняемых для создания (модернизации) продукции. Определение относится к разработке как серийной, так и несерийной или единичной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26485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679541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00FF"/>
                </a:solidFill>
              </a:rPr>
              <a:t>Основные этапы НИР</a:t>
            </a:r>
            <a:endParaRPr lang="ru-RU" sz="50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024" y="1016256"/>
            <a:ext cx="9022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Основные этапы НИР: 1)    разработка технического задания (ТЗ) НИР; 2)    выбор направления исследования; 3)    теоретические и экспериментальные исследования; 4)    обобщение и оценка результатов исследований; 5)    сдача работ заказчику.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6866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679541"/>
          </a:xfrm>
        </p:spPr>
        <p:txBody>
          <a:bodyPr>
            <a:noAutofit/>
          </a:bodyPr>
          <a:lstStyle/>
          <a:p>
            <a:r>
              <a:rPr lang="ru-RU" sz="5000" b="1" dirty="0">
                <a:solidFill>
                  <a:srgbClr val="0000FF"/>
                </a:solidFill>
              </a:rPr>
              <a:t>Разработка ТЗ НИР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024" y="1728949"/>
            <a:ext cx="9022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- научное</a:t>
            </a:r>
            <a:r>
              <a:rPr lang="ru-RU" sz="2800" b="1" dirty="0"/>
              <a:t> </a:t>
            </a:r>
            <a:r>
              <a:rPr lang="ru-RU" sz="2800" b="1" dirty="0" smtClean="0"/>
              <a:t>прогнозирование</a:t>
            </a:r>
          </a:p>
          <a:p>
            <a:r>
              <a:rPr lang="ru-RU" sz="2800" b="1" dirty="0" smtClean="0"/>
              <a:t>-анализ результатов фундаментальных</a:t>
            </a:r>
            <a:r>
              <a:rPr lang="ru-RU" sz="2800" b="1" dirty="0"/>
              <a:t> </a:t>
            </a:r>
            <a:r>
              <a:rPr lang="ru-RU" sz="2800" b="1" dirty="0" smtClean="0"/>
              <a:t>и поисковых исследований</a:t>
            </a:r>
          </a:p>
          <a:p>
            <a:r>
              <a:rPr lang="ru-RU" sz="2800" b="1" dirty="0" smtClean="0"/>
              <a:t>- изучение</a:t>
            </a:r>
            <a:r>
              <a:rPr lang="ru-RU" sz="2800" b="1" dirty="0"/>
              <a:t> патентной </a:t>
            </a:r>
            <a:r>
              <a:rPr lang="ru-RU" sz="2800" b="1" dirty="0" smtClean="0"/>
              <a:t>документации</a:t>
            </a:r>
          </a:p>
          <a:p>
            <a:r>
              <a:rPr lang="ru-RU" sz="2800" b="1" dirty="0" smtClean="0"/>
              <a:t>-­</a:t>
            </a:r>
            <a:r>
              <a:rPr lang="ru-RU" sz="2800" b="1" dirty="0"/>
              <a:t> учет требований заказчиков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6429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742522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00FF"/>
                </a:solidFill>
              </a:rPr>
              <a:t>Выбор направления исследования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024" y="856357"/>
            <a:ext cx="9022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сбор</a:t>
            </a:r>
            <a:r>
              <a:rPr lang="ru-RU" sz="2400" b="1" dirty="0"/>
              <a:t> и изучение </a:t>
            </a:r>
            <a:r>
              <a:rPr lang="ru-RU" sz="2400" b="1" dirty="0" smtClean="0"/>
              <a:t>научно-­</a:t>
            </a:r>
            <a:r>
              <a:rPr lang="ru-RU" sz="2400" b="1" dirty="0"/>
              <a:t>технической информации 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составление</a:t>
            </a:r>
            <a:r>
              <a:rPr lang="ru-RU" sz="2400" b="1" dirty="0"/>
              <a:t> аналитического обзора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­</a:t>
            </a:r>
            <a:r>
              <a:rPr lang="ru-RU" sz="2400" b="1" dirty="0"/>
              <a:t> проведение патентных исследований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формулирование</a:t>
            </a:r>
            <a:r>
              <a:rPr lang="ru-RU" sz="2400" b="1" dirty="0"/>
              <a:t> возможных направлений решения задач, </a:t>
            </a:r>
            <a:r>
              <a:rPr lang="ru-RU" sz="2400" b="1" dirty="0" smtClean="0"/>
              <a:t>поставленных</a:t>
            </a:r>
            <a:r>
              <a:rPr lang="ru-RU" sz="2400" b="1" dirty="0"/>
              <a:t> </a:t>
            </a:r>
            <a:r>
              <a:rPr lang="ru-RU" sz="2400" b="1" dirty="0" smtClean="0"/>
              <a:t>в ТЗ НИР, их сравнительная оценка 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выбор</a:t>
            </a:r>
            <a:r>
              <a:rPr lang="ru-RU" sz="2400" b="1" dirty="0"/>
              <a:t> и обоснование принятого направления исследований и способов решения задач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Сопоставление ожидаемых показателей новой продукции после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внедрения</a:t>
            </a:r>
            <a:r>
              <a:rPr lang="ru-RU" sz="2400" b="1" dirty="0"/>
              <a:t> результатов НИР с существующими показателями </a:t>
            </a:r>
            <a:r>
              <a:rPr lang="ru-RU" sz="2400" b="1" dirty="0" smtClean="0"/>
              <a:t>изделий конкурентов 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ориентировочная</a:t>
            </a:r>
            <a:r>
              <a:rPr lang="ru-RU" sz="2400" b="1" dirty="0"/>
              <a:t> оценка экономической эффективности разработки и производства новой продукции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разработка</a:t>
            </a:r>
            <a:r>
              <a:rPr lang="ru-RU" sz="2400" b="1" dirty="0"/>
              <a:t> общей методики проведения исследований (программы работ, </a:t>
            </a:r>
            <a:r>
              <a:rPr lang="ru-RU" sz="2400" b="1" dirty="0" err="1" smtClean="0"/>
              <a:t>план­графики</a:t>
            </a:r>
            <a:r>
              <a:rPr lang="ru-RU" sz="2400" b="1" dirty="0" smtClean="0"/>
              <a:t>, сетевые модели</a:t>
            </a:r>
            <a:r>
              <a:rPr lang="ru-RU" sz="2400" b="1" dirty="0"/>
              <a:t>) ­ составление промежуточного отчета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2416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4"/>
            <a:ext cx="9144000" cy="94848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00FF"/>
                </a:solidFill>
              </a:rPr>
              <a:t>Теоретические и экспериментальные </a:t>
            </a:r>
            <a:r>
              <a:rPr lang="ru-RU" sz="4000" b="1" dirty="0" smtClean="0">
                <a:solidFill>
                  <a:srgbClr val="0000FF"/>
                </a:solidFill>
              </a:rPr>
              <a:t>исследования</a:t>
            </a:r>
            <a:endParaRPr lang="ru-RU" sz="40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512" y="910145"/>
            <a:ext cx="9022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/>
              <a:t>­ разработка рабочих гипотез, построение моделей объекта исследований, обоснование допущений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выявление</a:t>
            </a:r>
            <a:r>
              <a:rPr lang="ru-RU" sz="2400" b="1" dirty="0"/>
              <a:t> необходимости проведения экспериментов для подтверждения отдельных положений </a:t>
            </a:r>
            <a:r>
              <a:rPr lang="ru-RU" sz="2400" b="1" dirty="0" smtClean="0"/>
              <a:t>теоретических исследований</a:t>
            </a:r>
            <a:r>
              <a:rPr lang="ru-RU" sz="2400" b="1" dirty="0"/>
              <a:t> или для </a:t>
            </a:r>
            <a:r>
              <a:rPr lang="ru-RU" sz="2400" b="1" dirty="0" smtClean="0"/>
              <a:t>получения конкретных значений параметров</a:t>
            </a:r>
            <a:r>
              <a:rPr lang="ru-RU" sz="2400" b="1" dirty="0"/>
              <a:t>, необходимых для проведения расчетов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разработка</a:t>
            </a:r>
            <a:r>
              <a:rPr lang="ru-RU" sz="2400" b="1" dirty="0"/>
              <a:t> методики экспериментальных исследований, подготовка </a:t>
            </a:r>
            <a:r>
              <a:rPr lang="ru-RU" sz="2400" b="1" dirty="0" smtClean="0"/>
              <a:t>моделей (макетов, экспериментальных образцов</a:t>
            </a:r>
            <a:r>
              <a:rPr lang="ru-RU" sz="2400" b="1" dirty="0"/>
              <a:t>), а также испытательного оборудования </a:t>
            </a:r>
            <a:endParaRPr lang="ru-RU" sz="24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проведение</a:t>
            </a:r>
            <a:r>
              <a:rPr lang="ru-RU" sz="2400" b="1" dirty="0"/>
              <a:t> экспериментов, обработка полученных данных ­ сопоставление результатов эксперимента с теоретическими </a:t>
            </a:r>
            <a:r>
              <a:rPr lang="ru-RU" sz="2400" b="1" dirty="0" smtClean="0"/>
              <a:t>исследованиями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корректировка</a:t>
            </a:r>
            <a:r>
              <a:rPr lang="ru-RU" sz="2400" b="1" dirty="0"/>
              <a:t> теоретических моделей </a:t>
            </a:r>
            <a:r>
              <a:rPr lang="ru-RU" sz="2400" b="1" dirty="0" smtClean="0"/>
              <a:t>объекта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проведение</a:t>
            </a:r>
            <a:r>
              <a:rPr lang="ru-RU" sz="2400" b="1" dirty="0"/>
              <a:t> при необходимости дополнительных экспериментов ­ проведение </a:t>
            </a:r>
            <a:r>
              <a:rPr lang="ru-RU" sz="2400" b="1" dirty="0" err="1"/>
              <a:t>технико­экономических</a:t>
            </a:r>
            <a:r>
              <a:rPr lang="ru-RU" sz="2400" b="1" dirty="0"/>
              <a:t> </a:t>
            </a:r>
            <a:r>
              <a:rPr lang="ru-RU" sz="2400" b="1" dirty="0" smtClean="0"/>
              <a:t>исследований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400" b="1" dirty="0" smtClean="0"/>
              <a:t>составление</a:t>
            </a:r>
            <a:r>
              <a:rPr lang="ru-RU" sz="2400" b="1" dirty="0"/>
              <a:t> промежуточного отчета</a:t>
            </a:r>
          </a:p>
        </p:txBody>
      </p:sp>
    </p:spTree>
    <p:extLst>
      <p:ext uri="{BB962C8B-B14F-4D97-AF65-F5344CB8AC3E}">
        <p14:creationId xmlns:p14="http://schemas.microsoft.com/office/powerpoint/2010/main" val="6743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38448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00FF"/>
                </a:solidFill>
              </a:rPr>
              <a:t>Обобщение и оценка результатов исследований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2559" y="1730415"/>
            <a:ext cx="9022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/>
              <a:t>­ обобщение результатов предыдущих этапов </a:t>
            </a:r>
            <a:r>
              <a:rPr lang="ru-RU" sz="2800" b="1" dirty="0" smtClean="0"/>
              <a:t>работ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оценка</a:t>
            </a:r>
            <a:r>
              <a:rPr lang="ru-RU" sz="2800" b="1" dirty="0"/>
              <a:t> полноты решения </a:t>
            </a:r>
            <a:r>
              <a:rPr lang="ru-RU" sz="2800" b="1" dirty="0" smtClean="0"/>
              <a:t>задач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рекомендаций по </a:t>
            </a:r>
            <a:r>
              <a:rPr lang="ru-RU" sz="2800" b="1" dirty="0" smtClean="0"/>
              <a:t>дальнейшим исследованиям</a:t>
            </a:r>
            <a:r>
              <a:rPr lang="ru-RU" sz="2800" b="1" dirty="0"/>
              <a:t> и проведению </a:t>
            </a:r>
            <a:r>
              <a:rPr lang="ru-RU" sz="2800" b="1" dirty="0" smtClean="0"/>
              <a:t>ОКР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проекта ТЗ на </a:t>
            </a:r>
            <a:r>
              <a:rPr lang="ru-RU" sz="2800" b="1" dirty="0" smtClean="0"/>
              <a:t>ОКР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составление</a:t>
            </a:r>
            <a:r>
              <a:rPr lang="ru-RU" sz="2800" b="1" dirty="0"/>
              <a:t> итогового отчета</a:t>
            </a:r>
          </a:p>
        </p:txBody>
      </p:sp>
    </p:spTree>
    <p:extLst>
      <p:ext uri="{BB962C8B-B14F-4D97-AF65-F5344CB8AC3E}">
        <p14:creationId xmlns:p14="http://schemas.microsoft.com/office/powerpoint/2010/main" val="419833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3844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00FF"/>
                </a:solidFill>
              </a:rPr>
              <a:t>Этапы опытно­-конструкторской работы</a:t>
            </a:r>
            <a:r>
              <a:rPr lang="ru-RU" sz="4800" b="1" dirty="0">
                <a:solidFill>
                  <a:srgbClr val="0000FF"/>
                </a:solidFill>
              </a:rPr>
              <a:t> (ОКР)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501815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1)    разработка ТЗ на ОКР; 2)    техническое предложение; 3)    эскизное проектирование; 4)    техническое проектирование; 5)    разработка рабочей документации для изготовления и испытаний опытного образца; 6)    предварительные испытания опытного образца; 7)    государственные (ведомственные) </a:t>
            </a:r>
            <a:r>
              <a:rPr lang="ru-RU" sz="2800" b="1" dirty="0" smtClean="0"/>
              <a:t>испытания опытного</a:t>
            </a:r>
            <a:r>
              <a:rPr lang="ru-RU" sz="2800" b="1" dirty="0"/>
              <a:t> образца; 8)    отработка документации по результатам испытаний. </a:t>
            </a:r>
          </a:p>
        </p:txBody>
      </p:sp>
    </p:spTree>
    <p:extLst>
      <p:ext uri="{BB962C8B-B14F-4D97-AF65-F5344CB8AC3E}">
        <p14:creationId xmlns:p14="http://schemas.microsoft.com/office/powerpoint/2010/main" val="42467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309282"/>
            <a:ext cx="9144000" cy="1358153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Виды программной документации</a:t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(ГОСТ 19.101-77)</a:t>
            </a:r>
            <a:endParaRPr lang="ru-RU" sz="4000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382856"/>
              </p:ext>
            </p:extLst>
          </p:nvPr>
        </p:nvGraphicFramePr>
        <p:xfrm>
          <a:off x="121022" y="885337"/>
          <a:ext cx="8875060" cy="6013004"/>
        </p:xfrm>
        <a:graphic>
          <a:graphicData uri="http://schemas.openxmlformats.org/drawingml/2006/table">
            <a:tbl>
              <a:tblPr/>
              <a:tblGrid>
                <a:gridCol w="2662519"/>
                <a:gridCol w="6212541"/>
              </a:tblGrid>
              <a:tr h="6172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Вид программного документа</a:t>
                      </a:r>
                    </a:p>
                  </a:txBody>
                  <a:tcPr marL="64293" marR="64293" marT="42862" marB="428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Содержание программного документа</a:t>
                      </a:r>
                    </a:p>
                  </a:txBody>
                  <a:tcPr marL="64293" marR="64293" marT="42862" marB="428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</a:tr>
              <a:tr h="450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Спецификация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Состав программы и документации на нее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6172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effectLst/>
                          <a:latin typeface="inherit"/>
                        </a:rPr>
                        <a:t>Ведомость держателей подлинников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Перечень предприятий, на которых хранят подлинники программных документов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50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effectLst/>
                          <a:latin typeface="inherit"/>
                        </a:rPr>
                        <a:t>Текст программы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Запись программы с необходимыми комментариями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502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Описание программы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Сведения о логической структуре и функционировании </a:t>
                      </a:r>
                      <a:r>
                        <a:rPr lang="ru-RU" sz="1600" dirty="0" smtClean="0">
                          <a:effectLst/>
                          <a:latin typeface="inherit"/>
                        </a:rPr>
                        <a:t>программы (ГОСТ</a:t>
                      </a:r>
                      <a:r>
                        <a:rPr lang="ru-RU" sz="1600" baseline="0" dirty="0" smtClean="0">
                          <a:effectLst/>
                          <a:latin typeface="inherit"/>
                        </a:rPr>
                        <a:t> 19.402-78, 19.502-78)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6172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Программа и методика испытаний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Требования, подлежащие проверке при испытании программы, а также порядок и методы их </a:t>
                      </a:r>
                      <a:r>
                        <a:rPr lang="ru-RU" sz="1600" dirty="0" smtClean="0">
                          <a:effectLst/>
                          <a:latin typeface="inherit"/>
                        </a:rPr>
                        <a:t>контроля</a:t>
                      </a:r>
                      <a:r>
                        <a:rPr lang="en-US" sz="1600" dirty="0" smtClean="0">
                          <a:effectLst/>
                          <a:latin typeface="inherit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ГОСТ 15.201-2000</a:t>
                      </a:r>
                      <a:r>
                        <a:rPr lang="en-US" sz="1600" dirty="0" smtClean="0">
                          <a:effectLst/>
                          <a:latin typeface="inherit"/>
                        </a:rPr>
                        <a:t>)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1185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Техническое задание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Назначение и область применения программы, технические, технико-экономические и специальные требования, предъявляемые к программе, необходимые стадии и сроки разработки, </a:t>
                      </a:r>
                      <a:r>
                        <a:rPr lang="ru-RU" sz="1600">
                          <a:effectLst/>
                          <a:latin typeface="inherit"/>
                        </a:rPr>
                        <a:t>виды </a:t>
                      </a:r>
                      <a:r>
                        <a:rPr lang="ru-RU" sz="1600" smtClean="0">
                          <a:effectLst/>
                          <a:latin typeface="inherit"/>
                        </a:rPr>
                        <a:t>испытаний (ГОСТ 19.201-78)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951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Пояснительная записка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Схема алгоритма, общее описание алгоритма и (или) функционирования программы, а также обоснование принятых технических и технико-экономических решений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6172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Эксплуатационные документы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effectLst/>
                          <a:latin typeface="inherit"/>
                        </a:rPr>
                        <a:t>Сведения для обеспечения функционирования и эксплуатации программы</a:t>
                      </a:r>
                    </a:p>
                  </a:txBody>
                  <a:tcPr marL="64293" marR="64293" marT="42862" marB="42862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68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7992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00FF"/>
                </a:solidFill>
              </a:rPr>
              <a:t>Разработка ТЗ на ОКР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50181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проекта ТЗ </a:t>
            </a:r>
            <a:r>
              <a:rPr lang="ru-RU" sz="2800" b="1" dirty="0" smtClean="0"/>
              <a:t>заказчиком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проработка</a:t>
            </a:r>
            <a:r>
              <a:rPr lang="ru-RU" sz="2800" b="1" dirty="0"/>
              <a:t> проекта ТЗ </a:t>
            </a:r>
            <a:r>
              <a:rPr lang="ru-RU" sz="2800" b="1" dirty="0" smtClean="0"/>
              <a:t>исполнителем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установление</a:t>
            </a:r>
            <a:r>
              <a:rPr lang="ru-RU" sz="2800" b="1" dirty="0"/>
              <a:t> перечня контрагентов и согласование с ними частных </a:t>
            </a:r>
            <a:r>
              <a:rPr lang="ru-RU" sz="2800" b="1" dirty="0" smtClean="0"/>
              <a:t>ТЗ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согласование</a:t>
            </a:r>
            <a:r>
              <a:rPr lang="ru-RU" sz="2800" b="1" dirty="0"/>
              <a:t> и утверждение ТЗ</a:t>
            </a:r>
          </a:p>
        </p:txBody>
      </p:sp>
    </p:spTree>
    <p:extLst>
      <p:ext uri="{BB962C8B-B14F-4D97-AF65-F5344CB8AC3E}">
        <p14:creationId xmlns:p14="http://schemas.microsoft.com/office/powerpoint/2010/main" val="265536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96035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00FF"/>
                </a:solidFill>
              </a:rPr>
              <a:t>Техническое предложение (является основанием для корректировки ТЗ и выполнения эскизного проекта)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174168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Выявление дополнительных или уточненных требований к изделию, его техническим характеристикам</a:t>
            </a:r>
            <a:r>
              <a:rPr lang="ru-RU" sz="2800" b="1" dirty="0"/>
              <a:t> </a:t>
            </a:r>
            <a:r>
              <a:rPr lang="ru-RU" sz="2800" b="1" dirty="0" smtClean="0"/>
              <a:t>и показателям качества, которые</a:t>
            </a:r>
            <a:r>
              <a:rPr lang="ru-RU" sz="2800" b="1" dirty="0"/>
              <a:t> </a:t>
            </a:r>
            <a:r>
              <a:rPr lang="ru-RU" sz="2800" b="1" dirty="0" smtClean="0"/>
              <a:t>не могут быть указаны</a:t>
            </a:r>
            <a:r>
              <a:rPr lang="ru-RU" sz="2800" b="1" dirty="0"/>
              <a:t> </a:t>
            </a:r>
            <a:r>
              <a:rPr lang="ru-RU" sz="2800" b="1" dirty="0" smtClean="0"/>
              <a:t>в ТЗ</a:t>
            </a:r>
            <a:r>
              <a:rPr lang="ru-RU" sz="2800" b="1" dirty="0"/>
              <a:t>: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проработка</a:t>
            </a:r>
            <a:r>
              <a:rPr lang="ru-RU" sz="2800" b="1" dirty="0"/>
              <a:t> результатов </a:t>
            </a:r>
            <a:r>
              <a:rPr lang="ru-RU" sz="2800" b="1" dirty="0" smtClean="0"/>
              <a:t>НИР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проработка</a:t>
            </a:r>
            <a:r>
              <a:rPr lang="ru-RU" sz="2800" b="1" dirty="0"/>
              <a:t> результатов </a:t>
            </a:r>
            <a:r>
              <a:rPr lang="ru-RU" sz="2800" b="1" dirty="0" smtClean="0"/>
              <a:t>прогнозирования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изучение</a:t>
            </a:r>
            <a:r>
              <a:rPr lang="ru-RU" sz="2800" b="1" dirty="0"/>
              <a:t> научно</a:t>
            </a:r>
            <a:r>
              <a:rPr lang="ru-RU" sz="2800" b="1" dirty="0" smtClean="0"/>
              <a:t>­-технической</a:t>
            </a:r>
            <a:r>
              <a:rPr lang="ru-RU" sz="2800" b="1" dirty="0"/>
              <a:t> </a:t>
            </a:r>
            <a:r>
              <a:rPr lang="ru-RU" sz="2800" b="1" dirty="0" smtClean="0"/>
              <a:t>информации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предварительные</a:t>
            </a:r>
            <a:r>
              <a:rPr lang="ru-RU" sz="2800" b="1" dirty="0"/>
              <a:t> расчеты и уточнение требований ТЗ</a:t>
            </a:r>
          </a:p>
        </p:txBody>
      </p:sp>
    </p:spTree>
    <p:extLst>
      <p:ext uri="{BB962C8B-B14F-4D97-AF65-F5344CB8AC3E}">
        <p14:creationId xmlns:p14="http://schemas.microsoft.com/office/powerpoint/2010/main" val="356010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96035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00FF"/>
                </a:solidFill>
              </a:rPr>
              <a:t>Эскизное проектирование (служит основанием для технического проектирования)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174168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Разработка принципиальных технических решений</a:t>
            </a:r>
            <a:r>
              <a:rPr lang="ru-RU" sz="2800" b="1" dirty="0" smtClean="0"/>
              <a:t>: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выполнение</a:t>
            </a:r>
            <a:r>
              <a:rPr lang="ru-RU" sz="2800" b="1" dirty="0"/>
              <a:t> работ по этапу </a:t>
            </a:r>
            <a:r>
              <a:rPr lang="ru-RU" sz="2800" b="1" dirty="0" smtClean="0"/>
              <a:t>технического предложения</a:t>
            </a:r>
            <a:r>
              <a:rPr lang="ru-RU" sz="2800" b="1" dirty="0"/>
              <a:t>, если этот этап не </a:t>
            </a:r>
            <a:r>
              <a:rPr lang="ru-RU" sz="2800" b="1" dirty="0" smtClean="0"/>
              <a:t>выполняется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выбор</a:t>
            </a:r>
            <a:r>
              <a:rPr lang="ru-RU" sz="2800" b="1" dirty="0"/>
              <a:t> элементной базы </a:t>
            </a:r>
            <a:r>
              <a:rPr lang="ru-RU" sz="2800" b="1" dirty="0" smtClean="0"/>
              <a:t>разработки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выбор</a:t>
            </a:r>
            <a:r>
              <a:rPr lang="ru-RU" sz="2800" b="1" dirty="0"/>
              <a:t> основных технических </a:t>
            </a:r>
            <a:r>
              <a:rPr lang="ru-RU" sz="2800" b="1" dirty="0" smtClean="0"/>
              <a:t>решений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структурных и функциональных </a:t>
            </a:r>
            <a:r>
              <a:rPr lang="ru-RU" sz="2800" b="1" dirty="0" smtClean="0"/>
              <a:t>схем изделия </a:t>
            </a:r>
            <a:r>
              <a:rPr lang="ru-RU" sz="2800" b="1" dirty="0"/>
              <a:t>­ выбор основных конструктивных </a:t>
            </a:r>
            <a:r>
              <a:rPr lang="ru-RU" sz="2800" b="1" dirty="0" smtClean="0"/>
              <a:t>элементов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метрологическая</a:t>
            </a:r>
            <a:r>
              <a:rPr lang="ru-RU" sz="2800" b="1" dirty="0"/>
              <a:t> экспертиза </a:t>
            </a:r>
            <a:r>
              <a:rPr lang="ru-RU" sz="2800" b="1" dirty="0" smtClean="0"/>
              <a:t>проекта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и испытание макетов</a:t>
            </a:r>
          </a:p>
        </p:txBody>
      </p:sp>
    </p:spTree>
    <p:extLst>
      <p:ext uri="{BB962C8B-B14F-4D97-AF65-F5344CB8AC3E}">
        <p14:creationId xmlns:p14="http://schemas.microsoft.com/office/powerpoint/2010/main" val="89606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20271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00FF"/>
                </a:solidFill>
              </a:rPr>
              <a:t>Техническое проектирование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156446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Окончательный выбор технических решений по изделию в целом и по его составным частям</a:t>
            </a:r>
            <a:r>
              <a:rPr lang="ru-RU" sz="2800" b="1" dirty="0" smtClean="0"/>
              <a:t>: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принципиальных </a:t>
            </a:r>
            <a:r>
              <a:rPr lang="ru-RU" sz="2800" b="1" dirty="0" smtClean="0"/>
              <a:t>электрических, кинематических</a:t>
            </a:r>
            <a:r>
              <a:rPr lang="ru-RU" sz="2800" b="1" dirty="0"/>
              <a:t>, гидравлических и других </a:t>
            </a:r>
            <a:r>
              <a:rPr lang="ru-RU" sz="2800" b="1" dirty="0" smtClean="0"/>
              <a:t>схем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уточнение</a:t>
            </a:r>
            <a:r>
              <a:rPr lang="ru-RU" sz="2800" b="1" dirty="0"/>
              <a:t> основных параметров </a:t>
            </a:r>
            <a:r>
              <a:rPr lang="ru-RU" sz="2800" b="1" dirty="0" smtClean="0"/>
              <a:t>изделия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проведение</a:t>
            </a:r>
            <a:r>
              <a:rPr lang="ru-RU" sz="2800" b="1" dirty="0"/>
              <a:t> конструктивной компоновки изделия </a:t>
            </a:r>
            <a:r>
              <a:rPr lang="ru-RU" sz="2800" b="1" dirty="0" smtClean="0"/>
              <a:t>и выдача</a:t>
            </a:r>
            <a:r>
              <a:rPr lang="ru-RU" sz="2800" b="1" dirty="0"/>
              <a:t> данных для его размещения на </a:t>
            </a:r>
            <a:r>
              <a:rPr lang="ru-RU" sz="2800" b="1" dirty="0" smtClean="0"/>
              <a:t>объекте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проектов ТУ на поставку и изготовление </a:t>
            </a:r>
            <a:r>
              <a:rPr lang="ru-RU" sz="2800" b="1" dirty="0" smtClean="0"/>
              <a:t>изделия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испытание</a:t>
            </a:r>
            <a:r>
              <a:rPr lang="ru-RU" sz="2800" b="1" dirty="0"/>
              <a:t> макетов основных приборов изделия </a:t>
            </a:r>
            <a:r>
              <a:rPr lang="ru-RU" sz="2800" b="1" dirty="0" smtClean="0"/>
              <a:t>в натурных условиях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26190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8871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Разработка рабочей документации для изготовления и испытания опытного образца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15644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Формирование комплекта конструкторских документов: </a:t>
            </a:r>
            <a:endParaRPr lang="ru-RU" sz="2800" b="1" dirty="0" smtClean="0"/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/>
              <a:t>разработка принципиальных электрических, кинематических, гидравлических и других схем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разработка</a:t>
            </a:r>
            <a:r>
              <a:rPr lang="ru-RU" sz="2800" b="1" dirty="0"/>
              <a:t> полного комплекта </a:t>
            </a:r>
            <a:r>
              <a:rPr lang="ru-RU" sz="2800" b="1" dirty="0" smtClean="0"/>
              <a:t>рабочей документации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согласование</a:t>
            </a:r>
            <a:r>
              <a:rPr lang="ru-RU" sz="2800" b="1" dirty="0"/>
              <a:t> ее с заказчиком и </a:t>
            </a:r>
            <a:r>
              <a:rPr lang="ru-RU" sz="2800" b="1" dirty="0" smtClean="0"/>
              <a:t>заводом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­</a:t>
            </a:r>
            <a:r>
              <a:rPr lang="ru-RU" sz="2800" b="1" dirty="0"/>
              <a:t>изготовителем серийной </a:t>
            </a:r>
            <a:r>
              <a:rPr lang="ru-RU" sz="2800" b="1" dirty="0" smtClean="0"/>
              <a:t>продукции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проверка</a:t>
            </a:r>
            <a:r>
              <a:rPr lang="ru-RU" sz="2800" b="1" dirty="0"/>
              <a:t> конструкторской документации </a:t>
            </a:r>
            <a:r>
              <a:rPr lang="ru-RU" sz="2800" b="1" dirty="0" smtClean="0"/>
              <a:t>на унификацию</a:t>
            </a:r>
            <a:r>
              <a:rPr lang="ru-RU" sz="2800" b="1" dirty="0"/>
              <a:t> и </a:t>
            </a:r>
            <a:r>
              <a:rPr lang="ru-RU" sz="2800" b="1" dirty="0" smtClean="0"/>
              <a:t>стандартизацию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изготовление</a:t>
            </a:r>
            <a:r>
              <a:rPr lang="ru-RU" sz="2800" b="1" dirty="0"/>
              <a:t> опытного </a:t>
            </a:r>
            <a:r>
              <a:rPr lang="ru-RU" sz="2800" b="1" dirty="0" smtClean="0"/>
              <a:t>образца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ru-RU" sz="2800" b="1" dirty="0" smtClean="0"/>
              <a:t>настройка</a:t>
            </a:r>
            <a:r>
              <a:rPr lang="ru-RU" sz="2800" b="1" dirty="0"/>
              <a:t> и комплексная регулировка </a:t>
            </a:r>
            <a:r>
              <a:rPr lang="ru-RU" sz="2800" b="1" dirty="0" smtClean="0"/>
              <a:t>опытного образца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4230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Техническое задание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 документе обязательно должны быть описаны: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введение;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основания для разработки;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назначение разработки;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требования к программе или программному изделию;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требования к программной документации;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технико-экономические показатели;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стадии и этапы разработки;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порядок контроля и </a:t>
            </a:r>
            <a:r>
              <a:rPr lang="ru-RU" sz="2800" dirty="0" smtClean="0"/>
              <a:t>приемки.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2471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smtClean="0">
                <a:solidFill>
                  <a:srgbClr val="0000FF"/>
                </a:solidFill>
              </a:rPr>
              <a:t>Руководство администратора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 документе обязательно должны быть описаны: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Назначение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Основные задачи и возможности.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Способ отражения предметной области в программе.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Пользовательский интерфейс.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Порядок решения основных пользовательских задач.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Функции программы и порядок их применения.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Пользовательская настройка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Возможные проблемы при пользовании программой и пути их решения.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1546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Руководство пользователя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Примерная структура документа: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Общие сведения.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Установка и первоначальная настройка.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Основные понятия и определения.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Интерфейс пользователя.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Работа с программой.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Пользовательская настройка.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Сообщения </a:t>
            </a:r>
            <a:r>
              <a:rPr lang="ru-RU" sz="2800" b="1" smtClean="0"/>
              <a:t>об ошибках.</a:t>
            </a:r>
            <a:endParaRPr lang="ru-RU" sz="2800" b="1" dirty="0" smtClean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18341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Руководство оператора (ГОСТ 19.505-79)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Это – упрощенное руководство пользователя</a:t>
            </a:r>
          </a:p>
          <a:p>
            <a:r>
              <a:rPr lang="ru-RU" sz="2800" b="1" dirty="0" smtClean="0"/>
              <a:t>Рекомендации: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Минимум теоретических введений и концептуальных разделов.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Минимум явных и неявных ссылок внутри документа (повторяющийся материал лучше дублировать).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Минимум «ветвлений» в тексте (языковых конструкций «если – то»).</a:t>
            </a:r>
          </a:p>
          <a:p>
            <a:r>
              <a:rPr lang="ru-RU" sz="2800" b="1" dirty="0" smtClean="0"/>
              <a:t>Структура документа: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Назначение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Условия выполнения.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Интерфейс пользователя (опционально)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Выполнение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Сообщения оператору.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9541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Руководство администратора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Разделы документа: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Назначение и порядок применения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Общие принципы и логика работы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Обязанности администратора и связанные с ними операции.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Обязанность, регулярность и очередность выполнения всех операций.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Порядок выполнения всех операций.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Проблемы в работе системы и способы их решения.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62421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60976"/>
            <a:ext cx="9144000" cy="773670"/>
          </a:xfrm>
        </p:spPr>
        <p:txBody>
          <a:bodyPr>
            <a:noAutofit/>
          </a:bodyPr>
          <a:lstStyle/>
          <a:p>
            <a:r>
              <a:rPr lang="ru-RU" sz="4200" dirty="0" smtClean="0">
                <a:solidFill>
                  <a:srgbClr val="0000FF"/>
                </a:solidFill>
              </a:rPr>
              <a:t>Виды эксплуатационной документации </a:t>
            </a:r>
            <a:endParaRPr lang="ru-RU" sz="4200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59235"/>
              </p:ext>
            </p:extLst>
          </p:nvPr>
        </p:nvGraphicFramePr>
        <p:xfrm>
          <a:off x="185811" y="708273"/>
          <a:ext cx="8810271" cy="6149727"/>
        </p:xfrm>
        <a:graphic>
          <a:graphicData uri="http://schemas.openxmlformats.org/drawingml/2006/table">
            <a:tbl>
              <a:tblPr/>
              <a:tblGrid>
                <a:gridCol w="2705307"/>
                <a:gridCol w="6104964"/>
              </a:tblGrid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Вид эксплуатационного документа</a:t>
                      </a:r>
                    </a:p>
                  </a:txBody>
                  <a:tcPr marL="57741" marR="57741" marT="38494" marB="384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Содержание эксплуатационного документа</a:t>
                      </a:r>
                    </a:p>
                  </a:txBody>
                  <a:tcPr marL="57741" marR="57741" marT="38494" marB="384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Ведомость эксплуатационных документов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Перечень эксплуатационных документов на программу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5721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Формуляр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Основные характеристики программы, комплектность и сведения об эксплуатации программы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0366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Описание применения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Сведения о назначении программы, области применения, применяемых методах, классе решаемых задач, ограничениях для применения, минимальной конфигурации технических средств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Руководство системного программиста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Сведения для проверки, обеспечения функционирования и настройки программы на условия конкретного применения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172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Руководство программиста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Сведения для эксплуатации </a:t>
                      </a:r>
                      <a:r>
                        <a:rPr lang="ru-RU" sz="1500" dirty="0" smtClean="0">
                          <a:effectLst/>
                          <a:latin typeface="inherit"/>
                        </a:rPr>
                        <a:t>программы (ГОСТ 19.504-79)</a:t>
                      </a:r>
                      <a:endParaRPr lang="ru-RU" sz="15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Руководство оператора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Сведения для обеспечения процедуры общения оператора с вычислительной системой в процессе выполнения </a:t>
                      </a:r>
                      <a:r>
                        <a:rPr lang="ru-RU" sz="1500" dirty="0" smtClean="0">
                          <a:effectLst/>
                          <a:latin typeface="inherit"/>
                        </a:rPr>
                        <a:t>программы (ГОСТ 19.505-79)</a:t>
                      </a:r>
                      <a:endParaRPr lang="ru-RU" sz="15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172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Описание языка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Описание синтаксиса и семантики </a:t>
                      </a:r>
                      <a:r>
                        <a:rPr lang="ru-RU" sz="1500" dirty="0" smtClean="0">
                          <a:effectLst/>
                          <a:latin typeface="inherit"/>
                        </a:rPr>
                        <a:t>языка (ГОСТ 19.504-79)</a:t>
                      </a:r>
                      <a:endParaRPr lang="ru-RU" sz="15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>
                          <a:effectLst/>
                          <a:latin typeface="inherit"/>
                        </a:rPr>
                        <a:t>Руководство по техническому обслуживанию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dirty="0">
                          <a:effectLst/>
                          <a:latin typeface="inherit"/>
                        </a:rPr>
                        <a:t>Сведения для применения тестовых и диагностических программ при обслуживании технических средств</a:t>
                      </a: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99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320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Описание языка (ГОСТ 19.504-79)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2013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Виды формальных языков: программирование, управления заданиями, описания экранных и печатных форм, описания структур данных, разметки.</a:t>
            </a:r>
          </a:p>
          <a:p>
            <a:r>
              <a:rPr lang="ru-RU" sz="2400" b="1" dirty="0" smtClean="0"/>
              <a:t>Документ должен включать сведения о:</a:t>
            </a:r>
          </a:p>
          <a:p>
            <a:r>
              <a:rPr lang="ru-RU" sz="2400" b="1" dirty="0" smtClean="0"/>
              <a:t>- Назначении и сфере применения языка.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Синтаксических правилах языка.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Логике использования программы или обработки документа.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Конкретные элементы языка и связанные с ними синтаксические конструкции.</a:t>
            </a:r>
          </a:p>
          <a:p>
            <a:r>
              <a:rPr lang="ru-RU" sz="2400" b="1" dirty="0" smtClean="0"/>
              <a:t>Разделы документа: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Общие сведения.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Элементы языка.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Способы структурирования языка.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Средства обмена данными.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Встроенные элементы.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/>
              <a:t>Средства отладки.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4812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2197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Описание программы и применения</a:t>
            </a:r>
            <a:br>
              <a:rPr lang="ru-RU" sz="3600" b="1" dirty="0" smtClean="0">
                <a:solidFill>
                  <a:srgbClr val="0000FF"/>
                </a:solidFill>
              </a:rPr>
            </a:br>
            <a:r>
              <a:rPr lang="ru-RU" sz="3600" b="1" dirty="0" smtClean="0">
                <a:solidFill>
                  <a:srgbClr val="0000FF"/>
                </a:solidFill>
              </a:rPr>
              <a:t>(ГОСТ 19.402-78, 19.502-78)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76" y="1021975"/>
            <a:ext cx="90364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Структура документа (ГОСТ 19.402-78):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Общие сведения.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Функциональное назначение.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Описание логической структуры.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Используемые технические средства.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Вызов и загрузка.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Входные данные.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Выходные данные.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5116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2197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Руководство программиста</a:t>
            </a:r>
            <a:br>
              <a:rPr lang="ru-RU" sz="3600" b="1" dirty="0" smtClean="0">
                <a:solidFill>
                  <a:srgbClr val="0000FF"/>
                </a:solidFill>
              </a:rPr>
            </a:br>
            <a:r>
              <a:rPr lang="ru-RU" sz="3600" b="1" dirty="0" smtClean="0">
                <a:solidFill>
                  <a:srgbClr val="0000FF"/>
                </a:solidFill>
              </a:rPr>
              <a:t>(ГОСТ 19.504-79)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76" y="1021975"/>
            <a:ext cx="90364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Структура документа: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Назначение и условия применения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Характеристика программы.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Обращение к программе.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Входные и выходные данные.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Сообщения.</a:t>
            </a:r>
          </a:p>
          <a:p>
            <a:pPr marL="457200" indent="-457200">
              <a:buFontTx/>
              <a:buChar char="-"/>
            </a:pP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68023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Система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76" y="1021975"/>
            <a:ext cx="90364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Основные понятия: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Внешняя среда (окружение).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Функциональность.</a:t>
            </a:r>
            <a:endParaRPr lang="ru-RU" sz="2800" dirty="0"/>
          </a:p>
          <a:p>
            <a:pPr marL="457200" indent="-457200">
              <a:buFontTx/>
              <a:buChar char="-"/>
            </a:pPr>
            <a:r>
              <a:rPr lang="ru-RU" sz="2800" dirty="0" smtClean="0"/>
              <a:t>Структурность.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Целостность.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Связи.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Развитие.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Критерии (признаки, по которым оценивается система).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Управление.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Ограничение.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Проблема (разница между существующей и желаемой системами).</a:t>
            </a:r>
          </a:p>
          <a:p>
            <a:pPr marL="457200" indent="-457200">
              <a:buFontTx/>
              <a:buChar char="-"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5153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Система</a:t>
            </a:r>
            <a:endParaRPr lang="ru-RU" sz="4400" b="1" dirty="0">
              <a:solidFill>
                <a:srgbClr val="0000FF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25" y="578784"/>
            <a:ext cx="5772150" cy="47053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4129" y="5472393"/>
            <a:ext cx="91977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Математические модели объектов: 1 Z – вектор контролируемых  воздействий; 2 Z – вектор неконтролируемых воздействий; X – вектор выходных  координат; U – вектор управляющих воздействий </a:t>
            </a:r>
          </a:p>
        </p:txBody>
      </p:sp>
    </p:spTree>
    <p:extLst>
      <p:ext uri="{BB962C8B-B14F-4D97-AF65-F5344CB8AC3E}">
        <p14:creationId xmlns:p14="http://schemas.microsoft.com/office/powerpoint/2010/main" val="18783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Функционально-структурный подход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685801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 - </a:t>
            </a:r>
            <a:r>
              <a:rPr lang="ru-RU" sz="2800" dirty="0" smtClean="0"/>
              <a:t>учет взаимосвязи </a:t>
            </a:r>
            <a:r>
              <a:rPr lang="ru-RU" sz="2800" dirty="0"/>
              <a:t>функции и структуры объектов при определяющей роли функции по отношению к структуре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- целостность подхода </a:t>
            </a:r>
            <a:r>
              <a:rPr lang="ru-RU" sz="2800" dirty="0"/>
              <a:t>к анализу </a:t>
            </a:r>
            <a:r>
              <a:rPr lang="ru-RU" sz="2800" dirty="0" smtClean="0"/>
              <a:t>и синтезу </a:t>
            </a:r>
            <a:r>
              <a:rPr lang="ru-RU" sz="2800" dirty="0"/>
              <a:t>многоуровневых систем общностью этих двух сторон познания.  </a:t>
            </a:r>
            <a:endParaRPr lang="ru-RU" sz="2800" dirty="0" smtClean="0"/>
          </a:p>
          <a:p>
            <a:r>
              <a:rPr lang="ru-RU" sz="2800" dirty="0" smtClean="0"/>
              <a:t>- учетом </a:t>
            </a:r>
            <a:r>
              <a:rPr lang="ru-RU" sz="2800" dirty="0"/>
              <a:t>вещественных энергетических и информационных связей между элементами системы и взаимосвязью системы со средой. </a:t>
            </a:r>
            <a:endParaRPr lang="ru-RU" sz="2800" dirty="0" smtClean="0"/>
          </a:p>
          <a:p>
            <a:r>
              <a:rPr lang="ru-RU" sz="2800" dirty="0" smtClean="0"/>
              <a:t>- рассмотрением </a:t>
            </a:r>
            <a:r>
              <a:rPr lang="ru-RU" sz="2800" dirty="0"/>
              <a:t>систем в развитии. </a:t>
            </a:r>
            <a:endParaRPr lang="ru-RU" sz="2800" dirty="0" smtClean="0"/>
          </a:p>
          <a:p>
            <a:r>
              <a:rPr lang="ru-RU" sz="2800" dirty="0" smtClean="0"/>
              <a:t>- </a:t>
            </a:r>
            <a:r>
              <a:rPr lang="ru-RU" sz="2800" dirty="0"/>
              <a:t>единством философского и специального знания проявляющегося в совместном использовании общих законов материального мира и закономерностей развития антропогенных </a:t>
            </a:r>
            <a:r>
              <a:rPr lang="ru-RU" sz="2800" dirty="0" smtClean="0"/>
              <a:t>систем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625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10234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00FF"/>
                </a:solidFill>
              </a:rPr>
              <a:t>Инструментарий функционально-структурного подхода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164134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800" dirty="0" smtClean="0"/>
              <a:t>Дерево целей системы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Дерево функций системы.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Дерево противоречий </a:t>
            </a:r>
            <a:r>
              <a:rPr lang="ru-RU" sz="2800" dirty="0" smtClean="0"/>
              <a:t>системы.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Конструктивные </a:t>
            </a:r>
            <a:r>
              <a:rPr lang="ru-RU" sz="2800" dirty="0" smtClean="0"/>
              <a:t>модули.</a:t>
            </a:r>
            <a:endParaRPr lang="ru-RU" sz="2800" dirty="0"/>
          </a:p>
        </p:txBody>
      </p:sp>
      <p:pic>
        <p:nvPicPr>
          <p:cNvPr id="1025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7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716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34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167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Дерево функций системы</a:t>
            </a:r>
            <a:endParaRPr lang="ru-RU" sz="4400" b="1" dirty="0">
              <a:solidFill>
                <a:srgbClr val="0000FF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81" y="1499794"/>
            <a:ext cx="7594693" cy="444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9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167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Дерево целей</a:t>
            </a:r>
            <a:endParaRPr lang="ru-RU" sz="4400" b="1" dirty="0">
              <a:solidFill>
                <a:srgbClr val="0000FF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71" y="954741"/>
            <a:ext cx="8839204" cy="25818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3588" y="5401691"/>
            <a:ext cx="8749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Цель, которую необходимо достичь для достижения другой цели, опускается на уровень ниже.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72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4130"/>
            <a:ext cx="9144000" cy="59167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Дерево проблем</a:t>
            </a:r>
            <a:endParaRPr lang="ru-RU" sz="4400" b="1" dirty="0">
              <a:solidFill>
                <a:srgbClr val="0000FF"/>
              </a:solidFill>
            </a:endParaRPr>
          </a:p>
        </p:txBody>
      </p:sp>
      <p:pic>
        <p:nvPicPr>
          <p:cNvPr id="1026" name="Picture 2" descr="http://ok-t.ru/life-prog/baza1/100123690549.files/image03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1" y="591671"/>
            <a:ext cx="8596822" cy="522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3588" y="5401691"/>
            <a:ext cx="8749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Если проблема является следствием другой проблемы, то первая проблема поднимается на уровень выше.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051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60976"/>
            <a:ext cx="9144000" cy="652648"/>
          </a:xfrm>
        </p:spPr>
        <p:txBody>
          <a:bodyPr>
            <a:noAutofit/>
          </a:bodyPr>
          <a:lstStyle/>
          <a:p>
            <a:r>
              <a:rPr lang="ru-RU" sz="4200" dirty="0" smtClean="0">
                <a:solidFill>
                  <a:srgbClr val="0000FF"/>
                </a:solidFill>
              </a:rPr>
              <a:t>Виды эксплуатационной документации</a:t>
            </a:r>
            <a:endParaRPr lang="ru-RU" sz="4200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038742"/>
              </p:ext>
            </p:extLst>
          </p:nvPr>
        </p:nvGraphicFramePr>
        <p:xfrm>
          <a:off x="185811" y="484096"/>
          <a:ext cx="8810271" cy="5351111"/>
        </p:xfrm>
        <a:graphic>
          <a:graphicData uri="http://schemas.openxmlformats.org/drawingml/2006/table">
            <a:tbl>
              <a:tblPr/>
              <a:tblGrid>
                <a:gridCol w="2812883"/>
                <a:gridCol w="5997388"/>
              </a:tblGrid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Вид эксплуатационного документа</a:t>
                      </a:r>
                    </a:p>
                  </a:txBody>
                  <a:tcPr marL="57741" marR="57741" marT="38494" marB="384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FFFFFF"/>
                          </a:solidFill>
                          <a:effectLst/>
                          <a:latin typeface="inherit"/>
                        </a:rPr>
                        <a:t>Содержание эксплуатационного документа</a:t>
                      </a:r>
                    </a:p>
                  </a:txBody>
                  <a:tcPr marL="57741" marR="57741" marT="38494" marB="384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8A8A"/>
                    </a:solidFill>
                  </a:tcPr>
                </a:tc>
              </a:tr>
              <a:tr h="5721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 smtClean="0">
                          <a:effectLst/>
                          <a:latin typeface="inherit"/>
                        </a:rPr>
                        <a:t>Справочная система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dirty="0" smtClean="0">
                          <a:effectLst/>
                          <a:latin typeface="inherit"/>
                        </a:rPr>
                        <a:t>ISO/IEC 26514:207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0366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 smtClean="0">
                          <a:effectLst/>
                          <a:latin typeface="inherit"/>
                        </a:rPr>
                        <a:t>Руководство</a:t>
                      </a:r>
                      <a:r>
                        <a:rPr lang="ru-RU" sz="1600" baseline="0" dirty="0" smtClean="0">
                          <a:effectLst/>
                          <a:latin typeface="inherit"/>
                        </a:rPr>
                        <a:t> пользователя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 smtClean="0">
                          <a:effectLst/>
                          <a:latin typeface="inherit"/>
                        </a:rPr>
                        <a:t>Руководство</a:t>
                      </a:r>
                      <a:r>
                        <a:rPr lang="ru-RU" sz="1600" baseline="0" dirty="0" smtClean="0">
                          <a:effectLst/>
                          <a:latin typeface="inherit"/>
                        </a:rPr>
                        <a:t> администратора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 smtClean="0">
                          <a:effectLst/>
                          <a:latin typeface="inherit"/>
                        </a:rPr>
                        <a:t>Описание</a:t>
                      </a:r>
                      <a:r>
                        <a:rPr lang="ru-RU" sz="1600" baseline="0" dirty="0" smtClean="0">
                          <a:effectLst/>
                          <a:latin typeface="inherit"/>
                        </a:rPr>
                        <a:t> механизма управления учетными записями пользователей и т.д.</a:t>
                      </a:r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17249">
                <a:tc>
                  <a:txBody>
                    <a:bodyPr/>
                    <a:lstStyle/>
                    <a:p>
                      <a:pPr algn="l" fontAlgn="ctr"/>
                      <a:endParaRPr lang="ru-RU" sz="160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endParaRPr lang="ru-RU" sz="160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417249">
                <a:tc>
                  <a:txBody>
                    <a:bodyPr/>
                    <a:lstStyle/>
                    <a:p>
                      <a:pPr algn="l" fontAlgn="ctr"/>
                      <a:endParaRPr lang="ru-RU" sz="160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726960">
                <a:tc>
                  <a:txBody>
                    <a:bodyPr/>
                    <a:lstStyle/>
                    <a:p>
                      <a:pPr algn="l" fontAlgn="ctr"/>
                      <a:endParaRPr lang="ru-RU" sz="160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dirty="0">
                        <a:effectLst/>
                        <a:latin typeface="inherit"/>
                      </a:endParaRPr>
                    </a:p>
                  </a:txBody>
                  <a:tcPr marL="57741" marR="57741" marT="38494" marB="38494" anchor="ctr">
                    <a:lnL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6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10234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00FF"/>
                </a:solidFill>
              </a:rPr>
              <a:t>Алгоритм функционально-структурного подхода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164134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Алгоритм </a:t>
            </a:r>
            <a:r>
              <a:rPr lang="ru-RU" sz="2400" dirty="0"/>
              <a:t>направлен на выявление (вскрытие) и преодоление противоречий разных уровней. Он объединяет этапы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1. Анализ </a:t>
            </a:r>
            <a:r>
              <a:rPr lang="ru-RU" sz="2400" dirty="0"/>
              <a:t>систем-прототипов включает: выяснение основных и дополнительных функции построение; обобщенного дерева функции; выявление базовых структур; анализ принципов технической реализации. </a:t>
            </a:r>
            <a:endParaRPr lang="ru-RU" sz="2400" dirty="0" smtClean="0"/>
          </a:p>
          <a:p>
            <a:r>
              <a:rPr lang="ru-RU" sz="2400" dirty="0" smtClean="0"/>
              <a:t>2 </a:t>
            </a:r>
            <a:r>
              <a:rPr lang="ru-RU" sz="2400" dirty="0"/>
              <a:t>. Исследование дерева противоречий системы.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. Формирование концепции системы.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. Формирование дерева функции системы.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. Формирование функциональной структуры системы. </a:t>
            </a:r>
            <a:endParaRPr lang="ru-RU" sz="2400" dirty="0" smtClean="0"/>
          </a:p>
          <a:p>
            <a:r>
              <a:rPr lang="ru-RU" sz="2400" dirty="0" smtClean="0"/>
              <a:t>6</a:t>
            </a:r>
            <a:r>
              <a:rPr lang="ru-RU" sz="2400" dirty="0"/>
              <a:t>. Формирование морфологической структуры системы на основе конструктивных модулей. </a:t>
            </a:r>
            <a:endParaRPr lang="ru-RU" sz="2400" dirty="0" smtClean="0"/>
          </a:p>
          <a:p>
            <a:r>
              <a:rPr lang="ru-RU" sz="2400" dirty="0" smtClean="0"/>
              <a:t>7</a:t>
            </a:r>
            <a:r>
              <a:rPr lang="ru-RU" sz="2400" dirty="0"/>
              <a:t>. Оценка показателей качества и выбор окончательного варианта системы. </a:t>
            </a:r>
          </a:p>
        </p:txBody>
      </p:sp>
    </p:spTree>
    <p:extLst>
      <p:ext uri="{BB962C8B-B14F-4D97-AF65-F5344CB8AC3E}">
        <p14:creationId xmlns:p14="http://schemas.microsoft.com/office/powerpoint/2010/main" val="252008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167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Принципы описания системы 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062318"/>
            <a:ext cx="87540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Отделить систему от «внешнего мира» («среды»).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Определить функцию системы.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Выявить структуру системы.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Установить внутренние законы функционирования системы (законы понимаются динамически, т.е. в движении).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Установить законы взаимодействия системы с «внешним миром».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047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1670"/>
          </a:xfrm>
        </p:spPr>
        <p:txBody>
          <a:bodyPr>
            <a:noAutofit/>
          </a:bodyPr>
          <a:lstStyle/>
          <a:p>
            <a:r>
              <a:rPr lang="ru-RU" sz="3700" b="1" dirty="0" smtClean="0">
                <a:solidFill>
                  <a:srgbClr val="0000FF"/>
                </a:solidFill>
              </a:rPr>
              <a:t>Алгоритм выбора альтернативного варианта</a:t>
            </a:r>
            <a:endParaRPr lang="ru-RU" sz="3700" b="1" dirty="0">
              <a:solidFill>
                <a:srgbClr val="0000FF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540" y="517608"/>
            <a:ext cx="6246234" cy="620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8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0"/>
            <a:ext cx="9144000" cy="119678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00FF"/>
                </a:solidFill>
              </a:rPr>
              <a:t>Классификация методов инженерного поиска</a:t>
            </a:r>
            <a:endParaRPr lang="ru-RU" sz="44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671" y="1196788"/>
            <a:ext cx="881930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1) </a:t>
            </a:r>
            <a:r>
              <a:rPr lang="ru-RU" sz="2600" b="1" dirty="0" smtClean="0"/>
              <a:t>системные</a:t>
            </a:r>
            <a:r>
              <a:rPr lang="ru-RU" sz="2600" dirty="0" smtClean="0"/>
              <a:t> </a:t>
            </a:r>
            <a:r>
              <a:rPr lang="ru-RU" sz="2600" dirty="0"/>
              <a:t>(комбинаторные или гибридные), направленные на последовательный перебор всех возможных вариантов решения и основанные на анализе строения и особенностей объекта;</a:t>
            </a:r>
            <a:endParaRPr lang="ru-RU" sz="2600" dirty="0" smtClean="0"/>
          </a:p>
          <a:p>
            <a:r>
              <a:rPr lang="ru-RU" sz="2600" b="1" dirty="0" smtClean="0"/>
              <a:t>2)ассоциативные</a:t>
            </a:r>
            <a:r>
              <a:rPr lang="ru-RU" sz="2600" dirty="0" smtClean="0"/>
              <a:t> </a:t>
            </a:r>
            <a:r>
              <a:rPr lang="ru-RU" sz="2600" dirty="0"/>
              <a:t>(психологической активизации творчества), предусматривающие активизацию генерирования идей за счет психологического преодоления вектора инерции мышления и представляющие бессистемный поиск решений задачи;</a:t>
            </a:r>
          </a:p>
          <a:p>
            <a:r>
              <a:rPr lang="ru-RU" sz="2600" b="1" dirty="0"/>
              <a:t>3)программные</a:t>
            </a:r>
            <a:r>
              <a:rPr lang="ru-RU" sz="2600" dirty="0"/>
              <a:t> (алгоритмические), обеспечивающие более или менее целеустремленное движение к решению задачи выявлением технических и физических противоречий в известных объектах и их последующим преодолением.</a:t>
            </a:r>
          </a:p>
          <a:p>
            <a:pPr marL="342900" indent="-342900">
              <a:buAutoNum type="arabicPeriod"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71155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0"/>
            <a:ext cx="9144000" cy="1371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00FF"/>
                </a:solidFill>
              </a:rPr>
              <a:t>Методы генерации и выбора альтернатив</a:t>
            </a:r>
            <a:endParaRPr lang="ru-RU" sz="44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671" y="995082"/>
            <a:ext cx="81449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/>
              <a:t>П</a:t>
            </a:r>
            <a:r>
              <a:rPr lang="ru-RU" sz="2800" dirty="0" smtClean="0"/>
              <a:t>роб </a:t>
            </a:r>
            <a:r>
              <a:rPr lang="ru-RU" sz="2800" dirty="0"/>
              <a:t>и </a:t>
            </a:r>
            <a:r>
              <a:rPr lang="ru-RU" sz="2800" dirty="0" smtClean="0"/>
              <a:t>ошибок.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Эвристических приемов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Мозгового штурма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Ключевых вопросов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Инверсии</a:t>
            </a:r>
          </a:p>
          <a:p>
            <a:pPr marL="342900" indent="-342900">
              <a:buAutoNum type="arabicPeriod"/>
            </a:pPr>
            <a:r>
              <a:rPr lang="ru-RU" sz="2800" dirty="0"/>
              <a:t>Отделение суждений и оценки от выработки </a:t>
            </a:r>
            <a:r>
              <a:rPr lang="ru-RU" sz="2800" dirty="0" smtClean="0"/>
              <a:t>идеи, </a:t>
            </a:r>
            <a:r>
              <a:rPr lang="ru-RU" sz="2800" dirty="0"/>
              <a:t>Рассмотрение всех выдвинутых идей</a:t>
            </a:r>
            <a:r>
              <a:rPr lang="ru-RU" sz="2800" dirty="0" smtClean="0"/>
              <a:t>.</a:t>
            </a:r>
          </a:p>
          <a:p>
            <a:pPr marL="342900" indent="-342900">
              <a:buAutoNum type="arabicPeriod"/>
            </a:pPr>
            <a:r>
              <a:rPr lang="ru-RU" sz="2800" dirty="0" err="1" smtClean="0"/>
              <a:t>Синетика</a:t>
            </a:r>
            <a:r>
              <a:rPr lang="ru-RU" sz="2800" dirty="0" smtClean="0"/>
              <a:t> (совмещение несовместимых вещей)</a:t>
            </a:r>
          </a:p>
          <a:p>
            <a:pPr marL="342900" indent="-342900">
              <a:buAutoNum type="arabicPeriod"/>
            </a:pPr>
            <a:r>
              <a:rPr lang="ru-RU" sz="2800" dirty="0"/>
              <a:t>морфологических </a:t>
            </a:r>
            <a:r>
              <a:rPr lang="ru-RU" sz="2800" dirty="0" smtClean="0"/>
              <a:t>таблиц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Метод аналитических иерархий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3774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0"/>
            <a:ext cx="9144000" cy="88750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00FF"/>
                </a:solidFill>
              </a:rPr>
              <a:t>Методы аналогий</a:t>
            </a:r>
            <a:endParaRPr lang="ru-RU" sz="44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4012" y="1371600"/>
            <a:ext cx="814498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Прямая аналогия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Личных аналогий</a:t>
            </a:r>
          </a:p>
          <a:p>
            <a:pPr marL="342900" indent="-342900">
              <a:buAutoNum type="arabicPeriod"/>
            </a:pPr>
            <a:r>
              <a:rPr lang="ru-RU" sz="2800" dirty="0" err="1" smtClean="0"/>
              <a:t>Эмпатия</a:t>
            </a:r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sz="2800" dirty="0" smtClean="0"/>
              <a:t>Фантастическая аналогия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Символической </a:t>
            </a:r>
            <a:r>
              <a:rPr lang="ru-RU" sz="2800" dirty="0"/>
              <a:t>(абстрактной) </a:t>
            </a:r>
            <a:r>
              <a:rPr lang="ru-RU" sz="2800" dirty="0" smtClean="0"/>
              <a:t>аналогии (в двух словах охарактеризовать связь явлений)</a:t>
            </a:r>
          </a:p>
          <a:p>
            <a:pPr marL="342900" indent="-342900">
              <a:buFontTx/>
              <a:buAutoNum type="arabicPeriod"/>
            </a:pPr>
            <a:r>
              <a:rPr lang="ru-RU" sz="2800" dirty="0"/>
              <a:t>Свободных ассоциаций</a:t>
            </a:r>
          </a:p>
          <a:p>
            <a:pPr marL="342900" indent="-34290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25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0"/>
            <a:ext cx="9144000" cy="88750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00FF"/>
                </a:solidFill>
              </a:rPr>
              <a:t>Методы генерации идей</a:t>
            </a:r>
            <a:endParaRPr lang="ru-RU" sz="44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4012" y="1371600"/>
            <a:ext cx="81449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Конференция идей (мозговой штурм, только допускается небольшая критика идей)</a:t>
            </a:r>
          </a:p>
          <a:p>
            <a:pPr marL="342900" indent="-342900">
              <a:buAutoNum type="arabicPeriod"/>
            </a:pPr>
            <a:r>
              <a:rPr lang="ru-RU" sz="2800" dirty="0"/>
              <a:t>Деловые </a:t>
            </a:r>
            <a:r>
              <a:rPr lang="ru-RU" sz="2800" dirty="0" smtClean="0"/>
              <a:t>игры (проигрывание определенной ситуации людьми с ЭВМ)</a:t>
            </a:r>
            <a:endParaRPr lang="ru-RU" sz="2800" dirty="0"/>
          </a:p>
          <a:p>
            <a:pPr marL="342900" indent="-342900">
              <a:buAutoNum type="arabicPeriod"/>
            </a:pPr>
            <a:r>
              <a:rPr lang="ru-RU" sz="2800" dirty="0"/>
              <a:t>Методы экспертных </a:t>
            </a:r>
            <a:r>
              <a:rPr lang="ru-RU" sz="2800" dirty="0" smtClean="0"/>
              <a:t>оценок.</a:t>
            </a:r>
          </a:p>
          <a:p>
            <a:pPr marL="342900" indent="-342900">
              <a:buAutoNum type="arabicPeriod"/>
            </a:pPr>
            <a:r>
              <a:rPr lang="ru-RU" sz="2800" dirty="0"/>
              <a:t>Метод «матриц открытия». (построении таблицы, в которой пересекаются два ряда характеристик   вертикальный и горизонтальный</a:t>
            </a:r>
            <a:r>
              <a:rPr lang="ru-RU" sz="2800" dirty="0" smtClean="0"/>
              <a:t>)</a:t>
            </a:r>
          </a:p>
          <a:p>
            <a:pPr marL="342900" indent="-34290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261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21024" y="0"/>
            <a:ext cx="9144000" cy="88750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00FF"/>
                </a:solidFill>
              </a:rPr>
              <a:t>Морфологическая таблица «нож»</a:t>
            </a:r>
            <a:endParaRPr lang="ru-RU" sz="4400" dirty="0">
              <a:solidFill>
                <a:srgbClr val="0000FF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31" y="1086130"/>
            <a:ext cx="8543925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7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4"/>
            <a:ext cx="9144000" cy="1647731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Метод аналитических иерархий</a:t>
            </a:r>
            <a:endParaRPr lang="ru-RU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3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88124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Исследование операций</a:t>
            </a:r>
            <a:endParaRPr lang="ru-RU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5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30871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</a:rPr>
              <a:t>Некачественная сопроводительная документация вызывает:</a:t>
            </a:r>
            <a:endParaRPr lang="ru-RU" sz="4000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8204" y="1118113"/>
            <a:ext cx="85275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ru-RU" sz="3600" dirty="0" smtClean="0"/>
              <a:t>Задержки, связанные с ошибками в работе сотрудников</a:t>
            </a:r>
          </a:p>
          <a:p>
            <a:pPr marL="571500" indent="-571500">
              <a:buFontTx/>
              <a:buChar char="-"/>
            </a:pPr>
            <a:r>
              <a:rPr lang="ru-RU" sz="3600" dirty="0" smtClean="0"/>
              <a:t>Отвлечение высококлассных специалистов от основной работы</a:t>
            </a:r>
          </a:p>
          <a:p>
            <a:pPr marL="571500" indent="-571500">
              <a:buFontTx/>
              <a:buChar char="-"/>
            </a:pPr>
            <a:r>
              <a:rPr lang="ru-RU" sz="3600" dirty="0" smtClean="0"/>
              <a:t>большое число обращений в службу поддержки</a:t>
            </a:r>
          </a:p>
          <a:p>
            <a:pPr marL="571500" indent="-571500">
              <a:buFontTx/>
              <a:buChar char="-"/>
            </a:pPr>
            <a:r>
              <a:rPr lang="ru-RU" sz="3600" dirty="0" smtClean="0"/>
              <a:t>затруднения во взаимодействии с </a:t>
            </a:r>
            <a:r>
              <a:rPr lang="ru-RU" sz="3600" dirty="0" err="1" smtClean="0"/>
              <a:t>аутсорсерами</a:t>
            </a:r>
            <a:endParaRPr lang="ru-RU" sz="3600" dirty="0" smtClean="0"/>
          </a:p>
          <a:p>
            <a:pPr marL="571500" indent="-571500">
              <a:buFontTx/>
              <a:buChar char="-"/>
            </a:pPr>
            <a:r>
              <a:rPr lang="ru-RU" sz="3600" dirty="0" smtClean="0"/>
              <a:t>снижение конкурентоспособности продукта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6718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65264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00FF"/>
                </a:solidFill>
              </a:rPr>
              <a:t>Сопроводительная документация</a:t>
            </a:r>
            <a:endParaRPr lang="ru-RU" sz="48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56" y="1048871"/>
            <a:ext cx="27206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- Внешняя</a:t>
            </a:r>
          </a:p>
          <a:p>
            <a:r>
              <a:rPr lang="ru-RU" sz="3600" dirty="0" smtClean="0"/>
              <a:t>- Внутренняя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406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65264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00FF"/>
                </a:solidFill>
              </a:rPr>
              <a:t>Жизненный цикл</a:t>
            </a:r>
            <a:endParaRPr lang="ru-RU" sz="4800" dirty="0">
              <a:solidFill>
                <a:srgbClr val="0000FF"/>
              </a:solidFill>
            </a:endParaRPr>
          </a:p>
        </p:txBody>
      </p:sp>
      <p:pic>
        <p:nvPicPr>
          <p:cNvPr id="1026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021" y="1203137"/>
            <a:ext cx="6167437" cy="4202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55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4"/>
            <a:ext cx="9144000" cy="1452360"/>
          </a:xfrm>
          <a:ln w="22225">
            <a:noFill/>
          </a:ln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00FF"/>
                </a:solidFill>
              </a:rPr>
              <a:t>Подходы к проектированию (сверху вниз и снизу вверх)</a:t>
            </a:r>
            <a:endParaRPr lang="ru-RU" sz="5400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03600" y="2108200"/>
            <a:ext cx="2654300" cy="8128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917700" y="3721100"/>
            <a:ext cx="14351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013200" y="3721100"/>
            <a:ext cx="14351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235700" y="3721100"/>
            <a:ext cx="14351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965325" y="53721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168650" y="53721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371975" y="53467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575300" y="53467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6778625" y="53467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981950" y="53467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762000" y="5372100"/>
            <a:ext cx="635000" cy="635000"/>
          </a:xfrm>
          <a:prstGeom prst="ellips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>
            <a:stCxn id="17" idx="5"/>
            <a:endCxn id="25" idx="0"/>
          </p:cNvCxnSpPr>
          <p:nvPr/>
        </p:nvCxnSpPr>
        <p:spPr>
          <a:xfrm>
            <a:off x="5238134" y="4263106"/>
            <a:ext cx="654666" cy="108359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4"/>
            <a:endCxn id="17" idx="0"/>
          </p:cNvCxnSpPr>
          <p:nvPr/>
        </p:nvCxnSpPr>
        <p:spPr>
          <a:xfrm>
            <a:off x="4730750" y="2921000"/>
            <a:ext cx="0" cy="80010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4" idx="5"/>
            <a:endCxn id="18" idx="0"/>
          </p:cNvCxnSpPr>
          <p:nvPr/>
        </p:nvCxnSpPr>
        <p:spPr>
          <a:xfrm>
            <a:off x="5669187" y="2801968"/>
            <a:ext cx="1284063" cy="919132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6" idx="3"/>
            <a:endCxn id="28" idx="7"/>
          </p:cNvCxnSpPr>
          <p:nvPr/>
        </p:nvCxnSpPr>
        <p:spPr>
          <a:xfrm flipH="1">
            <a:off x="1304006" y="4263106"/>
            <a:ext cx="823860" cy="120198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6" idx="4"/>
            <a:endCxn id="19" idx="0"/>
          </p:cNvCxnSpPr>
          <p:nvPr/>
        </p:nvCxnSpPr>
        <p:spPr>
          <a:xfrm flipH="1">
            <a:off x="2282825" y="4356100"/>
            <a:ext cx="352425" cy="101600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6" idx="5"/>
            <a:endCxn id="23" idx="0"/>
          </p:cNvCxnSpPr>
          <p:nvPr/>
        </p:nvCxnSpPr>
        <p:spPr>
          <a:xfrm>
            <a:off x="3142634" y="4263106"/>
            <a:ext cx="343516" cy="110899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24" idx="0"/>
          </p:cNvCxnSpPr>
          <p:nvPr/>
        </p:nvCxnSpPr>
        <p:spPr>
          <a:xfrm flipH="1">
            <a:off x="4689475" y="4353734"/>
            <a:ext cx="99789" cy="992966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8" idx="4"/>
            <a:endCxn id="26" idx="0"/>
          </p:cNvCxnSpPr>
          <p:nvPr/>
        </p:nvCxnSpPr>
        <p:spPr>
          <a:xfrm>
            <a:off x="6953250" y="4356100"/>
            <a:ext cx="142875" cy="99060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2882900" y="2801968"/>
            <a:ext cx="909413" cy="919132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18" idx="5"/>
            <a:endCxn id="27" idx="0"/>
          </p:cNvCxnSpPr>
          <p:nvPr/>
        </p:nvCxnSpPr>
        <p:spPr>
          <a:xfrm>
            <a:off x="7460634" y="4263106"/>
            <a:ext cx="838816" cy="108359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1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65264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00FF"/>
                </a:solidFill>
              </a:rPr>
              <a:t>Модели жизненного цикла</a:t>
            </a:r>
            <a:endParaRPr lang="ru-RU" sz="4800" dirty="0">
              <a:solidFill>
                <a:srgbClr val="0000FF"/>
              </a:solidFill>
            </a:endParaRPr>
          </a:p>
        </p:txBody>
      </p:sp>
      <p:pic>
        <p:nvPicPr>
          <p:cNvPr id="2050" name="Picture 2" descr="Классический каскадный подход к проектированию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51"/>
          <a:stretch/>
        </p:blipFill>
        <p:spPr bwMode="auto">
          <a:xfrm>
            <a:off x="121023" y="956282"/>
            <a:ext cx="3671352" cy="1572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Каскадно-возвратный техно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975" y="800504"/>
            <a:ext cx="3627531" cy="173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67047" y="2572938"/>
            <a:ext cx="1203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Каскадная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023085" y="2528843"/>
            <a:ext cx="22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Каскадно-возвратная</a:t>
            </a:r>
          </a:p>
        </p:txBody>
      </p:sp>
      <p:pic>
        <p:nvPicPr>
          <p:cNvPr id="2052" name="Picture 4" descr="Каскадный подход с перекрывающимися видами работ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41"/>
          <a:stretch/>
        </p:blipFill>
        <p:spPr bwMode="auto">
          <a:xfrm>
            <a:off x="27358" y="3483292"/>
            <a:ext cx="3079377" cy="163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7358" y="5183766"/>
            <a:ext cx="3414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Каскадная с перекрывающимися видами работ</a:t>
            </a:r>
          </a:p>
        </p:txBody>
      </p:sp>
      <p:pic>
        <p:nvPicPr>
          <p:cNvPr id="2053" name="Picture 5" descr="Каскадный подход с подвидами работ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51" b="6353"/>
          <a:stretch/>
        </p:blipFill>
        <p:spPr bwMode="auto">
          <a:xfrm>
            <a:off x="3241203" y="3038620"/>
            <a:ext cx="2952000" cy="21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42031" y="5217045"/>
            <a:ext cx="2860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Каскадная с подвидами работ</a:t>
            </a:r>
          </a:p>
        </p:txBody>
      </p:sp>
      <p:pic>
        <p:nvPicPr>
          <p:cNvPr id="2054" name="Picture 6" descr="Спиральная модел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0"/>
          <a:stretch/>
        </p:blipFill>
        <p:spPr bwMode="auto">
          <a:xfrm>
            <a:off x="6202363" y="3239766"/>
            <a:ext cx="2941637" cy="19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3203" y="5170312"/>
            <a:ext cx="28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Спиральная</a:t>
            </a:r>
          </a:p>
        </p:txBody>
      </p:sp>
    </p:spTree>
    <p:extLst>
      <p:ext uri="{BB962C8B-B14F-4D97-AF65-F5344CB8AC3E}">
        <p14:creationId xmlns:p14="http://schemas.microsoft.com/office/powerpoint/2010/main" val="4910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2867</TotalTime>
  <Words>1503</Words>
  <Application>Microsoft Office PowerPoint</Application>
  <PresentationFormat>Экран (4:3)</PresentationFormat>
  <Paragraphs>302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5" baseType="lpstr">
      <vt:lpstr>Arial</vt:lpstr>
      <vt:lpstr>Calibri</vt:lpstr>
      <vt:lpstr>Calibri Light</vt:lpstr>
      <vt:lpstr>inherit</vt:lpstr>
      <vt:lpstr>Times New Roman</vt:lpstr>
      <vt:lpstr>Тема Office</vt:lpstr>
      <vt:lpstr>Проектный семинар</vt:lpstr>
      <vt:lpstr>Виды программной документации (ГОСТ 19.101-77)</vt:lpstr>
      <vt:lpstr>Виды эксплуатационной документации </vt:lpstr>
      <vt:lpstr>Виды эксплуатационной документации</vt:lpstr>
      <vt:lpstr>Некачественная сопроводительная документация вызывает:</vt:lpstr>
      <vt:lpstr>Сопроводительная документация</vt:lpstr>
      <vt:lpstr>Жизненный цикл</vt:lpstr>
      <vt:lpstr>Подходы к проектированию (сверху вниз и снизу вверх)</vt:lpstr>
      <vt:lpstr>Модели жизненного цикла</vt:lpstr>
      <vt:lpstr>Источники возникновения ошибок при проектировании</vt:lpstr>
      <vt:lpstr>Проектный треугольник</vt:lpstr>
      <vt:lpstr>Виды научно-исследовательских работ</vt:lpstr>
      <vt:lpstr>Опытно-конструкторская работа</vt:lpstr>
      <vt:lpstr>Основные этапы НИР</vt:lpstr>
      <vt:lpstr>Разработка ТЗ НИР </vt:lpstr>
      <vt:lpstr>Выбор направления исследования </vt:lpstr>
      <vt:lpstr>Теоретические и экспериментальные исследования</vt:lpstr>
      <vt:lpstr>Обобщение и оценка результатов исследований</vt:lpstr>
      <vt:lpstr>Этапы опытно­-конструкторской работы (ОКР) </vt:lpstr>
      <vt:lpstr>Разработка ТЗ на ОКР </vt:lpstr>
      <vt:lpstr>Техническое предложение (является основанием для корректировки ТЗ и выполнения эскизного проекта)</vt:lpstr>
      <vt:lpstr>Эскизное проектирование (служит основанием для технического проектирования)</vt:lpstr>
      <vt:lpstr>Техническое проектирование</vt:lpstr>
      <vt:lpstr>Разработка рабочей документации для изготовления и испытания опытного образца</vt:lpstr>
      <vt:lpstr>Техническое задание</vt:lpstr>
      <vt:lpstr>Руководство администратора</vt:lpstr>
      <vt:lpstr>Руководство пользователя</vt:lpstr>
      <vt:lpstr>Руководство оператора (ГОСТ 19.505-79)</vt:lpstr>
      <vt:lpstr>Руководство администратора</vt:lpstr>
      <vt:lpstr>Описание языка (ГОСТ 19.504-79)</vt:lpstr>
      <vt:lpstr>Описание программы и применения (ГОСТ 19.402-78, 19.502-78)</vt:lpstr>
      <vt:lpstr>Руководство программиста (ГОСТ 19.504-79)</vt:lpstr>
      <vt:lpstr>Система</vt:lpstr>
      <vt:lpstr>Система</vt:lpstr>
      <vt:lpstr>Функционально-структурный подход</vt:lpstr>
      <vt:lpstr>Инструментарий функционально-структурного подхода </vt:lpstr>
      <vt:lpstr>Дерево функций системы</vt:lpstr>
      <vt:lpstr>Дерево целей</vt:lpstr>
      <vt:lpstr>Дерево проблем</vt:lpstr>
      <vt:lpstr>Алгоритм функционально-структурного подхода </vt:lpstr>
      <vt:lpstr>Принципы описания системы </vt:lpstr>
      <vt:lpstr>Алгоритм выбора альтернативного варианта</vt:lpstr>
      <vt:lpstr>Классификация методов инженерного поиска</vt:lpstr>
      <vt:lpstr>Методы генерации и выбора альтернатив</vt:lpstr>
      <vt:lpstr>Методы аналогий</vt:lpstr>
      <vt:lpstr>Методы генерации идей</vt:lpstr>
      <vt:lpstr>Морфологическая таблица «нож»</vt:lpstr>
      <vt:lpstr>Метод аналитических иерархий</vt:lpstr>
      <vt:lpstr>Исследование операций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программной документации</dc:title>
  <dc:creator>Сергей Салибекян</dc:creator>
  <cp:lastModifiedBy>Salibek</cp:lastModifiedBy>
  <cp:revision>66</cp:revision>
  <dcterms:created xsi:type="dcterms:W3CDTF">2017-01-16T11:09:51Z</dcterms:created>
  <dcterms:modified xsi:type="dcterms:W3CDTF">2017-03-02T06:50:03Z</dcterms:modified>
</cp:coreProperties>
</file>