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93" r:id="rId2"/>
    <p:sldId id="357" r:id="rId3"/>
    <p:sldId id="294" r:id="rId4"/>
    <p:sldId id="295" r:id="rId5"/>
    <p:sldId id="296" r:id="rId6"/>
    <p:sldId id="298" r:id="rId7"/>
    <p:sldId id="300" r:id="rId8"/>
    <p:sldId id="301" r:id="rId9"/>
    <p:sldId id="297" r:id="rId10"/>
    <p:sldId id="302" r:id="rId11"/>
    <p:sldId id="303" r:id="rId12"/>
    <p:sldId id="304" r:id="rId13"/>
    <p:sldId id="305" r:id="rId14"/>
    <p:sldId id="306" r:id="rId15"/>
    <p:sldId id="309" r:id="rId16"/>
    <p:sldId id="307" r:id="rId17"/>
    <p:sldId id="308" r:id="rId18"/>
    <p:sldId id="312" r:id="rId19"/>
    <p:sldId id="313" r:id="rId20"/>
    <p:sldId id="314" r:id="rId21"/>
    <p:sldId id="315" r:id="rId22"/>
    <p:sldId id="316" r:id="rId23"/>
    <p:sldId id="317" r:id="rId24"/>
    <p:sldId id="334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2" r:id="rId40"/>
    <p:sldId id="333" r:id="rId41"/>
    <p:sldId id="343" r:id="rId42"/>
    <p:sldId id="344" r:id="rId43"/>
    <p:sldId id="345" r:id="rId44"/>
    <p:sldId id="346" r:id="rId45"/>
    <p:sldId id="348" r:id="rId46"/>
    <p:sldId id="349" r:id="rId47"/>
    <p:sldId id="350" r:id="rId48"/>
    <p:sldId id="351" r:id="rId49"/>
    <p:sldId id="354" r:id="rId50"/>
    <p:sldId id="356" r:id="rId51"/>
    <p:sldId id="355" r:id="rId52"/>
    <p:sldId id="353" r:id="rId53"/>
    <p:sldId id="352" r:id="rId5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1BF9A1-590E-427D-86A3-FA7901BB74BC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E862D-69FC-4559-AF20-E424652FAE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66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46463E-76D2-41A7-A92B-807514611D02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  Модель резистора: </a:t>
            </a:r>
            <a:r>
              <a:rPr lang="en-US" altLang="ru-RU" smtClean="0"/>
              <a:t>U=IR, R – </a:t>
            </a:r>
            <a:r>
              <a:rPr lang="ru-RU" altLang="ru-RU" smtClean="0"/>
              <a:t>внутренний параметр, </a:t>
            </a:r>
            <a:r>
              <a:rPr lang="en-US" altLang="ru-RU" smtClean="0"/>
              <a:t>U,I – </a:t>
            </a:r>
            <a:r>
              <a:rPr lang="ru-RU" altLang="ru-RU" smtClean="0"/>
              <a:t>входной и выходной или наоборот.</a:t>
            </a:r>
          </a:p>
          <a:p>
            <a:pPr eaLnBrk="1" hangingPunct="1"/>
            <a:r>
              <a:rPr lang="ru-RU" altLang="ru-RU" smtClean="0"/>
              <a:t>Например, для электрического усилителя</a:t>
            </a:r>
          </a:p>
          <a:p>
            <a:pPr eaLnBrk="1" hangingPunct="1"/>
            <a:r>
              <a:rPr lang="ru-RU" altLang="ru-RU" smtClean="0"/>
              <a:t>Выходные параметры – коэффициент усиления, полоса частот пропускаемых сигналов, входное сопротивление, рассеиваемая мощность,</a:t>
            </a:r>
          </a:p>
          <a:p>
            <a:pPr eaLnBrk="1" hangingPunct="1"/>
            <a:r>
              <a:rPr lang="ru-RU" altLang="ru-RU" smtClean="0"/>
              <a:t>  Внешние – сопротивление и емкость нагрузки, напряжение источника питания, температура окружающей среды</a:t>
            </a:r>
          </a:p>
          <a:p>
            <a:pPr eaLnBrk="1" hangingPunct="1"/>
            <a:r>
              <a:rPr lang="ru-RU" altLang="ru-RU" smtClean="0"/>
              <a:t>  Внутренние – сопростивление резисторов, ёмкости конденсаторов, характеристики транзисторов.</a:t>
            </a:r>
          </a:p>
        </p:txBody>
      </p:sp>
    </p:spTree>
    <p:extLst>
      <p:ext uri="{BB962C8B-B14F-4D97-AF65-F5344CB8AC3E}">
        <p14:creationId xmlns:p14="http://schemas.microsoft.com/office/powerpoint/2010/main" val="3435733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8297126-25C7-438B-91E9-09C03AAFDC6B}" type="slidenum">
              <a:rPr lang="ru-RU" altLang="ru-RU" smtClean="0"/>
              <a:pPr/>
              <a:t>28</a:t>
            </a:fld>
            <a:endParaRPr lang="ru-RU" altLang="ru-RU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381367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E07A33D-00E2-4004-BDC6-B72ED0F8C7A1}" type="slidenum">
              <a:rPr lang="ru-RU" altLang="ru-RU" smtClean="0"/>
              <a:pPr/>
              <a:t>29</a:t>
            </a:fld>
            <a:endParaRPr lang="ru-RU" alt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73565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2FDAB6-26D3-42CA-BE10-F1102A8C2A17}" type="slidenum">
              <a:rPr lang="ru-RU" altLang="ru-RU" smtClean="0"/>
              <a:pPr/>
              <a:t>30</a:t>
            </a:fld>
            <a:endParaRPr lang="ru-RU" altLang="ru-R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74200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C04C60-2598-4C38-8498-D5C252B3858D}" type="slidenum">
              <a:rPr lang="ru-RU" altLang="ru-RU" smtClean="0"/>
              <a:pPr/>
              <a:t>31</a:t>
            </a:fld>
            <a:endParaRPr lang="ru-RU" altLang="ru-RU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835472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2C04C60-2598-4C38-8498-D5C252B3858D}" type="slidenum">
              <a:rPr lang="ru-RU" altLang="ru-RU" smtClean="0"/>
              <a:pPr/>
              <a:t>32</a:t>
            </a:fld>
            <a:endParaRPr lang="ru-RU" altLang="ru-RU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584073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906CFB2-84B0-4568-BB7C-0F55E9FDD9E3}" type="slidenum">
              <a:rPr lang="ru-RU" altLang="ru-RU" smtClean="0"/>
              <a:pPr/>
              <a:t>33</a:t>
            </a:fld>
            <a:endParaRPr lang="ru-RU" altLang="ru-RU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435140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437DF0-BE3F-4353-8882-3504223F6B73}" type="slidenum">
              <a:rPr lang="ru-RU" altLang="ru-RU" smtClean="0"/>
              <a:pPr/>
              <a:t>34</a:t>
            </a:fld>
            <a:endParaRPr lang="ru-RU" altLang="ru-RU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010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437DF0-BE3F-4353-8882-3504223F6B73}" type="slidenum">
              <a:rPr lang="ru-RU" altLang="ru-RU" smtClean="0"/>
              <a:pPr/>
              <a:t>35</a:t>
            </a:fld>
            <a:endParaRPr lang="ru-RU" altLang="ru-RU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1909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34392A-F12B-4947-BD69-947E3CBB7B47}" type="slidenum">
              <a:rPr lang="ru-RU" altLang="ru-RU" smtClean="0"/>
              <a:pPr/>
              <a:t>36</a:t>
            </a:fld>
            <a:endParaRPr lang="ru-RU" altLang="ru-RU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927634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34392A-F12B-4947-BD69-947E3CBB7B47}" type="slidenum">
              <a:rPr lang="ru-RU" altLang="ru-RU" smtClean="0"/>
              <a:pPr/>
              <a:t>37</a:t>
            </a:fld>
            <a:endParaRPr lang="ru-RU" altLang="ru-RU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50408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65EBB9-BFF5-41F0-BA08-AB46D05A8879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115699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34392A-F12B-4947-BD69-947E3CBB7B47}" type="slidenum">
              <a:rPr lang="ru-RU" altLang="ru-RU" smtClean="0"/>
              <a:pPr/>
              <a:t>38</a:t>
            </a:fld>
            <a:endParaRPr lang="ru-RU" altLang="ru-RU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908504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34392A-F12B-4947-BD69-947E3CBB7B47}" type="slidenum">
              <a:rPr lang="ru-RU" altLang="ru-RU" smtClean="0"/>
              <a:pPr/>
              <a:t>39</a:t>
            </a:fld>
            <a:endParaRPr lang="ru-RU" altLang="ru-RU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964341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34392A-F12B-4947-BD69-947E3CBB7B47}" type="slidenum">
              <a:rPr lang="ru-RU" altLang="ru-RU" smtClean="0"/>
              <a:pPr/>
              <a:t>40</a:t>
            </a:fld>
            <a:endParaRPr lang="ru-RU" altLang="ru-RU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617594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34392A-F12B-4947-BD69-947E3CBB7B47}" type="slidenum">
              <a:rPr lang="ru-RU" altLang="ru-RU" smtClean="0"/>
              <a:pPr/>
              <a:t>41</a:t>
            </a:fld>
            <a:endParaRPr lang="ru-RU" altLang="ru-RU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664563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34392A-F12B-4947-BD69-947E3CBB7B47}" type="slidenum">
              <a:rPr lang="ru-RU" altLang="ru-RU" smtClean="0"/>
              <a:pPr/>
              <a:t>42</a:t>
            </a:fld>
            <a:endParaRPr lang="ru-RU" altLang="ru-RU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395845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34392A-F12B-4947-BD69-947E3CBB7B47}" type="slidenum">
              <a:rPr lang="ru-RU" altLang="ru-RU" smtClean="0"/>
              <a:pPr/>
              <a:t>43</a:t>
            </a:fld>
            <a:endParaRPr lang="ru-RU" altLang="ru-RU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6402193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D34392A-F12B-4947-BD69-947E3CBB7B47}" type="slidenum">
              <a:rPr lang="ru-RU" altLang="ru-RU" smtClean="0"/>
              <a:pPr/>
              <a:t>44</a:t>
            </a:fld>
            <a:endParaRPr lang="ru-RU" altLang="ru-RU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806426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E2971-704F-45A4-AF56-C02405FE5F9D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4051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E2971-704F-45A4-AF56-C02405FE5F9D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008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E2971-704F-45A4-AF56-C02405FE5F9D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97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EB92151-D1F9-492A-9BB6-B6F240F798E4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Теоретическая модель строится обычно на основе уже известной теории.</a:t>
            </a:r>
          </a:p>
          <a:p>
            <a:pPr eaLnBrk="1" hangingPunct="1"/>
            <a:r>
              <a:rPr lang="ru-RU" altLang="ru-RU" smtClean="0"/>
              <a:t>Квазистационарный процесс пример – дуговая сварка вдоль линии (динамический процесс), при выборе подвижной системы координат, которая движется вместе с электродом процесс можно рассматривать как стационарный.</a:t>
            </a:r>
          </a:p>
          <a:p>
            <a:pPr eaLnBrk="1" hangingPunct="1"/>
            <a:r>
              <a:rPr lang="ru-RU" altLang="ru-RU" smtClean="0"/>
              <a:t>Линейный ММ обладают свойством суперпозиции.</a:t>
            </a:r>
          </a:p>
        </p:txBody>
      </p:sp>
    </p:spTree>
    <p:extLst>
      <p:ext uri="{BB962C8B-B14F-4D97-AF65-F5344CB8AC3E}">
        <p14:creationId xmlns:p14="http://schemas.microsoft.com/office/powerpoint/2010/main" val="35722490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E2971-704F-45A4-AF56-C02405FE5F9D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9565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E2971-704F-45A4-AF56-C02405FE5F9D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784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7B92DC4-E8BE-4251-A30D-C4829AB94A4D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108019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B74C7F-BBDA-4E98-80BF-97922E3E012A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75231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9A840B-0676-4D30-9F53-8651E65D7E97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529172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437DF0-BE3F-4353-8882-3504223F6B73}" type="slidenum">
              <a:rPr lang="ru-RU" altLang="ru-RU" smtClean="0"/>
              <a:pPr/>
              <a:t>25</a:t>
            </a:fld>
            <a:endParaRPr lang="ru-RU" altLang="ru-RU" dirty="0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393369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69FF542-198D-4A6F-95FA-840A47F66234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741187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C437DF0-BE3F-4353-8882-3504223F6B73}" type="slidenum">
              <a:rPr lang="ru-RU" altLang="ru-RU" smtClean="0"/>
              <a:pPr/>
              <a:t>27</a:t>
            </a:fld>
            <a:endParaRPr lang="ru-RU" altLang="ru-RU" dirty="0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114767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65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6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3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102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347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31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21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31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47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78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1690A-5307-4177-B317-715A3762DCE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615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1690A-5307-4177-B317-715A3762DCE2}" type="datetimeFigureOut">
              <a:rPr lang="ru-RU" smtClean="0"/>
              <a:t>09.04.2017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AC8A-55A9-4BFA-8807-472CF5150A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68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</a:rPr>
              <a:t>Система</a:t>
            </a:r>
            <a:endParaRPr lang="ru-RU" sz="44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76" y="1021975"/>
            <a:ext cx="90364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Основные понятия: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Внешняя среда (окружение).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Функциональность.</a:t>
            </a:r>
            <a:endParaRPr lang="ru-RU" sz="2800" dirty="0"/>
          </a:p>
          <a:p>
            <a:pPr marL="457200" indent="-457200">
              <a:buFontTx/>
              <a:buChar char="-"/>
            </a:pPr>
            <a:r>
              <a:rPr lang="ru-RU" sz="2800" dirty="0" smtClean="0"/>
              <a:t>Структурность.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Целостность.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Связи.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Развитие.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Критерии (признаки, по которым оценивается система).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Управление.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Ограничение.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Проблема (разница между существующей и желаемой системами).</a:t>
            </a:r>
          </a:p>
          <a:p>
            <a:pPr marL="457200" indent="-457200">
              <a:buFontTx/>
              <a:buChar char="-"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51530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9167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</a:rPr>
              <a:t>Принципы описания системы </a:t>
            </a:r>
            <a:endParaRPr lang="ru-RU" sz="44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062318"/>
            <a:ext cx="87540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Отделить систему от «внешнего мира» («среды»).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Определить функцию системы.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Выявить структуру системы.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Установить внутренние законы функционирования системы (законы понимаются динамически, т.е. в движении).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Установить законы взаимодействия системы с «внешним миром».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0476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91670"/>
          </a:xfrm>
        </p:spPr>
        <p:txBody>
          <a:bodyPr>
            <a:noAutofit/>
          </a:bodyPr>
          <a:lstStyle/>
          <a:p>
            <a:r>
              <a:rPr lang="ru-RU" sz="3700" b="1" dirty="0" smtClean="0">
                <a:solidFill>
                  <a:srgbClr val="0000FF"/>
                </a:solidFill>
              </a:rPr>
              <a:t>Алгоритм выбора альтернативного варианта</a:t>
            </a:r>
            <a:endParaRPr lang="ru-RU" sz="3700" b="1" dirty="0">
              <a:solidFill>
                <a:srgbClr val="0000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540" y="517608"/>
            <a:ext cx="6246234" cy="620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8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21024" y="0"/>
            <a:ext cx="9144000" cy="119678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00FF"/>
                </a:solidFill>
              </a:rPr>
              <a:t>Классификация методов инженерного поиска</a:t>
            </a:r>
            <a:endParaRPr lang="ru-RU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671" y="1196788"/>
            <a:ext cx="881930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1) </a:t>
            </a:r>
            <a:r>
              <a:rPr lang="ru-RU" sz="2600" b="1" dirty="0" smtClean="0"/>
              <a:t>системные</a:t>
            </a:r>
            <a:r>
              <a:rPr lang="ru-RU" sz="2600" dirty="0" smtClean="0"/>
              <a:t> </a:t>
            </a:r>
            <a:r>
              <a:rPr lang="ru-RU" sz="2600" dirty="0"/>
              <a:t>(комбинаторные или гибридные), направленные на последовательный перебор всех возможных вариантов решения и основанные на анализе строения и особенностей объекта;</a:t>
            </a:r>
            <a:endParaRPr lang="ru-RU" sz="2600" dirty="0" smtClean="0"/>
          </a:p>
          <a:p>
            <a:r>
              <a:rPr lang="ru-RU" sz="2600" b="1" dirty="0" smtClean="0"/>
              <a:t>2)ассоциативные</a:t>
            </a:r>
            <a:r>
              <a:rPr lang="ru-RU" sz="2600" dirty="0" smtClean="0"/>
              <a:t> </a:t>
            </a:r>
            <a:r>
              <a:rPr lang="ru-RU" sz="2600" dirty="0"/>
              <a:t>(психологической активизации творчества), предусматривающие активизацию генерирования идей за счет психологического преодоления вектора инерции мышления и представляющие бессистемный поиск решений задачи;</a:t>
            </a:r>
          </a:p>
          <a:p>
            <a:r>
              <a:rPr lang="ru-RU" sz="2600" b="1" dirty="0"/>
              <a:t>3)программные</a:t>
            </a:r>
            <a:r>
              <a:rPr lang="ru-RU" sz="2600" dirty="0"/>
              <a:t> (алгоритмические), обеспечивающие более или менее целеустремленное движение к решению задачи выявлением технических и физических противоречий в известных объектах и их последующим преодолением.</a:t>
            </a:r>
          </a:p>
          <a:p>
            <a:pPr marL="342900" indent="-342900">
              <a:buAutoNum type="arabicPeriod"/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71155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21024" y="0"/>
            <a:ext cx="9144000" cy="13716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00FF"/>
                </a:solidFill>
              </a:rPr>
              <a:t>Методы генерации и выбора альтернатив</a:t>
            </a:r>
            <a:endParaRPr lang="ru-RU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671" y="995082"/>
            <a:ext cx="814498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/>
              <a:t>П</a:t>
            </a:r>
            <a:r>
              <a:rPr lang="ru-RU" sz="2800" dirty="0" smtClean="0"/>
              <a:t>роб </a:t>
            </a:r>
            <a:r>
              <a:rPr lang="ru-RU" sz="2800" dirty="0"/>
              <a:t>и </a:t>
            </a:r>
            <a:r>
              <a:rPr lang="ru-RU" sz="2800" dirty="0" smtClean="0"/>
              <a:t>ошибок.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Эвристических приемов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Мозгового штурма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Ключевых вопросов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Инверсии</a:t>
            </a:r>
          </a:p>
          <a:p>
            <a:pPr marL="342900" indent="-342900">
              <a:buAutoNum type="arabicPeriod"/>
            </a:pPr>
            <a:r>
              <a:rPr lang="ru-RU" sz="2800" dirty="0"/>
              <a:t>Отделение суждений и оценки от выработки </a:t>
            </a:r>
            <a:r>
              <a:rPr lang="ru-RU" sz="2800" dirty="0" smtClean="0"/>
              <a:t>идеи, </a:t>
            </a:r>
            <a:r>
              <a:rPr lang="ru-RU" sz="2800" dirty="0"/>
              <a:t>Рассмотрение всех выдвинутых идей</a:t>
            </a:r>
            <a:r>
              <a:rPr lang="ru-RU" sz="2800" dirty="0" smtClean="0"/>
              <a:t>.</a:t>
            </a:r>
          </a:p>
          <a:p>
            <a:pPr marL="342900" indent="-342900">
              <a:buAutoNum type="arabicPeriod"/>
            </a:pPr>
            <a:r>
              <a:rPr lang="ru-RU" sz="2800" dirty="0" err="1" smtClean="0"/>
              <a:t>Синетика</a:t>
            </a:r>
            <a:r>
              <a:rPr lang="ru-RU" sz="2800" dirty="0" smtClean="0"/>
              <a:t> (совмещение несовместимых вещей)</a:t>
            </a:r>
          </a:p>
          <a:p>
            <a:pPr marL="342900" indent="-342900">
              <a:buAutoNum type="arabicPeriod"/>
            </a:pPr>
            <a:r>
              <a:rPr lang="ru-RU" sz="2800" dirty="0"/>
              <a:t>морфологических </a:t>
            </a:r>
            <a:r>
              <a:rPr lang="ru-RU" sz="2800" dirty="0" smtClean="0"/>
              <a:t>таблиц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Метод аналитических иерархий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377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21024" y="0"/>
            <a:ext cx="9144000" cy="88750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00FF"/>
                </a:solidFill>
              </a:rPr>
              <a:t>Методы аналогий</a:t>
            </a:r>
            <a:endParaRPr lang="ru-RU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012" y="1371600"/>
            <a:ext cx="81449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Прямая аналогия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Личных аналогий</a:t>
            </a:r>
          </a:p>
          <a:p>
            <a:pPr marL="342900" indent="-342900">
              <a:buAutoNum type="arabicPeriod"/>
            </a:pPr>
            <a:r>
              <a:rPr lang="ru-RU" sz="2800" dirty="0" err="1" smtClean="0"/>
              <a:t>Эмпатия</a:t>
            </a: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dirty="0" smtClean="0"/>
              <a:t>Фантастическая аналогия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Символической </a:t>
            </a:r>
            <a:r>
              <a:rPr lang="ru-RU" sz="2800" dirty="0"/>
              <a:t>(абстрактной) </a:t>
            </a:r>
            <a:r>
              <a:rPr lang="ru-RU" sz="2800" dirty="0" smtClean="0"/>
              <a:t>аналогии (в двух словах охарактеризовать связь явлений)</a:t>
            </a:r>
          </a:p>
          <a:p>
            <a:pPr marL="342900" indent="-342900">
              <a:buFontTx/>
              <a:buAutoNum type="arabicPeriod"/>
            </a:pPr>
            <a:r>
              <a:rPr lang="ru-RU" sz="2800" dirty="0"/>
              <a:t>Свободных ассоциаций</a:t>
            </a:r>
          </a:p>
          <a:p>
            <a:pPr marL="342900" indent="-342900"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2565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21024" y="0"/>
            <a:ext cx="9144000" cy="88750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00FF"/>
                </a:solidFill>
              </a:rPr>
              <a:t>Методы генерации идей</a:t>
            </a:r>
            <a:endParaRPr lang="ru-RU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012" y="1371600"/>
            <a:ext cx="81449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Конференция идей (мозговой штурм, только допускается небольшая критика идей)</a:t>
            </a:r>
          </a:p>
          <a:p>
            <a:pPr marL="342900" indent="-342900">
              <a:buAutoNum type="arabicPeriod"/>
            </a:pPr>
            <a:r>
              <a:rPr lang="ru-RU" sz="2800" dirty="0"/>
              <a:t>Деловые </a:t>
            </a:r>
            <a:r>
              <a:rPr lang="ru-RU" sz="2800" dirty="0" smtClean="0"/>
              <a:t>игры (проигрывание определенной ситуации людьми с ЭВМ)</a:t>
            </a:r>
            <a:endParaRPr lang="ru-RU" sz="2800" dirty="0"/>
          </a:p>
          <a:p>
            <a:pPr marL="342900" indent="-342900">
              <a:buAutoNum type="arabicPeriod"/>
            </a:pPr>
            <a:r>
              <a:rPr lang="ru-RU" sz="2800" dirty="0"/>
              <a:t>Методы экспертных </a:t>
            </a:r>
            <a:r>
              <a:rPr lang="ru-RU" sz="2800" dirty="0" smtClean="0"/>
              <a:t>оценок.</a:t>
            </a:r>
          </a:p>
          <a:p>
            <a:pPr marL="342900" indent="-342900">
              <a:buAutoNum type="arabicPeriod"/>
            </a:pPr>
            <a:r>
              <a:rPr lang="ru-RU" sz="2800" dirty="0"/>
              <a:t>Метод «матриц открытия». (построении таблицы, в которой пересекаются два ряда характеристик   вертикальный и горизонтальный</a:t>
            </a:r>
            <a:r>
              <a:rPr lang="ru-RU" sz="2800" dirty="0" smtClean="0"/>
              <a:t>)</a:t>
            </a:r>
          </a:p>
          <a:p>
            <a:pPr marL="342900" indent="-342900">
              <a:buAutoNum type="arabicPeriod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12611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21024" y="0"/>
            <a:ext cx="9144000" cy="88750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00FF"/>
                </a:solidFill>
              </a:rPr>
              <a:t>Морфологическая таблица «нож»</a:t>
            </a:r>
            <a:endParaRPr lang="ru-RU" sz="4400" dirty="0">
              <a:solidFill>
                <a:srgbClr val="0000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931" y="1086130"/>
            <a:ext cx="85439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4"/>
            <a:ext cx="9144000" cy="1647731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00FF"/>
                </a:solidFill>
              </a:rPr>
              <a:t>Метод аналитических иерархий</a:t>
            </a:r>
            <a:endParaRPr lang="ru-R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3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3835"/>
            <a:ext cx="9144000" cy="1163636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0000FF"/>
                </a:solidFill>
              </a:rPr>
              <a:t>Моделирование</a:t>
            </a:r>
            <a:endParaRPr lang="ru-RU" sz="8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2563" cy="865188"/>
          </a:xfrm>
        </p:spPr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0000FF"/>
                </a:solidFill>
              </a:rPr>
              <a:t>Математическая модель (ММ) как «</a:t>
            </a:r>
            <a:r>
              <a:rPr lang="ru-RU" altLang="ru-RU" sz="2800" b="1" smtClean="0">
                <a:solidFill>
                  <a:schemeClr val="tx1"/>
                </a:solidFill>
              </a:rPr>
              <a:t>чёрный ящик</a:t>
            </a:r>
            <a:r>
              <a:rPr lang="ru-RU" altLang="ru-RU" sz="2800" b="1" smtClean="0">
                <a:solidFill>
                  <a:srgbClr val="0000FF"/>
                </a:solidFill>
              </a:rPr>
              <a:t>» (функциональная ММ)</a:t>
            </a:r>
          </a:p>
        </p:txBody>
      </p:sp>
      <p:sp>
        <p:nvSpPr>
          <p:cNvPr id="29699" name="Прямоугольник 1"/>
          <p:cNvSpPr>
            <a:spLocks noChangeArrowheads="1"/>
          </p:cNvSpPr>
          <p:nvPr/>
        </p:nvSpPr>
        <p:spPr bwMode="auto">
          <a:xfrm>
            <a:off x="3367088" y="3038475"/>
            <a:ext cx="3673475" cy="1943100"/>
          </a:xfrm>
          <a:prstGeom prst="rect">
            <a:avLst/>
          </a:prstGeom>
          <a:solidFill>
            <a:srgbClr val="C0C0C0"/>
          </a:solidFill>
          <a:ln w="28575" algn="ctr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/>
              <a:t>Модель</a:t>
            </a:r>
          </a:p>
        </p:txBody>
      </p:sp>
      <p:grpSp>
        <p:nvGrpSpPr>
          <p:cNvPr id="29700" name="Группа 34"/>
          <p:cNvGrpSpPr>
            <a:grpSpLocks/>
          </p:cNvGrpSpPr>
          <p:nvPr/>
        </p:nvGrpSpPr>
        <p:grpSpPr bwMode="auto">
          <a:xfrm>
            <a:off x="1970088" y="3438525"/>
            <a:ext cx="1370012" cy="1092200"/>
            <a:chOff x="1435327" y="3954888"/>
            <a:chExt cx="1370858" cy="1092960"/>
          </a:xfrm>
        </p:grpSpPr>
        <p:cxnSp>
          <p:nvCxnSpPr>
            <p:cNvPr id="29732" name="Прямая со стрелкой 3"/>
            <p:cNvCxnSpPr>
              <a:cxnSpLocks noChangeShapeType="1"/>
            </p:cNvCxnSpPr>
            <p:nvPr/>
          </p:nvCxnSpPr>
          <p:spPr bwMode="auto">
            <a:xfrm>
              <a:off x="1436263" y="3954888"/>
              <a:ext cx="1368000" cy="0"/>
            </a:xfrm>
            <a:prstGeom prst="straightConnector1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33" name="Прямая со стрелкой 8"/>
            <p:cNvCxnSpPr>
              <a:cxnSpLocks noChangeShapeType="1"/>
            </p:cNvCxnSpPr>
            <p:nvPr/>
          </p:nvCxnSpPr>
          <p:spPr bwMode="auto">
            <a:xfrm>
              <a:off x="1436263" y="4253179"/>
              <a:ext cx="1368000" cy="0"/>
            </a:xfrm>
            <a:prstGeom prst="straightConnector1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34" name="Прямая со стрелкой 9"/>
            <p:cNvCxnSpPr>
              <a:cxnSpLocks noChangeShapeType="1"/>
            </p:cNvCxnSpPr>
            <p:nvPr/>
          </p:nvCxnSpPr>
          <p:spPr bwMode="auto">
            <a:xfrm>
              <a:off x="1438185" y="4541413"/>
              <a:ext cx="1368000" cy="0"/>
            </a:xfrm>
            <a:prstGeom prst="straightConnector1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35" name="Прямая со стрелкой 10"/>
            <p:cNvCxnSpPr>
              <a:cxnSpLocks noChangeShapeType="1"/>
            </p:cNvCxnSpPr>
            <p:nvPr/>
          </p:nvCxnSpPr>
          <p:spPr bwMode="auto">
            <a:xfrm>
              <a:off x="1435327" y="5047848"/>
              <a:ext cx="1368000" cy="0"/>
            </a:xfrm>
            <a:prstGeom prst="straightConnector1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29736" name="Группа 5"/>
            <p:cNvGrpSpPr>
              <a:grpSpLocks/>
            </p:cNvGrpSpPr>
            <p:nvPr/>
          </p:nvGrpSpPr>
          <p:grpSpPr bwMode="auto">
            <a:xfrm>
              <a:off x="1785140" y="4751832"/>
              <a:ext cx="505597" cy="90000"/>
              <a:chOff x="1695140" y="4751832"/>
              <a:chExt cx="505597" cy="90000"/>
            </a:xfrm>
          </p:grpSpPr>
          <p:sp>
            <p:nvSpPr>
              <p:cNvPr id="29737" name="Овал 4"/>
              <p:cNvSpPr>
                <a:spLocks noChangeArrowheads="1"/>
              </p:cNvSpPr>
              <p:nvPr/>
            </p:nvSpPr>
            <p:spPr bwMode="auto">
              <a:xfrm>
                <a:off x="1695140" y="475183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28575" algn="ctr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9738" name="Овал 12"/>
              <p:cNvSpPr>
                <a:spLocks noChangeArrowheads="1"/>
              </p:cNvSpPr>
              <p:nvPr/>
            </p:nvSpPr>
            <p:spPr bwMode="auto">
              <a:xfrm>
                <a:off x="1901540" y="475183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28575" algn="ctr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29739" name="Овал 13"/>
              <p:cNvSpPr>
                <a:spLocks noChangeArrowheads="1"/>
              </p:cNvSpPr>
              <p:nvPr/>
            </p:nvSpPr>
            <p:spPr bwMode="auto">
              <a:xfrm>
                <a:off x="2110737" y="4751832"/>
                <a:ext cx="90000" cy="90000"/>
              </a:xfrm>
              <a:prstGeom prst="ellipse">
                <a:avLst/>
              </a:prstGeom>
              <a:solidFill>
                <a:schemeClr val="tx1"/>
              </a:solidFill>
              <a:ln w="28575" algn="ctr">
                <a:solidFill>
                  <a:schemeClr val="tx1"/>
                </a:solidFill>
                <a:round/>
                <a:headEnd type="oval" w="med" len="med"/>
                <a:tailEnd type="triangle" w="med" len="med"/>
              </a:ln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</p:grpSp>
      <p:cxnSp>
        <p:nvCxnSpPr>
          <p:cNvPr id="29701" name="Прямая со стрелкой 36"/>
          <p:cNvCxnSpPr>
            <a:cxnSpLocks noChangeShapeType="1"/>
          </p:cNvCxnSpPr>
          <p:nvPr/>
        </p:nvCxnSpPr>
        <p:spPr bwMode="auto">
          <a:xfrm>
            <a:off x="7058025" y="3422650"/>
            <a:ext cx="1366838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2" name="Прямая со стрелкой 37"/>
          <p:cNvCxnSpPr>
            <a:cxnSpLocks noChangeShapeType="1"/>
          </p:cNvCxnSpPr>
          <p:nvPr/>
        </p:nvCxnSpPr>
        <p:spPr bwMode="auto">
          <a:xfrm>
            <a:off x="7058025" y="3721100"/>
            <a:ext cx="1366838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3" name="Прямая со стрелкой 38"/>
          <p:cNvCxnSpPr>
            <a:cxnSpLocks noChangeShapeType="1"/>
          </p:cNvCxnSpPr>
          <p:nvPr/>
        </p:nvCxnSpPr>
        <p:spPr bwMode="auto">
          <a:xfrm>
            <a:off x="7059613" y="4010025"/>
            <a:ext cx="1368425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04" name="Прямая со стрелкой 39"/>
          <p:cNvCxnSpPr>
            <a:cxnSpLocks noChangeShapeType="1"/>
          </p:cNvCxnSpPr>
          <p:nvPr/>
        </p:nvCxnSpPr>
        <p:spPr bwMode="auto">
          <a:xfrm>
            <a:off x="7043738" y="4514850"/>
            <a:ext cx="1368425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05" name="Овал 41"/>
          <p:cNvSpPr>
            <a:spLocks noChangeArrowheads="1"/>
          </p:cNvSpPr>
          <p:nvPr/>
        </p:nvSpPr>
        <p:spPr bwMode="auto">
          <a:xfrm>
            <a:off x="7405688" y="4219575"/>
            <a:ext cx="90487" cy="889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9706" name="Овал 42"/>
          <p:cNvSpPr>
            <a:spLocks noChangeArrowheads="1"/>
          </p:cNvSpPr>
          <p:nvPr/>
        </p:nvSpPr>
        <p:spPr bwMode="auto">
          <a:xfrm>
            <a:off x="7612063" y="4219575"/>
            <a:ext cx="90487" cy="889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9707" name="Овал 43"/>
          <p:cNvSpPr>
            <a:spLocks noChangeArrowheads="1"/>
          </p:cNvSpPr>
          <p:nvPr/>
        </p:nvSpPr>
        <p:spPr bwMode="auto">
          <a:xfrm>
            <a:off x="7821613" y="4219575"/>
            <a:ext cx="90487" cy="889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29708" name="Группа 67"/>
          <p:cNvGrpSpPr>
            <a:grpSpLocks/>
          </p:cNvGrpSpPr>
          <p:nvPr/>
        </p:nvGrpSpPr>
        <p:grpSpPr bwMode="auto">
          <a:xfrm>
            <a:off x="4867275" y="2085975"/>
            <a:ext cx="1093788" cy="942975"/>
            <a:chOff x="4309013" y="1608579"/>
            <a:chExt cx="1092960" cy="1370858"/>
          </a:xfrm>
        </p:grpSpPr>
        <p:cxnSp>
          <p:nvCxnSpPr>
            <p:cNvPr id="29728" name="Прямая со стрелкой 46"/>
            <p:cNvCxnSpPr>
              <a:cxnSpLocks noChangeShapeType="1"/>
            </p:cNvCxnSpPr>
            <p:nvPr/>
          </p:nvCxnSpPr>
          <p:spPr bwMode="auto">
            <a:xfrm rot="5400000">
              <a:off x="3625013" y="2294501"/>
              <a:ext cx="1368000" cy="0"/>
            </a:xfrm>
            <a:prstGeom prst="straightConnector1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29" name="Прямая со стрелкой 47"/>
            <p:cNvCxnSpPr>
              <a:cxnSpLocks noChangeShapeType="1"/>
            </p:cNvCxnSpPr>
            <p:nvPr/>
          </p:nvCxnSpPr>
          <p:spPr bwMode="auto">
            <a:xfrm rot="5400000">
              <a:off x="3923304" y="2294501"/>
              <a:ext cx="1368000" cy="0"/>
            </a:xfrm>
            <a:prstGeom prst="straightConnector1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30" name="Прямая со стрелкой 48"/>
            <p:cNvCxnSpPr>
              <a:cxnSpLocks noChangeShapeType="1"/>
            </p:cNvCxnSpPr>
            <p:nvPr/>
          </p:nvCxnSpPr>
          <p:spPr bwMode="auto">
            <a:xfrm rot="5400000">
              <a:off x="4211538" y="2292579"/>
              <a:ext cx="1368000" cy="0"/>
            </a:xfrm>
            <a:prstGeom prst="straightConnector1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731" name="Прямая со стрелкой 49"/>
            <p:cNvCxnSpPr>
              <a:cxnSpLocks noChangeShapeType="1"/>
            </p:cNvCxnSpPr>
            <p:nvPr/>
          </p:nvCxnSpPr>
          <p:spPr bwMode="auto">
            <a:xfrm rot="5400000">
              <a:off x="4717973" y="2295437"/>
              <a:ext cx="1368000" cy="0"/>
            </a:xfrm>
            <a:prstGeom prst="straightConnector1">
              <a:avLst/>
            </a:prstGeom>
            <a:noFill/>
            <a:ln w="44450" algn="ctr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9709" name="Группа 50"/>
          <p:cNvGrpSpPr>
            <a:grpSpLocks/>
          </p:cNvGrpSpPr>
          <p:nvPr/>
        </p:nvGrpSpPr>
        <p:grpSpPr bwMode="auto">
          <a:xfrm rot="-5400000">
            <a:off x="5457031" y="2378869"/>
            <a:ext cx="504825" cy="90488"/>
            <a:chOff x="1695140" y="4751832"/>
            <a:chExt cx="505597" cy="90000"/>
          </a:xfrm>
        </p:grpSpPr>
        <p:sp>
          <p:nvSpPr>
            <p:cNvPr id="29725" name="Овал 51"/>
            <p:cNvSpPr>
              <a:spLocks noChangeArrowheads="1"/>
            </p:cNvSpPr>
            <p:nvPr/>
          </p:nvSpPr>
          <p:spPr bwMode="auto">
            <a:xfrm>
              <a:off x="1695140" y="4751832"/>
              <a:ext cx="90000" cy="900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9726" name="Овал 52"/>
            <p:cNvSpPr>
              <a:spLocks noChangeArrowheads="1"/>
            </p:cNvSpPr>
            <p:nvPr/>
          </p:nvSpPr>
          <p:spPr bwMode="auto">
            <a:xfrm>
              <a:off x="1901540" y="4751832"/>
              <a:ext cx="90000" cy="900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29727" name="Овал 53"/>
            <p:cNvSpPr>
              <a:spLocks noChangeArrowheads="1"/>
            </p:cNvSpPr>
            <p:nvPr/>
          </p:nvSpPr>
          <p:spPr bwMode="auto">
            <a:xfrm>
              <a:off x="2110737" y="4751832"/>
              <a:ext cx="90000" cy="9000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 type="oval" w="med" len="med"/>
              <a:tailEnd type="triangle" w="med" len="med"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</p:grpSp>
      <p:sp>
        <p:nvSpPr>
          <p:cNvPr id="29710" name="TextBox 35"/>
          <p:cNvSpPr txBox="1">
            <a:spLocks noChangeArrowheads="1"/>
          </p:cNvSpPr>
          <p:nvPr/>
        </p:nvSpPr>
        <p:spPr bwMode="auto">
          <a:xfrm>
            <a:off x="1263650" y="3546475"/>
            <a:ext cx="647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5400">
                <a:solidFill>
                  <a:srgbClr val="C00000"/>
                </a:solidFill>
              </a:rPr>
              <a:t>X</a:t>
            </a:r>
            <a:endParaRPr lang="ru-RU" altLang="ru-RU" sz="5400">
              <a:solidFill>
                <a:srgbClr val="C00000"/>
              </a:solidFill>
            </a:endParaRPr>
          </a:p>
        </p:txBody>
      </p:sp>
      <p:sp>
        <p:nvSpPr>
          <p:cNvPr id="29711" name="TextBox 55"/>
          <p:cNvSpPr txBox="1">
            <a:spLocks noChangeArrowheads="1"/>
          </p:cNvSpPr>
          <p:nvPr/>
        </p:nvSpPr>
        <p:spPr bwMode="auto">
          <a:xfrm>
            <a:off x="8412163" y="3562350"/>
            <a:ext cx="646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5400">
                <a:solidFill>
                  <a:srgbClr val="C00000"/>
                </a:solidFill>
              </a:rPr>
              <a:t>Y</a:t>
            </a:r>
            <a:endParaRPr lang="ru-RU" altLang="ru-RU" sz="5400">
              <a:solidFill>
                <a:srgbClr val="C00000"/>
              </a:solidFill>
            </a:endParaRPr>
          </a:p>
        </p:txBody>
      </p:sp>
      <p:sp>
        <p:nvSpPr>
          <p:cNvPr id="29712" name="TextBox 56"/>
          <p:cNvSpPr txBox="1">
            <a:spLocks noChangeArrowheads="1"/>
          </p:cNvSpPr>
          <p:nvPr/>
        </p:nvSpPr>
        <p:spPr bwMode="auto">
          <a:xfrm>
            <a:off x="6084888" y="2022475"/>
            <a:ext cx="6080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5400">
                <a:solidFill>
                  <a:srgbClr val="C00000"/>
                </a:solidFill>
              </a:rPr>
              <a:t>Z</a:t>
            </a:r>
            <a:endParaRPr lang="ru-RU" altLang="ru-RU" sz="5400">
              <a:solidFill>
                <a:srgbClr val="C00000"/>
              </a:solidFill>
            </a:endParaRPr>
          </a:p>
        </p:txBody>
      </p:sp>
      <p:cxnSp>
        <p:nvCxnSpPr>
          <p:cNvPr id="29713" name="Прямая со стрелкой 59"/>
          <p:cNvCxnSpPr>
            <a:cxnSpLocks noChangeShapeType="1"/>
          </p:cNvCxnSpPr>
          <p:nvPr/>
        </p:nvCxnSpPr>
        <p:spPr bwMode="auto">
          <a:xfrm>
            <a:off x="2616200" y="4797425"/>
            <a:ext cx="728663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4" name="Прямая со стрелкой 61"/>
          <p:cNvCxnSpPr>
            <a:cxnSpLocks noChangeShapeType="1"/>
          </p:cNvCxnSpPr>
          <p:nvPr/>
        </p:nvCxnSpPr>
        <p:spPr bwMode="auto">
          <a:xfrm>
            <a:off x="2646363" y="5337175"/>
            <a:ext cx="4965700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5" name="Прямая со стрелкой 63"/>
          <p:cNvCxnSpPr>
            <a:cxnSpLocks noChangeShapeType="1"/>
          </p:cNvCxnSpPr>
          <p:nvPr/>
        </p:nvCxnSpPr>
        <p:spPr bwMode="auto">
          <a:xfrm flipV="1">
            <a:off x="2646363" y="4797425"/>
            <a:ext cx="0" cy="52705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16" name="Прямая со стрелкой 66"/>
          <p:cNvCxnSpPr>
            <a:cxnSpLocks noChangeShapeType="1"/>
          </p:cNvCxnSpPr>
          <p:nvPr/>
        </p:nvCxnSpPr>
        <p:spPr bwMode="auto">
          <a:xfrm flipV="1">
            <a:off x="7612063" y="4533900"/>
            <a:ext cx="0" cy="803275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17" name="Овал 68"/>
          <p:cNvSpPr>
            <a:spLocks noChangeArrowheads="1"/>
          </p:cNvSpPr>
          <p:nvPr/>
        </p:nvSpPr>
        <p:spPr bwMode="auto">
          <a:xfrm>
            <a:off x="7570788" y="4470400"/>
            <a:ext cx="90487" cy="889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9718" name="TextBox 65"/>
          <p:cNvSpPr txBox="1">
            <a:spLocks noChangeArrowheads="1"/>
          </p:cNvSpPr>
          <p:nvPr/>
        </p:nvSpPr>
        <p:spPr bwMode="auto">
          <a:xfrm>
            <a:off x="122238" y="5362575"/>
            <a:ext cx="89122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2200"/>
              <a:t>X – </a:t>
            </a:r>
            <a:r>
              <a:rPr lang="ru-RU" altLang="ru-RU" sz="2200"/>
              <a:t>входные сигналы (внутренние параметры)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200"/>
              <a:t>Z –</a:t>
            </a:r>
            <a:r>
              <a:rPr lang="ru-RU" altLang="ru-RU" sz="2200"/>
              <a:t> внешнее воздействие на объект</a:t>
            </a:r>
            <a:r>
              <a:rPr lang="en-US" altLang="ru-RU" sz="2200"/>
              <a:t>/</a:t>
            </a:r>
            <a:r>
              <a:rPr lang="ru-RU" altLang="ru-RU" sz="2200"/>
              <a:t>модель (внешние параметры)</a:t>
            </a:r>
            <a:endParaRPr lang="en-US" altLang="ru-RU" sz="22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200"/>
              <a:t>Y</a:t>
            </a:r>
            <a:r>
              <a:rPr lang="ru-RU" altLang="ru-RU" sz="2200"/>
              <a:t> – выходные сигналы (характеристики)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200" b="1" i="1"/>
              <a:t>+ структурная модель (учитывает структуру объекта)</a:t>
            </a:r>
          </a:p>
        </p:txBody>
      </p:sp>
      <p:sp>
        <p:nvSpPr>
          <p:cNvPr id="21527" name="Скругленный прямоугольник 69"/>
          <p:cNvSpPr>
            <a:spLocks noChangeArrowheads="1"/>
          </p:cNvSpPr>
          <p:nvPr/>
        </p:nvSpPr>
        <p:spPr bwMode="auto">
          <a:xfrm>
            <a:off x="3887788" y="1003300"/>
            <a:ext cx="2932112" cy="1082675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8575" algn="ctr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smtClean="0"/>
              <a:t>Внешняя среда</a:t>
            </a:r>
          </a:p>
        </p:txBody>
      </p:sp>
      <p:cxnSp>
        <p:nvCxnSpPr>
          <p:cNvPr id="29720" name="Прямая со стрелкой 72"/>
          <p:cNvCxnSpPr>
            <a:cxnSpLocks noChangeShapeType="1"/>
            <a:endCxn id="21527" idx="3"/>
          </p:cNvCxnSpPr>
          <p:nvPr/>
        </p:nvCxnSpPr>
        <p:spPr bwMode="auto">
          <a:xfrm flipH="1">
            <a:off x="6819900" y="1543050"/>
            <a:ext cx="831850" cy="0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721" name="Прямая со стрелкой 75"/>
          <p:cNvCxnSpPr>
            <a:cxnSpLocks noChangeShapeType="1"/>
          </p:cNvCxnSpPr>
          <p:nvPr/>
        </p:nvCxnSpPr>
        <p:spPr bwMode="auto">
          <a:xfrm flipV="1">
            <a:off x="7612063" y="1543050"/>
            <a:ext cx="15875" cy="1895475"/>
          </a:xfrm>
          <a:prstGeom prst="straightConnector1">
            <a:avLst/>
          </a:prstGeom>
          <a:noFill/>
          <a:ln w="44450" algn="ctr">
            <a:solidFill>
              <a:schemeClr val="tx1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722" name="Овал 80"/>
          <p:cNvSpPr>
            <a:spLocks noChangeArrowheads="1"/>
          </p:cNvSpPr>
          <p:nvPr/>
        </p:nvSpPr>
        <p:spPr bwMode="auto">
          <a:xfrm>
            <a:off x="7566025" y="3375025"/>
            <a:ext cx="90488" cy="889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2" name="TextBox 6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90562" y="1509112"/>
            <a:ext cx="2812441" cy="707886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 w="254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3046413"/>
            <a:ext cx="1285875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308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</a:rPr>
              <a:t>Проектный семинар </a:t>
            </a:r>
            <a:r>
              <a:rPr lang="ru-RU" sz="4400" b="1" smtClean="0">
                <a:solidFill>
                  <a:srgbClr val="0000FF"/>
                </a:solidFill>
              </a:rPr>
              <a:t>(часть 2)</a:t>
            </a:r>
            <a:endParaRPr lang="ru-RU" sz="4400" b="1" dirty="0">
              <a:solidFill>
                <a:srgbClr val="0000FF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76" y="1021975"/>
            <a:ext cx="903642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Основные понятия: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Внешняя среда (окружение).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Функциональность.</a:t>
            </a:r>
            <a:endParaRPr lang="ru-RU" sz="2800" dirty="0"/>
          </a:p>
          <a:p>
            <a:pPr marL="457200" indent="-457200">
              <a:buFontTx/>
              <a:buChar char="-"/>
            </a:pPr>
            <a:r>
              <a:rPr lang="ru-RU" sz="2800" dirty="0" smtClean="0"/>
              <a:t>Структурность.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Целостность.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Связи.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Развитие.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Критерии (признаки, по которым оценивается система).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Управление.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Ограничение.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Проблема (разница между существующей и желаемой системами).</a:t>
            </a:r>
          </a:p>
          <a:p>
            <a:pPr marL="457200" indent="-457200">
              <a:buFontTx/>
              <a:buChar char="-"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97437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2563" cy="798513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00FF"/>
                </a:solidFill>
              </a:rPr>
              <a:t>Процесс моделирования</a:t>
            </a:r>
          </a:p>
        </p:txBody>
      </p:sp>
      <p:pic>
        <p:nvPicPr>
          <p:cNvPr id="56323" name="Picture 2" descr="http://konspekta.net/lektsiiorgimg/baza1/297433420838.files/image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798513"/>
            <a:ext cx="6015037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4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2563" cy="712788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00FF"/>
                </a:solidFill>
              </a:rPr>
              <a:t>Классификация моделей</a:t>
            </a:r>
          </a:p>
        </p:txBody>
      </p:sp>
      <p:sp>
        <p:nvSpPr>
          <p:cNvPr id="44035" name="TextBox 2"/>
          <p:cNvSpPr txBox="1">
            <a:spLocks noChangeArrowheads="1"/>
          </p:cNvSpPr>
          <p:nvPr/>
        </p:nvSpPr>
        <p:spPr bwMode="auto">
          <a:xfrm>
            <a:off x="206375" y="712788"/>
            <a:ext cx="8866188" cy="57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300" b="1" dirty="0" smtClean="0"/>
              <a:t>Умозрительная</a:t>
            </a:r>
            <a:r>
              <a:rPr lang="ru-RU" altLang="ru-RU" sz="2300" dirty="0" smtClean="0"/>
              <a:t> - </a:t>
            </a:r>
            <a:r>
              <a:rPr lang="ru-RU" altLang="ru-RU" sz="2300" b="1" dirty="0" smtClean="0"/>
              <a:t>физическая</a:t>
            </a:r>
            <a:r>
              <a:rPr lang="ru-RU" altLang="ru-RU" sz="2300" dirty="0" smtClean="0"/>
              <a:t> (натурная) – </a:t>
            </a:r>
            <a:r>
              <a:rPr lang="ru-RU" altLang="ru-RU" sz="2300" b="1" dirty="0" smtClean="0"/>
              <a:t>математическая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300" b="1" dirty="0" smtClean="0"/>
              <a:t>Математическая</a:t>
            </a:r>
            <a:r>
              <a:rPr lang="ru-RU" altLang="ru-RU" sz="2300" dirty="0" smtClean="0"/>
              <a:t>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300" dirty="0" smtClean="0"/>
              <a:t>  - </a:t>
            </a:r>
            <a:r>
              <a:rPr lang="ru-RU" altLang="ru-RU" sz="2300" b="1" dirty="0" smtClean="0"/>
              <a:t>аналитическая</a:t>
            </a:r>
            <a:r>
              <a:rPr lang="ru-RU" altLang="ru-RU" sz="2300" dirty="0" smtClean="0"/>
              <a:t> (математические формулы)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300" dirty="0" smtClean="0"/>
              <a:t>  - </a:t>
            </a:r>
            <a:r>
              <a:rPr lang="ru-RU" altLang="ru-RU" sz="2300" b="1" dirty="0" smtClean="0"/>
              <a:t>имитационная</a:t>
            </a:r>
            <a:r>
              <a:rPr lang="ru-RU" altLang="ru-RU" sz="2300" dirty="0" smtClean="0"/>
              <a:t> (модель-алгоритм-программа)</a:t>
            </a:r>
          </a:p>
          <a:p>
            <a:pPr marL="176213" indent="-176213">
              <a:spcBef>
                <a:spcPct val="0"/>
              </a:spcBef>
              <a:buFontTx/>
              <a:buNone/>
              <a:defRPr/>
            </a:pPr>
            <a:r>
              <a:rPr lang="ru-RU" altLang="ru-RU" sz="2300" b="1" dirty="0" smtClean="0"/>
              <a:t>Функциональная</a:t>
            </a:r>
            <a:r>
              <a:rPr lang="ru-RU" altLang="ru-RU" sz="2300" dirty="0" smtClean="0"/>
              <a:t> – </a:t>
            </a:r>
            <a:r>
              <a:rPr lang="ru-RU" altLang="ru-RU" sz="2300" b="1" dirty="0" smtClean="0"/>
              <a:t>структурная</a:t>
            </a:r>
            <a:r>
              <a:rPr lang="ru-RU" altLang="ru-RU" sz="2300" dirty="0" smtClean="0"/>
              <a:t> (</a:t>
            </a:r>
            <a:r>
              <a:rPr lang="ru-RU" altLang="ru-RU" sz="2300" b="1" dirty="0" smtClean="0"/>
              <a:t>топологическая</a:t>
            </a:r>
            <a:r>
              <a:rPr lang="ru-RU" altLang="ru-RU" sz="2300" dirty="0" smtClean="0"/>
              <a:t> - </a:t>
            </a:r>
            <a:r>
              <a:rPr lang="ru-RU" altLang="ru-RU" sz="2300" b="1" dirty="0" smtClean="0"/>
              <a:t>геометрическая</a:t>
            </a:r>
            <a:r>
              <a:rPr lang="ru-RU" altLang="ru-RU" sz="2300" dirty="0" smtClean="0"/>
              <a:t>) – </a:t>
            </a:r>
            <a:r>
              <a:rPr lang="ru-RU" altLang="ru-RU" sz="2300" b="1" dirty="0"/>
              <a:t>а</a:t>
            </a:r>
            <a:r>
              <a:rPr lang="ru-RU" altLang="ru-RU" sz="2300" b="1" dirty="0" smtClean="0"/>
              <a:t>лгоритмическая</a:t>
            </a:r>
            <a:r>
              <a:rPr lang="ru-RU" altLang="ru-RU" sz="2300" dirty="0" smtClean="0"/>
              <a:t> </a:t>
            </a:r>
            <a:r>
              <a:rPr lang="ru-RU" altLang="ru-RU" sz="2300" dirty="0"/>
              <a:t>(модель</a:t>
            </a:r>
            <a:r>
              <a:rPr lang="ru-RU" altLang="ru-RU" sz="2300" dirty="0" smtClean="0"/>
              <a:t>,</a:t>
            </a:r>
          </a:p>
          <a:p>
            <a:pPr marL="176213" indent="-176213">
              <a:spcBef>
                <a:spcPct val="0"/>
              </a:spcBef>
              <a:buFontTx/>
              <a:buNone/>
              <a:defRPr/>
            </a:pPr>
            <a:r>
              <a:rPr lang="ru-RU" altLang="ru-RU" sz="2300" dirty="0" smtClean="0"/>
              <a:t> </a:t>
            </a:r>
            <a:r>
              <a:rPr lang="ru-RU" altLang="ru-RU" sz="2300" dirty="0"/>
              <a:t>описанная с помощью алгоритма)</a:t>
            </a:r>
            <a:endParaRPr lang="ru-RU" altLang="ru-RU" sz="2300" dirty="0" smtClean="0"/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300" b="1" dirty="0" smtClean="0"/>
              <a:t>Статическая</a:t>
            </a:r>
            <a:r>
              <a:rPr lang="ru-RU" altLang="ru-RU" sz="2300" dirty="0" smtClean="0"/>
              <a:t> (установившиеся и периодические процессы) – </a:t>
            </a:r>
            <a:r>
              <a:rPr lang="ru-RU" altLang="ru-RU" sz="2300" b="1" dirty="0" smtClean="0"/>
              <a:t>динамическая</a:t>
            </a:r>
            <a:r>
              <a:rPr lang="en-US" altLang="ru-RU" sz="2300" b="1" dirty="0" smtClean="0"/>
              <a:t>/</a:t>
            </a:r>
            <a:r>
              <a:rPr lang="ru-RU" altLang="ru-RU" sz="2300" b="1" dirty="0" smtClean="0"/>
              <a:t>эволюционная </a:t>
            </a:r>
            <a:r>
              <a:rPr lang="ru-RU" altLang="ru-RU" sz="2300" dirty="0" smtClean="0"/>
              <a:t>– </a:t>
            </a:r>
            <a:r>
              <a:rPr lang="ru-RU" altLang="ru-RU" sz="2300" b="1" dirty="0" smtClean="0"/>
              <a:t>квазистационарная</a:t>
            </a:r>
            <a:r>
              <a:rPr lang="ru-RU" altLang="ru-RU" sz="2300" dirty="0" smtClean="0"/>
              <a:t> (динамический процесс рассматривается как стационарный)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300" b="1" dirty="0" smtClean="0"/>
              <a:t>Детерминированная</a:t>
            </a:r>
            <a:r>
              <a:rPr lang="ru-RU" altLang="ru-RU" sz="2300" dirty="0" smtClean="0"/>
              <a:t> – </a:t>
            </a:r>
            <a:r>
              <a:rPr lang="ru-RU" altLang="ru-RU" sz="2300" b="1" dirty="0" smtClean="0"/>
              <a:t>стохастическая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300" b="1" dirty="0" smtClean="0"/>
              <a:t>Полная</a:t>
            </a:r>
            <a:r>
              <a:rPr lang="ru-RU" altLang="ru-RU" sz="2300" dirty="0" smtClean="0"/>
              <a:t> – </a:t>
            </a:r>
            <a:r>
              <a:rPr lang="ru-RU" altLang="ru-RU" sz="2300" b="1" dirty="0" smtClean="0"/>
              <a:t>неполная</a:t>
            </a:r>
            <a:r>
              <a:rPr lang="ru-RU" altLang="ru-RU" sz="2300" dirty="0" smtClean="0"/>
              <a:t> – </a:t>
            </a:r>
            <a:r>
              <a:rPr lang="ru-RU" altLang="ru-RU" sz="2300" b="1" dirty="0" smtClean="0"/>
              <a:t>приближенная</a:t>
            </a:r>
          </a:p>
          <a:p>
            <a:pPr marL="176213" indent="-176213">
              <a:spcBef>
                <a:spcPct val="0"/>
              </a:spcBef>
              <a:buFontTx/>
              <a:buNone/>
              <a:defRPr/>
            </a:pPr>
            <a:r>
              <a:rPr lang="ru-RU" altLang="ru-RU" sz="2300" b="1" dirty="0" smtClean="0"/>
              <a:t>Теоретическая</a:t>
            </a:r>
            <a:r>
              <a:rPr lang="ru-RU" altLang="ru-RU" sz="2300" dirty="0" smtClean="0"/>
              <a:t> – </a:t>
            </a:r>
            <a:r>
              <a:rPr lang="ru-RU" altLang="ru-RU" sz="2300" b="1" dirty="0" smtClean="0"/>
              <a:t>эмпирическая</a:t>
            </a:r>
            <a:r>
              <a:rPr lang="ru-RU" altLang="ru-RU" sz="2300" dirty="0" smtClean="0"/>
              <a:t> (от греч. «опыт») – </a:t>
            </a:r>
            <a:r>
              <a:rPr lang="ru-RU" altLang="ru-RU" sz="2300" b="1" dirty="0" smtClean="0"/>
              <a:t>полуэмпирическая</a:t>
            </a:r>
          </a:p>
          <a:p>
            <a:pPr marL="176213" indent="-176213">
              <a:spcBef>
                <a:spcPct val="0"/>
              </a:spcBef>
              <a:buFontTx/>
              <a:buNone/>
              <a:defRPr/>
            </a:pPr>
            <a:r>
              <a:rPr lang="ru-RU" altLang="ru-RU" sz="2300" b="1" dirty="0" smtClean="0"/>
              <a:t>Линейная</a:t>
            </a:r>
            <a:r>
              <a:rPr lang="ru-RU" altLang="ru-RU" sz="2300" dirty="0" smtClean="0"/>
              <a:t> – </a:t>
            </a:r>
            <a:r>
              <a:rPr lang="ru-RU" altLang="ru-RU" sz="2300" b="1" dirty="0" smtClean="0"/>
              <a:t>нелинейная</a:t>
            </a:r>
            <a:r>
              <a:rPr lang="ru-RU" altLang="ru-RU" sz="2300" dirty="0" smtClean="0"/>
              <a:t> – </a:t>
            </a:r>
            <a:r>
              <a:rPr lang="ru-RU" altLang="ru-RU" sz="2300" b="1" dirty="0" smtClean="0"/>
              <a:t>линеаризованная</a:t>
            </a:r>
          </a:p>
          <a:p>
            <a:pPr marL="176213" indent="-176213">
              <a:spcBef>
                <a:spcPct val="0"/>
              </a:spcBef>
              <a:buFontTx/>
              <a:buNone/>
              <a:defRPr/>
            </a:pPr>
            <a:r>
              <a:rPr lang="ru-RU" altLang="ru-RU" sz="2300" b="1" dirty="0" smtClean="0"/>
              <a:t>Непрерывная</a:t>
            </a:r>
            <a:r>
              <a:rPr lang="ru-RU" altLang="ru-RU" sz="2300" dirty="0" smtClean="0"/>
              <a:t> – </a:t>
            </a:r>
            <a:r>
              <a:rPr lang="ru-RU" altLang="ru-RU" sz="2300" b="1" dirty="0" smtClean="0"/>
              <a:t>дискретно-непрерывная</a:t>
            </a:r>
            <a:r>
              <a:rPr lang="ru-RU" altLang="ru-RU" sz="2300" dirty="0" smtClean="0"/>
              <a:t> - </a:t>
            </a:r>
            <a:r>
              <a:rPr lang="ru-RU" altLang="ru-RU" sz="2300" b="1" dirty="0" smtClean="0"/>
              <a:t>дискретная</a:t>
            </a:r>
            <a:endParaRPr lang="en-US" altLang="ru-RU" sz="2300" b="1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1270000"/>
            <a:ext cx="128587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5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2563" cy="712788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0000FF"/>
                </a:solidFill>
              </a:rPr>
              <a:t>Виды моделирования</a:t>
            </a:r>
          </a:p>
        </p:txBody>
      </p:sp>
      <p:sp>
        <p:nvSpPr>
          <p:cNvPr id="62467" name="TextBox 2"/>
          <p:cNvSpPr txBox="1">
            <a:spLocks noChangeArrowheads="1"/>
          </p:cNvSpPr>
          <p:nvPr/>
        </p:nvSpPr>
        <p:spPr bwMode="auto">
          <a:xfrm>
            <a:off x="206375" y="882650"/>
            <a:ext cx="8721725" cy="356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400" dirty="0"/>
              <a:t> </a:t>
            </a:r>
            <a:r>
              <a:rPr lang="ru-RU" altLang="ru-RU" sz="2400" b="1" dirty="0"/>
              <a:t>Аналитическое</a:t>
            </a:r>
            <a:r>
              <a:rPr lang="ru-RU" altLang="ru-RU" sz="2400" dirty="0"/>
              <a:t> моделирование – взаимодействие элементов системы записывается в виде функциональных соотношений</a:t>
            </a:r>
          </a:p>
          <a:p>
            <a:r>
              <a:rPr lang="ru-RU" altLang="ru-RU" sz="2400" dirty="0"/>
              <a:t> </a:t>
            </a:r>
            <a:r>
              <a:rPr lang="ru-RU" altLang="ru-RU" sz="2400" b="1" dirty="0"/>
              <a:t>Имитационное</a:t>
            </a:r>
            <a:r>
              <a:rPr lang="ru-RU" altLang="ru-RU" sz="2400" dirty="0"/>
              <a:t> моделирование – воспроизведение процесса функционирования моделируемой системы во времени (удобно для моделирования сложных систем)</a:t>
            </a:r>
          </a:p>
          <a:p>
            <a:r>
              <a:rPr lang="ru-RU" altLang="ru-RU" sz="2400" dirty="0"/>
              <a:t> </a:t>
            </a:r>
            <a:r>
              <a:rPr lang="ru-RU" altLang="ru-RU" sz="2400" b="1" dirty="0" smtClean="0"/>
              <a:t>Статистическое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>моделирование – моделирование методом статических испытаний (например, метод Монте-Карло).</a:t>
            </a:r>
          </a:p>
        </p:txBody>
      </p:sp>
    </p:spTree>
    <p:extLst>
      <p:ext uri="{BB962C8B-B14F-4D97-AF65-F5344CB8AC3E}">
        <p14:creationId xmlns:p14="http://schemas.microsoft.com/office/powerpoint/2010/main" val="28079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2563" cy="63182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0000FF"/>
                </a:solidFill>
              </a:rPr>
              <a:t>Схемы моделирования</a:t>
            </a:r>
          </a:p>
        </p:txBody>
      </p:sp>
      <p:sp>
        <p:nvSpPr>
          <p:cNvPr id="78851" name="TextBox 2"/>
          <p:cNvSpPr txBox="1">
            <a:spLocks noChangeArrowheads="1"/>
          </p:cNvSpPr>
          <p:nvPr/>
        </p:nvSpPr>
        <p:spPr bwMode="auto">
          <a:xfrm>
            <a:off x="141288" y="315913"/>
            <a:ext cx="8504237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20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/>
              <a:t>D-</a:t>
            </a:r>
            <a:r>
              <a:rPr lang="ru-RU" altLang="ru-RU" sz="2000" dirty="0"/>
              <a:t>схема моделирования (непрерывные модели)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Непрерывное моделирование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Численные методы решения </a:t>
            </a:r>
            <a:r>
              <a:rPr lang="en-US" altLang="ru-RU" sz="2000" dirty="0"/>
              <a:t>D-</a:t>
            </a:r>
            <a:r>
              <a:rPr lang="ru-RU" altLang="ru-RU" sz="2000" dirty="0"/>
              <a:t>модели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/>
              <a:t>F-</a:t>
            </a:r>
            <a:r>
              <a:rPr lang="ru-RU" altLang="ru-RU" sz="2000" dirty="0"/>
              <a:t> схема моделирования (автоматная модель)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Абстрактный</a:t>
            </a:r>
            <a:r>
              <a:rPr lang="en-US" altLang="ru-RU" sz="2000" dirty="0"/>
              <a:t> </a:t>
            </a:r>
            <a:r>
              <a:rPr lang="ru-RU" altLang="ru-RU" sz="2000" dirty="0"/>
              <a:t>и структурный автоматы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Декомпозиция автомата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/>
              <a:t>N</a:t>
            </a:r>
            <a:r>
              <a:rPr lang="ru-RU" altLang="ru-RU" sz="2000" dirty="0"/>
              <a:t> </a:t>
            </a:r>
            <a:r>
              <a:rPr lang="en-US" altLang="ru-RU" sz="2000" dirty="0"/>
              <a:t>-</a:t>
            </a:r>
            <a:r>
              <a:rPr lang="ru-RU" altLang="ru-RU" sz="2000" dirty="0"/>
              <a:t> схема моделирования (</a:t>
            </a:r>
            <a:r>
              <a:rPr lang="ru-RU" altLang="ru-RU" sz="2000" dirty="0" err="1"/>
              <a:t>графовые</a:t>
            </a:r>
            <a:r>
              <a:rPr lang="ru-RU" altLang="ru-RU" sz="2000" dirty="0"/>
              <a:t> модели)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Граф как основа </a:t>
            </a:r>
            <a:r>
              <a:rPr lang="en-US" altLang="ru-RU" sz="2000" dirty="0"/>
              <a:t>N</a:t>
            </a:r>
            <a:r>
              <a:rPr lang="ru-RU" altLang="ru-RU" sz="2000" dirty="0"/>
              <a:t>-схемы моделирования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Потоковый граф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Сеть Петри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/>
              <a:t>P-</a:t>
            </a:r>
            <a:r>
              <a:rPr lang="ru-RU" altLang="ru-RU" sz="2000" dirty="0"/>
              <a:t>схема (дискретные стохастические модели)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/>
              <a:t>Q</a:t>
            </a:r>
            <a:r>
              <a:rPr lang="ru-RU" altLang="ru-RU" sz="2000" dirty="0"/>
              <a:t> </a:t>
            </a:r>
            <a:r>
              <a:rPr lang="en-US" altLang="ru-RU" sz="2000" dirty="0"/>
              <a:t>-</a:t>
            </a:r>
            <a:r>
              <a:rPr lang="ru-RU" altLang="ru-RU" sz="2000" dirty="0"/>
              <a:t> схема моделирования (непрерывные стохастические модели)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Непрерывные сети Маркова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Вероятностный поток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Системы массового обслуживания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dirty="0"/>
              <a:t>A – </a:t>
            </a:r>
            <a:r>
              <a:rPr lang="ru-RU" altLang="ru-RU" sz="2000" dirty="0"/>
              <a:t>схема моделирования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Обработка результатов моделирования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Интерполяция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Аппроксимация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 - Исследование операций (кратко)</a:t>
            </a:r>
          </a:p>
        </p:txBody>
      </p:sp>
      <p:pic>
        <p:nvPicPr>
          <p:cNvPr id="78852" name="Picture 7" descr="http://school.umk-spo.biz/images/geomet/repr-0t86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275" y="890588"/>
            <a:ext cx="149225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3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9525" y="2074863"/>
            <a:ext cx="24082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Picture 11" descr="http://gruzdoff.ru/commons/thumb/4/45/Identity_graph1.svg/256px-Identity_graph1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2738438"/>
            <a:ext cx="183515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5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492625"/>
            <a:ext cx="285750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669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72563" cy="714375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00FF"/>
                </a:solidFill>
              </a:rPr>
              <a:t>Список литературы</a:t>
            </a:r>
          </a:p>
        </p:txBody>
      </p:sp>
      <p:sp>
        <p:nvSpPr>
          <p:cNvPr id="80899" name="TextBox 1"/>
          <p:cNvSpPr txBox="1">
            <a:spLocks noChangeArrowheads="1"/>
          </p:cNvSpPr>
          <p:nvPr/>
        </p:nvSpPr>
        <p:spPr bwMode="auto">
          <a:xfrm>
            <a:off x="358775" y="881063"/>
            <a:ext cx="8624888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1. Зарубин В.С. Математическое моделирование в технике: Учеб. для вузов </a:t>
            </a:r>
            <a:r>
              <a:rPr lang="en-US" altLang="ru-RU" sz="2400"/>
              <a:t>/ </a:t>
            </a:r>
            <a:r>
              <a:rPr lang="ru-RU" altLang="ru-RU" sz="2400"/>
              <a:t>Под ред. В.С. Зарубина, А.П. Крищенко. – 2-е изд., стереотип. – М.: Изд-во МГТУ им. Баумана, 2003. – 496 с. (Сер. Математика в техническом университете; Вып. </a:t>
            </a:r>
            <a:r>
              <a:rPr lang="en-US" altLang="ru-RU" sz="2400"/>
              <a:t>XXI, </a:t>
            </a:r>
            <a:r>
              <a:rPr lang="ru-RU" altLang="ru-RU" sz="2400"/>
              <a:t>заключительный).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2. Кельтон В.,  Лоу А. Имитационное моделирование. Классика CS. 3-е изд. Спб. Питер; Киев: Издательская группа BHV, 2004.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/>
              <a:t>3. Советов Б.Я., Яковлев С.А. Моделирование систем: учеб. для вузов 3-е изд, перераб. и доп. – М.: Высш. шк., 2001.</a:t>
            </a:r>
          </a:p>
        </p:txBody>
      </p:sp>
    </p:spTree>
    <p:extLst>
      <p:ext uri="{BB962C8B-B14F-4D97-AF65-F5344CB8AC3E}">
        <p14:creationId xmlns:p14="http://schemas.microsoft.com/office/powerpoint/2010/main" val="148792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158" y="940432"/>
            <a:ext cx="8927432" cy="42180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0000FF"/>
                </a:solidFill>
              </a:rPr>
              <a:t>Исследование операций</a:t>
            </a:r>
            <a:endParaRPr lang="ru-RU" altLang="ru-RU" b="1" dirty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" y="1486961"/>
            <a:ext cx="8758990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25" b="1" dirty="0">
                <a:solidFill>
                  <a:srgbClr val="252525"/>
                </a:solidFill>
              </a:rPr>
              <a:t>Исследование операций (ИСО)</a:t>
            </a:r>
            <a:r>
              <a:rPr lang="ru-RU" sz="2325" dirty="0">
                <a:solidFill>
                  <a:srgbClr val="252525"/>
                </a:solidFill>
              </a:rPr>
              <a:t> — применение математических, количественных методов для обоснования решений во всех областях целенаправленной человеческой деятельности. Цель исследования операций — предварительное количественное обоснование оптимальных решений с опорой на показатель эффективности.</a:t>
            </a:r>
          </a:p>
          <a:p>
            <a:endParaRPr lang="ru-RU" sz="2325" dirty="0">
              <a:solidFill>
                <a:srgbClr val="252525"/>
              </a:solidFill>
            </a:endParaRPr>
          </a:p>
          <a:p>
            <a:r>
              <a:rPr lang="ru-RU" altLang="ru-RU" sz="2325" b="1" dirty="0"/>
              <a:t>Исследование операций (ИСО) </a:t>
            </a:r>
            <a:r>
              <a:rPr lang="ru-RU" altLang="ru-RU" sz="2325" dirty="0"/>
              <a:t>-</a:t>
            </a:r>
          </a:p>
          <a:p>
            <a:r>
              <a:rPr lang="ru-RU" altLang="ru-RU" sz="2325" dirty="0"/>
              <a:t>это наука о количественном обосновании оптимальных решений на основе построения и использования математической модели.</a:t>
            </a:r>
          </a:p>
        </p:txBody>
      </p:sp>
    </p:spTree>
    <p:extLst>
      <p:ext uri="{BB962C8B-B14F-4D97-AF65-F5344CB8AC3E}">
        <p14:creationId xmlns:p14="http://schemas.microsoft.com/office/powerpoint/2010/main" val="302662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2347" y="857251"/>
            <a:ext cx="8843211" cy="589547"/>
          </a:xfrm>
        </p:spPr>
        <p:txBody>
          <a:bodyPr/>
          <a:lstStyle/>
          <a:p>
            <a:pPr algn="ctr" eaLnBrk="1" hangingPunct="1"/>
            <a:r>
              <a:rPr lang="ru-RU" altLang="ru-RU" sz="3150" b="1" dirty="0">
                <a:solidFill>
                  <a:srgbClr val="0000FF"/>
                </a:solidFill>
              </a:rPr>
              <a:t>Основные понятия модели исследования операций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96253" y="1963905"/>
            <a:ext cx="8975558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/>
              <a:t>Целевая функция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/>
              <a:t>Функция ограничения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/>
              <a:t>Внутренние параметры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/>
              <a:t>Оптимизационная модель (модель с целевой функцией)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 err="1"/>
              <a:t>Неоптимизационная</a:t>
            </a:r>
            <a:r>
              <a:rPr lang="ru-RU" altLang="ru-RU" sz="2400" dirty="0"/>
              <a:t> модель (модель без целевой функцией)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/>
              <a:t>Метод оптимизации (метод исследования операций)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400" dirty="0"/>
              <a:t>Оптимальное решение</a:t>
            </a:r>
          </a:p>
        </p:txBody>
      </p:sp>
    </p:spTree>
    <p:extLst>
      <p:ext uri="{BB962C8B-B14F-4D97-AF65-F5344CB8AC3E}">
        <p14:creationId xmlns:p14="http://schemas.microsoft.com/office/powerpoint/2010/main" val="243307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158" y="0"/>
            <a:ext cx="8927432" cy="13622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0000FF"/>
                </a:solidFill>
              </a:rPr>
              <a:t>Разделы дисциплины </a:t>
            </a:r>
            <a:r>
              <a:rPr lang="ru-RU" altLang="ru-RU" b="1" dirty="0">
                <a:solidFill>
                  <a:srgbClr val="0000FF"/>
                </a:solidFill>
              </a:rPr>
              <a:t>и</a:t>
            </a:r>
            <a:r>
              <a:rPr lang="ru-RU" altLang="ru-RU" b="1" dirty="0" smtClean="0">
                <a:solidFill>
                  <a:srgbClr val="0000FF"/>
                </a:solidFill>
              </a:rPr>
              <a:t>сследования операций</a:t>
            </a:r>
            <a:endParaRPr lang="ru-RU" altLang="ru-RU" b="1" dirty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58" y="1362237"/>
            <a:ext cx="89274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Математическое программирование</a:t>
            </a:r>
            <a:r>
              <a:rPr lang="ru-RU" dirty="0"/>
              <a:t> ("планирование") - методы отыскания экстремальных значений функции, на аргументы которой наложены ограничения.</a:t>
            </a:r>
          </a:p>
          <a:p>
            <a:r>
              <a:rPr lang="ru-RU" b="1" dirty="0"/>
              <a:t>Линейное программирование</a:t>
            </a:r>
            <a:r>
              <a:rPr lang="ru-RU" dirty="0"/>
              <a:t> (ЛП) – задачи с линейными целевыми функциями и ограничениями.</a:t>
            </a:r>
          </a:p>
          <a:p>
            <a:r>
              <a:rPr lang="ru-RU" b="1" dirty="0"/>
              <a:t>Нелинейное программирование</a:t>
            </a:r>
            <a:r>
              <a:rPr lang="ru-RU" dirty="0"/>
              <a:t> (НП) рассматривает задачи с нелинейными целевыми функциями и ограничениями.</a:t>
            </a:r>
          </a:p>
          <a:p>
            <a:r>
              <a:rPr lang="ru-RU" b="1" dirty="0"/>
              <a:t>Целочисленное</a:t>
            </a:r>
            <a:r>
              <a:rPr lang="ru-RU" dirty="0"/>
              <a:t> </a:t>
            </a:r>
            <a:r>
              <a:rPr lang="ru-RU" b="1" dirty="0"/>
              <a:t>линейное программирование</a:t>
            </a:r>
            <a:r>
              <a:rPr lang="ru-RU" dirty="0"/>
              <a:t> – решение задач, у которых все или некоторые переменные должны принимать целочисленные значения.</a:t>
            </a:r>
          </a:p>
          <a:p>
            <a:r>
              <a:rPr lang="ru-RU" b="1" dirty="0"/>
              <a:t>Динамическое программирование</a:t>
            </a:r>
            <a:r>
              <a:rPr lang="ru-RU" dirty="0"/>
              <a:t> выбор наиболее оптимального управления динамическим объектом во времени.</a:t>
            </a:r>
          </a:p>
          <a:p>
            <a:r>
              <a:rPr lang="ru-RU" dirty="0"/>
              <a:t>Аппарат </a:t>
            </a:r>
            <a:r>
              <a:rPr lang="ru-RU" b="1" dirty="0"/>
              <a:t>теории вероятностей</a:t>
            </a:r>
            <a:r>
              <a:rPr lang="ru-RU" dirty="0"/>
              <a:t> позволяет находить оптимальные параметры стохастических систем (СМО, регрессионный и корреляционный анализ и т.п.).</a:t>
            </a:r>
          </a:p>
          <a:p>
            <a:r>
              <a:rPr lang="ru-RU" b="1" dirty="0"/>
              <a:t>Теория игр и принятия решений </a:t>
            </a:r>
            <a:r>
              <a:rPr lang="ru-RU" dirty="0"/>
              <a:t>рассматривает процессы выбора наилучшей из нескольких альтернатив в ситуациях определенности, в условиях риска (данные можно описать с помощью вероятностных распределений), в условиях неопределенности (вероятностное распределение либо неизвестно, либо не может быть определено).</a:t>
            </a:r>
          </a:p>
          <a:p>
            <a:r>
              <a:rPr lang="ru-RU" dirty="0"/>
              <a:t> </a:t>
            </a:r>
            <a:r>
              <a:rPr lang="ru-RU" b="1" dirty="0"/>
              <a:t>Теория нечетких множеств</a:t>
            </a:r>
            <a:r>
              <a:rPr lang="ru-RU" dirty="0"/>
              <a:t> позволяет производить оценку нечетких данных и нечетких суждений (например, с помощью этого аппарата можно оценивать субъективное мнение экспертов.</a:t>
            </a:r>
            <a:endParaRPr lang="ru-RU" dirty="0">
              <a:solidFill>
                <a:srgbClr val="2525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6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6253" y="857251"/>
            <a:ext cx="8879306" cy="642938"/>
          </a:xfrm>
        </p:spPr>
        <p:txBody>
          <a:bodyPr/>
          <a:lstStyle/>
          <a:p>
            <a:pPr algn="ctr" eaLnBrk="1" hangingPunct="1"/>
            <a:r>
              <a:rPr lang="ru-RU" altLang="ru-RU" sz="3600" b="1" dirty="0">
                <a:solidFill>
                  <a:srgbClr val="0000FF"/>
                </a:solidFill>
              </a:rPr>
              <a:t>Одна задача линейного программирования</a:t>
            </a:r>
          </a:p>
        </p:txBody>
      </p:sp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96253" y="1500188"/>
            <a:ext cx="8879306" cy="414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25" b="1" dirty="0"/>
              <a:t>Задача: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25" dirty="0"/>
              <a:t>Для окраски помещения необходимо купить 15 кг краски. Эту краску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25" dirty="0"/>
              <a:t>можно купить в банках двух типов: по 1,5 кг, стоимостью 10 рублей каждая, или банках весом 0,9 кг, стоимостью 8,5 рублей. Для перевозки используется ящик, в который может уместиться 8 банок первого типа или 25 банок второго типа.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25" b="1" dirty="0"/>
              <a:t>Решение: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25" dirty="0"/>
              <a:t>x</a:t>
            </a:r>
            <a:r>
              <a:rPr lang="ru-RU" altLang="ru-RU" sz="2025" baseline="-25000" dirty="0"/>
              <a:t>1</a:t>
            </a:r>
            <a:r>
              <a:rPr lang="ru-RU" altLang="ru-RU" sz="2025" dirty="0"/>
              <a:t> - количество банок первого типа (каждая банка занимает 1</a:t>
            </a:r>
            <a:r>
              <a:rPr lang="en-US" altLang="ru-RU" sz="2025" dirty="0"/>
              <a:t>/8</a:t>
            </a:r>
            <a:r>
              <a:rPr lang="ru-RU" altLang="ru-RU" sz="2025" dirty="0"/>
              <a:t> ящика),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25" dirty="0"/>
              <a:t>x</a:t>
            </a:r>
            <a:r>
              <a:rPr lang="ru-RU" altLang="ru-RU" sz="2025" baseline="-25000" dirty="0"/>
              <a:t>2</a:t>
            </a:r>
            <a:r>
              <a:rPr lang="ru-RU" altLang="ru-RU" sz="2025" dirty="0"/>
              <a:t> - количество банок второго типа (каждая банка занимает 1</a:t>
            </a:r>
            <a:r>
              <a:rPr lang="en-US" altLang="ru-RU" sz="2025" dirty="0"/>
              <a:t>/</a:t>
            </a:r>
            <a:r>
              <a:rPr lang="ru-RU" altLang="ru-RU" sz="2025" dirty="0"/>
              <a:t>25 ящика).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25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25" dirty="0"/>
              <a:t>1,5</a:t>
            </a:r>
            <a:r>
              <a:rPr lang="en-US" altLang="ru-RU" sz="2025" dirty="0"/>
              <a:t>x</a:t>
            </a:r>
            <a:r>
              <a:rPr lang="en-US" altLang="ru-RU" sz="2025" baseline="-25000" dirty="0"/>
              <a:t>1</a:t>
            </a:r>
            <a:r>
              <a:rPr lang="en-US" altLang="ru-RU" sz="2025" dirty="0"/>
              <a:t>+</a:t>
            </a:r>
            <a:r>
              <a:rPr lang="ru-RU" altLang="ru-RU" sz="2025" dirty="0"/>
              <a:t> 0,9</a:t>
            </a:r>
            <a:r>
              <a:rPr lang="en-US" altLang="ru-RU" sz="2025" dirty="0"/>
              <a:t>x</a:t>
            </a:r>
            <a:r>
              <a:rPr lang="en-US" altLang="ru-RU" sz="2025" baseline="-25000" dirty="0"/>
              <a:t>2</a:t>
            </a:r>
            <a:r>
              <a:rPr lang="en-US" altLang="ru-RU" sz="2025" dirty="0"/>
              <a:t> &gt;=</a:t>
            </a:r>
            <a:r>
              <a:rPr lang="ru-RU" altLang="ru-RU" sz="2025" dirty="0"/>
              <a:t> 15</a:t>
            </a:r>
            <a:endParaRPr lang="en-US" altLang="ru-RU" sz="2025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25" dirty="0"/>
              <a:t>1</a:t>
            </a:r>
            <a:r>
              <a:rPr lang="en-US" altLang="ru-RU" sz="2025" dirty="0"/>
              <a:t>/8x</a:t>
            </a:r>
            <a:r>
              <a:rPr lang="en-US" altLang="ru-RU" sz="2025" baseline="-25000" dirty="0"/>
              <a:t>1</a:t>
            </a:r>
            <a:r>
              <a:rPr lang="en-US" altLang="ru-RU" sz="2025" dirty="0"/>
              <a:t>+</a:t>
            </a:r>
            <a:r>
              <a:rPr lang="ru-RU" altLang="ru-RU" sz="2025" dirty="0"/>
              <a:t> </a:t>
            </a:r>
            <a:r>
              <a:rPr lang="en-US" altLang="ru-RU" sz="2025" dirty="0"/>
              <a:t>1/25x</a:t>
            </a:r>
            <a:r>
              <a:rPr lang="en-US" altLang="ru-RU" sz="2025" baseline="-25000" dirty="0"/>
              <a:t>2</a:t>
            </a:r>
            <a:r>
              <a:rPr lang="en-US" altLang="ru-RU" sz="2025" dirty="0"/>
              <a:t> &lt;=</a:t>
            </a:r>
            <a:r>
              <a:rPr lang="ru-RU" altLang="ru-RU" sz="2025" dirty="0"/>
              <a:t> 1</a:t>
            </a:r>
            <a:endParaRPr lang="en-US" altLang="ru-RU" sz="2025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25" dirty="0"/>
              <a:t>Стоимость покупки: </a:t>
            </a:r>
            <a:r>
              <a:rPr lang="en-US" altLang="ru-RU" sz="2025" dirty="0"/>
              <a:t>L=10x</a:t>
            </a:r>
            <a:r>
              <a:rPr lang="en-US" altLang="ru-RU" sz="2025" baseline="-25000" dirty="0"/>
              <a:t>1</a:t>
            </a:r>
            <a:r>
              <a:rPr lang="en-US" altLang="ru-RU" sz="2025" dirty="0"/>
              <a:t>+8,5x</a:t>
            </a:r>
            <a:r>
              <a:rPr lang="en-US" altLang="ru-RU" sz="2025" baseline="-25000" dirty="0"/>
              <a:t>2</a:t>
            </a:r>
            <a:r>
              <a:rPr lang="en-US" altLang="ru-RU" sz="2025" dirty="0"/>
              <a:t> -&gt; min</a:t>
            </a:r>
          </a:p>
        </p:txBody>
      </p:sp>
      <p:pic>
        <p:nvPicPr>
          <p:cNvPr id="2150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78" y="4326732"/>
            <a:ext cx="3240881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01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Рисунок 4"/>
          <p:cNvPicPr>
            <a:picLocks noChangeAspect="1"/>
          </p:cNvPicPr>
          <p:nvPr/>
        </p:nvPicPr>
        <p:blipFill>
          <a:blip r:embed="rId3">
            <a:lum bright="-22000" contras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60412"/>
            <a:ext cx="5162622" cy="466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379" y="857250"/>
            <a:ext cx="8867274" cy="887016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000" b="1" dirty="0">
                <a:solidFill>
                  <a:srgbClr val="0000FF"/>
                </a:solidFill>
              </a:rPr>
              <a:t>Решение одной задачи линейного программирования графическим методом</a:t>
            </a:r>
          </a:p>
        </p:txBody>
      </p:sp>
      <p:pic>
        <p:nvPicPr>
          <p:cNvPr id="23556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621" y="1744266"/>
            <a:ext cx="3180440" cy="164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5"/>
          <p:cNvSpPr txBox="1">
            <a:spLocks noChangeArrowheads="1"/>
          </p:cNvSpPr>
          <p:nvPr/>
        </p:nvSpPr>
        <p:spPr bwMode="auto">
          <a:xfrm>
            <a:off x="5162622" y="3612358"/>
            <a:ext cx="402950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Возьмем, например, </a:t>
            </a:r>
            <a:r>
              <a:rPr lang="en-US" altLang="ru-RU" sz="1800" dirty="0"/>
              <a:t>L=170</a:t>
            </a:r>
            <a:r>
              <a:rPr lang="ru-RU" altLang="ru-RU" sz="1800" dirty="0"/>
              <a:t>, тогда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/>
              <a:t>170</a:t>
            </a:r>
            <a:r>
              <a:rPr lang="ru-RU" altLang="ru-RU" sz="1800" dirty="0"/>
              <a:t>=10</a:t>
            </a:r>
            <a:r>
              <a:rPr lang="en-US" altLang="ru-RU" sz="1800" dirty="0"/>
              <a:t>x</a:t>
            </a:r>
            <a:r>
              <a:rPr lang="en-US" altLang="ru-RU" sz="1800" baseline="-25000" dirty="0"/>
              <a:t>1</a:t>
            </a:r>
            <a:r>
              <a:rPr lang="en-US" altLang="ru-RU" sz="1800" dirty="0"/>
              <a:t>+8,5x</a:t>
            </a:r>
            <a:r>
              <a:rPr lang="en-US" altLang="ru-RU" sz="1800" baseline="-25000" dirty="0"/>
              <a:t>2</a:t>
            </a:r>
            <a:endParaRPr lang="ru-RU" altLang="ru-RU" sz="1800" baseline="-25000" dirty="0"/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Пер</a:t>
            </a:r>
            <a:r>
              <a:rPr lang="en-US" altLang="ru-RU" sz="1800" dirty="0"/>
              <a:t>e</a:t>
            </a:r>
            <a:r>
              <a:rPr lang="ru-RU" altLang="ru-RU" sz="1800" dirty="0"/>
              <a:t>двигаем линию в направлении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начала координат…</a:t>
            </a:r>
            <a:endParaRPr lang="en-US" altLang="ru-RU" sz="1800" dirty="0"/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dirty="0"/>
              <a:t>A-</a:t>
            </a:r>
            <a:r>
              <a:rPr lang="ru-RU" altLang="ru-RU" sz="1800" dirty="0"/>
              <a:t> оптимальная точки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В – оптимальная точки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    </a:t>
            </a:r>
            <a:r>
              <a:rPr lang="en-US" altLang="ru-RU" sz="1800" dirty="0"/>
              <a:t>   </a:t>
            </a:r>
            <a:r>
              <a:rPr lang="ru-RU" altLang="ru-RU" sz="1800" dirty="0"/>
              <a:t>для целочисленных значений</a:t>
            </a:r>
          </a:p>
        </p:txBody>
      </p:sp>
    </p:spTree>
    <p:extLst>
      <p:ext uri="{BB962C8B-B14F-4D97-AF65-F5344CB8AC3E}">
        <p14:creationId xmlns:p14="http://schemas.microsoft.com/office/powerpoint/2010/main" val="30441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</a:rPr>
              <a:t>Система</a:t>
            </a:r>
            <a:endParaRPr lang="ru-RU" sz="4400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925" y="578784"/>
            <a:ext cx="5772150" cy="47053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4129" y="5472393"/>
            <a:ext cx="91977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 Математические модели объектов: 1 Z – вектор контролируемых  воздействий; 2 Z – вектор неконтролируемых воздействий; X – вектор выходных  координат; U – вектор управляющих воздействий </a:t>
            </a:r>
          </a:p>
        </p:txBody>
      </p:sp>
    </p:spTree>
    <p:extLst>
      <p:ext uri="{BB962C8B-B14F-4D97-AF65-F5344CB8AC3E}">
        <p14:creationId xmlns:p14="http://schemas.microsoft.com/office/powerpoint/2010/main" val="1878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506" y="857251"/>
            <a:ext cx="8722894" cy="49329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50" b="1" dirty="0">
                <a:solidFill>
                  <a:srgbClr val="0000FF"/>
                </a:solidFill>
              </a:rPr>
              <a:t>Схема симплекс-метода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8758" y="1359883"/>
            <a:ext cx="83980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/>
              <a:t>Система уравнений записывается в канонической форме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/>
              <a:t>Строится исходных опорный план: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2400" dirty="0"/>
              <a:t>Проверка текущего плана на оптимальность</a:t>
            </a:r>
          </a:p>
          <a:p>
            <a:pPr>
              <a:defRPr/>
            </a:pPr>
            <a:r>
              <a:rPr lang="ru-RU" sz="2400" dirty="0"/>
              <a:t>Все оставшиеся вектора разлагаются по базису, вычисляется целевая функция для них, выбирается для включения тот вектор, при котором целевая функция наименьшая</a:t>
            </a:r>
          </a:p>
          <a:p>
            <a:pPr>
              <a:defRPr/>
            </a:pPr>
            <a:r>
              <a:rPr lang="ru-RU" sz="2400" dirty="0"/>
              <a:t>4. Вектор для исключения из базиса выбирается по формуле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/>
              <a:t>5. Изменение базиса с помощью преобразований </a:t>
            </a:r>
            <a:r>
              <a:rPr lang="ru-RU" sz="2400" dirty="0" err="1"/>
              <a:t>Жордана</a:t>
            </a:r>
            <a:r>
              <a:rPr lang="ru-RU" sz="2400" dirty="0"/>
              <a:t>.</a:t>
            </a:r>
          </a:p>
          <a:p>
            <a:pPr>
              <a:defRPr/>
            </a:pPr>
            <a:endParaRPr lang="ru-RU" sz="2400" dirty="0"/>
          </a:p>
        </p:txBody>
      </p:sp>
      <p:pic>
        <p:nvPicPr>
          <p:cNvPr id="6246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438" y="1783682"/>
            <a:ext cx="2995103" cy="39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9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021" y="4816455"/>
            <a:ext cx="4740744" cy="87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4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0790" y="857251"/>
            <a:ext cx="8578516" cy="59888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50" b="1" dirty="0">
                <a:solidFill>
                  <a:srgbClr val="0000FF"/>
                </a:solidFill>
              </a:rPr>
              <a:t>Нелинейное программирование (НП)</a:t>
            </a:r>
          </a:p>
        </p:txBody>
      </p:sp>
      <p:pic>
        <p:nvPicPr>
          <p:cNvPr id="16691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716" y="1456136"/>
            <a:ext cx="5076825" cy="426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581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1" y="857250"/>
            <a:ext cx="6804422" cy="94801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b="1" dirty="0" smtClean="0">
                <a:solidFill>
                  <a:srgbClr val="0000FF"/>
                </a:solidFill>
              </a:rPr>
              <a:t>Пример задачи нелинейного программирования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966" y="2638987"/>
            <a:ext cx="5036250" cy="3072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57162" y="2638987"/>
                <a:ext cx="8986838" cy="39739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100" dirty="0"/>
                  <a:t>Необходимо минимизировать </a:t>
                </a:r>
              </a:p>
              <a:p>
                <a:r>
                  <a:rPr lang="ru-RU" sz="2100" dirty="0"/>
                  <a:t>функцию</a:t>
                </a:r>
              </a:p>
              <a:p>
                <a:r>
                  <a:rPr lang="en-US" sz="2100" dirty="0">
                    <a:sym typeface="Symbol" panose="05050102010706020507" pitchFamily="18" charset="2"/>
                  </a:rPr>
                  <a:t>f(x)=</a:t>
                </a:r>
                <a:r>
                  <a:rPr lang="ru-RU" sz="2100" dirty="0">
                    <a:sym typeface="Symbol" panose="05050102010706020507" pitchFamily="18" charset="2"/>
                  </a:rPr>
                  <a:t>(</a:t>
                </a:r>
                <a:r>
                  <a:rPr lang="en-US" sz="2100" dirty="0">
                    <a:sym typeface="Symbol" panose="05050102010706020507" pitchFamily="18" charset="2"/>
                  </a:rPr>
                  <a:t>x</a:t>
                </a:r>
                <a:r>
                  <a:rPr lang="en-US" sz="21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100" dirty="0">
                    <a:sym typeface="Symbol" panose="05050102010706020507" pitchFamily="18" charset="2"/>
                  </a:rPr>
                  <a:t>-3</a:t>
                </a:r>
                <a:r>
                  <a:rPr lang="ru-RU" sz="2100" dirty="0">
                    <a:sym typeface="Symbol" panose="05050102010706020507" pitchFamily="18" charset="2"/>
                  </a:rPr>
                  <a:t>)</a:t>
                </a:r>
                <a:r>
                  <a:rPr lang="en-US" sz="21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100" dirty="0">
                    <a:sym typeface="Symbol" panose="05050102010706020507" pitchFamily="18" charset="2"/>
                  </a:rPr>
                  <a:t>+(x</a:t>
                </a:r>
                <a:r>
                  <a:rPr lang="en-US" sz="21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100" dirty="0">
                    <a:sym typeface="Symbol" panose="05050102010706020507" pitchFamily="18" charset="2"/>
                  </a:rPr>
                  <a:t>-2)</a:t>
                </a:r>
                <a:r>
                  <a:rPr lang="en-US" sz="21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100" dirty="0">
                    <a:sym typeface="Symbol" panose="05050102010706020507" pitchFamily="18" charset="2"/>
                  </a:rPr>
                  <a:t>,</a:t>
                </a:r>
              </a:p>
              <a:p>
                <a:r>
                  <a:rPr lang="ru-RU" sz="2100" dirty="0">
                    <a:sym typeface="Symbol" panose="05050102010706020507" pitchFamily="18" charset="2"/>
                  </a:rPr>
                  <a:t>при условиях:</a:t>
                </a:r>
              </a:p>
              <a:p>
                <a:r>
                  <a:rPr lang="en-US" sz="2100" dirty="0">
                    <a:sym typeface="Symbol" panose="05050102010706020507" pitchFamily="18" charset="2"/>
                  </a:rPr>
                  <a:t>g</a:t>
                </a:r>
                <a:r>
                  <a:rPr lang="en-US" sz="21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100" dirty="0">
                    <a:sym typeface="Symbol" panose="05050102010706020507" pitchFamily="18" charset="2"/>
                  </a:rPr>
                  <a:t>(x)&gt;=x</a:t>
                </a:r>
                <a:r>
                  <a:rPr lang="en-US" sz="21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1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100" dirty="0">
                    <a:sym typeface="Symbol" panose="05050102010706020507" pitchFamily="18" charset="2"/>
                  </a:rPr>
                  <a:t>-x</a:t>
                </a:r>
                <a:r>
                  <a:rPr lang="en-US" sz="21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100" dirty="0">
                    <a:sym typeface="Symbol" panose="05050102010706020507" pitchFamily="18" charset="2"/>
                  </a:rPr>
                  <a:t>-3,</a:t>
                </a:r>
              </a:p>
              <a:p>
                <a:r>
                  <a:rPr lang="en-US" sz="2100" dirty="0">
                    <a:sym typeface="Symbol" panose="05050102010706020507" pitchFamily="18" charset="2"/>
                  </a:rPr>
                  <a:t>g2(x)&lt;=x</a:t>
                </a:r>
                <a:r>
                  <a:rPr lang="en-US" sz="21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100" dirty="0">
                    <a:sym typeface="Symbol" panose="05050102010706020507" pitchFamily="18" charset="2"/>
                  </a:rPr>
                  <a:t>-1,</a:t>
                </a:r>
              </a:p>
              <a:p>
                <a:r>
                  <a:rPr lang="en-US" sz="2100" dirty="0">
                    <a:sym typeface="Symbol" panose="05050102010706020507" pitchFamily="18" charset="2"/>
                  </a:rPr>
                  <a:t>g3(x)&lt;=-x</a:t>
                </a:r>
                <a:r>
                  <a:rPr lang="en-US" sz="21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100" dirty="0">
                    <a:sym typeface="Symbol" panose="05050102010706020507" pitchFamily="18" charset="2"/>
                  </a:rPr>
                  <a:t>.</a:t>
                </a:r>
                <a:endParaRPr lang="ru-RU" sz="2100" dirty="0">
                  <a:sym typeface="Symbol" panose="05050102010706020507" pitchFamily="18" charset="2"/>
                </a:endParaRPr>
              </a:p>
              <a:p>
                <a:endParaRPr lang="en-US" sz="2100" dirty="0">
                  <a:sym typeface="Symbol" panose="05050102010706020507" pitchFamily="18" charset="2"/>
                </a:endParaRPr>
              </a:p>
              <a:p>
                <a:r>
                  <a:rPr lang="ru-RU" sz="2100" dirty="0">
                    <a:sym typeface="Symbol" panose="05050102010706020507" pitchFamily="18" charset="2"/>
                  </a:rPr>
                  <a:t>Задача – найти</a:t>
                </a:r>
              </a:p>
              <a:p>
                <a:r>
                  <a:rPr lang="ru-RU" sz="2100" dirty="0">
                    <a:sym typeface="Symbol" panose="05050102010706020507" pitchFamily="18" charset="2"/>
                  </a:rPr>
                  <a:t>точку, находящуюся на минимальном расстоянии от точки (3,2) – центра круга (</a:t>
                </a:r>
                <a:r>
                  <a:rPr lang="en-US" sz="2100" dirty="0">
                    <a:sym typeface="Symbol" panose="05050102010706020507" pitchFamily="18" charset="2"/>
                  </a:rPr>
                  <a:t>x</a:t>
                </a:r>
                <a:r>
                  <a:rPr lang="en-US" sz="21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2100" dirty="0">
                    <a:sym typeface="Symbol" panose="05050102010706020507" pitchFamily="18" charset="2"/>
                  </a:rPr>
                  <a:t>-3</a:t>
                </a:r>
                <a:r>
                  <a:rPr lang="ru-RU" sz="2100" dirty="0">
                    <a:sym typeface="Symbol" panose="05050102010706020507" pitchFamily="18" charset="2"/>
                  </a:rPr>
                  <a:t>)</a:t>
                </a:r>
                <a:r>
                  <a:rPr lang="en-US" sz="2100" baseline="30000" dirty="0">
                    <a:sym typeface="Symbol" panose="05050102010706020507" pitchFamily="18" charset="2"/>
                  </a:rPr>
                  <a:t>2</a:t>
                </a:r>
                <a:r>
                  <a:rPr lang="en-US" sz="2100" dirty="0">
                    <a:sym typeface="Symbol" panose="05050102010706020507" pitchFamily="18" charset="2"/>
                  </a:rPr>
                  <a:t>+(x</a:t>
                </a:r>
                <a:r>
                  <a:rPr lang="en-US" sz="21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2100" dirty="0">
                    <a:sym typeface="Symbol" panose="05050102010706020507" pitchFamily="18" charset="2"/>
                  </a:rPr>
                  <a:t>-2)</a:t>
                </a:r>
                <a:r>
                  <a:rPr lang="en-US" sz="2100" baseline="30000" dirty="0">
                    <a:sym typeface="Symbol" panose="05050102010706020507" pitchFamily="18" charset="2"/>
                  </a:rPr>
                  <a:t>2</a:t>
                </a:r>
                <a:r>
                  <a:rPr lang="ru-RU" sz="2100" dirty="0">
                    <a:sym typeface="Symbol" panose="05050102010706020507" pitchFamily="18" charset="2"/>
                  </a:rPr>
                  <a:t>=с. радиус круга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1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ru-RU" sz="2100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с</m:t>
                        </m:r>
                      </m:e>
                    </m:rad>
                    <m:r>
                      <a:rPr lang="ru-RU" sz="2100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.</m:t>
                    </m:r>
                  </m:oMath>
                </a14:m>
                <a:r>
                  <a:rPr lang="ru-RU" sz="2100" dirty="0">
                    <a:sym typeface="Symbol" panose="05050102010706020507" pitchFamily="18" charset="2"/>
                  </a:rPr>
                  <a:t> Такая точка – (2,1). Значение целевой функции в т. (2,1) равно 2.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62" y="2638987"/>
                <a:ext cx="8986838" cy="3973908"/>
              </a:xfrm>
              <a:prstGeom prst="rect">
                <a:avLst/>
              </a:prstGeom>
              <a:blipFill rotWithShape="0">
                <a:blip r:embed="rId4"/>
                <a:stretch>
                  <a:fillRect l="-814" t="-920" b="-19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13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1" y="1028701"/>
            <a:ext cx="6804422" cy="72747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400" b="1" dirty="0">
                <a:solidFill>
                  <a:srgbClr val="0000FF"/>
                </a:solidFill>
              </a:rPr>
              <a:t>Градиентные методы нахождения оптимальной точки в функции нескольких переменных</a:t>
            </a:r>
          </a:p>
        </p:txBody>
      </p:sp>
      <p:pic>
        <p:nvPicPr>
          <p:cNvPr id="18125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63330"/>
            <a:ext cx="4305300" cy="343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1252" name="Прямоугольник 4"/>
          <p:cNvSpPr>
            <a:spLocks noChangeArrowheads="1"/>
          </p:cNvSpPr>
          <p:nvPr/>
        </p:nvSpPr>
        <p:spPr bwMode="auto">
          <a:xfrm>
            <a:off x="5524500" y="2065736"/>
            <a:ext cx="253841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а) – классический градиентный метод;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б) – покоординатного метод,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в) – метод наискорейшего спуска.</a:t>
            </a:r>
          </a:p>
        </p:txBody>
      </p:sp>
    </p:spTree>
    <p:extLst>
      <p:ext uri="{BB962C8B-B14F-4D97-AF65-F5344CB8AC3E}">
        <p14:creationId xmlns:p14="http://schemas.microsoft.com/office/powerpoint/2010/main" val="138366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348" y="857251"/>
            <a:ext cx="8867273" cy="685799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2850" b="1" dirty="0">
                <a:solidFill>
                  <a:srgbClr val="0000FF"/>
                </a:solidFill>
              </a:rPr>
              <a:t>Классификация методов нелинейного программирования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385218"/>
            <a:ext cx="87710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 количеству локальных критериев в целевой функции методы делятся на: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dirty="0"/>
              <a:t>однокритериальные,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ru-RU" dirty="0"/>
              <a:t>многокритериальные.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</a:rPr>
              <a:t>По длине вектора переменных делятся на:</a:t>
            </a:r>
            <a:endParaRPr lang="ru-RU" altLang="ru-RU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</a:rPr>
              <a:t>однопараметрические или одномерные </a:t>
            </a:r>
            <a:r>
              <a:rPr lang="ru-RU" altLang="ru-RU" dirty="0">
                <a:solidFill>
                  <a:srgbClr val="8B0000"/>
                </a:solidFill>
                <a:cs typeface="Courier New" panose="02070309020205020404" pitchFamily="49" charset="0"/>
              </a:rPr>
              <a:t>(</a:t>
            </a:r>
            <a:r>
              <a:rPr lang="ru-RU" altLang="ru-RU" i="1" dirty="0">
                <a:solidFill>
                  <a:srgbClr val="8B0000"/>
                </a:solidFill>
                <a:cs typeface="Courier New" panose="02070309020205020404" pitchFamily="49" charset="0"/>
              </a:rPr>
              <a:t>n</a:t>
            </a:r>
            <a:r>
              <a:rPr lang="ru-RU" altLang="ru-RU" dirty="0">
                <a:solidFill>
                  <a:srgbClr val="8B0000"/>
                </a:solidFill>
                <a:cs typeface="Courier New" panose="02070309020205020404" pitchFamily="49" charset="0"/>
              </a:rPr>
              <a:t>=1)</a:t>
            </a:r>
            <a:r>
              <a:rPr lang="ru-RU" altLang="ru-RU" dirty="0">
                <a:solidFill>
                  <a:srgbClr val="000000"/>
                </a:solidFill>
              </a:rPr>
              <a:t>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</a:rPr>
              <a:t>многопараметрические или многомерные </a:t>
            </a:r>
            <a:r>
              <a:rPr lang="ru-RU" altLang="ru-RU" dirty="0">
                <a:solidFill>
                  <a:srgbClr val="8B0000"/>
                </a:solidFill>
                <a:cs typeface="Courier New" panose="02070309020205020404" pitchFamily="49" charset="0"/>
              </a:rPr>
              <a:t>(</a:t>
            </a:r>
            <a:r>
              <a:rPr lang="ru-RU" altLang="ru-RU" i="1" dirty="0">
                <a:solidFill>
                  <a:srgbClr val="8B0000"/>
                </a:solidFill>
                <a:cs typeface="Courier New" panose="02070309020205020404" pitchFamily="49" charset="0"/>
              </a:rPr>
              <a:t>n</a:t>
            </a:r>
            <a:r>
              <a:rPr lang="ru-RU" altLang="ru-RU" dirty="0">
                <a:solidFill>
                  <a:srgbClr val="8B0000"/>
                </a:solidFill>
                <a:cs typeface="Courier New" panose="02070309020205020404" pitchFamily="49" charset="0"/>
              </a:rPr>
              <a:t>&gt;1)</a:t>
            </a:r>
            <a:r>
              <a:rPr lang="ru-RU" altLang="ru-RU" dirty="0">
                <a:solidFill>
                  <a:srgbClr val="000000"/>
                </a:solidFill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</a:rPr>
              <a:t>По наличию ограничений:</a:t>
            </a:r>
            <a:endParaRPr lang="ru-RU" altLang="ru-RU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</a:rPr>
              <a:t>без ограничений (безусловная оптимизация),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</a:rPr>
              <a:t>с ограничениями (условная оптимизация).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</a:rPr>
              <a:t>По типу информации, используемой в алгоритме поиска экстремума:</a:t>
            </a:r>
            <a:endParaRPr lang="ru-RU" altLang="ru-RU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dirty="0">
                <a:solidFill>
                  <a:srgbClr val="000000"/>
                </a:solidFill>
              </a:rPr>
              <a:t>методы прямого поиска, т.е. методы, в которых при поиске экстремума целевой функции используются только ее значения;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i="1" dirty="0">
                <a:solidFill>
                  <a:srgbClr val="000000"/>
                </a:solidFill>
              </a:rPr>
              <a:t>градиентные методы</a:t>
            </a:r>
            <a:r>
              <a:rPr lang="ru-RU" altLang="ru-RU" dirty="0">
                <a:solidFill>
                  <a:srgbClr val="000000"/>
                </a:solidFill>
              </a:rPr>
              <a:t> первого порядка, в которых при поиске экстремума функции используются значения ее первых производных;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i="1" dirty="0">
                <a:solidFill>
                  <a:srgbClr val="000000"/>
                </a:solidFill>
              </a:rPr>
              <a:t>градиентные методы</a:t>
            </a:r>
            <a:r>
              <a:rPr lang="ru-RU" altLang="ru-RU" dirty="0">
                <a:solidFill>
                  <a:srgbClr val="000000"/>
                </a:solidFill>
              </a:rPr>
              <a:t> второго порядка, в которых при поиске экстремума функции наряду с первыми производными используются и вторые производные.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3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1" y="857251"/>
            <a:ext cx="8734925" cy="685799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000" b="1" dirty="0">
                <a:solidFill>
                  <a:srgbClr val="0000FF"/>
                </a:solidFill>
              </a:rPr>
              <a:t>Разделы в теории нелинейного программирования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543050"/>
            <a:ext cx="873492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i="1" dirty="0"/>
              <a:t>выпуклое программирование </a:t>
            </a:r>
            <a:r>
              <a:rPr lang="ru-RU" sz="2400" dirty="0"/>
              <a:t>(исследование выпуклых и вогнутых функций),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i="1" dirty="0"/>
              <a:t>квадратичное программирование </a:t>
            </a:r>
            <a:r>
              <a:rPr lang="ru-RU" sz="2400" dirty="0"/>
              <a:t>(линейные ограничения и квадратичная целевая функция),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i="1" dirty="0"/>
              <a:t>целочисленное программирование </a:t>
            </a:r>
            <a:r>
              <a:rPr lang="ru-RU" sz="2400" dirty="0"/>
              <a:t>(неизвестные параметры могут принимать только целочисленные значения),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i="1" dirty="0"/>
              <a:t>стохастическое программирование </a:t>
            </a:r>
            <a:r>
              <a:rPr lang="ru-RU" sz="2400" dirty="0"/>
              <a:t>(параметры принимают случайные значения, подчиняющиеся теории вероятности),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2400" i="1" dirty="0"/>
              <a:t>динамическое программирование </a:t>
            </a:r>
            <a:r>
              <a:rPr lang="ru-RU" sz="2400" dirty="0"/>
              <a:t>(время содержится как параметр) и др.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002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64695" y="928689"/>
            <a:ext cx="8783053" cy="746709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4500" b="1" dirty="0">
                <a:solidFill>
                  <a:srgbClr val="0000FF"/>
                </a:solidFill>
              </a:rPr>
              <a:t>Динамическое программирование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4695" y="1675398"/>
            <a:ext cx="87830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Динамическое программирование (или динамическое планирование) представляет собой особый математический аппарат, позволяющий осуществлять оптимальное планирование управляемых процессов. Под «управляемыми» подразумеваются процессы, на ход которых мы можем в той или другой степени влиять. (Е.С. </a:t>
            </a:r>
            <a:r>
              <a:rPr lang="ru-RU" sz="3000" dirty="0" err="1"/>
              <a:t>Вентцель</a:t>
            </a:r>
            <a:r>
              <a:rPr lang="ru-RU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30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4538" y="928688"/>
            <a:ext cx="8771020" cy="412656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0000FF"/>
                </a:solidFill>
              </a:rPr>
              <a:t>Задача динамического программирования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4538" y="1667209"/>
            <a:ext cx="861461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/>
              <a:t> Задачи динамического программирования укладываются в следующую схему:</a:t>
            </a:r>
          </a:p>
          <a:p>
            <a:r>
              <a:rPr lang="ru-RU" sz="2100" dirty="0"/>
              <a:t>I. Имеется набор способов действий – допустимых управлений.</a:t>
            </a:r>
          </a:p>
          <a:p>
            <a:r>
              <a:rPr lang="ru-RU" sz="2100" dirty="0"/>
              <a:t>II. Имеется целевая функция («прибыль», «убыток») S = S(u), где u пробегает допустимые управления.</a:t>
            </a:r>
          </a:p>
          <a:p>
            <a:r>
              <a:rPr lang="ru-RU" sz="2100" dirty="0"/>
              <a:t>Требуется выбрать управление, которому отвечает оптимальное значение целевой функции.</a:t>
            </a:r>
          </a:p>
        </p:txBody>
      </p:sp>
    </p:spTree>
    <p:extLst>
      <p:ext uri="{BB962C8B-B14F-4D97-AF65-F5344CB8AC3E}">
        <p14:creationId xmlns:p14="http://schemas.microsoft.com/office/powerpoint/2010/main" val="423979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579" y="928687"/>
            <a:ext cx="6804422" cy="509588"/>
          </a:xfrm>
        </p:spPr>
        <p:txBody>
          <a:bodyPr>
            <a:noAutofit/>
          </a:bodyPr>
          <a:lstStyle/>
          <a:p>
            <a:pPr algn="ctr"/>
            <a:r>
              <a:rPr lang="ru-RU" altLang="ru-RU" sz="2700" b="1" dirty="0">
                <a:solidFill>
                  <a:srgbClr val="0000FF"/>
                </a:solidFill>
              </a:rPr>
              <a:t>Задача о выборе оптимального пути на графе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025" y="1438275"/>
            <a:ext cx="5972175" cy="24306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5900" y="4429126"/>
            <a:ext cx="6372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Необходимо выбрать путь из пункта 1 в пункт 10. Двигаться можно только слева направо </a:t>
            </a:r>
          </a:p>
        </p:txBody>
      </p:sp>
    </p:spTree>
    <p:extLst>
      <p:ext uri="{BB962C8B-B14F-4D97-AF65-F5344CB8AC3E}">
        <p14:creationId xmlns:p14="http://schemas.microsoft.com/office/powerpoint/2010/main" val="17260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579" y="928687"/>
            <a:ext cx="6804422" cy="509588"/>
          </a:xfrm>
        </p:spPr>
        <p:txBody>
          <a:bodyPr>
            <a:noAutofit/>
          </a:bodyPr>
          <a:lstStyle/>
          <a:p>
            <a:pPr algn="ctr"/>
            <a:r>
              <a:rPr lang="ru-RU" altLang="ru-RU" sz="2700" b="1" dirty="0">
                <a:solidFill>
                  <a:srgbClr val="0000FF"/>
                </a:solidFill>
              </a:rPr>
              <a:t>Задача о выборе оптимального пути на графе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817" y="2140744"/>
            <a:ext cx="6407944" cy="2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68580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</a:rPr>
              <a:t>Функционально-структурный подход</a:t>
            </a:r>
            <a:endParaRPr lang="ru-RU" sz="4400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685801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 - </a:t>
            </a:r>
            <a:r>
              <a:rPr lang="ru-RU" sz="2800" dirty="0" smtClean="0"/>
              <a:t>учет взаимосвязи </a:t>
            </a:r>
            <a:r>
              <a:rPr lang="ru-RU" sz="2800" dirty="0"/>
              <a:t>функции и структуры объектов при определяющей роли функции по отношению к структуре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- целостность подхода </a:t>
            </a:r>
            <a:r>
              <a:rPr lang="ru-RU" sz="2800" dirty="0"/>
              <a:t>к анализу </a:t>
            </a:r>
            <a:r>
              <a:rPr lang="ru-RU" sz="2800" dirty="0" smtClean="0"/>
              <a:t>и синтезу </a:t>
            </a:r>
            <a:r>
              <a:rPr lang="ru-RU" sz="2800" dirty="0"/>
              <a:t>многоуровневых систем общностью этих двух сторон познания.  </a:t>
            </a:r>
            <a:endParaRPr lang="ru-RU" sz="2800" dirty="0" smtClean="0"/>
          </a:p>
          <a:p>
            <a:r>
              <a:rPr lang="ru-RU" sz="2800" dirty="0" smtClean="0"/>
              <a:t>- учетом </a:t>
            </a:r>
            <a:r>
              <a:rPr lang="ru-RU" sz="2800" dirty="0"/>
              <a:t>вещественных энергетических и информационных связей между элементами системы и взаимосвязью системы со средой. </a:t>
            </a:r>
            <a:endParaRPr lang="ru-RU" sz="2800" dirty="0" smtClean="0"/>
          </a:p>
          <a:p>
            <a:r>
              <a:rPr lang="ru-RU" sz="2800" dirty="0" smtClean="0"/>
              <a:t>- рассмотрением </a:t>
            </a:r>
            <a:r>
              <a:rPr lang="ru-RU" sz="2800" dirty="0"/>
              <a:t>систем в развитии. </a:t>
            </a:r>
            <a:endParaRPr lang="ru-RU" sz="2800" dirty="0" smtClean="0"/>
          </a:p>
          <a:p>
            <a:r>
              <a:rPr lang="ru-RU" sz="2800" dirty="0" smtClean="0"/>
              <a:t>- </a:t>
            </a:r>
            <a:r>
              <a:rPr lang="ru-RU" sz="2800" dirty="0"/>
              <a:t>единством философского и специального знания проявляющегося в совместном использовании общих законов материального мира и закономерностей развития антропогенных </a:t>
            </a:r>
            <a:r>
              <a:rPr lang="ru-RU" sz="2800" dirty="0" smtClean="0"/>
              <a:t>систем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6256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6579" y="928688"/>
            <a:ext cx="6804422" cy="598884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6000" b="1" dirty="0">
                <a:solidFill>
                  <a:srgbClr val="0000FF"/>
                </a:solidFill>
              </a:rPr>
              <a:t>Литература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6579" y="1767903"/>
            <a:ext cx="6658268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1. </a:t>
            </a:r>
            <a:r>
              <a:rPr lang="ru-RU" sz="2100" dirty="0"/>
              <a:t>Романовская, Адель Матвеевна Динамическое программирование: Учебное пособие. Романовская А.М., </a:t>
            </a:r>
            <a:r>
              <a:rPr lang="ru-RU" sz="2100" dirty="0" err="1"/>
              <a:t>Мендзив</a:t>
            </a:r>
            <a:r>
              <a:rPr lang="ru-RU" sz="2100" dirty="0"/>
              <a:t> М.В.– Омск: Издатель Омский институт (филиал) РГТЭУ, 2010. – 58 с.</a:t>
            </a:r>
          </a:p>
          <a:p>
            <a:r>
              <a:rPr lang="en-US" sz="2100" dirty="0"/>
              <a:t>2.</a:t>
            </a:r>
            <a:r>
              <a:rPr lang="ru-RU" sz="2100" dirty="0"/>
              <a:t>Е.С. </a:t>
            </a:r>
            <a:r>
              <a:rPr lang="ru-RU" sz="2100" dirty="0" err="1"/>
              <a:t>Вентцель</a:t>
            </a:r>
            <a:r>
              <a:rPr lang="ru-RU" sz="2100" dirty="0"/>
              <a:t> Элементы динамического программирования Издательство «Наука», Москва, 1961</a:t>
            </a:r>
          </a:p>
        </p:txBody>
      </p:sp>
    </p:spTree>
    <p:extLst>
      <p:ext uri="{BB962C8B-B14F-4D97-AF65-F5344CB8AC3E}">
        <p14:creationId xmlns:p14="http://schemas.microsoft.com/office/powerpoint/2010/main" val="32293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2352" y="172893"/>
            <a:ext cx="8014447" cy="509588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 smtClean="0">
                <a:solidFill>
                  <a:srgbClr val="0000FF"/>
                </a:solidFill>
              </a:rPr>
              <a:t>Основные принципы проектирования</a:t>
            </a:r>
            <a:endParaRPr lang="ru-RU" altLang="ru-RU" sz="3600" b="1" dirty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5834" y="782213"/>
            <a:ext cx="856577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Унификация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Уменьшение многообразия элементов системы, выполняющих одни и те же функции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Стандартизация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- ограничение многообразия за счет использования стандартизованных элементов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Нормализация 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</a:rPr>
              <a:t>– применение уже разработанных элементов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endParaRPr lang="ru-RU" sz="20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Уровень проектирования</a:t>
            </a:r>
            <a:r>
              <a:rPr lang="ru-RU" sz="2000" dirty="0" smtClean="0">
                <a:solidFill>
                  <a:srgbClr val="000000"/>
                </a:solidFill>
                <a:latin typeface="Arial" panose="020B0604020202020204" pitchFamily="34" charset="0"/>
              </a:rPr>
              <a:t> – </a:t>
            </a:r>
            <a:r>
              <a:rPr lang="ru-RU" sz="2000" dirty="0"/>
              <a:t>с</a:t>
            </a:r>
            <a:r>
              <a:rPr lang="ru-RU" sz="2000" dirty="0" smtClean="0"/>
              <a:t>овокупность </a:t>
            </a:r>
            <a:r>
              <a:rPr lang="ru-RU" sz="2000" dirty="0"/>
              <a:t>языков, моделей, постановок задач, методов получения описаний некоторого иерархического уровня часто называют уровнем проектирования</a:t>
            </a:r>
            <a:r>
              <a:rPr lang="ru-R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28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2352" y="172893"/>
            <a:ext cx="8014447" cy="509588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 smtClean="0">
                <a:solidFill>
                  <a:srgbClr val="0000FF"/>
                </a:solidFill>
              </a:rPr>
              <a:t>Аспекты проектирования</a:t>
            </a:r>
            <a:endParaRPr lang="ru-RU" altLang="ru-RU" sz="3600" b="1" dirty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492" y="1293201"/>
            <a:ext cx="856577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Вертикальный аспект проектирования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– уровень абстракции объекта проектирования</a:t>
            </a:r>
          </a:p>
          <a:p>
            <a:pPr algn="just"/>
            <a:endParaRPr lang="ru-RU" sz="2400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Горизонтальный аспект проектирования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– разбиение по характеру проектируемых модулей (по этому аспекту можно выделить те работы в проекте, что можно выполнять параллельно).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2352" y="172892"/>
            <a:ext cx="8014447" cy="970107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 smtClean="0">
                <a:solidFill>
                  <a:srgbClr val="0000FF"/>
                </a:solidFill>
              </a:rPr>
              <a:t>Виды систем автоматизации проектирования и производства</a:t>
            </a:r>
            <a:endParaRPr lang="ru-RU" altLang="ru-RU" sz="3600" b="1" dirty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492" y="1293201"/>
            <a:ext cx="856577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dirty="0" smtClean="0"/>
              <a:t>Автоматизированная </a:t>
            </a:r>
            <a:r>
              <a:rPr lang="ru-RU" sz="2400" dirty="0"/>
              <a:t>система планирования </a:t>
            </a:r>
            <a:r>
              <a:rPr lang="ru-RU" sz="2400" dirty="0" smtClean="0"/>
              <a:t>АСП</a:t>
            </a:r>
          </a:p>
          <a:p>
            <a:pPr marL="342900" indent="-342900" algn="just">
              <a:buFontTx/>
              <a:buChar char="-"/>
            </a:pPr>
            <a:r>
              <a:rPr lang="ru-RU" sz="2400" dirty="0"/>
              <a:t>автоматизированная система научных исследований (АСНИ) </a:t>
            </a:r>
            <a:r>
              <a:rPr lang="ru-RU" sz="2400" dirty="0" smtClean="0"/>
              <a:t>или </a:t>
            </a:r>
            <a:r>
              <a:rPr lang="ru-RU" sz="2400" dirty="0"/>
              <a:t>САНИ - система автоматизации научных исследований и САЭ - система автоматизации </a:t>
            </a:r>
            <a:r>
              <a:rPr lang="ru-RU" sz="2400" dirty="0" smtClean="0"/>
              <a:t>эксперимента. Автоматизация научного эксперимента.</a:t>
            </a:r>
          </a:p>
          <a:p>
            <a:pPr marL="342900" indent="-342900" algn="just">
              <a:buFontTx/>
              <a:buChar char="-"/>
            </a:pPr>
            <a:r>
              <a:rPr lang="ru-RU" sz="2400" dirty="0"/>
              <a:t>система автоматизированного проектирования (САПР</a:t>
            </a:r>
            <a:r>
              <a:rPr lang="ru-RU" sz="2400" dirty="0" smtClean="0"/>
              <a:t>).</a:t>
            </a:r>
          </a:p>
          <a:p>
            <a:pPr marL="342900" indent="-342900" algn="just">
              <a:buFontTx/>
              <a:buChar char="-"/>
            </a:pPr>
            <a:r>
              <a:rPr lang="ru-RU" sz="2400" dirty="0"/>
              <a:t>автоматизированный экспериментальный комплекс (АЭК) обработки и отображения информации — результатов экспериментального исследования </a:t>
            </a:r>
            <a:r>
              <a:rPr lang="ru-RU" sz="2400" dirty="0" smtClean="0"/>
              <a:t>объекта.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Гибкое </a:t>
            </a:r>
            <a:r>
              <a:rPr lang="ru-RU" sz="2400" dirty="0"/>
              <a:t>автоматизированное производство (ГАП</a:t>
            </a:r>
            <a:r>
              <a:rPr lang="ru-RU" sz="2400" dirty="0" smtClean="0"/>
              <a:t>).</a:t>
            </a:r>
          </a:p>
          <a:p>
            <a:pPr marL="342900" indent="-342900" algn="just">
              <a:buFontTx/>
              <a:buChar char="-"/>
            </a:pPr>
            <a:r>
              <a:rPr lang="ru-RU" sz="2400" dirty="0"/>
              <a:t>автоматизированная система управления технологическим процессом (АСУ ТП</a:t>
            </a:r>
            <a:r>
              <a:rPr lang="ru-RU" sz="2400" dirty="0" smtClean="0"/>
              <a:t>)</a:t>
            </a:r>
          </a:p>
          <a:p>
            <a:pPr marL="342900" indent="-342900" algn="just">
              <a:buFontTx/>
              <a:buChar char="-"/>
            </a:pPr>
            <a:r>
              <a:rPr lang="ru-RU" sz="2400" dirty="0"/>
              <a:t>система автоматического управления (САУ) </a:t>
            </a:r>
            <a:r>
              <a:rPr lang="ru-RU" sz="2400" dirty="0" smtClean="0"/>
              <a:t>.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91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72352" y="172892"/>
            <a:ext cx="8014447" cy="970107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b="1" dirty="0" smtClean="0">
                <a:solidFill>
                  <a:srgbClr val="0000FF"/>
                </a:solidFill>
              </a:rPr>
              <a:t>Виды систем автоматизации проектирования и производства</a:t>
            </a:r>
            <a:endParaRPr lang="ru-RU" altLang="ru-RU" sz="3600" b="1" dirty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5492" y="1293201"/>
            <a:ext cx="856577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dirty="0" smtClean="0"/>
              <a:t>Автоматизированная </a:t>
            </a:r>
            <a:r>
              <a:rPr lang="ru-RU" sz="2400" dirty="0"/>
              <a:t>система планирования </a:t>
            </a:r>
            <a:r>
              <a:rPr lang="ru-RU" sz="2400" dirty="0" smtClean="0"/>
              <a:t>АСП</a:t>
            </a:r>
          </a:p>
          <a:p>
            <a:pPr marL="342900" indent="-342900" algn="just">
              <a:buFontTx/>
              <a:buChar char="-"/>
            </a:pPr>
            <a:r>
              <a:rPr lang="ru-RU" sz="2400" dirty="0"/>
              <a:t>автоматизированная система научных исследований (АСНИ) </a:t>
            </a:r>
            <a:r>
              <a:rPr lang="ru-RU" sz="2400" dirty="0" smtClean="0"/>
              <a:t>или </a:t>
            </a:r>
            <a:r>
              <a:rPr lang="ru-RU" sz="2400" dirty="0"/>
              <a:t>САНИ - система автоматизации научных исследований и САЭ - система автоматизации </a:t>
            </a:r>
            <a:r>
              <a:rPr lang="ru-RU" sz="2400" dirty="0" smtClean="0"/>
              <a:t>эксперимента. Автоматизация научного эксперимента.</a:t>
            </a:r>
          </a:p>
          <a:p>
            <a:pPr marL="342900" indent="-342900" algn="just">
              <a:buFontTx/>
              <a:buChar char="-"/>
            </a:pPr>
            <a:r>
              <a:rPr lang="ru-RU" sz="2400" dirty="0"/>
              <a:t>система автоматизированного проектирования (САПР</a:t>
            </a:r>
            <a:r>
              <a:rPr lang="ru-RU" sz="2400" dirty="0" smtClean="0"/>
              <a:t>).</a:t>
            </a:r>
          </a:p>
          <a:p>
            <a:pPr marL="342900" indent="-342900" algn="just">
              <a:buFontTx/>
              <a:buChar char="-"/>
            </a:pPr>
            <a:r>
              <a:rPr lang="ru-RU" sz="2400" dirty="0"/>
              <a:t>автоматизированный экспериментальный комплекс (АЭК) обработки и отображения информации — результатов экспериментального исследования </a:t>
            </a:r>
            <a:r>
              <a:rPr lang="ru-RU" sz="2400" dirty="0" smtClean="0"/>
              <a:t>объекта.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/>
              <a:t>Гибкое </a:t>
            </a:r>
            <a:r>
              <a:rPr lang="ru-RU" sz="2400" dirty="0"/>
              <a:t>автоматизированное производство (ГАП</a:t>
            </a:r>
            <a:r>
              <a:rPr lang="ru-RU" sz="2400" dirty="0" smtClean="0"/>
              <a:t>).</a:t>
            </a:r>
          </a:p>
          <a:p>
            <a:pPr marL="342900" indent="-342900" algn="just">
              <a:buFontTx/>
              <a:buChar char="-"/>
            </a:pPr>
            <a:r>
              <a:rPr lang="ru-RU" sz="2400" dirty="0"/>
              <a:t>автоматизированная система управления технологическим процессом (АСУ ТП</a:t>
            </a:r>
            <a:r>
              <a:rPr lang="ru-RU" sz="2400" dirty="0" smtClean="0"/>
              <a:t>)</a:t>
            </a:r>
          </a:p>
          <a:p>
            <a:pPr marL="342900" indent="-342900" algn="just">
              <a:buFontTx/>
              <a:buChar char="-"/>
            </a:pPr>
            <a:r>
              <a:rPr lang="ru-RU" sz="2400" dirty="0"/>
              <a:t>система автоматического управления (САУ) </a:t>
            </a:r>
            <a:r>
              <a:rPr lang="ru-RU" sz="2400" dirty="0" smtClean="0"/>
              <a:t>.</a:t>
            </a: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11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45" y="857251"/>
            <a:ext cx="9163595" cy="1022684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Методика объектно-ориентированного проектирования программы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474" y="1879934"/>
            <a:ext cx="8722895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AutoNum type="arabicPeriod"/>
            </a:pP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Концептуализация системы (формирование первичных требований к программе)</a:t>
            </a:r>
          </a:p>
          <a:p>
            <a:pPr marL="385763" indent="-385763">
              <a:buAutoNum type="arabicPeriod"/>
            </a:pP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(совместное создание аналитиком и заказчиком аналитической модели). Аналитическая модель описывает функциональность программы, но не способ ее реализации!!! Аналитическая модель = модель предметной области (</a:t>
            </a:r>
            <a:r>
              <a:rPr lang="en-US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 model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приложения </a:t>
            </a:r>
            <a:r>
              <a:rPr lang="en-US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(application model)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видимых пользователю частей программы</a:t>
            </a:r>
            <a:r>
              <a:rPr lang="en-US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85763" indent="-385763">
              <a:buAutoNum type="arabicPeriod"/>
            </a:pP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программы (разработка стратегии решения задачи и архитектуры приложения, выбор параметров для проведения оптимизации приложения).</a:t>
            </a:r>
          </a:p>
          <a:p>
            <a:pPr marL="385763" indent="-385763">
              <a:buAutoNum type="arabicPeriod"/>
            </a:pP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классов (определение структур данных и алгоритмов для реализации классов приложения). </a:t>
            </a:r>
          </a:p>
          <a:p>
            <a:pPr marL="385763" indent="-385763">
              <a:buAutoNum type="arabicPeriod"/>
            </a:pP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(реализация классов на конкретном языке программирования)</a:t>
            </a:r>
          </a:p>
        </p:txBody>
      </p:sp>
    </p:spTree>
    <p:extLst>
      <p:ext uri="{BB962C8B-B14F-4D97-AF65-F5344CB8AC3E}">
        <p14:creationId xmlns:p14="http://schemas.microsoft.com/office/powerpoint/2010/main" val="212584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45" y="857250"/>
            <a:ext cx="9163595" cy="1167063"/>
          </a:xfrm>
        </p:spPr>
        <p:txBody>
          <a:bodyPr>
            <a:noAutofit/>
          </a:bodyPr>
          <a:lstStyle/>
          <a:p>
            <a:r>
              <a:rPr lang="ru-RU" sz="33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 составные части объектно-ориентированной модели проектирования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6885" y="2421356"/>
            <a:ext cx="8626642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классов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(class model) –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статической структуры объектов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классов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состояний (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model) –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аспектов объектов во времени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состояний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взаимодействия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(interaction model)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 (кооперация) объектов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использования, диаграмма последовательности, диаграмма деятельности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242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45" y="857250"/>
            <a:ext cx="9163595" cy="80611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Unified Modeling Language</a:t>
            </a:r>
            <a:endParaRPr lang="ru-RU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0322" y="2385261"/>
            <a:ext cx="862664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1996 г.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 Management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Goup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(OMG) 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объявила конкурс на создание стандарта объектно-ориентированного моделирования. В конкурсе победил стандарт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Unified Modeling Language (UML)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Разработчики Буч,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Рамбо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Якобсон.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 – стандарт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UML 2.</a:t>
            </a:r>
          </a:p>
        </p:txBody>
      </p:sp>
    </p:spTree>
    <p:extLst>
      <p:ext uri="{BB962C8B-B14F-4D97-AF65-F5344CB8AC3E}">
        <p14:creationId xmlns:p14="http://schemas.microsoft.com/office/powerpoint/2010/main" val="18187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45" y="857250"/>
            <a:ext cx="9163595" cy="121519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Интерпретация элементов диаграммы классов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50695" y="2365711"/>
            <a:ext cx="493346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– существительное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 – прилагательное</a:t>
            </a:r>
          </a:p>
          <a:p>
            <a:r>
              <a:rPr lang="ru-RU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- глагол</a:t>
            </a:r>
          </a:p>
        </p:txBody>
      </p:sp>
    </p:spTree>
    <p:extLst>
      <p:ext uri="{BB962C8B-B14F-4D97-AF65-F5344CB8AC3E}">
        <p14:creationId xmlns:p14="http://schemas.microsoft.com/office/powerpoint/2010/main" val="280791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14300" y="857250"/>
            <a:ext cx="9029700" cy="151447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Моделирование взаимодействий</a:t>
            </a:r>
          </a:p>
          <a:p>
            <a:r>
              <a:rPr lang="ru-RU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Диаграмма вариантов использования (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case</a:t>
            </a:r>
            <a:r>
              <a:rPr lang="ru-RU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4319" y="2743580"/>
            <a:ext cx="4744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Элементы диаграммы: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Пользователь (человечек)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Система (прямоугольник с названием в верхней части)</a:t>
            </a:r>
          </a:p>
          <a:p>
            <a:pPr marL="342900" indent="-342900">
              <a:buFontTx/>
              <a:buChar char="-"/>
            </a:pPr>
            <a:r>
              <a:rPr lang="ru-RU" sz="2400" dirty="0"/>
              <a:t>Эллипс – вариант использования (сервис)</a:t>
            </a:r>
          </a:p>
        </p:txBody>
      </p:sp>
      <p:pic>
        <p:nvPicPr>
          <p:cNvPr id="1026" name="Picture 2" descr="http://ok-t.ru/mylektsiiru/baza1/25907066162.files/image0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370" y="2371725"/>
            <a:ext cx="4028474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20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0234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00FF"/>
                </a:solidFill>
              </a:rPr>
              <a:t>Инструментарий функционально-структурного подхода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6413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2800" dirty="0" smtClean="0"/>
              <a:t>Дерево целей системы</a:t>
            </a:r>
          </a:p>
          <a:p>
            <a:pPr marL="457200" indent="-457200">
              <a:buFontTx/>
              <a:buChar char="-"/>
            </a:pPr>
            <a:r>
              <a:rPr lang="ru-RU" sz="2800" dirty="0" smtClean="0"/>
              <a:t>Дерево функций системы.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Дерево противоречий </a:t>
            </a:r>
            <a:r>
              <a:rPr lang="ru-RU" sz="2800" dirty="0" smtClean="0"/>
              <a:t>системы.</a:t>
            </a:r>
          </a:p>
          <a:p>
            <a:pPr marL="457200" indent="-457200">
              <a:buFontTx/>
              <a:buChar char="-"/>
            </a:pPr>
            <a:r>
              <a:rPr lang="ru-RU" sz="2800" dirty="0"/>
              <a:t>Конструктивные </a:t>
            </a:r>
            <a:r>
              <a:rPr lang="ru-RU" sz="2800" dirty="0" smtClean="0"/>
              <a:t>модули.</a:t>
            </a:r>
            <a:endParaRPr lang="ru-RU" sz="2800" dirty="0"/>
          </a:p>
        </p:txBody>
      </p:sp>
      <p:pic>
        <p:nvPicPr>
          <p:cNvPr id="1025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165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0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76400" cy="9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mage00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34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489" y="843804"/>
            <a:ext cx="6859188" cy="586627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685493" y="127750"/>
            <a:ext cx="5727376" cy="595031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Диаграмма классов</a:t>
            </a:r>
            <a:endParaRPr lang="ru-RU" sz="33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9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14300" y="857250"/>
            <a:ext cx="9029700" cy="62865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Диаграмма последовательности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" y="1485901"/>
            <a:ext cx="875109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/>
              <a:t>Диаграмма описывает взаимодействие объектов, ведущих параллельную деятельность. Для каждого такого объекта выделяется отдельная временная ось, направленная вниз. Взаимодействие объектов обозначается с помощью стрелки. Состояние объекта обозначается с помощью фигурных скобок.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891" y="3170977"/>
            <a:ext cx="6436519" cy="28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945" y="104215"/>
            <a:ext cx="8615363" cy="527797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Диаграмма состояний</a:t>
            </a:r>
            <a:endParaRPr lang="ru-RU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035" y="973651"/>
            <a:ext cx="4545181" cy="2083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137" y="4169428"/>
            <a:ext cx="5090975" cy="206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22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845" y="857251"/>
            <a:ext cx="9163595" cy="529389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Литература по </a:t>
            </a:r>
            <a:r>
              <a:rPr lang="en-US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UML</a:t>
            </a:r>
            <a:endParaRPr lang="ru-RU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46" y="1380193"/>
            <a:ext cx="88555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5763" indent="-385763">
              <a:buAutoNum type="arabicPeriod"/>
            </a:pPr>
            <a:r>
              <a:rPr lang="ru-RU" sz="2400" dirty="0"/>
              <a:t>Дж. </a:t>
            </a:r>
            <a:r>
              <a:rPr lang="ru-RU" sz="2400" dirty="0" err="1"/>
              <a:t>Рамбо</a:t>
            </a:r>
            <a:r>
              <a:rPr lang="ru-RU" sz="2400" dirty="0"/>
              <a:t>, М. </a:t>
            </a:r>
            <a:r>
              <a:rPr lang="ru-RU" sz="2400" dirty="0" err="1"/>
              <a:t>Блаха</a:t>
            </a:r>
            <a:r>
              <a:rPr lang="ru-RU" sz="2400" dirty="0"/>
              <a:t> </a:t>
            </a:r>
            <a:r>
              <a:rPr lang="en-US" sz="2400" dirty="0"/>
              <a:t>UML 2.0 </a:t>
            </a:r>
            <a:r>
              <a:rPr lang="ru-RU" sz="2400" dirty="0"/>
              <a:t>Объектно-ориентированное моделирование и разработка. 2-е изд. – СПб.: Питер, 2007. – 544 с.</a:t>
            </a:r>
          </a:p>
          <a:p>
            <a:pPr marL="385763" indent="-385763">
              <a:buAutoNum type="arabicPeriod"/>
            </a:pPr>
            <a:r>
              <a:rPr lang="ru-RU" sz="2400" dirty="0" err="1"/>
              <a:t>Фаулер</a:t>
            </a:r>
            <a:r>
              <a:rPr lang="ru-RU" sz="2400" dirty="0"/>
              <a:t> М. </a:t>
            </a:r>
            <a:r>
              <a:rPr lang="en-US" sz="2400" dirty="0"/>
              <a:t>UML.</a:t>
            </a:r>
            <a:r>
              <a:rPr lang="ru-RU" sz="2400" dirty="0"/>
              <a:t> Основы, 3-е издание. – Пер. с англ. – СПб.: Символ-Полюс, 2004. 192 с.</a:t>
            </a:r>
          </a:p>
        </p:txBody>
      </p:sp>
    </p:spTree>
    <p:extLst>
      <p:ext uri="{BB962C8B-B14F-4D97-AF65-F5344CB8AC3E}">
        <p14:creationId xmlns:p14="http://schemas.microsoft.com/office/powerpoint/2010/main" val="72439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9167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</a:rPr>
              <a:t>Дерево функций системы</a:t>
            </a:r>
            <a:endParaRPr lang="ru-RU" sz="4400" b="1" dirty="0">
              <a:solidFill>
                <a:srgbClr val="0000FF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1" y="1499794"/>
            <a:ext cx="7594693" cy="444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9167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</a:rPr>
              <a:t>Дерево целей</a:t>
            </a:r>
            <a:endParaRPr lang="ru-RU" sz="4400" b="1" dirty="0">
              <a:solidFill>
                <a:srgbClr val="0000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1" y="954741"/>
            <a:ext cx="8839204" cy="25818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3588" y="5401691"/>
            <a:ext cx="8749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Цель, которую необходимо достичь для достижения другой цели, опускается на уровень ниже.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9722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94130"/>
            <a:ext cx="9144000" cy="591670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0000FF"/>
                </a:solidFill>
              </a:rPr>
              <a:t>Дерево проблем</a:t>
            </a:r>
            <a:endParaRPr lang="ru-RU" sz="4400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http://ok-t.ru/life-prog/baza1/100123690549.files/image03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71" y="591671"/>
            <a:ext cx="8596822" cy="522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3588" y="5401691"/>
            <a:ext cx="8749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Если проблема является следствием другой проблемы, то первая проблема поднимается на уровень выше.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0517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10234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rgbClr val="0000FF"/>
                </a:solidFill>
              </a:rPr>
              <a:t>Алгоритм функционально-структурного подхода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164134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Алгоритм </a:t>
            </a:r>
            <a:r>
              <a:rPr lang="ru-RU" sz="2400" dirty="0"/>
              <a:t>направлен на выявление (вскрытие) и преодоление противоречий разных уровней. Он объединяет этапы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1. Анализ </a:t>
            </a:r>
            <a:r>
              <a:rPr lang="ru-RU" sz="2400" dirty="0"/>
              <a:t>систем-прототипов включает: выяснение основных и дополнительных функции построение; обобщенного дерева функции; выявление базовых структур; анализ принципов технической реализации. </a:t>
            </a:r>
            <a:endParaRPr lang="ru-RU" sz="2400" dirty="0" smtClean="0"/>
          </a:p>
          <a:p>
            <a:r>
              <a:rPr lang="ru-RU" sz="2400" dirty="0" smtClean="0"/>
              <a:t>2 </a:t>
            </a:r>
            <a:r>
              <a:rPr lang="ru-RU" sz="2400" dirty="0"/>
              <a:t>. Исследование дерева противоречий системы. </a:t>
            </a:r>
            <a:endParaRPr lang="ru-RU" sz="2400" dirty="0" smtClean="0"/>
          </a:p>
          <a:p>
            <a:r>
              <a:rPr lang="ru-RU" sz="2400" dirty="0" smtClean="0"/>
              <a:t>3</a:t>
            </a:r>
            <a:r>
              <a:rPr lang="ru-RU" sz="2400" dirty="0"/>
              <a:t>. Формирование концепции системы. </a:t>
            </a:r>
            <a:endParaRPr lang="ru-RU" sz="2400" dirty="0" smtClean="0"/>
          </a:p>
          <a:p>
            <a:r>
              <a:rPr lang="ru-RU" sz="2400" dirty="0" smtClean="0"/>
              <a:t>4</a:t>
            </a:r>
            <a:r>
              <a:rPr lang="ru-RU" sz="2400" dirty="0"/>
              <a:t>. Формирование дерева функции системы. </a:t>
            </a:r>
            <a:endParaRPr lang="ru-RU" sz="2400" dirty="0" smtClean="0"/>
          </a:p>
          <a:p>
            <a:r>
              <a:rPr lang="ru-RU" sz="2400" dirty="0" smtClean="0"/>
              <a:t>5</a:t>
            </a:r>
            <a:r>
              <a:rPr lang="ru-RU" sz="2400" dirty="0"/>
              <a:t>. Формирование функциональной структуры системы. </a:t>
            </a:r>
            <a:endParaRPr lang="ru-RU" sz="2400" dirty="0" smtClean="0"/>
          </a:p>
          <a:p>
            <a:r>
              <a:rPr lang="ru-RU" sz="2400" dirty="0" smtClean="0"/>
              <a:t>6</a:t>
            </a:r>
            <a:r>
              <a:rPr lang="ru-RU" sz="2400" dirty="0"/>
              <a:t>. Формирование морфологической структуры системы на основе конструктивных модулей. </a:t>
            </a:r>
            <a:endParaRPr lang="ru-RU" sz="2400" dirty="0" smtClean="0"/>
          </a:p>
          <a:p>
            <a:r>
              <a:rPr lang="ru-RU" sz="2400" dirty="0" smtClean="0"/>
              <a:t>7</a:t>
            </a:r>
            <a:r>
              <a:rPr lang="ru-RU" sz="2400" dirty="0"/>
              <a:t>. Оценка показателей качества и выбор окончательного варианта системы. </a:t>
            </a:r>
          </a:p>
        </p:txBody>
      </p:sp>
    </p:spTree>
    <p:extLst>
      <p:ext uri="{BB962C8B-B14F-4D97-AF65-F5344CB8AC3E}">
        <p14:creationId xmlns:p14="http://schemas.microsoft.com/office/powerpoint/2010/main" val="252008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2952</TotalTime>
  <Words>2232</Words>
  <Application>Microsoft Office PowerPoint</Application>
  <PresentationFormat>Экран (4:3)</PresentationFormat>
  <Paragraphs>341</Paragraphs>
  <Slides>53</Slides>
  <Notes>31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61" baseType="lpstr"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Тема Office</vt:lpstr>
      <vt:lpstr>Система</vt:lpstr>
      <vt:lpstr>Проектный семинар (часть 2)</vt:lpstr>
      <vt:lpstr>Система</vt:lpstr>
      <vt:lpstr>Функционально-структурный подход</vt:lpstr>
      <vt:lpstr>Инструментарий функционально-структурного подхода </vt:lpstr>
      <vt:lpstr>Дерево функций системы</vt:lpstr>
      <vt:lpstr>Дерево целей</vt:lpstr>
      <vt:lpstr>Дерево проблем</vt:lpstr>
      <vt:lpstr>Алгоритм функционально-структурного подхода </vt:lpstr>
      <vt:lpstr>Принципы описания системы </vt:lpstr>
      <vt:lpstr>Алгоритм выбора альтернативного варианта</vt:lpstr>
      <vt:lpstr>Классификация методов инженерного поиска</vt:lpstr>
      <vt:lpstr>Методы генерации и выбора альтернатив</vt:lpstr>
      <vt:lpstr>Методы аналогий</vt:lpstr>
      <vt:lpstr>Методы генерации идей</vt:lpstr>
      <vt:lpstr>Морфологическая таблица «нож»</vt:lpstr>
      <vt:lpstr>Метод аналитических иерархий</vt:lpstr>
      <vt:lpstr>Моделирование</vt:lpstr>
      <vt:lpstr>Математическая модель (ММ) как «чёрный ящик» (функциональная ММ)</vt:lpstr>
      <vt:lpstr>Процесс моделирования</vt:lpstr>
      <vt:lpstr>Классификация моделей</vt:lpstr>
      <vt:lpstr>Виды моделирования</vt:lpstr>
      <vt:lpstr>Схемы моделирования</vt:lpstr>
      <vt:lpstr>Список литературы</vt:lpstr>
      <vt:lpstr>Исследование операций</vt:lpstr>
      <vt:lpstr>Основные понятия модели исследования операций</vt:lpstr>
      <vt:lpstr>Разделы дисциплины исследования операций</vt:lpstr>
      <vt:lpstr>Одна задача линейного программирования</vt:lpstr>
      <vt:lpstr>Решение одной задачи линейного программирования графическим методом</vt:lpstr>
      <vt:lpstr>Схема симплекс-метода</vt:lpstr>
      <vt:lpstr>Нелинейное программирование (НП)</vt:lpstr>
      <vt:lpstr>Пример задачи нелинейного программирования</vt:lpstr>
      <vt:lpstr>Градиентные методы нахождения оптимальной точки в функции нескольких переменных</vt:lpstr>
      <vt:lpstr>Классификация методов нелинейного программирования</vt:lpstr>
      <vt:lpstr>Разделы в теории нелинейного программирования</vt:lpstr>
      <vt:lpstr>Динамическое программирование</vt:lpstr>
      <vt:lpstr>Задача динамического программирования</vt:lpstr>
      <vt:lpstr>Задача о выборе оптимального пути на графе</vt:lpstr>
      <vt:lpstr>Задача о выборе оптимального пути на графе</vt:lpstr>
      <vt:lpstr>Литература</vt:lpstr>
      <vt:lpstr>Основные принципы проектирования</vt:lpstr>
      <vt:lpstr>Аспекты проектирования</vt:lpstr>
      <vt:lpstr>Виды систем автоматизации проектирования и производства</vt:lpstr>
      <vt:lpstr>Виды систем автоматизации проектирования и производства</vt:lpstr>
      <vt:lpstr>Методика объектно-ориентированного проектирования программы</vt:lpstr>
      <vt:lpstr>Три составные части объектно-ориентированной модели проектирования</vt:lpstr>
      <vt:lpstr>Unified Modeling Language</vt:lpstr>
      <vt:lpstr>Интерпретация элементов диаграммы классов</vt:lpstr>
      <vt:lpstr>Презентация PowerPoint</vt:lpstr>
      <vt:lpstr>Презентация PowerPoint</vt:lpstr>
      <vt:lpstr>Презентация PowerPoint</vt:lpstr>
      <vt:lpstr>Диаграмма состояний</vt:lpstr>
      <vt:lpstr>Литература по UML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программной документации</dc:title>
  <dc:creator>Сергей Салибекян</dc:creator>
  <cp:lastModifiedBy>Salibek</cp:lastModifiedBy>
  <cp:revision>84</cp:revision>
  <dcterms:created xsi:type="dcterms:W3CDTF">2017-01-16T11:09:51Z</dcterms:created>
  <dcterms:modified xsi:type="dcterms:W3CDTF">2017-04-09T06:21:51Z</dcterms:modified>
</cp:coreProperties>
</file>