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1"/>
  </p:sldMasterIdLst>
  <p:notesMasterIdLst>
    <p:notesMasterId r:id="rId18"/>
  </p:notesMasterIdLst>
  <p:sldIdLst>
    <p:sldId id="256" r:id="rId2"/>
    <p:sldId id="260" r:id="rId3"/>
    <p:sldId id="261" r:id="rId4"/>
    <p:sldId id="309" r:id="rId5"/>
    <p:sldId id="307" r:id="rId6"/>
    <p:sldId id="308" r:id="rId7"/>
    <p:sldId id="312" r:id="rId8"/>
    <p:sldId id="289" r:id="rId9"/>
    <p:sldId id="310" r:id="rId10"/>
    <p:sldId id="313" r:id="rId11"/>
    <p:sldId id="290" r:id="rId12"/>
    <p:sldId id="311" r:id="rId13"/>
    <p:sldId id="317" r:id="rId14"/>
    <p:sldId id="314" r:id="rId15"/>
    <p:sldId id="316" r:id="rId16"/>
    <p:sldId id="31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674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2C992-EDEB-4A13-8F8D-46D1CA4C9A9C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3874A-EE61-4D33-9D95-805DA54284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904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0972" y="476672"/>
            <a:ext cx="7774632" cy="2088232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© </a:t>
            </a:r>
            <a:r>
              <a:rPr lang="ru-RU" sz="1800" b="1" dirty="0" err="1" smtClean="0">
                <a:solidFill>
                  <a:srgbClr val="FFFF00"/>
                </a:solidFill>
              </a:rPr>
              <a:t>Гетьман</a:t>
            </a:r>
            <a:r>
              <a:rPr lang="ru-RU" sz="1800" b="1" dirty="0" smtClean="0">
                <a:solidFill>
                  <a:srgbClr val="FFFF00"/>
                </a:solidFill>
              </a:rPr>
              <a:t>-Павлова И.В.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ru-RU" sz="1800" b="1" dirty="0" smtClean="0">
                <a:solidFill>
                  <a:srgbClr val="FFFF00"/>
                </a:solidFill>
              </a:rPr>
              <a:t/>
            </a:r>
            <a:br>
              <a:rPr lang="ru-RU" sz="1800" b="1" dirty="0" smtClean="0">
                <a:solidFill>
                  <a:srgbClr val="FFFF00"/>
                </a:solidFill>
              </a:rPr>
            </a:br>
            <a:r>
              <a:rPr lang="ru-RU" sz="3600" b="1" dirty="0" smtClean="0">
                <a:solidFill>
                  <a:srgbClr val="FFFF00"/>
                </a:solidFill>
              </a:rPr>
              <a:t>Теория бельгийского реализма в науке международного частного права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924944"/>
            <a:ext cx="7632848" cy="3456384"/>
          </a:xfrm>
        </p:spPr>
        <p:txBody>
          <a:bodyPr>
            <a:normAutofit/>
          </a:bodyPr>
          <a:lstStyle/>
          <a:p>
            <a:pPr algn="l"/>
            <a:endParaRPr lang="ru-RU" sz="2400" i="1" dirty="0" smtClean="0">
              <a:solidFill>
                <a:schemeClr val="tx1"/>
              </a:solidFill>
            </a:endParaRPr>
          </a:p>
          <a:p>
            <a:endParaRPr lang="ru-RU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93083"/>
            <a:ext cx="8640959" cy="382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99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175120"/>
            <a:ext cx="8424937" cy="42062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«С </a:t>
            </a:r>
            <a:r>
              <a:rPr lang="ru-RU" b="1" dirty="0"/>
              <a:t>той минуты, как поставлен вопрос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об </a:t>
            </a:r>
            <a:r>
              <a:rPr lang="ru-RU" b="1" dirty="0"/>
              <a:t>имуществе, статут должен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считаться </a:t>
            </a:r>
            <a:r>
              <a:rPr lang="ru-RU" b="1" dirty="0"/>
              <a:t>вещным, даже в случае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спора </a:t>
            </a:r>
            <a:r>
              <a:rPr lang="ru-RU" b="1" dirty="0"/>
              <a:t>о свойствах и состоянии лиц –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дееспособности </a:t>
            </a:r>
            <a:r>
              <a:rPr lang="ru-RU" b="1" dirty="0"/>
              <a:t>или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недееспособности</a:t>
            </a:r>
            <a:r>
              <a:rPr lang="ru-RU" b="1" dirty="0"/>
              <a:t>, </a:t>
            </a:r>
            <a:r>
              <a:rPr lang="ru-RU" b="1" dirty="0" smtClean="0"/>
              <a:t>возраста».</a:t>
            </a:r>
          </a:p>
          <a:p>
            <a:pPr marL="0" indent="0">
              <a:buNone/>
            </a:pPr>
            <a:r>
              <a:rPr lang="ru-RU" b="1" dirty="0" smtClean="0"/>
              <a:t>Концепция </a:t>
            </a:r>
            <a:r>
              <a:rPr lang="ru-RU" b="1" dirty="0" err="1" smtClean="0"/>
              <a:t>Пекиуса</a:t>
            </a:r>
            <a:r>
              <a:rPr lang="ru-RU" b="1" dirty="0" smtClean="0"/>
              <a:t> об абсолютной </a:t>
            </a:r>
          </a:p>
          <a:p>
            <a:pPr marL="0" indent="0">
              <a:buNone/>
            </a:pPr>
            <a:r>
              <a:rPr lang="ru-RU" b="1" dirty="0" smtClean="0"/>
              <a:t>и безусловной территориальности </a:t>
            </a:r>
          </a:p>
          <a:p>
            <a:pPr marL="0" indent="0">
              <a:buNone/>
            </a:pPr>
            <a:r>
              <a:rPr lang="ru-RU" b="1" dirty="0" smtClean="0"/>
              <a:t>всех кутюмов и императивное </a:t>
            </a:r>
          </a:p>
          <a:p>
            <a:pPr marL="0" indent="0">
              <a:buNone/>
            </a:pPr>
            <a:r>
              <a:rPr lang="ru-RU" b="1" dirty="0" smtClean="0"/>
              <a:t>применение </a:t>
            </a:r>
            <a:r>
              <a:rPr lang="ru-RU" b="1" dirty="0"/>
              <a:t>закона места </a:t>
            </a:r>
            <a:r>
              <a:rPr lang="ru-RU" b="1" dirty="0" smtClean="0"/>
              <a:t>нахождения</a:t>
            </a:r>
          </a:p>
          <a:p>
            <a:pPr marL="0" indent="0">
              <a:buNone/>
            </a:pPr>
            <a:r>
              <a:rPr lang="ru-RU" b="1" dirty="0" smtClean="0"/>
              <a:t>вещи отражена в практике </a:t>
            </a:r>
          </a:p>
          <a:p>
            <a:pPr marL="0" indent="0">
              <a:buNone/>
            </a:pPr>
            <a:r>
              <a:rPr lang="ru-RU" b="1" dirty="0" smtClean="0"/>
              <a:t>бельгийских судов того времени</a:t>
            </a:r>
            <a:r>
              <a:rPr lang="ru-RU" b="1" dirty="0"/>
              <a:t>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8328"/>
            <a:ext cx="8291264" cy="16505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«Не </a:t>
            </a:r>
            <a:r>
              <a:rPr lang="ru-RU" sz="3200" b="1" dirty="0">
                <a:solidFill>
                  <a:srgbClr val="FFFF00"/>
                </a:solidFill>
              </a:rPr>
              <a:t>нужно раздумывать, как задуман ли статут – </a:t>
            </a:r>
            <a:r>
              <a:rPr lang="en-US" sz="3200" b="1" dirty="0">
                <a:solidFill>
                  <a:srgbClr val="FFFF00"/>
                </a:solidFill>
              </a:rPr>
              <a:t>in </a:t>
            </a:r>
            <a:r>
              <a:rPr lang="en-US" sz="3200" b="1" dirty="0" err="1">
                <a:solidFill>
                  <a:srgbClr val="FFFF00"/>
                </a:solidFill>
              </a:rPr>
              <a:t>personam</a:t>
            </a:r>
            <a:r>
              <a:rPr lang="ru-RU" sz="3200" b="1" dirty="0">
                <a:solidFill>
                  <a:srgbClr val="FFFF00"/>
                </a:solidFill>
              </a:rPr>
              <a:t> или </a:t>
            </a:r>
            <a:r>
              <a:rPr lang="en-US" sz="3200" b="1" dirty="0">
                <a:solidFill>
                  <a:srgbClr val="FFFF00"/>
                </a:solidFill>
              </a:rPr>
              <a:t>in rem</a:t>
            </a:r>
            <a:r>
              <a:rPr lang="ru-RU" sz="3200" b="1" dirty="0">
                <a:solidFill>
                  <a:srgbClr val="FFFF00"/>
                </a:solidFill>
              </a:rPr>
              <a:t>: ничто, кроме вещи, не представляет </a:t>
            </a:r>
            <a:r>
              <a:rPr lang="ru-RU" sz="3200" b="1" dirty="0" smtClean="0">
                <a:solidFill>
                  <a:srgbClr val="FFFF00"/>
                </a:solidFill>
              </a:rPr>
              <a:t>интереса»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2051" name="Picture 3" descr="D:\Напка\наука МЧП\презент\гол\Petrus (Pierre) Peckius l'ancien né Pieter Peck (1529-1589) juriste hollandais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44" y="2780928"/>
            <a:ext cx="3446512" cy="344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Напка\наука МЧП\презент\гол\Petrus (Pierre) Peckius l'ancien né Pieter Peck (1529-1589) juriste hollandai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38075"/>
            <a:ext cx="1824955" cy="275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812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апка\наука МЧП\гол-фото\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01306"/>
            <a:ext cx="6336704" cy="448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Иоанн а </a:t>
            </a:r>
            <a:r>
              <a:rPr lang="ru-RU" sz="3200" b="1" dirty="0" err="1">
                <a:solidFill>
                  <a:srgbClr val="FFFF00"/>
                </a:solidFill>
              </a:rPr>
              <a:t>Зандэ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(</a:t>
            </a:r>
            <a:r>
              <a:rPr lang="en-US" sz="3200" b="1" dirty="0" err="1" smtClean="0">
                <a:solidFill>
                  <a:srgbClr val="FFFF00"/>
                </a:solidFill>
              </a:rPr>
              <a:t>Joannes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>
                <a:solidFill>
                  <a:srgbClr val="FFFF00"/>
                </a:solidFill>
              </a:rPr>
              <a:t>a </a:t>
            </a:r>
            <a:r>
              <a:rPr lang="en-US" sz="3200" b="1" dirty="0" err="1">
                <a:solidFill>
                  <a:srgbClr val="FFFF00"/>
                </a:solidFill>
              </a:rPr>
              <a:t>Sande</a:t>
            </a:r>
            <a:r>
              <a:rPr lang="ru-RU" sz="3200" b="1" dirty="0">
                <a:solidFill>
                  <a:srgbClr val="FFFF00"/>
                </a:solidFill>
              </a:rPr>
              <a:t>) </a:t>
            </a:r>
            <a:r>
              <a:rPr lang="ru-RU" sz="3200" b="1" dirty="0" smtClean="0">
                <a:solidFill>
                  <a:srgbClr val="FFFF00"/>
                </a:solidFill>
              </a:rPr>
              <a:t>(</a:t>
            </a:r>
            <a:r>
              <a:rPr lang="ru-RU" sz="3200" b="1" dirty="0" err="1" smtClean="0">
                <a:solidFill>
                  <a:srgbClr val="FFFF00"/>
                </a:solidFill>
              </a:rPr>
              <a:t>Арнем</a:t>
            </a:r>
            <a:r>
              <a:rPr lang="ru-RU" sz="3200" b="1" dirty="0" smtClean="0">
                <a:solidFill>
                  <a:srgbClr val="FFFF00"/>
                </a:solidFill>
              </a:rPr>
              <a:t>, 28 </a:t>
            </a:r>
            <a:r>
              <a:rPr lang="ru-RU" sz="3200" b="1" dirty="0">
                <a:solidFill>
                  <a:srgbClr val="FFFF00"/>
                </a:solidFill>
              </a:rPr>
              <a:t>июня 1568 </a:t>
            </a:r>
            <a:r>
              <a:rPr lang="ru-RU" sz="3200" b="1" dirty="0" err="1" smtClean="0">
                <a:solidFill>
                  <a:srgbClr val="FFFF00"/>
                </a:solidFill>
              </a:rPr>
              <a:t>г.л</a:t>
            </a:r>
            <a:r>
              <a:rPr lang="ru-RU" sz="3200" b="1" dirty="0" smtClean="0">
                <a:solidFill>
                  <a:srgbClr val="FFFF00"/>
                </a:solidFill>
              </a:rPr>
              <a:t> – </a:t>
            </a:r>
            <a:r>
              <a:rPr lang="ru-RU" sz="3200" b="1" dirty="0" err="1" smtClean="0">
                <a:solidFill>
                  <a:srgbClr val="FFFF00"/>
                </a:solidFill>
              </a:rPr>
              <a:t>Леуварден</a:t>
            </a:r>
            <a:r>
              <a:rPr lang="ru-RU" sz="3200" b="1" dirty="0" smtClean="0">
                <a:solidFill>
                  <a:srgbClr val="FFFF00"/>
                </a:solidFill>
              </a:rPr>
              <a:t>, 17 </a:t>
            </a:r>
            <a:r>
              <a:rPr lang="ru-RU" sz="3200" b="1" dirty="0">
                <a:solidFill>
                  <a:srgbClr val="FFFF00"/>
                </a:solidFill>
              </a:rPr>
              <a:t>ноября 1638 г. </a:t>
            </a:r>
          </a:p>
        </p:txBody>
      </p:sp>
    </p:spTree>
    <p:extLst>
      <p:ext uri="{BB962C8B-B14F-4D97-AF65-F5344CB8AC3E}">
        <p14:creationId xmlns:p14="http://schemas.microsoft.com/office/powerpoint/2010/main" val="3997117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916832"/>
            <a:ext cx="8446318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Основная работа, затрагивающая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проблемы </a:t>
            </a:r>
            <a:r>
              <a:rPr lang="ru-RU" b="1" dirty="0"/>
              <a:t>конфликтного права, –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«</a:t>
            </a:r>
            <a:r>
              <a:rPr lang="en-US" b="1" dirty="0" err="1"/>
              <a:t>Decisiones</a:t>
            </a:r>
            <a:r>
              <a:rPr lang="en-US" b="1" dirty="0"/>
              <a:t> </a:t>
            </a:r>
            <a:r>
              <a:rPr lang="en-US" b="1" dirty="0" err="1"/>
              <a:t>aureae</a:t>
            </a:r>
            <a:r>
              <a:rPr lang="en-US" b="1" dirty="0"/>
              <a:t> </a:t>
            </a:r>
            <a:r>
              <a:rPr lang="en-US" b="1" dirty="0" err="1"/>
              <a:t>sive</a:t>
            </a:r>
            <a:r>
              <a:rPr lang="en-US" b="1" dirty="0"/>
              <a:t> </a:t>
            </a:r>
            <a:r>
              <a:rPr lang="en-US" b="1" dirty="0" err="1"/>
              <a:t>Frisiorum</a:t>
            </a:r>
            <a:r>
              <a:rPr lang="en-US" b="1" dirty="0"/>
              <a:t> </a:t>
            </a:r>
            <a:endParaRPr lang="ru-RU" b="1" dirty="0" smtClean="0"/>
          </a:p>
          <a:p>
            <a:pPr marL="0" indent="0">
              <a:buNone/>
            </a:pPr>
            <a:r>
              <a:rPr lang="en-US" b="1" dirty="0" smtClean="0"/>
              <a:t>curia </a:t>
            </a:r>
            <a:r>
              <a:rPr lang="en-US" b="1" dirty="0" err="1" smtClean="0"/>
              <a:t>judicatarum</a:t>
            </a:r>
            <a:r>
              <a:rPr lang="ru-RU" b="1" dirty="0" smtClean="0"/>
              <a:t> </a:t>
            </a:r>
            <a:r>
              <a:rPr lang="ru-RU" b="1" dirty="0"/>
              <a:t>(</a:t>
            </a:r>
            <a:r>
              <a:rPr lang="ru-RU" b="1" dirty="0" err="1"/>
              <a:t>Леуварден</a:t>
            </a:r>
            <a:r>
              <a:rPr lang="ru-RU" b="1" dirty="0"/>
              <a:t>, 1635).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Это обширный </a:t>
            </a:r>
            <a:r>
              <a:rPr lang="ru-RU" b="1" dirty="0"/>
              <a:t>трактат о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действующем праве </a:t>
            </a:r>
            <a:r>
              <a:rPr lang="ru-RU" b="1" dirty="0" err="1"/>
              <a:t>Фрисландии</a:t>
            </a:r>
            <a:r>
              <a:rPr lang="ru-RU" b="1" dirty="0"/>
              <a:t>,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иллюстрированный </a:t>
            </a:r>
          </a:p>
          <a:p>
            <a:pPr marL="0" indent="0">
              <a:buNone/>
            </a:pPr>
            <a:r>
              <a:rPr lang="ru-RU" b="1" dirty="0" smtClean="0"/>
              <a:t>судебными </a:t>
            </a:r>
            <a:r>
              <a:rPr lang="ru-RU" b="1" dirty="0"/>
              <a:t>решениями и цитатами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из произведений </a:t>
            </a:r>
            <a:r>
              <a:rPr lang="ru-RU" b="1" dirty="0"/>
              <a:t>многих известных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европейских </a:t>
            </a:r>
            <a:r>
              <a:rPr lang="ru-RU" b="1" dirty="0"/>
              <a:t>юристов.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Иоанн а </a:t>
            </a:r>
            <a:r>
              <a:rPr lang="ru-RU" b="1" dirty="0" err="1" smtClean="0">
                <a:solidFill>
                  <a:srgbClr val="FFFF00"/>
                </a:solidFill>
              </a:rPr>
              <a:t>Зандэ</a:t>
            </a:r>
            <a:r>
              <a:rPr lang="ru-RU" b="1" dirty="0" smtClean="0">
                <a:solidFill>
                  <a:srgbClr val="FFFF00"/>
                </a:solidFill>
              </a:rPr>
              <a:t> – предшественник Ульриха </a:t>
            </a:r>
            <a:r>
              <a:rPr lang="ru-RU" b="1" dirty="0" err="1" smtClean="0">
                <a:solidFill>
                  <a:srgbClr val="FFFF00"/>
                </a:solidFill>
              </a:rPr>
              <a:t>Губера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D:\Напка\наука МЧП\презент\гол\занде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16832"/>
            <a:ext cx="3333750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623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2204864"/>
            <a:ext cx="8424936" cy="4248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/>
              <a:t>«Юридический </a:t>
            </a:r>
            <a:r>
              <a:rPr lang="ru-RU" b="1" dirty="0"/>
              <a:t>акт, который </a:t>
            </a:r>
            <a:r>
              <a:rPr lang="ru-RU" b="1" dirty="0" smtClean="0"/>
              <a:t> должен </a:t>
            </a:r>
          </a:p>
          <a:p>
            <a:pPr marL="0" indent="0">
              <a:buNone/>
            </a:pPr>
            <a:r>
              <a:rPr lang="ru-RU" b="1" dirty="0" smtClean="0"/>
              <a:t>соблюдаться </a:t>
            </a:r>
            <a:r>
              <a:rPr lang="ru-RU" b="1" dirty="0"/>
              <a:t>в месте его </a:t>
            </a:r>
            <a:r>
              <a:rPr lang="ru-RU" b="1" dirty="0" smtClean="0"/>
              <a:t>совершения</a:t>
            </a:r>
            <a:r>
              <a:rPr lang="ru-RU" b="1" dirty="0"/>
              <a:t>,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распространяет свое действие </a:t>
            </a:r>
            <a:r>
              <a:rPr lang="ru-RU" b="1" dirty="0"/>
              <a:t>за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границу». </a:t>
            </a:r>
          </a:p>
          <a:p>
            <a:pPr marL="0" indent="0">
              <a:buNone/>
            </a:pPr>
            <a:r>
              <a:rPr lang="ru-RU" b="1" dirty="0" smtClean="0"/>
              <a:t>Признание возможности как </a:t>
            </a:r>
          </a:p>
          <a:p>
            <a:pPr marL="0" indent="0">
              <a:buNone/>
            </a:pPr>
            <a:r>
              <a:rPr lang="ru-RU" b="1" dirty="0" smtClean="0"/>
              <a:t>применения иностранного </a:t>
            </a:r>
            <a:r>
              <a:rPr lang="ru-RU" b="1" dirty="0"/>
              <a:t>права </a:t>
            </a:r>
            <a:r>
              <a:rPr lang="ru-RU" b="1" dirty="0" smtClean="0"/>
              <a:t>на </a:t>
            </a:r>
          </a:p>
          <a:p>
            <a:pPr marL="0" indent="0">
              <a:buNone/>
            </a:pPr>
            <a:r>
              <a:rPr lang="ru-RU" b="1" dirty="0" smtClean="0"/>
              <a:t>территории</a:t>
            </a:r>
            <a:r>
              <a:rPr lang="ru-RU" b="1" dirty="0"/>
              <a:t>, </a:t>
            </a:r>
            <a:r>
              <a:rPr lang="ru-RU" b="1" dirty="0" smtClean="0"/>
              <a:t>так </a:t>
            </a:r>
            <a:r>
              <a:rPr lang="ru-RU" b="1" dirty="0"/>
              <a:t>и действия </a:t>
            </a:r>
            <a:r>
              <a:rPr lang="ru-RU" b="1" dirty="0" smtClean="0"/>
              <a:t>своего </a:t>
            </a:r>
          </a:p>
          <a:p>
            <a:pPr marL="0" indent="0">
              <a:buNone/>
            </a:pPr>
            <a:r>
              <a:rPr lang="ru-RU" b="1" dirty="0" smtClean="0"/>
              <a:t>права </a:t>
            </a:r>
            <a:r>
              <a:rPr lang="ru-RU" b="1" dirty="0"/>
              <a:t>за </a:t>
            </a:r>
            <a:r>
              <a:rPr lang="ru-RU" b="1" dirty="0" smtClean="0"/>
              <a:t>границей; признание </a:t>
            </a:r>
          </a:p>
          <a:p>
            <a:pPr marL="0" indent="0">
              <a:buNone/>
            </a:pPr>
            <a:r>
              <a:rPr lang="ru-RU" b="1" dirty="0" smtClean="0"/>
              <a:t>договорной подсудности </a:t>
            </a:r>
          </a:p>
          <a:p>
            <a:pPr marL="0" indent="0">
              <a:buNone/>
            </a:pPr>
            <a:r>
              <a:rPr lang="ru-RU" b="1" dirty="0" smtClean="0"/>
              <a:t>(пророгационных соглашений).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8328"/>
            <a:ext cx="8219256" cy="172252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Отход </a:t>
            </a:r>
            <a:r>
              <a:rPr lang="ru-RU" b="1" dirty="0" smtClean="0">
                <a:solidFill>
                  <a:srgbClr val="FFFF00"/>
                </a:solidFill>
              </a:rPr>
              <a:t>Иоанна а </a:t>
            </a:r>
            <a:r>
              <a:rPr lang="ru-RU" b="1" dirty="0" err="1" smtClean="0">
                <a:solidFill>
                  <a:srgbClr val="FFFF00"/>
                </a:solidFill>
              </a:rPr>
              <a:t>Зандэ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</a:rPr>
              <a:t>от крайностей бельгийского реализма </a:t>
            </a:r>
          </a:p>
        </p:txBody>
      </p:sp>
      <p:pic>
        <p:nvPicPr>
          <p:cNvPr id="4" name="Picture 2" descr="D:\Напка\наука МЧП\презент\гол\занде\V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04864"/>
            <a:ext cx="2736303" cy="414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538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2060848"/>
            <a:ext cx="8208911" cy="4065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Вечный эдикт как результат работы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нидерландских юристов, юридическая </a:t>
            </a:r>
          </a:p>
          <a:p>
            <a:pPr marL="0" indent="0">
              <a:buNone/>
            </a:pPr>
            <a:r>
              <a:rPr lang="ru-RU" sz="2000" b="1" dirty="0" smtClean="0"/>
              <a:t>ликвидация </a:t>
            </a:r>
            <a:r>
              <a:rPr lang="ru-RU" sz="2000" b="1" dirty="0"/>
              <a:t>«персонализации» законов и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закрепление </a:t>
            </a:r>
            <a:r>
              <a:rPr lang="ru-RU" sz="2000" b="1" dirty="0"/>
              <a:t>их исключительно вещного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Характера. Эдикт </a:t>
            </a:r>
            <a:r>
              <a:rPr lang="ru-RU" sz="2000" b="1" dirty="0"/>
              <a:t>– крайнее выражение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тенденции </a:t>
            </a:r>
            <a:r>
              <a:rPr lang="ru-RU" sz="2000" b="1" dirty="0"/>
              <a:t>ставить на первый план место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нахождения </a:t>
            </a:r>
            <a:r>
              <a:rPr lang="ru-RU" sz="2000" b="1" dirty="0"/>
              <a:t>недвижимости. </a:t>
            </a:r>
            <a:r>
              <a:rPr lang="ru-RU" sz="2000" b="1" dirty="0" smtClean="0"/>
              <a:t>Требования </a:t>
            </a:r>
          </a:p>
          <a:p>
            <a:pPr marL="0" indent="0">
              <a:buNone/>
            </a:pPr>
            <a:r>
              <a:rPr lang="ru-RU" sz="2000" b="1" dirty="0" smtClean="0"/>
              <a:t>ст</a:t>
            </a:r>
            <a:r>
              <a:rPr lang="ru-RU" sz="2000" b="1" dirty="0"/>
              <a:t>. 13 Эдикта о соответствии </a:t>
            </a:r>
            <a:r>
              <a:rPr lang="ru-RU" sz="2000" b="1" dirty="0" smtClean="0"/>
              <a:t>кутюму </a:t>
            </a:r>
            <a:r>
              <a:rPr lang="ru-RU" sz="2000" b="1" dirty="0"/>
              <a:t>места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нахождения </a:t>
            </a:r>
            <a:r>
              <a:rPr lang="ru-RU" sz="2000" b="1" dirty="0"/>
              <a:t>имущества и в </a:t>
            </a:r>
            <a:r>
              <a:rPr lang="ru-RU" sz="2000" b="1" dirty="0" smtClean="0"/>
              <a:t>отношении </a:t>
            </a:r>
          </a:p>
          <a:p>
            <a:pPr marL="0" indent="0">
              <a:buNone/>
            </a:pPr>
            <a:r>
              <a:rPr lang="ru-RU" sz="2000" b="1" dirty="0" smtClean="0"/>
              <a:t>возраста</a:t>
            </a:r>
            <a:r>
              <a:rPr lang="ru-RU" sz="2000" b="1" dirty="0"/>
              <a:t>, и </a:t>
            </a:r>
            <a:r>
              <a:rPr lang="ru-RU" sz="2000" b="1" dirty="0" smtClean="0"/>
              <a:t>права </a:t>
            </a:r>
            <a:r>
              <a:rPr lang="ru-RU" sz="2000" b="1" dirty="0"/>
              <a:t>его завещать, </a:t>
            </a:r>
            <a:r>
              <a:rPr lang="ru-RU" sz="2000" b="1" dirty="0" smtClean="0"/>
              <a:t>и формы </a:t>
            </a:r>
          </a:p>
          <a:p>
            <a:pPr marL="0" indent="0">
              <a:buNone/>
            </a:pPr>
            <a:r>
              <a:rPr lang="ru-RU" sz="2000" b="1" dirty="0" smtClean="0"/>
              <a:t>завещания</a:t>
            </a:r>
            <a:r>
              <a:rPr lang="ru-RU" sz="2000" b="1" dirty="0"/>
              <a:t>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2800" b="1" dirty="0">
                <a:solidFill>
                  <a:srgbClr val="FFFF00"/>
                </a:solidFill>
              </a:rPr>
              <a:t>«</a:t>
            </a:r>
            <a:r>
              <a:rPr lang="ru-RU" sz="2800" b="1" dirty="0" smtClean="0">
                <a:solidFill>
                  <a:srgbClr val="FFFF00"/>
                </a:solidFill>
              </a:rPr>
              <a:t>Вечный </a:t>
            </a:r>
            <a:r>
              <a:rPr lang="ru-RU" sz="2800" b="1" dirty="0" smtClean="0">
                <a:solidFill>
                  <a:srgbClr val="FFFF00"/>
                </a:solidFill>
              </a:rPr>
              <a:t>эдикт» </a:t>
            </a:r>
            <a:r>
              <a:rPr lang="ru-RU" sz="2800" b="1" dirty="0" smtClean="0">
                <a:solidFill>
                  <a:srgbClr val="FFFF00"/>
                </a:solidFill>
              </a:rPr>
              <a:t>эрцгерцогов Альберта </a:t>
            </a:r>
            <a:r>
              <a:rPr lang="ru-RU" sz="2800" b="1" dirty="0">
                <a:solidFill>
                  <a:srgbClr val="FFFF00"/>
                </a:solidFill>
              </a:rPr>
              <a:t>и </a:t>
            </a:r>
            <a:r>
              <a:rPr lang="ru-RU" sz="2800" b="1" dirty="0" smtClean="0">
                <a:solidFill>
                  <a:srgbClr val="FFFF00"/>
                </a:solidFill>
              </a:rPr>
              <a:t>Изабеллы  </a:t>
            </a:r>
            <a:r>
              <a:rPr lang="ru-RU" sz="2800" b="1" dirty="0">
                <a:solidFill>
                  <a:srgbClr val="FFFF00"/>
                </a:solidFill>
              </a:rPr>
              <a:t>(1611</a:t>
            </a:r>
            <a:r>
              <a:rPr lang="ru-RU" sz="2800" b="1" dirty="0" smtClean="0">
                <a:solidFill>
                  <a:srgbClr val="FFFF00"/>
                </a:solidFill>
              </a:rPr>
              <a:t>) – законодательное </a:t>
            </a:r>
            <a:r>
              <a:rPr lang="ru-RU" sz="2800" b="1" dirty="0">
                <a:solidFill>
                  <a:srgbClr val="FFFF00"/>
                </a:solidFill>
              </a:rPr>
              <a:t>закрепление теории бельгийского </a:t>
            </a:r>
            <a:r>
              <a:rPr lang="ru-RU" sz="2800" b="1" dirty="0" smtClean="0">
                <a:solidFill>
                  <a:srgbClr val="FFFF00"/>
                </a:solidFill>
              </a:rPr>
              <a:t>реализма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16073"/>
            <a:ext cx="2808312" cy="376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066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772816"/>
            <a:ext cx="8496943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Отказ представителей бельгийско-голландской школы МЧП от «юридического шовинизма</a:t>
            </a:r>
            <a:r>
              <a:rPr lang="ru-RU" sz="2000" b="1" dirty="0" smtClean="0"/>
              <a:t>» по причинам:</a:t>
            </a:r>
          </a:p>
          <a:p>
            <a:pPr marL="457200" indent="-457200">
              <a:buAutoNum type="arabicParenR"/>
            </a:pPr>
            <a:r>
              <a:rPr lang="ru-RU" sz="2000" b="1" dirty="0" smtClean="0"/>
              <a:t>Противоречие </a:t>
            </a:r>
            <a:r>
              <a:rPr lang="ru-RU" sz="2000" b="1" dirty="0"/>
              <a:t>абсолютной вещности всех кутюмов </a:t>
            </a:r>
            <a:r>
              <a:rPr lang="ru-RU" sz="2000" b="1" dirty="0" smtClean="0"/>
              <a:t>общим </a:t>
            </a:r>
            <a:r>
              <a:rPr lang="ru-RU" sz="2000" b="1" dirty="0"/>
              <a:t>принципам права, прежде всего, принципу «место управляет актом». </a:t>
            </a:r>
            <a:endParaRPr lang="ru-RU" sz="2000" b="1" dirty="0" smtClean="0"/>
          </a:p>
          <a:p>
            <a:pPr marL="457200" indent="-457200">
              <a:buAutoNum type="arabicParenR"/>
            </a:pPr>
            <a:r>
              <a:rPr lang="ru-RU" sz="2000" b="1" dirty="0" smtClean="0"/>
              <a:t>Противоречие </a:t>
            </a:r>
            <a:r>
              <a:rPr lang="ru-RU" sz="2000" b="1" dirty="0"/>
              <a:t>такого подхода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    требованиям </a:t>
            </a:r>
            <a:r>
              <a:rPr lang="ru-RU" sz="2000" b="1" dirty="0"/>
              <a:t>объективной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    реальности </a:t>
            </a:r>
            <a:r>
              <a:rPr lang="ru-RU" sz="2000" b="1" dirty="0"/>
              <a:t>и чаяниям самих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    нидерландских </a:t>
            </a:r>
            <a:r>
              <a:rPr lang="ru-RU" sz="2000" b="1" dirty="0"/>
              <a:t>провинций,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    заинтересованных </a:t>
            </a:r>
            <a:r>
              <a:rPr lang="ru-RU" sz="2000" b="1" dirty="0"/>
              <a:t>в том, чтобы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    субъективные </a:t>
            </a:r>
            <a:r>
              <a:rPr lang="ru-RU" sz="2000" b="1" dirty="0"/>
              <a:t>права, законно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    приобретенные </a:t>
            </a:r>
            <a:r>
              <a:rPr lang="ru-RU" sz="2000" b="1" dirty="0"/>
              <a:t>на их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    территории</a:t>
            </a:r>
            <a:r>
              <a:rPr lang="ru-RU" sz="2000" b="1" dirty="0"/>
              <a:t>, признавались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    и </a:t>
            </a:r>
            <a:r>
              <a:rPr lang="ru-RU" sz="2000" b="1" dirty="0"/>
              <a:t>за границей.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Указ </a:t>
            </a:r>
            <a:r>
              <a:rPr lang="ru-RU" sz="3600" b="1" dirty="0">
                <a:solidFill>
                  <a:srgbClr val="FFFF00"/>
                </a:solidFill>
              </a:rPr>
              <a:t>Тайного </a:t>
            </a:r>
            <a:r>
              <a:rPr lang="ru-RU" sz="3600" b="1" dirty="0" smtClean="0">
                <a:solidFill>
                  <a:srgbClr val="FFFF00"/>
                </a:solidFill>
              </a:rPr>
              <a:t>совета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</a:rPr>
              <a:t>(1634) – фактическая отмена Вечного эдикта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2976"/>
            <a:ext cx="4204725" cy="322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788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772816"/>
            <a:ext cx="8424936" cy="482453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Статуты </a:t>
            </a:r>
            <a:r>
              <a:rPr lang="ru-RU" sz="1600" b="1" dirty="0">
                <a:solidFill>
                  <a:schemeClr val="tx1"/>
                </a:solidFill>
              </a:rPr>
              <a:t>делятся на два класса – личные и реальные.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Статуты действуют только на территории издавшего их законодателя; на </a:t>
            </a:r>
            <a:r>
              <a:rPr lang="ru-RU" sz="1600" b="1" dirty="0" smtClean="0">
                <a:solidFill>
                  <a:schemeClr val="tx1"/>
                </a:solidFill>
              </a:rPr>
              <a:t>этой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территории они </a:t>
            </a:r>
            <a:r>
              <a:rPr lang="ru-RU" sz="1600" b="1" dirty="0">
                <a:solidFill>
                  <a:schemeClr val="tx1"/>
                </a:solidFill>
              </a:rPr>
              <a:t>обязательны для всех – как подданных, так и иностранцев.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Личные статуты определяют статус лица, никак не </a:t>
            </a:r>
            <a:r>
              <a:rPr lang="ru-RU" sz="1600" b="1" dirty="0" smtClean="0">
                <a:solidFill>
                  <a:schemeClr val="tx1"/>
                </a:solidFill>
              </a:rPr>
              <a:t>затрагивая 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имущества</a:t>
            </a:r>
            <a:r>
              <a:rPr lang="ru-RU" sz="1600" b="1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Личные статуты, касающиеся исключительно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неимущественных прав</a:t>
            </a:r>
            <a:r>
              <a:rPr lang="ru-RU" sz="1600" b="1" dirty="0">
                <a:solidFill>
                  <a:schemeClr val="tx1"/>
                </a:solidFill>
              </a:rPr>
              <a:t>, </a:t>
            </a:r>
            <a:r>
              <a:rPr lang="ru-RU" sz="1600" b="1" dirty="0" smtClean="0">
                <a:solidFill>
                  <a:schemeClr val="tx1"/>
                </a:solidFill>
              </a:rPr>
              <a:t>могут </a:t>
            </a:r>
            <a:r>
              <a:rPr lang="ru-RU" sz="1600" b="1" dirty="0">
                <a:solidFill>
                  <a:schemeClr val="tx1"/>
                </a:solidFill>
              </a:rPr>
              <a:t>следовать за лицом и за </a:t>
            </a:r>
            <a:r>
              <a:rPr lang="ru-RU" sz="1600" b="1" dirty="0" smtClean="0">
                <a:solidFill>
                  <a:schemeClr val="tx1"/>
                </a:solidFill>
              </a:rPr>
              <a:t>границу</a:t>
            </a:r>
            <a:r>
              <a:rPr lang="ru-RU" sz="1600" b="1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Движимое имущество прикреплено к лицу и следует </a:t>
            </a:r>
            <a:r>
              <a:rPr lang="ru-RU" sz="1600" b="1" dirty="0" smtClean="0">
                <a:solidFill>
                  <a:schemeClr val="tx1"/>
                </a:solidFill>
              </a:rPr>
              <a:t> его 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статуту</a:t>
            </a:r>
            <a:r>
              <a:rPr lang="ru-RU" sz="1600" b="1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Реальный характер имеют все статуты, каким бы то ни </a:t>
            </a:r>
            <a:r>
              <a:rPr lang="ru-RU" sz="1600" b="1" dirty="0" smtClean="0">
                <a:solidFill>
                  <a:schemeClr val="tx1"/>
                </a:solidFill>
              </a:rPr>
              <a:t>было 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образом касающиеся </a:t>
            </a:r>
            <a:r>
              <a:rPr lang="ru-RU" sz="1600" b="1" dirty="0">
                <a:solidFill>
                  <a:schemeClr val="tx1"/>
                </a:solidFill>
              </a:rPr>
              <a:t>имущества (имущество – это только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недвижимость</a:t>
            </a:r>
            <a:r>
              <a:rPr lang="ru-RU" sz="1600" b="1" dirty="0">
                <a:solidFill>
                  <a:schemeClr val="tx1"/>
                </a:solidFill>
              </a:rPr>
              <a:t>).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Реальные статуты – безусловный императив на своей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территории</a:t>
            </a:r>
            <a:r>
              <a:rPr lang="ru-RU" sz="1600" b="1" dirty="0">
                <a:solidFill>
                  <a:schemeClr val="tx1"/>
                </a:solidFill>
              </a:rPr>
              <a:t>, </a:t>
            </a:r>
            <a:r>
              <a:rPr lang="ru-RU" sz="1600" b="1" dirty="0" smtClean="0">
                <a:solidFill>
                  <a:schemeClr val="tx1"/>
                </a:solidFill>
              </a:rPr>
              <a:t>они </a:t>
            </a:r>
            <a:r>
              <a:rPr lang="ru-RU" sz="1600" b="1" dirty="0">
                <a:solidFill>
                  <a:schemeClr val="tx1"/>
                </a:solidFill>
              </a:rPr>
              <a:t>определяют судьбу любого находящегося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там имущества</a:t>
            </a:r>
            <a:r>
              <a:rPr lang="ru-RU" sz="1600" b="1" dirty="0">
                <a:solidFill>
                  <a:schemeClr val="tx1"/>
                </a:solidFill>
              </a:rPr>
              <a:t>, </a:t>
            </a:r>
            <a:r>
              <a:rPr lang="ru-RU" sz="1600" b="1" dirty="0" smtClean="0">
                <a:solidFill>
                  <a:schemeClr val="tx1"/>
                </a:solidFill>
              </a:rPr>
              <a:t>даже принадлежащего </a:t>
            </a:r>
            <a:r>
              <a:rPr lang="ru-RU" sz="1600" b="1" dirty="0">
                <a:solidFill>
                  <a:schemeClr val="tx1"/>
                </a:solidFill>
              </a:rPr>
              <a:t>иностранцам</a:t>
            </a:r>
            <a:r>
              <a:rPr lang="ru-RU" sz="1600" b="1" dirty="0" smtClean="0">
                <a:solidFill>
                  <a:schemeClr val="tx1"/>
                </a:solidFill>
              </a:rPr>
              <a:t>. </a:t>
            </a:r>
            <a:endParaRPr lang="ru-RU" sz="1600" b="1" dirty="0">
              <a:solidFill>
                <a:schemeClr val="tx1"/>
              </a:solidFill>
            </a:endParaRPr>
          </a:p>
          <a:p>
            <a:r>
              <a:rPr lang="ru-RU" sz="1600" b="1" dirty="0">
                <a:solidFill>
                  <a:schemeClr val="tx1"/>
                </a:solidFill>
              </a:rPr>
              <a:t>Форма юридических актов подчиняется праву места их совершения</a:t>
            </a:r>
            <a:r>
              <a:rPr lang="ru-RU" sz="1500" b="1" dirty="0">
                <a:solidFill>
                  <a:schemeClr val="tx1"/>
                </a:solidFill>
              </a:rPr>
              <a:t>.</a:t>
            </a:r>
          </a:p>
          <a:p>
            <a:endParaRPr lang="ru-RU" sz="18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FFFF00"/>
                </a:solidFill>
              </a:rPr>
              <a:t>Обобщение доктрины бельгийского реализма в Указе 1634 </a:t>
            </a:r>
            <a:r>
              <a:rPr lang="ru-RU" sz="3600" b="1" dirty="0" smtClean="0">
                <a:solidFill>
                  <a:srgbClr val="FFFF00"/>
                </a:solidFill>
              </a:rPr>
              <a:t>года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80928"/>
            <a:ext cx="2134337" cy="326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108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4632" cy="1440160"/>
          </a:xfrm>
        </p:spPr>
        <p:txBody>
          <a:bodyPr>
            <a:noAutofit/>
          </a:bodyPr>
          <a:lstStyle/>
          <a:p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>
                <a:solidFill>
                  <a:srgbClr val="FFFF00"/>
                </a:solidFill>
              </a:rPr>
              <a:t>Глосса </a:t>
            </a:r>
            <a:r>
              <a:rPr lang="ru-RU" sz="3200" b="1" dirty="0" err="1" smtClean="0">
                <a:solidFill>
                  <a:srgbClr val="FFFF00"/>
                </a:solidFill>
              </a:rPr>
              <a:t>Аккурсия</a:t>
            </a:r>
            <a:r>
              <a:rPr lang="ru-RU" sz="3200" b="1" dirty="0" smtClean="0">
                <a:solidFill>
                  <a:srgbClr val="FFFF00"/>
                </a:solidFill>
              </a:rPr>
              <a:t> – колыбель науки международного частного права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700808"/>
            <a:ext cx="8352928" cy="4653156"/>
          </a:xfrm>
        </p:spPr>
        <p:txBody>
          <a:bodyPr>
            <a:normAutofit lnSpcReduction="10000"/>
          </a:bodyPr>
          <a:lstStyle/>
          <a:p>
            <a:pPr algn="l"/>
            <a:endParaRPr lang="ru-RU" sz="2200" dirty="0" smtClean="0">
              <a:solidFill>
                <a:schemeClr val="tx1"/>
              </a:solidFill>
            </a:endParaRPr>
          </a:p>
          <a:p>
            <a:pPr algn="l"/>
            <a:r>
              <a:rPr lang="ru-RU" sz="2200" b="1" dirty="0" smtClean="0">
                <a:solidFill>
                  <a:schemeClr val="tx1"/>
                </a:solidFill>
              </a:rPr>
              <a:t>Глоссатор </a:t>
            </a:r>
            <a:r>
              <a:rPr lang="ru-RU" sz="2200" b="1" dirty="0" err="1" smtClean="0">
                <a:solidFill>
                  <a:schemeClr val="tx1"/>
                </a:solidFill>
              </a:rPr>
              <a:t>Аккурсий</a:t>
            </a:r>
            <a:r>
              <a:rPr lang="ru-RU" sz="2200" b="1" dirty="0" smtClean="0">
                <a:solidFill>
                  <a:schemeClr val="tx1"/>
                </a:solidFill>
              </a:rPr>
              <a:t> </a:t>
            </a:r>
            <a:r>
              <a:rPr lang="ru-RU" sz="2200" b="1" dirty="0">
                <a:solidFill>
                  <a:schemeClr val="tx1"/>
                </a:solidFill>
              </a:rPr>
              <a:t>в 1260 г.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200" b="1" dirty="0" smtClean="0">
                <a:solidFill>
                  <a:schemeClr val="tx1"/>
                </a:solidFill>
              </a:rPr>
              <a:t>скомпилировал </a:t>
            </a:r>
            <a:r>
              <a:rPr lang="ru-RU" sz="2200" b="1" dirty="0">
                <a:solidFill>
                  <a:schemeClr val="tx1"/>
                </a:solidFill>
              </a:rPr>
              <a:t>работы всех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200" b="1" dirty="0" smtClean="0">
                <a:solidFill>
                  <a:schemeClr val="tx1"/>
                </a:solidFill>
              </a:rPr>
              <a:t>знаменитых глоссаторов</a:t>
            </a:r>
            <a:r>
              <a:rPr lang="ru-RU" sz="2200" b="1" dirty="0">
                <a:solidFill>
                  <a:schemeClr val="tx1"/>
                </a:solidFill>
              </a:rPr>
              <a:t>, сделал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200" b="1" dirty="0" smtClean="0">
                <a:solidFill>
                  <a:schemeClr val="tx1"/>
                </a:solidFill>
              </a:rPr>
              <a:t>извлечения</a:t>
            </a:r>
            <a:r>
              <a:rPr lang="ru-RU" sz="2200" b="1" dirty="0">
                <a:solidFill>
                  <a:schemeClr val="tx1"/>
                </a:solidFill>
              </a:rPr>
              <a:t>, </a:t>
            </a:r>
            <a:r>
              <a:rPr lang="ru-RU" sz="2200" b="1" dirty="0" smtClean="0">
                <a:solidFill>
                  <a:schemeClr val="tx1"/>
                </a:solidFill>
              </a:rPr>
              <a:t>снабдил  </a:t>
            </a:r>
            <a:r>
              <a:rPr lang="ru-RU" sz="2200" b="1" dirty="0">
                <a:solidFill>
                  <a:schemeClr val="tx1"/>
                </a:solidFill>
              </a:rPr>
              <a:t>их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200" b="1" dirty="0" smtClean="0">
                <a:solidFill>
                  <a:schemeClr val="tx1"/>
                </a:solidFill>
              </a:rPr>
              <a:t>собственными </a:t>
            </a:r>
            <a:r>
              <a:rPr lang="ru-RU" sz="2200" b="1" dirty="0">
                <a:solidFill>
                  <a:schemeClr val="tx1"/>
                </a:solidFill>
              </a:rPr>
              <a:t>примечаниями и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200" b="1" dirty="0" smtClean="0">
                <a:solidFill>
                  <a:schemeClr val="tx1"/>
                </a:solidFill>
              </a:rPr>
              <a:t>составил </a:t>
            </a:r>
            <a:r>
              <a:rPr lang="ru-RU" sz="2200" b="1" dirty="0">
                <a:solidFill>
                  <a:schemeClr val="tx1"/>
                </a:solidFill>
              </a:rPr>
              <a:t>полный комментарий к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Corpus</a:t>
            </a:r>
            <a:r>
              <a:rPr lang="ru-RU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Juris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Civilis</a:t>
            </a:r>
            <a:r>
              <a:rPr lang="ru-RU" sz="2200" b="1" dirty="0" smtClean="0">
                <a:solidFill>
                  <a:schemeClr val="tx1"/>
                </a:solidFill>
              </a:rPr>
              <a:t> – </a:t>
            </a:r>
            <a:r>
              <a:rPr lang="ru-RU" sz="2200" b="1" dirty="0">
                <a:solidFill>
                  <a:schemeClr val="tx1"/>
                </a:solidFill>
              </a:rPr>
              <a:t>«</a:t>
            </a:r>
            <a:r>
              <a:rPr lang="ru-RU" sz="2200" b="1" dirty="0" smtClean="0">
                <a:solidFill>
                  <a:schemeClr val="tx1"/>
                </a:solidFill>
              </a:rPr>
              <a:t>Глоссу </a:t>
            </a:r>
            <a:r>
              <a:rPr lang="ru-RU" sz="2200" b="1" dirty="0" err="1">
                <a:solidFill>
                  <a:schemeClr val="tx1"/>
                </a:solidFill>
              </a:rPr>
              <a:t>Аккурсия</a:t>
            </a:r>
            <a:r>
              <a:rPr lang="ru-RU" sz="2200" b="1" dirty="0">
                <a:solidFill>
                  <a:schemeClr val="tx1"/>
                </a:solidFill>
              </a:rPr>
              <a:t>» </a:t>
            </a:r>
          </a:p>
          <a:p>
            <a:pPr algn="l"/>
            <a:r>
              <a:rPr lang="ru-RU" sz="2200" b="1" dirty="0">
                <a:solidFill>
                  <a:schemeClr val="tx1"/>
                </a:solidFill>
              </a:rPr>
              <a:t>(</a:t>
            </a:r>
            <a:r>
              <a:rPr lang="en-US" sz="2200" b="1" dirty="0">
                <a:solidFill>
                  <a:schemeClr val="tx1"/>
                </a:solidFill>
              </a:rPr>
              <a:t>G</a:t>
            </a:r>
            <a:r>
              <a:rPr lang="ru-RU" sz="2200" b="1" dirty="0" err="1">
                <a:solidFill>
                  <a:schemeClr val="tx1"/>
                </a:solidFill>
              </a:rPr>
              <a:t>lossa</a:t>
            </a:r>
            <a:r>
              <a:rPr lang="ru-RU" sz="2200" b="1" dirty="0">
                <a:solidFill>
                  <a:schemeClr val="tx1"/>
                </a:solidFill>
              </a:rPr>
              <a:t> </a:t>
            </a:r>
            <a:r>
              <a:rPr lang="ru-RU" sz="2200" b="1" dirty="0" err="1">
                <a:solidFill>
                  <a:schemeClr val="tx1"/>
                </a:solidFill>
              </a:rPr>
              <a:t>accursiana</a:t>
            </a:r>
            <a:r>
              <a:rPr lang="ru-RU" sz="2200" b="1" dirty="0">
                <a:solidFill>
                  <a:schemeClr val="tx1"/>
                </a:solidFill>
              </a:rPr>
              <a:t>). </a:t>
            </a:r>
            <a:r>
              <a:rPr lang="ru-RU" sz="2200" b="1" dirty="0" smtClean="0">
                <a:solidFill>
                  <a:schemeClr val="tx1"/>
                </a:solidFill>
              </a:rPr>
              <a:t>Глосса </a:t>
            </a:r>
            <a:r>
              <a:rPr lang="ru-RU" sz="2200" b="1" dirty="0">
                <a:solidFill>
                  <a:schemeClr val="tx1"/>
                </a:solidFill>
              </a:rPr>
              <a:t>содержала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200" b="1" dirty="0" smtClean="0">
                <a:solidFill>
                  <a:schemeClr val="tx1"/>
                </a:solidFill>
              </a:rPr>
              <a:t>96–97 </a:t>
            </a:r>
            <a:r>
              <a:rPr lang="ru-RU" sz="2200" b="1" dirty="0">
                <a:solidFill>
                  <a:schemeClr val="tx1"/>
                </a:solidFill>
              </a:rPr>
              <a:t>тыс. </a:t>
            </a:r>
            <a:r>
              <a:rPr lang="ru-RU" sz="2200" b="1" dirty="0" smtClean="0">
                <a:solidFill>
                  <a:schemeClr val="tx1"/>
                </a:solidFill>
              </a:rPr>
              <a:t>глосс и </a:t>
            </a:r>
            <a:r>
              <a:rPr lang="ru-RU" sz="2200" b="1" dirty="0">
                <a:solidFill>
                  <a:schemeClr val="tx1"/>
                </a:solidFill>
              </a:rPr>
              <a:t>обобщала знания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200" b="1" dirty="0" smtClean="0">
                <a:solidFill>
                  <a:schemeClr val="tx1"/>
                </a:solidFill>
              </a:rPr>
              <a:t>всех предыдущих  поколений </a:t>
            </a:r>
          </a:p>
          <a:p>
            <a:pPr algn="l"/>
            <a:r>
              <a:rPr lang="ru-RU" sz="2200" b="1" dirty="0" smtClean="0">
                <a:solidFill>
                  <a:schemeClr val="tx1"/>
                </a:solidFill>
              </a:rPr>
              <a:t>глоссаторов</a:t>
            </a:r>
            <a:endParaRPr lang="ru-RU" sz="2200" b="1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82896"/>
            <a:ext cx="3312368" cy="457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28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6864" cy="144016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600" dirty="0" smtClean="0">
                <a:solidFill>
                  <a:srgbClr val="FFFF00"/>
                </a:solidFill>
              </a:rPr>
              <a:t>Г</a:t>
            </a:r>
            <a:r>
              <a:rPr lang="ru-RU" sz="3600" b="1" dirty="0" smtClean="0">
                <a:solidFill>
                  <a:srgbClr val="FFFF00"/>
                </a:solidFill>
              </a:rPr>
              <a:t>лосса «О </a:t>
            </a:r>
            <a:r>
              <a:rPr lang="ru-RU" sz="3600" b="1" dirty="0" err="1" smtClean="0">
                <a:solidFill>
                  <a:srgbClr val="FFFF00"/>
                </a:solidFill>
              </a:rPr>
              <a:t>болонце</a:t>
            </a:r>
            <a:r>
              <a:rPr lang="ru-RU" sz="3600" b="1" dirty="0" smtClean="0">
                <a:solidFill>
                  <a:srgbClr val="FFFF00"/>
                </a:solidFill>
              </a:rPr>
              <a:t> в </a:t>
            </a:r>
            <a:r>
              <a:rPr lang="ru-RU" sz="3600" b="1" dirty="0" err="1" smtClean="0">
                <a:solidFill>
                  <a:srgbClr val="FFFF00"/>
                </a:solidFill>
              </a:rPr>
              <a:t>Модене</a:t>
            </a:r>
            <a:r>
              <a:rPr lang="ru-RU" sz="3600" b="1" dirty="0" smtClean="0">
                <a:solidFill>
                  <a:srgbClr val="FFFF00"/>
                </a:solidFill>
              </a:rPr>
              <a:t>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</a:rPr>
              <a:t/>
            </a:r>
            <a:br>
              <a:rPr lang="ru-RU" sz="3600" b="1" dirty="0" smtClean="0">
                <a:solidFill>
                  <a:srgbClr val="FFFF00"/>
                </a:solidFill>
              </a:rPr>
            </a:br>
            <a:r>
              <a:rPr lang="ru-RU" sz="3600" b="1" dirty="0" smtClean="0">
                <a:solidFill>
                  <a:srgbClr val="FFFF00"/>
                </a:solidFill>
              </a:rPr>
              <a:t>(«</a:t>
            </a:r>
            <a:r>
              <a:rPr lang="en-US" sz="3600" b="1" dirty="0" smtClean="0">
                <a:solidFill>
                  <a:srgbClr val="FFFF00"/>
                </a:solidFill>
              </a:rPr>
              <a:t>Si </a:t>
            </a:r>
            <a:r>
              <a:rPr lang="en-US" sz="3600" b="1" dirty="0" err="1">
                <a:solidFill>
                  <a:srgbClr val="FFFF00"/>
                </a:solidFill>
              </a:rPr>
              <a:t>Bononiensis</a:t>
            </a:r>
            <a:r>
              <a:rPr lang="ru-RU" sz="3600" b="1" dirty="0" smtClean="0">
                <a:solidFill>
                  <a:srgbClr val="FFFF00"/>
                </a:solidFill>
              </a:rPr>
              <a:t>»)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844824"/>
            <a:ext cx="7992888" cy="4536504"/>
          </a:xfrm>
        </p:spPr>
        <p:txBody>
          <a:bodyPr>
            <a:normAutofit fontScale="92500" lnSpcReduction="10000"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Первая </a:t>
            </a:r>
            <a:r>
              <a:rPr lang="ru-RU" sz="2000" b="1" dirty="0">
                <a:solidFill>
                  <a:schemeClr val="tx1"/>
                </a:solidFill>
              </a:rPr>
              <a:t>конституция Кодекса </a:t>
            </a:r>
            <a:r>
              <a:rPr lang="ru-RU" sz="2000" b="1" dirty="0" smtClean="0">
                <a:solidFill>
                  <a:schemeClr val="tx1"/>
                </a:solidFill>
              </a:rPr>
              <a:t>Юстиниана «</a:t>
            </a:r>
            <a:r>
              <a:rPr lang="ru-RU" sz="2000" b="1" dirty="0">
                <a:solidFill>
                  <a:schemeClr val="tx1"/>
                </a:solidFill>
              </a:rPr>
              <a:t>Об утверждении веры в Святую Троицу</a:t>
            </a:r>
            <a:r>
              <a:rPr lang="ru-RU" sz="2000" b="1" dirty="0" smtClean="0">
                <a:solidFill>
                  <a:schemeClr val="tx1"/>
                </a:solidFill>
              </a:rPr>
              <a:t>» (380 </a:t>
            </a:r>
            <a:r>
              <a:rPr lang="ru-RU" sz="2000" b="1" dirty="0">
                <a:solidFill>
                  <a:schemeClr val="tx1"/>
                </a:solidFill>
              </a:rPr>
              <a:t>г</a:t>
            </a:r>
            <a:r>
              <a:rPr lang="ru-RU" sz="2000" b="1" dirty="0" smtClean="0">
                <a:solidFill>
                  <a:schemeClr val="tx1"/>
                </a:solidFill>
              </a:rPr>
              <a:t>., императоры </a:t>
            </a:r>
            <a:r>
              <a:rPr lang="ru-RU" sz="2000" b="1" dirty="0" err="1" smtClean="0">
                <a:solidFill>
                  <a:schemeClr val="tx1"/>
                </a:solidFill>
              </a:rPr>
              <a:t>Грациан</a:t>
            </a:r>
            <a:r>
              <a:rPr lang="ru-RU" sz="2000" b="1" dirty="0" smtClean="0">
                <a:solidFill>
                  <a:schemeClr val="tx1"/>
                </a:solidFill>
              </a:rPr>
              <a:t>, </a:t>
            </a:r>
            <a:r>
              <a:rPr lang="ru-RU" sz="2000" b="1" dirty="0" err="1" smtClean="0">
                <a:solidFill>
                  <a:schemeClr val="tx1"/>
                </a:solidFill>
              </a:rPr>
              <a:t>Валентициан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и </a:t>
            </a:r>
            <a:r>
              <a:rPr lang="ru-RU" sz="2000" b="1" dirty="0" smtClean="0">
                <a:solidFill>
                  <a:schemeClr val="tx1"/>
                </a:solidFill>
              </a:rPr>
              <a:t>Феодосий): 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</a:rPr>
              <a:t>«</a:t>
            </a:r>
            <a:r>
              <a:rPr lang="ru-RU" sz="2000" b="1" dirty="0">
                <a:solidFill>
                  <a:schemeClr val="tx1"/>
                </a:solidFill>
              </a:rPr>
              <a:t>Мы желаем, чтобы все народы, коими правит наша милостивая власть, обретались в той сфере, которую божественный апостол Петр передал римлянам» </a:t>
            </a:r>
            <a:r>
              <a:rPr lang="ru-RU" sz="2000" b="1" dirty="0">
                <a:solidFill>
                  <a:srgbClr val="FF0000"/>
                </a:solidFill>
              </a:rPr>
              <a:t>(«</a:t>
            </a:r>
            <a:r>
              <a:rPr lang="en-US" sz="2000" b="1" dirty="0" err="1">
                <a:solidFill>
                  <a:srgbClr val="FF0000"/>
                </a:solidFill>
              </a:rPr>
              <a:t>Cunctos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populos</a:t>
            </a:r>
            <a:r>
              <a:rPr lang="en-US" sz="2000" b="1" dirty="0">
                <a:solidFill>
                  <a:srgbClr val="FF0000"/>
                </a:solidFill>
              </a:rPr>
              <a:t> quos </a:t>
            </a:r>
            <a:r>
              <a:rPr lang="en-US" sz="2000" b="1" dirty="0" err="1">
                <a:solidFill>
                  <a:srgbClr val="FF0000"/>
                </a:solidFill>
              </a:rPr>
              <a:t>clementiae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nostrae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regit</a:t>
            </a:r>
            <a:r>
              <a:rPr lang="en-US" sz="2000" b="1" dirty="0">
                <a:solidFill>
                  <a:srgbClr val="FF0000"/>
                </a:solidFill>
              </a:rPr>
              <a:t> imperium in </a:t>
            </a:r>
            <a:r>
              <a:rPr lang="en-US" sz="2000" b="1" dirty="0" err="1">
                <a:solidFill>
                  <a:srgbClr val="FF0000"/>
                </a:solidFill>
              </a:rPr>
              <a:t>tali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volamus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religione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versari</a:t>
            </a:r>
            <a:r>
              <a:rPr lang="en-US" sz="2000" b="1" dirty="0">
                <a:solidFill>
                  <a:srgbClr val="FF0000"/>
                </a:solidFill>
              </a:rPr>
              <a:t> quam </a:t>
            </a:r>
            <a:r>
              <a:rPr lang="en-US" sz="2000" b="1" dirty="0" err="1">
                <a:solidFill>
                  <a:srgbClr val="FF0000"/>
                </a:solidFill>
              </a:rPr>
              <a:t>divinum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Petrum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apostolum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tradisse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Romanis</a:t>
            </a:r>
            <a:r>
              <a:rPr lang="ru-RU" sz="2000" b="1" dirty="0" smtClean="0">
                <a:solidFill>
                  <a:srgbClr val="FF0000"/>
                </a:solidFill>
              </a:rPr>
              <a:t>»)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Глосса: 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</a:rPr>
              <a:t>«</a:t>
            </a:r>
            <a:r>
              <a:rPr lang="ru-RU" sz="2000" b="1" dirty="0">
                <a:solidFill>
                  <a:schemeClr val="tx1"/>
                </a:solidFill>
              </a:rPr>
              <a:t>По мысли императоров закон обязателен для тех народов, которыми они правят; следо­вательно, для тех</a:t>
            </a:r>
            <a:r>
              <a:rPr lang="ru-RU" sz="2000" b="1" i="1" dirty="0">
                <a:solidFill>
                  <a:schemeClr val="tx1"/>
                </a:solidFill>
              </a:rPr>
              <a:t>, </a:t>
            </a:r>
            <a:r>
              <a:rPr lang="ru-RU" sz="2000" b="1" dirty="0">
                <a:solidFill>
                  <a:schemeClr val="tx1"/>
                </a:solidFill>
              </a:rPr>
              <a:t>кто им не подвластен, закон не обяза­телен. А потому и болонский гражданин не может подлежать действию статута </a:t>
            </a:r>
            <a:r>
              <a:rPr lang="ru-RU" sz="2000" b="1" dirty="0" err="1">
                <a:solidFill>
                  <a:schemeClr val="tx1"/>
                </a:solidFill>
              </a:rPr>
              <a:t>Модены</a:t>
            </a:r>
            <a:r>
              <a:rPr lang="ru-RU" sz="2000" b="1" dirty="0">
                <a:solidFill>
                  <a:schemeClr val="tx1"/>
                </a:solidFill>
              </a:rPr>
              <a:t>» </a:t>
            </a:r>
            <a:r>
              <a:rPr lang="ru-RU" sz="2000" b="1" dirty="0">
                <a:solidFill>
                  <a:srgbClr val="FF0000"/>
                </a:solidFill>
              </a:rPr>
              <a:t>(«</a:t>
            </a:r>
            <a:r>
              <a:rPr lang="en-US" sz="2000" b="1" dirty="0">
                <a:solidFill>
                  <a:srgbClr val="FF0000"/>
                </a:solidFill>
              </a:rPr>
              <a:t>quod </a:t>
            </a:r>
            <a:r>
              <a:rPr lang="en-US" sz="2000" b="1" dirty="0" err="1">
                <a:solidFill>
                  <a:srgbClr val="FF0000"/>
                </a:solidFill>
              </a:rPr>
              <a:t>si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Boloniensis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conveniatur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Mutinae</a:t>
            </a:r>
            <a:r>
              <a:rPr lang="en-US" sz="2000" b="1" dirty="0">
                <a:solidFill>
                  <a:srgbClr val="FF0000"/>
                </a:solidFill>
              </a:rPr>
              <a:t> non </a:t>
            </a:r>
            <a:r>
              <a:rPr lang="en-US" sz="2000" b="1" dirty="0" err="1">
                <a:solidFill>
                  <a:srgbClr val="FF0000"/>
                </a:solidFill>
              </a:rPr>
              <a:t>debet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judicare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secundum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statuta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Mutinae</a:t>
            </a:r>
            <a:r>
              <a:rPr lang="ru-RU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quibus</a:t>
            </a:r>
            <a:r>
              <a:rPr lang="en-US" sz="2000" b="1" dirty="0">
                <a:solidFill>
                  <a:srgbClr val="FF0000"/>
                </a:solidFill>
              </a:rPr>
              <a:t> non </a:t>
            </a:r>
            <a:r>
              <a:rPr lang="en-US" sz="2000" b="1" dirty="0" err="1">
                <a:solidFill>
                  <a:srgbClr val="FF0000"/>
                </a:solidFill>
              </a:rPr>
              <a:t>subest</a:t>
            </a:r>
            <a:r>
              <a:rPr lang="ru-RU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>
                <a:solidFill>
                  <a:srgbClr val="FF0000"/>
                </a:solidFill>
              </a:rPr>
              <a:t>cum </a:t>
            </a:r>
            <a:r>
              <a:rPr lang="en-US" sz="2000" b="1" dirty="0" err="1">
                <a:solidFill>
                  <a:srgbClr val="FF0000"/>
                </a:solidFill>
              </a:rPr>
              <a:t>dicat</a:t>
            </a:r>
            <a:r>
              <a:rPr lang="ru-RU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>
                <a:solidFill>
                  <a:srgbClr val="FF0000"/>
                </a:solidFill>
              </a:rPr>
              <a:t>quos </a:t>
            </a:r>
            <a:r>
              <a:rPr lang="en-US" sz="2000" b="1" dirty="0" err="1">
                <a:solidFill>
                  <a:srgbClr val="FF0000"/>
                </a:solidFill>
              </a:rPr>
              <a:t>nostrae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clementiae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regit</a:t>
            </a:r>
            <a:r>
              <a:rPr lang="en-US" sz="2000" b="1" dirty="0">
                <a:solidFill>
                  <a:srgbClr val="FF0000"/>
                </a:solidFill>
              </a:rPr>
              <a:t> imperium</a:t>
            </a:r>
            <a:r>
              <a:rPr lang="ru-RU" sz="2000" b="1" dirty="0">
                <a:solidFill>
                  <a:srgbClr val="FF0000"/>
                </a:solidFill>
              </a:rPr>
              <a:t>. </a:t>
            </a:r>
            <a:r>
              <a:rPr lang="en-US" sz="2000" b="1" dirty="0" err="1">
                <a:solidFill>
                  <a:srgbClr val="FF0000"/>
                </a:solidFill>
              </a:rPr>
              <a:t>Videtur</a:t>
            </a:r>
            <a:r>
              <a:rPr lang="en-US" sz="2000" b="1" dirty="0">
                <a:solidFill>
                  <a:srgbClr val="FF0000"/>
                </a:solidFill>
              </a:rPr>
              <a:t> hic </a:t>
            </a:r>
            <a:r>
              <a:rPr lang="en-US" sz="2000" b="1" dirty="0" err="1">
                <a:solidFill>
                  <a:srgbClr val="FF0000"/>
                </a:solidFill>
              </a:rPr>
              <a:t>textus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supponere</a:t>
            </a:r>
            <a:r>
              <a:rPr lang="en-US" sz="2000" b="1" dirty="0">
                <a:solidFill>
                  <a:srgbClr val="FF0000"/>
                </a:solidFill>
              </a:rPr>
              <a:t> quod non </a:t>
            </a:r>
            <a:r>
              <a:rPr lang="en-US" sz="2000" b="1" dirty="0" err="1">
                <a:solidFill>
                  <a:srgbClr val="FF0000"/>
                </a:solidFill>
              </a:rPr>
              <a:t>omnes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populos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regit</a:t>
            </a:r>
            <a:r>
              <a:rPr lang="en-US" sz="2000" b="1" dirty="0">
                <a:solidFill>
                  <a:srgbClr val="FF0000"/>
                </a:solidFill>
              </a:rPr>
              <a:t> imperator»)</a:t>
            </a:r>
            <a:endParaRPr lang="ru-RU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69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7544" y="1988840"/>
            <a:ext cx="8352927" cy="413732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Первый председатель </a:t>
            </a:r>
          </a:p>
          <a:p>
            <a:pPr marL="0" indent="0">
              <a:buNone/>
            </a:pPr>
            <a:r>
              <a:rPr lang="ru-RU" b="1" dirty="0" smtClean="0"/>
              <a:t>Государственного </a:t>
            </a:r>
            <a:r>
              <a:rPr lang="ru-RU" b="1" dirty="0"/>
              <a:t>совета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Нидерландов</a:t>
            </a:r>
            <a:r>
              <a:rPr lang="ru-RU" b="1" dirty="0"/>
              <a:t>, </a:t>
            </a:r>
            <a:r>
              <a:rPr lang="ru-RU" b="1" dirty="0" smtClean="0"/>
              <a:t>председатель </a:t>
            </a:r>
          </a:p>
          <a:p>
            <a:pPr marL="0" indent="0">
              <a:buNone/>
            </a:pPr>
            <a:r>
              <a:rPr lang="ru-RU" b="1" dirty="0" smtClean="0"/>
              <a:t>Большого </a:t>
            </a:r>
            <a:r>
              <a:rPr lang="ru-RU" b="1" dirty="0"/>
              <a:t>совета в г. </a:t>
            </a:r>
            <a:r>
              <a:rPr lang="ru-RU" b="1" dirty="0" err="1"/>
              <a:t>Мехелене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(</a:t>
            </a:r>
            <a:r>
              <a:rPr lang="ru-RU" b="1" dirty="0"/>
              <a:t>Малине) (</a:t>
            </a:r>
            <a:r>
              <a:rPr lang="en-US" b="1" dirty="0"/>
              <a:t>Grand </a:t>
            </a:r>
            <a:r>
              <a:rPr lang="en-US" b="1" dirty="0" err="1"/>
              <a:t>Conseil</a:t>
            </a:r>
            <a:r>
              <a:rPr lang="en-US" b="1" dirty="0"/>
              <a:t> de Malines</a:t>
            </a:r>
            <a:r>
              <a:rPr lang="ru-RU" b="1" dirty="0" smtClean="0"/>
              <a:t>). </a:t>
            </a:r>
          </a:p>
          <a:p>
            <a:pPr marL="0" indent="0">
              <a:buNone/>
            </a:pPr>
            <a:r>
              <a:rPr lang="ru-RU" b="1" dirty="0" smtClean="0"/>
              <a:t>Первый фламандский адвокат, </a:t>
            </a:r>
            <a:r>
              <a:rPr lang="ru-RU" b="1" dirty="0"/>
              <a:t>чье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имя </a:t>
            </a:r>
            <a:r>
              <a:rPr lang="ru-RU" b="1" dirty="0"/>
              <a:t>вошло в историю теории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статутов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Николя </a:t>
            </a:r>
            <a:r>
              <a:rPr lang="ru-RU" sz="3600" b="1" dirty="0" err="1" smtClean="0">
                <a:solidFill>
                  <a:srgbClr val="FFFF00"/>
                </a:solidFill>
              </a:rPr>
              <a:t>Эверар</a:t>
            </a:r>
            <a:r>
              <a:rPr lang="ru-RU" sz="3600" b="1" dirty="0" smtClean="0">
                <a:solidFill>
                  <a:srgbClr val="FFFF00"/>
                </a:solidFill>
              </a:rPr>
              <a:t> (</a:t>
            </a:r>
            <a:r>
              <a:rPr lang="ru-RU" sz="3600" b="1" dirty="0" err="1" smtClean="0">
                <a:solidFill>
                  <a:srgbClr val="FFFF00"/>
                </a:solidFill>
              </a:rPr>
              <a:t>Nicolas</a:t>
            </a:r>
            <a:r>
              <a:rPr lang="ru-RU" sz="3600" b="1" dirty="0" smtClean="0">
                <a:solidFill>
                  <a:srgbClr val="FFFF00"/>
                </a:solidFill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</a:rPr>
              <a:t>Everhard</a:t>
            </a:r>
            <a:r>
              <a:rPr lang="ru-RU" sz="3600" b="1" dirty="0" smtClean="0">
                <a:solidFill>
                  <a:srgbClr val="FFFF00"/>
                </a:solidFill>
              </a:rPr>
              <a:t>) (</a:t>
            </a:r>
            <a:r>
              <a:rPr lang="ru-RU" sz="3600" b="1" dirty="0" err="1" smtClean="0">
                <a:solidFill>
                  <a:srgbClr val="FFFF00"/>
                </a:solidFill>
              </a:rPr>
              <a:t>Миддльбург</a:t>
            </a:r>
            <a:r>
              <a:rPr lang="ru-RU" sz="3600" b="1" dirty="0" smtClean="0">
                <a:solidFill>
                  <a:srgbClr val="FFFF00"/>
                </a:solidFill>
              </a:rPr>
              <a:t>, 1473— Мехелен,1532)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32856"/>
            <a:ext cx="2516508" cy="427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126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5" y="2204864"/>
            <a:ext cx="8280920" cy="3921299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Основные произведения, </a:t>
            </a:r>
            <a:r>
              <a:rPr lang="ru-RU" b="1" dirty="0" smtClean="0"/>
              <a:t>затрагивающие </a:t>
            </a:r>
          </a:p>
          <a:p>
            <a:pPr marL="0" indent="0">
              <a:buNone/>
            </a:pPr>
            <a:r>
              <a:rPr lang="ru-RU" b="1" dirty="0" smtClean="0"/>
              <a:t>проблемы</a:t>
            </a:r>
            <a:r>
              <a:rPr lang="ru-RU" b="1" dirty="0"/>
              <a:t>, </a:t>
            </a:r>
            <a:r>
              <a:rPr lang="ru-RU" b="1" dirty="0" smtClean="0"/>
              <a:t>возникающие </a:t>
            </a:r>
            <a:r>
              <a:rPr lang="ru-RU" b="1" dirty="0"/>
              <a:t>при конфликтах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кутюмов</a:t>
            </a:r>
            <a:r>
              <a:rPr lang="ru-RU" b="1" dirty="0"/>
              <a:t>, – </a:t>
            </a:r>
            <a:r>
              <a:rPr lang="ru-RU" b="1" dirty="0" smtClean="0"/>
              <a:t>диссертации «</a:t>
            </a:r>
            <a:r>
              <a:rPr lang="ru-RU" b="1" dirty="0" err="1" smtClean="0"/>
              <a:t>Topica</a:t>
            </a:r>
            <a:r>
              <a:rPr lang="ru-RU" b="1" dirty="0" smtClean="0"/>
              <a:t> </a:t>
            </a:r>
            <a:r>
              <a:rPr lang="ru-RU" b="1" dirty="0" err="1"/>
              <a:t>de</a:t>
            </a:r>
            <a:r>
              <a:rPr lang="ru-RU" b="1" dirty="0"/>
              <a:t> </a:t>
            </a:r>
            <a:r>
              <a:rPr lang="ru-RU" b="1" dirty="0" err="1"/>
              <a:t>locis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err="1" smtClean="0"/>
              <a:t>legalibus</a:t>
            </a:r>
            <a:r>
              <a:rPr lang="ru-RU" b="1" dirty="0"/>
              <a:t>» </a:t>
            </a:r>
            <a:r>
              <a:rPr lang="ru-RU" b="1" dirty="0" smtClean="0"/>
              <a:t>и «</a:t>
            </a:r>
            <a:r>
              <a:rPr lang="en-US" b="1" dirty="0" err="1"/>
              <a:t>Consili</a:t>
            </a:r>
            <a:r>
              <a:rPr lang="ru-RU" b="1" dirty="0"/>
              <a:t>а </a:t>
            </a:r>
            <a:r>
              <a:rPr lang="en-US" b="1" dirty="0" err="1"/>
              <a:t>sive</a:t>
            </a:r>
            <a:r>
              <a:rPr lang="en-US" b="1" dirty="0"/>
              <a:t> </a:t>
            </a:r>
            <a:r>
              <a:rPr lang="en-US" b="1" dirty="0" err="1"/>
              <a:t>Responsa</a:t>
            </a:r>
            <a:r>
              <a:rPr lang="ru-RU" b="1" dirty="0"/>
              <a:t>»; обе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диссертации </a:t>
            </a:r>
            <a:r>
              <a:rPr lang="ru-RU" b="1" dirty="0"/>
              <a:t>«имели большой успех и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содержали </a:t>
            </a:r>
            <a:r>
              <a:rPr lang="ru-RU" b="1" dirty="0"/>
              <a:t>много положений,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относящихся </a:t>
            </a:r>
            <a:r>
              <a:rPr lang="ru-RU" b="1" dirty="0"/>
              <a:t>к конфликту законов</a:t>
            </a:r>
            <a:r>
              <a:rPr lang="ru-RU" b="1" dirty="0" smtClean="0"/>
              <a:t>».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FF00"/>
                </a:solidFill>
              </a:rPr>
              <a:t>Эверар</a:t>
            </a:r>
            <a:r>
              <a:rPr lang="ru-RU" b="1" dirty="0" smtClean="0">
                <a:solidFill>
                  <a:srgbClr val="FFFF00"/>
                </a:solidFill>
              </a:rPr>
              <a:t> – основоположник теории «бельгийского реализма»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83" y="2276872"/>
            <a:ext cx="247290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44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72067" y="2708919"/>
            <a:ext cx="7804389" cy="37444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8328"/>
            <a:ext cx="8219256" cy="201055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Основной принцип решения коллизий законов – реальные </a:t>
            </a:r>
            <a:r>
              <a:rPr lang="ru-RU" sz="3600" b="1" dirty="0">
                <a:solidFill>
                  <a:srgbClr val="FFFF00"/>
                </a:solidFill>
              </a:rPr>
              <a:t>статуты не выходят за пределы своей </a:t>
            </a:r>
            <a:r>
              <a:rPr lang="ru-RU" sz="3600" b="1" dirty="0" smtClean="0">
                <a:solidFill>
                  <a:srgbClr val="FFFF00"/>
                </a:solidFill>
              </a:rPr>
              <a:t>территории </a:t>
            </a:r>
            <a:r>
              <a:rPr lang="ru-RU" sz="3600" b="1" dirty="0" smtClean="0">
                <a:solidFill>
                  <a:srgbClr val="FF0000"/>
                </a:solidFill>
              </a:rPr>
              <a:t>(«</a:t>
            </a:r>
            <a:r>
              <a:rPr lang="en-US" sz="3600" b="1" dirty="0" err="1" smtClean="0">
                <a:solidFill>
                  <a:srgbClr val="FF0000"/>
                </a:solidFill>
              </a:rPr>
              <a:t>statuta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realia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non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egrediunt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statuentis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territorium</a:t>
            </a:r>
            <a:r>
              <a:rPr lang="ru-RU" sz="3600" b="1" dirty="0" smtClean="0">
                <a:solidFill>
                  <a:srgbClr val="FF0000"/>
                </a:solidFill>
              </a:rPr>
              <a:t>»</a:t>
            </a:r>
            <a:r>
              <a:rPr lang="en-US" sz="3600" b="1" dirty="0" smtClean="0">
                <a:solidFill>
                  <a:srgbClr val="FF0000"/>
                </a:solidFill>
              </a:rPr>
              <a:t>)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80928"/>
            <a:ext cx="246385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28342"/>
            <a:ext cx="2611155" cy="183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33056"/>
            <a:ext cx="3068384" cy="21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45008" y="-11991957"/>
            <a:ext cx="13588556" cy="956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355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88840"/>
            <a:ext cx="7948405" cy="41373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300" b="1" dirty="0" err="1" smtClean="0"/>
              <a:t>Эверар</a:t>
            </a:r>
            <a:r>
              <a:rPr lang="ru-RU" sz="2300" b="1" dirty="0" smtClean="0"/>
              <a:t> сформулировал мысль, что «право </a:t>
            </a:r>
          </a:p>
          <a:p>
            <a:pPr marL="0" indent="0">
              <a:buNone/>
            </a:pPr>
            <a:r>
              <a:rPr lang="ru-RU" sz="2300" b="1" dirty="0" smtClean="0"/>
              <a:t>может иметь интерес», т.е. применение </a:t>
            </a:r>
          </a:p>
          <a:p>
            <a:pPr marL="0" indent="0">
              <a:buNone/>
            </a:pPr>
            <a:r>
              <a:rPr lang="ru-RU" sz="2300" b="1" dirty="0" smtClean="0"/>
              <a:t>того или иного закона нацелено на </a:t>
            </a:r>
          </a:p>
          <a:p>
            <a:pPr marL="0" indent="0">
              <a:buNone/>
            </a:pPr>
            <a:r>
              <a:rPr lang="ru-RU" sz="2300" b="1" dirty="0" smtClean="0"/>
              <a:t>достижение целей самого закона, </a:t>
            </a:r>
          </a:p>
          <a:p>
            <a:pPr marL="0" indent="0">
              <a:buNone/>
            </a:pPr>
            <a:r>
              <a:rPr lang="ru-RU" sz="2300" b="1" dirty="0" smtClean="0"/>
              <a:t>выражающих определенную политику </a:t>
            </a:r>
          </a:p>
          <a:p>
            <a:pPr marL="0" indent="0">
              <a:buNone/>
            </a:pPr>
            <a:r>
              <a:rPr lang="ru-RU" sz="2300" b="1" dirty="0" smtClean="0"/>
              <a:t>права. В </a:t>
            </a:r>
            <a:r>
              <a:rPr lang="en-US" sz="2300" b="1" dirty="0" smtClean="0"/>
              <a:t>XX </a:t>
            </a:r>
            <a:r>
              <a:rPr lang="ru-RU" sz="2300" b="1" dirty="0" smtClean="0"/>
              <a:t>веке эта идея была </a:t>
            </a:r>
          </a:p>
          <a:p>
            <a:pPr marL="0" indent="0">
              <a:buNone/>
            </a:pPr>
            <a:r>
              <a:rPr lang="ru-RU" sz="2300" b="1" dirty="0" smtClean="0"/>
              <a:t>развита в теории «правительственного </a:t>
            </a:r>
          </a:p>
          <a:p>
            <a:pPr marL="0" indent="0">
              <a:buNone/>
            </a:pPr>
            <a:r>
              <a:rPr lang="ru-RU" sz="2300" b="1" dirty="0" smtClean="0"/>
              <a:t>интереса»  Б. Карри, главного </a:t>
            </a:r>
          </a:p>
          <a:p>
            <a:pPr marL="0" indent="0">
              <a:buNone/>
            </a:pPr>
            <a:r>
              <a:rPr lang="ru-RU" sz="2300" b="1" dirty="0" smtClean="0"/>
              <a:t>идеолога американской </a:t>
            </a:r>
          </a:p>
          <a:p>
            <a:pPr marL="0" indent="0">
              <a:buNone/>
            </a:pPr>
            <a:r>
              <a:rPr lang="ru-RU" sz="2300" b="1" dirty="0" smtClean="0"/>
              <a:t>«коллизионной революции.</a:t>
            </a:r>
            <a:endParaRPr lang="ru-RU" sz="23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«Закон места происхождения интереса»</a:t>
            </a:r>
          </a:p>
        </p:txBody>
      </p:sp>
      <p:pic>
        <p:nvPicPr>
          <p:cNvPr id="1026" name="Picture 2" descr="D:\Напка\наука МЧП\презент\гол\Nicolaus Everardi (Nicolaas Everaerts) (1462-1463-1532)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115" y="1988840"/>
            <a:ext cx="1890938" cy="272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апка\наука МЧП\презент\гол\Nicolaus Everardi (Nicolaas Everaerts) (1462-1463-1532)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265" y="3717032"/>
            <a:ext cx="157427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621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20888"/>
            <a:ext cx="227725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FFFF00"/>
                </a:solidFill>
              </a:rPr>
              <a:t>Питер Пек </a:t>
            </a:r>
            <a:r>
              <a:rPr lang="ru-RU" sz="3600" b="1" dirty="0" smtClean="0">
                <a:solidFill>
                  <a:srgbClr val="FFFF00"/>
                </a:solidFill>
              </a:rPr>
              <a:t>(</a:t>
            </a:r>
            <a:r>
              <a:rPr lang="en-US" sz="3600" b="1" dirty="0">
                <a:solidFill>
                  <a:srgbClr val="FFFF00"/>
                </a:solidFill>
              </a:rPr>
              <a:t>Pieter Peck</a:t>
            </a:r>
            <a:r>
              <a:rPr lang="en-US" sz="3600" b="1" dirty="0" smtClean="0">
                <a:solidFill>
                  <a:srgbClr val="FFFF00"/>
                </a:solidFill>
              </a:rPr>
              <a:t>)</a:t>
            </a:r>
            <a:r>
              <a:rPr lang="ru-RU" sz="3600" b="1" dirty="0" smtClean="0">
                <a:solidFill>
                  <a:srgbClr val="FFFF00"/>
                </a:solidFill>
              </a:rPr>
              <a:t>, </a:t>
            </a:r>
            <a:r>
              <a:rPr lang="en-US" sz="3600" b="1" dirty="0" smtClean="0">
                <a:solidFill>
                  <a:srgbClr val="FFFF00"/>
                </a:solidFill>
              </a:rPr>
              <a:t>(</a:t>
            </a:r>
            <a:r>
              <a:rPr lang="ru-RU" sz="3600" b="1" dirty="0" err="1" smtClean="0">
                <a:solidFill>
                  <a:srgbClr val="FFFF00"/>
                </a:solidFill>
              </a:rPr>
              <a:t>Зирикзее</a:t>
            </a:r>
            <a:r>
              <a:rPr lang="ru-RU" sz="3600" b="1" dirty="0" smtClean="0">
                <a:solidFill>
                  <a:srgbClr val="FFFF00"/>
                </a:solidFill>
              </a:rPr>
              <a:t>, 16 </a:t>
            </a:r>
            <a:r>
              <a:rPr lang="ru-RU" sz="3600" b="1" dirty="0">
                <a:solidFill>
                  <a:srgbClr val="FFFF00"/>
                </a:solidFill>
              </a:rPr>
              <a:t>июля 1529</a:t>
            </a:r>
            <a:r>
              <a:rPr lang="ru-RU" sz="3600" b="1" dirty="0" smtClean="0">
                <a:solidFill>
                  <a:srgbClr val="FFFF00"/>
                </a:solidFill>
              </a:rPr>
              <a:t>— </a:t>
            </a:r>
            <a:r>
              <a:rPr lang="ru-RU" sz="3600" b="1" dirty="0" err="1" smtClean="0">
                <a:solidFill>
                  <a:srgbClr val="FFFF00"/>
                </a:solidFill>
              </a:rPr>
              <a:t>Мехелен</a:t>
            </a:r>
            <a:r>
              <a:rPr lang="ru-RU" sz="3600" b="1" dirty="0" smtClean="0">
                <a:solidFill>
                  <a:srgbClr val="FFFF00"/>
                </a:solidFill>
              </a:rPr>
              <a:t>, 16 </a:t>
            </a:r>
            <a:r>
              <a:rPr lang="ru-RU" sz="3600" b="1" dirty="0">
                <a:solidFill>
                  <a:srgbClr val="FFFF00"/>
                </a:solidFill>
              </a:rPr>
              <a:t>июля 1589)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2420888"/>
            <a:ext cx="48965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Следуя тогдашней академической традиции, он латинизировал собственное имя, и в юридической литературе известен как </a:t>
            </a:r>
            <a:r>
              <a:rPr lang="ru-RU" sz="2400" b="1" i="1" dirty="0" err="1"/>
              <a:t>Петрус</a:t>
            </a:r>
            <a:r>
              <a:rPr lang="ru-RU" sz="2400" b="1" i="1" dirty="0"/>
              <a:t> </a:t>
            </a:r>
            <a:r>
              <a:rPr lang="ru-RU" sz="2400" b="1" i="1" dirty="0" err="1"/>
              <a:t>Пекиус</a:t>
            </a:r>
            <a:r>
              <a:rPr lang="ru-RU" sz="2400" b="1" dirty="0"/>
              <a:t> (</a:t>
            </a:r>
            <a:r>
              <a:rPr lang="en-US" sz="2400" b="1" dirty="0" err="1"/>
              <a:t>Petrus</a:t>
            </a:r>
            <a:r>
              <a:rPr lang="en-US" sz="2400" b="1" dirty="0"/>
              <a:t> </a:t>
            </a:r>
            <a:r>
              <a:rPr lang="en-US" sz="2400" b="1" dirty="0" err="1"/>
              <a:t>Peckius</a:t>
            </a:r>
            <a:r>
              <a:rPr lang="ru-RU" sz="2400" b="1" dirty="0"/>
              <a:t>). </a:t>
            </a:r>
            <a:r>
              <a:rPr lang="ru-RU" sz="2400" b="1" dirty="0" smtClean="0"/>
              <a:t>Член </a:t>
            </a:r>
            <a:r>
              <a:rPr lang="ru-RU" sz="2400" b="1" dirty="0"/>
              <a:t>Большого совета в г. </a:t>
            </a:r>
            <a:r>
              <a:rPr lang="ru-RU" sz="2400" b="1" dirty="0" err="1" smtClean="0"/>
              <a:t>Мехелене</a:t>
            </a:r>
            <a:r>
              <a:rPr lang="ru-RU" sz="2400" b="1" dirty="0" smtClean="0"/>
              <a:t>, </a:t>
            </a:r>
            <a:r>
              <a:rPr lang="ru-RU" sz="2400" b="1" dirty="0"/>
              <a:t>в то время являвшегося верховным судом Семнадцати объединенных провинций. </a:t>
            </a:r>
          </a:p>
        </p:txBody>
      </p:sp>
    </p:spTree>
    <p:extLst>
      <p:ext uri="{BB962C8B-B14F-4D97-AF65-F5344CB8AC3E}">
        <p14:creationId xmlns:p14="http://schemas.microsoft.com/office/powerpoint/2010/main" val="1310397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Один </a:t>
            </a:r>
            <a:r>
              <a:rPr lang="ru-RU" b="1" dirty="0"/>
              <a:t>из </a:t>
            </a:r>
            <a:r>
              <a:rPr lang="ru-RU" b="1" dirty="0" smtClean="0"/>
              <a:t>многочисленных </a:t>
            </a:r>
          </a:p>
          <a:p>
            <a:pPr marL="0" indent="0">
              <a:buNone/>
            </a:pPr>
            <a:r>
              <a:rPr lang="ru-RU" b="1" dirty="0" smtClean="0"/>
              <a:t>трактатов </a:t>
            </a:r>
            <a:r>
              <a:rPr lang="ru-RU" b="1" dirty="0" err="1" smtClean="0"/>
              <a:t>Пекиуса</a:t>
            </a:r>
            <a:r>
              <a:rPr lang="ru-RU" b="1" dirty="0" smtClean="0"/>
              <a:t> «</a:t>
            </a:r>
            <a:r>
              <a:rPr lang="en-US" b="1" dirty="0"/>
              <a:t>De </a:t>
            </a:r>
            <a:endParaRPr lang="ru-RU" b="1" dirty="0" smtClean="0"/>
          </a:p>
          <a:p>
            <a:pPr marL="0" indent="0">
              <a:buNone/>
            </a:pPr>
            <a:r>
              <a:rPr lang="en-US" b="1" dirty="0" err="1" smtClean="0"/>
              <a:t>testamentis</a:t>
            </a:r>
            <a:r>
              <a:rPr lang="en-US" b="1" dirty="0" smtClean="0"/>
              <a:t> </a:t>
            </a:r>
            <a:r>
              <a:rPr lang="en-US" b="1" dirty="0" err="1"/>
              <a:t>conjugum</a:t>
            </a:r>
            <a:r>
              <a:rPr lang="ru-RU" b="1" dirty="0"/>
              <a:t>»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(</a:t>
            </a:r>
            <a:r>
              <a:rPr lang="ru-RU" b="1" dirty="0" err="1"/>
              <a:t>Лувен</a:t>
            </a:r>
            <a:r>
              <a:rPr lang="ru-RU" b="1" dirty="0"/>
              <a:t>, 1564) содержит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подробное </a:t>
            </a:r>
            <a:r>
              <a:rPr lang="ru-RU" b="1" dirty="0"/>
              <a:t>изложение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многих </a:t>
            </a:r>
            <a:r>
              <a:rPr lang="ru-RU" b="1" dirty="0"/>
              <a:t>конфликтных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вопросов</a:t>
            </a:r>
            <a:r>
              <a:rPr lang="ru-RU" b="1" dirty="0"/>
              <a:t>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32264" cy="20105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Пек – «духовный» ученик </a:t>
            </a:r>
            <a:r>
              <a:rPr lang="ru-RU" b="1" dirty="0" err="1" smtClean="0">
                <a:solidFill>
                  <a:srgbClr val="FFFF00"/>
                </a:solidFill>
              </a:rPr>
              <a:t>Эверара</a:t>
            </a:r>
            <a:r>
              <a:rPr lang="ru-RU" b="1" dirty="0" smtClean="0">
                <a:solidFill>
                  <a:srgbClr val="FFFF00"/>
                </a:solidFill>
              </a:rPr>
              <a:t>, последовательный сторонник реализма всех законов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6146" name="Picture 2" descr="D:\Напка\наука МЧП\презент\гол\Petrus (Pierre) Peckius l'ancien né Pieter Peck (1529-1589) juriste hollandais\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0928"/>
            <a:ext cx="3613408" cy="361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2175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1293</TotalTime>
  <Words>965</Words>
  <Application>Microsoft Office PowerPoint</Application>
  <PresentationFormat>Экран (4:3)</PresentationFormat>
  <Paragraphs>135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Волна</vt:lpstr>
      <vt:lpstr>© Гетьман-Павлова И.В.  Теория бельгийского реализма в науке международного частного права</vt:lpstr>
      <vt:lpstr> Глосса Аккурсия – колыбель науки международного частного права</vt:lpstr>
      <vt:lpstr>        Глосса «О болонце в Модене»  («Si Bononiensis»)</vt:lpstr>
      <vt:lpstr>Николя Эверар (Nicolas Everhard) (Миддльбург, 1473— Мехелен,1532) </vt:lpstr>
      <vt:lpstr>Эверар – основоположник теории «бельгийского реализма»</vt:lpstr>
      <vt:lpstr>Основной принцип решения коллизий законов – реальные статуты не выходят за пределы своей территории («statuta realia non egrediunt statuentis territorium»)</vt:lpstr>
      <vt:lpstr>«Закон места происхождения интереса»</vt:lpstr>
      <vt:lpstr>Питер Пек (Pieter Peck), (Зирикзее, 16 июля 1529— Мехелен, 16 июля 1589)</vt:lpstr>
      <vt:lpstr>Пек – «духовный» ученик Эверара, последовательный сторонник реализма всех законов</vt:lpstr>
      <vt:lpstr>«Не нужно раздумывать, как задуман ли статут – in personam или in rem: ничто, кроме вещи, не представляет интереса»</vt:lpstr>
      <vt:lpstr>Иоанн а Зандэ (Joannes a Sande) (Арнем, 28 июня 1568 г.л – Леуварден, 17 ноября 1638 г. </vt:lpstr>
      <vt:lpstr>Иоанн а Зандэ – предшественник Ульриха Губера</vt:lpstr>
      <vt:lpstr>Отход Иоанна а Зандэ от крайностей бельгийского реализма </vt:lpstr>
      <vt:lpstr>«Вечный эдикт» эрцгерцогов Альберта и Изабеллы  (1611) – законодательное закрепление теории бельгийского реализма</vt:lpstr>
      <vt:lpstr>Указ Тайного совета (1634) – фактическая отмена Вечного эдикта</vt:lpstr>
      <vt:lpstr>Обобщение доктрины бельгийского реализма в Указе 1634 года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Франциск Аккурсий (Аккорзо)  1182–1263 гг. </dc:title>
  <dc:creator>User</dc:creator>
  <cp:lastModifiedBy>User</cp:lastModifiedBy>
  <cp:revision>73</cp:revision>
  <dcterms:created xsi:type="dcterms:W3CDTF">2013-04-09T22:33:55Z</dcterms:created>
  <dcterms:modified xsi:type="dcterms:W3CDTF">2016-09-22T23:39:47Z</dcterms:modified>
</cp:coreProperties>
</file>