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2" r:id="rId2"/>
    <p:sldId id="343" r:id="rId3"/>
    <p:sldId id="311" r:id="rId4"/>
    <p:sldId id="337" r:id="rId5"/>
    <p:sldId id="338" r:id="rId6"/>
    <p:sldId id="339" r:id="rId7"/>
    <p:sldId id="340" r:id="rId8"/>
    <p:sldId id="341" r:id="rId9"/>
    <p:sldId id="256" r:id="rId10"/>
    <p:sldId id="257" r:id="rId11"/>
    <p:sldId id="265" r:id="rId12"/>
    <p:sldId id="258" r:id="rId13"/>
    <p:sldId id="335" r:id="rId14"/>
    <p:sldId id="264" r:id="rId15"/>
    <p:sldId id="259" r:id="rId16"/>
    <p:sldId id="260" r:id="rId17"/>
    <p:sldId id="261" r:id="rId18"/>
    <p:sldId id="262" r:id="rId19"/>
    <p:sldId id="263" r:id="rId20"/>
    <p:sldId id="266" r:id="rId21"/>
    <p:sldId id="278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9" r:id="rId34"/>
    <p:sldId id="288" r:id="rId35"/>
    <p:sldId id="280" r:id="rId36"/>
    <p:sldId id="281" r:id="rId37"/>
    <p:sldId id="282" r:id="rId38"/>
    <p:sldId id="283" r:id="rId39"/>
    <p:sldId id="284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BF9A1-590E-427D-86A3-FA7901BB74BC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E862D-69FC-4559-AF20-E424652FA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6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DBCC5E-CBAB-458E-95BB-1FC34F18A312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768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5FC3C1-1105-4D21-8AC9-8C443B5ECAEF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77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9CC68E-15DF-4995-B211-5CD05E832BE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605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059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6D31EB-3139-4868-A17B-4730C2C8FDF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452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690A-5307-4177-B317-715A3762DCE2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4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Проектный семинар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6707" y="1075765"/>
            <a:ext cx="84797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МКР (функциональный, компонентный, структурный, параметрический, генетический)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для МКР сетевой график и диаграмму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её выполнения (график и диаграмма не обязательно должны соответствовать вашему реальному графику выполнения МКР)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ТЗ по ГОСТ 19.201-78, Описание программы (по ГОСТ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19.402-78, 19.502-78) и Описание применения (ГОСТ 19.502-78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альтернативные варианты реализации МКР или части объекта проектирования МКР и проанализировать их с помощью метода аналитических иерархий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2: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презентацию и доклад о своей научной работе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(около 2 стр.) с рассказом о своей научной работе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(ГОСТ 15.201-2000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773670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 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59235"/>
              </p:ext>
            </p:extLst>
          </p:nvPr>
        </p:nvGraphicFramePr>
        <p:xfrm>
          <a:off x="185811" y="708273"/>
          <a:ext cx="8810271" cy="6149727"/>
        </p:xfrm>
        <a:graphic>
          <a:graphicData uri="http://schemas.openxmlformats.org/drawingml/2006/table">
            <a:tbl>
              <a:tblPr/>
              <a:tblGrid>
                <a:gridCol w="2705307"/>
                <a:gridCol w="6104964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Ведомость эксплуатационных документов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Перечень эксплуатационных документов на программу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Формуляр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системного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эксплуатации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оператора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обеспечения процедуры общения оператора с вычислительной системой в процессе выполнения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19.505-79)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Описание языка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синтаксиса и семантики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языка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по техническому обслуживанию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652648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38742"/>
              </p:ext>
            </p:extLst>
          </p:nvPr>
        </p:nvGraphicFramePr>
        <p:xfrm>
          <a:off x="185811" y="484096"/>
          <a:ext cx="8810271" cy="5351111"/>
        </p:xfrm>
        <a:graphic>
          <a:graphicData uri="http://schemas.openxmlformats.org/drawingml/2006/table">
            <a:tbl>
              <a:tblPr/>
              <a:tblGrid>
                <a:gridCol w="2812883"/>
                <a:gridCol w="5997388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Справочная система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effectLst/>
                          <a:latin typeface="inherit"/>
                        </a:rPr>
                        <a:t>ISO/IEC 26514:207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пользователя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администратора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Описание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механизма управления учетными записями пользователей и т.д.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308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Некачественная сопроводительная документация вызывает: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4" y="1118113"/>
            <a:ext cx="8527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Задержки, связанные с ошибками в работе сотрудников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Отвлечение высококлассных специалистов от основной работы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большое число обращений в службу поддержки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затруднения во взаимодействии с </a:t>
            </a:r>
            <a:r>
              <a:rPr lang="ru-RU" sz="3600" dirty="0" err="1" smtClean="0"/>
              <a:t>аутсорсерами</a:t>
            </a:r>
            <a:endParaRPr lang="ru-RU" sz="3600" dirty="0" smtClean="0"/>
          </a:p>
          <a:p>
            <a:pPr marL="571500" indent="-571500">
              <a:buFontTx/>
              <a:buChar char="-"/>
            </a:pPr>
            <a:r>
              <a:rPr lang="ru-RU" sz="3600" dirty="0" smtClean="0"/>
              <a:t>снижение конкурентоспособности продукта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71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33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ГОСТы на системы автоматизации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4" y="883652"/>
            <a:ext cx="85275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ГОСТ 24.602-86</a:t>
            </a:r>
            <a:r>
              <a:rPr lang="ru-RU" sz="2700" dirty="0"/>
              <a:t>. Автоматизированные системы управления. Состав и содержание работ по стадиям создания. (Введён с 01.01.89.–М.: Изд-во стандартов, 1986.–12 с.).</a:t>
            </a:r>
          </a:p>
          <a:p>
            <a:r>
              <a:rPr lang="ru-RU" sz="2700" b="1" dirty="0"/>
              <a:t>ГОСТ 34.601-90</a:t>
            </a:r>
            <a:r>
              <a:rPr lang="ru-RU" sz="2700" dirty="0"/>
              <a:t>. Информационная технология. Комплекс стандартов на автоматизированные системы. Автоматизированные системы. Стадии </a:t>
            </a:r>
            <a:r>
              <a:rPr lang="ru-RU" sz="2700"/>
              <a:t>создания </a:t>
            </a:r>
            <a:r>
              <a:rPr lang="ru-RU" sz="2700" smtClean="0"/>
              <a:t>(Введён </a:t>
            </a:r>
            <a:r>
              <a:rPr lang="ru-RU" sz="2700" dirty="0"/>
              <a:t>с 29.12.90, 24.601-86. 24.602-86. 1997 г.).</a:t>
            </a:r>
          </a:p>
          <a:p>
            <a:r>
              <a:rPr lang="ru-RU" sz="2700" b="1" dirty="0"/>
              <a:t>ГОСТ 34.602-89</a:t>
            </a:r>
            <a:r>
              <a:rPr lang="ru-RU" sz="2700" dirty="0"/>
              <a:t>. Комплекс стандартов на автоматизированные системы. Техническое задание на создание автоматизированной системы. </a:t>
            </a:r>
            <a:r>
              <a:rPr lang="ru-RU" sz="2700" dirty="0" err="1"/>
              <a:t>Введ</a:t>
            </a:r>
            <a:r>
              <a:rPr lang="ru-RU" sz="2700" dirty="0"/>
              <a:t>. 01.01.90.</a:t>
            </a:r>
          </a:p>
          <a:p>
            <a:r>
              <a:rPr lang="ru-RU" sz="2700" b="1" dirty="0"/>
              <a:t>ГОСТ 34.603-92</a:t>
            </a:r>
            <a:r>
              <a:rPr lang="ru-RU" sz="2700" dirty="0"/>
              <a:t>. Информационная технология. Виды испытаний автоматизированных систем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0546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Сопроводительная документация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56" y="1048871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Внешняя</a:t>
            </a:r>
          </a:p>
          <a:p>
            <a:r>
              <a:rPr lang="ru-RU" sz="3600" dirty="0" smtClean="0"/>
              <a:t>- Внутренняя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Жизненный цикл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1" y="1203137"/>
            <a:ext cx="6167437" cy="42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1452360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Подходы к проектированию (сверху вниз и снизу вверх)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3600" y="2108200"/>
            <a:ext cx="2654300" cy="8128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17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132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35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65325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6865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7197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7530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7862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98195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6200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7" idx="5"/>
            <a:endCxn id="25" idx="0"/>
          </p:cNvCxnSpPr>
          <p:nvPr/>
        </p:nvCxnSpPr>
        <p:spPr>
          <a:xfrm>
            <a:off x="5238134" y="4263106"/>
            <a:ext cx="65466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4"/>
            <a:endCxn id="17" idx="0"/>
          </p:cNvCxnSpPr>
          <p:nvPr/>
        </p:nvCxnSpPr>
        <p:spPr>
          <a:xfrm>
            <a:off x="4730750" y="2921000"/>
            <a:ext cx="0" cy="8001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5"/>
            <a:endCxn id="18" idx="0"/>
          </p:cNvCxnSpPr>
          <p:nvPr/>
        </p:nvCxnSpPr>
        <p:spPr>
          <a:xfrm>
            <a:off x="5669187" y="2801968"/>
            <a:ext cx="128406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3"/>
            <a:endCxn id="28" idx="7"/>
          </p:cNvCxnSpPr>
          <p:nvPr/>
        </p:nvCxnSpPr>
        <p:spPr>
          <a:xfrm flipH="1">
            <a:off x="1304006" y="4263106"/>
            <a:ext cx="823860" cy="12019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4"/>
            <a:endCxn id="19" idx="0"/>
          </p:cNvCxnSpPr>
          <p:nvPr/>
        </p:nvCxnSpPr>
        <p:spPr>
          <a:xfrm flipH="1">
            <a:off x="2282825" y="4356100"/>
            <a:ext cx="352425" cy="1016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5"/>
            <a:endCxn id="23" idx="0"/>
          </p:cNvCxnSpPr>
          <p:nvPr/>
        </p:nvCxnSpPr>
        <p:spPr>
          <a:xfrm>
            <a:off x="3142634" y="4263106"/>
            <a:ext cx="343516" cy="11089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4" idx="0"/>
          </p:cNvCxnSpPr>
          <p:nvPr/>
        </p:nvCxnSpPr>
        <p:spPr>
          <a:xfrm flipH="1">
            <a:off x="4689475" y="4353734"/>
            <a:ext cx="99789" cy="99296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8" idx="4"/>
            <a:endCxn id="26" idx="0"/>
          </p:cNvCxnSpPr>
          <p:nvPr/>
        </p:nvCxnSpPr>
        <p:spPr>
          <a:xfrm>
            <a:off x="6953250" y="4356100"/>
            <a:ext cx="142875" cy="990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882900" y="2801968"/>
            <a:ext cx="90941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8" idx="5"/>
            <a:endCxn id="27" idx="0"/>
          </p:cNvCxnSpPr>
          <p:nvPr/>
        </p:nvCxnSpPr>
        <p:spPr>
          <a:xfrm>
            <a:off x="7460634" y="4263106"/>
            <a:ext cx="83881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Модели жизненного цикла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Классический каскадный подход к проектирован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/>
        </p:blipFill>
        <p:spPr bwMode="auto">
          <a:xfrm>
            <a:off x="121023" y="956282"/>
            <a:ext cx="3671352" cy="15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Каскадно-возвратный техн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800504"/>
            <a:ext cx="3627531" cy="173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047" y="2572938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23085" y="2528843"/>
            <a:ext cx="22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Каскадно-возвратная</a:t>
            </a:r>
          </a:p>
        </p:txBody>
      </p:sp>
      <p:pic>
        <p:nvPicPr>
          <p:cNvPr id="2052" name="Picture 4" descr="Каскадный подход с перекрывающимися видами рабо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27358" y="3483292"/>
            <a:ext cx="3079377" cy="16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58" y="5183766"/>
            <a:ext cx="341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перекрывающимися видами работ</a:t>
            </a:r>
          </a:p>
        </p:txBody>
      </p:sp>
      <p:pic>
        <p:nvPicPr>
          <p:cNvPr id="2053" name="Picture 5" descr="Каскадный подход с подвидами рабо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 b="6353"/>
          <a:stretch/>
        </p:blipFill>
        <p:spPr bwMode="auto">
          <a:xfrm>
            <a:off x="3241203" y="3038620"/>
            <a:ext cx="295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2031" y="5217045"/>
            <a:ext cx="28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подвидами работ</a:t>
            </a:r>
          </a:p>
        </p:txBody>
      </p:sp>
      <p:pic>
        <p:nvPicPr>
          <p:cNvPr id="2054" name="Picture 6" descr="Спиральная модель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 bwMode="auto">
          <a:xfrm>
            <a:off x="6202363" y="3239766"/>
            <a:ext cx="2941637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3203" y="5170312"/>
            <a:ext cx="28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Спиральная</a:t>
            </a:r>
          </a:p>
        </p:txBody>
      </p:sp>
    </p:spTree>
    <p:extLst>
      <p:ext uri="{BB962C8B-B14F-4D97-AF65-F5344CB8AC3E}">
        <p14:creationId xmlns:p14="http://schemas.microsoft.com/office/powerpoint/2010/main" val="49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25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Источники возникновения ошибок при проектировании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029" y="2232212"/>
            <a:ext cx="760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Сложность проектируемой системы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Ошибки интерпретации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5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602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Проектный треугольник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37" y="1954586"/>
            <a:ext cx="5929865" cy="3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4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Системный подход к проектированию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1106" y="645458"/>
            <a:ext cx="88582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/>
              <a:t>Системный подход</a:t>
            </a:r>
            <a:r>
              <a:rPr lang="ru-RU" sz="1900" dirty="0"/>
              <a:t> — общенаучный обобщенный </a:t>
            </a:r>
            <a:r>
              <a:rPr lang="ru-RU" sz="1900" dirty="0" err="1"/>
              <a:t>эвроритм</a:t>
            </a:r>
            <a:r>
              <a:rPr lang="ru-RU" sz="1900" dirty="0"/>
              <a:t>, предусматривающий всестороннее исследование сложного объекта с использованием компонентного, структурного, функционального, параметрического и генетического видов </a:t>
            </a:r>
            <a:r>
              <a:rPr lang="ru-RU" sz="1900" dirty="0" smtClean="0"/>
              <a:t>анализа</a:t>
            </a:r>
            <a:r>
              <a:rPr lang="ru-RU" sz="1900" dirty="0"/>
              <a:t>:</a:t>
            </a:r>
            <a:endParaRPr lang="ru-RU" sz="1900" dirty="0" smtClean="0"/>
          </a:p>
          <a:p>
            <a:endParaRPr lang="ru-RU" sz="1900" dirty="0"/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sz="1900" i="1" dirty="0" smtClean="0"/>
              <a:t>Компонентный </a:t>
            </a:r>
            <a:r>
              <a:rPr lang="ru-RU" sz="1900" i="1" dirty="0"/>
              <a:t>анализ</a:t>
            </a:r>
            <a:r>
              <a:rPr lang="ru-RU" sz="1900" dirty="0"/>
              <a:t> — рассмотрение объекта, включающего в себя составные элементы и входящего, в свою очередь, в систему более высокого ранга. 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sz="1900" i="1" dirty="0"/>
              <a:t>Структурный анализ </a:t>
            </a:r>
            <a:r>
              <a:rPr lang="ru-RU" sz="1900" dirty="0"/>
              <a:t>— выявление элементов объекта и связей между ними. 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sz="1900" i="1" dirty="0"/>
              <a:t>Функциональный анализ</a:t>
            </a:r>
            <a:r>
              <a:rPr lang="ru-RU" sz="1900" dirty="0"/>
              <a:t> — рассмотрение объекта как комплекса выполняемых им полезных и вредных функций. 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sz="1900" i="1" dirty="0"/>
              <a:t>Параметрический анализ</a:t>
            </a:r>
            <a:r>
              <a:rPr lang="ru-RU" sz="1900" dirty="0"/>
              <a:t> — установление качественных пределов развития объекта — физических, экономических,  экологических и др. Применительно к программам параметрами могут быть: время выполнения какого-нибудь алгоритма, размер занимаемой памяти и т. д. При этом выявляются ключевые технические  противоречия, мешающие дальнейшему развитию объекта, и ставится  задача их устранения за счет новых технических решений. </a:t>
            </a:r>
          </a:p>
          <a:p>
            <a:pPr indent="271463">
              <a:buFont typeface="Arial" panose="020B0604020202020204" pitchFamily="34" charset="0"/>
              <a:buChar char="•"/>
            </a:pPr>
            <a:r>
              <a:rPr lang="ru-RU" sz="1900" i="1" dirty="0"/>
              <a:t>Генетический анализ</a:t>
            </a:r>
            <a:r>
              <a:rPr lang="ru-RU" sz="1900" dirty="0"/>
              <a:t> — исследование объекта на его соответствие законам развития программных систем. В процессе анализа изучается история развития (генезис) исследуемого объекта:  конструкции аналогов и возможных частей, технологии изготовления, объемы тиражирования, языки программирования и т. д.</a:t>
            </a:r>
          </a:p>
          <a:p>
            <a:pPr marL="342900" indent="-342900">
              <a:buFontTx/>
              <a:buAutoNum type="arabicPeriod"/>
            </a:pPr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7879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Виды</a:t>
            </a:r>
            <a:br>
              <a:rPr lang="ru-RU" sz="5000" b="1" dirty="0" smtClean="0">
                <a:solidFill>
                  <a:srgbClr val="0000FF"/>
                </a:solidFill>
              </a:rPr>
            </a:br>
            <a:r>
              <a:rPr lang="ru-RU" sz="5000" b="1" dirty="0" smtClean="0">
                <a:solidFill>
                  <a:srgbClr val="0000FF"/>
                </a:solidFill>
              </a:rPr>
              <a:t>научно-исследовательских работ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Фундаментальные</a:t>
            </a:r>
            <a:r>
              <a:rPr lang="ru-RU" sz="2600" dirty="0" smtClean="0"/>
              <a:t> Расширение теоретических знаний. Получение новых научных данных</a:t>
            </a:r>
            <a:r>
              <a:rPr lang="ru-RU" sz="2600" dirty="0"/>
              <a:t> </a:t>
            </a:r>
            <a:r>
              <a:rPr lang="ru-RU" sz="2600" dirty="0" smtClean="0"/>
              <a:t>о процессах, явлениях, закономерностях, существующих</a:t>
            </a:r>
            <a:r>
              <a:rPr lang="ru-RU" sz="2600" dirty="0"/>
              <a:t> </a:t>
            </a:r>
            <a:r>
              <a:rPr lang="ru-RU" sz="2600" dirty="0" smtClean="0"/>
              <a:t>в исследуемой области; научные основы, методы</a:t>
            </a:r>
            <a:r>
              <a:rPr lang="ru-RU" sz="2600" dirty="0"/>
              <a:t> </a:t>
            </a:r>
            <a:r>
              <a:rPr lang="ru-RU" sz="2600" dirty="0" smtClean="0"/>
              <a:t>и принципы исследований (делятся на </a:t>
            </a:r>
            <a:r>
              <a:rPr lang="ru-RU" sz="2600" i="1" dirty="0" smtClean="0"/>
              <a:t>теоретические</a:t>
            </a:r>
            <a:r>
              <a:rPr lang="ru-RU" sz="2600" dirty="0" smtClean="0"/>
              <a:t> и </a:t>
            </a:r>
            <a:r>
              <a:rPr lang="ru-RU" sz="2600" i="1" dirty="0" smtClean="0"/>
              <a:t>экспериментальные</a:t>
            </a:r>
            <a:r>
              <a:rPr lang="ru-RU" sz="2600" dirty="0" smtClean="0"/>
              <a:t>)</a:t>
            </a:r>
            <a:endParaRPr lang="ru-RU" sz="2600" dirty="0"/>
          </a:p>
          <a:p>
            <a:r>
              <a:rPr lang="ru-RU" sz="2600" b="1" dirty="0" smtClean="0"/>
              <a:t>Поисковые</a:t>
            </a:r>
            <a:r>
              <a:rPr lang="ru-RU" sz="2600" dirty="0" smtClean="0"/>
              <a:t> Увеличение объема знаний для более глубокого понимания изучаемого предмета. Разработка прогнозов развития науки и техники; открытие путей применения новых явлений и </a:t>
            </a:r>
            <a:r>
              <a:rPr lang="ru-RU" sz="2600" dirty="0"/>
              <a:t>закономерностей</a:t>
            </a:r>
          </a:p>
          <a:p>
            <a:r>
              <a:rPr lang="ru-RU" sz="2600" b="1" dirty="0"/>
              <a:t>Прикладные</a:t>
            </a:r>
            <a:r>
              <a:rPr lang="ru-RU" sz="2600" dirty="0"/>
              <a:t> </a:t>
            </a:r>
            <a:r>
              <a:rPr lang="ru-RU" sz="2600" dirty="0" smtClean="0"/>
              <a:t>Разрешение конкретных научных проблем</a:t>
            </a:r>
            <a:r>
              <a:rPr lang="ru-RU" sz="2600" dirty="0"/>
              <a:t> </a:t>
            </a:r>
            <a:r>
              <a:rPr lang="ru-RU" sz="2600" dirty="0" smtClean="0"/>
              <a:t>для создания новых изделий</a:t>
            </a:r>
            <a:r>
              <a:rPr lang="ru-RU" sz="2600" dirty="0"/>
              <a:t> </a:t>
            </a:r>
            <a:r>
              <a:rPr lang="ru-RU" sz="2600" dirty="0" smtClean="0"/>
              <a:t>и технологий. Получение рекомендаций, инструкций, расчетно-технических материалов, методик</a:t>
            </a:r>
            <a:r>
              <a:rPr lang="ru-RU" sz="2600" dirty="0"/>
              <a:t> и </a:t>
            </a:r>
            <a:r>
              <a:rPr lang="ru-RU" sz="2600" dirty="0" err="1"/>
              <a:t>т.д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490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871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Опытно-конструкторская работа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Опытно-конструкторская работа </a:t>
            </a:r>
            <a:r>
              <a:rPr lang="ru-RU" sz="2600" dirty="0"/>
              <a:t>(ОКР) – комплекс работ по разработке конструкторской и технологической документации на опытный образец, изготовлению и испытаниям опытного (головного) образца (опытной партии), выполняемых для создания (модернизации) продукции. Определение относится к разработке как серийной, так и несерийной или единичной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648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Основные этапы НИР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016256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Основные этапы НИР: 1)    разработка технического задания (ТЗ) НИР; 2)    выбор направления исследования; 3)    теоретические и экспериментальные исследования; 4)    обобщение и оценка результатов исследований; 5)    сдача работ заказчику.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8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0000FF"/>
                </a:solidFill>
              </a:rPr>
              <a:t>Разработка ТЗ НИР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728949"/>
            <a:ext cx="9022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научное</a:t>
            </a:r>
            <a:r>
              <a:rPr lang="ru-RU" sz="2800" b="1" dirty="0"/>
              <a:t> </a:t>
            </a:r>
            <a:r>
              <a:rPr lang="ru-RU" sz="2800" b="1" dirty="0" smtClean="0"/>
              <a:t>прогнозирование</a:t>
            </a:r>
          </a:p>
          <a:p>
            <a:r>
              <a:rPr lang="ru-RU" sz="2800" b="1" dirty="0" smtClean="0"/>
              <a:t>-анализ результатов фундаментальных</a:t>
            </a:r>
            <a:r>
              <a:rPr lang="ru-RU" sz="2800" b="1" dirty="0"/>
              <a:t> </a:t>
            </a:r>
            <a:r>
              <a:rPr lang="ru-RU" sz="2800" b="1" dirty="0" smtClean="0"/>
              <a:t>и поисковых исследований</a:t>
            </a:r>
          </a:p>
          <a:p>
            <a:r>
              <a:rPr lang="ru-RU" sz="2800" b="1" dirty="0" smtClean="0"/>
              <a:t>- изучение</a:t>
            </a:r>
            <a:r>
              <a:rPr lang="ru-RU" sz="2800" b="1" dirty="0"/>
              <a:t> патентной </a:t>
            </a:r>
            <a:r>
              <a:rPr lang="ru-RU" sz="2800" b="1" dirty="0" smtClean="0"/>
              <a:t>документации</a:t>
            </a:r>
          </a:p>
          <a:p>
            <a:r>
              <a:rPr lang="ru-RU" sz="2800" b="1" dirty="0" smtClean="0"/>
              <a:t>-­</a:t>
            </a:r>
            <a:r>
              <a:rPr lang="ru-RU" sz="2800" b="1" dirty="0"/>
              <a:t> учет требований заказчиков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4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4252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Выбор направления исследования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856357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сбор</a:t>
            </a:r>
            <a:r>
              <a:rPr lang="ru-RU" sz="2400" b="1" dirty="0"/>
              <a:t> и изучение </a:t>
            </a:r>
            <a:r>
              <a:rPr lang="ru-RU" sz="2400" b="1" dirty="0" smtClean="0"/>
              <a:t>научно-­</a:t>
            </a:r>
            <a:r>
              <a:rPr lang="ru-RU" sz="2400" b="1" dirty="0"/>
              <a:t>технической информации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аналитического обзора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­</a:t>
            </a:r>
            <a:r>
              <a:rPr lang="ru-RU" sz="2400" b="1" dirty="0"/>
              <a:t> проведение патентных исследований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формулирование</a:t>
            </a:r>
            <a:r>
              <a:rPr lang="ru-RU" sz="2400" b="1" dirty="0"/>
              <a:t> возможных направлений решения задач, </a:t>
            </a:r>
            <a:r>
              <a:rPr lang="ru-RU" sz="2400" b="1" dirty="0" smtClean="0"/>
              <a:t>поставленных</a:t>
            </a:r>
            <a:r>
              <a:rPr lang="ru-RU" sz="2400" b="1" dirty="0"/>
              <a:t> </a:t>
            </a:r>
            <a:r>
              <a:rPr lang="ru-RU" sz="2400" b="1" dirty="0" smtClean="0"/>
              <a:t>в ТЗ НИР, их сравнительная оценка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выбор</a:t>
            </a:r>
            <a:r>
              <a:rPr lang="ru-RU" sz="2400" b="1" dirty="0"/>
              <a:t> и обоснование принятого направления исследований и способов решения задач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Сопоставление ожидаемых показателей новой продукции после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внедрения</a:t>
            </a:r>
            <a:r>
              <a:rPr lang="ru-RU" sz="2400" b="1" dirty="0"/>
              <a:t> результатов НИР с существующими показателями </a:t>
            </a:r>
            <a:r>
              <a:rPr lang="ru-RU" sz="2400" b="1" dirty="0" smtClean="0"/>
              <a:t>изделий конкурентов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ориентировочная</a:t>
            </a:r>
            <a:r>
              <a:rPr lang="ru-RU" sz="2400" b="1" dirty="0"/>
              <a:t> оценка экономической эффективности разработки и производства новой продукции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общей методики проведения исследований (программы работ, </a:t>
            </a:r>
            <a:r>
              <a:rPr lang="ru-RU" sz="2400" b="1" dirty="0" err="1" smtClean="0"/>
              <a:t>план­графики</a:t>
            </a:r>
            <a:r>
              <a:rPr lang="ru-RU" sz="2400" b="1" dirty="0" smtClean="0"/>
              <a:t>, сетевые модели</a:t>
            </a:r>
            <a:r>
              <a:rPr lang="ru-RU" sz="2400" b="1" dirty="0"/>
              <a:t>) ­ составление промежуточного отчета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1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94848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Теоретические и экспериментальные </a:t>
            </a:r>
            <a:r>
              <a:rPr lang="ru-RU" sz="4000" b="1" dirty="0" smtClean="0">
                <a:solidFill>
                  <a:srgbClr val="0000FF"/>
                </a:solidFill>
              </a:rPr>
              <a:t>исследования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12" y="910145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/>
              <a:t>­ разработка рабочих гипотез, построение моделей объекта исследований, обоснование допущений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выявление</a:t>
            </a:r>
            <a:r>
              <a:rPr lang="ru-RU" sz="2400" b="1" dirty="0"/>
              <a:t> необходимости проведения экспериментов для подтверждения отдельных положений </a:t>
            </a:r>
            <a:r>
              <a:rPr lang="ru-RU" sz="2400" b="1" dirty="0" smtClean="0"/>
              <a:t>теоретических исследований</a:t>
            </a:r>
            <a:r>
              <a:rPr lang="ru-RU" sz="2400" b="1" dirty="0"/>
              <a:t> или для </a:t>
            </a:r>
            <a:r>
              <a:rPr lang="ru-RU" sz="2400" b="1" dirty="0" smtClean="0"/>
              <a:t>получения конкретных значений параметров</a:t>
            </a:r>
            <a:r>
              <a:rPr lang="ru-RU" sz="2400" b="1" dirty="0"/>
              <a:t>, необходимых для проведения расчетов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методики экспериментальных исследований, подготовка </a:t>
            </a:r>
            <a:r>
              <a:rPr lang="ru-RU" sz="2400" b="1" dirty="0" smtClean="0"/>
              <a:t>моделей (макетов, экспериментальных образцов</a:t>
            </a:r>
            <a:r>
              <a:rPr lang="ru-RU" sz="2400" b="1" dirty="0"/>
              <a:t>), а также испытательного оборудования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экспериментов, обработка полученных данных ­ сопоставление результатов эксперимента с теоретическими </a:t>
            </a:r>
            <a:r>
              <a:rPr lang="ru-RU" sz="2400" b="1" dirty="0" smtClean="0"/>
              <a:t>исследованиями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корректировка</a:t>
            </a:r>
            <a:r>
              <a:rPr lang="ru-RU" sz="2400" b="1" dirty="0"/>
              <a:t> теоретических моделей </a:t>
            </a:r>
            <a:r>
              <a:rPr lang="ru-RU" sz="2400" b="1" dirty="0" smtClean="0"/>
              <a:t>объекта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при необходимости дополнительных экспериментов ­ проведение </a:t>
            </a:r>
            <a:r>
              <a:rPr lang="ru-RU" sz="2400" b="1" dirty="0" err="1"/>
              <a:t>технико­экономических</a:t>
            </a:r>
            <a:r>
              <a:rPr lang="ru-RU" sz="2400" b="1" dirty="0"/>
              <a:t> </a:t>
            </a:r>
            <a:r>
              <a:rPr lang="ru-RU" sz="2400" b="1" dirty="0" smtClean="0"/>
              <a:t>исследований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промежуточного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674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Обобщение и оценка результатов 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559" y="1730415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­ обобщение результатов предыдущих этапов </a:t>
            </a:r>
            <a:r>
              <a:rPr lang="ru-RU" sz="2800" b="1" dirty="0" smtClean="0"/>
              <a:t>работ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оценка</a:t>
            </a:r>
            <a:r>
              <a:rPr lang="ru-RU" sz="2800" b="1" dirty="0"/>
              <a:t> полноты решения </a:t>
            </a:r>
            <a:r>
              <a:rPr lang="ru-RU" sz="2800" b="1" dirty="0" smtClean="0"/>
              <a:t>задач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рекомендаций по </a:t>
            </a:r>
            <a:r>
              <a:rPr lang="ru-RU" sz="2800" b="1" dirty="0" smtClean="0"/>
              <a:t>дальнейшим исследованиям</a:t>
            </a:r>
            <a:r>
              <a:rPr lang="ru-RU" sz="2800" b="1" dirty="0"/>
              <a:t> и проведению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на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составление</a:t>
            </a:r>
            <a:r>
              <a:rPr lang="ru-RU" sz="2800" b="1" dirty="0"/>
              <a:t> итогового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41983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Этапы опытно­-конструкторской работы</a:t>
            </a:r>
            <a:r>
              <a:rPr lang="ru-RU" sz="4800" b="1" dirty="0">
                <a:solidFill>
                  <a:srgbClr val="0000FF"/>
                </a:solidFill>
              </a:rPr>
              <a:t> (ОКР)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1)    разработка ТЗ на ОКР; 2)    техническое предложение; 3)    эскизное проектирование; 4)    техническое проектирование; 5)    разработка рабочей документации для изготовления и испытаний опытного образца; 6)    предварительные испытания опытного образца; 7)    государственные (ведомственные) </a:t>
            </a:r>
            <a:r>
              <a:rPr lang="ru-RU" sz="2800" b="1" dirty="0" smtClean="0"/>
              <a:t>испытания опытного</a:t>
            </a:r>
            <a:r>
              <a:rPr lang="ru-RU" sz="2800" b="1" dirty="0"/>
              <a:t> образца; 8)    отработка документации по результатам испытаний. </a:t>
            </a:r>
          </a:p>
        </p:txBody>
      </p:sp>
    </p:spTree>
    <p:extLst>
      <p:ext uri="{BB962C8B-B14F-4D97-AF65-F5344CB8AC3E}">
        <p14:creationId xmlns:p14="http://schemas.microsoft.com/office/powerpoint/2010/main" val="4246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992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Разработка ТЗ на ОКР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заказчиком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исполнителем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установление</a:t>
            </a:r>
            <a:r>
              <a:rPr lang="ru-RU" sz="2800" b="1" dirty="0"/>
              <a:t> перечня контрагентов и согласование с ними частных </a:t>
            </a:r>
            <a:r>
              <a:rPr lang="ru-RU" sz="2800" b="1" dirty="0" smtClean="0"/>
              <a:t>ТЗ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и утверждение ТЗ</a:t>
            </a:r>
          </a:p>
        </p:txBody>
      </p:sp>
    </p:spTree>
    <p:extLst>
      <p:ext uri="{BB962C8B-B14F-4D97-AF65-F5344CB8AC3E}">
        <p14:creationId xmlns:p14="http://schemas.microsoft.com/office/powerpoint/2010/main" val="2655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предложение (является основанием для корректировки ТЗ и выполнения эскизного проекта)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Выявление дополнительных или уточненных требований к изделию, его техническим характеристикам</a:t>
            </a:r>
            <a:r>
              <a:rPr lang="ru-RU" sz="2800" b="1" dirty="0"/>
              <a:t> </a:t>
            </a:r>
            <a:r>
              <a:rPr lang="ru-RU" sz="2800" b="1" dirty="0" smtClean="0"/>
              <a:t>и показателям качества, которые</a:t>
            </a:r>
            <a:r>
              <a:rPr lang="ru-RU" sz="2800" b="1" dirty="0"/>
              <a:t> </a:t>
            </a:r>
            <a:r>
              <a:rPr lang="ru-RU" sz="2800" b="1" dirty="0" smtClean="0"/>
              <a:t>не могут быть указаны</a:t>
            </a:r>
            <a:r>
              <a:rPr lang="ru-RU" sz="2800" b="1" dirty="0"/>
              <a:t> </a:t>
            </a:r>
            <a:r>
              <a:rPr lang="ru-RU" sz="2800" b="1" dirty="0" smtClean="0"/>
              <a:t>в ТЗ</a:t>
            </a:r>
            <a:r>
              <a:rPr lang="ru-RU" sz="2800" b="1" dirty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НИР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прогнозирования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изучение</a:t>
            </a:r>
            <a:r>
              <a:rPr lang="ru-RU" sz="2800" b="1" dirty="0"/>
              <a:t> научно</a:t>
            </a:r>
            <a:r>
              <a:rPr lang="ru-RU" sz="2800" b="1" dirty="0" smtClean="0"/>
              <a:t>­-технической</a:t>
            </a:r>
            <a:r>
              <a:rPr lang="ru-RU" sz="2800" b="1" dirty="0"/>
              <a:t> </a:t>
            </a:r>
            <a:r>
              <a:rPr lang="ru-RU" sz="2800" b="1" dirty="0" smtClean="0"/>
              <a:t>информации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предварительные</a:t>
            </a:r>
            <a:r>
              <a:rPr lang="ru-RU" sz="2800" b="1" dirty="0"/>
              <a:t> расчеты и уточнение требований ТЗ</a:t>
            </a:r>
          </a:p>
        </p:txBody>
      </p:sp>
    </p:spTree>
    <p:extLst>
      <p:ext uri="{BB962C8B-B14F-4D97-AF65-F5344CB8AC3E}">
        <p14:creationId xmlns:p14="http://schemas.microsoft.com/office/powerpoint/2010/main" val="3560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4984"/>
            <a:ext cx="9144000" cy="123092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Метод планирования проекта: сетевой граф и диаграмма </a:t>
            </a:r>
            <a:r>
              <a:rPr lang="ru-RU" sz="4800" b="1" dirty="0" err="1" smtClean="0">
                <a:solidFill>
                  <a:srgbClr val="0070C0"/>
                </a:solidFill>
              </a:rPr>
              <a:t>Ганта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Эскизное проектирование (служит основанием для технического проектирования)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Разработка принципиальных технических решений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выполнение</a:t>
            </a:r>
            <a:r>
              <a:rPr lang="ru-RU" sz="2800" b="1" dirty="0"/>
              <a:t> работ по этапу </a:t>
            </a:r>
            <a:r>
              <a:rPr lang="ru-RU" sz="2800" b="1" dirty="0" smtClean="0"/>
              <a:t>технического предложения</a:t>
            </a:r>
            <a:r>
              <a:rPr lang="ru-RU" sz="2800" b="1" dirty="0"/>
              <a:t>, если этот этап не </a:t>
            </a:r>
            <a:r>
              <a:rPr lang="ru-RU" sz="2800" b="1" dirty="0" smtClean="0"/>
              <a:t>выполняется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элементной базы </a:t>
            </a:r>
            <a:r>
              <a:rPr lang="ru-RU" sz="2800" b="1" dirty="0" smtClean="0"/>
              <a:t>разработки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основных технических </a:t>
            </a:r>
            <a:r>
              <a:rPr lang="ru-RU" sz="2800" b="1" dirty="0" smtClean="0"/>
              <a:t>решений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структурных и функциональных </a:t>
            </a:r>
            <a:r>
              <a:rPr lang="ru-RU" sz="2800" b="1" dirty="0" smtClean="0"/>
              <a:t>схем изделия </a:t>
            </a:r>
            <a:r>
              <a:rPr lang="ru-RU" sz="2800" b="1" dirty="0"/>
              <a:t>­ выбор основных конструктивных </a:t>
            </a:r>
            <a:r>
              <a:rPr lang="ru-RU" sz="2800" b="1" dirty="0" smtClean="0"/>
              <a:t>элементов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метрологическая</a:t>
            </a:r>
            <a:r>
              <a:rPr lang="ru-RU" sz="2800" b="1" dirty="0"/>
              <a:t> экспертиза </a:t>
            </a:r>
            <a:r>
              <a:rPr lang="ru-RU" sz="2800" b="1" dirty="0" smtClean="0"/>
              <a:t>проекта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и испытание макетов</a:t>
            </a:r>
          </a:p>
        </p:txBody>
      </p:sp>
    </p:spTree>
    <p:extLst>
      <p:ext uri="{BB962C8B-B14F-4D97-AF65-F5344CB8AC3E}">
        <p14:creationId xmlns:p14="http://schemas.microsoft.com/office/powerpoint/2010/main" val="8960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0271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проектирование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Окончательный выбор технических решений по изделию в целом и по его составным частям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принципиальных </a:t>
            </a:r>
            <a:r>
              <a:rPr lang="ru-RU" sz="2800" b="1" dirty="0" smtClean="0"/>
              <a:t>электрических, кинематических</a:t>
            </a:r>
            <a:r>
              <a:rPr lang="ru-RU" sz="2800" b="1" dirty="0"/>
              <a:t>, гидравлических и других </a:t>
            </a:r>
            <a:r>
              <a:rPr lang="ru-RU" sz="2800" b="1" dirty="0" smtClean="0"/>
              <a:t>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уточнение</a:t>
            </a:r>
            <a:r>
              <a:rPr lang="ru-RU" sz="2800" b="1" dirty="0"/>
              <a:t> основных параметров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проведение</a:t>
            </a:r>
            <a:r>
              <a:rPr lang="ru-RU" sz="2800" b="1" dirty="0"/>
              <a:t> конструктивной компоновки изделия </a:t>
            </a:r>
            <a:r>
              <a:rPr lang="ru-RU" sz="2800" b="1" dirty="0" smtClean="0"/>
              <a:t>и выдача</a:t>
            </a:r>
            <a:r>
              <a:rPr lang="ru-RU" sz="2800" b="1" dirty="0"/>
              <a:t> данных для его размещения на </a:t>
            </a:r>
            <a:r>
              <a:rPr lang="ru-RU" sz="2800" b="1" dirty="0" smtClean="0"/>
              <a:t>объекте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проектов ТУ на поставку и изготовление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испытание</a:t>
            </a:r>
            <a:r>
              <a:rPr lang="ru-RU" sz="2800" b="1" dirty="0"/>
              <a:t> макетов основных приборов изделия </a:t>
            </a:r>
            <a:r>
              <a:rPr lang="ru-RU" sz="2800" b="1" dirty="0" smtClean="0"/>
              <a:t>в натурных условиях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1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4887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Разработка рабочей документации для изготовления и испытания опытного образца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Формирование комплекта конструкторских документов: </a:t>
            </a:r>
            <a:endParaRPr lang="ru-RU" sz="28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разработка принципиальных электрических, кинематических, гидравлических и других 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полного комплекта </a:t>
            </a:r>
            <a:r>
              <a:rPr lang="ru-RU" sz="2800" b="1" dirty="0" smtClean="0"/>
              <a:t>рабочей документации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ее с заказчиком и </a:t>
            </a:r>
            <a:r>
              <a:rPr lang="ru-RU" sz="2800" b="1" dirty="0" smtClean="0"/>
              <a:t>заводом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­</a:t>
            </a:r>
            <a:r>
              <a:rPr lang="ru-RU" sz="2800" b="1" dirty="0"/>
              <a:t>изготовителем серийной </a:t>
            </a:r>
            <a:r>
              <a:rPr lang="ru-RU" sz="2800" b="1" dirty="0" smtClean="0"/>
              <a:t>продукции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проверка</a:t>
            </a:r>
            <a:r>
              <a:rPr lang="ru-RU" sz="2800" b="1" dirty="0"/>
              <a:t> конструкторской документации </a:t>
            </a:r>
            <a:r>
              <a:rPr lang="ru-RU" sz="2800" b="1" dirty="0" smtClean="0"/>
              <a:t>на унификацию</a:t>
            </a:r>
            <a:r>
              <a:rPr lang="ru-RU" sz="2800" b="1" dirty="0"/>
              <a:t> и </a:t>
            </a:r>
            <a:r>
              <a:rPr lang="ru-RU" sz="2800" b="1" dirty="0" smtClean="0"/>
              <a:t>стандартизацию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изготовление</a:t>
            </a:r>
            <a:r>
              <a:rPr lang="ru-RU" sz="2800" b="1" dirty="0"/>
              <a:t> опытного </a:t>
            </a:r>
            <a:r>
              <a:rPr lang="ru-RU" sz="2800" b="1" dirty="0" smtClean="0"/>
              <a:t>образца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настройка</a:t>
            </a:r>
            <a:r>
              <a:rPr lang="ru-RU" sz="2800" b="1" dirty="0"/>
              <a:t> и комплексная регулировка </a:t>
            </a:r>
            <a:r>
              <a:rPr lang="ru-RU" sz="2800" b="1" dirty="0" smtClean="0"/>
              <a:t>опытного образца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2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Техническое задание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введение;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основания для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назначение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программе или программному изделию;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программной документации;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технико-экономические показатели;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стадии и этапы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порядок контроля и </a:t>
            </a:r>
            <a:r>
              <a:rPr lang="ru-RU" sz="2800" dirty="0" smtClean="0"/>
              <a:t>приемки.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4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задачи и возможности.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Способ отражения предметной области в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Пользовательский интерфейс.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решения основных пользовательских задач.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Функции программы и порядок их применения.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Возможные проблемы при пользовании программой и пути их решения.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5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пользователя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Примерная 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Установка и первоначальная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понятия и определения.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Работа с программой.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</a:t>
            </a:r>
            <a:r>
              <a:rPr lang="ru-RU" sz="2800" b="1" smtClean="0"/>
              <a:t>об ошибках.</a:t>
            </a:r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34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оператора (ГОСТ 19.505-79)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Это – упрощенное руководство пользователя</a:t>
            </a:r>
          </a:p>
          <a:p>
            <a:r>
              <a:rPr lang="ru-RU" sz="2800" b="1" dirty="0" smtClean="0"/>
              <a:t>Рекомендации: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теоретических введений и концептуальных разделов.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явных и неявных ссылок внутри документа (повторяющийся материал лучше дублировать).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«ветвлений» в тексте (языковых конструкций «если – то»).</a:t>
            </a:r>
          </a:p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Условия выполнения.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 (опционально)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Выполнение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оператору.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41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порядок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принципы и логика работы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Обязанности администратора и связанные с ними операции.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Обязанность, регулярность и очередность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Проблемы в работе системы и способы их решения.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24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языка 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Виды формальных языков: программирование, управления заданиями, описания экранных и печатных форм, описания структур данных, разметки.</a:t>
            </a:r>
          </a:p>
          <a:p>
            <a:r>
              <a:rPr lang="ru-RU" sz="2400" b="1" dirty="0" smtClean="0"/>
              <a:t>Документ должен включать сведения о:</a:t>
            </a:r>
          </a:p>
          <a:p>
            <a:r>
              <a:rPr lang="ru-RU" sz="2400" b="1" dirty="0" smtClean="0"/>
              <a:t>- Назначении и сфере применения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Синтаксических правилах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Логике использования программы или обработки документа.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Конкретные элементы языка и связанные с ними синтаксические конструкции.</a:t>
            </a:r>
          </a:p>
          <a:p>
            <a:r>
              <a:rPr lang="ru-RU" sz="24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Элементы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Способы структурирования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обмена данными.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Встроенные элементы.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отладки.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81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программы и применения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19.402-78, 19.502-78)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 (ГОСТ 19.402-78):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Функциональное назначение.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Описание логической структуры.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Используемые технические средства.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Вызов и загрузка.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Выходные данные.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16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Сетевое планирование</a:t>
            </a:r>
          </a:p>
        </p:txBody>
      </p:sp>
      <p:sp>
        <p:nvSpPr>
          <p:cNvPr id="128003" name="Прямоугольник 1"/>
          <p:cNvSpPr>
            <a:spLocks noChangeArrowheads="1"/>
          </p:cNvSpPr>
          <p:nvPr/>
        </p:nvSpPr>
        <p:spPr bwMode="auto">
          <a:xfrm>
            <a:off x="122238" y="2405063"/>
            <a:ext cx="8094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Наиболее распространены два типа сетевых моделей, называемые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действие-на-вершине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действие-на-дуге.</a:t>
            </a:r>
          </a:p>
        </p:txBody>
      </p:sp>
      <p:sp>
        <p:nvSpPr>
          <p:cNvPr id="128004" name="Прямоугольник 2"/>
          <p:cNvSpPr>
            <a:spLocks noChangeArrowheads="1"/>
          </p:cNvSpPr>
          <p:nvPr/>
        </p:nvSpPr>
        <p:spPr bwMode="auto">
          <a:xfrm>
            <a:off x="122238" y="649288"/>
            <a:ext cx="8789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Решение сетевой задачи включает следующее: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 определение  или  оценивание  длительности j p выполнения  каждой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элементарной работы j 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определение критического, т.е. наиболее длинного пути между начальной 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конечной вершиной сети.</a:t>
            </a:r>
          </a:p>
        </p:txBody>
      </p:sp>
      <p:pic>
        <p:nvPicPr>
          <p:cNvPr id="12800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02013"/>
            <a:ext cx="88550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программиста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условия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Характеристика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Обращение к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и выходные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Сообщения.</a:t>
            </a:r>
          </a:p>
          <a:p>
            <a:pPr marL="457200" indent="-457200">
              <a:buFontTx/>
              <a:buChar char="-"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802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Сетевое планирование</a:t>
            </a:r>
          </a:p>
        </p:txBody>
      </p:sp>
      <p:sp>
        <p:nvSpPr>
          <p:cNvPr id="130051" name="Прямоугольник 1"/>
          <p:cNvSpPr>
            <a:spLocks noChangeArrowheads="1"/>
          </p:cNvSpPr>
          <p:nvPr/>
        </p:nvSpPr>
        <p:spPr bwMode="auto">
          <a:xfrm>
            <a:off x="122238" y="2405063"/>
            <a:ext cx="8094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Наиболее распространены два типа сетевых моделей, называемые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действие-на-вершине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действие-на-дуге.</a:t>
            </a:r>
          </a:p>
        </p:txBody>
      </p:sp>
      <p:sp>
        <p:nvSpPr>
          <p:cNvPr id="130052" name="Прямоугольник 2"/>
          <p:cNvSpPr>
            <a:spLocks noChangeArrowheads="1"/>
          </p:cNvSpPr>
          <p:nvPr/>
        </p:nvSpPr>
        <p:spPr bwMode="auto">
          <a:xfrm>
            <a:off x="122238" y="649288"/>
            <a:ext cx="8789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Решение сетевой задачи включает следующее: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 определение  или  оценивание  длительности j p выполнения  каждой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элементарной работы j 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определение критического, т.е. наиболее длинного пути между начальной 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конечной вершиной сети.</a:t>
            </a:r>
          </a:p>
        </p:txBody>
      </p:sp>
      <p:pic>
        <p:nvPicPr>
          <p:cNvPr id="1300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02013"/>
            <a:ext cx="88550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1066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Характеристики событий сетевой модели</a:t>
            </a:r>
          </a:p>
        </p:txBody>
      </p:sp>
      <p:pic>
        <p:nvPicPr>
          <p:cNvPr id="13209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63638"/>
            <a:ext cx="83994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144838"/>
            <a:ext cx="835183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Характеристики событий сетевой модели</a:t>
            </a:r>
          </a:p>
        </p:txBody>
      </p:sp>
      <p:pic>
        <p:nvPicPr>
          <p:cNvPr id="13414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00150"/>
            <a:ext cx="76311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2163" y="-25400"/>
            <a:ext cx="3271837" cy="12223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Диаграмма</a:t>
            </a:r>
            <a:br>
              <a:rPr lang="ru-RU" altLang="ru-RU" sz="3600" b="1" smtClean="0">
                <a:solidFill>
                  <a:srgbClr val="0000FF"/>
                </a:solidFill>
              </a:rPr>
            </a:br>
            <a:r>
              <a:rPr lang="ru-RU" altLang="ru-RU" sz="3600" b="1" smtClean="0">
                <a:solidFill>
                  <a:srgbClr val="0000FF"/>
                </a:solidFill>
              </a:rPr>
              <a:t>Ганта</a:t>
            </a:r>
          </a:p>
        </p:txBody>
      </p:sp>
      <p:pic>
        <p:nvPicPr>
          <p:cNvPr id="1361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564197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470400"/>
            <a:ext cx="61182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(ГОСТ 19.101-77)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82856"/>
              </p:ext>
            </p:extLst>
          </p:nvPr>
        </p:nvGraphicFramePr>
        <p:xfrm>
          <a:off x="121022" y="885337"/>
          <a:ext cx="8875060" cy="6013004"/>
        </p:xfrm>
        <a:graphic>
          <a:graphicData uri="http://schemas.openxmlformats.org/drawingml/2006/table">
            <a:tbl>
              <a:tblPr/>
              <a:tblGrid>
                <a:gridCol w="2662519"/>
                <a:gridCol w="6212541"/>
              </a:tblGrid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Спецификация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Состав программы и документации на нее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Ведомость держателей подлинников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Перечень предприятий, на которых хранят подлинники программных документов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Текст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Запись программы с необходимыми комментариями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Описание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о логической структуре и функционировании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программы (ГОСТ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19.402-78, 19.502-78)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Программа и методика испытаний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Требования, подлежащие проверке при испытании программы, а также порядок и методы их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контроля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(ГОСТ 15.201-2000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11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Техническое задание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</a:t>
                      </a:r>
                      <a:r>
                        <a:rPr lang="ru-RU" sz="1600">
                          <a:effectLst/>
                          <a:latin typeface="inherit"/>
                        </a:rPr>
                        <a:t>виды </a:t>
                      </a:r>
                      <a:r>
                        <a:rPr lang="ru-RU" sz="1600" smtClean="0">
                          <a:effectLst/>
                          <a:latin typeface="inherit"/>
                        </a:rPr>
                        <a:t>испытаний (ГОСТ 19.201-78)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51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Пояснительная записка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Эксплуатационные документы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для обеспечения функционирования и эксплуатации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2952</TotalTime>
  <Words>1385</Words>
  <Application>Microsoft Office PowerPoint</Application>
  <PresentationFormat>Экран (4:3)</PresentationFormat>
  <Paragraphs>270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inherit</vt:lpstr>
      <vt:lpstr>Times New Roman</vt:lpstr>
      <vt:lpstr>Тема Office</vt:lpstr>
      <vt:lpstr>Проектный семинар</vt:lpstr>
      <vt:lpstr>Системный подход к проектированию</vt:lpstr>
      <vt:lpstr>Метод планирования проекта: сетевой граф и диаграмма Ганта</vt:lpstr>
      <vt:lpstr>Сетевое планирование</vt:lpstr>
      <vt:lpstr>Сетевое планирование</vt:lpstr>
      <vt:lpstr>Характеристики событий сетевой модели</vt:lpstr>
      <vt:lpstr>Характеристики событий сетевой модели</vt:lpstr>
      <vt:lpstr>Диаграмма Ганта</vt:lpstr>
      <vt:lpstr>Виды программной документации (ГОСТ 19.101-77)</vt:lpstr>
      <vt:lpstr>Виды эксплуатационной документации </vt:lpstr>
      <vt:lpstr>Виды эксплуатационной документации</vt:lpstr>
      <vt:lpstr>Некачественная сопроводительная документация вызывает:</vt:lpstr>
      <vt:lpstr>ГОСТы на системы автоматизации</vt:lpstr>
      <vt:lpstr>Сопроводительная документация</vt:lpstr>
      <vt:lpstr>Жизненный цикл</vt:lpstr>
      <vt:lpstr>Подходы к проектированию (сверху вниз и снизу вверх)</vt:lpstr>
      <vt:lpstr>Модели жизненного цикла</vt:lpstr>
      <vt:lpstr>Источники возникновения ошибок при проектировании</vt:lpstr>
      <vt:lpstr>Проектный треугольник</vt:lpstr>
      <vt:lpstr>Виды научно-исследовательских работ</vt:lpstr>
      <vt:lpstr>Опытно-конструкторская работа</vt:lpstr>
      <vt:lpstr>Основные этапы НИР</vt:lpstr>
      <vt:lpstr>Разработка ТЗ НИР </vt:lpstr>
      <vt:lpstr>Выбор направления исследования </vt:lpstr>
      <vt:lpstr>Теоретические и экспериментальные исследования</vt:lpstr>
      <vt:lpstr>Обобщение и оценка результатов исследований</vt:lpstr>
      <vt:lpstr>Этапы опытно­-конструкторской работы (ОКР) </vt:lpstr>
      <vt:lpstr>Разработка ТЗ на ОКР </vt:lpstr>
      <vt:lpstr>Техническое предложение (является основанием для корректировки ТЗ и выполнения эскизного проекта)</vt:lpstr>
      <vt:lpstr>Эскизное проектирование (служит основанием для технического проектирования)</vt:lpstr>
      <vt:lpstr>Техническое проектирование</vt:lpstr>
      <vt:lpstr>Разработка рабочей документации для изготовления и испытания опытного образца</vt:lpstr>
      <vt:lpstr>Техническое задание</vt:lpstr>
      <vt:lpstr>Руководство администратора</vt:lpstr>
      <vt:lpstr>Руководство пользователя</vt:lpstr>
      <vt:lpstr>Руководство оператора (ГОСТ 19.505-79)</vt:lpstr>
      <vt:lpstr>Руководство администратора</vt:lpstr>
      <vt:lpstr>Описание языка (ГОСТ 19.504-79)</vt:lpstr>
      <vt:lpstr>Описание программы и применения (ГОСТ 19.402-78, 19.502-78)</vt:lpstr>
      <vt:lpstr>Руководство программиста (ГОСТ 19.504-79)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программной документации</dc:title>
  <dc:creator>Сергей Салибекян</dc:creator>
  <cp:lastModifiedBy>Сергей</cp:lastModifiedBy>
  <cp:revision>85</cp:revision>
  <dcterms:created xsi:type="dcterms:W3CDTF">2017-01-16T11:09:51Z</dcterms:created>
  <dcterms:modified xsi:type="dcterms:W3CDTF">2017-05-28T13:34:29Z</dcterms:modified>
</cp:coreProperties>
</file>