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64" r:id="rId3"/>
    <p:sldId id="259" r:id="rId4"/>
    <p:sldId id="260" r:id="rId5"/>
    <p:sldId id="262" r:id="rId6"/>
    <p:sldId id="257" r:id="rId7"/>
    <p:sldId id="258" r:id="rId8"/>
    <p:sldId id="261" r:id="rId9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1" d="100"/>
          <a:sy n="71" d="100"/>
        </p:scale>
        <p:origin x="61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CDA2606-670F-442E-9267-B6C4F50E47C1}" type="datetimeFigureOut">
              <a:rPr lang="ru-RU" smtClean="0"/>
              <a:t>10.01.2017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244D44F-EC5C-4C8A-9829-8D0A96E79EF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573289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28B4BDB2-D8AE-4BF2-B4E5-AB3A28A0FA65}" type="slidenum">
              <a:rPr lang="ru-RU" altLang="ru-RU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5</a:t>
            </a:fld>
            <a:endParaRPr lang="ru-RU" altLang="ru-RU" smtClean="0">
              <a:latin typeface="Arial" panose="020B0604020202020204" pitchFamily="34" charset="0"/>
            </a:endParaRPr>
          </a:p>
        </p:txBody>
      </p:sp>
      <p:sp>
        <p:nvSpPr>
          <p:cNvPr id="18435" name="Rectangle 2"/>
          <p:cNvSpPr>
            <a:spLocks noRo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altLang="ru-RU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31529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B0874-DB3E-4AA5-870A-26BDFDA2401F}" type="datetimeFigureOut">
              <a:rPr lang="ru-RU" smtClean="0"/>
              <a:t>10.01.2017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CFB319-E8DF-4C42-8E9A-5347F46DAC2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220442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B0874-DB3E-4AA5-870A-26BDFDA2401F}" type="datetimeFigureOut">
              <a:rPr lang="ru-RU" smtClean="0"/>
              <a:t>10.01.2017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CFB319-E8DF-4C42-8E9A-5347F46DAC2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988512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B0874-DB3E-4AA5-870A-26BDFDA2401F}" type="datetimeFigureOut">
              <a:rPr lang="ru-RU" smtClean="0"/>
              <a:t>10.01.2017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CFB319-E8DF-4C42-8E9A-5347F46DAC2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655177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B0874-DB3E-4AA5-870A-26BDFDA2401F}" type="datetimeFigureOut">
              <a:rPr lang="ru-RU" smtClean="0"/>
              <a:t>10.01.2017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CFB319-E8DF-4C42-8E9A-5347F46DAC2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696468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B0874-DB3E-4AA5-870A-26BDFDA2401F}" type="datetimeFigureOut">
              <a:rPr lang="ru-RU" smtClean="0"/>
              <a:t>10.01.2017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CFB319-E8DF-4C42-8E9A-5347F46DAC2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521783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B0874-DB3E-4AA5-870A-26BDFDA2401F}" type="datetimeFigureOut">
              <a:rPr lang="ru-RU" smtClean="0"/>
              <a:t>10.01.2017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CFB319-E8DF-4C42-8E9A-5347F46DAC2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125445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B0874-DB3E-4AA5-870A-26BDFDA2401F}" type="datetimeFigureOut">
              <a:rPr lang="ru-RU" smtClean="0"/>
              <a:t>10.01.2017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CFB319-E8DF-4C42-8E9A-5347F46DAC2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388428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B0874-DB3E-4AA5-870A-26BDFDA2401F}" type="datetimeFigureOut">
              <a:rPr lang="ru-RU" smtClean="0"/>
              <a:t>10.01.2017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CFB319-E8DF-4C42-8E9A-5347F46DAC2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954216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B0874-DB3E-4AA5-870A-26BDFDA2401F}" type="datetimeFigureOut">
              <a:rPr lang="ru-RU" smtClean="0"/>
              <a:t>10.01.2017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CFB319-E8DF-4C42-8E9A-5347F46DAC2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069362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B0874-DB3E-4AA5-870A-26BDFDA2401F}" type="datetimeFigureOut">
              <a:rPr lang="ru-RU" smtClean="0"/>
              <a:t>10.01.2017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CFB319-E8DF-4C42-8E9A-5347F46DAC2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884573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B0874-DB3E-4AA5-870A-26BDFDA2401F}" type="datetimeFigureOut">
              <a:rPr lang="ru-RU" smtClean="0"/>
              <a:t>10.01.2017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CFB319-E8DF-4C42-8E9A-5347F46DAC2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263932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0B0874-DB3E-4AA5-870A-26BDFDA2401F}" type="datetimeFigureOut">
              <a:rPr lang="ru-RU" smtClean="0"/>
              <a:t>10.01.2017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CFB319-E8DF-4C42-8E9A-5347F46DAC2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094382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89965" y="0"/>
            <a:ext cx="11201400" cy="2286000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002060"/>
                </a:solidFill>
              </a:rPr>
              <a:t>Высокопроизводительные вычислительные системы (ВПВС)</a:t>
            </a:r>
            <a:br>
              <a:rPr lang="ru-RU" b="1" dirty="0" smtClean="0">
                <a:solidFill>
                  <a:srgbClr val="002060"/>
                </a:solidFill>
              </a:rPr>
            </a:br>
            <a:r>
              <a:rPr lang="ru-RU" b="1" dirty="0" smtClean="0">
                <a:solidFill>
                  <a:srgbClr val="002060"/>
                </a:solidFill>
              </a:rPr>
              <a:t>Разделы курса:</a:t>
            </a:r>
            <a:endParaRPr lang="ru-RU" b="1" dirty="0">
              <a:solidFill>
                <a:srgbClr val="00206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89896" y="2474259"/>
            <a:ext cx="11902104" cy="39703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AutoNum type="arabicPeriod"/>
            </a:pPr>
            <a:r>
              <a:rPr lang="ru-RU" sz="2800" dirty="0"/>
              <a:t>Парадигмы организации параллельного вычислительного </a:t>
            </a:r>
            <a:r>
              <a:rPr lang="ru-RU" sz="2800" dirty="0" smtClean="0"/>
              <a:t>процесса</a:t>
            </a:r>
          </a:p>
          <a:p>
            <a:pPr marL="342900" indent="-342900">
              <a:buAutoNum type="arabicPeriod"/>
            </a:pPr>
            <a:r>
              <a:rPr lang="ru-RU" sz="2800" dirty="0"/>
              <a:t>Классификации параллельных </a:t>
            </a:r>
            <a:r>
              <a:rPr lang="ru-RU" sz="2800" dirty="0" smtClean="0"/>
              <a:t>ВС</a:t>
            </a:r>
          </a:p>
          <a:p>
            <a:pPr marL="342900" indent="-342900">
              <a:buAutoNum type="arabicPeriod"/>
            </a:pPr>
            <a:r>
              <a:rPr lang="ru-RU" sz="2800" dirty="0"/>
              <a:t>Архитектурно-технологические особенности высокопроизводительных </a:t>
            </a:r>
            <a:r>
              <a:rPr lang="ru-RU" sz="2800" dirty="0" smtClean="0"/>
              <a:t>ВС</a:t>
            </a:r>
          </a:p>
          <a:p>
            <a:pPr marL="342900" indent="-342900">
              <a:buAutoNum type="arabicPeriod"/>
            </a:pPr>
            <a:r>
              <a:rPr lang="ru-RU" sz="2800" dirty="0"/>
              <a:t>Особенности программирования высокопроизводительных </a:t>
            </a:r>
            <a:r>
              <a:rPr lang="ru-RU" sz="2800" dirty="0" smtClean="0"/>
              <a:t>ВС</a:t>
            </a:r>
          </a:p>
          <a:p>
            <a:pPr marL="342900" indent="-342900">
              <a:buAutoNum type="arabicPeriod"/>
            </a:pPr>
            <a:r>
              <a:rPr lang="ru-RU" sz="2800" dirty="0"/>
              <a:t>История развития </a:t>
            </a:r>
            <a:r>
              <a:rPr lang="ru-RU" sz="2800" dirty="0" smtClean="0"/>
              <a:t>ВПВС</a:t>
            </a:r>
          </a:p>
          <a:p>
            <a:pPr marL="342900" indent="-342900">
              <a:buAutoNum type="arabicPeriod"/>
            </a:pPr>
            <a:r>
              <a:rPr lang="ru-RU" sz="2800" dirty="0"/>
              <a:t>Математические модели </a:t>
            </a:r>
            <a:r>
              <a:rPr lang="ru-RU" sz="2800" dirty="0" smtClean="0"/>
              <a:t>ВПВС</a:t>
            </a:r>
          </a:p>
          <a:p>
            <a:pPr marL="342900" indent="-342900">
              <a:buAutoNum type="arabicPeriod"/>
            </a:pPr>
            <a:r>
              <a:rPr lang="ru-RU" sz="2800" dirty="0"/>
              <a:t>Примеры параллельных </a:t>
            </a:r>
            <a:r>
              <a:rPr lang="ru-RU" sz="2800" dirty="0" smtClean="0"/>
              <a:t>алгоритмов</a:t>
            </a:r>
          </a:p>
          <a:p>
            <a:pPr marL="342900" indent="-342900">
              <a:buAutoNum type="arabicPeriod"/>
            </a:pPr>
            <a:r>
              <a:rPr lang="ru-RU" sz="2800" dirty="0"/>
              <a:t>Оценка производительности </a:t>
            </a:r>
            <a:r>
              <a:rPr lang="ru-RU" sz="2800" dirty="0" smtClean="0"/>
              <a:t>ВПВС</a:t>
            </a:r>
          </a:p>
          <a:p>
            <a:pPr marL="342900" indent="-342900">
              <a:buAutoNum type="arabicPeriod"/>
            </a:pPr>
            <a:r>
              <a:rPr lang="ru-RU" sz="2800" dirty="0"/>
              <a:t>Моделирование ВПВС</a:t>
            </a:r>
          </a:p>
        </p:txBody>
      </p:sp>
    </p:spTree>
    <p:extLst>
      <p:ext uri="{BB962C8B-B14F-4D97-AF65-F5344CB8AC3E}">
        <p14:creationId xmlns:p14="http://schemas.microsoft.com/office/powerpoint/2010/main" val="37009007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16859" y="100386"/>
            <a:ext cx="11201400" cy="1096402"/>
          </a:xfrm>
        </p:spPr>
        <p:txBody>
          <a:bodyPr>
            <a:normAutofit/>
          </a:bodyPr>
          <a:lstStyle/>
          <a:p>
            <a:r>
              <a:rPr lang="ru-RU" b="1" dirty="0" smtClean="0">
                <a:solidFill>
                  <a:srgbClr val="002060"/>
                </a:solidFill>
              </a:rPr>
              <a:t>Области применения ВПВС</a:t>
            </a:r>
            <a:endParaRPr lang="ru-RU" b="1" dirty="0">
              <a:solidFill>
                <a:srgbClr val="00206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88260" y="1358153"/>
            <a:ext cx="1179307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ru-RU" sz="3600" dirty="0" smtClean="0"/>
              <a:t>Расчеты сеточным методом (моделирование физических процессов, компьютерная графика)</a:t>
            </a:r>
          </a:p>
          <a:p>
            <a:pPr marL="342900" indent="-342900">
              <a:buAutoNum type="arabicPeriod"/>
            </a:pPr>
            <a:r>
              <a:rPr lang="ru-RU" sz="3600" dirty="0" err="1" smtClean="0"/>
              <a:t>Графовые</a:t>
            </a:r>
            <a:r>
              <a:rPr lang="ru-RU" sz="3600" dirty="0" smtClean="0"/>
              <a:t> задачи (сетевые базы данных)</a:t>
            </a:r>
          </a:p>
          <a:p>
            <a:pPr marL="342900" indent="-342900">
              <a:buAutoNum type="arabicPeriod"/>
            </a:pPr>
            <a:r>
              <a:rPr lang="ru-RU" sz="3600" dirty="0" smtClean="0"/>
              <a:t>Исследование операций (поиск оптимального решения из нескольких альтернатив)</a:t>
            </a:r>
          </a:p>
          <a:p>
            <a:pPr marL="342900" indent="-342900">
              <a:buAutoNum type="arabicPeriod"/>
            </a:pPr>
            <a:r>
              <a:rPr lang="ru-RU" sz="3600" dirty="0" smtClean="0"/>
              <a:t>Интеллектуальные системы (семантический анализ текста, анализ изобра</a:t>
            </a:r>
            <a:r>
              <a:rPr lang="ru-RU" sz="3600" dirty="0"/>
              <a:t>ж</a:t>
            </a:r>
            <a:r>
              <a:rPr lang="ru-RU" sz="3600" dirty="0" smtClean="0"/>
              <a:t>ения)</a:t>
            </a:r>
          </a:p>
          <a:p>
            <a:pPr marL="342900" indent="-342900">
              <a:buAutoNum type="arabicPeriod"/>
            </a:pPr>
            <a:r>
              <a:rPr lang="en-US" sz="3600" dirty="0" smtClean="0"/>
              <a:t>Big Data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36738590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89965" y="382774"/>
            <a:ext cx="11201400" cy="1822544"/>
          </a:xfrm>
        </p:spPr>
        <p:txBody>
          <a:bodyPr>
            <a:normAutofit/>
          </a:bodyPr>
          <a:lstStyle/>
          <a:p>
            <a:r>
              <a:rPr lang="ru-RU" b="1" dirty="0" smtClean="0">
                <a:solidFill>
                  <a:srgbClr val="002060"/>
                </a:solidFill>
              </a:rPr>
              <a:t>Высокопроизводительные вычислительные системы (ВПВС)</a:t>
            </a:r>
            <a:endParaRPr lang="ru-RU" b="1" dirty="0">
              <a:solidFill>
                <a:srgbClr val="002060"/>
              </a:solidFill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4867835" y="2420472"/>
            <a:ext cx="1815353" cy="64545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 smtClean="0">
                <a:solidFill>
                  <a:schemeClr val="tx1"/>
                </a:solidFill>
              </a:rPr>
              <a:t>ВПВС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389965" y="3702425"/>
            <a:ext cx="4289611" cy="185121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 smtClean="0">
                <a:solidFill>
                  <a:schemeClr val="tx1"/>
                </a:solidFill>
              </a:rPr>
              <a:t>Обработка образа решения (Нейронные сети)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7660341" y="3702425"/>
            <a:ext cx="4132730" cy="185121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 smtClean="0">
                <a:solidFill>
                  <a:schemeClr val="tx1"/>
                </a:solidFill>
              </a:rPr>
              <a:t>Реализация алгоритма решения задачи</a:t>
            </a:r>
          </a:p>
        </p:txBody>
      </p:sp>
      <p:cxnSp>
        <p:nvCxnSpPr>
          <p:cNvPr id="7" name="Прямая со стрелкой 6"/>
          <p:cNvCxnSpPr>
            <a:stCxn id="4" idx="1"/>
          </p:cNvCxnSpPr>
          <p:nvPr/>
        </p:nvCxnSpPr>
        <p:spPr>
          <a:xfrm flipH="1">
            <a:off x="3684494" y="2743201"/>
            <a:ext cx="1183341" cy="959224"/>
          </a:xfrm>
          <a:prstGeom prst="straightConnector1">
            <a:avLst/>
          </a:prstGeom>
          <a:ln w="635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 стрелкой 8"/>
          <p:cNvCxnSpPr>
            <a:stCxn id="4" idx="3"/>
          </p:cNvCxnSpPr>
          <p:nvPr/>
        </p:nvCxnSpPr>
        <p:spPr>
          <a:xfrm>
            <a:off x="6683188" y="2743201"/>
            <a:ext cx="1116106" cy="959224"/>
          </a:xfrm>
          <a:prstGeom prst="straightConnector1">
            <a:avLst/>
          </a:prstGeom>
          <a:ln w="635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491558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89965" y="0"/>
            <a:ext cx="11201400" cy="1021976"/>
          </a:xfrm>
        </p:spPr>
        <p:txBody>
          <a:bodyPr>
            <a:normAutofit/>
          </a:bodyPr>
          <a:lstStyle/>
          <a:p>
            <a:r>
              <a:rPr lang="ru-RU" b="1" dirty="0" smtClean="0">
                <a:solidFill>
                  <a:srgbClr val="002060"/>
                </a:solidFill>
              </a:rPr>
              <a:t>Нейронные сети</a:t>
            </a:r>
            <a:endParaRPr lang="ru-RU" b="1" dirty="0">
              <a:solidFill>
                <a:srgbClr val="002060"/>
              </a:solidFill>
            </a:endParaRPr>
          </a:p>
        </p:txBody>
      </p:sp>
      <p:pic>
        <p:nvPicPr>
          <p:cNvPr id="1028" name="Picture 4" descr="https://i0.wp.com/neuralnet.info/wp-content/uploads/2016/04/nomoresteps.png?resize=768%2C678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584" b="18046"/>
          <a:stretch/>
        </p:blipFill>
        <p:spPr bwMode="auto">
          <a:xfrm>
            <a:off x="2333065" y="1254451"/>
            <a:ext cx="7315200" cy="493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562957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215153" y="71438"/>
            <a:ext cx="11976847" cy="748833"/>
          </a:xfrm>
        </p:spPr>
        <p:txBody>
          <a:bodyPr>
            <a:normAutofit/>
          </a:bodyPr>
          <a:lstStyle/>
          <a:p>
            <a:pPr algn="ctr"/>
            <a:r>
              <a:rPr lang="ru-RU" altLang="ru-RU" b="1" dirty="0">
                <a:solidFill>
                  <a:srgbClr val="0000FF"/>
                </a:solidFill>
              </a:rPr>
              <a:t>«Слоистость» архитектуры фон-</a:t>
            </a:r>
            <a:r>
              <a:rPr lang="ru-RU" altLang="ru-RU" b="1" dirty="0" err="1">
                <a:solidFill>
                  <a:srgbClr val="0000FF"/>
                </a:solidFill>
              </a:rPr>
              <a:t>Нейманской</a:t>
            </a:r>
            <a:r>
              <a:rPr lang="ru-RU" altLang="ru-RU" b="1" dirty="0">
                <a:solidFill>
                  <a:srgbClr val="0000FF"/>
                </a:solidFill>
              </a:rPr>
              <a:t> </a:t>
            </a:r>
            <a:r>
              <a:rPr lang="ru-RU" altLang="ru-RU" b="1" dirty="0" smtClean="0">
                <a:solidFill>
                  <a:srgbClr val="0000FF"/>
                </a:solidFill>
              </a:rPr>
              <a:t>ВС</a:t>
            </a:r>
            <a:endParaRPr lang="ru-RU" altLang="ru-RU" b="1" dirty="0">
              <a:solidFill>
                <a:srgbClr val="0000FF"/>
              </a:solidFill>
            </a:endParaRPr>
          </a:p>
        </p:txBody>
      </p:sp>
      <p:sp>
        <p:nvSpPr>
          <p:cNvPr id="4" name="Овал 3"/>
          <p:cNvSpPr/>
          <p:nvPr/>
        </p:nvSpPr>
        <p:spPr>
          <a:xfrm>
            <a:off x="1703389" y="1193522"/>
            <a:ext cx="8785225" cy="5400675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ru-RU"/>
          </a:p>
        </p:txBody>
      </p:sp>
      <p:sp>
        <p:nvSpPr>
          <p:cNvPr id="33" name="Овал 32"/>
          <p:cNvSpPr/>
          <p:nvPr/>
        </p:nvSpPr>
        <p:spPr>
          <a:xfrm>
            <a:off x="2495551" y="1895196"/>
            <a:ext cx="7129463" cy="3960812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ru-RU"/>
          </a:p>
        </p:txBody>
      </p:sp>
      <p:sp>
        <p:nvSpPr>
          <p:cNvPr id="34" name="Овал 33"/>
          <p:cNvSpPr/>
          <p:nvPr/>
        </p:nvSpPr>
        <p:spPr>
          <a:xfrm>
            <a:off x="3216276" y="2544483"/>
            <a:ext cx="5688013" cy="2592388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ru-RU"/>
          </a:p>
        </p:txBody>
      </p:sp>
      <p:sp>
        <p:nvSpPr>
          <p:cNvPr id="35" name="Овал 34"/>
          <p:cNvSpPr/>
          <p:nvPr/>
        </p:nvSpPr>
        <p:spPr>
          <a:xfrm>
            <a:off x="4008439" y="3263622"/>
            <a:ext cx="3959225" cy="1152525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ru-RU"/>
          </a:p>
        </p:txBody>
      </p:sp>
      <p:sp>
        <p:nvSpPr>
          <p:cNvPr id="17416" name="TextBox 4"/>
          <p:cNvSpPr txBox="1">
            <a:spLocks noChangeArrowheads="1"/>
          </p:cNvSpPr>
          <p:nvPr/>
        </p:nvSpPr>
        <p:spPr bwMode="auto">
          <a:xfrm>
            <a:off x="4133851" y="1222096"/>
            <a:ext cx="3852863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1800" b="1">
                <a:latin typeface="Arial" panose="020B0604020202020204" pitchFamily="34" charset="0"/>
              </a:rPr>
              <a:t>ПРИКЛАДНОЕ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1800" b="1">
                <a:latin typeface="Arial" panose="020B0604020202020204" pitchFamily="34" charset="0"/>
              </a:rPr>
              <a:t>ПРОГРАММНОЕ ОБЕСПЕЧЕНИЕ</a:t>
            </a:r>
          </a:p>
        </p:txBody>
      </p:sp>
      <p:sp>
        <p:nvSpPr>
          <p:cNvPr id="17417" name="TextBox 36"/>
          <p:cNvSpPr txBox="1">
            <a:spLocks noChangeArrowheads="1"/>
          </p:cNvSpPr>
          <p:nvPr/>
        </p:nvSpPr>
        <p:spPr bwMode="auto">
          <a:xfrm>
            <a:off x="4114801" y="1941234"/>
            <a:ext cx="3852863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1800" b="1" dirty="0">
                <a:latin typeface="Arial" panose="020B0604020202020204" pitchFamily="34" charset="0"/>
              </a:rPr>
              <a:t>СИСТЕМНОЕ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1800" b="1" dirty="0">
                <a:latin typeface="Arial" panose="020B0604020202020204" pitchFamily="34" charset="0"/>
              </a:rPr>
              <a:t>ПРОГРАММНОЕ ОБЕСПЕЧЕНИЕ</a:t>
            </a:r>
          </a:p>
        </p:txBody>
      </p:sp>
      <p:sp>
        <p:nvSpPr>
          <p:cNvPr id="17418" name="TextBox 37"/>
          <p:cNvSpPr txBox="1">
            <a:spLocks noChangeArrowheads="1"/>
          </p:cNvSpPr>
          <p:nvPr/>
        </p:nvSpPr>
        <p:spPr bwMode="auto">
          <a:xfrm>
            <a:off x="5330825" y="2741333"/>
            <a:ext cx="14224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1800" b="1">
                <a:latin typeface="Arial" panose="020B0604020202020204" pitchFamily="34" charset="0"/>
              </a:rPr>
              <a:t>КОМАНДЫ</a:t>
            </a:r>
          </a:p>
        </p:txBody>
      </p:sp>
      <p:sp>
        <p:nvSpPr>
          <p:cNvPr id="17419" name="TextBox 38"/>
          <p:cNvSpPr txBox="1">
            <a:spLocks noChangeArrowheads="1"/>
          </p:cNvSpPr>
          <p:nvPr/>
        </p:nvSpPr>
        <p:spPr bwMode="auto">
          <a:xfrm>
            <a:off x="4860926" y="3628746"/>
            <a:ext cx="2252663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1800" b="1">
                <a:latin typeface="Arial" panose="020B0604020202020204" pitchFamily="34" charset="0"/>
              </a:rPr>
              <a:t>МИКРОКОМАНДЫ</a:t>
            </a:r>
          </a:p>
        </p:txBody>
      </p:sp>
    </p:spTree>
    <p:extLst>
      <p:ext uri="{BB962C8B-B14F-4D97-AF65-F5344CB8AC3E}">
        <p14:creationId xmlns:p14="http://schemas.microsoft.com/office/powerpoint/2010/main" val="41859331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89965" y="0"/>
            <a:ext cx="11201400" cy="1532965"/>
          </a:xfrm>
        </p:spPr>
        <p:txBody>
          <a:bodyPr>
            <a:normAutofit fontScale="90000"/>
          </a:bodyPr>
          <a:lstStyle/>
          <a:p>
            <a:r>
              <a:rPr lang="ru-RU" dirty="0">
                <a:solidFill>
                  <a:srgbClr val="002060"/>
                </a:solidFill>
              </a:rPr>
              <a:t>Способы увеличения </a:t>
            </a:r>
            <a:r>
              <a:rPr lang="ru-RU" dirty="0" smtClean="0">
                <a:solidFill>
                  <a:srgbClr val="002060"/>
                </a:solidFill>
              </a:rPr>
              <a:t>быстродействия алгоритмических ВПВС</a:t>
            </a:r>
            <a:endParaRPr lang="ru-RU" b="1" dirty="0">
              <a:solidFill>
                <a:srgbClr val="002060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89965" y="1822544"/>
            <a:ext cx="11201400" cy="47992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+mj-lt"/>
              <a:buAutoNum type="arabicPeriod"/>
            </a:pPr>
            <a:r>
              <a:rPr lang="ru-RU" sz="32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Увеличение быстродействия 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аппаратуры</a:t>
            </a: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+mj-lt"/>
              <a:buAutoNum type="arabicPeriod"/>
            </a:pP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Параллелизм вычислений</a:t>
            </a: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+mj-lt"/>
              <a:buAutoNum type="arabicPeriod"/>
            </a:pP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Распределенные вычисления</a:t>
            </a: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+mj-lt"/>
              <a:buAutoNum type="arabicPeriod"/>
            </a:pP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Использование специализированной аппаратуры для увеличения быстродействия (в частности, гетерогенные ВС), специализированые ВС</a:t>
            </a: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+mj-lt"/>
              <a:buAutoNum type="arabicPeriod"/>
            </a:pP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Новые архитектуры ВС, наиболее приспособленные к параллельным вычислениям</a:t>
            </a: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+mj-lt"/>
              <a:buAutoNum type="arabicPeriod"/>
            </a:pP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Параллельная обработка однотипных данных</a:t>
            </a:r>
            <a:endParaRPr lang="ru-RU" sz="32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97344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89965" y="-121023"/>
            <a:ext cx="11201400" cy="1604655"/>
          </a:xfrm>
        </p:spPr>
        <p:txBody>
          <a:bodyPr>
            <a:normAutofit fontScale="90000"/>
          </a:bodyPr>
          <a:lstStyle/>
          <a:p>
            <a:r>
              <a:rPr lang="ru-RU" b="1" dirty="0">
                <a:solidFill>
                  <a:srgbClr val="002060"/>
                </a:solidFill>
              </a:rPr>
              <a:t>Факторы, ограничивающие </a:t>
            </a:r>
            <a:r>
              <a:rPr lang="ru-RU" b="1" dirty="0" smtClean="0">
                <a:solidFill>
                  <a:srgbClr val="002060"/>
                </a:solidFill>
              </a:rPr>
              <a:t>быстродействие ВПВС</a:t>
            </a:r>
            <a:endParaRPr lang="ru-RU" b="1" dirty="0">
              <a:solidFill>
                <a:srgbClr val="002060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15153" y="1483632"/>
            <a:ext cx="11779623" cy="51635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+mj-lt"/>
              <a:buAutoNum type="arabicPeriod"/>
            </a:pPr>
            <a:r>
              <a:rPr lang="ru-RU" sz="2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Быстродействие аппаратуры (вычисления и коммуникации)</a:t>
            </a: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+mj-lt"/>
              <a:buAutoNum type="arabicPeriod"/>
            </a:pPr>
            <a:r>
              <a:rPr lang="ru-RU" sz="2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Сложность распараллеливания программы (сложность создания параллельной программы)</a:t>
            </a: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+mj-lt"/>
              <a:buAutoNum type="arabicPeriod"/>
            </a:pPr>
            <a:r>
              <a:rPr lang="ru-RU" sz="2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Неоптимальные алгоритмы</a:t>
            </a:r>
          </a:p>
          <a:p>
            <a:pPr marL="342900" indent="-342900">
              <a:lnSpc>
                <a:spcPct val="107000"/>
              </a:lnSpc>
              <a:buFont typeface="+mj-lt"/>
              <a:buAutoNum type="arabicPeriod"/>
            </a:pPr>
            <a:r>
              <a:rPr lang="ru-RU" sz="2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Коэффициент параллелизма алгоритма</a:t>
            </a: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+mj-lt"/>
              <a:buAutoNum type="arabicPeriod"/>
            </a:pPr>
            <a:r>
              <a:rPr lang="ru-RU" sz="2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Накладные расходы на распараллеливание (например, синхронизация вычислений)</a:t>
            </a: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+mj-lt"/>
              <a:buAutoNum type="arabicPeriod"/>
            </a:pPr>
            <a:r>
              <a:rPr lang="ru-RU" sz="2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Неоптимальная архитектура</a:t>
            </a: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+mj-lt"/>
              <a:buAutoNum type="arabicPeriod"/>
            </a:pPr>
            <a:r>
              <a:rPr lang="ru-RU" sz="2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Тепловыделение</a:t>
            </a: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+mj-lt"/>
              <a:buAutoNum type="arabicPeriod"/>
            </a:pPr>
            <a:r>
              <a:rPr lang="ru-RU" sz="2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Неоптимальная для реализации определенного алгоритма архитектура</a:t>
            </a:r>
          </a:p>
          <a:p>
            <a:pPr marL="342900" indent="-342900">
              <a:lnSpc>
                <a:spcPct val="107000"/>
              </a:lnSpc>
              <a:buFont typeface="+mj-lt"/>
              <a:buAutoNum type="arabicPeriod"/>
            </a:pPr>
            <a:r>
              <a:rPr lang="ru-RU" sz="2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Стоимость ВС</a:t>
            </a:r>
            <a:endParaRPr lang="ru-RU" sz="2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9300195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89965" y="-121023"/>
            <a:ext cx="11201400" cy="927847"/>
          </a:xfrm>
        </p:spPr>
        <p:txBody>
          <a:bodyPr>
            <a:normAutofit/>
          </a:bodyPr>
          <a:lstStyle/>
          <a:p>
            <a:r>
              <a:rPr lang="ru-RU" b="1" dirty="0" smtClean="0">
                <a:solidFill>
                  <a:srgbClr val="002060"/>
                </a:solidFill>
              </a:rPr>
              <a:t>Потоковый граф</a:t>
            </a:r>
            <a:endParaRPr lang="ru-RU" b="1" dirty="0">
              <a:solidFill>
                <a:srgbClr val="002060"/>
              </a:solidFill>
            </a:endParaRPr>
          </a:p>
        </p:txBody>
      </p:sp>
      <p:pic>
        <p:nvPicPr>
          <p:cNvPr id="5" name="Рисунок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69087" y="806824"/>
            <a:ext cx="5071502" cy="58671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1805225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95</TotalTime>
  <Words>203</Words>
  <Application>Microsoft Office PowerPoint</Application>
  <PresentationFormat>Широкоэкранный</PresentationFormat>
  <Paragraphs>47</Paragraphs>
  <Slides>8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Times New Roman</vt:lpstr>
      <vt:lpstr>Тема Office</vt:lpstr>
      <vt:lpstr>Высокопроизводительные вычислительные системы (ВПВС) Разделы курса:</vt:lpstr>
      <vt:lpstr>Области применения ВПВС</vt:lpstr>
      <vt:lpstr>Высокопроизводительные вычислительные системы (ВПВС)</vt:lpstr>
      <vt:lpstr>Нейронные сети</vt:lpstr>
      <vt:lpstr>«Слоистость» архитектуры фон-Нейманской ВС</vt:lpstr>
      <vt:lpstr>Способы увеличения быстродействия алгоритмических ВПВС</vt:lpstr>
      <vt:lpstr>Факторы, ограничивающие быстродействие ВПВС</vt:lpstr>
      <vt:lpstr>Потоковый граф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Высокопроизводительные вычислительные системы (ВПВС)</dc:title>
  <dc:creator>Сергей Салибекян</dc:creator>
  <cp:lastModifiedBy>Сергей Салибекян</cp:lastModifiedBy>
  <cp:revision>13</cp:revision>
  <dcterms:created xsi:type="dcterms:W3CDTF">2017-01-10T07:42:19Z</dcterms:created>
  <dcterms:modified xsi:type="dcterms:W3CDTF">2017-01-10T09:17:39Z</dcterms:modified>
</cp:coreProperties>
</file>