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8" r:id="rId2"/>
    <p:sldId id="261" r:id="rId3"/>
    <p:sldId id="275" r:id="rId4"/>
    <p:sldId id="257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80" r:id="rId15"/>
    <p:sldId id="278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79" r:id="rId24"/>
    <p:sldId id="288" r:id="rId25"/>
    <p:sldId id="289" r:id="rId26"/>
    <p:sldId id="290" r:id="rId27"/>
    <p:sldId id="274" r:id="rId28"/>
    <p:sldId id="291" r:id="rId29"/>
    <p:sldId id="292" r:id="rId30"/>
    <p:sldId id="293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2C98C-5237-44C5-BE2B-75471915420E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780D-77DE-43CD-923F-DD52600D5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06B1D5-CF0C-41D6-897D-9CB323FEFD40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3642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D9BAA0-2F7F-4576-98B7-FE49B1B6BDDE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2291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C17EE6-1ACA-4D36-B66F-66C27F9BFD47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0201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9BC8DD-982A-4CB9-BF35-01AF2349B33D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72526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93E75A-7D53-4877-ABEB-64CC6254F52F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39562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509572-2873-4060-8F29-C59F936FB1EA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8976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0A2-7193-46DA-8747-F46E92CF50F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489-BEF8-4020-AFB0-5AD8701B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7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0A2-7193-46DA-8747-F46E92CF50F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489-BEF8-4020-AFB0-5AD8701B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5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0A2-7193-46DA-8747-F46E92CF50F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489-BEF8-4020-AFB0-5AD8701B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0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0A2-7193-46DA-8747-F46E92CF50F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489-BEF8-4020-AFB0-5AD8701B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02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0A2-7193-46DA-8747-F46E92CF50F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489-BEF8-4020-AFB0-5AD8701B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5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0A2-7193-46DA-8747-F46E92CF50F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489-BEF8-4020-AFB0-5AD8701B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0A2-7193-46DA-8747-F46E92CF50F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489-BEF8-4020-AFB0-5AD8701B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5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0A2-7193-46DA-8747-F46E92CF50F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489-BEF8-4020-AFB0-5AD8701B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8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0A2-7193-46DA-8747-F46E92CF50F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489-BEF8-4020-AFB0-5AD8701B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12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0A2-7193-46DA-8747-F46E92CF50F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489-BEF8-4020-AFB0-5AD8701B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9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0A2-7193-46DA-8747-F46E92CF50F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A489-BEF8-4020-AFB0-5AD8701B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5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E20A2-7193-46DA-8747-F46E92CF50F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A489-BEF8-4020-AFB0-5AD8701B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9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" y="33338"/>
            <a:ext cx="907256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Динамика роста производительности ВС</a:t>
            </a:r>
            <a:endParaRPr lang="ru-RU" altLang="ru-RU" sz="4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25" y="1919567"/>
            <a:ext cx="8700261" cy="255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34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" y="33338"/>
            <a:ext cx="907256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Основные законы параллельных вычислений</a:t>
            </a:r>
            <a:endParaRPr lang="ru-RU" altLang="ru-RU" sz="4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649" y="2095700"/>
            <a:ext cx="8053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Обозначим </a:t>
            </a:r>
            <a:r>
              <a:rPr lang="en-US" sz="2400" dirty="0" smtClean="0">
                <a:sym typeface="Symbol" panose="05050102010706020507" pitchFamily="18" charset="2"/>
              </a:rPr>
              <a:t>f</a:t>
            </a:r>
            <a:r>
              <a:rPr lang="ru-RU" sz="2400" dirty="0" smtClean="0">
                <a:sym typeface="Symbol" panose="05050102010706020507" pitchFamily="18" charset="2"/>
              </a:rPr>
              <a:t>= </a:t>
            </a:r>
            <a:r>
              <a:rPr lang="en-US" sz="2400" dirty="0" smtClean="0">
                <a:sym typeface="Symbol" panose="05050102010706020507" pitchFamily="18" charset="2"/>
              </a:rPr>
              <a:t>n/N</a:t>
            </a:r>
            <a:r>
              <a:rPr lang="ru-RU" sz="2400" dirty="0">
                <a:sym typeface="Symbol" panose="05050102010706020507" pitchFamily="18" charset="2"/>
              </a:rPr>
              <a:t> </a:t>
            </a:r>
            <a:r>
              <a:rPr lang="ru-RU" sz="2400" dirty="0" smtClean="0">
                <a:sym typeface="Symbol" panose="05050102010706020507" pitchFamily="18" charset="2"/>
              </a:rPr>
              <a:t>долю команд, выполняемых последовательно.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9554" y="1450112"/>
            <a:ext cx="3008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Второй закон Амдала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72" y="3110620"/>
            <a:ext cx="8699967" cy="1192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43" y="4867434"/>
            <a:ext cx="27527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8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" y="33338"/>
            <a:ext cx="907256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Основные законы параллельных вычислений</a:t>
            </a:r>
            <a:endParaRPr lang="ru-RU" altLang="ru-RU" sz="4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9554" y="1450112"/>
            <a:ext cx="3008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Второй закон Амдала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65" y="2223114"/>
            <a:ext cx="7026596" cy="433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" y="33338"/>
            <a:ext cx="907256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Основные законы параллельных вычислений</a:t>
            </a:r>
            <a:endParaRPr lang="ru-RU" altLang="ru-RU" sz="4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916" y="1484601"/>
            <a:ext cx="3672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Закон </a:t>
            </a:r>
            <a:r>
              <a:rPr lang="ru-RU" sz="2400" dirty="0" err="1" smtClean="0">
                <a:solidFill>
                  <a:srgbClr val="C00000"/>
                </a:solidFill>
              </a:rPr>
              <a:t>Густавсона-Барсиста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2176550"/>
            <a:ext cx="8816789" cy="970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941" y="3751729"/>
            <a:ext cx="8688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Здесь рассматривается уменьшение ускорения при переходе от параллельной к последовательной ВС.</a:t>
            </a:r>
          </a:p>
          <a:p>
            <a:r>
              <a:rPr lang="ru-RU" sz="2400" dirty="0" smtClean="0"/>
              <a:t> Такая оценка называется оптимистической, а оценка по Амдалу – пессимистической.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3758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" y="33338"/>
            <a:ext cx="907256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Измерение производительности ВПВС</a:t>
            </a:r>
            <a:endParaRPr lang="ru-RU" altLang="ru-RU" sz="4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893" y="1559859"/>
            <a:ext cx="868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Два способа оценки производительности ВПВС: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Число операций в секунду (</a:t>
            </a:r>
            <a:r>
              <a:rPr lang="en-US" sz="2400" dirty="0" smtClean="0"/>
              <a:t>MIPS, FLOPS</a:t>
            </a:r>
            <a:r>
              <a:rPr lang="ru-RU" sz="2400" dirty="0" smtClean="0"/>
              <a:t>)</a:t>
            </a:r>
            <a:r>
              <a:rPr lang="en-US" sz="24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/>
              <a:t>Бенчмарк</a:t>
            </a:r>
            <a:r>
              <a:rPr lang="ru-RU" sz="2400" dirty="0" smtClean="0"/>
              <a:t> (тестовая программа</a:t>
            </a:r>
            <a:r>
              <a:rPr lang="en-US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5899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712788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00FF"/>
                </a:solidFill>
              </a:rPr>
              <a:t>Виды моделирования</a:t>
            </a:r>
          </a:p>
        </p:txBody>
      </p:sp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206375" y="882650"/>
            <a:ext cx="8721725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/>
              <a:t> </a:t>
            </a:r>
            <a:r>
              <a:rPr lang="ru-RU" altLang="ru-RU" sz="2400" b="1"/>
              <a:t>Аналитическое</a:t>
            </a:r>
            <a:r>
              <a:rPr lang="ru-RU" altLang="ru-RU" sz="2400"/>
              <a:t> моделирование – взаимодействие элементов системы записывается в виде функциональных соотношений</a:t>
            </a:r>
          </a:p>
          <a:p>
            <a:r>
              <a:rPr lang="ru-RU" altLang="ru-RU" sz="2400"/>
              <a:t> </a:t>
            </a:r>
            <a:r>
              <a:rPr lang="ru-RU" altLang="ru-RU" sz="2400" b="1"/>
              <a:t>Имитационное</a:t>
            </a:r>
            <a:r>
              <a:rPr lang="ru-RU" altLang="ru-RU" sz="2400"/>
              <a:t> моделирование – воспроизведение процесса функционирования моделируемой системы во времени (удобно для моделирования сложных систем)</a:t>
            </a:r>
          </a:p>
          <a:p>
            <a:r>
              <a:rPr lang="ru-RU" altLang="ru-RU" sz="2400"/>
              <a:t> </a:t>
            </a:r>
            <a:r>
              <a:rPr lang="ru-RU" altLang="ru-RU" sz="2400" b="1"/>
              <a:t>Статистическое</a:t>
            </a:r>
            <a:r>
              <a:rPr lang="ru-RU" altLang="ru-RU" sz="2400"/>
              <a:t> моделирование – моделирование методом статических испытаний (например, метод Монте-Карло).</a:t>
            </a:r>
          </a:p>
        </p:txBody>
      </p:sp>
    </p:spTree>
    <p:extLst>
      <p:ext uri="{BB962C8B-B14F-4D97-AF65-F5344CB8AC3E}">
        <p14:creationId xmlns:p14="http://schemas.microsoft.com/office/powerpoint/2010/main" val="36533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85075" cy="6318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>
                <a:solidFill>
                  <a:srgbClr val="0000FF"/>
                </a:solidFill>
                <a:latin typeface="Arial" panose="020B0604020202020204" pitchFamily="34" charset="0"/>
              </a:rPr>
              <a:t>Схемы моделирования ВПВС</a:t>
            </a:r>
          </a:p>
        </p:txBody>
      </p:sp>
      <p:sp>
        <p:nvSpPr>
          <p:cNvPr id="78851" name="TextBox 2"/>
          <p:cNvSpPr txBox="1">
            <a:spLocks noChangeArrowheads="1"/>
          </p:cNvSpPr>
          <p:nvPr/>
        </p:nvSpPr>
        <p:spPr bwMode="auto">
          <a:xfrm>
            <a:off x="141288" y="610136"/>
            <a:ext cx="8504237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 smtClean="0"/>
              <a:t>D-</a:t>
            </a:r>
            <a:r>
              <a:rPr lang="ru-RU" altLang="ru-RU" sz="2000" dirty="0"/>
              <a:t>схема моделирования (непрерывные модели)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Непрерывное моделирование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Численные методы решения </a:t>
            </a:r>
            <a:r>
              <a:rPr lang="en-US" altLang="ru-RU" sz="2000" dirty="0"/>
              <a:t>D-</a:t>
            </a:r>
            <a:r>
              <a:rPr lang="ru-RU" altLang="ru-RU" sz="2000" dirty="0" smtClean="0"/>
              <a:t>модели</a:t>
            </a:r>
            <a:endParaRPr lang="en-US" altLang="ru-RU" sz="2000" dirty="0" smtClean="0"/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/>
              <a:t>F-</a:t>
            </a:r>
            <a:r>
              <a:rPr lang="ru-RU" altLang="ru-RU" sz="2000" dirty="0"/>
              <a:t> схема моделирования (автоматная модель)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Абстрактный</a:t>
            </a:r>
            <a:r>
              <a:rPr lang="en-US" altLang="ru-RU" sz="2000" dirty="0"/>
              <a:t> </a:t>
            </a:r>
            <a:r>
              <a:rPr lang="ru-RU" altLang="ru-RU" sz="2000" dirty="0"/>
              <a:t>и структурный автоматы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Декомпозиция </a:t>
            </a:r>
            <a:r>
              <a:rPr lang="ru-RU" altLang="ru-RU" sz="2000" dirty="0" smtClean="0"/>
              <a:t>автомата</a:t>
            </a:r>
            <a:endParaRPr lang="en-US" altLang="ru-RU" sz="2000" dirty="0" smtClean="0"/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/>
              <a:t>N</a:t>
            </a:r>
            <a:r>
              <a:rPr lang="ru-RU" altLang="ru-RU" sz="2000" dirty="0"/>
              <a:t> </a:t>
            </a:r>
            <a:r>
              <a:rPr lang="en-US" altLang="ru-RU" sz="2000" dirty="0"/>
              <a:t>-</a:t>
            </a:r>
            <a:r>
              <a:rPr lang="ru-RU" altLang="ru-RU" sz="2000" dirty="0"/>
              <a:t> схема моделирования (</a:t>
            </a:r>
            <a:r>
              <a:rPr lang="ru-RU" altLang="ru-RU" sz="2000" dirty="0" err="1"/>
              <a:t>графовые</a:t>
            </a:r>
            <a:r>
              <a:rPr lang="ru-RU" altLang="ru-RU" sz="2000" dirty="0"/>
              <a:t> модели)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Граф как основа </a:t>
            </a:r>
            <a:r>
              <a:rPr lang="en-US" altLang="ru-RU" sz="2000" dirty="0"/>
              <a:t>N</a:t>
            </a:r>
            <a:r>
              <a:rPr lang="ru-RU" altLang="ru-RU" sz="2000" dirty="0"/>
              <a:t>-схемы моделирования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Потоковый граф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Сеть </a:t>
            </a:r>
            <a:r>
              <a:rPr lang="ru-RU" altLang="ru-RU" sz="2000" dirty="0" smtClean="0"/>
              <a:t>Петри</a:t>
            </a:r>
            <a:endParaRPr lang="en-US" altLang="ru-RU" sz="2000" dirty="0" smtClean="0"/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/>
              <a:t>P-</a:t>
            </a:r>
            <a:r>
              <a:rPr lang="ru-RU" altLang="ru-RU" sz="2000" dirty="0"/>
              <a:t>схема (дискретные стохастические модели)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/>
              <a:t>Q</a:t>
            </a:r>
            <a:r>
              <a:rPr lang="ru-RU" altLang="ru-RU" sz="2000" dirty="0"/>
              <a:t> </a:t>
            </a:r>
            <a:r>
              <a:rPr lang="en-US" altLang="ru-RU" sz="2000" dirty="0"/>
              <a:t>-</a:t>
            </a:r>
            <a:r>
              <a:rPr lang="ru-RU" altLang="ru-RU" sz="2000" dirty="0"/>
              <a:t> схема моделирования (непрерывные стохастические модели)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Непрерывные сети Маркова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Вероятностный поток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Системы массового обслуживания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/>
              <a:t>A – </a:t>
            </a:r>
            <a:r>
              <a:rPr lang="ru-RU" altLang="ru-RU" sz="2000" dirty="0"/>
              <a:t>схема </a:t>
            </a:r>
            <a:r>
              <a:rPr lang="ru-RU" altLang="ru-RU" sz="2000" dirty="0" smtClean="0"/>
              <a:t>моделирования</a:t>
            </a:r>
            <a:endParaRPr lang="ru-RU" altLang="ru-RU" sz="2000" dirty="0"/>
          </a:p>
        </p:txBody>
      </p:sp>
      <p:pic>
        <p:nvPicPr>
          <p:cNvPr id="78852" name="Picture 7" descr="http://school.umk-spo.biz/images/geomet/repr-0t8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674688"/>
            <a:ext cx="14922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56" y="2100799"/>
            <a:ext cx="24082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11" descr="http://gruzdoff.ru/commons/thumb/4/45/Identity_graph1.svg/256px-Identity_graph1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132237"/>
            <a:ext cx="18351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92625"/>
            <a:ext cx="28575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24313"/>
            <a:ext cx="1428751" cy="20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79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-28575" y="4763"/>
            <a:ext cx="9172575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00FF"/>
                </a:solidFill>
              </a:rPr>
              <a:t>Два вида </a:t>
            </a:r>
            <a:r>
              <a:rPr lang="en-US" altLang="ru-RU" sz="4000" b="1">
                <a:solidFill>
                  <a:srgbClr val="0000FF"/>
                </a:solidFill>
              </a:rPr>
              <a:t>F</a:t>
            </a:r>
            <a:r>
              <a:rPr lang="ru-RU" altLang="ru-RU" sz="4000" b="1">
                <a:solidFill>
                  <a:srgbClr val="0000FF"/>
                </a:solidFill>
              </a:rPr>
              <a:t>-схем</a:t>
            </a: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4081463" y="6119813"/>
            <a:ext cx="5062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i="1"/>
              <a:t>В этом случае необходимо дополнительно создавать модель управляемого объекта.</a:t>
            </a:r>
          </a:p>
        </p:txBody>
      </p:sp>
      <p:sp>
        <p:nvSpPr>
          <p:cNvPr id="7172" name="Прямоугольник 2"/>
          <p:cNvSpPr>
            <a:spLocks noChangeArrowheads="1"/>
          </p:cNvSpPr>
          <p:nvPr/>
        </p:nvSpPr>
        <p:spPr bwMode="auto">
          <a:xfrm>
            <a:off x="5770563" y="1558925"/>
            <a:ext cx="2786062" cy="1774825"/>
          </a:xfrm>
          <a:prstGeom prst="rect">
            <a:avLst/>
          </a:prstGeom>
          <a:solidFill>
            <a:srgbClr val="C0C0C0"/>
          </a:solidFill>
          <a:ln w="28575" algn="ctr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Система управления</a:t>
            </a:r>
          </a:p>
        </p:txBody>
      </p:sp>
      <p:sp>
        <p:nvSpPr>
          <p:cNvPr id="7173" name="Прямоугольник 11"/>
          <p:cNvSpPr>
            <a:spLocks noChangeArrowheads="1"/>
          </p:cNvSpPr>
          <p:nvPr/>
        </p:nvSpPr>
        <p:spPr bwMode="auto">
          <a:xfrm>
            <a:off x="5770563" y="4076700"/>
            <a:ext cx="2786062" cy="2043113"/>
          </a:xfrm>
          <a:prstGeom prst="rect">
            <a:avLst/>
          </a:prstGeom>
          <a:solidFill>
            <a:srgbClr val="C0C0C0"/>
          </a:solidFill>
          <a:ln w="28575" algn="ctr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Объект управления</a:t>
            </a:r>
          </a:p>
        </p:txBody>
      </p:sp>
      <p:grpSp>
        <p:nvGrpSpPr>
          <p:cNvPr id="7174" name="Группа 21"/>
          <p:cNvGrpSpPr>
            <a:grpSpLocks/>
          </p:cNvGrpSpPr>
          <p:nvPr/>
        </p:nvGrpSpPr>
        <p:grpSpPr bwMode="auto">
          <a:xfrm>
            <a:off x="6804025" y="3308350"/>
            <a:ext cx="542925" cy="768350"/>
            <a:chOff x="868135" y="4406446"/>
            <a:chExt cx="541566" cy="1374391"/>
          </a:xfrm>
        </p:grpSpPr>
        <p:cxnSp>
          <p:nvCxnSpPr>
            <p:cNvPr id="7183" name="Прямая со стрелкой 4"/>
            <p:cNvCxnSpPr>
              <a:cxnSpLocks noChangeShapeType="1"/>
            </p:cNvCxnSpPr>
            <p:nvPr/>
          </p:nvCxnSpPr>
          <p:spPr bwMode="auto">
            <a:xfrm flipV="1">
              <a:off x="1409700" y="4406446"/>
              <a:ext cx="1" cy="1374391"/>
            </a:xfrm>
            <a:prstGeom prst="straightConnector1">
              <a:avLst/>
            </a:prstGeom>
            <a:noFill/>
            <a:ln w="47625" algn="ctr">
              <a:solidFill>
                <a:srgbClr val="00206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84" name="Прямая со стрелкой 6"/>
            <p:cNvCxnSpPr>
              <a:cxnSpLocks noChangeShapeType="1"/>
            </p:cNvCxnSpPr>
            <p:nvPr/>
          </p:nvCxnSpPr>
          <p:spPr bwMode="auto">
            <a:xfrm>
              <a:off x="868135" y="4406446"/>
              <a:ext cx="0" cy="1374391"/>
            </a:xfrm>
            <a:prstGeom prst="straightConnector1">
              <a:avLst/>
            </a:prstGeom>
            <a:noFill/>
            <a:ln w="47625" algn="ctr">
              <a:solidFill>
                <a:srgbClr val="00206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7329488" y="3375025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Управляющие сигналы</a:t>
            </a:r>
          </a:p>
        </p:txBody>
      </p:sp>
      <p:sp>
        <p:nvSpPr>
          <p:cNvPr id="7176" name="TextBox 24"/>
          <p:cNvSpPr txBox="1">
            <a:spLocks noChangeArrowheads="1"/>
          </p:cNvSpPr>
          <p:nvPr/>
        </p:nvSpPr>
        <p:spPr bwMode="auto">
          <a:xfrm>
            <a:off x="5602288" y="3360738"/>
            <a:ext cx="1235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Обратная</a:t>
            </a:r>
          </a:p>
          <a:p>
            <a:pPr algn="ctr"/>
            <a:r>
              <a:rPr lang="ru-RU" altLang="ru-RU"/>
              <a:t>связь</a:t>
            </a:r>
          </a:p>
        </p:txBody>
      </p:sp>
      <p:pic>
        <p:nvPicPr>
          <p:cNvPr id="717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1903413"/>
            <a:ext cx="14509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Прямоугольник 31"/>
          <p:cNvSpPr>
            <a:spLocks noChangeArrowheads="1"/>
          </p:cNvSpPr>
          <p:nvPr/>
        </p:nvSpPr>
        <p:spPr bwMode="auto">
          <a:xfrm>
            <a:off x="311150" y="1536700"/>
            <a:ext cx="2955925" cy="2543175"/>
          </a:xfrm>
          <a:prstGeom prst="rect">
            <a:avLst/>
          </a:prstGeom>
          <a:solidFill>
            <a:srgbClr val="C0C0C0"/>
          </a:solidFill>
          <a:ln w="28575" algn="ctr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Объект</a:t>
            </a:r>
          </a:p>
        </p:txBody>
      </p:sp>
      <p:pic>
        <p:nvPicPr>
          <p:cNvPr id="717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676400"/>
            <a:ext cx="21590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Box 22"/>
          <p:cNvSpPr txBox="1">
            <a:spLocks noChangeArrowheads="1"/>
          </p:cNvSpPr>
          <p:nvPr/>
        </p:nvSpPr>
        <p:spPr bwMode="auto">
          <a:xfrm>
            <a:off x="393700" y="989013"/>
            <a:ext cx="268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C00000"/>
                </a:solidFill>
              </a:rPr>
              <a:t>Автомат как объект</a:t>
            </a:r>
          </a:p>
        </p:txBody>
      </p:sp>
      <p:sp>
        <p:nvSpPr>
          <p:cNvPr id="7181" name="TextBox 34"/>
          <p:cNvSpPr txBox="1">
            <a:spLocks noChangeArrowheads="1"/>
          </p:cNvSpPr>
          <p:nvPr/>
        </p:nvSpPr>
        <p:spPr bwMode="auto">
          <a:xfrm>
            <a:off x="5603875" y="792163"/>
            <a:ext cx="31194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C00000"/>
                </a:solidFill>
              </a:rPr>
              <a:t>Автомат как система управления объектом</a:t>
            </a:r>
          </a:p>
        </p:txBody>
      </p:sp>
      <p:pic>
        <p:nvPicPr>
          <p:cNvPr id="7182" name="Picture 193" descr="pitchjd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4421188"/>
            <a:ext cx="192087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5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"/>
            <a:ext cx="9144000" cy="1666875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rgbClr val="0000FF"/>
                </a:solidFill>
              </a:rPr>
              <a:t>Ярусизированный (ярусный) арифметический граф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30176" y="1589088"/>
            <a:ext cx="463776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/>
              <a:t>Ярус узла – это самый длинный путь от основания графа (т.е. вершин, из которых имеются только исходящие дуги) до этого узла. Операции, ассоциированные с узлами на одном ярусе могут выполняться параллельно, т.к. они </a:t>
            </a:r>
            <a:r>
              <a:rPr lang="ru-RU" altLang="ru-RU" sz="2400" dirty="0" err="1"/>
              <a:t>незывисимы</a:t>
            </a:r>
            <a:r>
              <a:rPr lang="ru-RU" altLang="ru-RU" sz="2400" dirty="0"/>
              <a:t> по данным. </a:t>
            </a:r>
          </a:p>
        </p:txBody>
      </p:sp>
      <p:pic>
        <p:nvPicPr>
          <p:cNvPr id="11268" name="Picture 2" descr="http://smages.com/blog/wp-content/uploads/r8-331x3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71" y="1790699"/>
            <a:ext cx="3951479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9" name="Прямая соединительная линия 3"/>
          <p:cNvCxnSpPr>
            <a:cxnSpLocks noChangeShapeType="1"/>
          </p:cNvCxnSpPr>
          <p:nvPr/>
        </p:nvCxnSpPr>
        <p:spPr bwMode="auto">
          <a:xfrm flipH="1">
            <a:off x="4983503" y="2322513"/>
            <a:ext cx="396304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0" name="Прямая соединительная линия 6"/>
          <p:cNvCxnSpPr>
            <a:cxnSpLocks noChangeShapeType="1"/>
          </p:cNvCxnSpPr>
          <p:nvPr/>
        </p:nvCxnSpPr>
        <p:spPr bwMode="auto">
          <a:xfrm flipH="1">
            <a:off x="4983503" y="3143250"/>
            <a:ext cx="396304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1" name="Прямая соединительная линия 7"/>
          <p:cNvCxnSpPr>
            <a:cxnSpLocks noChangeShapeType="1"/>
          </p:cNvCxnSpPr>
          <p:nvPr/>
        </p:nvCxnSpPr>
        <p:spPr bwMode="auto">
          <a:xfrm flipH="1">
            <a:off x="4983503" y="3873500"/>
            <a:ext cx="396304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2" name="Прямая соединительная линия 8"/>
          <p:cNvCxnSpPr>
            <a:cxnSpLocks noChangeShapeType="1"/>
          </p:cNvCxnSpPr>
          <p:nvPr/>
        </p:nvCxnSpPr>
        <p:spPr bwMode="auto">
          <a:xfrm flipH="1">
            <a:off x="4995072" y="4711700"/>
            <a:ext cx="395147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8772380" y="1969114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1</a:t>
            </a:r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8772380" y="27184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2</a:t>
            </a:r>
          </a:p>
        </p:txBody>
      </p:sp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8780332" y="3448844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3</a:t>
            </a:r>
          </a:p>
        </p:txBody>
      </p:sp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8782120" y="4122737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4</a:t>
            </a:r>
          </a:p>
        </p:txBody>
      </p:sp>
      <p:sp>
        <p:nvSpPr>
          <p:cNvPr id="11277" name="TextBox 17"/>
          <p:cNvSpPr txBox="1">
            <a:spLocks noChangeArrowheads="1"/>
          </p:cNvSpPr>
          <p:nvPr/>
        </p:nvSpPr>
        <p:spPr bwMode="auto">
          <a:xfrm>
            <a:off x="8853001" y="47758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175" y="5524140"/>
            <a:ext cx="8434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Число ярусов – это число тактов, за которое происходит выполнение алгоритма. Максимальное число узлов на ярусе – количество необходимых вычислительных узлов.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39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"/>
            <a:ext cx="9144000" cy="7127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800" b="1" smtClean="0">
                <a:solidFill>
                  <a:srgbClr val="0000FF"/>
                </a:solidFill>
              </a:rPr>
              <a:t>Потоковый граф</a:t>
            </a:r>
            <a:r>
              <a:rPr lang="en-US" altLang="ru-RU" sz="4800" b="1" smtClean="0">
                <a:solidFill>
                  <a:srgbClr val="0000FF"/>
                </a:solidFill>
              </a:rPr>
              <a:t> (</a:t>
            </a:r>
            <a:r>
              <a:rPr lang="ru-RU" altLang="ru-RU" sz="4800" b="1" smtClean="0">
                <a:solidFill>
                  <a:srgbClr val="0000FF"/>
                </a:solidFill>
              </a:rPr>
              <a:t>операции)</a:t>
            </a: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44538"/>
            <a:ext cx="791051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1455738" y="673100"/>
            <a:ext cx="23415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Ветвление с условием</a:t>
            </a:r>
            <a:endParaRPr lang="en-US" altLang="ru-RU" sz="1800" b="1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C00000"/>
                </a:solidFill>
              </a:rPr>
              <a:t>Y=A </a:t>
            </a:r>
            <a:r>
              <a:rPr lang="ru-RU" altLang="ru-RU" sz="1800" b="1">
                <a:solidFill>
                  <a:srgbClr val="C00000"/>
                </a:solidFill>
              </a:rPr>
              <a:t>при </a:t>
            </a:r>
            <a:r>
              <a:rPr lang="en-US" altLang="ru-RU" sz="1800" b="1">
                <a:solidFill>
                  <a:srgbClr val="C00000"/>
                </a:solidFill>
              </a:rPr>
              <a:t>control=false</a:t>
            </a:r>
            <a:endParaRPr lang="ru-RU" altLang="ru-RU" sz="1800" b="1">
              <a:solidFill>
                <a:srgbClr val="C00000"/>
              </a:solidFill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3797300" y="1412875"/>
            <a:ext cx="18224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Копирование токена</a:t>
            </a:r>
            <a:endParaRPr lang="en-US" altLang="ru-RU" sz="1800" b="1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C00000"/>
                </a:solidFill>
              </a:rPr>
              <a:t>Y=A, Z=A</a:t>
            </a:r>
            <a:endParaRPr lang="ru-RU" altLang="ru-RU" sz="1800" b="1">
              <a:solidFill>
                <a:srgbClr val="C00000"/>
              </a:solidFill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7138988" y="1603375"/>
            <a:ext cx="16494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«Решатель»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C00000"/>
                </a:solidFill>
              </a:rPr>
              <a:t>Z=true </a:t>
            </a:r>
            <a:r>
              <a:rPr lang="ru-RU" altLang="ru-RU" sz="1800" b="1">
                <a:solidFill>
                  <a:srgbClr val="C00000"/>
                </a:solidFill>
              </a:rPr>
              <a:t>при приходе токена А, иначе </a:t>
            </a:r>
            <a:r>
              <a:rPr lang="en-US" altLang="ru-RU" sz="1800" b="1">
                <a:solidFill>
                  <a:srgbClr val="C00000"/>
                </a:solidFill>
              </a:rPr>
              <a:t>false</a:t>
            </a:r>
            <a:endParaRPr lang="ru-RU" altLang="ru-RU" sz="1800" b="1">
              <a:solidFill>
                <a:srgbClr val="C00000"/>
              </a:solidFill>
            </a:endParaRP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1455738" y="5303838"/>
            <a:ext cx="1525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Слияние токенов</a:t>
            </a:r>
            <a:endParaRPr lang="en-US" altLang="ru-RU" sz="1800" b="1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C00000"/>
                </a:solidFill>
              </a:rPr>
              <a:t>Z=A </a:t>
            </a:r>
            <a:r>
              <a:rPr lang="ru-RU" altLang="ru-RU" sz="1800" b="1">
                <a:solidFill>
                  <a:srgbClr val="C00000"/>
                </a:solidFill>
              </a:rPr>
              <a:t>или </a:t>
            </a:r>
            <a:r>
              <a:rPr lang="en-US" altLang="ru-RU" sz="1800" b="1">
                <a:solidFill>
                  <a:srgbClr val="C00000"/>
                </a:solidFill>
              </a:rPr>
              <a:t>B</a:t>
            </a:r>
            <a:endParaRPr lang="ru-RU" altLang="ru-RU" sz="1800" b="1">
              <a:solidFill>
                <a:srgbClr val="C00000"/>
              </a:solidFill>
            </a:endParaRP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3805238" y="5441950"/>
            <a:ext cx="1516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Функция (оператор)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C00000"/>
                </a:solidFill>
              </a:rPr>
              <a:t>Z=f(A,B)</a:t>
            </a:r>
            <a:endParaRPr lang="ru-RU" altLang="ru-RU" sz="1800" b="1">
              <a:solidFill>
                <a:srgbClr val="C00000"/>
              </a:solidFill>
            </a:endParaRP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6465888" y="5448300"/>
            <a:ext cx="2678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Слияние с условием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C00000"/>
                </a:solidFill>
              </a:rPr>
              <a:t>Z=A</a:t>
            </a:r>
            <a:r>
              <a:rPr lang="ru-RU" altLang="ru-RU" sz="1800" b="1">
                <a:solidFill>
                  <a:srgbClr val="C00000"/>
                </a:solidFill>
              </a:rPr>
              <a:t> при </a:t>
            </a:r>
            <a:r>
              <a:rPr lang="en-US" altLang="ru-RU" sz="1800" b="1">
                <a:solidFill>
                  <a:srgbClr val="C00000"/>
                </a:solidFill>
              </a:rPr>
              <a:t>control=false, </a:t>
            </a:r>
            <a:r>
              <a:rPr lang="ru-RU" altLang="ru-RU" sz="1800" b="1">
                <a:solidFill>
                  <a:srgbClr val="C00000"/>
                </a:solidFill>
              </a:rPr>
              <a:t>иначе </a:t>
            </a:r>
            <a:r>
              <a:rPr lang="en-US" altLang="ru-RU" sz="1800" b="1">
                <a:solidFill>
                  <a:srgbClr val="C00000"/>
                </a:solidFill>
              </a:rPr>
              <a:t>B</a:t>
            </a:r>
            <a:endParaRPr lang="ru-RU" altLang="ru-RU" sz="1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2830" y="857251"/>
            <a:ext cx="6858000" cy="6454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Стохастическая модель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005" y="1502710"/>
            <a:ext cx="86296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/>
              <a:t>Цель исследования стохастической модели – нахождение характеристик объекта моделирования в стационарном состоянии (стационарные вероятности), т.е. состояние объекта, когда время стремится к бесконечности (</a:t>
            </a:r>
            <a:r>
              <a:rPr lang="en-US" sz="2700" dirty="0"/>
              <a:t>t</a:t>
            </a:r>
            <a:r>
              <a:rPr lang="en-US" sz="2700" dirty="0">
                <a:sym typeface="Symbol" panose="05050102010706020507" pitchFamily="18" charset="2"/>
              </a:rPr>
              <a:t></a:t>
            </a:r>
            <a:r>
              <a:rPr lang="ru-RU" sz="2700" dirty="0"/>
              <a:t>).</a:t>
            </a:r>
          </a:p>
        </p:txBody>
      </p:sp>
      <p:pic>
        <p:nvPicPr>
          <p:cNvPr id="1028" name="Picture 4" descr="http://clas.mq.edu.au/speech/acoustics/waveforms/waveadd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98" y="3321843"/>
            <a:ext cx="5882147" cy="262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1382" y="4749018"/>
            <a:ext cx="25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76186" y="4749017"/>
            <a:ext cx="25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702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" y="33338"/>
            <a:ext cx="907256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История параллельных вычислений</a:t>
            </a:r>
            <a:endParaRPr lang="ru-RU" altLang="ru-RU" sz="4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153" y="1667435"/>
            <a:ext cx="8832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Пионером параллельных вычислений считается А.А. Самарский. В 1950-х годах он организовал параллельную работу нескольких десятков женщин, производивших расчеты с помощью арифмометров параметров ядерного взрыва. Барышни синхронизировали свою работу передавая указанию друг другу на словах. С помощью такой схемы, в частности, была рассчитана эволюция взрывной волны.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29073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2830" y="857251"/>
            <a:ext cx="6858000" cy="6454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Свойство марковости</a:t>
            </a:r>
            <a:endParaRPr lang="ru-RU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854" y="1502710"/>
                <a:ext cx="8780089" cy="439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25" dirty="0"/>
                  <a:t>В </a:t>
                </a:r>
                <a:r>
                  <a:rPr lang="ru-RU" sz="2025" dirty="0" err="1"/>
                  <a:t>марковской</a:t>
                </a:r>
                <a:r>
                  <a:rPr lang="ru-RU" sz="2025" dirty="0"/>
                  <a:t> сети вероятность события зависит только от текущего состояния сети, т.е.</a:t>
                </a:r>
                <a:endParaRPr lang="ru-RU" sz="2025" i="1" dirty="0"/>
              </a:p>
              <a:p>
                <a:r>
                  <a:rPr lang="en-US" sz="2025" b="1" i="1" dirty="0"/>
                  <a:t>P(X</a:t>
                </a:r>
                <a:r>
                  <a:rPr lang="en-US" sz="2025" b="1" i="1" baseline="-25000" dirty="0"/>
                  <a:t>n+1</a:t>
                </a:r>
                <a:r>
                  <a:rPr lang="en-US" sz="2025" b="1" i="1" dirty="0"/>
                  <a:t>=i</a:t>
                </a:r>
                <a:r>
                  <a:rPr lang="en-US" sz="2025" b="1" i="1" baseline="-25000" dirty="0"/>
                  <a:t>n+1</a:t>
                </a:r>
                <a:r>
                  <a:rPr lang="en-US" sz="2025" b="1" i="1" dirty="0"/>
                  <a:t>| </a:t>
                </a:r>
                <a:r>
                  <a:rPr lang="en-US" sz="2025" b="1" i="1" dirty="0" err="1"/>
                  <a:t>X</a:t>
                </a:r>
                <a:r>
                  <a:rPr lang="en-US" sz="2025" b="1" i="1" baseline="-25000" dirty="0" err="1"/>
                  <a:t>n</a:t>
                </a:r>
                <a:r>
                  <a:rPr lang="en-US" sz="2025" b="1" i="1" dirty="0"/>
                  <a:t>=i</a:t>
                </a:r>
                <a:r>
                  <a:rPr lang="en-US" sz="2025" b="1" i="1" baseline="-25000" dirty="0"/>
                  <a:t>n</a:t>
                </a:r>
                <a:r>
                  <a:rPr lang="en-US" sz="2025" b="1" i="1" dirty="0"/>
                  <a:t>,X</a:t>
                </a:r>
                <a:r>
                  <a:rPr lang="en-US" sz="2025" b="1" i="1" baseline="-25000" dirty="0"/>
                  <a:t>n-1</a:t>
                </a:r>
                <a:r>
                  <a:rPr lang="en-US" sz="2025" b="1" i="1" dirty="0"/>
                  <a:t>=i</a:t>
                </a:r>
                <a:r>
                  <a:rPr lang="en-US" sz="2025" b="1" i="1" baseline="-25000" dirty="0"/>
                  <a:t>n-1</a:t>
                </a:r>
                <a:r>
                  <a:rPr lang="en-US" sz="2025" b="1" i="1" dirty="0"/>
                  <a:t>,…, X</a:t>
                </a:r>
                <a:r>
                  <a:rPr lang="en-US" sz="2025" b="1" i="1" baseline="-25000" dirty="0"/>
                  <a:t>0</a:t>
                </a:r>
                <a:r>
                  <a:rPr lang="en-US" sz="2025" b="1" i="1" dirty="0"/>
                  <a:t>=i</a:t>
                </a:r>
                <a:r>
                  <a:rPr lang="en-US" sz="2025" b="1" i="1" baseline="-25000" dirty="0"/>
                  <a:t>0</a:t>
                </a:r>
                <a:r>
                  <a:rPr lang="en-US" sz="2025" b="1" i="1" dirty="0"/>
                  <a:t>)=P(X</a:t>
                </a:r>
                <a:r>
                  <a:rPr lang="en-US" sz="2025" b="1" i="1" baseline="-25000" dirty="0"/>
                  <a:t>n+1</a:t>
                </a:r>
                <a:r>
                  <a:rPr lang="en-US" sz="2025" b="1" i="1" dirty="0"/>
                  <a:t>=i</a:t>
                </a:r>
                <a:r>
                  <a:rPr lang="en-US" sz="2025" b="1" i="1" baseline="-25000" dirty="0"/>
                  <a:t>n+1</a:t>
                </a:r>
                <a:r>
                  <a:rPr lang="en-US" sz="2025" b="1" i="1" dirty="0"/>
                  <a:t>| </a:t>
                </a:r>
                <a:r>
                  <a:rPr lang="en-US" sz="2025" b="1" i="1" dirty="0" err="1"/>
                  <a:t>X</a:t>
                </a:r>
                <a:r>
                  <a:rPr lang="en-US" sz="2025" b="1" i="1" baseline="-25000" dirty="0" err="1"/>
                  <a:t>n</a:t>
                </a:r>
                <a:r>
                  <a:rPr lang="en-US" sz="2025" b="1" i="1" dirty="0"/>
                  <a:t>=i</a:t>
                </a:r>
                <a:r>
                  <a:rPr lang="en-US" sz="2025" b="1" i="1" baseline="-25000" dirty="0"/>
                  <a:t>n</a:t>
                </a:r>
                <a:r>
                  <a:rPr lang="en-US" sz="2025" b="1" i="1" dirty="0"/>
                  <a:t>)</a:t>
                </a:r>
              </a:p>
              <a:p>
                <a:r>
                  <a:rPr lang="ru-RU" sz="2025" dirty="0"/>
                  <a:t>где</a:t>
                </a:r>
              </a:p>
              <a:p>
                <a:r>
                  <a:rPr lang="en-US" sz="2025" dirty="0"/>
                  <a:t>{</a:t>
                </a:r>
                <a:r>
                  <a:rPr lang="en-US" sz="2025" dirty="0" err="1"/>
                  <a:t>X</a:t>
                </a:r>
                <a:r>
                  <a:rPr lang="en-US" sz="2025" baseline="-25000" dirty="0" err="1"/>
                  <a:t>n</a:t>
                </a:r>
                <a:r>
                  <a:rPr lang="en-US" sz="2025" dirty="0"/>
                  <a:t>} – </a:t>
                </a:r>
                <a:r>
                  <a:rPr lang="ru-RU" sz="2025" dirty="0"/>
                  <a:t>пространство состояний цепи</a:t>
                </a:r>
                <a:endParaRPr lang="en-US" sz="2025" dirty="0"/>
              </a:p>
              <a:p>
                <a:r>
                  <a:rPr lang="en-US" sz="2025" dirty="0" err="1"/>
                  <a:t>i</a:t>
                </a:r>
                <a:r>
                  <a:rPr lang="en-US" sz="2025" dirty="0"/>
                  <a:t> – </a:t>
                </a:r>
                <a:r>
                  <a:rPr lang="ru-RU" sz="2025" dirty="0"/>
                  <a:t>номер шага</a:t>
                </a:r>
              </a:p>
              <a:p>
                <a:r>
                  <a:rPr lang="ru-RU" sz="2025" dirty="0"/>
                  <a:t>Тогда вероятность попасть из состояние </a:t>
                </a:r>
                <a:r>
                  <a:rPr lang="en-US" sz="2025" i="1" dirty="0" err="1"/>
                  <a:t>i</a:t>
                </a:r>
                <a:r>
                  <a:rPr lang="ru-RU" sz="2025" dirty="0"/>
                  <a:t> в состояние </a:t>
                </a:r>
                <a:r>
                  <a:rPr lang="en-US" sz="2025" i="1" dirty="0"/>
                  <a:t>j</a:t>
                </a:r>
                <a:r>
                  <a:rPr lang="ru-RU" sz="2025" dirty="0"/>
                  <a:t> за </a:t>
                </a:r>
                <a:r>
                  <a:rPr lang="en-US" sz="2025" i="1" dirty="0"/>
                  <a:t>m</a:t>
                </a:r>
                <a:r>
                  <a:rPr lang="ru-RU" sz="2025" dirty="0"/>
                  <a:t> шагов равно: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025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25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25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025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25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25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025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25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025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25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25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25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25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25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25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25" i="1"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25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25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25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25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25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025" dirty="0"/>
                  <a:t> (1)</a:t>
                </a:r>
              </a:p>
              <a:p>
                <a:r>
                  <a:rPr lang="ru-RU" sz="2025" dirty="0"/>
                  <a:t>Выражение (1) можно переписать в виде рекуррентной формулы: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2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25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25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025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25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25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025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25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25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25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25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25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sz="2025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25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25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en-US" sz="202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25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25" i="1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  <m:sup/>
                      </m:sSubSup>
                    </m:oMath>
                  </m:oMathPara>
                </a14:m>
                <a:endParaRPr lang="en-US" sz="2025" dirty="0"/>
              </a:p>
              <a:p>
                <a:r>
                  <a:rPr lang="ru-RU" sz="2025" dirty="0"/>
                  <a:t>т.е. для того, чтобы попасть в состояние </a:t>
                </a:r>
                <a:r>
                  <a:rPr lang="en-US" sz="2025" i="1" dirty="0" err="1"/>
                  <a:t>E</a:t>
                </a:r>
                <a:r>
                  <a:rPr lang="en-US" sz="2025" i="1" baseline="-25000" dirty="0" err="1"/>
                  <a:t>j</a:t>
                </a:r>
                <a:r>
                  <a:rPr lang="ru-RU" sz="2025" dirty="0"/>
                  <a:t>, необходимо сначала за </a:t>
                </a:r>
                <a:r>
                  <a:rPr lang="en-US" sz="2025" i="1" dirty="0"/>
                  <a:t>m</a:t>
                </a:r>
                <a:r>
                  <a:rPr lang="en-US" sz="2025" dirty="0"/>
                  <a:t>-1 </a:t>
                </a:r>
                <a:r>
                  <a:rPr lang="ru-RU" sz="2025" dirty="0"/>
                  <a:t>шагов попасть в множество состояние </a:t>
                </a:r>
                <a:r>
                  <a:rPr lang="en-US" sz="2025" i="1" dirty="0" err="1"/>
                  <a:t>E</a:t>
                </a:r>
                <a:r>
                  <a:rPr lang="en-US" sz="2025" i="1" baseline="-25000" dirty="0" err="1"/>
                  <a:t>k</a:t>
                </a:r>
                <a:r>
                  <a:rPr lang="ru-RU" sz="2025" dirty="0"/>
                  <a:t>, а затем уже из них перейти в состояние </a:t>
                </a:r>
                <a:r>
                  <a:rPr lang="en-US" sz="2025" i="1" dirty="0" err="1"/>
                  <a:t>E</a:t>
                </a:r>
                <a:r>
                  <a:rPr lang="en-US" sz="2025" i="1" baseline="-25000" dirty="0" err="1"/>
                  <a:t>j</a:t>
                </a:r>
                <a:r>
                  <a:rPr lang="en-US" sz="2025" dirty="0"/>
                  <a:t>.</a:t>
                </a:r>
                <a:endParaRPr lang="ru-RU" sz="2025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1" y="860613"/>
                <a:ext cx="11706785" cy="5831468"/>
              </a:xfrm>
              <a:prstGeom prst="rect">
                <a:avLst/>
              </a:prstGeom>
              <a:blipFill rotWithShape="0">
                <a:blip r:embed="rId2"/>
                <a:stretch>
                  <a:fillRect l="-990" t="-940" r="-1302" b="-1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3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857250"/>
            <a:ext cx="8829675" cy="584947"/>
          </a:xfrm>
        </p:spPr>
        <p:txBody>
          <a:bodyPr>
            <a:noAutofit/>
          </a:bodyPr>
          <a:lstStyle/>
          <a:p>
            <a:r>
              <a:rPr lang="ru-RU" sz="3675" b="1" dirty="0">
                <a:solidFill>
                  <a:srgbClr val="0000FF"/>
                </a:solidFill>
              </a:rPr>
              <a:t>Эргодическая </a:t>
            </a:r>
            <a:r>
              <a:rPr lang="ru-RU" sz="3675" b="1" dirty="0" err="1">
                <a:solidFill>
                  <a:srgbClr val="0000FF"/>
                </a:solidFill>
              </a:rPr>
              <a:t>марковская</a:t>
            </a:r>
            <a:r>
              <a:rPr lang="ru-RU" sz="3675" b="1" dirty="0">
                <a:solidFill>
                  <a:srgbClr val="0000FF"/>
                </a:solidFill>
              </a:rPr>
              <a:t> система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50" y="1442197"/>
            <a:ext cx="8829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/>
              <a:t>Эргодической </a:t>
            </a:r>
            <a:r>
              <a:rPr lang="ru-RU" sz="2100" dirty="0"/>
              <a:t>называется неразложимая и нециклическая </a:t>
            </a:r>
            <a:r>
              <a:rPr lang="ru-RU" sz="2100" dirty="0" err="1"/>
              <a:t>марковская</a:t>
            </a:r>
            <a:r>
              <a:rPr lang="ru-RU" sz="2100" dirty="0"/>
              <a:t> система. Для такой системы имеется возможность определить стационарные вероятности (т.е. вероятности событий при времени, стремящимся к бесконечности (или числе шагов моделирования, стремящимся к бесконечности. Вероятности этих состояний не зависят от вероятностей системы в начальный момент.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287" y="3690454"/>
            <a:ext cx="4868000" cy="28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683" y="978274"/>
            <a:ext cx="8829675" cy="1020215"/>
          </a:xfrm>
        </p:spPr>
        <p:txBody>
          <a:bodyPr>
            <a:noAutofit/>
          </a:bodyPr>
          <a:lstStyle/>
          <a:p>
            <a:r>
              <a:rPr lang="ru-RU" sz="3675" b="1" dirty="0">
                <a:solidFill>
                  <a:srgbClr val="0000FF"/>
                </a:solidFill>
              </a:rPr>
              <a:t>Теорема о существовании предельных вероятностей </a:t>
            </a:r>
            <a:r>
              <a:rPr lang="ru-RU" sz="3675" b="1" dirty="0" err="1">
                <a:solidFill>
                  <a:srgbClr val="0000FF"/>
                </a:solidFill>
              </a:rPr>
              <a:t>марковской</a:t>
            </a:r>
            <a:r>
              <a:rPr lang="ru-RU" sz="3675" b="1" dirty="0">
                <a:solidFill>
                  <a:srgbClr val="0000FF"/>
                </a:solidFill>
              </a:rPr>
              <a:t> цепи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1450" y="1998490"/>
                <a:ext cx="8829676" cy="3972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/>
                  <a:t>Если цепь является неразложимой и непериодической, то для нее существует предельное распределение вероятностей при </a:t>
                </a:r>
                <a:r>
                  <a:rPr lang="en-US" sz="2400" i="1" dirty="0"/>
                  <a:t>n</a:t>
                </a:r>
                <a:r>
                  <a:rPr lang="en-US" sz="2400" dirty="0">
                    <a:sym typeface="Symbol" panose="05050102010706020507" pitchFamily="18" charset="2"/>
                  </a:rPr>
                  <a:t></a:t>
                </a:r>
                <a:r>
                  <a:rPr lang="ru-RU" sz="2400" dirty="0"/>
                  <a:t>, где </a:t>
                </a:r>
                <a:r>
                  <a:rPr lang="en-US" sz="2400" i="1" dirty="0"/>
                  <a:t>n</a:t>
                </a:r>
                <a:r>
                  <a:rPr lang="ru-RU" sz="2400" dirty="0"/>
                  <a:t> – число шагов моделирования. Т.е.</a:t>
                </a:r>
              </a:p>
              <a:p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2400" dirty="0"/>
              </a:p>
              <a:p>
                <a:endParaRPr lang="ru-RU" sz="2400" dirty="0"/>
              </a:p>
              <a:p>
                <a:r>
                  <a:rPr lang="ru-RU" sz="2400" dirty="0"/>
                  <a:t>где </a:t>
                </a:r>
                <a:r>
                  <a:rPr lang="en-US" sz="2400" i="1" dirty="0"/>
                  <a:t>j</a:t>
                </a:r>
                <a:r>
                  <a:rPr lang="ru-RU" sz="2400" dirty="0"/>
                  <a:t> – номер состояния цепи Маркова.</a:t>
                </a:r>
              </a:p>
              <a:p>
                <a:r>
                  <a:rPr lang="ru-RU" sz="2400" i="1" dirty="0">
                    <a:sym typeface="Symbol" panose="05050102010706020507" pitchFamily="18" charset="2"/>
                  </a:rPr>
                  <a:t></a:t>
                </a:r>
                <a:r>
                  <a:rPr lang="en-US" sz="2400" i="1" baseline="-25000" dirty="0">
                    <a:sym typeface="Symbol" panose="05050102010706020507" pitchFamily="18" charset="2"/>
                  </a:rPr>
                  <a:t>j</a:t>
                </a:r>
                <a:r>
                  <a:rPr lang="ru-RU" sz="2400" baseline="-25000" dirty="0">
                    <a:sym typeface="Symbol" panose="05050102010706020507" pitchFamily="18" charset="2"/>
                  </a:rPr>
                  <a:t> </a:t>
                </a:r>
                <a:r>
                  <a:rPr lang="ru-RU" sz="2400" dirty="0">
                    <a:sym typeface="Symbol" panose="05050102010706020507" pitchFamily="18" charset="2"/>
                  </a:rPr>
                  <a:t>– вероятность того, что система находится в </a:t>
                </a:r>
                <a:r>
                  <a:rPr lang="en-US" sz="2400" i="1" dirty="0">
                    <a:sym typeface="Symbol" panose="05050102010706020507" pitchFamily="18" charset="2"/>
                  </a:rPr>
                  <a:t>j</a:t>
                </a:r>
                <a:r>
                  <a:rPr lang="ru-RU" sz="2400" dirty="0">
                    <a:sym typeface="Symbol" panose="05050102010706020507" pitchFamily="18" charset="2"/>
                  </a:rPr>
                  <a:t>-м состоянии</a:t>
                </a:r>
                <a:endParaRPr lang="ru-RU" sz="2400" dirty="0"/>
              </a:p>
              <a:p>
                <a:r>
                  <a:rPr lang="ru-RU" sz="2400" i="1" dirty="0">
                    <a:sym typeface="Symbol" panose="05050102010706020507" pitchFamily="18" charset="2"/>
                  </a:rPr>
                  <a:t></a:t>
                </a:r>
                <a:r>
                  <a:rPr lang="en-US" sz="2400" i="1" baseline="-25000" dirty="0">
                    <a:sym typeface="Symbol" panose="05050102010706020507" pitchFamily="18" charset="2"/>
                  </a:rPr>
                  <a:t>j</a:t>
                </a:r>
                <a:r>
                  <a:rPr lang="en-US" sz="2400" i="1" dirty="0">
                    <a:sym typeface="Symbol" panose="05050102010706020507" pitchFamily="18" charset="2"/>
                  </a:rPr>
                  <a:t> </a:t>
                </a:r>
                <a:r>
                  <a:rPr lang="ru-RU" sz="2400" dirty="0">
                    <a:sym typeface="Symbol" panose="05050102010706020507" pitchFamily="18" charset="2"/>
                  </a:rPr>
                  <a:t>на зависит от начального состояния, с которого начинается имитационное моделирование (финальные вероятности).</a:t>
                </a:r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1521652"/>
                <a:ext cx="11772901" cy="5266378"/>
              </a:xfrm>
              <a:prstGeom prst="rect">
                <a:avLst/>
              </a:prstGeom>
              <a:blipFill rotWithShape="0">
                <a:blip r:embed="rId2"/>
                <a:stretch>
                  <a:fillRect l="-1294" t="-1505" r="-1294" b="-2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6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1196975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00FF"/>
                </a:solidFill>
              </a:rPr>
              <a:t>Уровни </a:t>
            </a:r>
            <a:r>
              <a:rPr lang="en-US" altLang="ru-RU" sz="4000" b="1" smtClean="0">
                <a:solidFill>
                  <a:srgbClr val="0000FF"/>
                </a:solidFill>
              </a:rPr>
              <a:t>(</a:t>
            </a:r>
            <a:r>
              <a:rPr lang="ru-RU" altLang="ru-RU" sz="4000" b="1" smtClean="0">
                <a:solidFill>
                  <a:srgbClr val="0000FF"/>
                </a:solidFill>
              </a:rPr>
              <a:t>иерархия) моделирования вычислительной системы</a:t>
            </a:r>
          </a:p>
        </p:txBody>
      </p:sp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423863" y="2114550"/>
            <a:ext cx="85042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800" b="1" dirty="0"/>
              <a:t>Системный (</a:t>
            </a:r>
            <a:r>
              <a:rPr lang="en-US" altLang="ru-RU" sz="2800" b="1" dirty="0"/>
              <a:t>ESL</a:t>
            </a:r>
            <a:r>
              <a:rPr lang="ru-RU" altLang="ru-RU" sz="2800" b="1" dirty="0"/>
              <a:t> - </a:t>
            </a:r>
            <a:r>
              <a:rPr lang="en-US" altLang="ru-RU" sz="2800" b="1" dirty="0"/>
              <a:t>Electronic System Level</a:t>
            </a:r>
            <a:r>
              <a:rPr lang="ru-RU" altLang="ru-RU" sz="2800" b="1" dirty="0" smtClean="0"/>
              <a:t>) – </a:t>
            </a:r>
            <a:r>
              <a:rPr lang="en-US" altLang="ru-RU" sz="2800" b="1" dirty="0" err="1" smtClean="0"/>
              <a:t>LabView</a:t>
            </a:r>
            <a:r>
              <a:rPr lang="en-US" altLang="ru-RU" sz="2800" b="1" dirty="0" smtClean="0"/>
              <a:t>, </a:t>
            </a:r>
            <a:r>
              <a:rPr lang="en-US" altLang="ru-RU" sz="2800" b="1" dirty="0" err="1" smtClean="0"/>
              <a:t>MLDesigner</a:t>
            </a:r>
            <a:endParaRPr lang="en-US" altLang="ru-RU" sz="2800" b="1" dirty="0"/>
          </a:p>
          <a:p>
            <a:pPr>
              <a:spcBef>
                <a:spcPct val="0"/>
              </a:spcBef>
              <a:buFontTx/>
              <a:buChar char="-"/>
            </a:pPr>
            <a:endParaRPr lang="en-US" altLang="ru-RU" sz="2800" b="1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800" b="1" dirty="0"/>
              <a:t>Язык регистровых передач (</a:t>
            </a:r>
            <a:r>
              <a:rPr lang="en-US" altLang="ru-RU" sz="2800" b="1" dirty="0"/>
              <a:t>RTL</a:t>
            </a:r>
            <a:r>
              <a:rPr lang="ru-RU" altLang="ru-RU" sz="2800" b="1" dirty="0"/>
              <a:t> – </a:t>
            </a:r>
            <a:r>
              <a:rPr lang="en-US" altLang="ru-RU" sz="2800" b="1" dirty="0"/>
              <a:t>Register Translate Level</a:t>
            </a:r>
            <a:r>
              <a:rPr lang="ru-RU" altLang="ru-RU" sz="2800" b="1" dirty="0" smtClean="0"/>
              <a:t>)</a:t>
            </a:r>
            <a:r>
              <a:rPr lang="en-US" altLang="ru-RU" sz="2800" b="1" dirty="0" smtClean="0"/>
              <a:t> – VHDL, Verilog</a:t>
            </a:r>
            <a:endParaRPr lang="en-US" altLang="ru-RU" sz="2800" b="1" dirty="0"/>
          </a:p>
          <a:p>
            <a:pPr>
              <a:spcBef>
                <a:spcPct val="0"/>
              </a:spcBef>
              <a:buFontTx/>
              <a:buChar char="-"/>
            </a:pPr>
            <a:endParaRPr lang="ru-RU" altLang="ru-RU" sz="2800" b="1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800" b="1" dirty="0"/>
              <a:t>Логический уровень</a:t>
            </a:r>
            <a:endParaRPr lang="en-US" altLang="ru-RU" sz="2800" b="1" dirty="0"/>
          </a:p>
          <a:p>
            <a:pPr>
              <a:spcBef>
                <a:spcPct val="0"/>
              </a:spcBef>
              <a:buFontTx/>
              <a:buChar char="-"/>
            </a:pPr>
            <a:endParaRPr lang="ru-RU" altLang="ru-RU" sz="2800" b="1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800" b="1" dirty="0"/>
              <a:t>Схемный уровень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3003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840" y="0"/>
            <a:ext cx="8758003" cy="201920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Пример расчета стационарных вероятностей для непрерывного Марковского процесса</a:t>
            </a:r>
            <a:endParaRPr lang="ru-RU" sz="4800" b="1" dirty="0">
              <a:solidFill>
                <a:srgbClr val="00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69" y="2543644"/>
            <a:ext cx="4066910" cy="23272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5091" y="2428886"/>
            <a:ext cx="34690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Уравнения Колмогорова:</a:t>
            </a:r>
            <a:endParaRPr lang="en-US" sz="2400" dirty="0"/>
          </a:p>
          <a:p>
            <a:r>
              <a:rPr lang="en-US" sz="2400" dirty="0"/>
              <a:t>P</a:t>
            </a:r>
            <a:r>
              <a:rPr lang="en-US" sz="2400" baseline="-25000" dirty="0"/>
              <a:t>1</a:t>
            </a:r>
            <a:r>
              <a:rPr lang="en-US" sz="2400" dirty="0"/>
              <a:t>’=P</a:t>
            </a:r>
            <a:r>
              <a:rPr lang="en-US" sz="2400" baseline="-25000" dirty="0"/>
              <a:t>3</a:t>
            </a:r>
            <a:r>
              <a:rPr lang="en-US" sz="2400" dirty="0">
                <a:sym typeface="Symbol" panose="05050102010706020507" pitchFamily="18" charset="2"/>
              </a:rPr>
              <a:t></a:t>
            </a:r>
            <a:r>
              <a:rPr lang="en-US" sz="2400" baseline="-25000" dirty="0">
                <a:sym typeface="Symbol" panose="05050102010706020507" pitchFamily="18" charset="2"/>
              </a:rPr>
              <a:t>31</a:t>
            </a:r>
            <a:r>
              <a:rPr lang="en-US" sz="2400" dirty="0">
                <a:sym typeface="Symbol" panose="05050102010706020507" pitchFamily="18" charset="2"/>
              </a:rPr>
              <a:t>-P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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</a:p>
          <a:p>
            <a:r>
              <a:rPr lang="en-US" sz="2400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’=P</a:t>
            </a:r>
            <a:r>
              <a:rPr lang="en-US" sz="2400" baseline="-25000" dirty="0"/>
              <a:t>1</a:t>
            </a:r>
            <a:r>
              <a:rPr lang="en-US" sz="2400" dirty="0">
                <a:sym typeface="Symbol" panose="05050102010706020507" pitchFamily="18" charset="2"/>
              </a:rPr>
              <a:t>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ru-RU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+</a:t>
            </a:r>
            <a:r>
              <a:rPr lang="en-US" sz="2400" dirty="0"/>
              <a:t>P</a:t>
            </a:r>
            <a:r>
              <a:rPr lang="en-US" sz="2400" baseline="-25000" dirty="0"/>
              <a:t>4</a:t>
            </a:r>
            <a:r>
              <a:rPr lang="en-US" sz="2400" dirty="0">
                <a:sym typeface="Symbol" panose="05050102010706020507" pitchFamily="18" charset="2"/>
              </a:rPr>
              <a:t></a:t>
            </a:r>
            <a:r>
              <a:rPr lang="en-US" sz="2400" baseline="-25000" dirty="0">
                <a:sym typeface="Symbol" panose="05050102010706020507" pitchFamily="18" charset="2"/>
              </a:rPr>
              <a:t>42</a:t>
            </a:r>
            <a:r>
              <a:rPr lang="en-US" sz="2400" dirty="0">
                <a:sym typeface="Symbol" panose="05050102010706020507" pitchFamily="18" charset="2"/>
              </a:rPr>
              <a:t>-P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</a:t>
            </a:r>
            <a:r>
              <a:rPr lang="en-US" sz="2400" baseline="-25000" dirty="0">
                <a:sym typeface="Symbol" panose="05050102010706020507" pitchFamily="18" charset="2"/>
              </a:rPr>
              <a:t>23</a:t>
            </a:r>
          </a:p>
          <a:p>
            <a:r>
              <a:rPr lang="en-US" sz="2400" dirty="0"/>
              <a:t>P</a:t>
            </a:r>
            <a:r>
              <a:rPr lang="en-US" sz="2400" baseline="-25000" dirty="0"/>
              <a:t>3</a:t>
            </a:r>
            <a:r>
              <a:rPr lang="en-US" sz="2400" dirty="0"/>
              <a:t>’=P</a:t>
            </a:r>
            <a:r>
              <a:rPr lang="en-US" sz="2400" baseline="-25000" dirty="0"/>
              <a:t>2</a:t>
            </a:r>
            <a:r>
              <a:rPr lang="en-US" sz="2400" dirty="0">
                <a:sym typeface="Symbol" panose="05050102010706020507" pitchFamily="18" charset="2"/>
              </a:rPr>
              <a:t></a:t>
            </a:r>
            <a:r>
              <a:rPr lang="en-US" sz="2400" baseline="-25000" dirty="0">
                <a:sym typeface="Symbol" panose="05050102010706020507" pitchFamily="18" charset="2"/>
              </a:rPr>
              <a:t>23</a:t>
            </a:r>
            <a:r>
              <a:rPr lang="en-US" sz="2400" dirty="0">
                <a:sym typeface="Symbol" panose="05050102010706020507" pitchFamily="18" charset="2"/>
              </a:rPr>
              <a:t>-P</a:t>
            </a:r>
            <a:r>
              <a:rPr lang="ru-RU" sz="2400" baseline="-25000" dirty="0">
                <a:sym typeface="Symbol" panose="05050102010706020507" pitchFamily="18" charset="2"/>
              </a:rPr>
              <a:t>3</a:t>
            </a:r>
            <a:r>
              <a:rPr lang="en-US" sz="2400" baseline="-25000" dirty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(</a:t>
            </a:r>
            <a:r>
              <a:rPr lang="en-US" sz="2400" baseline="-25000" dirty="0">
                <a:sym typeface="Symbol" panose="05050102010706020507" pitchFamily="18" charset="2"/>
              </a:rPr>
              <a:t>31</a:t>
            </a:r>
            <a:r>
              <a:rPr lang="en-US" sz="2400" dirty="0">
                <a:sym typeface="Symbol" panose="05050102010706020507" pitchFamily="18" charset="2"/>
              </a:rPr>
              <a:t>+ </a:t>
            </a:r>
            <a:r>
              <a:rPr lang="en-US" sz="2400" baseline="-25000" dirty="0">
                <a:sym typeface="Symbol" panose="05050102010706020507" pitchFamily="18" charset="2"/>
              </a:rPr>
              <a:t>34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</a:p>
          <a:p>
            <a:r>
              <a:rPr lang="en-US" sz="2400" dirty="0"/>
              <a:t>P</a:t>
            </a:r>
            <a:r>
              <a:rPr lang="en-US" sz="2400" baseline="-25000" dirty="0"/>
              <a:t>4</a:t>
            </a:r>
            <a:r>
              <a:rPr lang="en-US" sz="2400" dirty="0"/>
              <a:t>’=P</a:t>
            </a:r>
            <a:r>
              <a:rPr lang="en-US" sz="2400" baseline="-25000" dirty="0"/>
              <a:t>3</a:t>
            </a:r>
            <a:r>
              <a:rPr lang="en-US" sz="2400" dirty="0">
                <a:sym typeface="Symbol" panose="05050102010706020507" pitchFamily="18" charset="2"/>
              </a:rPr>
              <a:t></a:t>
            </a:r>
            <a:r>
              <a:rPr lang="en-US" sz="2400" baseline="-25000" dirty="0">
                <a:sym typeface="Symbol" panose="05050102010706020507" pitchFamily="18" charset="2"/>
              </a:rPr>
              <a:t>34</a:t>
            </a:r>
            <a:r>
              <a:rPr lang="en-US" sz="2400" dirty="0">
                <a:sym typeface="Symbol" panose="05050102010706020507" pitchFamily="18" charset="2"/>
              </a:rPr>
              <a:t>-P</a:t>
            </a:r>
            <a:r>
              <a:rPr lang="en-US" sz="2400" baseline="-25000" dirty="0">
                <a:sym typeface="Symbol" panose="05050102010706020507" pitchFamily="18" charset="2"/>
              </a:rPr>
              <a:t>4</a:t>
            </a:r>
            <a:r>
              <a:rPr lang="en-US" sz="2400" dirty="0">
                <a:sym typeface="Symbol" panose="05050102010706020507" pitchFamily="18" charset="2"/>
              </a:rPr>
              <a:t> </a:t>
            </a:r>
            <a:r>
              <a:rPr lang="en-US" sz="2400" baseline="-25000" dirty="0">
                <a:sym typeface="Symbol" panose="05050102010706020507" pitchFamily="18" charset="2"/>
              </a:rPr>
              <a:t>42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0060" y="4454173"/>
            <a:ext cx="23743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1</a:t>
            </a:r>
            <a:r>
              <a:rPr lang="en-US" sz="2400" dirty="0"/>
              <a:t>’=</a:t>
            </a:r>
            <a:r>
              <a:rPr lang="ru-RU" sz="2400" dirty="0"/>
              <a:t>2</a:t>
            </a:r>
            <a:r>
              <a:rPr lang="en-US" sz="2400" dirty="0"/>
              <a:t>P</a:t>
            </a:r>
            <a:r>
              <a:rPr lang="en-US" sz="2400" baseline="-25000" dirty="0"/>
              <a:t>3</a:t>
            </a:r>
            <a:r>
              <a:rPr lang="ru-RU" sz="2400" baseline="-25000" dirty="0"/>
              <a:t> </a:t>
            </a:r>
            <a:r>
              <a:rPr lang="en-US" sz="2400" dirty="0">
                <a:sym typeface="Symbol" panose="05050102010706020507" pitchFamily="18" charset="2"/>
              </a:rPr>
              <a:t>-</a:t>
            </a:r>
            <a:r>
              <a:rPr lang="ru-RU" sz="2400" dirty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P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</a:p>
          <a:p>
            <a:r>
              <a:rPr lang="en-US" sz="2400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’=P</a:t>
            </a:r>
            <a:r>
              <a:rPr lang="en-US" sz="2400" baseline="-25000" dirty="0"/>
              <a:t>1</a:t>
            </a:r>
            <a:r>
              <a:rPr lang="ru-RU" sz="2400" baseline="-25000" dirty="0"/>
              <a:t> </a:t>
            </a:r>
            <a:r>
              <a:rPr lang="en-US" sz="2400" dirty="0">
                <a:sym typeface="Symbol" panose="05050102010706020507" pitchFamily="18" charset="2"/>
              </a:rPr>
              <a:t>+</a:t>
            </a:r>
            <a:r>
              <a:rPr lang="ru-RU" sz="2400" dirty="0">
                <a:sym typeface="Symbol" panose="05050102010706020507" pitchFamily="18" charset="2"/>
              </a:rPr>
              <a:t> 2</a:t>
            </a:r>
            <a:r>
              <a:rPr lang="en-US" sz="2400" dirty="0"/>
              <a:t>P</a:t>
            </a:r>
            <a:r>
              <a:rPr lang="en-US" sz="2400" baseline="-25000" dirty="0"/>
              <a:t>4</a:t>
            </a:r>
            <a:r>
              <a:rPr lang="en-US" sz="2400" dirty="0">
                <a:sym typeface="Symbol" panose="05050102010706020507" pitchFamily="18" charset="2"/>
              </a:rPr>
              <a:t>-</a:t>
            </a:r>
            <a:r>
              <a:rPr lang="ru-RU" sz="2400" dirty="0">
                <a:sym typeface="Symbol" panose="05050102010706020507" pitchFamily="18" charset="2"/>
              </a:rPr>
              <a:t>0,5</a:t>
            </a:r>
            <a:r>
              <a:rPr lang="en-US" sz="2400" dirty="0">
                <a:sym typeface="Symbol" panose="05050102010706020507" pitchFamily="18" charset="2"/>
              </a:rPr>
              <a:t>P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</a:p>
          <a:p>
            <a:r>
              <a:rPr lang="en-US" sz="2400" dirty="0"/>
              <a:t>P</a:t>
            </a:r>
            <a:r>
              <a:rPr lang="en-US" sz="2400" baseline="-25000" dirty="0"/>
              <a:t>3</a:t>
            </a:r>
            <a:r>
              <a:rPr lang="en-US" sz="2400" dirty="0"/>
              <a:t>’=</a:t>
            </a:r>
            <a:r>
              <a:rPr lang="ru-RU" sz="2400" dirty="0"/>
              <a:t>0,5</a:t>
            </a:r>
            <a:r>
              <a:rPr lang="en-US" sz="2400" dirty="0"/>
              <a:t>P</a:t>
            </a:r>
            <a:r>
              <a:rPr lang="en-US" sz="2400" baseline="-25000" dirty="0"/>
              <a:t>2</a:t>
            </a:r>
            <a:r>
              <a:rPr lang="ru-RU" sz="2400" baseline="-25000" dirty="0"/>
              <a:t> </a:t>
            </a:r>
            <a:r>
              <a:rPr lang="en-US" sz="2400" dirty="0">
                <a:sym typeface="Symbol" panose="05050102010706020507" pitchFamily="18" charset="2"/>
              </a:rPr>
              <a:t>-</a:t>
            </a:r>
            <a:r>
              <a:rPr lang="ru-RU" sz="2400" dirty="0">
                <a:sym typeface="Symbol" panose="05050102010706020507" pitchFamily="18" charset="2"/>
              </a:rPr>
              <a:t> 6</a:t>
            </a:r>
            <a:r>
              <a:rPr lang="en-US" sz="2400" dirty="0">
                <a:sym typeface="Symbol" panose="05050102010706020507" pitchFamily="18" charset="2"/>
              </a:rPr>
              <a:t>P</a:t>
            </a:r>
            <a:r>
              <a:rPr lang="ru-RU" sz="2400" baseline="-25000" dirty="0">
                <a:sym typeface="Symbol" panose="05050102010706020507" pitchFamily="18" charset="2"/>
              </a:rPr>
              <a:t>3</a:t>
            </a:r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/>
              <a:t>P</a:t>
            </a:r>
            <a:r>
              <a:rPr lang="en-US" sz="2400" baseline="-25000" dirty="0"/>
              <a:t>4</a:t>
            </a:r>
            <a:r>
              <a:rPr lang="en-US" sz="2400" dirty="0"/>
              <a:t>’=</a:t>
            </a:r>
            <a:r>
              <a:rPr lang="ru-RU" sz="2400" dirty="0"/>
              <a:t>4</a:t>
            </a:r>
            <a:r>
              <a:rPr lang="en-US" sz="2400" dirty="0"/>
              <a:t>P</a:t>
            </a:r>
            <a:r>
              <a:rPr lang="en-US" sz="2400" baseline="-25000" dirty="0"/>
              <a:t>3</a:t>
            </a:r>
            <a:r>
              <a:rPr lang="ru-RU" sz="2400" baseline="-25000" dirty="0"/>
              <a:t> </a:t>
            </a:r>
            <a:r>
              <a:rPr lang="en-US" sz="2400" dirty="0">
                <a:sym typeface="Symbol" panose="05050102010706020507" pitchFamily="18" charset="2"/>
              </a:rPr>
              <a:t>-</a:t>
            </a:r>
            <a:r>
              <a:rPr lang="ru-RU" sz="2400" dirty="0">
                <a:sym typeface="Symbol" panose="05050102010706020507" pitchFamily="18" charset="2"/>
              </a:rPr>
              <a:t> 2</a:t>
            </a:r>
            <a:r>
              <a:rPr lang="en-US" sz="2400" dirty="0">
                <a:sym typeface="Symbol" panose="05050102010706020507" pitchFamily="18" charset="2"/>
              </a:rPr>
              <a:t>P</a:t>
            </a:r>
            <a:r>
              <a:rPr lang="en-US" sz="2400" baseline="-25000" dirty="0">
                <a:sym typeface="Symbol" panose="05050102010706020507" pitchFamily="18" charset="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268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095" y="857251"/>
            <a:ext cx="8758003" cy="129539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Системы массового обслуживания (СМО)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9" y="2155086"/>
            <a:ext cx="8937539" cy="3845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94" y="3883221"/>
            <a:ext cx="1263535" cy="1050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51" y="3872593"/>
            <a:ext cx="1302497" cy="10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095" y="857251"/>
            <a:ext cx="8758003" cy="629586"/>
          </a:xfrm>
        </p:spPr>
        <p:txBody>
          <a:bodyPr>
            <a:noAutofit/>
          </a:bodyPr>
          <a:lstStyle/>
          <a:p>
            <a:r>
              <a:rPr lang="ru-RU" sz="3900" b="1" dirty="0">
                <a:solidFill>
                  <a:srgbClr val="0000FF"/>
                </a:solidFill>
              </a:rPr>
              <a:t>Классификация СМО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191" y="1441865"/>
            <a:ext cx="4182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По дисциплине обслуживания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3218" y="1509768"/>
            <a:ext cx="28857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По количеству ОУ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Одноканальные.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Многоканальные.</a:t>
            </a:r>
          </a:p>
        </p:txBody>
      </p:sp>
      <p:pic>
        <p:nvPicPr>
          <p:cNvPr id="1028" name="Picture 4" descr="http://static.kioskea.net/pl.ccm.net/actualites/images/992832-24499248-36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16" y="3143251"/>
            <a:ext cx="3984171" cy="298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m1-tub-ru.yandex.net/i?id=c1e2d18f571bf9bcc3e3b897f4cbb502&amp;n=33&amp;h=215&amp;w=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75" y="1880446"/>
            <a:ext cx="4780570" cy="194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768" y="3829050"/>
            <a:ext cx="54378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По приоритету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С одинаковым приоритетом заявок.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С разным приоритетом заявок.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По времени ожидания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ru-RU" sz="2400" dirty="0"/>
              <a:t>Без ограничения времени ожидания.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С ограничением времени ожидания.</a:t>
            </a:r>
            <a:endParaRPr lang="en-US" sz="2400" dirty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17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" y="33338"/>
            <a:ext cx="907256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Измерение производительности ВПВС</a:t>
            </a:r>
            <a:endParaRPr lang="ru-RU" altLang="ru-RU" sz="4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893" y="1559859"/>
            <a:ext cx="8688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Бенчмарки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- </a:t>
            </a:r>
            <a:r>
              <a:rPr lang="en-US" sz="2400" dirty="0" smtClean="0"/>
              <a:t>LINPACK (</a:t>
            </a:r>
            <a:r>
              <a:rPr lang="ru-RU" sz="2400" dirty="0" smtClean="0"/>
              <a:t>тест по решению линейного уравнения, представленного в виде матрицы коэффициентов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r>
              <a:rPr lang="ru-RU" sz="2400" dirty="0" smtClean="0"/>
              <a:t>-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4699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095" y="857251"/>
            <a:ext cx="8758003" cy="629586"/>
          </a:xfrm>
        </p:spPr>
        <p:txBody>
          <a:bodyPr>
            <a:noAutofit/>
          </a:bodyPr>
          <a:lstStyle/>
          <a:p>
            <a:r>
              <a:rPr lang="ru-RU" sz="3900" b="1" dirty="0">
                <a:solidFill>
                  <a:srgbClr val="0000FF"/>
                </a:solidFill>
              </a:rPr>
              <a:t>Классификация СМО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095" y="1486837"/>
            <a:ext cx="7500771" cy="4455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25" dirty="0">
                <a:solidFill>
                  <a:srgbClr val="C00000"/>
                </a:solidFill>
              </a:rPr>
              <a:t>В ТМО существуют стандартные обозначения классов СМО:</a:t>
            </a:r>
          </a:p>
          <a:p>
            <a:r>
              <a:rPr lang="en-US" sz="2025" dirty="0"/>
              <a:t>A/B/m</a:t>
            </a:r>
          </a:p>
          <a:p>
            <a:r>
              <a:rPr lang="ru-RU" sz="2025" dirty="0"/>
              <a:t>Или</a:t>
            </a:r>
          </a:p>
          <a:p>
            <a:r>
              <a:rPr lang="en-US" sz="2025" dirty="0"/>
              <a:t>A/B/m/K/M, </a:t>
            </a:r>
            <a:r>
              <a:rPr lang="ru-RU" sz="2025" dirty="0"/>
              <a:t>где</a:t>
            </a:r>
          </a:p>
          <a:p>
            <a:r>
              <a:rPr lang="en-US" sz="2025" dirty="0"/>
              <a:t>A,B – </a:t>
            </a:r>
            <a:r>
              <a:rPr lang="ru-RU" sz="2025" dirty="0"/>
              <a:t>тип потока входящих событий и дисциплины обслуживания.</a:t>
            </a:r>
            <a:endParaRPr lang="en-US" sz="2025" dirty="0"/>
          </a:p>
          <a:p>
            <a:r>
              <a:rPr lang="en-US" sz="2025" dirty="0"/>
              <a:t>m</a:t>
            </a:r>
            <a:r>
              <a:rPr lang="ru-RU" sz="2025" dirty="0"/>
              <a:t> – количество ОУ в СМО.</a:t>
            </a:r>
            <a:endParaRPr lang="en-US" sz="2025" dirty="0"/>
          </a:p>
          <a:p>
            <a:r>
              <a:rPr lang="en-US" sz="2025" dirty="0"/>
              <a:t>K</a:t>
            </a:r>
            <a:r>
              <a:rPr lang="ru-RU" sz="2025" dirty="0"/>
              <a:t> – количество мест для заявок в очереди</a:t>
            </a:r>
            <a:endParaRPr lang="en-US" sz="2025" dirty="0"/>
          </a:p>
          <a:p>
            <a:endParaRPr lang="ru-RU" sz="2025" dirty="0"/>
          </a:p>
          <a:p>
            <a:r>
              <a:rPr lang="ru-RU" sz="2025" dirty="0">
                <a:solidFill>
                  <a:srgbClr val="C00000"/>
                </a:solidFill>
              </a:rPr>
              <a:t>Типы потока заявок:</a:t>
            </a:r>
          </a:p>
          <a:p>
            <a:r>
              <a:rPr lang="en-US" sz="2025" i="1" dirty="0"/>
              <a:t>M</a:t>
            </a:r>
            <a:r>
              <a:rPr lang="en-US" sz="2025" dirty="0"/>
              <a:t> – </a:t>
            </a:r>
            <a:r>
              <a:rPr lang="ru-RU" sz="2025" dirty="0"/>
              <a:t>простейший поток.</a:t>
            </a:r>
          </a:p>
          <a:p>
            <a:r>
              <a:rPr lang="en-US" sz="2025" i="1" dirty="0" err="1"/>
              <a:t>Er</a:t>
            </a:r>
            <a:r>
              <a:rPr lang="en-US" sz="2025" dirty="0"/>
              <a:t> – </a:t>
            </a:r>
            <a:r>
              <a:rPr lang="ru-RU" sz="2025" dirty="0"/>
              <a:t>поток Эрланга порядка </a:t>
            </a:r>
            <a:r>
              <a:rPr lang="en-US" sz="2025" i="1" dirty="0"/>
              <a:t>r</a:t>
            </a:r>
            <a:r>
              <a:rPr lang="ru-RU" sz="2025" dirty="0"/>
              <a:t>.</a:t>
            </a:r>
          </a:p>
          <a:p>
            <a:r>
              <a:rPr lang="en-US" sz="2025" i="1" dirty="0"/>
              <a:t>D</a:t>
            </a:r>
            <a:r>
              <a:rPr lang="en-US" sz="2025" dirty="0"/>
              <a:t> – </a:t>
            </a:r>
            <a:r>
              <a:rPr lang="ru-RU" sz="2025" dirty="0"/>
              <a:t>детерминированное.</a:t>
            </a:r>
          </a:p>
          <a:p>
            <a:r>
              <a:rPr lang="en-US" sz="2025" i="1" dirty="0"/>
              <a:t>H</a:t>
            </a:r>
            <a:r>
              <a:rPr lang="en-US" sz="2025" i="1" baseline="-25000" dirty="0"/>
              <a:t>R</a:t>
            </a:r>
            <a:r>
              <a:rPr lang="en-US" sz="2025" dirty="0"/>
              <a:t>- </a:t>
            </a:r>
            <a:r>
              <a:rPr lang="ru-RU" sz="2025" dirty="0" err="1"/>
              <a:t>гиперпоказательное</a:t>
            </a:r>
            <a:r>
              <a:rPr lang="ru-RU" sz="2025" dirty="0"/>
              <a:t> порядка </a:t>
            </a:r>
            <a:r>
              <a:rPr lang="en-US" sz="2025" i="1" dirty="0"/>
              <a:t>R</a:t>
            </a:r>
            <a:r>
              <a:rPr lang="en-US" sz="2025" dirty="0"/>
              <a:t>.</a:t>
            </a:r>
            <a:endParaRPr lang="ru-RU" sz="2025" dirty="0"/>
          </a:p>
          <a:p>
            <a:r>
              <a:rPr lang="en-US" sz="2025" i="1" dirty="0"/>
              <a:t>G</a:t>
            </a:r>
            <a:r>
              <a:rPr lang="en-US" sz="2025" dirty="0"/>
              <a:t> – </a:t>
            </a:r>
            <a:r>
              <a:rPr lang="ru-RU" sz="2025" dirty="0"/>
              <a:t>распределение произвольного типа.</a:t>
            </a:r>
          </a:p>
        </p:txBody>
      </p:sp>
    </p:spTree>
    <p:extLst>
      <p:ext uri="{BB962C8B-B14F-4D97-AF65-F5344CB8AC3E}">
        <p14:creationId xmlns:p14="http://schemas.microsoft.com/office/powerpoint/2010/main" val="12866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768" y="912370"/>
            <a:ext cx="8864973" cy="640766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rgbClr val="0000CC"/>
                </a:solidFill>
              </a:rPr>
              <a:t>Агрегат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536" y="1623733"/>
            <a:ext cx="8774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Агрегат можно представить в виде «черного ящика» («</a:t>
            </a:r>
            <a:r>
              <a:rPr lang="en-US" sz="2100" dirty="0"/>
              <a:t>black box</a:t>
            </a:r>
            <a:r>
              <a:rPr lang="ru-RU" sz="2100" dirty="0"/>
              <a:t>»), у которого имеются входные и выходные сигналы. Агрегат выполняет обработку выходных сигналов, и результат этой обработки выдает в сигналы выходные.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10946" y="3507634"/>
            <a:ext cx="2057400" cy="21698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 H</a:t>
            </a:r>
            <a:endParaRPr lang="ru-RU" sz="3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379170" y="3836560"/>
            <a:ext cx="831776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379170" y="4135917"/>
            <a:ext cx="831776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379170" y="4462488"/>
            <a:ext cx="831776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379170" y="4761845"/>
            <a:ext cx="831776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379170" y="5074810"/>
            <a:ext cx="831776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379170" y="5374167"/>
            <a:ext cx="831776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268346" y="3809492"/>
            <a:ext cx="831776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268346" y="4108849"/>
            <a:ext cx="831776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268346" y="4435420"/>
            <a:ext cx="831776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268346" y="4734777"/>
            <a:ext cx="831776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268346" y="5047742"/>
            <a:ext cx="831776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268346" y="5347099"/>
            <a:ext cx="831776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Левая фигурная скобка 38"/>
          <p:cNvSpPr/>
          <p:nvPr/>
        </p:nvSpPr>
        <p:spPr>
          <a:xfrm>
            <a:off x="2175062" y="3705785"/>
            <a:ext cx="299358" cy="1828800"/>
          </a:xfrm>
          <a:prstGeom prst="leftBrace">
            <a:avLst>
              <a:gd name="adj1" fmla="val 8333"/>
              <a:gd name="adj2" fmla="val 5260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TextBox 39"/>
          <p:cNvSpPr txBox="1"/>
          <p:nvPr/>
        </p:nvSpPr>
        <p:spPr>
          <a:xfrm>
            <a:off x="1165412" y="4308561"/>
            <a:ext cx="1159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/>
              <a:t>Входные сигналы</a:t>
            </a:r>
            <a:endParaRPr lang="en-US" sz="2100" dirty="0"/>
          </a:p>
          <a:p>
            <a:pPr algn="ctr"/>
            <a:r>
              <a:rPr lang="en-US" sz="2100" i="1" dirty="0"/>
              <a:t>X(t)</a:t>
            </a:r>
            <a:endParaRPr lang="ru-RU" sz="21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359038" y="4234757"/>
            <a:ext cx="13572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Выходные сигналы</a:t>
            </a:r>
            <a:endParaRPr lang="en-US" sz="2100" dirty="0"/>
          </a:p>
          <a:p>
            <a:pPr algn="ctr"/>
            <a:r>
              <a:rPr lang="en-US" sz="2100" i="1" dirty="0"/>
              <a:t>Y(t)</a:t>
            </a:r>
          </a:p>
        </p:txBody>
      </p:sp>
      <p:sp>
        <p:nvSpPr>
          <p:cNvPr id="42" name="Левая фигурная скобка 41"/>
          <p:cNvSpPr/>
          <p:nvPr/>
        </p:nvSpPr>
        <p:spPr>
          <a:xfrm rot="10800000">
            <a:off x="6100121" y="3678147"/>
            <a:ext cx="299358" cy="1828800"/>
          </a:xfrm>
          <a:prstGeom prst="leftBrace">
            <a:avLst>
              <a:gd name="adj1" fmla="val 8333"/>
              <a:gd name="adj2" fmla="val 5260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81670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" y="33338"/>
            <a:ext cx="907256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Процессная сеть Кана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(</a:t>
            </a:r>
            <a:r>
              <a:rPr lang="en-US" altLang="ru-RU" sz="4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Kahn network)</a:t>
            </a:r>
            <a:endParaRPr lang="ru-RU" altLang="ru-RU" sz="4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5" y="2282639"/>
            <a:ext cx="9014503" cy="324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72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768" y="857251"/>
            <a:ext cx="8864973" cy="640766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rgbClr val="0000CC"/>
                </a:solidFill>
              </a:rPr>
              <a:t>Система (сеть) агрегатов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492" y="1415547"/>
            <a:ext cx="8864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Выходные каналы агрегатов могут соединяться со входными каналами других агрегатов с помощью так называемых сигналов (т.е. «каналов» для обмена информацией). Выделяются выходных и выходные сигналы, с помощью которых производится ввод и вывод данных из системы. Для взаимодействия </a:t>
            </a:r>
            <a:r>
              <a:rPr lang="ru-RU" dirty="0" err="1"/>
              <a:t>агрегативной</a:t>
            </a:r>
            <a:r>
              <a:rPr lang="ru-RU" dirty="0"/>
              <a:t> системы с внешним миром, вводится фиктивный агрегат </a:t>
            </a:r>
            <a:r>
              <a:rPr lang="en-US" i="1" dirty="0"/>
              <a:t>A</a:t>
            </a:r>
            <a:r>
              <a:rPr lang="en-US" i="1" baseline="-25000" dirty="0"/>
              <a:t>0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59723" y="3728805"/>
            <a:ext cx="688922" cy="8336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648645" y="3954515"/>
            <a:ext cx="696865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648644" y="4219756"/>
            <a:ext cx="699227" cy="895199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345511" y="3728804"/>
            <a:ext cx="688922" cy="8336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5509" y="4822253"/>
            <a:ext cx="947372" cy="11390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63957" y="3728804"/>
            <a:ext cx="688922" cy="8336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63956" y="5076379"/>
            <a:ext cx="688922" cy="8336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034432" y="3954515"/>
            <a:ext cx="729524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033364" y="4359263"/>
            <a:ext cx="734023" cy="844195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279075" y="3923833"/>
            <a:ext cx="680648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294361" y="4259559"/>
            <a:ext cx="672418" cy="1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279075" y="5552838"/>
            <a:ext cx="2087852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1279075" y="4475035"/>
            <a:ext cx="3474221" cy="60134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295570" y="5385024"/>
            <a:ext cx="471075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452878" y="3923833"/>
            <a:ext cx="718282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171161" y="3729989"/>
            <a:ext cx="688922" cy="8336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 стрелкой 50"/>
          <p:cNvCxnSpPr>
            <a:stCxn id="24" idx="3"/>
            <a:endCxn id="50" idx="1"/>
          </p:cNvCxnSpPr>
          <p:nvPr/>
        </p:nvCxnSpPr>
        <p:spPr>
          <a:xfrm>
            <a:off x="5452879" y="4145640"/>
            <a:ext cx="718282" cy="1185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5451811" y="4382004"/>
            <a:ext cx="709757" cy="933935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459302" y="5552838"/>
            <a:ext cx="210377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6860938" y="3886201"/>
            <a:ext cx="683084" cy="9041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860938" y="4145639"/>
            <a:ext cx="683084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460730" y="4382004"/>
            <a:ext cx="2083292" cy="781549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Левая фигурная скобка 56"/>
          <p:cNvSpPr/>
          <p:nvPr/>
        </p:nvSpPr>
        <p:spPr>
          <a:xfrm>
            <a:off x="1066800" y="3845626"/>
            <a:ext cx="299358" cy="1828800"/>
          </a:xfrm>
          <a:prstGeom prst="leftBrace">
            <a:avLst>
              <a:gd name="adj1" fmla="val 8333"/>
              <a:gd name="adj2" fmla="val 5260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TextBox 57"/>
          <p:cNvSpPr txBox="1"/>
          <p:nvPr/>
        </p:nvSpPr>
        <p:spPr>
          <a:xfrm>
            <a:off x="0" y="4949145"/>
            <a:ext cx="1159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/>
              <a:t>Входные сигналы </a:t>
            </a:r>
            <a:r>
              <a:rPr lang="en-US" sz="2100" dirty="0"/>
              <a:t>X</a:t>
            </a:r>
            <a:endParaRPr lang="ru-RU" sz="2100" dirty="0"/>
          </a:p>
        </p:txBody>
      </p:sp>
      <p:sp>
        <p:nvSpPr>
          <p:cNvPr id="59" name="TextBox 58"/>
          <p:cNvSpPr txBox="1"/>
          <p:nvPr/>
        </p:nvSpPr>
        <p:spPr>
          <a:xfrm>
            <a:off x="7731280" y="4718434"/>
            <a:ext cx="13378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/>
              <a:t>Выходные сигналы</a:t>
            </a:r>
            <a:endParaRPr lang="en-US" sz="2100" dirty="0"/>
          </a:p>
          <a:p>
            <a:pPr algn="ctr"/>
            <a:r>
              <a:rPr lang="en-US" sz="2100" dirty="0"/>
              <a:t>Y</a:t>
            </a:r>
            <a:endParaRPr lang="ru-RU" sz="2100" dirty="0"/>
          </a:p>
        </p:txBody>
      </p:sp>
      <p:sp>
        <p:nvSpPr>
          <p:cNvPr id="60" name="Левая фигурная скобка 59"/>
          <p:cNvSpPr/>
          <p:nvPr/>
        </p:nvSpPr>
        <p:spPr>
          <a:xfrm rot="10800000">
            <a:off x="7467823" y="3796802"/>
            <a:ext cx="295091" cy="1828800"/>
          </a:xfrm>
          <a:prstGeom prst="leftBrace">
            <a:avLst>
              <a:gd name="adj1" fmla="val 8333"/>
              <a:gd name="adj2" fmla="val 5260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" name="Прямоугольник 30"/>
          <p:cNvSpPr/>
          <p:nvPr/>
        </p:nvSpPr>
        <p:spPr>
          <a:xfrm>
            <a:off x="3678982" y="4927331"/>
            <a:ext cx="316349" cy="42327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79086" y="5444308"/>
            <a:ext cx="316349" cy="42327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3345509" y="5138966"/>
            <a:ext cx="333473" cy="0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32" idx="1"/>
          </p:cNvCxnSpPr>
          <p:nvPr/>
        </p:nvCxnSpPr>
        <p:spPr>
          <a:xfrm>
            <a:off x="3345509" y="5138967"/>
            <a:ext cx="333576" cy="516977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295570" y="5636192"/>
            <a:ext cx="471075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1" idx="3"/>
            <a:endCxn id="22" idx="3"/>
          </p:cNvCxnSpPr>
          <p:nvPr/>
        </p:nvCxnSpPr>
        <p:spPr>
          <a:xfrm>
            <a:off x="3995331" y="5138967"/>
            <a:ext cx="297550" cy="252801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4006096" y="5636326"/>
            <a:ext cx="297446" cy="8477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011190" y="2918047"/>
            <a:ext cx="688922" cy="5832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3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4691743" y="3197679"/>
            <a:ext cx="3690257" cy="1480457"/>
          </a:xfrm>
          <a:custGeom>
            <a:avLst/>
            <a:gdLst>
              <a:gd name="connsiteX0" fmla="*/ 4296229 w 5027953"/>
              <a:gd name="connsiteY0" fmla="*/ 1973943 h 1973943"/>
              <a:gd name="connsiteX1" fmla="*/ 4688114 w 5027953"/>
              <a:gd name="connsiteY1" fmla="*/ 420915 h 1973943"/>
              <a:gd name="connsiteX2" fmla="*/ 0 w 5027953"/>
              <a:gd name="connsiteY2" fmla="*/ 0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7953" h="1973943">
                <a:moveTo>
                  <a:pt x="4296229" y="1973943"/>
                </a:moveTo>
                <a:cubicBezTo>
                  <a:pt x="4850190" y="1361924"/>
                  <a:pt x="5404152" y="749905"/>
                  <a:pt x="4688114" y="420915"/>
                </a:cubicBezTo>
                <a:cubicBezTo>
                  <a:pt x="3972076" y="91925"/>
                  <a:pt x="585409" y="94343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Полилиния 16"/>
          <p:cNvSpPr/>
          <p:nvPr/>
        </p:nvSpPr>
        <p:spPr>
          <a:xfrm>
            <a:off x="638797" y="3169353"/>
            <a:ext cx="3356261" cy="1639412"/>
          </a:xfrm>
          <a:custGeom>
            <a:avLst/>
            <a:gdLst>
              <a:gd name="connsiteX0" fmla="*/ 4475014 w 4475014"/>
              <a:gd name="connsiteY0" fmla="*/ 23254 h 2185883"/>
              <a:gd name="connsiteX1" fmla="*/ 860957 w 4475014"/>
              <a:gd name="connsiteY1" fmla="*/ 182911 h 2185883"/>
              <a:gd name="connsiteX2" fmla="*/ 4614 w 4475014"/>
              <a:gd name="connsiteY2" fmla="*/ 1373083 h 2185883"/>
              <a:gd name="connsiteX3" fmla="*/ 498100 w 4475014"/>
              <a:gd name="connsiteY3" fmla="*/ 2185883 h 2185883"/>
              <a:gd name="connsiteX4" fmla="*/ 498100 w 4475014"/>
              <a:gd name="connsiteY4" fmla="*/ 2185883 h 218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014" h="2185883">
                <a:moveTo>
                  <a:pt x="4475014" y="23254"/>
                </a:moveTo>
                <a:cubicBezTo>
                  <a:pt x="3040519" y="-9403"/>
                  <a:pt x="1606024" y="-42060"/>
                  <a:pt x="860957" y="182911"/>
                </a:cubicBezTo>
                <a:cubicBezTo>
                  <a:pt x="115890" y="407882"/>
                  <a:pt x="65090" y="1039254"/>
                  <a:pt x="4614" y="1373083"/>
                </a:cubicBezTo>
                <a:cubicBezTo>
                  <a:pt x="-55862" y="1706912"/>
                  <a:pt x="498100" y="2185883"/>
                  <a:pt x="498100" y="2185883"/>
                </a:cubicBezTo>
                <a:lnTo>
                  <a:pt x="498100" y="2185883"/>
                </a:ln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524725" y="2607043"/>
            <a:ext cx="1420361" cy="561438"/>
          </a:xfrm>
          <a:prstGeom prst="wedgeRoundRectCallout">
            <a:avLst>
              <a:gd name="adj1" fmla="val -105676"/>
              <a:gd name="adj2" fmla="val 26737"/>
              <a:gd name="adj3" fmla="val 16667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</a:rPr>
              <a:t>ВНЕШНЯЯ СРЕДА</a:t>
            </a:r>
          </a:p>
        </p:txBody>
      </p:sp>
    </p:spTree>
    <p:extLst>
      <p:ext uri="{BB962C8B-B14F-4D97-AF65-F5344CB8AC3E}">
        <p14:creationId xmlns:p14="http://schemas.microsoft.com/office/powerpoint/2010/main" val="155997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43205"/>
          </a:xfrm>
        </p:spPr>
        <p:txBody>
          <a:bodyPr>
            <a:noAutofit/>
          </a:bodyPr>
          <a:lstStyle/>
          <a:p>
            <a:r>
              <a:rPr lang="ru-RU" sz="3750" b="1" dirty="0">
                <a:solidFill>
                  <a:srgbClr val="0000FF"/>
                </a:solidFill>
              </a:rPr>
              <a:t>Литература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2276" y="1027299"/>
            <a:ext cx="865944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1. </a:t>
            </a:r>
            <a:r>
              <a:rPr lang="ru-RU" sz="2300" dirty="0" err="1"/>
              <a:t>Вентцель</a:t>
            </a:r>
            <a:r>
              <a:rPr lang="ru-RU" sz="2300" dirty="0"/>
              <a:t> Е.С., Овчаров Л.А. Теория случайных процессов и ее инженерные приложения. — Учеб. пособие для втузов. — 2-е</a:t>
            </a:r>
          </a:p>
          <a:p>
            <a:r>
              <a:rPr lang="ru-RU" sz="2300" dirty="0"/>
              <a:t>изд., стер. — М.: </a:t>
            </a:r>
            <a:r>
              <a:rPr lang="ru-RU" sz="2300" dirty="0" err="1"/>
              <a:t>Высш</a:t>
            </a:r>
            <a:r>
              <a:rPr lang="ru-RU" sz="2300" dirty="0"/>
              <a:t>. </a:t>
            </a:r>
            <a:r>
              <a:rPr lang="ru-RU" sz="2300" dirty="0" err="1"/>
              <a:t>шк</a:t>
            </a:r>
            <a:r>
              <a:rPr lang="ru-RU" sz="2300" dirty="0"/>
              <a:t>., 2000. — 383 с:</a:t>
            </a:r>
          </a:p>
          <a:p>
            <a:r>
              <a:rPr lang="ru-RU" sz="2300" dirty="0"/>
              <a:t>2. </a:t>
            </a:r>
            <a:r>
              <a:rPr lang="ru-RU" sz="2300" dirty="0" err="1"/>
              <a:t>Клейнрок</a:t>
            </a:r>
            <a:r>
              <a:rPr lang="ru-RU" sz="2300" dirty="0"/>
              <a:t> Л. Теория массового обслуживания. Пер. с англ. </a:t>
            </a:r>
            <a:r>
              <a:rPr lang="en-US" sz="2300" dirty="0"/>
              <a:t>/</a:t>
            </a:r>
            <a:r>
              <a:rPr lang="ru-RU" sz="2300" dirty="0"/>
              <a:t>Пер. И.И. Глушко; ред. В.И. Нейман. – М.: </a:t>
            </a:r>
            <a:r>
              <a:rPr lang="ru-RU" sz="2300" dirty="0" err="1" smtClean="0"/>
              <a:t>Машиностроние</a:t>
            </a:r>
            <a:r>
              <a:rPr lang="ru-RU" sz="2300" dirty="0"/>
              <a:t>, 1979. – 432 с.</a:t>
            </a:r>
            <a:endParaRPr lang="en-US" sz="2300" dirty="0"/>
          </a:p>
          <a:p>
            <a:r>
              <a:rPr lang="ru-RU" altLang="ru-RU" sz="2300" dirty="0" smtClean="0"/>
              <a:t>3. </a:t>
            </a:r>
            <a:r>
              <a:rPr lang="ru-RU" altLang="ru-RU" sz="2300" dirty="0"/>
              <a:t>Зарубин В.С. Математическое </a:t>
            </a:r>
            <a:r>
              <a:rPr lang="ru-RU" altLang="ru-RU" sz="2300" dirty="0" smtClean="0"/>
              <a:t>университете</a:t>
            </a:r>
            <a:r>
              <a:rPr lang="ru-RU" altLang="ru-RU" sz="2300" dirty="0"/>
              <a:t>; </a:t>
            </a:r>
            <a:r>
              <a:rPr lang="ru-RU" altLang="ru-RU" sz="2300" dirty="0" err="1"/>
              <a:t>Вып</a:t>
            </a:r>
            <a:r>
              <a:rPr lang="ru-RU" altLang="ru-RU" sz="2300" dirty="0"/>
              <a:t>. </a:t>
            </a:r>
            <a:r>
              <a:rPr lang="en-US" altLang="ru-RU" sz="2300" dirty="0"/>
              <a:t>XXI, </a:t>
            </a:r>
            <a:r>
              <a:rPr lang="ru-RU" altLang="ru-RU" sz="2300" dirty="0" err="1"/>
              <a:t>заключительный</a:t>
            </a:r>
            <a:r>
              <a:rPr lang="ru-RU" altLang="ru-RU" sz="2300" dirty="0" err="1" smtClean="0"/>
              <a:t>арубина</a:t>
            </a:r>
            <a:r>
              <a:rPr lang="ru-RU" altLang="ru-RU" sz="2300" dirty="0"/>
              <a:t>, А.П. Крищенко. – 2-е изд., стереотип. – М.: Изд-во МГТУ им. Баумана, 2003. – 496 с. (Сер. Математика </a:t>
            </a:r>
            <a:r>
              <a:rPr lang="ru-RU" altLang="ru-RU" sz="2300" dirty="0" smtClean="0"/>
              <a:t>в).</a:t>
            </a:r>
            <a:endParaRPr lang="ru-RU" altLang="ru-RU" sz="23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 smtClean="0"/>
              <a:t>4. </a:t>
            </a:r>
            <a:r>
              <a:rPr lang="ru-RU" altLang="ru-RU" sz="2300" dirty="0" err="1"/>
              <a:t>Кельтон</a:t>
            </a:r>
            <a:r>
              <a:rPr lang="ru-RU" altLang="ru-RU" sz="2300" dirty="0"/>
              <a:t> В.,  </a:t>
            </a:r>
            <a:r>
              <a:rPr lang="ru-RU" altLang="ru-RU" sz="2300" dirty="0" err="1"/>
              <a:t>Лоу</a:t>
            </a:r>
            <a:r>
              <a:rPr lang="ru-RU" altLang="ru-RU" sz="2300" dirty="0"/>
              <a:t> А. Имитационное моделирование. Классика CS. 3-е изд. </a:t>
            </a:r>
            <a:r>
              <a:rPr lang="ru-RU" altLang="ru-RU" sz="2300" dirty="0" err="1"/>
              <a:t>Спб</a:t>
            </a:r>
            <a:r>
              <a:rPr lang="ru-RU" altLang="ru-RU" sz="2300" dirty="0"/>
              <a:t>. Питер; Киев: Издательская группа BHV, 2004.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300" dirty="0" smtClean="0"/>
              <a:t>5. </a:t>
            </a:r>
            <a:r>
              <a:rPr lang="ru-RU" altLang="ru-RU" sz="2300" dirty="0"/>
              <a:t>Советов Б.Я., Яковлев С.А. Моделирование систем: учеб. для вузов 3-е </a:t>
            </a:r>
            <a:r>
              <a:rPr lang="ru-RU" altLang="ru-RU" sz="2300" dirty="0" err="1"/>
              <a:t>изд</a:t>
            </a:r>
            <a:r>
              <a:rPr lang="ru-RU" altLang="ru-RU" sz="2300" dirty="0"/>
              <a:t>, </a:t>
            </a:r>
            <a:r>
              <a:rPr lang="ru-RU" altLang="ru-RU" sz="2300" dirty="0" err="1"/>
              <a:t>перераб</a:t>
            </a:r>
            <a:r>
              <a:rPr lang="ru-RU" altLang="ru-RU" sz="2300" dirty="0"/>
              <a:t>. и доп. – М.: </a:t>
            </a:r>
            <a:r>
              <a:rPr lang="ru-RU" altLang="ru-RU" sz="2300" dirty="0" err="1"/>
              <a:t>Высш</a:t>
            </a:r>
            <a:r>
              <a:rPr lang="ru-RU" altLang="ru-RU" sz="2300" dirty="0"/>
              <a:t>. </a:t>
            </a:r>
            <a:r>
              <a:rPr lang="ru-RU" altLang="ru-RU" sz="2300" dirty="0" err="1"/>
              <a:t>шк</a:t>
            </a:r>
            <a:r>
              <a:rPr lang="ru-RU" altLang="ru-RU" sz="2300" dirty="0"/>
              <a:t>., 2001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8096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" y="33338"/>
            <a:ext cx="907256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Основные законы параллельных вычислений</a:t>
            </a:r>
            <a:endParaRPr lang="ru-RU" altLang="ru-RU" sz="4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012" y="1580050"/>
            <a:ext cx="86162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Основные понятия:</a:t>
            </a:r>
          </a:p>
          <a:p>
            <a:pPr marL="457200" indent="-457200">
              <a:buFont typeface="Symbol" panose="05050102010706020507" pitchFamily="18" charset="2"/>
              <a:buChar char="p"/>
            </a:pPr>
            <a:r>
              <a:rPr lang="ru-RU" sz="3200" dirty="0" smtClean="0">
                <a:sym typeface="Symbol" panose="05050102010706020507" pitchFamily="18" charset="2"/>
              </a:rPr>
              <a:t>- пиковая производительность;</a:t>
            </a:r>
          </a:p>
          <a:p>
            <a:r>
              <a:rPr lang="en-US" sz="3200" i="1" dirty="0" smtClean="0">
                <a:sym typeface="Symbol" panose="05050102010706020507" pitchFamily="18" charset="2"/>
              </a:rPr>
              <a:t>p</a:t>
            </a:r>
            <a:r>
              <a:rPr lang="ru-RU" sz="3200" dirty="0" smtClean="0">
                <a:sym typeface="Symbol" panose="05050102010706020507" pitchFamily="18" charset="2"/>
              </a:rPr>
              <a:t> </a:t>
            </a:r>
            <a:r>
              <a:rPr lang="en-US" sz="3200" dirty="0" smtClean="0">
                <a:sym typeface="Symbol" panose="05050102010706020507" pitchFamily="18" charset="2"/>
              </a:rPr>
              <a:t>– </a:t>
            </a:r>
            <a:r>
              <a:rPr lang="ru-RU" sz="3200" dirty="0" smtClean="0">
                <a:sym typeface="Symbol" panose="05050102010706020507" pitchFamily="18" charset="2"/>
              </a:rPr>
              <a:t>загруженность устройства (какую часть времени устройство работает);</a:t>
            </a:r>
          </a:p>
          <a:p>
            <a:r>
              <a:rPr lang="en-US" sz="3200" i="1" dirty="0" smtClean="0"/>
              <a:t>r</a:t>
            </a:r>
            <a:r>
              <a:rPr lang="en-US" sz="3200" dirty="0" smtClean="0"/>
              <a:t> – </a:t>
            </a:r>
            <a:r>
              <a:rPr lang="ru-RU" sz="3200" dirty="0" smtClean="0"/>
              <a:t>реальная производительность.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47" y="5035083"/>
            <a:ext cx="2219441" cy="145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6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" y="33338"/>
            <a:ext cx="907256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Основные законы параллельных вычислений</a:t>
            </a:r>
            <a:endParaRPr lang="ru-RU" altLang="ru-RU" sz="4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012" y="1580050"/>
            <a:ext cx="8616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Загруженность всей ВС: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86" y="2476779"/>
            <a:ext cx="4507501" cy="19876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08" y="4776378"/>
            <a:ext cx="4618311" cy="12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1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" y="33338"/>
            <a:ext cx="907256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Основные законы параллельных вычислений</a:t>
            </a:r>
            <a:endParaRPr lang="ru-RU" altLang="ru-RU" sz="4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012" y="1580050"/>
            <a:ext cx="8616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Ускорение выполнения алгоритма: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37" y="2667279"/>
            <a:ext cx="2377888" cy="2092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7047" y="339060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(1)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4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" y="33338"/>
            <a:ext cx="907256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Основные законы параллельных вычислений</a:t>
            </a:r>
            <a:endParaRPr lang="ru-RU" altLang="ru-RU" sz="4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012" y="1580050"/>
            <a:ext cx="8616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Представим ВС в виде графа, где узлы ассоциируются с устройствами (</a:t>
            </a:r>
            <a:r>
              <a:rPr lang="en-US" sz="2800" i="1" dirty="0" smtClean="0"/>
              <a:t>S</a:t>
            </a:r>
            <a:r>
              <a:rPr lang="en-US" sz="2800" dirty="0" smtClean="0"/>
              <a:t> </a:t>
            </a:r>
            <a:r>
              <a:rPr lang="ru-RU" sz="2800" dirty="0" smtClean="0"/>
              <a:t>штук), а дуги – с информационными связями между ними, тогда если граф связный, то: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947" y="3551423"/>
            <a:ext cx="3682913" cy="87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4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" y="33338"/>
            <a:ext cx="907256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Основные законы параллельных вычислений</a:t>
            </a:r>
            <a:endParaRPr lang="ru-RU" altLang="ru-RU" sz="4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365" y="2230437"/>
            <a:ext cx="3429000" cy="2200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915" y="5248275"/>
            <a:ext cx="3009900" cy="1609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2883" y="1602495"/>
            <a:ext cx="542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Оценка максимальной загруженности: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2944" y="4596989"/>
            <a:ext cx="4919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Оценка максимального ускорения: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2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875" y="33338"/>
            <a:ext cx="907256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Основные законы параллельных вычислений</a:t>
            </a:r>
            <a:endParaRPr lang="ru-RU" altLang="ru-RU" sz="4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845" y="2486598"/>
            <a:ext cx="3394677" cy="1534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965" y="4125712"/>
            <a:ext cx="83939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Где</a:t>
            </a:r>
          </a:p>
          <a:p>
            <a:r>
              <a:rPr lang="en-US" sz="2400" i="1" dirty="0" smtClean="0"/>
              <a:t>N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– </a:t>
            </a:r>
            <a:r>
              <a:rPr lang="ru-RU" sz="2400" dirty="0" smtClean="0"/>
              <a:t>количество операций, выполненных во время вычислительного процесса </a:t>
            </a:r>
            <a:r>
              <a:rPr lang="en-US" sz="2400" i="1" dirty="0" err="1" smtClean="0"/>
              <a:t>i</a:t>
            </a:r>
            <a:r>
              <a:rPr lang="ru-RU" sz="2400" dirty="0" smtClean="0"/>
              <a:t>-м устройством;</a:t>
            </a:r>
          </a:p>
          <a:p>
            <a:r>
              <a:rPr lang="en-US" sz="2400" dirty="0" smtClean="0"/>
              <a:t>T – </a:t>
            </a:r>
            <a:r>
              <a:rPr lang="ru-RU" sz="2400" dirty="0" smtClean="0"/>
              <a:t>время выполнения алгоритма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m </a:t>
            </a:r>
            <a:r>
              <a:rPr lang="ru-RU" sz="2400" dirty="0" smtClean="0"/>
              <a:t>– количество ярусов алгоритма</a:t>
            </a:r>
          </a:p>
          <a:p>
            <a:r>
              <a:rPr lang="ru-RU" sz="2400" dirty="0" smtClean="0">
                <a:sym typeface="Symbol" panose="05050102010706020507" pitchFamily="18" charset="2"/>
              </a:rPr>
              <a:t></a:t>
            </a:r>
            <a:r>
              <a:rPr lang="ru-RU" sz="2400" dirty="0" smtClean="0"/>
              <a:t> - пиковая производительность исполнительного устройства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74060" y="1642837"/>
            <a:ext cx="3100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Первый закон Амдала</a:t>
            </a:r>
          </a:p>
          <a:p>
            <a:r>
              <a:rPr lang="ru-RU" sz="2400" dirty="0" smtClean="0"/>
              <a:t>Из (1) следует, что: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93522" y="3254041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=N/m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098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1324</Words>
  <Application>Microsoft Office PowerPoint</Application>
  <PresentationFormat>Экран (4:3)</PresentationFormat>
  <Paragraphs>199</Paragraphs>
  <Slides>31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моделирования</vt:lpstr>
      <vt:lpstr>Схемы моделирования ВПВС</vt:lpstr>
      <vt:lpstr>Презентация PowerPoint</vt:lpstr>
      <vt:lpstr>Ярусизированный (ярусный) арифметический граф</vt:lpstr>
      <vt:lpstr>Потоковый граф (операции)</vt:lpstr>
      <vt:lpstr>Стохастическая модель</vt:lpstr>
      <vt:lpstr>Свойство марковости</vt:lpstr>
      <vt:lpstr>Эргодическая марковская система</vt:lpstr>
      <vt:lpstr>Теорема о существовании предельных вероятностей марковской цепи</vt:lpstr>
      <vt:lpstr>Уровни (иерархия) моделирования вычислительной системы</vt:lpstr>
      <vt:lpstr>Пример расчета стационарных вероятностей для непрерывного Марковского процесса</vt:lpstr>
      <vt:lpstr>Системы массового обслуживания (СМО)</vt:lpstr>
      <vt:lpstr>Классификация СМО</vt:lpstr>
      <vt:lpstr>Презентация PowerPoint</vt:lpstr>
      <vt:lpstr>Классификация СМО</vt:lpstr>
      <vt:lpstr>Агрегат</vt:lpstr>
      <vt:lpstr>Система (сеть) агрегатов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Салибекян</dc:creator>
  <cp:lastModifiedBy>Сергей Салибекян</cp:lastModifiedBy>
  <cp:revision>31</cp:revision>
  <dcterms:created xsi:type="dcterms:W3CDTF">2017-04-20T19:34:53Z</dcterms:created>
  <dcterms:modified xsi:type="dcterms:W3CDTF">2017-06-16T10:03:03Z</dcterms:modified>
</cp:coreProperties>
</file>