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66" r:id="rId3"/>
    <p:sldId id="258" r:id="rId4"/>
    <p:sldId id="267" r:id="rId5"/>
    <p:sldId id="268" r:id="rId6"/>
    <p:sldId id="263" r:id="rId7"/>
    <p:sldId id="264" r:id="rId8"/>
    <p:sldId id="259" r:id="rId9"/>
    <p:sldId id="269" r:id="rId10"/>
    <p:sldId id="274" r:id="rId11"/>
    <p:sldId id="270" r:id="rId12"/>
    <p:sldId id="271" r:id="rId13"/>
    <p:sldId id="272" r:id="rId14"/>
    <p:sldId id="260" r:id="rId15"/>
    <p:sldId id="262" r:id="rId16"/>
    <p:sldId id="273" r:id="rId17"/>
    <p:sldId id="293" r:id="rId18"/>
    <p:sldId id="29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57" r:id="rId38"/>
    <p:sldId id="265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0607C-BC90-47EE-822C-B0DFCD4CD7D3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5CD75-056A-42AB-A520-1E038426F0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881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422CFA6-4423-4374-A1A1-84EBFFD7E6EF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  <p:sp>
        <p:nvSpPr>
          <p:cNvPr id="1187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810964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5D7B6A1-7709-49CF-8116-33E9242064D5}" type="slidenum">
              <a:rPr lang="ru-RU" altLang="ru-RU" smtClean="0"/>
              <a:pPr/>
              <a:t>24</a:t>
            </a:fld>
            <a:endParaRPr lang="ru-RU" altLang="ru-RU" smtClean="0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ru-RU" altLang="ru-RU" smtClean="0"/>
              <a:t>При использовании инструментальной библиотеки (или, если хотите, обычной библиотеки подпрограмм) вы пишете тело приложения</a:t>
            </a:r>
          </a:p>
          <a:p>
            <a:r>
              <a:rPr lang="ru-RU" altLang="ru-RU" smtClean="0"/>
              <a:t>и вызываете из него код, который планируете использовать повторно. При работе с каркасом вы, наоборот, повторно используете тело и пишете код, который</a:t>
            </a:r>
          </a:p>
          <a:p>
            <a:r>
              <a:rPr lang="ru-RU" altLang="ru-RU" smtClean="0"/>
              <a:t>оно вызывает. Если проектировать приложения нелегко, инструментальные библиотеки - еще сложнее, то проектирование каркасов - задача самая трудная. В каркас могут входить патерны.</a:t>
            </a:r>
          </a:p>
        </p:txBody>
      </p:sp>
    </p:spTree>
    <p:extLst>
      <p:ext uri="{BB962C8B-B14F-4D97-AF65-F5344CB8AC3E}">
        <p14:creationId xmlns:p14="http://schemas.microsoft.com/office/powerpoint/2010/main" val="706717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5CE684E-9A1E-4DA1-B50A-E2F6ECB22912}" type="slidenum">
              <a:rPr lang="ru-RU" altLang="ru-RU" smtClean="0"/>
              <a:pPr/>
              <a:t>25</a:t>
            </a:fld>
            <a:endParaRPr lang="ru-RU" altLang="ru-RU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ru-RU" altLang="ru-RU" smtClean="0"/>
              <a:t>Круп-</a:t>
            </a:r>
          </a:p>
          <a:p>
            <a:r>
              <a:rPr lang="ru-RU" altLang="ru-RU" smtClean="0"/>
              <a:t>ные объектно-ориентированные приложения составляются из слоев взаимодействующих друг с другом каркасов. Дизайн и код приложения в значительной мере</a:t>
            </a:r>
          </a:p>
          <a:p>
            <a:r>
              <a:rPr lang="ru-RU" altLang="ru-RU" smtClean="0"/>
              <a:t>определяются теми каркасами, которые применялись при его создании.</a:t>
            </a:r>
          </a:p>
        </p:txBody>
      </p:sp>
    </p:spTree>
    <p:extLst>
      <p:ext uri="{BB962C8B-B14F-4D97-AF65-F5344CB8AC3E}">
        <p14:creationId xmlns:p14="http://schemas.microsoft.com/office/powerpoint/2010/main" val="22333297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B451B26-9244-4420-A50E-E5D87EEE50BA}" type="slidenum">
              <a:rPr lang="ru-RU" altLang="ru-RU" smtClean="0"/>
              <a:pPr/>
              <a:t>26</a:t>
            </a:fld>
            <a:endParaRPr lang="ru-RU" altLang="ru-RU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858766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B549509-91E2-4D84-98D0-F17A7B887C5D}" type="slidenum">
              <a:rPr lang="ru-RU" altLang="ru-RU" smtClean="0"/>
              <a:pPr/>
              <a:t>27</a:t>
            </a:fld>
            <a:endParaRPr lang="ru-RU" altLang="ru-RU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8988063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59A45C9-5F9D-436C-928D-FD1D0AD35E6B}" type="slidenum">
              <a:rPr lang="ru-RU" altLang="ru-RU" smtClean="0"/>
              <a:pPr/>
              <a:t>28</a:t>
            </a:fld>
            <a:endParaRPr lang="ru-RU" altLang="ru-RU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3332259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994F97-089B-47A8-B57D-8CE543B9543A}" type="slidenum">
              <a:rPr lang="ru-RU" altLang="ru-RU" smtClean="0"/>
              <a:pPr/>
              <a:t>29</a:t>
            </a:fld>
            <a:endParaRPr lang="ru-RU" altLang="ru-RU" smtClean="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404444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42C1D0-98A9-449D-916E-8D8F99A3C501}" type="slidenum">
              <a:rPr lang="ru-RU" altLang="ru-RU" smtClean="0"/>
              <a:pPr/>
              <a:t>30</a:t>
            </a:fld>
            <a:endParaRPr lang="ru-RU" altLang="ru-RU" smtClean="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7911871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039AF96-B245-44AC-AF21-299FFD6410F8}" type="slidenum">
              <a:rPr lang="ru-RU" altLang="ru-RU" smtClean="0"/>
              <a:pPr/>
              <a:t>31</a:t>
            </a:fld>
            <a:endParaRPr lang="ru-RU" altLang="ru-RU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373623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C0A3E89-0C6A-480D-9DDE-A951DE38A86E}" type="slidenum">
              <a:rPr lang="ru-RU" altLang="ru-RU" smtClean="0"/>
              <a:pPr/>
              <a:t>32</a:t>
            </a:fld>
            <a:endParaRPr lang="ru-RU" altLang="ru-RU" smtClean="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7347151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BE894D4-C1DC-4D50-8949-98C8216772CF}" type="slidenum">
              <a:rPr lang="ru-RU" altLang="ru-RU" smtClean="0"/>
              <a:pPr/>
              <a:t>33</a:t>
            </a:fld>
            <a:endParaRPr lang="ru-RU" altLang="ru-RU" smtClean="0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781233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BEEBF3-2CA3-4EC5-A4F6-9DDFDDDACB77}" type="slidenum">
              <a:rPr lang="ru-RU" altLang="ru-RU" smtClean="0"/>
              <a:pPr/>
              <a:t>16</a:t>
            </a:fld>
            <a:endParaRPr lang="ru-RU" altLang="ru-RU" smtClean="0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901168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5E3FA9-927E-4A74-9038-EFF7F08025BF}" type="slidenum">
              <a:rPr lang="ru-RU" altLang="ru-RU" smtClean="0"/>
              <a:pPr/>
              <a:t>34</a:t>
            </a:fld>
            <a:endParaRPr lang="ru-RU" altLang="ru-RU" smtClean="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409476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D0384DF-83AC-4092-828B-5D38D8B68015}" type="slidenum">
              <a:rPr lang="ru-RU" altLang="ru-RU" smtClean="0"/>
              <a:pPr/>
              <a:t>35</a:t>
            </a:fld>
            <a:endParaRPr lang="ru-RU" altLang="ru-RU" smtClean="0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6043464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ED0E5BE-56FD-424D-A6D0-458627A3B3B5}" type="slidenum">
              <a:rPr lang="ru-RU" altLang="ru-RU" smtClean="0"/>
              <a:pPr/>
              <a:t>36</a:t>
            </a:fld>
            <a:endParaRPr lang="ru-RU" altLang="ru-RU" smtClean="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9286193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E2971-704F-45A4-AF56-C02405FE5F9D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081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BEEBF3-2CA3-4EC5-A4F6-9DDFDDDACB77}" type="slidenum">
              <a:rPr lang="ru-RU" altLang="ru-RU" smtClean="0"/>
              <a:pPr/>
              <a:t>17</a:t>
            </a:fld>
            <a:endParaRPr lang="ru-RU" altLang="ru-RU" smtClean="0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466717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BEEBF3-2CA3-4EC5-A4F6-9DDFDDDACB77}" type="slidenum">
              <a:rPr lang="ru-RU" altLang="ru-RU" smtClean="0"/>
              <a:pPr/>
              <a:t>18</a:t>
            </a:fld>
            <a:endParaRPr lang="ru-RU" altLang="ru-RU" smtClean="0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 smtClean="0"/>
              <a:t>Порождающие – процесс создания объектов</a:t>
            </a:r>
          </a:p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982478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E7249A0-DE4B-488B-A8D7-B1AEABF4E7F6}" type="slidenum">
              <a:rPr lang="ru-RU" altLang="ru-RU" smtClean="0"/>
              <a:pPr/>
              <a:t>19</a:t>
            </a:fld>
            <a:endParaRPr lang="ru-RU" altLang="ru-RU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3455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45D7BBD-5351-42F6-9108-F1B7A0CD3D86}" type="slidenum">
              <a:rPr lang="ru-RU" altLang="ru-RU" smtClean="0"/>
              <a:pPr/>
              <a:t>20</a:t>
            </a:fld>
            <a:endParaRPr lang="ru-RU" altLang="ru-RU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49226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8CA3F7E-CE40-4C2B-B2CC-5BC92F299972}" type="slidenum">
              <a:rPr lang="ru-RU" altLang="ru-RU" smtClean="0"/>
              <a:pPr/>
              <a:t>21</a:t>
            </a:fld>
            <a:endParaRPr lang="ru-RU" altLang="ru-RU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7684435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9E2663E-75FD-4511-AF9F-68DDE8632476}" type="slidenum">
              <a:rPr lang="ru-RU" altLang="ru-RU" smtClean="0"/>
              <a:pPr/>
              <a:t>22</a:t>
            </a:fld>
            <a:endParaRPr lang="ru-RU" altLang="ru-RU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87883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EC1B0D9-BB23-4F7B-8024-BBC48F07C559}" type="slidenum">
              <a:rPr lang="ru-RU" altLang="ru-RU" smtClean="0"/>
              <a:pPr/>
              <a:t>23</a:t>
            </a:fld>
            <a:endParaRPr lang="ru-RU" altLang="ru-RU" smtClean="0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325271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70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31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68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16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3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99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856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51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03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15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99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99ADA-198D-40C9-B9AF-1FBB781D1CAD}" type="datetimeFigureOut">
              <a:rPr lang="ru-RU" smtClean="0"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283EF-BABE-4B5C-95AB-19557EB585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8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Понятие технологичности ПО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3746" y="1415898"/>
            <a:ext cx="1109002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Под технологичностью понимают качество проекта программного продукта, от которого зависят трудовые и материальные затраты на его реализацию и последующие модификации. Хороший проект сравнительно быстро и легко кодируется, тестируется, отлаживается и модифицируется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14527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50720"/>
            <a:ext cx="9072563" cy="422275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4000" b="1" dirty="0">
                <a:solidFill>
                  <a:srgbClr val="0000FF"/>
                </a:solidFill>
              </a:rPr>
              <a:t>Принципы </a:t>
            </a:r>
            <a:r>
              <a:rPr lang="ru-RU" altLang="ru-RU" b="1" dirty="0">
                <a:solidFill>
                  <a:srgbClr val="0000FF"/>
                </a:solidFill>
              </a:rPr>
              <a:t>декомпозиции</a:t>
            </a:r>
            <a:r>
              <a:rPr lang="ru-RU" altLang="ru-RU" sz="4000" b="1" dirty="0">
                <a:solidFill>
                  <a:srgbClr val="0000FF"/>
                </a:solidFill>
              </a:rPr>
              <a:t> программы</a:t>
            </a:r>
          </a:p>
        </p:txBody>
      </p:sp>
      <p:sp>
        <p:nvSpPr>
          <p:cNvPr id="117763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17764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17765" name="Rectangle 1"/>
          <p:cNvSpPr>
            <a:spLocks noChangeArrowheads="1"/>
          </p:cNvSpPr>
          <p:nvPr/>
        </p:nvSpPr>
        <p:spPr bwMode="auto">
          <a:xfrm>
            <a:off x="1557339" y="6424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17766" name="Rectangle 2"/>
          <p:cNvSpPr>
            <a:spLocks noChangeArrowheads="1"/>
          </p:cNvSpPr>
          <p:nvPr/>
        </p:nvSpPr>
        <p:spPr bwMode="auto">
          <a:xfrm>
            <a:off x="4583114" y="12583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17767" name="Rectangle 1"/>
          <p:cNvSpPr>
            <a:spLocks noChangeArrowheads="1"/>
          </p:cNvSpPr>
          <p:nvPr/>
        </p:nvSpPr>
        <p:spPr bwMode="auto">
          <a:xfrm>
            <a:off x="3941764" y="20997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17768" name="Прямоугольник 2"/>
          <p:cNvSpPr>
            <a:spLocks noChangeArrowheads="1"/>
          </p:cNvSpPr>
          <p:nvPr/>
        </p:nvSpPr>
        <p:spPr bwMode="auto">
          <a:xfrm>
            <a:off x="349293" y="1157287"/>
            <a:ext cx="11421978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не отделять операции инициализации и завершения от соответствующей обработки, так как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модули инициализации и завершения имеют плохую связность (временную) и сильное сцепление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 управлению);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 проектировать слишком специализированных или слишком универсальных модулей, так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проектирование излишне специальных модулей увеличивает их количество, а проектирование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излишне универсальных модулей повышает их сложность;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избегать дублирования действий в различных модулях, так как при их изменении исправления придется вносить во все фрагменты программы, где они выполняются - в этом случае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 просто реализовать эти действия в отдельном модуле;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группировать сообщения об ошибках в один модуль по типу библиотеки ресурсов, тогда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легче согласовать формулировки, избежать дублирования сообщений, а также перевести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сообщения на другой язык.</a:t>
            </a:r>
          </a:p>
        </p:txBody>
      </p:sp>
    </p:spTree>
    <p:extLst>
      <p:ext uri="{BB962C8B-B14F-4D97-AF65-F5344CB8AC3E}">
        <p14:creationId xmlns:p14="http://schemas.microsoft.com/office/powerpoint/2010/main" val="122265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1"/>
            <a:ext cx="11664461" cy="76011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Абстракция на уровне модулей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545" y="760117"/>
            <a:ext cx="11832439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100" dirty="0" smtClean="0"/>
              <a:t>Сцепление модулей. Сцепление является мерой взаимозависимости модулей, которая определяет, насколько хорошо модули отделены друг от друга. Модули независимы, если каждый из них не содержит о другом никакой информации. Чем больше информации о других модулях хранит модуль, тем больше он с ними сцеплен. Различают пять типов сцепления модулей: </a:t>
            </a:r>
          </a:p>
          <a:p>
            <a:r>
              <a:rPr lang="ru-RU" sz="3100" dirty="0" smtClean="0"/>
              <a:t>• по данным (передача переменных); </a:t>
            </a:r>
          </a:p>
          <a:p>
            <a:r>
              <a:rPr lang="ru-RU" sz="3100" dirty="0" smtClean="0"/>
              <a:t>• по образцу (передача структур данных); </a:t>
            </a:r>
          </a:p>
          <a:p>
            <a:r>
              <a:rPr lang="ru-RU" sz="3100" dirty="0" smtClean="0"/>
              <a:t>• по управлению (передача флагов);  </a:t>
            </a:r>
          </a:p>
          <a:p>
            <a:r>
              <a:rPr lang="ru-RU" sz="3100" dirty="0" smtClean="0"/>
              <a:t>• по общей области данных (работа с общей областью памяти);  </a:t>
            </a:r>
          </a:p>
          <a:p>
            <a:r>
              <a:rPr lang="ru-RU" sz="3100" dirty="0" smtClean="0"/>
              <a:t>• по содержимому (модули считывают данные непосредственно из памяти друг друга).</a:t>
            </a:r>
          </a:p>
        </p:txBody>
      </p:sp>
    </p:spTree>
    <p:extLst>
      <p:ext uri="{BB962C8B-B14F-4D97-AF65-F5344CB8AC3E}">
        <p14:creationId xmlns:p14="http://schemas.microsoft.com/office/powerpoint/2010/main" val="2837829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1"/>
            <a:ext cx="11664461" cy="76011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Абстракция на уровне модулей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522" y="760117"/>
            <a:ext cx="11603469" cy="448565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6521" y="5498052"/>
            <a:ext cx="116034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Допустимыми считаются только первые три типа связей, остальные значительно ухудшают технологичность программирования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113486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1"/>
            <a:ext cx="11664461" cy="76011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Стандартные библиотеки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515" y="1449927"/>
            <a:ext cx="116034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Два вида библиотек:</a:t>
            </a:r>
          </a:p>
          <a:p>
            <a:pPr marL="457200" indent="-457200">
              <a:buFontTx/>
              <a:buChar char="-"/>
            </a:pPr>
            <a:r>
              <a:rPr lang="ru-RU" sz="3600" dirty="0" smtClean="0"/>
              <a:t>Подпрограмм</a:t>
            </a:r>
          </a:p>
          <a:p>
            <a:pPr marL="457200" indent="-457200">
              <a:buFontTx/>
              <a:buChar char="-"/>
            </a:pPr>
            <a:r>
              <a:rPr lang="ru-RU" sz="3600" dirty="0" smtClean="0"/>
              <a:t>Классов</a:t>
            </a:r>
          </a:p>
          <a:p>
            <a:pPr marL="457200" indent="-457200">
              <a:buFontTx/>
              <a:buChar char="-"/>
            </a:pPr>
            <a:endParaRPr lang="ru-RU" sz="3600" dirty="0"/>
          </a:p>
          <a:p>
            <a:r>
              <a:rPr lang="ru-RU" sz="3600" dirty="0" smtClean="0"/>
              <a:t>Интерфейсная часть и часть реализации библиотеки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29488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Повышение эффективности кода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0645" y="816821"/>
            <a:ext cx="1120726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Экономии памяти </a:t>
            </a:r>
          </a:p>
          <a:p>
            <a:r>
              <a:rPr lang="ru-RU" sz="2600" dirty="0" smtClean="0"/>
              <a:t>• выделение памяти </a:t>
            </a:r>
          </a:p>
          <a:p>
            <a:r>
              <a:rPr lang="ru-RU" sz="2600" dirty="0" smtClean="0"/>
              <a:t>• дублирование исходных данных   </a:t>
            </a:r>
          </a:p>
          <a:p>
            <a:endParaRPr lang="ru-RU" sz="2600" dirty="0" smtClean="0"/>
          </a:p>
          <a:p>
            <a:r>
              <a:rPr lang="ru-RU" sz="2600" dirty="0" smtClean="0"/>
              <a:t>Уменьшения времени выполнения </a:t>
            </a:r>
          </a:p>
          <a:p>
            <a:r>
              <a:rPr lang="ru-RU" sz="2600" dirty="0" smtClean="0"/>
              <a:t>• выносить вычисление константных из циклов; </a:t>
            </a:r>
          </a:p>
          <a:p>
            <a:r>
              <a:rPr lang="ru-RU" sz="2600" dirty="0" smtClean="0"/>
              <a:t>• избегать «длинных» операций умножения и деления, заменяя их сложением, вычитанием и сдвигами </a:t>
            </a:r>
          </a:p>
          <a:p>
            <a:r>
              <a:rPr lang="ru-RU" sz="2600" dirty="0" smtClean="0"/>
              <a:t>• минимизировать преобразования типов в выражениях </a:t>
            </a:r>
          </a:p>
          <a:p>
            <a:r>
              <a:rPr lang="ru-RU" sz="2600" dirty="0" smtClean="0"/>
              <a:t>• оптимизировать запись условных выражений – исключать лишние проверки </a:t>
            </a:r>
          </a:p>
          <a:p>
            <a:r>
              <a:rPr lang="ru-RU" sz="2600" dirty="0" smtClean="0"/>
              <a:t>• исключать многократные обращения к элементам массивов по индексам – первый раз прочитав из памяти элемент массива, следует запомнить его в скалярной переменной и использовать в нужных местах </a:t>
            </a:r>
          </a:p>
          <a:p>
            <a:r>
              <a:rPr lang="ru-RU" sz="2600" dirty="0" smtClean="0"/>
              <a:t>• избегать использования различных типов в выражении и т.п.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717675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176330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Способы избежать ошибок при создании программы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6523" y="1763305"/>
            <a:ext cx="1120726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2600" dirty="0" smtClean="0"/>
              <a:t>«сквозной структурный контроль» - контроль разработки на всех этапах.</a:t>
            </a:r>
          </a:p>
          <a:p>
            <a:pPr marL="457200" indent="-457200">
              <a:buFontTx/>
              <a:buChar char="-"/>
            </a:pPr>
            <a:r>
              <a:rPr lang="ru-RU" sz="2600" dirty="0" smtClean="0"/>
              <a:t>Обработка аварийных ситуаций (обработка исключений).</a:t>
            </a:r>
          </a:p>
          <a:p>
            <a:pPr marL="457200" indent="-457200">
              <a:buFontTx/>
              <a:buChar char="-"/>
            </a:pPr>
            <a:r>
              <a:rPr lang="ru-RU" sz="2600" dirty="0" smtClean="0"/>
              <a:t>Предотвращение накопления погрешностей </a:t>
            </a:r>
          </a:p>
          <a:p>
            <a:r>
              <a:rPr lang="ru-RU" sz="2600" dirty="0" smtClean="0"/>
              <a:t>• избегать вычитания близких чисел (машинный ноль) </a:t>
            </a:r>
          </a:p>
          <a:p>
            <a:r>
              <a:rPr lang="ru-RU" sz="2600" dirty="0" smtClean="0"/>
              <a:t>• избегать деления больших чисел на малые </a:t>
            </a:r>
          </a:p>
          <a:p>
            <a:r>
              <a:rPr lang="ru-RU" sz="2600" dirty="0" smtClean="0"/>
              <a:t>• сложение длинной последовательности чисел начинать с меньших по абсолютной величине </a:t>
            </a:r>
          </a:p>
          <a:p>
            <a:r>
              <a:rPr lang="ru-RU" sz="2600" dirty="0" smtClean="0"/>
              <a:t>• стремиться по возможности уменьшать количество операций </a:t>
            </a:r>
          </a:p>
          <a:p>
            <a:r>
              <a:rPr lang="ru-RU" sz="2600" dirty="0" smtClean="0"/>
              <a:t>• использовать методы с известными оценками погрешностей </a:t>
            </a:r>
          </a:p>
          <a:p>
            <a:r>
              <a:rPr lang="ru-RU" sz="2600" dirty="0" smtClean="0"/>
              <a:t>• не использовать условие равенства вещественных чисел </a:t>
            </a:r>
          </a:p>
          <a:p>
            <a:r>
              <a:rPr lang="ru-RU" sz="2600" dirty="0" smtClean="0"/>
              <a:t>• вычисления производить с двойной точностью, а результат выдавать – с одинарной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810130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rgbClr val="0000FF"/>
                </a:solidFill>
              </a:rPr>
              <a:t>Методики ОО-проектирования</a:t>
            </a:r>
          </a:p>
        </p:txBody>
      </p:sp>
      <p:sp>
        <p:nvSpPr>
          <p:cNvPr id="91139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91140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" name="TextBox 3"/>
          <p:cNvSpPr txBox="1"/>
          <p:nvPr/>
        </p:nvSpPr>
        <p:spPr>
          <a:xfrm>
            <a:off x="1930401" y="1022350"/>
            <a:ext cx="8569325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2800" dirty="0"/>
              <a:t>Сформулировать задачу письменно: выделить из получившейся фразы существительные и глаголы, после чего создать соответствующие классы и операции.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2800" dirty="0"/>
              <a:t>Сосредоточиться на отношениях и разделении обязанностей в системе.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2800" dirty="0"/>
              <a:t>Построить модель реального мира или перенести выявленные при анализе объекты на свой дизайн.</a:t>
            </a:r>
          </a:p>
          <a:p>
            <a:pPr>
              <a:defRPr/>
            </a:pPr>
            <a:r>
              <a:rPr lang="ru-RU" sz="2800" dirty="0"/>
              <a:t>и т.д.</a:t>
            </a:r>
          </a:p>
        </p:txBody>
      </p:sp>
    </p:spTree>
    <p:extLst>
      <p:ext uri="{BB962C8B-B14F-4D97-AF65-F5344CB8AC3E}">
        <p14:creationId xmlns:p14="http://schemas.microsoft.com/office/powerpoint/2010/main" val="14180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36887" y="86647"/>
            <a:ext cx="4189456" cy="9159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3600" b="1" dirty="0" smtClean="0">
                <a:solidFill>
                  <a:srgbClr val="0000FF"/>
                </a:solidFill>
              </a:rPr>
              <a:t>Основные принципы ОО-парадигмы</a:t>
            </a:r>
            <a:endParaRPr lang="ru-RU" altLang="ru-RU" sz="3600" b="1" dirty="0">
              <a:solidFill>
                <a:srgbClr val="0000FF"/>
              </a:solidFill>
            </a:endParaRPr>
          </a:p>
        </p:txBody>
      </p:sp>
      <p:sp>
        <p:nvSpPr>
          <p:cNvPr id="91139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91140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" name="TextBox 3"/>
          <p:cNvSpPr txBox="1"/>
          <p:nvPr/>
        </p:nvSpPr>
        <p:spPr>
          <a:xfrm>
            <a:off x="470570" y="990601"/>
            <a:ext cx="360412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3600" dirty="0" smtClean="0"/>
              <a:t>Инкапсуляция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600" dirty="0" smtClean="0"/>
              <a:t>Наследование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600" dirty="0" smtClean="0"/>
              <a:t>Полиморфизм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600" dirty="0" smtClean="0"/>
              <a:t>Сохранность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600" dirty="0" smtClean="0"/>
              <a:t>Параллелизм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526343" y="892851"/>
            <a:ext cx="755048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dirty="0" smtClean="0"/>
              <a:t>Методы, свойства, события</a:t>
            </a:r>
          </a:p>
          <a:p>
            <a:pPr>
              <a:defRPr/>
            </a:pPr>
            <a:r>
              <a:rPr lang="ru-RU" sz="3600" dirty="0"/>
              <a:t>Иерархия </a:t>
            </a:r>
            <a:r>
              <a:rPr lang="ru-RU" sz="3600" dirty="0" smtClean="0"/>
              <a:t>классов</a:t>
            </a:r>
          </a:p>
          <a:p>
            <a:pPr>
              <a:defRPr/>
            </a:pPr>
            <a:r>
              <a:rPr lang="ru-RU" sz="3600" dirty="0" smtClean="0"/>
              <a:t>Множественное наследование</a:t>
            </a:r>
          </a:p>
          <a:p>
            <a:pPr>
              <a:defRPr/>
            </a:pPr>
            <a:r>
              <a:rPr lang="ru-RU" sz="3600" dirty="0" smtClean="0"/>
              <a:t>Абстрактный класс</a:t>
            </a:r>
          </a:p>
          <a:p>
            <a:pPr>
              <a:defRPr/>
            </a:pPr>
            <a:r>
              <a:rPr lang="ru-RU" sz="3600" dirty="0" smtClean="0"/>
              <a:t>Позднее и раннее связывание</a:t>
            </a:r>
          </a:p>
          <a:p>
            <a:pPr>
              <a:defRPr/>
            </a:pPr>
            <a:r>
              <a:rPr lang="ru-RU" sz="3600" dirty="0" smtClean="0"/>
              <a:t>Контейнерный класс</a:t>
            </a:r>
          </a:p>
          <a:p>
            <a:pPr>
              <a:defRPr/>
            </a:pPr>
            <a:r>
              <a:rPr lang="ru-RU" sz="3600" dirty="0" smtClean="0"/>
              <a:t>Интерфейс метода</a:t>
            </a:r>
          </a:p>
          <a:p>
            <a:pPr>
              <a:defRPr/>
            </a:pPr>
            <a:r>
              <a:rPr lang="ru-RU" sz="3600" dirty="0" smtClean="0"/>
              <a:t>Контейнерный класс</a:t>
            </a:r>
            <a:endParaRPr lang="ru-RU" sz="36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724402" y="41032"/>
            <a:ext cx="6489030" cy="915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3600" b="1" dirty="0" smtClean="0">
                <a:solidFill>
                  <a:srgbClr val="0000FF"/>
                </a:solidFill>
              </a:rPr>
              <a:t>Дополнительные принципы ОО-парадигмы</a:t>
            </a:r>
            <a:endParaRPr lang="ru-RU" altLang="ru-RU" sz="3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5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4800" b="1" dirty="0" smtClean="0">
                <a:solidFill>
                  <a:srgbClr val="0000FF"/>
                </a:solidFill>
              </a:rPr>
              <a:t>Недостатки ООП</a:t>
            </a:r>
            <a:endParaRPr lang="ru-RU" altLang="ru-RU" sz="4800" b="1" dirty="0">
              <a:solidFill>
                <a:srgbClr val="0000FF"/>
              </a:solidFill>
            </a:endParaRPr>
          </a:p>
        </p:txBody>
      </p:sp>
      <p:sp>
        <p:nvSpPr>
          <p:cNvPr id="91139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91140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" name="TextBox 3"/>
          <p:cNvSpPr txBox="1"/>
          <p:nvPr/>
        </p:nvSpPr>
        <p:spPr>
          <a:xfrm>
            <a:off x="449179" y="1022350"/>
            <a:ext cx="1159844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3600" dirty="0" smtClean="0"/>
              <a:t>Громоздкость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600" dirty="0" smtClean="0"/>
              <a:t>Негибкость (сложно модифицировать структуру объектов во время вычислительного процесса)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600" dirty="0" smtClean="0"/>
              <a:t>«Разрастание» стандартных библиотек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3600" dirty="0" smtClean="0"/>
              <a:t>Замедление </a:t>
            </a:r>
            <a:r>
              <a:rPr lang="ru-RU" sz="3600" smtClean="0"/>
              <a:t>выполнения программы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2400" y="5501988"/>
            <a:ext cx="118952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Gabriel, R. Objects Have Failed: Notes for a Debate. (retrieved 17 May 2009). http://www.dreamsongs.com/Files/ObjectsHaveFailed.pdf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01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3"/>
            <a:ext cx="9072563" cy="8048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6000" b="1">
                <a:solidFill>
                  <a:srgbClr val="0000FF"/>
                </a:solidFill>
              </a:rPr>
              <a:t>Паттерн</a:t>
            </a:r>
          </a:p>
        </p:txBody>
      </p:sp>
      <p:sp>
        <p:nvSpPr>
          <p:cNvPr id="52227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2228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2229" name="TextBox 4"/>
          <p:cNvSpPr txBox="1">
            <a:spLocks noChangeArrowheads="1"/>
          </p:cNvSpPr>
          <p:nvPr/>
        </p:nvSpPr>
        <p:spPr bwMode="auto">
          <a:xfrm>
            <a:off x="1546225" y="879476"/>
            <a:ext cx="8777288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3000"/>
              <a:t>Паттерн (англ. pattern — образец, шаблон, система)  - </a:t>
            </a:r>
            <a:r>
              <a:rPr lang="ru-RU" altLang="ru-RU" sz="2800"/>
              <a:t>закономерная регулярность, встречающаяся в природе и в человеческом дизайне, а также повторяющийся шаблон, образец</a:t>
            </a:r>
            <a:endParaRPr lang="ru-RU" altLang="ru-RU" sz="3000"/>
          </a:p>
        </p:txBody>
      </p:sp>
      <p:pic>
        <p:nvPicPr>
          <p:cNvPr id="52230" name="Picture 2" descr="https://upload.wikimedia.org/wikipedia/commons/3/3a/Schne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6" y="3221039"/>
            <a:ext cx="2936875" cy="338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1" name="Picture 4" descr="https://upload.wikimedia.org/wikipedia/commons/4/4b/Fractal_fern_explaine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126" y="2906714"/>
            <a:ext cx="2765425" cy="386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361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2871536"/>
            <a:ext cx="11664461" cy="158816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Приемы повышения технологичности программы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4229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3"/>
            <a:ext cx="9072563" cy="8048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6000" b="1">
                <a:solidFill>
                  <a:srgbClr val="0000FF"/>
                </a:solidFill>
              </a:rPr>
              <a:t>Паттерн</a:t>
            </a:r>
            <a:r>
              <a:rPr lang="en-US" altLang="ru-RU" sz="6000" b="1">
                <a:solidFill>
                  <a:srgbClr val="0000FF"/>
                </a:solidFill>
              </a:rPr>
              <a:t> – </a:t>
            </a:r>
            <a:r>
              <a:rPr lang="ru-RU" altLang="ru-RU" sz="6000" b="1">
                <a:solidFill>
                  <a:srgbClr val="0000FF"/>
                </a:solidFill>
              </a:rPr>
              <a:t>это</a:t>
            </a:r>
          </a:p>
        </p:txBody>
      </p:sp>
      <p:sp>
        <p:nvSpPr>
          <p:cNvPr id="54275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4276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4277" name="TextBox 4"/>
          <p:cNvSpPr txBox="1">
            <a:spLocks noChangeArrowheads="1"/>
          </p:cNvSpPr>
          <p:nvPr/>
        </p:nvSpPr>
        <p:spPr bwMode="auto">
          <a:xfrm>
            <a:off x="1671639" y="2151064"/>
            <a:ext cx="8777287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2800" b="1"/>
              <a:t>Александр Кристофер </a:t>
            </a:r>
            <a:r>
              <a:rPr lang="ru-RU" altLang="ru-RU" sz="2800"/>
              <a:t>(архитектор): «любой паттерн описывает задачу, которая снова и снова возникает в нашей работе, а также принцип ее решения, причем таким образом, что это решение можно потом использовать миллион раз, ничего не изобретая заново».</a:t>
            </a:r>
            <a:endParaRPr lang="ru-RU" altLang="ru-RU" sz="3000"/>
          </a:p>
        </p:txBody>
      </p:sp>
    </p:spTree>
    <p:extLst>
      <p:ext uri="{BB962C8B-B14F-4D97-AF65-F5344CB8AC3E}">
        <p14:creationId xmlns:p14="http://schemas.microsoft.com/office/powerpoint/2010/main" val="240713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3"/>
            <a:ext cx="9072563" cy="804862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В психологии паттерн – это архетип</a:t>
            </a:r>
          </a:p>
        </p:txBody>
      </p:sp>
      <p:sp>
        <p:nvSpPr>
          <p:cNvPr id="56323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6324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6325" name="TextBox 4"/>
          <p:cNvSpPr txBox="1">
            <a:spLocks noChangeArrowheads="1"/>
          </p:cNvSpPr>
          <p:nvPr/>
        </p:nvSpPr>
        <p:spPr bwMode="auto">
          <a:xfrm>
            <a:off x="1679575" y="836614"/>
            <a:ext cx="8777288" cy="55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2000" b="1"/>
              <a:t>Карл Густав Юнг </a:t>
            </a:r>
            <a:r>
              <a:rPr lang="ru-RU" altLang="ru-RU" sz="2000"/>
              <a:t>(1875-1961) - швейцарский психиатр, основоположник одного из направлений глубинной психологии, — аналитической психологии. Создал теорию архетипов (1912).</a:t>
            </a:r>
          </a:p>
          <a:p>
            <a:pPr>
              <a:buFontTx/>
              <a:buNone/>
            </a:pPr>
            <a:endParaRPr lang="ru-RU" altLang="ru-RU" sz="2000"/>
          </a:p>
          <a:p>
            <a:pPr>
              <a:buFontTx/>
              <a:buNone/>
            </a:pPr>
            <a:r>
              <a:rPr lang="ru-RU" altLang="ru-RU" sz="2000"/>
              <a:t>Примеры архетипов:</a:t>
            </a:r>
          </a:p>
          <a:p>
            <a:pPr>
              <a:buFontTx/>
              <a:buNone/>
            </a:pPr>
            <a:r>
              <a:rPr lang="ru-RU" altLang="ru-RU" sz="2000"/>
              <a:t>- Представление о враждебном существе.</a:t>
            </a:r>
          </a:p>
          <a:p>
            <a:pPr>
              <a:buFontTx/>
              <a:buNone/>
            </a:pPr>
            <a:r>
              <a:rPr lang="ru-RU" altLang="ru-RU" sz="2000"/>
              <a:t>- Представление о герое-спасителе, погибшем, но чудесным образом возникающем вновь (христианство).</a:t>
            </a:r>
          </a:p>
          <a:p>
            <a:pPr>
              <a:buFontTx/>
              <a:buNone/>
            </a:pPr>
            <a:r>
              <a:rPr lang="ru-RU" altLang="ru-RU" sz="2000"/>
              <a:t>- Троица (Бог-Отец, Бог-Сын и Святой Дух) (не путать с логической идеей троицы — см. ниже), архетип проявляется в христианстве.</a:t>
            </a:r>
          </a:p>
          <a:p>
            <a:pPr>
              <a:buFontTx/>
              <a:buNone/>
            </a:pPr>
            <a:r>
              <a:rPr lang="ru-RU" altLang="ru-RU" sz="2000"/>
              <a:t>- Тень (Мефистофель в «Фаусте», поэма «Песнь о Нибелунгах»).</a:t>
            </a:r>
          </a:p>
          <a:p>
            <a:pPr>
              <a:buFontTx/>
              <a:buNone/>
            </a:pPr>
            <a:r>
              <a:rPr lang="ru-RU" altLang="ru-RU" sz="2000"/>
              <a:t>- «Мудрый старик» - первообраз духа, значения, скрывающегося за жизненным хаосом и представленный в качестве мудрого волшебника, шамана (Заратустра Ницше, кузнечик из «Золотого ключика»).</a:t>
            </a:r>
          </a:p>
          <a:p>
            <a:pPr>
              <a:buFontTx/>
              <a:buNone/>
            </a:pPr>
            <a:r>
              <a:rPr lang="ru-RU" altLang="ru-RU" sz="2000"/>
              <a:t>- «Золушка».</a:t>
            </a:r>
          </a:p>
          <a:p>
            <a:pPr>
              <a:buFontTx/>
              <a:buNone/>
            </a:pPr>
            <a:endParaRPr lang="ru-RU" altLang="ru-RU" sz="2000"/>
          </a:p>
        </p:txBody>
      </p:sp>
    </p:spTree>
    <p:extLst>
      <p:ext uri="{BB962C8B-B14F-4D97-AF65-F5344CB8AC3E}">
        <p14:creationId xmlns:p14="http://schemas.microsoft.com/office/powerpoint/2010/main" val="376440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5857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Свойства архетипов</a:t>
            </a:r>
          </a:p>
        </p:txBody>
      </p:sp>
      <p:sp>
        <p:nvSpPr>
          <p:cNvPr id="58371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8372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8373" name="TextBox 4"/>
          <p:cNvSpPr txBox="1">
            <a:spLocks noChangeArrowheads="1"/>
          </p:cNvSpPr>
          <p:nvPr/>
        </p:nvSpPr>
        <p:spPr bwMode="auto">
          <a:xfrm>
            <a:off x="1679575" y="836614"/>
            <a:ext cx="8777288" cy="557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200"/>
              <a:t>Архетип по определению является архаическим феноменом, поэтому должен иметь проявления в мифах, фольклоре и т.п.</a:t>
            </a:r>
          </a:p>
          <a:p>
            <a:r>
              <a:rPr lang="ru-RU" altLang="ru-RU" sz="2200"/>
              <a:t>Архетип, являясь структурой коллективного бессознательного, должен проявляться у всех народов и во все эпохи.</a:t>
            </a:r>
          </a:p>
          <a:p>
            <a:r>
              <a:rPr lang="ru-RU" altLang="ru-RU" sz="2200"/>
              <a:t>Архетип должен восприниматься доосознанно (а не вследствие научения).</a:t>
            </a:r>
          </a:p>
          <a:p>
            <a:r>
              <a:rPr lang="ru-RU" altLang="ru-RU" sz="2200"/>
              <a:t>Архетип должен иметь устойчивость, т.е. сопротивляться попыткам исказить его структуру.</a:t>
            </a:r>
          </a:p>
          <a:p>
            <a:r>
              <a:rPr lang="ru-RU" altLang="ru-RU" sz="2200"/>
              <a:t>Архетип должен иметь достаточное количество собственных элементов, не принадлежащих другим известным архетипам.</a:t>
            </a:r>
          </a:p>
          <a:p>
            <a:r>
              <a:rPr lang="ru-RU" altLang="ru-RU" sz="2200"/>
              <a:t>Архетип не должен быть «оторванным от жизни».</a:t>
            </a:r>
          </a:p>
          <a:p>
            <a:r>
              <a:rPr lang="ru-RU" altLang="ru-RU" sz="2200"/>
              <a:t>Архетип в благоприятной для его проявления ситуации способен порождать мысли и импульсы, таким образом вмешиваясь в жизнь, возможно, искажая истинные намерения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195563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Паттерное программирование</a:t>
            </a:r>
          </a:p>
        </p:txBody>
      </p:sp>
      <p:sp>
        <p:nvSpPr>
          <p:cNvPr id="60419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0420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0421" name="TextBox 4"/>
          <p:cNvSpPr txBox="1">
            <a:spLocks noChangeArrowheads="1"/>
          </p:cNvSpPr>
          <p:nvPr/>
        </p:nvSpPr>
        <p:spPr bwMode="auto">
          <a:xfrm>
            <a:off x="1546225" y="879475"/>
            <a:ext cx="8777288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3000"/>
              <a:t>В программировании паттерны впервые появились в 1990-х годах, как составная часть ООП, однако они применяются и в других парадигмах программирования.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3000"/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3000"/>
              <a:t>Паттерн – это заготовка кода, которую надо, в отличие от компонента, обзательно дорабатывать, а лишь потом включать в ИС.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3000"/>
          </a:p>
        </p:txBody>
      </p:sp>
    </p:spTree>
    <p:extLst>
      <p:ext uri="{BB962C8B-B14F-4D97-AF65-F5344CB8AC3E}">
        <p14:creationId xmlns:p14="http://schemas.microsoft.com/office/powerpoint/2010/main" val="140799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Каркас</a:t>
            </a:r>
          </a:p>
        </p:txBody>
      </p:sp>
      <p:sp>
        <p:nvSpPr>
          <p:cNvPr id="62467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2468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2469" name="TextBox 4"/>
          <p:cNvSpPr txBox="1">
            <a:spLocks noChangeArrowheads="1"/>
          </p:cNvSpPr>
          <p:nvPr/>
        </p:nvSpPr>
        <p:spPr bwMode="auto">
          <a:xfrm>
            <a:off x="1546225" y="879475"/>
            <a:ext cx="8777288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2200" b="1" i="1"/>
              <a:t>Каркас</a:t>
            </a:r>
            <a:r>
              <a:rPr lang="ru-RU" altLang="ru-RU" sz="2200" i="1"/>
              <a:t> - </a:t>
            </a:r>
            <a:r>
              <a:rPr lang="ru-RU" altLang="ru-RU" sz="2200"/>
              <a:t>это набор взаимодействующих классов, составляющих повторно используемый дизайн для конкретного класса программ.</a:t>
            </a:r>
          </a:p>
          <a:p>
            <a:pPr>
              <a:buFontTx/>
              <a:buNone/>
            </a:pPr>
            <a:r>
              <a:rPr lang="ru-RU" altLang="ru-RU" sz="2200"/>
              <a:t>   Каркас можно подстроить под конкретное приложение путем порождения специализированных подклассов от входящих в него абстрактных классов.</a:t>
            </a:r>
          </a:p>
          <a:p>
            <a:pPr>
              <a:buFontTx/>
              <a:buNone/>
            </a:pPr>
            <a:r>
              <a:rPr lang="ru-RU" altLang="ru-RU" sz="2200"/>
              <a:t>   Каркас диктует определенную архитектуру приложения. В каркасе аккумулированы проектные решения, общие для данной предметной области. Акцент в каркасе делается на повторном использовании дизайна, а не кода, хотя обычно он включает и конкретные подклассы, которые можно применять непосредственно.</a:t>
            </a:r>
          </a:p>
          <a:p>
            <a:pPr>
              <a:buFontTx/>
              <a:buNone/>
            </a:pPr>
            <a:r>
              <a:rPr lang="ru-RU" altLang="ru-RU" sz="2200"/>
              <a:t>  Каркас должен быть максимально гибким и расширяемым.</a:t>
            </a:r>
          </a:p>
          <a:p>
            <a:pPr>
              <a:buFontTx/>
              <a:buNone/>
            </a:pPr>
            <a:r>
              <a:rPr lang="ru-RU" altLang="ru-RU" sz="2200"/>
              <a:t>  В процессе проектирования программы нежелательно существенно менять каркас, т.к. это может привести к необходимости больших переделок всех блоков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235134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400" b="1">
                <a:solidFill>
                  <a:srgbClr val="0000FF"/>
                </a:solidFill>
              </a:rPr>
              <a:t>Основные отличия каркаса от паттерна</a:t>
            </a:r>
          </a:p>
        </p:txBody>
      </p:sp>
      <p:sp>
        <p:nvSpPr>
          <p:cNvPr id="64515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4516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4517" name="TextBox 4"/>
          <p:cNvSpPr txBox="1">
            <a:spLocks noChangeArrowheads="1"/>
          </p:cNvSpPr>
          <p:nvPr/>
        </p:nvSpPr>
        <p:spPr bwMode="auto">
          <a:xfrm>
            <a:off x="1546225" y="879475"/>
            <a:ext cx="8777288" cy="578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/>
              <a:t> </a:t>
            </a:r>
            <a:r>
              <a:rPr lang="ru-RU" altLang="ru-RU" sz="2400" i="1"/>
              <a:t>паттерны проектирования более абстрактны, чем каркасы. </a:t>
            </a:r>
            <a:r>
              <a:rPr lang="ru-RU" altLang="ru-RU" sz="2400"/>
              <a:t>В код могут быть включены целые каркасы, но только </a:t>
            </a:r>
            <a:r>
              <a:rPr lang="ru-RU" altLang="ru-RU" sz="2400" i="1"/>
              <a:t>экземпляры </a:t>
            </a:r>
            <a:r>
              <a:rPr lang="ru-RU" altLang="ru-RU" sz="2400"/>
              <a:t>паттернов. Каркасы можно писать на разных языках программирования и непосредственно исполнять и повторно использовать. Паттерны необходимо приспосабливать к задаче всякий раз, когда в них возникает необходимость.</a:t>
            </a:r>
          </a:p>
          <a:p>
            <a:r>
              <a:rPr lang="ru-RU" altLang="ru-RU" sz="2400"/>
              <a:t> </a:t>
            </a:r>
            <a:r>
              <a:rPr lang="ru-RU" altLang="ru-RU" sz="2400" i="1"/>
              <a:t>как архитектурные элементы, паттерны проектирования мельче, чем каркасы. </a:t>
            </a:r>
            <a:r>
              <a:rPr lang="ru-RU" altLang="ru-RU" sz="2400"/>
              <a:t>Типичный каркас содержит несколько паттернов. Обратное утверждение неверно.</a:t>
            </a:r>
          </a:p>
          <a:p>
            <a:r>
              <a:rPr lang="ru-RU" altLang="ru-RU" sz="2400"/>
              <a:t> </a:t>
            </a:r>
            <a:r>
              <a:rPr lang="ru-RU" altLang="ru-RU" sz="2400" i="1"/>
              <a:t>паттерны проектирования менее специализированы, чем каркасы. </a:t>
            </a:r>
            <a:r>
              <a:rPr lang="ru-RU" altLang="ru-RU" sz="2400"/>
              <a:t>Каркас всегда создается для конкретной предметной области. Паттерны разрешается использовать в приложениях почти любого вида.</a:t>
            </a:r>
            <a:endParaRPr lang="ru-RU" altLang="ru-RU" sz="2200"/>
          </a:p>
        </p:txBody>
      </p:sp>
    </p:spTree>
    <p:extLst>
      <p:ext uri="{BB962C8B-B14F-4D97-AF65-F5344CB8AC3E}">
        <p14:creationId xmlns:p14="http://schemas.microsoft.com/office/powerpoint/2010/main" val="221245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3"/>
            <a:ext cx="9072563" cy="5508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800" b="1">
                <a:solidFill>
                  <a:srgbClr val="0000FF"/>
                </a:solidFill>
              </a:rPr>
              <a:t>Состав паттерна</a:t>
            </a:r>
          </a:p>
        </p:txBody>
      </p:sp>
      <p:sp>
        <p:nvSpPr>
          <p:cNvPr id="66563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6564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6565" name="TextBox 4"/>
          <p:cNvSpPr txBox="1">
            <a:spLocks noChangeArrowheads="1"/>
          </p:cNvSpPr>
          <p:nvPr/>
        </p:nvSpPr>
        <p:spPr bwMode="auto">
          <a:xfrm>
            <a:off x="1679575" y="800100"/>
            <a:ext cx="8777288" cy="589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/>
              <a:t>Паттерн состоит из четырех основных элементов:</a:t>
            </a:r>
            <a:endParaRPr lang="ru-RU" altLang="ru-RU" sz="1400"/>
          </a:p>
          <a:p>
            <a:pPr>
              <a:buFontTx/>
              <a:buNone/>
            </a:pPr>
            <a:r>
              <a:rPr lang="ru-RU" altLang="ru-RU" sz="1500"/>
              <a:t>1. </a:t>
            </a:r>
            <a:r>
              <a:rPr lang="ru-RU" altLang="ru-RU" sz="1500" b="1" i="1"/>
              <a:t>Имя</a:t>
            </a:r>
            <a:r>
              <a:rPr lang="ru-RU" altLang="ru-RU" sz="1500" i="1"/>
              <a:t>. </a:t>
            </a:r>
            <a:r>
              <a:rPr lang="ru-RU" altLang="ru-RU" sz="1500"/>
              <a:t>Сославшись на него, мы можем сразу описать проблему проектирования; ее решения и их последствия. Присваивание паттернам имен позволяет проектировать на более высоком уровне абстракции. С помощью словаря паттернов можно вести обсуждение с коллегами, упоминать паттерны в документации, в тонкостях представлять дизайн системы. Нахождение хороших имен было одной из самых трудных задач при составлении каталога.</a:t>
            </a:r>
          </a:p>
          <a:p>
            <a:pPr>
              <a:buFontTx/>
              <a:buNone/>
            </a:pPr>
            <a:r>
              <a:rPr lang="ru-RU" altLang="ru-RU" sz="1500"/>
              <a:t>2. </a:t>
            </a:r>
            <a:r>
              <a:rPr lang="ru-RU" altLang="ru-RU" sz="1500" b="1" i="1"/>
              <a:t>Задача</a:t>
            </a:r>
            <a:r>
              <a:rPr lang="ru-RU" altLang="ru-RU" sz="1500" i="1"/>
              <a:t>. </a:t>
            </a:r>
            <a:r>
              <a:rPr lang="ru-RU" altLang="ru-RU" sz="1500"/>
              <a:t>Описание того, когда следует применять паттерн. Необходимо сформулировать задачу и ее контекст. Может описываться конкретная проблема проектирования, например способ представления алгоритмов в виде объектов. Иногда отмечается, какие структуры классов или объектов свидетельствуют о негибком дизайне. Также может включаться перечень условий, при выполнении которых имеет смысл применять данный паттерн.</a:t>
            </a:r>
          </a:p>
          <a:p>
            <a:pPr>
              <a:buFontTx/>
              <a:buNone/>
            </a:pPr>
            <a:r>
              <a:rPr lang="ru-RU" altLang="ru-RU" sz="1500"/>
              <a:t>3. </a:t>
            </a:r>
            <a:r>
              <a:rPr lang="ru-RU" altLang="ru-RU" sz="1500" b="1" i="1"/>
              <a:t>Решение</a:t>
            </a:r>
            <a:r>
              <a:rPr lang="ru-RU" altLang="ru-RU" sz="1500" i="1"/>
              <a:t>. </a:t>
            </a:r>
            <a:r>
              <a:rPr lang="ru-RU" altLang="ru-RU" sz="1500"/>
              <a:t>Описание элементов дизайна, отношений между ними, функций каждого элемента. Конкретный дизайн или реализация не имеются в виду, поскольку паттерн - это шаблон, применимый в самых разных ситуациях. Просто дается абстрактное описание задачи проектирования и того, как она может быть решена с помощью некоего весьма обобщенного сочетания элементов (в нашем случае классов и объектов).</a:t>
            </a:r>
          </a:p>
          <a:p>
            <a:pPr>
              <a:buFontTx/>
              <a:buNone/>
            </a:pPr>
            <a:r>
              <a:rPr lang="ru-RU" altLang="ru-RU" sz="1500"/>
              <a:t>4. </a:t>
            </a:r>
            <a:r>
              <a:rPr lang="ru-RU" altLang="ru-RU" sz="1500" b="1" i="1"/>
              <a:t>Результаты</a:t>
            </a:r>
            <a:r>
              <a:rPr lang="ru-RU" altLang="ru-RU" sz="1500" i="1"/>
              <a:t> - </a:t>
            </a:r>
            <a:r>
              <a:rPr lang="ru-RU" altLang="ru-RU" sz="1500"/>
              <a:t>это следствия применения паттерна и разного рода компромиссы. Хотя при описании проектных решений о последствиях часто не упоминают, знать о них необходимо, чтобы можно было выбрать между различными вариантами и оценить преимущества и недостатки данного паттерна. Здесь речь идет и о выборе языка и реализации. Поскольку в объектно-ориентированном проектировании повторное использование зачастую является важным фактором, то к результатам следует относить и влияние на степень гибкости, расширяемости и переносимости системы. Перечисление всех последствий поможет вам понять и оценить их роль.</a:t>
            </a:r>
          </a:p>
        </p:txBody>
      </p:sp>
    </p:spTree>
    <p:extLst>
      <p:ext uri="{BB962C8B-B14F-4D97-AF65-F5344CB8AC3E}">
        <p14:creationId xmlns:p14="http://schemas.microsoft.com/office/powerpoint/2010/main" val="189139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3"/>
            <a:ext cx="9072563" cy="5508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Схема </a:t>
            </a:r>
            <a:r>
              <a:rPr lang="en-US" altLang="ru-RU" sz="4000" b="1">
                <a:solidFill>
                  <a:srgbClr val="0000FF"/>
                </a:solidFill>
              </a:rPr>
              <a:t>Model/View/Controller</a:t>
            </a:r>
            <a:r>
              <a:rPr lang="ru-RU" altLang="ru-RU" sz="4000" b="1">
                <a:solidFill>
                  <a:srgbClr val="0000FF"/>
                </a:solidFill>
              </a:rPr>
              <a:t> (</a:t>
            </a:r>
            <a:r>
              <a:rPr lang="en-US" altLang="ru-RU" sz="4000" b="1">
                <a:solidFill>
                  <a:srgbClr val="0000FF"/>
                </a:solidFill>
              </a:rPr>
              <a:t> MVC</a:t>
            </a:r>
            <a:r>
              <a:rPr lang="ru-RU" altLang="ru-RU" sz="4000" b="1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68611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8612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68613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888" y="844551"/>
            <a:ext cx="1338262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4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3" y="844551"/>
            <a:ext cx="1338262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5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838" y="844550"/>
            <a:ext cx="1339850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6" name="TextBox 4"/>
          <p:cNvSpPr txBox="1">
            <a:spLocks noChangeArrowheads="1"/>
          </p:cNvSpPr>
          <p:nvPr/>
        </p:nvSpPr>
        <p:spPr bwMode="auto">
          <a:xfrm>
            <a:off x="8410576" y="1098551"/>
            <a:ext cx="2005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800" b="1">
                <a:solidFill>
                  <a:srgbClr val="C00000"/>
                </a:solidFill>
              </a:rPr>
              <a:t>View (</a:t>
            </a:r>
            <a:r>
              <a:rPr lang="ru-RU" altLang="ru-RU" sz="2800" b="1">
                <a:solidFill>
                  <a:srgbClr val="C00000"/>
                </a:solidFill>
              </a:rPr>
              <a:t>вид)</a:t>
            </a:r>
          </a:p>
        </p:txBody>
      </p:sp>
      <p:sp>
        <p:nvSpPr>
          <p:cNvPr id="68617" name="Прямоугольник 6"/>
          <p:cNvSpPr>
            <a:spLocks noChangeArrowheads="1"/>
          </p:cNvSpPr>
          <p:nvPr/>
        </p:nvSpPr>
        <p:spPr bwMode="auto">
          <a:xfrm>
            <a:off x="3894138" y="3449638"/>
            <a:ext cx="2716212" cy="1022350"/>
          </a:xfrm>
          <a:prstGeom prst="rect">
            <a:avLst/>
          </a:prstGeom>
          <a:solidFill>
            <a:srgbClr val="C0C0C0"/>
          </a:solidFill>
          <a:ln w="28575" algn="ctr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2800" b="1">
                <a:solidFill>
                  <a:srgbClr val="C00000"/>
                </a:solidFill>
              </a:rPr>
              <a:t>Controller (</a:t>
            </a:r>
            <a:r>
              <a:rPr lang="ru-RU" altLang="ru-RU" sz="2800" b="1">
                <a:solidFill>
                  <a:srgbClr val="C00000"/>
                </a:solidFill>
              </a:rPr>
              <a:t>контроллер)</a:t>
            </a:r>
          </a:p>
        </p:txBody>
      </p:sp>
      <p:cxnSp>
        <p:nvCxnSpPr>
          <p:cNvPr id="68618" name="Прямая со стрелкой 8"/>
          <p:cNvCxnSpPr>
            <a:cxnSpLocks noChangeShapeType="1"/>
            <a:endCxn id="68613" idx="2"/>
          </p:cNvCxnSpPr>
          <p:nvPr/>
        </p:nvCxnSpPr>
        <p:spPr bwMode="auto">
          <a:xfrm flipH="1" flipV="1">
            <a:off x="2943225" y="1878014"/>
            <a:ext cx="1404938" cy="155257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19" name="Прямая со стрелкой 16"/>
          <p:cNvCxnSpPr>
            <a:cxnSpLocks noChangeShapeType="1"/>
            <a:stCxn id="68617" idx="0"/>
            <a:endCxn id="68614" idx="2"/>
          </p:cNvCxnSpPr>
          <p:nvPr/>
        </p:nvCxnSpPr>
        <p:spPr bwMode="auto">
          <a:xfrm flipV="1">
            <a:off x="5253038" y="1897064"/>
            <a:ext cx="0" cy="155257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20" name="Прямая со стрелкой 20"/>
          <p:cNvCxnSpPr>
            <a:cxnSpLocks noChangeShapeType="1"/>
            <a:endCxn id="68615" idx="2"/>
          </p:cNvCxnSpPr>
          <p:nvPr/>
        </p:nvCxnSpPr>
        <p:spPr bwMode="auto">
          <a:xfrm flipV="1">
            <a:off x="6215063" y="1887538"/>
            <a:ext cx="1409700" cy="15430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621" name="Овал 17"/>
          <p:cNvSpPr>
            <a:spLocks noChangeArrowheads="1"/>
          </p:cNvSpPr>
          <p:nvPr/>
        </p:nvSpPr>
        <p:spPr bwMode="auto">
          <a:xfrm>
            <a:off x="4049713" y="5024438"/>
            <a:ext cx="2398712" cy="1530350"/>
          </a:xfrm>
          <a:prstGeom prst="ellipse">
            <a:avLst/>
          </a:prstGeom>
          <a:solidFill>
            <a:srgbClr val="C0C0C0"/>
          </a:solidFill>
          <a:ln w="28575" algn="ctr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2400"/>
              <a:t>d=30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2400"/>
              <a:t>d=s+a*g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2400"/>
              <a:t>S=a+d</a:t>
            </a:r>
            <a:endParaRPr lang="ru-RU" altLang="ru-RU" sz="2400"/>
          </a:p>
        </p:txBody>
      </p:sp>
      <p:cxnSp>
        <p:nvCxnSpPr>
          <p:cNvPr id="68622" name="Прямая со стрелкой 23"/>
          <p:cNvCxnSpPr>
            <a:cxnSpLocks noChangeShapeType="1"/>
            <a:stCxn id="68621" idx="0"/>
            <a:endCxn id="68617" idx="2"/>
          </p:cNvCxnSpPr>
          <p:nvPr/>
        </p:nvCxnSpPr>
        <p:spPr bwMode="auto">
          <a:xfrm flipV="1">
            <a:off x="5249864" y="4471988"/>
            <a:ext cx="3175" cy="5524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623" name="TextBox 27"/>
          <p:cNvSpPr txBox="1">
            <a:spLocks noChangeArrowheads="1"/>
          </p:cNvSpPr>
          <p:nvPr/>
        </p:nvSpPr>
        <p:spPr bwMode="auto">
          <a:xfrm>
            <a:off x="6746875" y="5532439"/>
            <a:ext cx="29543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800" b="1">
                <a:solidFill>
                  <a:srgbClr val="C00000"/>
                </a:solidFill>
              </a:rPr>
              <a:t>Model (</a:t>
            </a:r>
            <a:r>
              <a:rPr lang="ru-RU" altLang="ru-RU" sz="2800" b="1">
                <a:solidFill>
                  <a:srgbClr val="C00000"/>
                </a:solidFill>
              </a:rPr>
              <a:t>Модель)</a:t>
            </a:r>
          </a:p>
        </p:txBody>
      </p:sp>
      <p:pic>
        <p:nvPicPr>
          <p:cNvPr id="68624" name="Рисунок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951" y="2457450"/>
            <a:ext cx="1338263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25" name="Рисунок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276" y="2457450"/>
            <a:ext cx="1338263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8626" name="Прямая со стрелкой 32"/>
          <p:cNvCxnSpPr>
            <a:cxnSpLocks noChangeShapeType="1"/>
            <a:stCxn id="68625" idx="0"/>
            <a:endCxn id="68615" idx="2"/>
          </p:cNvCxnSpPr>
          <p:nvPr/>
        </p:nvCxnSpPr>
        <p:spPr bwMode="auto">
          <a:xfrm flipH="1" flipV="1">
            <a:off x="7624763" y="1887538"/>
            <a:ext cx="323850" cy="56991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27" name="Прямая со стрелкой 36"/>
          <p:cNvCxnSpPr>
            <a:cxnSpLocks noChangeShapeType="1"/>
            <a:stCxn id="68624" idx="0"/>
            <a:endCxn id="68615" idx="2"/>
          </p:cNvCxnSpPr>
          <p:nvPr/>
        </p:nvCxnSpPr>
        <p:spPr bwMode="auto">
          <a:xfrm flipH="1" flipV="1">
            <a:off x="7624764" y="1887538"/>
            <a:ext cx="1787525" cy="56991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628" name="TextBox 41"/>
          <p:cNvSpPr txBox="1">
            <a:spLocks noChangeArrowheads="1"/>
          </p:cNvSpPr>
          <p:nvPr/>
        </p:nvSpPr>
        <p:spPr bwMode="auto">
          <a:xfrm>
            <a:off x="7088188" y="3470275"/>
            <a:ext cx="3302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800" b="1">
                <a:solidFill>
                  <a:srgbClr val="C00000"/>
                </a:solidFill>
              </a:rPr>
              <a:t>CompositeView</a:t>
            </a:r>
            <a:endParaRPr lang="ru-RU" altLang="ru-RU" sz="2800" b="1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800" b="1">
                <a:solidFill>
                  <a:srgbClr val="C00000"/>
                </a:solidFill>
              </a:rPr>
              <a:t>(Вложенный вид)</a:t>
            </a:r>
          </a:p>
        </p:txBody>
      </p:sp>
      <p:sp>
        <p:nvSpPr>
          <p:cNvPr id="68629" name="Прямоугольник 37"/>
          <p:cNvSpPr>
            <a:spLocks noChangeArrowheads="1"/>
          </p:cNvSpPr>
          <p:nvPr/>
        </p:nvSpPr>
        <p:spPr bwMode="auto">
          <a:xfrm>
            <a:off x="3398838" y="2341563"/>
            <a:ext cx="3733800" cy="385762"/>
          </a:xfrm>
          <a:prstGeom prst="rect">
            <a:avLst/>
          </a:prstGeom>
          <a:solidFill>
            <a:srgbClr val="92D050"/>
          </a:solidFill>
          <a:ln w="28575" algn="ctr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C00000"/>
                </a:solidFill>
              </a:rPr>
              <a:t>Паттерн «Стратегия»</a:t>
            </a:r>
          </a:p>
        </p:txBody>
      </p:sp>
    </p:spTree>
    <p:extLst>
      <p:ext uri="{BB962C8B-B14F-4D97-AF65-F5344CB8AC3E}">
        <p14:creationId xmlns:p14="http://schemas.microsoft.com/office/powerpoint/2010/main" val="313311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Классификация паттернов</a:t>
            </a:r>
          </a:p>
        </p:txBody>
      </p:sp>
      <p:sp>
        <p:nvSpPr>
          <p:cNvPr id="70659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70660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70661" name="TextBox 4"/>
          <p:cNvSpPr txBox="1">
            <a:spLocks noChangeArrowheads="1"/>
          </p:cNvSpPr>
          <p:nvPr/>
        </p:nvSpPr>
        <p:spPr bwMode="auto">
          <a:xfrm>
            <a:off x="1546225" y="1128714"/>
            <a:ext cx="8777288" cy="517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3000" b="1" i="1"/>
              <a:t>Концептуальные</a:t>
            </a:r>
            <a:r>
              <a:rPr lang="ru-RU" altLang="ru-RU" sz="3000"/>
              <a:t>: их функционирование описывается в терминах предметной области. Такие паттерны относятся к приложению в целом или достаточно крупным подсистемам ИС.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3000" b="1" i="1"/>
              <a:t>Проектирования</a:t>
            </a:r>
            <a:r>
              <a:rPr lang="ru-RU" altLang="ru-RU" sz="3000"/>
              <a:t>: описывают решение общих проблем программирования, не относящихся к определенной области.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3000" b="1" i="1"/>
              <a:t>Программные</a:t>
            </a:r>
            <a:r>
              <a:rPr lang="ru-RU" altLang="ru-RU" sz="3000"/>
              <a:t>: шаблоны для низкого уровня программирования, например, деревья, списки и т.д.</a:t>
            </a:r>
          </a:p>
        </p:txBody>
      </p:sp>
    </p:spTree>
    <p:extLst>
      <p:ext uri="{BB962C8B-B14F-4D97-AF65-F5344CB8AC3E}">
        <p14:creationId xmlns:p14="http://schemas.microsoft.com/office/powerpoint/2010/main" val="169082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Классификация паттернов</a:t>
            </a:r>
          </a:p>
        </p:txBody>
      </p:sp>
      <p:sp>
        <p:nvSpPr>
          <p:cNvPr id="72707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72708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72709" name="TextBox 4"/>
          <p:cNvSpPr txBox="1">
            <a:spLocks noChangeArrowheads="1"/>
          </p:cNvSpPr>
          <p:nvPr/>
        </p:nvSpPr>
        <p:spPr bwMode="auto">
          <a:xfrm>
            <a:off x="1546225" y="1128713"/>
            <a:ext cx="8777288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 i="1"/>
              <a:t>Архитектурные</a:t>
            </a:r>
            <a:r>
              <a:rPr lang="ru-RU" altLang="ru-RU" sz="2400"/>
              <a:t>: паттерны высокого уровня, определяющие архитектуру ИС (структура системы, компоненты системы, их взаимосвязь, способы компоновки программной системы). Не зависят от аппаратной платформы и языка программирования.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 i="1"/>
              <a:t>Системные</a:t>
            </a:r>
            <a:r>
              <a:rPr lang="ru-RU" altLang="ru-RU" sz="2400"/>
              <a:t>: определяют программу на системном уровне: реализация типовых процессов, а также взаимодействия различных приложений.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 i="1"/>
              <a:t>Структурные</a:t>
            </a:r>
            <a:r>
              <a:rPr lang="ru-RU" altLang="ru-RU" sz="2400"/>
              <a:t>: Определяют компоновку системы (композицию объектов).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 i="1"/>
              <a:t>Поведенческие</a:t>
            </a:r>
            <a:r>
              <a:rPr lang="ru-RU" altLang="ru-RU" sz="2400"/>
              <a:t>: применяются при передаче управления в системе (взаимодействие объектов).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 i="1"/>
              <a:t>Производящие (порождающие)</a:t>
            </a:r>
            <a:r>
              <a:rPr lang="ru-RU" altLang="ru-RU" sz="2400"/>
              <a:t>: Предназначены для создания объектов в программной системе.	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</p:spTree>
    <p:extLst>
      <p:ext uri="{BB962C8B-B14F-4D97-AF65-F5344CB8AC3E}">
        <p14:creationId xmlns:p14="http://schemas.microsoft.com/office/powerpoint/2010/main" val="418241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Именование переменных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7876" y="1191960"/>
            <a:ext cx="1085556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Правила именования объектов программы  </a:t>
            </a:r>
          </a:p>
          <a:p>
            <a:r>
              <a:rPr lang="ru-RU" sz="3200" dirty="0" smtClean="0"/>
              <a:t>• имя объекта должно соответствовать его содержанию  </a:t>
            </a:r>
          </a:p>
          <a:p>
            <a:r>
              <a:rPr lang="ru-RU" sz="3200" dirty="0" err="1" smtClean="0"/>
              <a:t>Maxltem</a:t>
            </a:r>
            <a:r>
              <a:rPr lang="ru-RU" sz="3200" dirty="0" smtClean="0"/>
              <a:t> - максимальный элемент;  </a:t>
            </a:r>
          </a:p>
          <a:p>
            <a:r>
              <a:rPr lang="ru-RU" sz="3200" dirty="0" err="1" smtClean="0"/>
              <a:t>Nextltem</a:t>
            </a:r>
            <a:r>
              <a:rPr lang="ru-RU" sz="3200" dirty="0" smtClean="0"/>
              <a:t> - следующий элемент; </a:t>
            </a:r>
          </a:p>
          <a:p>
            <a:r>
              <a:rPr lang="ru-RU" sz="3200" dirty="0" smtClean="0"/>
              <a:t>• использовать символ «_» для визуального разделения имен, состоящих из нескольких слов  </a:t>
            </a:r>
          </a:p>
          <a:p>
            <a:r>
              <a:rPr lang="ru-RU" sz="3200" dirty="0" err="1" smtClean="0"/>
              <a:t>Max</a:t>
            </a:r>
            <a:r>
              <a:rPr lang="ru-RU" sz="3200" dirty="0" smtClean="0"/>
              <a:t>_</a:t>
            </a:r>
            <a:r>
              <a:rPr lang="en-US" sz="3200" dirty="0"/>
              <a:t>i</a:t>
            </a:r>
            <a:r>
              <a:rPr lang="ru-RU" sz="3200" dirty="0" err="1" smtClean="0"/>
              <a:t>tem</a:t>
            </a:r>
            <a:r>
              <a:rPr lang="ru-RU" sz="3200" dirty="0" smtClean="0"/>
              <a:t>, </a:t>
            </a:r>
            <a:r>
              <a:rPr lang="ru-RU" sz="3200" dirty="0" err="1" smtClean="0"/>
              <a:t>Next</a:t>
            </a:r>
            <a:r>
              <a:rPr lang="ru-RU" sz="3200" dirty="0" smtClean="0"/>
              <a:t>_</a:t>
            </a:r>
            <a:r>
              <a:rPr lang="en-US" sz="3200" dirty="0" err="1" smtClean="0"/>
              <a:t>i</a:t>
            </a:r>
            <a:r>
              <a:rPr lang="ru-RU" sz="3200" dirty="0" err="1" smtClean="0"/>
              <a:t>tem</a:t>
            </a:r>
            <a:r>
              <a:rPr lang="ru-RU" sz="3200" dirty="0" smtClean="0"/>
              <a:t>;</a:t>
            </a:r>
          </a:p>
          <a:p>
            <a:r>
              <a:rPr lang="ru-RU" sz="3200" dirty="0" smtClean="0"/>
              <a:t>• </a:t>
            </a:r>
            <a:r>
              <a:rPr lang="ru-RU" sz="3200" dirty="0" smtClean="0"/>
              <a:t>Писать слова, входящие в </a:t>
            </a:r>
            <a:r>
              <a:rPr lang="ru-RU" sz="3200" dirty="0" err="1" smtClean="0"/>
              <a:t>мнемнику</a:t>
            </a:r>
            <a:r>
              <a:rPr lang="ru-RU" sz="3200" dirty="0" smtClean="0"/>
              <a:t>, с больших букв </a:t>
            </a:r>
          </a:p>
          <a:p>
            <a:r>
              <a:rPr lang="ru-RU" sz="3200" dirty="0" err="1" smtClean="0"/>
              <a:t>InDec</a:t>
            </a:r>
            <a:r>
              <a:rPr lang="en-US" sz="3200" dirty="0" smtClean="0"/>
              <a:t>, </a:t>
            </a:r>
            <a:r>
              <a:rPr lang="ru-RU" sz="3200" dirty="0" err="1" smtClean="0"/>
              <a:t>Max</a:t>
            </a:r>
            <a:r>
              <a:rPr lang="en-US" sz="3200" dirty="0" smtClean="0"/>
              <a:t>I</a:t>
            </a:r>
            <a:r>
              <a:rPr lang="ru-RU" sz="3200" dirty="0" err="1" smtClean="0"/>
              <a:t>tem</a:t>
            </a:r>
            <a:r>
              <a:rPr lang="ru-RU" sz="3200" dirty="0" smtClean="0"/>
              <a:t>, </a:t>
            </a:r>
            <a:r>
              <a:rPr lang="ru-RU" sz="3200" dirty="0" err="1" smtClean="0"/>
              <a:t>NextItem</a:t>
            </a:r>
            <a:r>
              <a:rPr lang="ru-RU" sz="3200" dirty="0" smtClean="0"/>
              <a:t>;.</a:t>
            </a:r>
          </a:p>
          <a:p>
            <a:r>
              <a:rPr lang="ru-RU" sz="3200" dirty="0" smtClean="0"/>
              <a:t>• избегать близкие по написанию имена  </a:t>
            </a:r>
            <a:r>
              <a:rPr lang="ru-RU" sz="3200" dirty="0" err="1" smtClean="0"/>
              <a:t>Index</a:t>
            </a:r>
            <a:r>
              <a:rPr lang="ru-RU" sz="3200" dirty="0" smtClean="0"/>
              <a:t> и </a:t>
            </a:r>
            <a:r>
              <a:rPr lang="ru-RU" sz="3200" dirty="0" err="1" smtClean="0"/>
              <a:t>InDec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756296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Классификация основных паттернов</a:t>
            </a:r>
          </a:p>
        </p:txBody>
      </p:sp>
      <p:sp>
        <p:nvSpPr>
          <p:cNvPr id="74755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74756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74757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976" y="990600"/>
            <a:ext cx="8734425" cy="418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8" name="TextBox 3"/>
          <p:cNvSpPr txBox="1">
            <a:spLocks noChangeArrowheads="1"/>
          </p:cNvSpPr>
          <p:nvPr/>
        </p:nvSpPr>
        <p:spPr bwMode="auto">
          <a:xfrm>
            <a:off x="1914526" y="5176838"/>
            <a:ext cx="8570913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/>
              <a:t>Уровень класса </a:t>
            </a:r>
            <a:r>
              <a:rPr lang="ru-RU" altLang="ru-RU" sz="1800"/>
              <a:t>– определяет отношение класс-подкласс. Выражаются с помощью операции наследования, т.е. выражаются статически на уровне компиляции.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/>
              <a:t>Уровень объекта </a:t>
            </a:r>
            <a:r>
              <a:rPr lang="ru-RU" altLang="ru-RU" sz="1800"/>
              <a:t>– определяет отношения между объектами. Могут изменяться во время исполнения, т.е. динамичны. </a:t>
            </a:r>
          </a:p>
        </p:txBody>
      </p:sp>
    </p:spTree>
    <p:extLst>
      <p:ext uri="{BB962C8B-B14F-4D97-AF65-F5344CB8AC3E}">
        <p14:creationId xmlns:p14="http://schemas.microsoft.com/office/powerpoint/2010/main" val="182763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Классы и интерфейсы</a:t>
            </a:r>
          </a:p>
        </p:txBody>
      </p:sp>
      <p:sp>
        <p:nvSpPr>
          <p:cNvPr id="76803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76804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76805" name="TextBox 3"/>
          <p:cNvSpPr txBox="1">
            <a:spLocks noChangeArrowheads="1"/>
          </p:cNvSpPr>
          <p:nvPr/>
        </p:nvSpPr>
        <p:spPr bwMode="auto">
          <a:xfrm>
            <a:off x="1679576" y="833439"/>
            <a:ext cx="8570913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300" b="1"/>
              <a:t>Интерфейс объекта (класса) </a:t>
            </a:r>
            <a:r>
              <a:rPr lang="ru-RU" altLang="ru-RU" sz="2300"/>
              <a:t>– множество сигнатур объекта (класса). Сигнатура – это триада: имя операции, объекты, передаваемые в качестве параметров, и значение, возвращаемое операцией. Во многих языках программирования (в частности в Си) объект не отделим от интерфейса. Поэтому часто интерфейс реализуют с помощью </a:t>
            </a:r>
            <a:r>
              <a:rPr lang="ru-RU" altLang="ru-RU" sz="2300" b="1"/>
              <a:t>абстрактного</a:t>
            </a:r>
            <a:r>
              <a:rPr lang="ru-RU" altLang="ru-RU" sz="2300"/>
              <a:t> класса (класс, который используется только для наследования единого интерфейса другими классами и не имеет собственной реализации в объектах. Неабстрактный класс называется </a:t>
            </a:r>
            <a:r>
              <a:rPr lang="ru-RU" altLang="ru-RU" sz="2300" b="1"/>
              <a:t>конкретным</a:t>
            </a:r>
            <a:r>
              <a:rPr lang="ru-RU" altLang="ru-RU" sz="2300"/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300"/>
              <a:t>Подмешанный класс предоставляет дополнительные интерфейс и свойства другим классам (множественное наследование).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300" b="1"/>
              <a:t>Полиморфизм</a:t>
            </a:r>
            <a:r>
              <a:rPr lang="ru-RU" altLang="ru-RU" sz="2300"/>
              <a:t> – подмена одного объекта другим, если они имеют одинаковый интерфейс.</a:t>
            </a:r>
          </a:p>
        </p:txBody>
      </p:sp>
    </p:spTree>
    <p:extLst>
      <p:ext uri="{BB962C8B-B14F-4D97-AF65-F5344CB8AC3E}">
        <p14:creationId xmlns:p14="http://schemas.microsoft.com/office/powerpoint/2010/main" val="13553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Наследование и композиция</a:t>
            </a:r>
          </a:p>
        </p:txBody>
      </p:sp>
      <p:sp>
        <p:nvSpPr>
          <p:cNvPr id="80899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0900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0901" name="TextBox 3"/>
          <p:cNvSpPr txBox="1">
            <a:spLocks noChangeArrowheads="1"/>
          </p:cNvSpPr>
          <p:nvPr/>
        </p:nvSpPr>
        <p:spPr bwMode="auto">
          <a:xfrm>
            <a:off x="1778001" y="962026"/>
            <a:ext cx="85693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/>
              <a:t>Наследование (прозрачный ящик (</a:t>
            </a:r>
            <a:r>
              <a:rPr lang="en-US" altLang="ru-RU" sz="2400" b="1"/>
              <a:t>white-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/>
              <a:t>box reuse)</a:t>
            </a:r>
            <a:r>
              <a:rPr lang="ru-RU" altLang="ru-RU" sz="2400" b="1"/>
              <a:t>)</a:t>
            </a:r>
            <a:r>
              <a:rPr lang="ru-RU" altLang="ru-RU" sz="2400"/>
              <a:t>- реализацию одного класса в терминах другого.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/>
              <a:t>Композиция объектов (черный ящик (</a:t>
            </a:r>
            <a:r>
              <a:rPr lang="en-US" altLang="ru-RU" sz="2400" b="1"/>
              <a:t>black-box reuse)</a:t>
            </a:r>
            <a:r>
              <a:rPr lang="ru-RU" altLang="ru-RU" sz="2400" b="1"/>
              <a:t>) </a:t>
            </a:r>
            <a:r>
              <a:rPr lang="ru-RU" altLang="ru-RU" sz="2400"/>
              <a:t>– взаимодействие объектов через их интерфейсы. Необходима четкая специализация интерфейсов.</a:t>
            </a:r>
          </a:p>
        </p:txBody>
      </p:sp>
    </p:spTree>
    <p:extLst>
      <p:ext uri="{BB962C8B-B14F-4D97-AF65-F5344CB8AC3E}">
        <p14:creationId xmlns:p14="http://schemas.microsoft.com/office/powerpoint/2010/main" val="245080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Наследование</a:t>
            </a:r>
          </a:p>
        </p:txBody>
      </p:sp>
      <p:sp>
        <p:nvSpPr>
          <p:cNvPr id="82947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2948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2949" name="TextBox 3"/>
          <p:cNvSpPr txBox="1">
            <a:spLocks noChangeArrowheads="1"/>
          </p:cNvSpPr>
          <p:nvPr/>
        </p:nvSpPr>
        <p:spPr bwMode="auto">
          <a:xfrm>
            <a:off x="1778001" y="962026"/>
            <a:ext cx="8569325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/>
              <a:t>Плюсы: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Простое использование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Проще модификация существующей реализации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Классы могут разрастаться до неуправляемых размеров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/>
              <a:t>Минусы: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Нельзя изменять унаследованную информацию во время выполнения программы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Наследование нарушает инкапсуляцию (подклассу доступны детали реализации родительского класса.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Изменение родительского класса вызывает необходимость изменения класса дочернего</a:t>
            </a:r>
          </a:p>
        </p:txBody>
      </p:sp>
    </p:spTree>
    <p:extLst>
      <p:ext uri="{BB962C8B-B14F-4D97-AF65-F5344CB8AC3E}">
        <p14:creationId xmlns:p14="http://schemas.microsoft.com/office/powerpoint/2010/main" val="193550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Композиция</a:t>
            </a:r>
          </a:p>
        </p:txBody>
      </p:sp>
      <p:sp>
        <p:nvSpPr>
          <p:cNvPr id="84995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4996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4997" name="TextBox 3"/>
          <p:cNvSpPr txBox="1">
            <a:spLocks noChangeArrowheads="1"/>
          </p:cNvSpPr>
          <p:nvPr/>
        </p:nvSpPr>
        <p:spPr bwMode="auto">
          <a:xfrm>
            <a:off x="1778001" y="962025"/>
            <a:ext cx="8569325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/>
              <a:t>Плюсы: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Композиция объектов определяется динамически по время выполнения программы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Не нарушается инкапсуляция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Любой объект можно заменить другим, лишь бы подходил интерфейс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Классы не разрастаются до неуправляемых размеров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/>
              <a:t>Минусы: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Требуется жесткая специализация интерфейсов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Более сложная реализация</a:t>
            </a:r>
          </a:p>
        </p:txBody>
      </p:sp>
    </p:spTree>
    <p:extLst>
      <p:ext uri="{BB962C8B-B14F-4D97-AF65-F5344CB8AC3E}">
        <p14:creationId xmlns:p14="http://schemas.microsoft.com/office/powerpoint/2010/main" val="3509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Делегирование полномочий</a:t>
            </a:r>
          </a:p>
        </p:txBody>
      </p:sp>
      <p:sp>
        <p:nvSpPr>
          <p:cNvPr id="87043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7044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7045" name="TextBox 3"/>
          <p:cNvSpPr txBox="1">
            <a:spLocks noChangeArrowheads="1"/>
          </p:cNvSpPr>
          <p:nvPr/>
        </p:nvSpPr>
        <p:spPr bwMode="auto">
          <a:xfrm>
            <a:off x="1679576" y="1571625"/>
            <a:ext cx="857091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Передача управления другому (уполномоченному) объекту, т.е. в класс помещается поле с указанием на уполномоченный класс.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/>
              <a:t>Недостатки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Снижение машинной производительности, т.к. необходимо переходить к объекту по ссылке.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Трудность понимание (динамическая программа хуже воспринимается программистом, чем статическая)</a:t>
            </a:r>
          </a:p>
        </p:txBody>
      </p:sp>
    </p:spTree>
    <p:extLst>
      <p:ext uri="{BB962C8B-B14F-4D97-AF65-F5344CB8AC3E}">
        <p14:creationId xmlns:p14="http://schemas.microsoft.com/office/powerpoint/2010/main" val="172475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74614"/>
            <a:ext cx="9072563" cy="915987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0000FF"/>
                </a:solidFill>
              </a:rPr>
              <a:t>Параметризированные (обобщенные) типы</a:t>
            </a:r>
          </a:p>
        </p:txBody>
      </p:sp>
      <p:sp>
        <p:nvSpPr>
          <p:cNvPr id="89091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6062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9092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9093" name="Прямоугольник 1"/>
          <p:cNvSpPr>
            <a:spLocks noChangeArrowheads="1"/>
          </p:cNvSpPr>
          <p:nvPr/>
        </p:nvSpPr>
        <p:spPr bwMode="auto">
          <a:xfrm>
            <a:off x="1679575" y="1258888"/>
            <a:ext cx="8796338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/>
              <a:t>Например, класс List (список) можно параметризовать типом помещаемых в список элементов. Чтобы объявить список целых чисел, вы передаете тип integer в качестве параметра параметризованному типу List. Если же надо объявить список строк, то в качестве параметра передается тип String. Для каждого типа элементов компилятор языка создаст отдельный вариант шаблона класса List.</a:t>
            </a:r>
          </a:p>
        </p:txBody>
      </p:sp>
    </p:spTree>
    <p:extLst>
      <p:ext uri="{BB962C8B-B14F-4D97-AF65-F5344CB8AC3E}">
        <p14:creationId xmlns:p14="http://schemas.microsoft.com/office/powerpoint/2010/main" val="259689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794" y="1"/>
            <a:ext cx="12218126" cy="705852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Литература</a:t>
            </a:r>
            <a:endParaRPr lang="ru-RU" sz="48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794" y="697257"/>
            <a:ext cx="118074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Иванова Г.С. Технология программирования : учебник / Г.С. Иванова. — М. : КНОРУС, 2011. — 336 с.</a:t>
            </a:r>
          </a:p>
          <a:p>
            <a:pPr marL="514350" indent="-514350">
              <a:buFontTx/>
              <a:buAutoNum type="arabicPeriod"/>
            </a:pPr>
            <a:r>
              <a:rPr lang="ru-RU" sz="3200" dirty="0"/>
              <a:t>Е.А. </a:t>
            </a:r>
            <a:r>
              <a:rPr lang="ru-RU" sz="3200" dirty="0" err="1"/>
              <a:t>Жоголев</a:t>
            </a:r>
            <a:r>
              <a:rPr lang="ru-RU" sz="3200" dirty="0"/>
              <a:t>. Введение в технологию программирования (конспект лекций). - М.: "ДИАЛОГ-МГУ", 1994.</a:t>
            </a:r>
          </a:p>
          <a:p>
            <a:pPr marL="514350" indent="-514350">
              <a:buAutoNum type="arabicPeriod"/>
            </a:pPr>
            <a:endParaRPr lang="ru-RU" sz="3200" dirty="0" smtClean="0"/>
          </a:p>
          <a:p>
            <a:pPr marL="514350" indent="-514350">
              <a:buAutoNum type="arabicPeriod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3497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Понятие правильной программы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1662" y="1351729"/>
            <a:ext cx="1109002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Хороший стиль включает </a:t>
            </a:r>
          </a:p>
          <a:p>
            <a:r>
              <a:rPr lang="ru-RU" sz="3200" dirty="0" smtClean="0"/>
              <a:t>• правила именования объектов программы (переменных, функций, типов, данных и т.п.) </a:t>
            </a:r>
          </a:p>
          <a:p>
            <a:r>
              <a:rPr lang="ru-RU" sz="3200" dirty="0" smtClean="0"/>
              <a:t>• правила оформления модулей </a:t>
            </a:r>
          </a:p>
          <a:p>
            <a:r>
              <a:rPr lang="ru-RU" sz="3200" dirty="0" smtClean="0"/>
              <a:t>• стиль оформления текстов модулей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5632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Маленькие «хитрости»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1834" y="952621"/>
            <a:ext cx="1085556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2800" dirty="0" smtClean="0"/>
              <a:t>Соблюдать структурность программы (писать программу «лесенкой»).</a:t>
            </a:r>
          </a:p>
          <a:p>
            <a:pPr marL="457200" indent="-457200">
              <a:buFontTx/>
              <a:buChar char="-"/>
            </a:pPr>
            <a:r>
              <a:rPr lang="ru-RU" sz="2800" b="1" dirty="0" smtClean="0"/>
              <a:t>Декомпозиция</a:t>
            </a:r>
            <a:r>
              <a:rPr lang="ru-RU" sz="2800" dirty="0" smtClean="0"/>
              <a:t> программы. Например, декомпозицию модуля на несколько. Данный прием позволяет распределить выполняемые функции между отдельными функциями.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Оформить модули, связанные между собой единой логикой, в библиотеку. </a:t>
            </a:r>
          </a:p>
          <a:p>
            <a:pPr marL="457200" indent="-457200">
              <a:buFontTx/>
              <a:buChar char="-"/>
            </a:pPr>
            <a:r>
              <a:rPr lang="ru-RU" sz="2800" dirty="0"/>
              <a:t>Использовать в проектировании системы стандартные модули системы программирования. </a:t>
            </a:r>
            <a:endParaRPr lang="ru-RU" sz="2800" b="1" dirty="0"/>
          </a:p>
          <a:p>
            <a:pPr marL="457200" indent="-457200">
              <a:buFontTx/>
              <a:buChar char="-"/>
            </a:pPr>
            <a:r>
              <a:rPr lang="ru-RU" sz="2800" dirty="0"/>
              <a:t>Использовать библиотечные модули, разработанные другими программистами.</a:t>
            </a:r>
            <a:endParaRPr lang="ru-RU" sz="2800" b="1" dirty="0"/>
          </a:p>
          <a:p>
            <a:pPr marL="457200" indent="-457200">
              <a:buFontTx/>
              <a:buChar char="-"/>
            </a:pPr>
            <a:r>
              <a:rPr lang="ru-RU" sz="2800" dirty="0" smtClean="0"/>
              <a:t>Заменить ветвящуюся структуру </a:t>
            </a:r>
            <a:r>
              <a:rPr lang="ru-RU" sz="2800" dirty="0" err="1" smtClean="0"/>
              <a:t>if</a:t>
            </a:r>
            <a:r>
              <a:rPr lang="ru-RU" sz="2800" dirty="0" smtClean="0"/>
              <a:t> — </a:t>
            </a:r>
            <a:r>
              <a:rPr lang="ru-RU" sz="2800" dirty="0" err="1" smtClean="0"/>
              <a:t>then</a:t>
            </a:r>
            <a:r>
              <a:rPr lang="ru-RU" sz="2800" dirty="0" smtClean="0"/>
              <a:t> — </a:t>
            </a:r>
            <a:r>
              <a:rPr lang="ru-RU" sz="2800" dirty="0" err="1" smtClean="0"/>
              <a:t>else</a:t>
            </a:r>
            <a:r>
              <a:rPr lang="ru-RU" sz="2800" dirty="0" smtClean="0"/>
              <a:t> вариантом оператора </a:t>
            </a:r>
            <a:r>
              <a:rPr lang="en-US" sz="2800" dirty="0" smtClean="0"/>
              <a:t>switch (</a:t>
            </a:r>
            <a:r>
              <a:rPr lang="ru-RU" sz="2800" dirty="0" err="1" smtClean="0"/>
              <a:t>case</a:t>
            </a:r>
            <a:r>
              <a:rPr lang="en-US" sz="2800" dirty="0"/>
              <a:t>)</a:t>
            </a:r>
            <a:r>
              <a:rPr lang="ru-RU" sz="2800" dirty="0" smtClean="0"/>
              <a:t> и наоборот.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76676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Маленькие «хитрости»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1834" y="755425"/>
            <a:ext cx="1108077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2700" dirty="0" smtClean="0"/>
              <a:t>Выделить тело цикла в отдельный модуль– это улучшит читабельность программы</a:t>
            </a:r>
            <a:r>
              <a:rPr lang="en-US" sz="2700" dirty="0" smtClean="0"/>
              <a:t>.</a:t>
            </a:r>
            <a:endParaRPr lang="ru-RU" sz="2700" dirty="0" smtClean="0"/>
          </a:p>
          <a:p>
            <a:r>
              <a:rPr lang="ru-RU" sz="2700" dirty="0" smtClean="0"/>
              <a:t>- Использовать </a:t>
            </a:r>
            <a:r>
              <a:rPr lang="ru-RU" sz="2700" dirty="0"/>
              <a:t>рекурсию;</a:t>
            </a:r>
            <a:endParaRPr lang="ru-RU" sz="2700" b="1" dirty="0"/>
          </a:p>
          <a:p>
            <a:r>
              <a:rPr lang="ru-RU" sz="2700" dirty="0"/>
              <a:t>- использовать директивы </a:t>
            </a:r>
            <a:r>
              <a:rPr lang="en-US" sz="2700" dirty="0"/>
              <a:t>exit</a:t>
            </a:r>
            <a:r>
              <a:rPr lang="ru-RU" sz="2700" dirty="0"/>
              <a:t> и </a:t>
            </a:r>
            <a:r>
              <a:rPr lang="en-US" sz="2700" dirty="0"/>
              <a:t>break</a:t>
            </a:r>
            <a:r>
              <a:rPr lang="ru-RU" sz="2700" dirty="0"/>
              <a:t> для выхода из тела цикла или процедуры.</a:t>
            </a:r>
            <a:endParaRPr lang="ru-RU" sz="2700" b="1" dirty="0"/>
          </a:p>
          <a:p>
            <a:r>
              <a:rPr lang="ru-RU" sz="2700" dirty="0"/>
              <a:t>- </a:t>
            </a:r>
            <a:r>
              <a:rPr lang="ru-RU" sz="2700" dirty="0" smtClean="0"/>
              <a:t>Использовать </a:t>
            </a:r>
            <a:r>
              <a:rPr lang="ru-RU" sz="2700" dirty="0"/>
              <a:t>указатели на процедуры и функции;</a:t>
            </a:r>
            <a:endParaRPr lang="ru-RU" sz="2700" b="1" dirty="0"/>
          </a:p>
          <a:p>
            <a:r>
              <a:rPr lang="ru-RU" sz="2700" dirty="0"/>
              <a:t>- </a:t>
            </a:r>
            <a:r>
              <a:rPr lang="ru-RU" sz="2700" dirty="0" smtClean="0"/>
              <a:t>Использовать </a:t>
            </a:r>
            <a:r>
              <a:rPr lang="ru-RU" sz="2700" dirty="0"/>
              <a:t>оператор </a:t>
            </a:r>
            <a:r>
              <a:rPr lang="en-US" sz="2700" dirty="0"/>
              <a:t>with</a:t>
            </a:r>
            <a:r>
              <a:rPr lang="ru-RU" sz="2700" dirty="0"/>
              <a:t> для упрощения работы с записями (однако это усложняет отладку – компилятор не указывает значение полей, перечисленных в </a:t>
            </a:r>
            <a:r>
              <a:rPr lang="en-US" sz="2700" dirty="0"/>
              <a:t>with</a:t>
            </a:r>
            <a:r>
              <a:rPr lang="ru-RU" sz="2700" dirty="0"/>
              <a:t> в среде программирования </a:t>
            </a:r>
            <a:r>
              <a:rPr lang="en-US" sz="2700" dirty="0"/>
              <a:t>Borland</a:t>
            </a:r>
            <a:r>
              <a:rPr lang="ru-RU" sz="2700" dirty="0"/>
              <a:t>);</a:t>
            </a:r>
            <a:endParaRPr lang="ru-RU" sz="2700" b="1" dirty="0"/>
          </a:p>
          <a:p>
            <a:r>
              <a:rPr lang="ru-RU" sz="2700" dirty="0"/>
              <a:t>- Давать именам переменных и констант содержательные обозначения;</a:t>
            </a:r>
            <a:endParaRPr lang="ru-RU" sz="2700" b="1" dirty="0"/>
          </a:p>
          <a:p>
            <a:r>
              <a:rPr lang="ru-RU" sz="2700" dirty="0"/>
              <a:t>- </a:t>
            </a:r>
            <a:r>
              <a:rPr lang="ru-RU" sz="2700" dirty="0" smtClean="0"/>
              <a:t>Широко </a:t>
            </a:r>
            <a:r>
              <a:rPr lang="ru-RU" sz="2700" dirty="0"/>
              <a:t>использовать </a:t>
            </a:r>
            <a:r>
              <a:rPr lang="ru-RU" sz="2700" dirty="0" smtClean="0"/>
              <a:t>комментарии (</a:t>
            </a:r>
            <a:r>
              <a:rPr lang="ru-RU" sz="2700" dirty="0" err="1" smtClean="0"/>
              <a:t>самодокументация</a:t>
            </a:r>
            <a:r>
              <a:rPr lang="ru-RU" sz="2700" dirty="0" smtClean="0"/>
              <a:t>).</a:t>
            </a:r>
            <a:r>
              <a:rPr lang="ru-RU" sz="2700" dirty="0"/>
              <a:t> </a:t>
            </a:r>
            <a:endParaRPr lang="ru-RU" sz="2700" b="1" dirty="0"/>
          </a:p>
          <a:p>
            <a:r>
              <a:rPr lang="ru-RU" sz="2700" dirty="0"/>
              <a:t>- Проводить сортировку данных с целью облегчения поиска.</a:t>
            </a:r>
            <a:endParaRPr lang="ru-RU" sz="2700" b="1" dirty="0"/>
          </a:p>
          <a:p>
            <a:r>
              <a:rPr lang="ru-RU" sz="2700" dirty="0" smtClean="0"/>
              <a:t>- Исключить </a:t>
            </a:r>
            <a:r>
              <a:rPr lang="ru-RU" sz="2700" dirty="0"/>
              <a:t>избыточность данных</a:t>
            </a:r>
            <a:r>
              <a:rPr lang="ru-RU" sz="2700" dirty="0" smtClean="0"/>
              <a:t>.</a:t>
            </a:r>
          </a:p>
          <a:p>
            <a:r>
              <a:rPr lang="ru-RU" sz="2700" dirty="0" smtClean="0"/>
              <a:t>- Применять «заглушки» при кодировании программы.</a:t>
            </a:r>
            <a:endParaRPr lang="en-US" sz="2700" dirty="0" smtClean="0"/>
          </a:p>
        </p:txBody>
      </p:sp>
    </p:spTree>
    <p:extLst>
      <p:ext uri="{BB962C8B-B14F-4D97-AF65-F5344CB8AC3E}">
        <p14:creationId xmlns:p14="http://schemas.microsoft.com/office/powerpoint/2010/main" val="3104936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Структурное программирование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0968" y="2411160"/>
            <a:ext cx="1085556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Использовать только 4 языковые конструкции:</a:t>
            </a:r>
          </a:p>
          <a:p>
            <a:r>
              <a:rPr lang="ru-RU" sz="3200" dirty="0" smtClean="0"/>
              <a:t>• последовательные операторы;</a:t>
            </a:r>
          </a:p>
          <a:p>
            <a:r>
              <a:rPr lang="ru-RU" sz="3200" dirty="0" smtClean="0"/>
              <a:t>• условное ветвление;</a:t>
            </a:r>
          </a:p>
          <a:p>
            <a:r>
              <a:rPr lang="ru-RU" sz="3200" dirty="0" smtClean="0"/>
              <a:t>• множественное ветвление (</a:t>
            </a:r>
            <a:r>
              <a:rPr lang="en-US" sz="3200" dirty="0" smtClean="0"/>
              <a:t>switch);</a:t>
            </a:r>
            <a:endParaRPr lang="ru-RU" sz="3200" dirty="0" smtClean="0"/>
          </a:p>
          <a:p>
            <a:r>
              <a:rPr lang="ru-RU" sz="3200" dirty="0" smtClean="0"/>
              <a:t>• цикл.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1290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Структурное программирование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4433" y="952621"/>
            <a:ext cx="578533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ГОСТ 19.701-90 ЕСПД. Схемы алгоритмов, </a:t>
            </a:r>
            <a:r>
              <a:rPr lang="ru-RU" sz="2800" dirty="0" smtClean="0"/>
              <a:t>программ</a:t>
            </a:r>
            <a:r>
              <a:rPr lang="ru-RU" sz="3200" dirty="0" smtClean="0"/>
              <a:t>, данных и систем. Обозначения условные и правила выполнения.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82" y="952621"/>
            <a:ext cx="5634318" cy="56943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102" y="2959531"/>
            <a:ext cx="6358252" cy="18220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101" y="4908884"/>
            <a:ext cx="6416156" cy="194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456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002060"/>
                </a:solidFill>
              </a:rPr>
              <a:t>Самодокументация</a:t>
            </a:r>
            <a:r>
              <a:rPr lang="ru-RU" dirty="0" smtClean="0">
                <a:solidFill>
                  <a:srgbClr val="002060"/>
                </a:solidFill>
              </a:rPr>
              <a:t> программы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7876" y="1191960"/>
            <a:ext cx="1085556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Оформление заголовка модулей  </a:t>
            </a:r>
            <a:endParaRPr lang="en-US" sz="2800" dirty="0" smtClean="0"/>
          </a:p>
          <a:p>
            <a:r>
              <a:rPr lang="ru-RU" sz="2800" dirty="0" smtClean="0"/>
              <a:t>•  назначение </a:t>
            </a:r>
            <a:endParaRPr lang="en-US" sz="2800" dirty="0" smtClean="0"/>
          </a:p>
          <a:p>
            <a:r>
              <a:rPr lang="ru-RU" sz="2800" dirty="0" smtClean="0"/>
              <a:t>•  входные,</a:t>
            </a:r>
            <a:endParaRPr lang="en-US" sz="2800" dirty="0" smtClean="0"/>
          </a:p>
          <a:p>
            <a:r>
              <a:rPr lang="ru-RU" sz="2800" dirty="0" smtClean="0"/>
              <a:t>              выходные параметры </a:t>
            </a:r>
            <a:endParaRPr lang="en-US" sz="2800" dirty="0" smtClean="0"/>
          </a:p>
          <a:p>
            <a:r>
              <a:rPr lang="ru-RU" sz="2800" dirty="0" smtClean="0"/>
              <a:t>• вызываемые модули •</a:t>
            </a:r>
            <a:endParaRPr lang="en-US" sz="2800" dirty="0" smtClean="0"/>
          </a:p>
          <a:p>
            <a:r>
              <a:rPr lang="ru-RU" sz="2800" dirty="0" smtClean="0"/>
              <a:t>алгоритм, метод,</a:t>
            </a:r>
            <a:endParaRPr lang="en-US" sz="2800" dirty="0" smtClean="0"/>
          </a:p>
          <a:p>
            <a:r>
              <a:rPr lang="ru-RU" sz="2800" dirty="0" smtClean="0"/>
              <a:t>                              ограничения</a:t>
            </a:r>
            <a:endParaRPr lang="en-US" sz="2800" dirty="0" smtClean="0"/>
          </a:p>
          <a:p>
            <a:r>
              <a:rPr lang="ru-RU" sz="2800" dirty="0" smtClean="0"/>
              <a:t>• ФИО автора программы</a:t>
            </a:r>
            <a:endParaRPr lang="en-US" sz="2800" dirty="0" smtClean="0"/>
          </a:p>
          <a:p>
            <a:r>
              <a:rPr lang="ru-RU" sz="2800" dirty="0" smtClean="0"/>
              <a:t>• номер версии,</a:t>
            </a:r>
            <a:endParaRPr lang="en-US" sz="2800" dirty="0" smtClean="0"/>
          </a:p>
          <a:p>
            <a:r>
              <a:rPr lang="ru-RU" sz="2800" dirty="0" smtClean="0"/>
              <a:t>                 дата последней </a:t>
            </a:r>
            <a:endParaRPr lang="en-US" sz="2800" dirty="0" smtClean="0"/>
          </a:p>
          <a:p>
            <a:r>
              <a:rPr lang="ru-RU" sz="2800" dirty="0" smtClean="0"/>
              <a:t>                        корректировки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96000" y="1108228"/>
            <a:ext cx="6096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/>
              <a:t>{*********************************************} </a:t>
            </a:r>
            <a:endParaRPr lang="en-US" sz="2000" dirty="0" smtClean="0"/>
          </a:p>
          <a:p>
            <a:r>
              <a:rPr lang="ru-RU" sz="2000" dirty="0" smtClean="0"/>
              <a:t>{* Функция: </a:t>
            </a:r>
            <a:r>
              <a:rPr lang="ru-RU" sz="2000" dirty="0" err="1" smtClean="0"/>
              <a:t>Length_Path</a:t>
            </a:r>
            <a:r>
              <a:rPr lang="ru-RU" sz="2000" dirty="0" smtClean="0"/>
              <a:t>(</a:t>
            </a:r>
            <a:r>
              <a:rPr lang="ru-RU" sz="2000" dirty="0" err="1" smtClean="0"/>
              <a:t>n:word</a:t>
            </a:r>
            <a:r>
              <a:rPr lang="ru-RU" sz="2000" dirty="0" smtClean="0"/>
              <a:t>; L: </a:t>
            </a:r>
            <a:r>
              <a:rPr lang="ru-RU" sz="2000" dirty="0" err="1" smtClean="0"/>
              <a:t>array</a:t>
            </a:r>
            <a:r>
              <a:rPr lang="ru-RU" sz="2000" dirty="0" smtClean="0"/>
              <a:t> </a:t>
            </a:r>
            <a:r>
              <a:rPr lang="ru-RU" sz="2000" dirty="0" err="1" smtClean="0"/>
              <a:t>of</a:t>
            </a:r>
            <a:r>
              <a:rPr lang="ru-RU" sz="2000" dirty="0" smtClean="0"/>
              <a:t> </a:t>
            </a:r>
            <a:r>
              <a:rPr lang="ru-RU" sz="2000" dirty="0" err="1" smtClean="0"/>
              <a:t>real</a:t>
            </a:r>
            <a:r>
              <a:rPr lang="ru-RU" sz="2000" dirty="0" smtClean="0"/>
              <a:t>):</a:t>
            </a:r>
            <a:r>
              <a:rPr lang="ru-RU" sz="2000" dirty="0" err="1" smtClean="0"/>
              <a:t>real</a:t>
            </a:r>
            <a:r>
              <a:rPr lang="ru-RU" sz="2000" dirty="0" smtClean="0"/>
              <a:t> *} </a:t>
            </a:r>
            <a:endParaRPr lang="en-US" sz="2000" dirty="0" smtClean="0"/>
          </a:p>
          <a:p>
            <a:r>
              <a:rPr lang="ru-RU" sz="2000" dirty="0" smtClean="0"/>
              <a:t>{* Цель: определение суммарной длины отрезков *} </a:t>
            </a:r>
            <a:endParaRPr lang="en-US" sz="2000" dirty="0" smtClean="0"/>
          </a:p>
          <a:p>
            <a:r>
              <a:rPr lang="ru-RU" sz="2000" dirty="0" smtClean="0"/>
              <a:t>{* Исходные данные: *} </a:t>
            </a:r>
          </a:p>
          <a:p>
            <a:r>
              <a:rPr lang="ru-RU" sz="2000" dirty="0" smtClean="0"/>
              <a:t>{* n - количество отрезков, *} </a:t>
            </a:r>
            <a:endParaRPr lang="en-US" sz="2000" dirty="0" smtClean="0"/>
          </a:p>
          <a:p>
            <a:r>
              <a:rPr lang="ru-RU" sz="2000" dirty="0" smtClean="0"/>
              <a:t>{* L - массив длин отрезков (в метрах) *} </a:t>
            </a:r>
          </a:p>
          <a:p>
            <a:r>
              <a:rPr lang="ru-RU" sz="2000" dirty="0" smtClean="0"/>
              <a:t>{* Результат:   длина (в метрах) *}</a:t>
            </a:r>
            <a:endParaRPr lang="en-US" sz="2000" dirty="0" smtClean="0"/>
          </a:p>
          <a:p>
            <a:r>
              <a:rPr lang="ru-RU" sz="2000" dirty="0" smtClean="0"/>
              <a:t> {* Вызываемые модули: нет *}</a:t>
            </a:r>
          </a:p>
          <a:p>
            <a:r>
              <a:rPr lang="ru-RU" sz="2000" dirty="0" smtClean="0"/>
              <a:t> {* Описание алгоритма: *} </a:t>
            </a:r>
          </a:p>
          <a:p>
            <a:r>
              <a:rPr lang="ru-RU" sz="2000" dirty="0" smtClean="0"/>
              <a:t>{*         отрезки суммируются методом накопления, n &gt; О          *} </a:t>
            </a:r>
          </a:p>
          <a:p>
            <a:r>
              <a:rPr lang="ru-RU" sz="2000" dirty="0" smtClean="0"/>
              <a:t>{* Дата: 25.12.2001    Версия 1.01. ' *} </a:t>
            </a:r>
          </a:p>
          <a:p>
            <a:r>
              <a:rPr lang="ru-RU" sz="2000" dirty="0" smtClean="0"/>
              <a:t>{* Автор: Иванов И.И. *} </a:t>
            </a:r>
          </a:p>
          <a:p>
            <a:r>
              <a:rPr lang="ru-RU" sz="2000" dirty="0" smtClean="0"/>
              <a:t>{* Исправления:   нет *} </a:t>
            </a:r>
          </a:p>
          <a:p>
            <a:r>
              <a:rPr lang="ru-RU" sz="2000" dirty="0" smtClean="0"/>
              <a:t>{*********************************} 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43759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523" y="0"/>
            <a:ext cx="11664461" cy="95262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Абстракция в программировании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0968" y="1544887"/>
            <a:ext cx="108555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Виды абстракции:</a:t>
            </a:r>
          </a:p>
          <a:p>
            <a:pPr marL="457200" indent="-457200">
              <a:buFontTx/>
              <a:buChar char="-"/>
            </a:pPr>
            <a:r>
              <a:rPr lang="ru-RU" sz="3600" dirty="0" smtClean="0"/>
              <a:t>На уровне модулей (процедуры и функции).</a:t>
            </a:r>
          </a:p>
          <a:p>
            <a:pPr marL="457200" indent="-457200">
              <a:buFontTx/>
              <a:buChar char="-"/>
            </a:pPr>
            <a:r>
              <a:rPr lang="ru-RU" sz="3600" dirty="0" smtClean="0"/>
              <a:t>На уровне объектов.</a:t>
            </a:r>
          </a:p>
        </p:txBody>
      </p:sp>
    </p:spTree>
    <p:extLst>
      <p:ext uri="{BB962C8B-B14F-4D97-AF65-F5344CB8AC3E}">
        <p14:creationId xmlns:p14="http://schemas.microsoft.com/office/powerpoint/2010/main" val="7841483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2759</Words>
  <Application>Microsoft Office PowerPoint</Application>
  <PresentationFormat>Широкоэкранный</PresentationFormat>
  <Paragraphs>291</Paragraphs>
  <Slides>38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Тема Office</vt:lpstr>
      <vt:lpstr>Понятие технологичности ПО</vt:lpstr>
      <vt:lpstr>Приемы повышения технологичности программы</vt:lpstr>
      <vt:lpstr>Именование переменных</vt:lpstr>
      <vt:lpstr>Маленькие «хитрости»</vt:lpstr>
      <vt:lpstr>Маленькие «хитрости»</vt:lpstr>
      <vt:lpstr>Структурное программирование</vt:lpstr>
      <vt:lpstr>Структурное программирование</vt:lpstr>
      <vt:lpstr>Самодокументация программы</vt:lpstr>
      <vt:lpstr>Абстракция в программировании</vt:lpstr>
      <vt:lpstr>Принципы декомпозиции программы</vt:lpstr>
      <vt:lpstr>Абстракция на уровне модулей</vt:lpstr>
      <vt:lpstr>Абстракция на уровне модулей</vt:lpstr>
      <vt:lpstr>Стандартные библиотеки</vt:lpstr>
      <vt:lpstr>Повышение эффективности кода</vt:lpstr>
      <vt:lpstr>Способы избежать ошибок при создании программы</vt:lpstr>
      <vt:lpstr>Методики ОО-проектирования</vt:lpstr>
      <vt:lpstr>Основные принципы ОО-парадигмы</vt:lpstr>
      <vt:lpstr>Недостатки ООП</vt:lpstr>
      <vt:lpstr>Паттерн</vt:lpstr>
      <vt:lpstr>Паттерн – это</vt:lpstr>
      <vt:lpstr>В психологии паттерн – это архетип</vt:lpstr>
      <vt:lpstr>Свойства архетипов</vt:lpstr>
      <vt:lpstr>Паттерное программирование</vt:lpstr>
      <vt:lpstr>Каркас</vt:lpstr>
      <vt:lpstr>Основные отличия каркаса от паттерна</vt:lpstr>
      <vt:lpstr>Состав паттерна</vt:lpstr>
      <vt:lpstr>Схема Model/View/Controller ( MVC)</vt:lpstr>
      <vt:lpstr>Классификация паттернов</vt:lpstr>
      <vt:lpstr>Классификация паттернов</vt:lpstr>
      <vt:lpstr>Классификация основных паттернов</vt:lpstr>
      <vt:lpstr>Классы и интерфейсы</vt:lpstr>
      <vt:lpstr>Наследование и композиция</vt:lpstr>
      <vt:lpstr>Наследование</vt:lpstr>
      <vt:lpstr>Композиция</vt:lpstr>
      <vt:lpstr>Делегирование полномочий</vt:lpstr>
      <vt:lpstr>Параметризированные (обобщенные) типы</vt:lpstr>
      <vt:lpstr>Литература</vt:lpstr>
      <vt:lpstr>Понятие правильной программы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Салибекян</dc:creator>
  <cp:lastModifiedBy>Сергей Салибекян</cp:lastModifiedBy>
  <cp:revision>22</cp:revision>
  <dcterms:created xsi:type="dcterms:W3CDTF">2017-04-16T20:31:17Z</dcterms:created>
  <dcterms:modified xsi:type="dcterms:W3CDTF">2017-04-17T07:44:16Z</dcterms:modified>
</cp:coreProperties>
</file>