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C9BEA-AADC-4746-8A77-53CDD037060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2DBC6-1FB5-46C7-BEC8-7923754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625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346B7-4692-410E-A37B-E1400560FEBA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b="1">
                <a:cs typeface="Times New Roman" panose="02020603050405020304" pitchFamily="18" charset="0"/>
              </a:rPr>
              <a:t>Четырехсекторная модель кругооборота (финансовый контур)</a:t>
            </a:r>
            <a:r>
              <a:rPr lang="ru-RU" altLang="ru-R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652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617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01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9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92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231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14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8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13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20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81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2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93F1-6CB2-49B7-A319-960DC854AF57}" type="datetimeFigureOut">
              <a:rPr lang="ru-RU" smtClean="0"/>
              <a:t>28.05.2016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1621-36A0-4B33-B963-E9F84F7FC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3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2209800" y="1828800"/>
            <a:ext cx="7924800" cy="4572000"/>
            <a:chOff x="432" y="1152"/>
            <a:chExt cx="4992" cy="2880"/>
          </a:xfrm>
        </p:grpSpPr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432" y="2448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4" name="AutoShape 4"/>
            <p:cNvSpPr>
              <a:spLocks noChangeArrowheads="1"/>
            </p:cNvSpPr>
            <p:nvPr/>
          </p:nvSpPr>
          <p:spPr bwMode="auto">
            <a:xfrm>
              <a:off x="2256" y="1152"/>
              <a:ext cx="1200" cy="528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2352" y="1200"/>
              <a:ext cx="105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Рынок «благ и услуг»</a:t>
              </a:r>
            </a:p>
          </p:txBody>
        </p:sp>
        <p:sp>
          <p:nvSpPr>
            <p:cNvPr id="15366" name="AutoShape 6"/>
            <p:cNvSpPr>
              <a:spLocks noChangeArrowheads="1"/>
            </p:cNvSpPr>
            <p:nvPr/>
          </p:nvSpPr>
          <p:spPr bwMode="auto">
            <a:xfrm>
              <a:off x="1968" y="3552"/>
              <a:ext cx="1824" cy="480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2016" y="3600"/>
              <a:ext cx="172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Рынки факторов: труда, (реального) капитала…</a:t>
              </a:r>
            </a:p>
          </p:txBody>
        </p:sp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432" y="2496"/>
              <a:ext cx="115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b="1"/>
                <a:t>Домохозяйства</a:t>
              </a: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4272" y="2448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4272" y="2496"/>
              <a:ext cx="115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Фирмы</a:t>
              </a:r>
            </a:p>
          </p:txBody>
        </p:sp>
        <p:sp>
          <p:nvSpPr>
            <p:cNvPr id="15371" name="Arc 11"/>
            <p:cNvSpPr>
              <a:spLocks/>
            </p:cNvSpPr>
            <p:nvPr/>
          </p:nvSpPr>
          <p:spPr bwMode="auto">
            <a:xfrm flipV="1">
              <a:off x="3792" y="2784"/>
              <a:ext cx="1152" cy="105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2" name="Arc 12"/>
            <p:cNvSpPr>
              <a:spLocks/>
            </p:cNvSpPr>
            <p:nvPr/>
          </p:nvSpPr>
          <p:spPr bwMode="auto">
            <a:xfrm rot="10800000" flipH="1" flipV="1">
              <a:off x="3456" y="1344"/>
              <a:ext cx="1488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3" name="Arc 13"/>
            <p:cNvSpPr>
              <a:spLocks/>
            </p:cNvSpPr>
            <p:nvPr/>
          </p:nvSpPr>
          <p:spPr bwMode="auto">
            <a:xfrm rot="10800000" flipV="1">
              <a:off x="768" y="1344"/>
              <a:ext cx="1488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4" name="Arc 14"/>
            <p:cNvSpPr>
              <a:spLocks/>
            </p:cNvSpPr>
            <p:nvPr/>
          </p:nvSpPr>
          <p:spPr bwMode="auto">
            <a:xfrm flipH="1" flipV="1">
              <a:off x="816" y="2784"/>
              <a:ext cx="1152" cy="110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375" name="Group 15"/>
          <p:cNvGrpSpPr>
            <a:grpSpLocks/>
          </p:cNvGrpSpPr>
          <p:nvPr/>
        </p:nvGrpSpPr>
        <p:grpSpPr bwMode="auto">
          <a:xfrm>
            <a:off x="2133601" y="1143001"/>
            <a:ext cx="5260975" cy="4518025"/>
            <a:chOff x="384" y="720"/>
            <a:chExt cx="3314" cy="2846"/>
          </a:xfrm>
        </p:grpSpPr>
        <p:sp>
          <p:nvSpPr>
            <p:cNvPr id="15376" name="AutoShape 16"/>
            <p:cNvSpPr>
              <a:spLocks noChangeArrowheads="1"/>
            </p:cNvSpPr>
            <p:nvPr/>
          </p:nvSpPr>
          <p:spPr bwMode="auto">
            <a:xfrm>
              <a:off x="384" y="720"/>
              <a:ext cx="1187" cy="576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433" y="768"/>
              <a:ext cx="1089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Рынок ценных бумаг</a:t>
              </a:r>
              <a:r>
                <a:rPr lang="en-US" altLang="ru-RU" b="1"/>
                <a:t>-B</a:t>
              </a:r>
              <a:endParaRPr lang="ru-RU" altLang="ru-RU" b="1"/>
            </a:p>
          </p:txBody>
        </p:sp>
        <p:sp>
          <p:nvSpPr>
            <p:cNvPr id="15378" name="AutoShape 18"/>
            <p:cNvSpPr>
              <a:spLocks noChangeArrowheads="1"/>
            </p:cNvSpPr>
            <p:nvPr/>
          </p:nvSpPr>
          <p:spPr bwMode="auto">
            <a:xfrm>
              <a:off x="2263" y="1824"/>
              <a:ext cx="1237" cy="528"/>
            </a:xfrm>
            <a:prstGeom prst="roundRect">
              <a:avLst>
                <a:gd name="adj" fmla="val 50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2313" y="1968"/>
              <a:ext cx="113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Рынок денег</a:t>
              </a:r>
              <a:r>
                <a:rPr lang="en-US" altLang="ru-RU" b="1"/>
                <a:t>-M</a:t>
              </a:r>
              <a:endParaRPr lang="ru-RU" altLang="ru-RU" b="1"/>
            </a:p>
          </p:txBody>
        </p:sp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2313" y="2448"/>
              <a:ext cx="1137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2313" y="2496"/>
              <a:ext cx="118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Банки: ЦБ+…</a:t>
              </a:r>
            </a:p>
          </p:txBody>
        </p:sp>
        <p:sp>
          <p:nvSpPr>
            <p:cNvPr id="15382" name="Line 22"/>
            <p:cNvSpPr>
              <a:spLocks noChangeShapeType="1"/>
            </p:cNvSpPr>
            <p:nvPr/>
          </p:nvSpPr>
          <p:spPr bwMode="auto">
            <a:xfrm flipH="1" flipV="1">
              <a:off x="1423" y="1248"/>
              <a:ext cx="890" cy="1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Arc 23"/>
            <p:cNvSpPr>
              <a:spLocks/>
            </p:cNvSpPr>
            <p:nvPr/>
          </p:nvSpPr>
          <p:spPr bwMode="auto">
            <a:xfrm rot="10800000" flipV="1">
              <a:off x="483" y="1296"/>
              <a:ext cx="273" cy="1152"/>
            </a:xfrm>
            <a:custGeom>
              <a:avLst/>
              <a:gdLst>
                <a:gd name="G0" fmla="+- 0 0 0"/>
                <a:gd name="G1" fmla="+- 20015 0 0"/>
                <a:gd name="G2" fmla="+- 21600 0 0"/>
                <a:gd name="T0" fmla="*/ 8121 w 21600"/>
                <a:gd name="T1" fmla="*/ 0 h 21053"/>
                <a:gd name="T2" fmla="*/ 21575 w 21600"/>
                <a:gd name="T3" fmla="*/ 21053 h 21053"/>
                <a:gd name="T4" fmla="*/ 0 w 21600"/>
                <a:gd name="T5" fmla="*/ 20015 h 2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53" fill="none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0361"/>
                    <a:pt x="21591" y="20707"/>
                    <a:pt x="21575" y="21053"/>
                  </a:cubicBezTo>
                </a:path>
                <a:path w="21600" h="21053" stroke="0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0361"/>
                    <a:pt x="21591" y="20707"/>
                    <a:pt x="21575" y="21053"/>
                  </a:cubicBezTo>
                  <a:lnTo>
                    <a:pt x="0" y="20015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 flipV="1">
              <a:off x="2857" y="2304"/>
              <a:ext cx="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5" name="Line 25"/>
            <p:cNvSpPr>
              <a:spLocks noChangeShapeType="1"/>
            </p:cNvSpPr>
            <p:nvPr/>
          </p:nvSpPr>
          <p:spPr bwMode="auto">
            <a:xfrm flipH="1" flipV="1">
              <a:off x="2857" y="163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 flipH="1" flipV="1">
              <a:off x="1472" y="1152"/>
              <a:ext cx="94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7" name="Arc 27"/>
            <p:cNvSpPr>
              <a:spLocks/>
            </p:cNvSpPr>
            <p:nvPr/>
          </p:nvSpPr>
          <p:spPr bwMode="auto">
            <a:xfrm rot="10800000" flipH="1" flipV="1">
              <a:off x="3104" y="2304"/>
              <a:ext cx="594" cy="1262"/>
            </a:xfrm>
            <a:custGeom>
              <a:avLst/>
              <a:gdLst>
                <a:gd name="G0" fmla="+- 0 0 0"/>
                <a:gd name="G1" fmla="+- 20015 0 0"/>
                <a:gd name="G2" fmla="+- 21600 0 0"/>
                <a:gd name="T0" fmla="*/ 8121 w 21600"/>
                <a:gd name="T1" fmla="*/ 0 h 32304"/>
                <a:gd name="T2" fmla="*/ 17763 w 21600"/>
                <a:gd name="T3" fmla="*/ 32304 h 32304"/>
                <a:gd name="T4" fmla="*/ 0 w 21600"/>
                <a:gd name="T5" fmla="*/ 20015 h 3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2304" fill="none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4406"/>
                    <a:pt x="20261" y="28693"/>
                    <a:pt x="17763" y="32304"/>
                  </a:cubicBezTo>
                </a:path>
                <a:path w="21600" h="32304" stroke="0" extrusionOk="0">
                  <a:moveTo>
                    <a:pt x="8121" y="-1"/>
                  </a:moveTo>
                  <a:cubicBezTo>
                    <a:pt x="16269" y="3305"/>
                    <a:pt x="21600" y="11221"/>
                    <a:pt x="21600" y="20015"/>
                  </a:cubicBezTo>
                  <a:cubicBezTo>
                    <a:pt x="21600" y="24406"/>
                    <a:pt x="20261" y="28693"/>
                    <a:pt x="17763" y="32304"/>
                  </a:cubicBezTo>
                  <a:lnTo>
                    <a:pt x="0" y="20015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388" name="Group 28"/>
          <p:cNvGrpSpPr>
            <a:grpSpLocks/>
          </p:cNvGrpSpPr>
          <p:nvPr/>
        </p:nvGrpSpPr>
        <p:grpSpPr bwMode="auto">
          <a:xfrm>
            <a:off x="2971800" y="2605088"/>
            <a:ext cx="4038600" cy="2989262"/>
            <a:chOff x="912" y="1641"/>
            <a:chExt cx="2544" cy="1883"/>
          </a:xfrm>
        </p:grpSpPr>
        <p:sp>
          <p:nvSpPr>
            <p:cNvPr id="15389" name="Rectangle 29"/>
            <p:cNvSpPr>
              <a:spLocks noChangeArrowheads="1"/>
            </p:cNvSpPr>
            <p:nvPr/>
          </p:nvSpPr>
          <p:spPr bwMode="auto">
            <a:xfrm>
              <a:off x="2304" y="3024"/>
              <a:ext cx="1104" cy="33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0" name="Text Box 30"/>
            <p:cNvSpPr txBox="1">
              <a:spLocks noChangeArrowheads="1"/>
            </p:cNvSpPr>
            <p:nvPr/>
          </p:nvSpPr>
          <p:spPr bwMode="auto">
            <a:xfrm>
              <a:off x="2304" y="3072"/>
              <a:ext cx="115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Государство</a:t>
              </a:r>
            </a:p>
          </p:txBody>
        </p:sp>
        <p:sp>
          <p:nvSpPr>
            <p:cNvPr id="15391" name="Arc 31"/>
            <p:cNvSpPr>
              <a:spLocks/>
            </p:cNvSpPr>
            <p:nvPr/>
          </p:nvSpPr>
          <p:spPr bwMode="auto">
            <a:xfrm flipH="1" flipV="1">
              <a:off x="912" y="2784"/>
              <a:ext cx="1440" cy="4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76200">
              <a:solidFill>
                <a:schemeClr val="bg2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2" name="Text Box 32"/>
            <p:cNvSpPr txBox="1">
              <a:spLocks noChangeArrowheads="1"/>
            </p:cNvSpPr>
            <p:nvPr/>
          </p:nvSpPr>
          <p:spPr bwMode="auto">
            <a:xfrm>
              <a:off x="1008" y="3120"/>
              <a:ext cx="960" cy="4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b="1"/>
                <a:t>Налоги –трансферты </a:t>
              </a:r>
            </a:p>
          </p:txBody>
        </p:sp>
        <p:sp>
          <p:nvSpPr>
            <p:cNvPr id="15393" name="Arc 33"/>
            <p:cNvSpPr>
              <a:spLocks/>
            </p:cNvSpPr>
            <p:nvPr/>
          </p:nvSpPr>
          <p:spPr bwMode="auto">
            <a:xfrm rot="10800000" flipV="1">
              <a:off x="2064" y="1641"/>
              <a:ext cx="576" cy="1410"/>
            </a:xfrm>
            <a:custGeom>
              <a:avLst/>
              <a:gdLst>
                <a:gd name="G0" fmla="+- 0 0 0"/>
                <a:gd name="G1" fmla="+- 18563 0 0"/>
                <a:gd name="G2" fmla="+- 21600 0 0"/>
                <a:gd name="T0" fmla="*/ 11045 w 21600"/>
                <a:gd name="T1" fmla="*/ 0 h 36112"/>
                <a:gd name="T2" fmla="*/ 12593 w 21600"/>
                <a:gd name="T3" fmla="*/ 36112 h 36112"/>
                <a:gd name="T4" fmla="*/ 0 w 21600"/>
                <a:gd name="T5" fmla="*/ 18563 h 36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6112" fill="none" extrusionOk="0">
                  <a:moveTo>
                    <a:pt x="11044" y="0"/>
                  </a:moveTo>
                  <a:cubicBezTo>
                    <a:pt x="17589" y="3894"/>
                    <a:pt x="21600" y="10947"/>
                    <a:pt x="21600" y="18563"/>
                  </a:cubicBezTo>
                  <a:cubicBezTo>
                    <a:pt x="21600" y="25522"/>
                    <a:pt x="18247" y="32054"/>
                    <a:pt x="12593" y="36112"/>
                  </a:cubicBezTo>
                </a:path>
                <a:path w="21600" h="36112" stroke="0" extrusionOk="0">
                  <a:moveTo>
                    <a:pt x="11044" y="0"/>
                  </a:moveTo>
                  <a:cubicBezTo>
                    <a:pt x="17589" y="3894"/>
                    <a:pt x="21600" y="10947"/>
                    <a:pt x="21600" y="18563"/>
                  </a:cubicBezTo>
                  <a:cubicBezTo>
                    <a:pt x="21600" y="25522"/>
                    <a:pt x="18247" y="32054"/>
                    <a:pt x="12593" y="36112"/>
                  </a:cubicBezTo>
                  <a:lnTo>
                    <a:pt x="0" y="18563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1524000" y="3124200"/>
            <a:ext cx="37338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dirty="0">
                <a:cs typeface="Times New Roman" panose="02020603050405020304" pitchFamily="18" charset="0"/>
              </a:rPr>
              <a:t>PY+RB</a:t>
            </a:r>
            <a:r>
              <a:rPr lang="en-US" altLang="ru-RU" baseline="30000" dirty="0">
                <a:cs typeface="Times New Roman" panose="02020603050405020304" pitchFamily="18" charset="0"/>
              </a:rPr>
              <a:t>H</a:t>
            </a:r>
            <a:r>
              <a:rPr lang="en-US" altLang="ru-RU" baseline="-30000" dirty="0">
                <a:cs typeface="Times New Roman" panose="02020603050405020304" pitchFamily="18" charset="0"/>
              </a:rPr>
              <a:t>-1</a:t>
            </a:r>
            <a:r>
              <a:rPr lang="en-US" altLang="ru-RU" dirty="0">
                <a:cs typeface="Times New Roman" panose="02020603050405020304" pitchFamily="18" charset="0"/>
              </a:rPr>
              <a:t>+B</a:t>
            </a:r>
            <a:r>
              <a:rPr lang="en-US" altLang="ru-RU" baseline="30000" dirty="0">
                <a:cs typeface="Times New Roman" panose="02020603050405020304" pitchFamily="18" charset="0"/>
              </a:rPr>
              <a:t>H</a:t>
            </a:r>
            <a:r>
              <a:rPr lang="en-US" altLang="ru-RU" baseline="-30000" dirty="0">
                <a:cs typeface="Times New Roman" panose="02020603050405020304" pitchFamily="18" charset="0"/>
              </a:rPr>
              <a:t>-1</a:t>
            </a:r>
            <a:r>
              <a:rPr lang="en-US" altLang="ru-RU" dirty="0">
                <a:cs typeface="Times New Roman" panose="02020603050405020304" pitchFamily="18" charset="0"/>
              </a:rPr>
              <a:t>+M</a:t>
            </a:r>
            <a:r>
              <a:rPr lang="en-US" altLang="ru-RU" baseline="30000" dirty="0">
                <a:cs typeface="Times New Roman" panose="02020603050405020304" pitchFamily="18" charset="0"/>
              </a:rPr>
              <a:t>H</a:t>
            </a:r>
            <a:r>
              <a:rPr lang="en-US" altLang="ru-RU" dirty="0">
                <a:cs typeface="Times New Roman" panose="02020603050405020304" pitchFamily="18" charset="0"/>
              </a:rPr>
              <a:t>=PC+PI+B</a:t>
            </a:r>
            <a:r>
              <a:rPr lang="en-US" altLang="ru-RU" baseline="30000" dirty="0">
                <a:cs typeface="Times New Roman" panose="02020603050405020304" pitchFamily="18" charset="0"/>
              </a:rPr>
              <a:t>H</a:t>
            </a:r>
            <a:r>
              <a:rPr lang="en-US" altLang="ru-RU" dirty="0">
                <a:cs typeface="Times New Roman" panose="02020603050405020304" pitchFamily="18" charset="0"/>
              </a:rPr>
              <a:t>+M</a:t>
            </a:r>
            <a:r>
              <a:rPr lang="en-US" altLang="ru-RU" baseline="30000" dirty="0">
                <a:cs typeface="Times New Roman" panose="02020603050405020304" pitchFamily="18" charset="0"/>
              </a:rPr>
              <a:t>H</a:t>
            </a:r>
            <a:r>
              <a:rPr lang="ru-RU" altLang="ru-RU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4876800" y="4419601"/>
            <a:ext cx="281940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dirty="0">
                <a:cs typeface="Times New Roman" panose="02020603050405020304" pitchFamily="18" charset="0"/>
              </a:rPr>
              <a:t>T+</a:t>
            </a:r>
            <a:r>
              <a:rPr lang="en-US" altLang="ru-RU" dirty="0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ru-RU" dirty="0">
                <a:cs typeface="Times New Roman" panose="02020603050405020304" pitchFamily="18" charset="0"/>
              </a:rPr>
              <a:t>M+</a:t>
            </a:r>
            <a:r>
              <a:rPr lang="en-US" altLang="ru-RU" sz="24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ru-RU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B</a:t>
            </a:r>
            <a:r>
              <a:rPr lang="en-US" altLang="ru-RU" dirty="0">
                <a:cs typeface="Times New Roman" panose="02020603050405020304" pitchFamily="18" charset="0"/>
              </a:rPr>
              <a:t>=PG+V+</a:t>
            </a:r>
            <a:r>
              <a:rPr lang="en-US" altLang="ru-RU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RB</a:t>
            </a:r>
            <a:r>
              <a:rPr lang="en-US" altLang="ru-RU" sz="2400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G</a:t>
            </a:r>
            <a:r>
              <a:rPr lang="en-US" altLang="ru-RU" dirty="0">
                <a:cs typeface="Times New Roman" panose="02020603050405020304" pitchFamily="18" charset="0"/>
              </a:rPr>
              <a:t> </a:t>
            </a:r>
            <a:r>
              <a:rPr lang="en-US" altLang="ru-RU" baseline="-30000" dirty="0">
                <a:cs typeface="Times New Roman" panose="02020603050405020304" pitchFamily="18" charset="0"/>
              </a:rPr>
              <a:t>-1</a:t>
            </a:r>
            <a:endParaRPr lang="ru-RU" altLang="ru-RU" baseline="-30000" dirty="0">
              <a:cs typeface="Times New Roman" panose="02020603050405020304" pitchFamily="18" charset="0"/>
            </a:endParaRPr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5024438" y="3219450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Широкоэкранный</PresentationFormat>
  <Paragraphs>13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Symbol</vt:lpstr>
      <vt:lpstr>Times New Roman</vt:lpstr>
      <vt:lpstr>Тема Office</vt:lpstr>
      <vt:lpstr>Уравнение</vt:lpstr>
      <vt:lpstr>Презентация PowerPoint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 Гребнев</dc:creator>
  <cp:lastModifiedBy>Леонид Гребнев</cp:lastModifiedBy>
  <cp:revision>1</cp:revision>
  <dcterms:created xsi:type="dcterms:W3CDTF">2016-05-28T17:17:53Z</dcterms:created>
  <dcterms:modified xsi:type="dcterms:W3CDTF">2016-05-28T17:18:27Z</dcterms:modified>
</cp:coreProperties>
</file>