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80" d="100"/>
          <a:sy n="80" d="100"/>
        </p:scale>
        <p:origin x="83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81FB21-BD12-4BF0-AE8B-44D74565A275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AF36C3-2E00-4828-8459-4A7B94A41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387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9E2FD5-1673-47C0-B052-FB3CC9256D8F}" type="slidenum">
              <a:rPr lang="ru-RU" altLang="ru-RU"/>
              <a:pPr/>
              <a:t>1</a:t>
            </a:fld>
            <a:endParaRPr lang="ru-RU" altLang="ru-RU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b="1">
                <a:cs typeface="Times New Roman" panose="02020603050405020304" pitchFamily="18" charset="0"/>
              </a:rPr>
              <a:t>Четырехсекторная модель кругооборота (финансовый контур)</a:t>
            </a:r>
            <a:r>
              <a:rPr lang="ru-RU" altLang="ru-RU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70419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1814-3406-4AB7-BEA4-9F9C4168FE74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36790-2BA2-44F3-B321-C8B28228A6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518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1814-3406-4AB7-BEA4-9F9C4168FE74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36790-2BA2-44F3-B321-C8B28228A6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528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1814-3406-4AB7-BEA4-9F9C4168FE74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36790-2BA2-44F3-B321-C8B28228A6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457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1814-3406-4AB7-BEA4-9F9C4168FE74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36790-2BA2-44F3-B321-C8B28228A6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301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1814-3406-4AB7-BEA4-9F9C4168FE74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36790-2BA2-44F3-B321-C8B28228A6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761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1814-3406-4AB7-BEA4-9F9C4168FE74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36790-2BA2-44F3-B321-C8B28228A6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961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1814-3406-4AB7-BEA4-9F9C4168FE74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36790-2BA2-44F3-B321-C8B28228A6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067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1814-3406-4AB7-BEA4-9F9C4168FE74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36790-2BA2-44F3-B321-C8B28228A6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399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1814-3406-4AB7-BEA4-9F9C4168FE74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36790-2BA2-44F3-B321-C8B28228A6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564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1814-3406-4AB7-BEA4-9F9C4168FE74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36790-2BA2-44F3-B321-C8B28228A6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063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1814-3406-4AB7-BEA4-9F9C4168FE74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36790-2BA2-44F3-B321-C8B28228A6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482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B1814-3406-4AB7-BEA4-9F9C4168FE74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36790-2BA2-44F3-B321-C8B28228A6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005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41;&#1072;&#1079;&#1086;&#1074;&#1099;&#1077;%20&#1073;&#1072;&#1083;&#1072;&#1085;&#1089;&#1099;.ppt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2824852" y="2651125"/>
            <a:ext cx="6248400" cy="2744787"/>
            <a:chOff x="912" y="1641"/>
            <a:chExt cx="3936" cy="1729"/>
          </a:xfrm>
        </p:grpSpPr>
        <p:sp>
          <p:nvSpPr>
            <p:cNvPr id="11267" name="Rectangle 3"/>
            <p:cNvSpPr>
              <a:spLocks noChangeArrowheads="1"/>
            </p:cNvSpPr>
            <p:nvPr/>
          </p:nvSpPr>
          <p:spPr bwMode="auto">
            <a:xfrm>
              <a:off x="2304" y="3024"/>
              <a:ext cx="1104" cy="336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68" name="Text Box 4"/>
            <p:cNvSpPr txBox="1">
              <a:spLocks noChangeArrowheads="1"/>
            </p:cNvSpPr>
            <p:nvPr/>
          </p:nvSpPr>
          <p:spPr bwMode="auto">
            <a:xfrm>
              <a:off x="2304" y="3072"/>
              <a:ext cx="115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b="1" dirty="0">
                  <a:hlinkClick r:id="rId3" action="ppaction://hlinkpres?slideindex=1&amp;slidetitle="/>
                </a:rPr>
                <a:t>Государство</a:t>
              </a:r>
              <a:endParaRPr lang="ru-RU" altLang="ru-RU" b="1" dirty="0"/>
            </a:p>
          </p:txBody>
        </p:sp>
        <p:sp>
          <p:nvSpPr>
            <p:cNvPr id="11269" name="Arc 5"/>
            <p:cNvSpPr>
              <a:spLocks/>
            </p:cNvSpPr>
            <p:nvPr/>
          </p:nvSpPr>
          <p:spPr bwMode="auto">
            <a:xfrm flipV="1">
              <a:off x="3408" y="2784"/>
              <a:ext cx="1440" cy="4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76200">
              <a:solidFill>
                <a:schemeClr val="bg1">
                  <a:lumMod val="65000"/>
                </a:schemeClr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0" name="Arc 6"/>
            <p:cNvSpPr>
              <a:spLocks/>
            </p:cNvSpPr>
            <p:nvPr/>
          </p:nvSpPr>
          <p:spPr bwMode="auto">
            <a:xfrm flipH="1" flipV="1">
              <a:off x="912" y="2784"/>
              <a:ext cx="1440" cy="4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76200">
              <a:solidFill>
                <a:schemeClr val="bg1">
                  <a:lumMod val="65000"/>
                </a:schemeClr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1" name="Text Box 7"/>
            <p:cNvSpPr txBox="1">
              <a:spLocks noChangeArrowheads="1"/>
            </p:cNvSpPr>
            <p:nvPr/>
          </p:nvSpPr>
          <p:spPr bwMode="auto">
            <a:xfrm>
              <a:off x="3888" y="3024"/>
              <a:ext cx="624" cy="23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b="1"/>
                <a:t>Налоги </a:t>
              </a:r>
            </a:p>
          </p:txBody>
        </p:sp>
        <p:sp>
          <p:nvSpPr>
            <p:cNvPr id="11272" name="Text Box 8"/>
            <p:cNvSpPr txBox="1">
              <a:spLocks noChangeArrowheads="1"/>
            </p:cNvSpPr>
            <p:nvPr/>
          </p:nvSpPr>
          <p:spPr bwMode="auto">
            <a:xfrm>
              <a:off x="1017" y="2966"/>
              <a:ext cx="960" cy="40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b="1" dirty="0"/>
                <a:t>Налоги –трансферты </a:t>
              </a:r>
            </a:p>
          </p:txBody>
        </p:sp>
        <p:sp>
          <p:nvSpPr>
            <p:cNvPr id="11273" name="Arc 9"/>
            <p:cNvSpPr>
              <a:spLocks/>
            </p:cNvSpPr>
            <p:nvPr/>
          </p:nvSpPr>
          <p:spPr bwMode="auto">
            <a:xfrm rot="10800000" flipV="1">
              <a:off x="2064" y="1641"/>
              <a:ext cx="576" cy="1410"/>
            </a:xfrm>
            <a:custGeom>
              <a:avLst/>
              <a:gdLst>
                <a:gd name="G0" fmla="+- 0 0 0"/>
                <a:gd name="G1" fmla="+- 18563 0 0"/>
                <a:gd name="G2" fmla="+- 21600 0 0"/>
                <a:gd name="T0" fmla="*/ 11045 w 21600"/>
                <a:gd name="T1" fmla="*/ 0 h 36112"/>
                <a:gd name="T2" fmla="*/ 12593 w 21600"/>
                <a:gd name="T3" fmla="*/ 36112 h 36112"/>
                <a:gd name="T4" fmla="*/ 0 w 21600"/>
                <a:gd name="T5" fmla="*/ 18563 h 36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6112" fill="none" extrusionOk="0">
                  <a:moveTo>
                    <a:pt x="11044" y="0"/>
                  </a:moveTo>
                  <a:cubicBezTo>
                    <a:pt x="17589" y="3894"/>
                    <a:pt x="21600" y="10947"/>
                    <a:pt x="21600" y="18563"/>
                  </a:cubicBezTo>
                  <a:cubicBezTo>
                    <a:pt x="21600" y="25522"/>
                    <a:pt x="18247" y="32054"/>
                    <a:pt x="12593" y="36112"/>
                  </a:cubicBezTo>
                </a:path>
                <a:path w="21600" h="36112" stroke="0" extrusionOk="0">
                  <a:moveTo>
                    <a:pt x="11044" y="0"/>
                  </a:moveTo>
                  <a:cubicBezTo>
                    <a:pt x="17589" y="3894"/>
                    <a:pt x="21600" y="10947"/>
                    <a:pt x="21600" y="18563"/>
                  </a:cubicBezTo>
                  <a:cubicBezTo>
                    <a:pt x="21600" y="25522"/>
                    <a:pt x="18247" y="32054"/>
                    <a:pt x="12593" y="36112"/>
                  </a:cubicBezTo>
                  <a:lnTo>
                    <a:pt x="0" y="18563"/>
                  </a:lnTo>
                  <a:close/>
                </a:path>
              </a:pathLst>
            </a:custGeom>
            <a:noFill/>
            <a:ln w="57150">
              <a:solidFill>
                <a:schemeClr val="bg1">
                  <a:lumMod val="65000"/>
                </a:schemeClr>
              </a:solidFill>
              <a:round/>
              <a:headEnd type="stealth" w="lg" len="lg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274" name="Group 10"/>
          <p:cNvGrpSpPr>
            <a:grpSpLocks/>
          </p:cNvGrpSpPr>
          <p:nvPr/>
        </p:nvGrpSpPr>
        <p:grpSpPr bwMode="auto">
          <a:xfrm>
            <a:off x="2719137" y="2286000"/>
            <a:ext cx="6324600" cy="1600200"/>
            <a:chOff x="864" y="1440"/>
            <a:chExt cx="3984" cy="1008"/>
          </a:xfrm>
        </p:grpSpPr>
        <p:sp>
          <p:nvSpPr>
            <p:cNvPr id="11275" name="Arc 11"/>
            <p:cNvSpPr>
              <a:spLocks/>
            </p:cNvSpPr>
            <p:nvPr/>
          </p:nvSpPr>
          <p:spPr bwMode="auto">
            <a:xfrm rot="10800000" flipV="1">
              <a:off x="864" y="1440"/>
              <a:ext cx="1344" cy="1008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  <a:prstDash val="dash"/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6" name="Arc 12"/>
            <p:cNvSpPr>
              <a:spLocks/>
            </p:cNvSpPr>
            <p:nvPr/>
          </p:nvSpPr>
          <p:spPr bwMode="auto">
            <a:xfrm rot="10800000" flipH="1" flipV="1">
              <a:off x="3456" y="1440"/>
              <a:ext cx="1392" cy="1008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  <a:prstDash val="dash"/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7" name="Text Box 13"/>
            <p:cNvSpPr txBox="1">
              <a:spLocks noChangeArrowheads="1"/>
            </p:cNvSpPr>
            <p:nvPr/>
          </p:nvSpPr>
          <p:spPr bwMode="auto">
            <a:xfrm>
              <a:off x="909" y="2064"/>
              <a:ext cx="1269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400" dirty="0">
                  <a:cs typeface="Times New Roman" panose="02020603050405020304" pitchFamily="18" charset="0"/>
                </a:rPr>
                <a:t>Доходы </a:t>
              </a:r>
              <a:r>
                <a:rPr lang="ru-RU" altLang="ru-RU" sz="1400" dirty="0" smtClean="0">
                  <a:cs typeface="Times New Roman" panose="02020603050405020304" pitchFamily="18" charset="0"/>
                </a:rPr>
                <a:t>Домохозяйств от </a:t>
              </a:r>
              <a:r>
                <a:rPr lang="ru-RU" altLang="ru-RU" sz="1400" dirty="0">
                  <a:cs typeface="Times New Roman" panose="02020603050405020304" pitchFamily="18" charset="0"/>
                </a:rPr>
                <a:t>продажи </a:t>
              </a:r>
              <a:r>
                <a:rPr lang="ru-RU" altLang="ru-RU" sz="1400" dirty="0" smtClean="0">
                  <a:cs typeface="Times New Roman" panose="02020603050405020304" pitchFamily="18" charset="0"/>
                </a:rPr>
                <a:t>благ </a:t>
              </a:r>
              <a:r>
                <a:rPr lang="ru-RU" altLang="ru-RU" sz="1400" dirty="0">
                  <a:cs typeface="Times New Roman" panose="02020603050405020304" pitchFamily="18" charset="0"/>
                </a:rPr>
                <a:t>и услуг</a:t>
              </a:r>
              <a:r>
                <a:rPr lang="ru-RU" altLang="ru-RU" sz="1600" dirty="0">
                  <a:cs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11278" name="Text Box 14"/>
            <p:cNvSpPr txBox="1">
              <a:spLocks noChangeArrowheads="1"/>
            </p:cNvSpPr>
            <p:nvPr/>
          </p:nvSpPr>
          <p:spPr bwMode="auto">
            <a:xfrm>
              <a:off x="3505" y="2016"/>
              <a:ext cx="125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ru-RU" altLang="ru-RU" sz="1400" dirty="0" smtClean="0">
                  <a:cs typeface="Times New Roman" panose="02020603050405020304" pitchFamily="18" charset="0"/>
                </a:rPr>
                <a:t>Расходы фирм </a:t>
              </a:r>
              <a:r>
                <a:rPr lang="ru-RU" altLang="ru-RU" sz="1400" dirty="0">
                  <a:cs typeface="Times New Roman" panose="02020603050405020304" pitchFamily="18" charset="0"/>
                </a:rPr>
                <a:t>на </a:t>
              </a:r>
              <a:r>
                <a:rPr lang="ru-RU" altLang="ru-RU" sz="1400" dirty="0" smtClean="0">
                  <a:cs typeface="Times New Roman" panose="02020603050405020304" pitchFamily="18" charset="0"/>
                </a:rPr>
                <a:t> </a:t>
              </a:r>
              <a:r>
                <a:rPr lang="ru-RU" altLang="ru-RU" sz="1400" b="1" dirty="0" smtClean="0">
                  <a:cs typeface="Times New Roman" panose="02020603050405020304" pitchFamily="18" charset="0"/>
                </a:rPr>
                <a:t>ресурсы и</a:t>
              </a:r>
              <a:r>
                <a:rPr lang="ru-RU" altLang="ru-RU" sz="1400" dirty="0" smtClean="0">
                  <a:cs typeface="Times New Roman" panose="02020603050405020304" pitchFamily="18" charset="0"/>
                </a:rPr>
                <a:t> инвестиции </a:t>
              </a:r>
              <a:endParaRPr lang="ru-RU" altLang="ru-RU" sz="1400" dirty="0">
                <a:cs typeface="Times New Roman" panose="02020603050405020304" pitchFamily="18" charset="0"/>
              </a:endParaRPr>
            </a:p>
          </p:txBody>
        </p:sp>
      </p:grpSp>
      <p:grpSp>
        <p:nvGrpSpPr>
          <p:cNvPr id="11279" name="Group 15"/>
          <p:cNvGrpSpPr>
            <a:grpSpLocks/>
          </p:cNvGrpSpPr>
          <p:nvPr/>
        </p:nvGrpSpPr>
        <p:grpSpPr bwMode="auto">
          <a:xfrm>
            <a:off x="2033337" y="1828800"/>
            <a:ext cx="7924800" cy="4572000"/>
            <a:chOff x="432" y="1152"/>
            <a:chExt cx="4992" cy="2880"/>
          </a:xfrm>
        </p:grpSpPr>
        <p:sp>
          <p:nvSpPr>
            <p:cNvPr id="11280" name="Rectangle 16"/>
            <p:cNvSpPr>
              <a:spLocks noChangeArrowheads="1"/>
            </p:cNvSpPr>
            <p:nvPr/>
          </p:nvSpPr>
          <p:spPr bwMode="auto">
            <a:xfrm>
              <a:off x="432" y="2448"/>
              <a:ext cx="1104" cy="336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1" name="AutoShape 17"/>
            <p:cNvSpPr>
              <a:spLocks noChangeArrowheads="1"/>
            </p:cNvSpPr>
            <p:nvPr/>
          </p:nvSpPr>
          <p:spPr bwMode="auto">
            <a:xfrm>
              <a:off x="2256" y="1152"/>
              <a:ext cx="1200" cy="528"/>
            </a:xfrm>
            <a:prstGeom prst="roundRect">
              <a:avLst>
                <a:gd name="adj" fmla="val 50000"/>
              </a:avLst>
            </a:prstGeom>
            <a:solidFill>
              <a:srgbClr val="CCFFFF"/>
            </a:soli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2" name="Text Box 18"/>
            <p:cNvSpPr txBox="1">
              <a:spLocks noChangeArrowheads="1"/>
            </p:cNvSpPr>
            <p:nvPr/>
          </p:nvSpPr>
          <p:spPr bwMode="auto">
            <a:xfrm>
              <a:off x="2352" y="1200"/>
              <a:ext cx="105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b="1" dirty="0"/>
                <a:t>Рынок «благ и услуг»</a:t>
              </a:r>
            </a:p>
          </p:txBody>
        </p:sp>
        <p:sp>
          <p:nvSpPr>
            <p:cNvPr id="11283" name="AutoShape 19"/>
            <p:cNvSpPr>
              <a:spLocks noChangeArrowheads="1"/>
            </p:cNvSpPr>
            <p:nvPr/>
          </p:nvSpPr>
          <p:spPr bwMode="auto">
            <a:xfrm>
              <a:off x="1968" y="3552"/>
              <a:ext cx="1824" cy="480"/>
            </a:xfrm>
            <a:prstGeom prst="roundRect">
              <a:avLst>
                <a:gd name="adj" fmla="val 50000"/>
              </a:avLst>
            </a:prstGeom>
            <a:solidFill>
              <a:srgbClr val="CCFFFF"/>
            </a:solidFill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4" name="Text Box 20"/>
            <p:cNvSpPr txBox="1">
              <a:spLocks noChangeArrowheads="1"/>
            </p:cNvSpPr>
            <p:nvPr/>
          </p:nvSpPr>
          <p:spPr bwMode="auto">
            <a:xfrm>
              <a:off x="2016" y="3600"/>
              <a:ext cx="172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b="1"/>
                <a:t>Рынки факторов: труда, (реального) капитала…</a:t>
              </a:r>
            </a:p>
          </p:txBody>
        </p:sp>
        <p:sp>
          <p:nvSpPr>
            <p:cNvPr id="11285" name="Text Box 21"/>
            <p:cNvSpPr txBox="1">
              <a:spLocks noChangeArrowheads="1"/>
            </p:cNvSpPr>
            <p:nvPr/>
          </p:nvSpPr>
          <p:spPr bwMode="auto">
            <a:xfrm>
              <a:off x="432" y="2496"/>
              <a:ext cx="115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b="1"/>
                <a:t>Домохозяйства</a:t>
              </a:r>
            </a:p>
          </p:txBody>
        </p:sp>
        <p:sp>
          <p:nvSpPr>
            <p:cNvPr id="11286" name="Rectangle 22"/>
            <p:cNvSpPr>
              <a:spLocks noChangeArrowheads="1"/>
            </p:cNvSpPr>
            <p:nvPr/>
          </p:nvSpPr>
          <p:spPr bwMode="auto">
            <a:xfrm>
              <a:off x="4272" y="2448"/>
              <a:ext cx="1104" cy="336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7" name="Text Box 23"/>
            <p:cNvSpPr txBox="1">
              <a:spLocks noChangeArrowheads="1"/>
            </p:cNvSpPr>
            <p:nvPr/>
          </p:nvSpPr>
          <p:spPr bwMode="auto">
            <a:xfrm>
              <a:off x="4272" y="2496"/>
              <a:ext cx="115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b="1"/>
                <a:t>Фирмы</a:t>
              </a:r>
            </a:p>
          </p:txBody>
        </p:sp>
        <p:sp>
          <p:nvSpPr>
            <p:cNvPr id="11288" name="Arc 24"/>
            <p:cNvSpPr>
              <a:spLocks/>
            </p:cNvSpPr>
            <p:nvPr/>
          </p:nvSpPr>
          <p:spPr bwMode="auto">
            <a:xfrm flipV="1">
              <a:off x="3792" y="2784"/>
              <a:ext cx="1152" cy="105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7620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9" name="Arc 25"/>
            <p:cNvSpPr>
              <a:spLocks/>
            </p:cNvSpPr>
            <p:nvPr/>
          </p:nvSpPr>
          <p:spPr bwMode="auto">
            <a:xfrm rot="10800000" flipH="1" flipV="1">
              <a:off x="3456" y="1344"/>
              <a:ext cx="1488" cy="1104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76200">
              <a:solidFill>
                <a:schemeClr val="bg1">
                  <a:lumMod val="65000"/>
                </a:schemeClr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0" name="Arc 26"/>
            <p:cNvSpPr>
              <a:spLocks/>
            </p:cNvSpPr>
            <p:nvPr/>
          </p:nvSpPr>
          <p:spPr bwMode="auto">
            <a:xfrm rot="10800000" flipV="1">
              <a:off x="768" y="1344"/>
              <a:ext cx="1488" cy="1104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7620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1" name="Arc 27"/>
            <p:cNvSpPr>
              <a:spLocks/>
            </p:cNvSpPr>
            <p:nvPr/>
          </p:nvSpPr>
          <p:spPr bwMode="auto">
            <a:xfrm flipH="1" flipV="1">
              <a:off x="816" y="2784"/>
              <a:ext cx="1152" cy="1104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76200">
              <a:solidFill>
                <a:schemeClr val="bg1">
                  <a:lumMod val="65000"/>
                </a:schemeClr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292" name="Group 28"/>
          <p:cNvGrpSpPr>
            <a:grpSpLocks/>
          </p:cNvGrpSpPr>
          <p:nvPr/>
        </p:nvGrpSpPr>
        <p:grpSpPr bwMode="auto">
          <a:xfrm>
            <a:off x="1957137" y="1143001"/>
            <a:ext cx="7696200" cy="4518025"/>
            <a:chOff x="432" y="720"/>
            <a:chExt cx="4705" cy="2846"/>
          </a:xfrm>
        </p:grpSpPr>
        <p:sp>
          <p:nvSpPr>
            <p:cNvPr id="11293" name="Arc 29"/>
            <p:cNvSpPr>
              <a:spLocks/>
            </p:cNvSpPr>
            <p:nvPr/>
          </p:nvSpPr>
          <p:spPr bwMode="auto">
            <a:xfrm flipV="1">
              <a:off x="3456" y="2736"/>
              <a:ext cx="1200" cy="19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4" name="AutoShape 30"/>
            <p:cNvSpPr>
              <a:spLocks noChangeArrowheads="1"/>
            </p:cNvSpPr>
            <p:nvPr/>
          </p:nvSpPr>
          <p:spPr bwMode="auto">
            <a:xfrm>
              <a:off x="432" y="720"/>
              <a:ext cx="1152" cy="576"/>
            </a:xfrm>
            <a:prstGeom prst="roundRect">
              <a:avLst>
                <a:gd name="adj" fmla="val 50000"/>
              </a:avLst>
            </a:prstGeom>
            <a:solidFill>
              <a:srgbClr val="CCFFFF"/>
            </a:solidFill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5" name="Text Box 31"/>
            <p:cNvSpPr txBox="1">
              <a:spLocks noChangeArrowheads="1"/>
            </p:cNvSpPr>
            <p:nvPr/>
          </p:nvSpPr>
          <p:spPr bwMode="auto">
            <a:xfrm>
              <a:off x="480" y="768"/>
              <a:ext cx="105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b="1"/>
                <a:t>Рынок ценных бумаг</a:t>
              </a:r>
              <a:r>
                <a:rPr lang="en-US" altLang="ru-RU" b="1"/>
                <a:t>-B</a:t>
              </a:r>
              <a:endParaRPr lang="ru-RU" altLang="ru-RU" b="1"/>
            </a:p>
          </p:txBody>
        </p:sp>
        <p:sp>
          <p:nvSpPr>
            <p:cNvPr id="11296" name="AutoShape 32"/>
            <p:cNvSpPr>
              <a:spLocks noChangeArrowheads="1"/>
            </p:cNvSpPr>
            <p:nvPr/>
          </p:nvSpPr>
          <p:spPr bwMode="auto">
            <a:xfrm>
              <a:off x="2256" y="1824"/>
              <a:ext cx="1200" cy="528"/>
            </a:xfrm>
            <a:prstGeom prst="roundRect">
              <a:avLst>
                <a:gd name="adj" fmla="val 50000"/>
              </a:avLst>
            </a:prstGeom>
            <a:solidFill>
              <a:srgbClr val="CCFFFF"/>
            </a:soli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7" name="Text Box 33"/>
            <p:cNvSpPr txBox="1">
              <a:spLocks noChangeArrowheads="1"/>
            </p:cNvSpPr>
            <p:nvPr/>
          </p:nvSpPr>
          <p:spPr bwMode="auto">
            <a:xfrm>
              <a:off x="2304" y="1968"/>
              <a:ext cx="11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b="1" dirty="0"/>
                <a:t>Рынок денег</a:t>
              </a:r>
              <a:r>
                <a:rPr lang="en-US" altLang="ru-RU" b="1" dirty="0"/>
                <a:t>-M</a:t>
              </a:r>
              <a:endParaRPr lang="ru-RU" altLang="ru-RU" b="1" dirty="0"/>
            </a:p>
          </p:txBody>
        </p:sp>
        <p:sp>
          <p:nvSpPr>
            <p:cNvPr id="11298" name="Rectangle 34"/>
            <p:cNvSpPr>
              <a:spLocks noChangeArrowheads="1"/>
            </p:cNvSpPr>
            <p:nvPr/>
          </p:nvSpPr>
          <p:spPr bwMode="auto">
            <a:xfrm>
              <a:off x="2304" y="2448"/>
              <a:ext cx="1104" cy="336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9" name="Text Box 35"/>
            <p:cNvSpPr txBox="1">
              <a:spLocks noChangeArrowheads="1"/>
            </p:cNvSpPr>
            <p:nvPr/>
          </p:nvSpPr>
          <p:spPr bwMode="auto">
            <a:xfrm>
              <a:off x="2304" y="2496"/>
              <a:ext cx="1152" cy="231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b="1"/>
                <a:t>Банки: ЦБ+…</a:t>
              </a:r>
            </a:p>
          </p:txBody>
        </p:sp>
        <p:sp>
          <p:nvSpPr>
            <p:cNvPr id="11300" name="Text Box 36"/>
            <p:cNvSpPr txBox="1">
              <a:spLocks noChangeArrowheads="1"/>
            </p:cNvSpPr>
            <p:nvPr/>
          </p:nvSpPr>
          <p:spPr bwMode="auto">
            <a:xfrm>
              <a:off x="2304" y="2784"/>
              <a:ext cx="115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1600" dirty="0">
                  <a:cs typeface="Times New Roman" panose="02020603050405020304" pitchFamily="18" charset="0"/>
                </a:rPr>
                <a:t>Эмиссия денег</a:t>
              </a:r>
              <a:r>
                <a:rPr lang="en-US" altLang="ru-RU" sz="1600" dirty="0">
                  <a:cs typeface="Times New Roman" panose="02020603050405020304" pitchFamily="18" charset="0"/>
                </a:rPr>
                <a:t>-</a:t>
              </a:r>
              <a:r>
                <a:rPr lang="en-US" altLang="ru-RU" sz="1600" dirty="0">
                  <a:latin typeface="Symbol" panose="05050102010706020507" pitchFamily="18" charset="2"/>
                </a:rPr>
                <a:t>D</a:t>
              </a:r>
              <a:r>
                <a:rPr lang="en-US" altLang="ru-RU" sz="1600" i="1" dirty="0"/>
                <a:t>H</a:t>
              </a:r>
              <a:endParaRPr lang="ru-RU" altLang="ru-RU" sz="1600" i="1" dirty="0"/>
            </a:p>
          </p:txBody>
        </p:sp>
        <p:sp>
          <p:nvSpPr>
            <p:cNvPr id="11301" name="Line 37"/>
            <p:cNvSpPr>
              <a:spLocks noChangeShapeType="1"/>
            </p:cNvSpPr>
            <p:nvPr/>
          </p:nvSpPr>
          <p:spPr bwMode="auto">
            <a:xfrm flipH="1" flipV="1">
              <a:off x="1440" y="1248"/>
              <a:ext cx="864" cy="1200"/>
            </a:xfrm>
            <a:prstGeom prst="lin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02" name="Arc 38"/>
            <p:cNvSpPr>
              <a:spLocks/>
            </p:cNvSpPr>
            <p:nvPr/>
          </p:nvSpPr>
          <p:spPr bwMode="auto">
            <a:xfrm rot="10800000" flipH="1" flipV="1">
              <a:off x="1536" y="912"/>
              <a:ext cx="3601" cy="1560"/>
            </a:xfrm>
            <a:custGeom>
              <a:avLst/>
              <a:gdLst>
                <a:gd name="G0" fmla="+- 1406 0 0"/>
                <a:gd name="G1" fmla="+- 21600 0 0"/>
                <a:gd name="G2" fmla="+- 21600 0 0"/>
                <a:gd name="T0" fmla="*/ 0 w 23006"/>
                <a:gd name="T1" fmla="*/ 46 h 22638"/>
                <a:gd name="T2" fmla="*/ 22981 w 23006"/>
                <a:gd name="T3" fmla="*/ 22638 h 22638"/>
                <a:gd name="T4" fmla="*/ 1406 w 23006"/>
                <a:gd name="T5" fmla="*/ 21600 h 22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06" h="22638" fill="none" extrusionOk="0">
                  <a:moveTo>
                    <a:pt x="-1" y="45"/>
                  </a:moveTo>
                  <a:cubicBezTo>
                    <a:pt x="468" y="15"/>
                    <a:pt x="936" y="0"/>
                    <a:pt x="1406" y="0"/>
                  </a:cubicBezTo>
                  <a:cubicBezTo>
                    <a:pt x="13335" y="0"/>
                    <a:pt x="23006" y="9670"/>
                    <a:pt x="23006" y="21600"/>
                  </a:cubicBezTo>
                  <a:cubicBezTo>
                    <a:pt x="23006" y="21946"/>
                    <a:pt x="22997" y="22292"/>
                    <a:pt x="22981" y="22638"/>
                  </a:cubicBezTo>
                </a:path>
                <a:path w="23006" h="22638" stroke="0" extrusionOk="0">
                  <a:moveTo>
                    <a:pt x="-1" y="45"/>
                  </a:moveTo>
                  <a:cubicBezTo>
                    <a:pt x="468" y="15"/>
                    <a:pt x="936" y="0"/>
                    <a:pt x="1406" y="0"/>
                  </a:cubicBezTo>
                  <a:cubicBezTo>
                    <a:pt x="13335" y="0"/>
                    <a:pt x="23006" y="9670"/>
                    <a:pt x="23006" y="21600"/>
                  </a:cubicBezTo>
                  <a:cubicBezTo>
                    <a:pt x="23006" y="21946"/>
                    <a:pt x="22997" y="22292"/>
                    <a:pt x="22981" y="22638"/>
                  </a:cubicBezTo>
                  <a:lnTo>
                    <a:pt x="1406" y="21600"/>
                  </a:lnTo>
                  <a:close/>
                </a:path>
              </a:pathLst>
            </a:custGeom>
            <a:noFill/>
            <a:ln w="28575">
              <a:solidFill>
                <a:schemeClr val="bg1">
                  <a:lumMod val="65000"/>
                </a:schemeClr>
              </a:solidFill>
              <a:prstDash val="dash"/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03" name="Arc 39"/>
            <p:cNvSpPr>
              <a:spLocks/>
            </p:cNvSpPr>
            <p:nvPr/>
          </p:nvSpPr>
          <p:spPr bwMode="auto">
            <a:xfrm rot="10800000" flipV="1">
              <a:off x="528" y="1296"/>
              <a:ext cx="265" cy="1152"/>
            </a:xfrm>
            <a:custGeom>
              <a:avLst/>
              <a:gdLst>
                <a:gd name="G0" fmla="+- 0 0 0"/>
                <a:gd name="G1" fmla="+- 20015 0 0"/>
                <a:gd name="G2" fmla="+- 21600 0 0"/>
                <a:gd name="T0" fmla="*/ 8121 w 21600"/>
                <a:gd name="T1" fmla="*/ 0 h 21053"/>
                <a:gd name="T2" fmla="*/ 21575 w 21600"/>
                <a:gd name="T3" fmla="*/ 21053 h 21053"/>
                <a:gd name="T4" fmla="*/ 0 w 21600"/>
                <a:gd name="T5" fmla="*/ 20015 h 2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053" fill="none" extrusionOk="0">
                  <a:moveTo>
                    <a:pt x="8121" y="-1"/>
                  </a:moveTo>
                  <a:cubicBezTo>
                    <a:pt x="16269" y="3305"/>
                    <a:pt x="21600" y="11221"/>
                    <a:pt x="21600" y="20015"/>
                  </a:cubicBezTo>
                  <a:cubicBezTo>
                    <a:pt x="21600" y="20361"/>
                    <a:pt x="21591" y="20707"/>
                    <a:pt x="21575" y="21053"/>
                  </a:cubicBezTo>
                </a:path>
                <a:path w="21600" h="21053" stroke="0" extrusionOk="0">
                  <a:moveTo>
                    <a:pt x="8121" y="-1"/>
                  </a:moveTo>
                  <a:cubicBezTo>
                    <a:pt x="16269" y="3305"/>
                    <a:pt x="21600" y="11221"/>
                    <a:pt x="21600" y="20015"/>
                  </a:cubicBezTo>
                  <a:cubicBezTo>
                    <a:pt x="21600" y="20361"/>
                    <a:pt x="21591" y="20707"/>
                    <a:pt x="21575" y="21053"/>
                  </a:cubicBezTo>
                  <a:lnTo>
                    <a:pt x="0" y="20015"/>
                  </a:lnTo>
                  <a:close/>
                </a:path>
              </a:pathLst>
            </a:custGeom>
            <a:noFill/>
            <a:ln w="28575">
              <a:solidFill>
                <a:schemeClr val="bg1">
                  <a:lumMod val="65000"/>
                </a:schemeClr>
              </a:solidFill>
              <a:prstDash val="dash"/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04" name="Text Box 40"/>
            <p:cNvSpPr txBox="1">
              <a:spLocks noChangeArrowheads="1"/>
            </p:cNvSpPr>
            <p:nvPr/>
          </p:nvSpPr>
          <p:spPr bwMode="auto">
            <a:xfrm>
              <a:off x="1968" y="3332"/>
              <a:ext cx="163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1600" dirty="0"/>
                <a:t>Государственный бюджет</a:t>
              </a:r>
            </a:p>
          </p:txBody>
        </p:sp>
        <p:sp>
          <p:nvSpPr>
            <p:cNvPr id="11305" name="Text Box 41"/>
            <p:cNvSpPr txBox="1">
              <a:spLocks noChangeArrowheads="1"/>
            </p:cNvSpPr>
            <p:nvPr/>
          </p:nvSpPr>
          <p:spPr bwMode="auto">
            <a:xfrm>
              <a:off x="3696" y="2784"/>
              <a:ext cx="720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1400" dirty="0"/>
                <a:t>Неплатежи</a:t>
              </a:r>
            </a:p>
          </p:txBody>
        </p:sp>
        <p:sp>
          <p:nvSpPr>
            <p:cNvPr id="11306" name="Line 42"/>
            <p:cNvSpPr>
              <a:spLocks noChangeShapeType="1"/>
            </p:cNvSpPr>
            <p:nvPr/>
          </p:nvSpPr>
          <p:spPr bwMode="auto">
            <a:xfrm flipV="1">
              <a:off x="2832" y="2304"/>
              <a:ext cx="0" cy="720"/>
            </a:xfrm>
            <a:prstGeom prst="lin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07" name="Line 43"/>
            <p:cNvSpPr>
              <a:spLocks noChangeShapeType="1"/>
            </p:cNvSpPr>
            <p:nvPr/>
          </p:nvSpPr>
          <p:spPr bwMode="auto">
            <a:xfrm flipH="1" flipV="1">
              <a:off x="2832" y="1632"/>
              <a:ext cx="0" cy="336"/>
            </a:xfrm>
            <a:prstGeom prst="lin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08" name="Line 44"/>
            <p:cNvSpPr>
              <a:spLocks noChangeShapeType="1"/>
            </p:cNvSpPr>
            <p:nvPr/>
          </p:nvSpPr>
          <p:spPr bwMode="auto">
            <a:xfrm flipH="1" flipV="1">
              <a:off x="1488" y="1152"/>
              <a:ext cx="912" cy="720"/>
            </a:xfrm>
            <a:prstGeom prst="lin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09" name="Arc 45"/>
            <p:cNvSpPr>
              <a:spLocks/>
            </p:cNvSpPr>
            <p:nvPr/>
          </p:nvSpPr>
          <p:spPr bwMode="auto">
            <a:xfrm rot="10800000" flipH="1" flipV="1">
              <a:off x="3072" y="2304"/>
              <a:ext cx="576" cy="1262"/>
            </a:xfrm>
            <a:custGeom>
              <a:avLst/>
              <a:gdLst>
                <a:gd name="G0" fmla="+- 0 0 0"/>
                <a:gd name="G1" fmla="+- 20015 0 0"/>
                <a:gd name="G2" fmla="+- 21600 0 0"/>
                <a:gd name="T0" fmla="*/ 8121 w 21600"/>
                <a:gd name="T1" fmla="*/ 0 h 32304"/>
                <a:gd name="T2" fmla="*/ 17763 w 21600"/>
                <a:gd name="T3" fmla="*/ 32304 h 32304"/>
                <a:gd name="T4" fmla="*/ 0 w 21600"/>
                <a:gd name="T5" fmla="*/ 20015 h 3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2304" fill="none" extrusionOk="0">
                  <a:moveTo>
                    <a:pt x="8121" y="-1"/>
                  </a:moveTo>
                  <a:cubicBezTo>
                    <a:pt x="16269" y="3305"/>
                    <a:pt x="21600" y="11221"/>
                    <a:pt x="21600" y="20015"/>
                  </a:cubicBezTo>
                  <a:cubicBezTo>
                    <a:pt x="21600" y="24406"/>
                    <a:pt x="20261" y="28693"/>
                    <a:pt x="17763" y="32304"/>
                  </a:cubicBezTo>
                </a:path>
                <a:path w="21600" h="32304" stroke="0" extrusionOk="0">
                  <a:moveTo>
                    <a:pt x="8121" y="-1"/>
                  </a:moveTo>
                  <a:cubicBezTo>
                    <a:pt x="16269" y="3305"/>
                    <a:pt x="21600" y="11221"/>
                    <a:pt x="21600" y="20015"/>
                  </a:cubicBezTo>
                  <a:cubicBezTo>
                    <a:pt x="21600" y="24406"/>
                    <a:pt x="20261" y="28693"/>
                    <a:pt x="17763" y="32304"/>
                  </a:cubicBezTo>
                  <a:lnTo>
                    <a:pt x="0" y="20015"/>
                  </a:lnTo>
                  <a:close/>
                </a:path>
              </a:pathLst>
            </a:custGeom>
            <a:noFill/>
            <a:ln w="28575">
              <a:solidFill>
                <a:schemeClr val="bg1">
                  <a:lumMod val="65000"/>
                </a:schemeClr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327" name="Group 63"/>
          <p:cNvGrpSpPr>
            <a:grpSpLocks/>
          </p:cNvGrpSpPr>
          <p:nvPr/>
        </p:nvGrpSpPr>
        <p:grpSpPr bwMode="auto">
          <a:xfrm>
            <a:off x="1347537" y="0"/>
            <a:ext cx="9144000" cy="6853238"/>
            <a:chOff x="0" y="0"/>
            <a:chExt cx="5760" cy="4317"/>
          </a:xfrm>
        </p:grpSpPr>
        <p:grpSp>
          <p:nvGrpSpPr>
            <p:cNvPr id="11328" name="Group 64"/>
            <p:cNvGrpSpPr>
              <a:grpSpLocks/>
            </p:cNvGrpSpPr>
            <p:nvPr/>
          </p:nvGrpSpPr>
          <p:grpSpPr bwMode="auto">
            <a:xfrm>
              <a:off x="864" y="1440"/>
              <a:ext cx="3984" cy="1008"/>
              <a:chOff x="864" y="1440"/>
              <a:chExt cx="3984" cy="1008"/>
            </a:xfrm>
          </p:grpSpPr>
          <p:sp>
            <p:nvSpPr>
              <p:cNvPr id="11329" name="Arc 65"/>
              <p:cNvSpPr>
                <a:spLocks/>
              </p:cNvSpPr>
              <p:nvPr/>
            </p:nvSpPr>
            <p:spPr bwMode="auto">
              <a:xfrm rot="10800000" flipV="1">
                <a:off x="864" y="1440"/>
                <a:ext cx="1344" cy="1008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>
                <a:solidFill>
                  <a:schemeClr val="bg1">
                    <a:lumMod val="65000"/>
                  </a:schemeClr>
                </a:solidFill>
                <a:prstDash val="dash"/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30" name="Arc 66"/>
              <p:cNvSpPr>
                <a:spLocks/>
              </p:cNvSpPr>
              <p:nvPr/>
            </p:nvSpPr>
            <p:spPr bwMode="auto">
              <a:xfrm rot="10800000" flipH="1" flipV="1">
                <a:off x="3456" y="1440"/>
                <a:ext cx="1392" cy="1008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>
                <a:solidFill>
                  <a:schemeClr val="bg1">
                    <a:lumMod val="65000"/>
                  </a:schemeClr>
                </a:solidFill>
                <a:prstDash val="dash"/>
                <a:round/>
                <a:headEnd type="arrow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333" name="Group 69"/>
            <p:cNvGrpSpPr>
              <a:grpSpLocks/>
            </p:cNvGrpSpPr>
            <p:nvPr/>
          </p:nvGrpSpPr>
          <p:grpSpPr bwMode="auto">
            <a:xfrm>
              <a:off x="0" y="0"/>
              <a:ext cx="5760" cy="2448"/>
              <a:chOff x="0" y="0"/>
              <a:chExt cx="5760" cy="2448"/>
            </a:xfrm>
          </p:grpSpPr>
          <p:sp>
            <p:nvSpPr>
              <p:cNvPr id="11334" name="AutoShape 70"/>
              <p:cNvSpPr>
                <a:spLocks noChangeArrowheads="1"/>
              </p:cNvSpPr>
              <p:nvPr/>
            </p:nvSpPr>
            <p:spPr bwMode="auto">
              <a:xfrm>
                <a:off x="4224" y="720"/>
                <a:ext cx="1152" cy="576"/>
              </a:xfrm>
              <a:prstGeom prst="roundRect">
                <a:avLst>
                  <a:gd name="adj" fmla="val 50000"/>
                </a:avLst>
              </a:prstGeom>
              <a:solidFill>
                <a:srgbClr val="CCFFFF"/>
              </a:soli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35" name="Text Box 71"/>
              <p:cNvSpPr txBox="1">
                <a:spLocks noChangeArrowheads="1"/>
              </p:cNvSpPr>
              <p:nvPr/>
            </p:nvSpPr>
            <p:spPr bwMode="auto">
              <a:xfrm>
                <a:off x="4272" y="720"/>
                <a:ext cx="1056" cy="5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altLang="ru-RU" b="1" dirty="0"/>
                  <a:t>Рынок иностранных валют</a:t>
                </a:r>
              </a:p>
            </p:txBody>
          </p:sp>
          <p:sp>
            <p:nvSpPr>
              <p:cNvPr id="11336" name="Rectangle 72"/>
              <p:cNvSpPr>
                <a:spLocks noChangeArrowheads="1"/>
              </p:cNvSpPr>
              <p:nvPr/>
            </p:nvSpPr>
            <p:spPr bwMode="auto">
              <a:xfrm>
                <a:off x="96" y="0"/>
                <a:ext cx="5520" cy="288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chemeClr val="bg1">
                    <a:lumMod val="65000"/>
                  </a:schemeClr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37" name="Text Box 73"/>
              <p:cNvSpPr txBox="1">
                <a:spLocks noChangeArrowheads="1"/>
              </p:cNvSpPr>
              <p:nvPr/>
            </p:nvSpPr>
            <p:spPr bwMode="auto">
              <a:xfrm>
                <a:off x="2304" y="48"/>
                <a:ext cx="1152" cy="231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b="1"/>
                  <a:t>Остальной мир</a:t>
                </a:r>
              </a:p>
            </p:txBody>
          </p:sp>
          <p:sp>
            <p:nvSpPr>
              <p:cNvPr id="11338" name="Text Box 74"/>
              <p:cNvSpPr txBox="1">
                <a:spLocks noChangeArrowheads="1"/>
              </p:cNvSpPr>
              <p:nvPr/>
            </p:nvSpPr>
            <p:spPr bwMode="auto">
              <a:xfrm>
                <a:off x="2352" y="480"/>
                <a:ext cx="1296" cy="3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ru-RU" altLang="ru-RU" sz="1600"/>
                  <a:t>Платежный баланс: </a:t>
                </a:r>
                <a:r>
                  <a:rPr lang="en-US" altLang="ru-RU" sz="1600" b="1" i="1"/>
                  <a:t>NX, CF, </a:t>
                </a:r>
                <a:r>
                  <a:rPr lang="en-US" altLang="ru-RU" sz="1600" b="1" i="1">
                    <a:latin typeface="Symbol" panose="05050102010706020507" pitchFamily="18" charset="2"/>
                  </a:rPr>
                  <a:t>D</a:t>
                </a:r>
                <a:r>
                  <a:rPr lang="en-US" altLang="ru-RU" sz="1600" b="1" i="1"/>
                  <a:t>R</a:t>
                </a:r>
                <a:endParaRPr lang="ru-RU" altLang="ru-RU" sz="1600" b="1" i="1">
                  <a:latin typeface="Symbol" panose="05050102010706020507" pitchFamily="18" charset="2"/>
                </a:endParaRPr>
              </a:p>
            </p:txBody>
          </p:sp>
          <p:sp>
            <p:nvSpPr>
              <p:cNvPr id="11339" name="Text Box 75"/>
              <p:cNvSpPr txBox="1">
                <a:spLocks noChangeArrowheads="1"/>
              </p:cNvSpPr>
              <p:nvPr/>
            </p:nvSpPr>
            <p:spPr bwMode="auto">
              <a:xfrm>
                <a:off x="0" y="528"/>
                <a:ext cx="240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sz="1600" dirty="0">
                    <a:cs typeface="Times New Roman" panose="02020603050405020304" pitchFamily="18" charset="0"/>
                  </a:rPr>
                  <a:t>Ввоз и вывоз (финансового) капитала </a:t>
                </a:r>
                <a:r>
                  <a:rPr lang="en-US" altLang="ru-RU" sz="1600" b="1" i="1" dirty="0">
                    <a:cs typeface="Times New Roman" panose="02020603050405020304" pitchFamily="18" charset="0"/>
                  </a:rPr>
                  <a:t>CF</a:t>
                </a:r>
                <a:endParaRPr lang="ru-RU" altLang="ru-RU" sz="1600" dirty="0"/>
              </a:p>
            </p:txBody>
          </p:sp>
          <p:sp>
            <p:nvSpPr>
              <p:cNvPr id="11340" name="Text Box 76"/>
              <p:cNvSpPr txBox="1">
                <a:spLocks noChangeArrowheads="1"/>
              </p:cNvSpPr>
              <p:nvPr/>
            </p:nvSpPr>
            <p:spPr bwMode="auto">
              <a:xfrm>
                <a:off x="3596" y="528"/>
                <a:ext cx="2164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ru-RU" altLang="ru-RU" sz="1600" dirty="0">
                    <a:cs typeface="Times New Roman" panose="02020603050405020304" pitchFamily="18" charset="0"/>
                  </a:rPr>
                  <a:t>Оплата экспорта и импорта благ, </a:t>
                </a:r>
                <a:r>
                  <a:rPr lang="en-US" altLang="ru-RU" sz="1600" b="1" i="1" dirty="0">
                    <a:cs typeface="Times New Roman" panose="02020603050405020304" pitchFamily="18" charset="0"/>
                  </a:rPr>
                  <a:t>NX</a:t>
                </a:r>
                <a:r>
                  <a:rPr lang="ru-RU" altLang="ru-RU" sz="1600" dirty="0"/>
                  <a:t> </a:t>
                </a:r>
              </a:p>
            </p:txBody>
          </p:sp>
          <p:sp>
            <p:nvSpPr>
              <p:cNvPr id="11341" name="Line 77"/>
              <p:cNvSpPr>
                <a:spLocks noChangeShapeType="1"/>
              </p:cNvSpPr>
              <p:nvPr/>
            </p:nvSpPr>
            <p:spPr bwMode="auto">
              <a:xfrm flipV="1">
                <a:off x="3360" y="1152"/>
                <a:ext cx="912" cy="720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65000"/>
                  </a:schemeClr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2" name="Arc 78"/>
              <p:cNvSpPr>
                <a:spLocks/>
              </p:cNvSpPr>
              <p:nvPr/>
            </p:nvSpPr>
            <p:spPr bwMode="auto">
              <a:xfrm rot="10800000" flipV="1">
                <a:off x="624" y="912"/>
                <a:ext cx="3648" cy="1512"/>
              </a:xfrm>
              <a:custGeom>
                <a:avLst/>
                <a:gdLst>
                  <a:gd name="G0" fmla="+- 1406 0 0"/>
                  <a:gd name="G1" fmla="+- 21600 0 0"/>
                  <a:gd name="G2" fmla="+- 21600 0 0"/>
                  <a:gd name="T0" fmla="*/ 0 w 23006"/>
                  <a:gd name="T1" fmla="*/ 46 h 22638"/>
                  <a:gd name="T2" fmla="*/ 22981 w 23006"/>
                  <a:gd name="T3" fmla="*/ 22638 h 22638"/>
                  <a:gd name="T4" fmla="*/ 1406 w 23006"/>
                  <a:gd name="T5" fmla="*/ 21600 h 22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006" h="22638" fill="none" extrusionOk="0">
                    <a:moveTo>
                      <a:pt x="-1" y="45"/>
                    </a:moveTo>
                    <a:cubicBezTo>
                      <a:pt x="468" y="15"/>
                      <a:pt x="936" y="0"/>
                      <a:pt x="1406" y="0"/>
                    </a:cubicBezTo>
                    <a:cubicBezTo>
                      <a:pt x="13335" y="0"/>
                      <a:pt x="23006" y="9670"/>
                      <a:pt x="23006" y="21600"/>
                    </a:cubicBezTo>
                    <a:cubicBezTo>
                      <a:pt x="23006" y="21946"/>
                      <a:pt x="22997" y="22292"/>
                      <a:pt x="22981" y="22638"/>
                    </a:cubicBezTo>
                  </a:path>
                  <a:path w="23006" h="22638" stroke="0" extrusionOk="0">
                    <a:moveTo>
                      <a:pt x="-1" y="45"/>
                    </a:moveTo>
                    <a:cubicBezTo>
                      <a:pt x="468" y="15"/>
                      <a:pt x="936" y="0"/>
                      <a:pt x="1406" y="0"/>
                    </a:cubicBezTo>
                    <a:cubicBezTo>
                      <a:pt x="13335" y="0"/>
                      <a:pt x="23006" y="9670"/>
                      <a:pt x="23006" y="21600"/>
                    </a:cubicBezTo>
                    <a:cubicBezTo>
                      <a:pt x="23006" y="21946"/>
                      <a:pt x="22997" y="22292"/>
                      <a:pt x="22981" y="22638"/>
                    </a:cubicBezTo>
                    <a:lnTo>
                      <a:pt x="1406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bg1">
                    <a:lumMod val="65000"/>
                  </a:schemeClr>
                </a:solidFill>
                <a:prstDash val="dash"/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43" name="Arc 79"/>
              <p:cNvSpPr>
                <a:spLocks/>
              </p:cNvSpPr>
              <p:nvPr/>
            </p:nvSpPr>
            <p:spPr bwMode="auto">
              <a:xfrm rot="10800000" flipH="1" flipV="1">
                <a:off x="5040" y="1296"/>
                <a:ext cx="265" cy="1152"/>
              </a:xfrm>
              <a:custGeom>
                <a:avLst/>
                <a:gdLst>
                  <a:gd name="G0" fmla="+- 0 0 0"/>
                  <a:gd name="G1" fmla="+- 20015 0 0"/>
                  <a:gd name="G2" fmla="+- 21600 0 0"/>
                  <a:gd name="T0" fmla="*/ 8121 w 21600"/>
                  <a:gd name="T1" fmla="*/ 0 h 21053"/>
                  <a:gd name="T2" fmla="*/ 21575 w 21600"/>
                  <a:gd name="T3" fmla="*/ 21053 h 21053"/>
                  <a:gd name="T4" fmla="*/ 0 w 21600"/>
                  <a:gd name="T5" fmla="*/ 20015 h 2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053" fill="none" extrusionOk="0">
                    <a:moveTo>
                      <a:pt x="8121" y="-1"/>
                    </a:moveTo>
                    <a:cubicBezTo>
                      <a:pt x="16269" y="3305"/>
                      <a:pt x="21600" y="11221"/>
                      <a:pt x="21600" y="20015"/>
                    </a:cubicBezTo>
                    <a:cubicBezTo>
                      <a:pt x="21600" y="20361"/>
                      <a:pt x="21591" y="20707"/>
                      <a:pt x="21575" y="21053"/>
                    </a:cubicBezTo>
                  </a:path>
                  <a:path w="21600" h="21053" stroke="0" extrusionOk="0">
                    <a:moveTo>
                      <a:pt x="8121" y="-1"/>
                    </a:moveTo>
                    <a:cubicBezTo>
                      <a:pt x="16269" y="3305"/>
                      <a:pt x="21600" y="11221"/>
                      <a:pt x="21600" y="20015"/>
                    </a:cubicBezTo>
                    <a:cubicBezTo>
                      <a:pt x="21600" y="20361"/>
                      <a:pt x="21591" y="20707"/>
                      <a:pt x="21575" y="21053"/>
                    </a:cubicBezTo>
                    <a:lnTo>
                      <a:pt x="0" y="20015"/>
                    </a:lnTo>
                    <a:close/>
                  </a:path>
                </a:pathLst>
              </a:custGeom>
              <a:noFill/>
              <a:ln w="28575">
                <a:solidFill>
                  <a:schemeClr val="bg1">
                    <a:lumMod val="65000"/>
                  </a:schemeClr>
                </a:solidFill>
                <a:prstDash val="dash"/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44" name="Line 80"/>
              <p:cNvSpPr>
                <a:spLocks noChangeShapeType="1"/>
              </p:cNvSpPr>
              <p:nvPr/>
            </p:nvSpPr>
            <p:spPr bwMode="auto">
              <a:xfrm>
                <a:off x="1584" y="1008"/>
                <a:ext cx="2640" cy="0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65000"/>
                  </a:schemeClr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5" name="Line 81"/>
              <p:cNvSpPr>
                <a:spLocks noChangeShapeType="1"/>
              </p:cNvSpPr>
              <p:nvPr/>
            </p:nvSpPr>
            <p:spPr bwMode="auto">
              <a:xfrm flipV="1">
                <a:off x="3408" y="1248"/>
                <a:ext cx="912" cy="1200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65000"/>
                  </a:schemeClr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6" name="Line 82"/>
              <p:cNvSpPr>
                <a:spLocks noChangeShapeType="1"/>
              </p:cNvSpPr>
              <p:nvPr/>
            </p:nvSpPr>
            <p:spPr bwMode="auto">
              <a:xfrm flipH="1" flipV="1">
                <a:off x="864" y="240"/>
                <a:ext cx="0" cy="528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65000"/>
                  </a:schemeClr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7" name="Line 83"/>
              <p:cNvSpPr>
                <a:spLocks noChangeShapeType="1"/>
              </p:cNvSpPr>
              <p:nvPr/>
            </p:nvSpPr>
            <p:spPr bwMode="auto">
              <a:xfrm flipH="1" flipV="1">
                <a:off x="4800" y="240"/>
                <a:ext cx="0" cy="528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65000"/>
                  </a:schemeClr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8" name="Line 84"/>
              <p:cNvSpPr>
                <a:spLocks noChangeShapeType="1"/>
              </p:cNvSpPr>
              <p:nvPr/>
            </p:nvSpPr>
            <p:spPr bwMode="auto">
              <a:xfrm flipH="1" flipV="1">
                <a:off x="2928" y="240"/>
                <a:ext cx="0" cy="960"/>
              </a:xfrm>
              <a:prstGeom prst="line">
                <a:avLst/>
              </a:prstGeom>
              <a:noFill/>
              <a:ln w="57150">
                <a:solidFill>
                  <a:schemeClr val="bg1">
                    <a:lumMod val="65000"/>
                  </a:schemeClr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349" name="Text Box 85"/>
            <p:cNvSpPr txBox="1">
              <a:spLocks noChangeArrowheads="1"/>
            </p:cNvSpPr>
            <p:nvPr/>
          </p:nvSpPr>
          <p:spPr bwMode="auto">
            <a:xfrm>
              <a:off x="446" y="4080"/>
              <a:ext cx="4930" cy="237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b="1"/>
                <a:t>Некоммерческие негосударственные организации</a:t>
              </a:r>
            </a:p>
          </p:txBody>
        </p:sp>
      </p:grpSp>
      <p:sp>
        <p:nvSpPr>
          <p:cNvPr id="4" name="Скругленная прямоугольная выноска 3"/>
          <p:cNvSpPr/>
          <p:nvPr/>
        </p:nvSpPr>
        <p:spPr>
          <a:xfrm>
            <a:off x="48692" y="2267535"/>
            <a:ext cx="2044802" cy="798930"/>
          </a:xfrm>
          <a:prstGeom prst="wedgeRoundRectCallout">
            <a:avLst>
              <a:gd name="adj1" fmla="val 84099"/>
              <a:gd name="adj2" fmla="val 8754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+«Игры </a:t>
            </a:r>
            <a:r>
              <a:rPr lang="ru-RU" dirty="0" err="1" smtClean="0"/>
              <a:t>юриков</a:t>
            </a:r>
            <a:r>
              <a:rPr lang="ru-RU" dirty="0" smtClean="0"/>
              <a:t>» по снижению издержек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12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</Words>
  <Application>Microsoft Office PowerPoint</Application>
  <PresentationFormat>Широкоэкранный</PresentationFormat>
  <Paragraphs>24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Тема Office</vt:lpstr>
      <vt:lpstr>Презентация PowerPoint</vt:lpstr>
    </vt:vector>
  </TitlesOfParts>
  <Company>HSE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Леонид Гребнев</dc:creator>
  <cp:lastModifiedBy>Леонид Гребнев</cp:lastModifiedBy>
  <cp:revision>2</cp:revision>
  <dcterms:created xsi:type="dcterms:W3CDTF">2016-05-29T09:08:00Z</dcterms:created>
  <dcterms:modified xsi:type="dcterms:W3CDTF">2016-05-29T09:11:36Z</dcterms:modified>
</cp:coreProperties>
</file>