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85" d="100"/>
          <a:sy n="85" d="100"/>
        </p:scale>
        <p:origin x="6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57692-6AD7-457D-9AA4-354C059FA44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FD109-AB3E-4267-BCC8-35D0A9338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035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8D3F4A-0361-4C23-A47F-3CDDE8817DD7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803" name="Rectangle 3"/>
          <p:cNvSpPr txBox="1">
            <a:spLocks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0802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533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9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653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49530-CCB3-44B7-9408-CBBA2AF90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4394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39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62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46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877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63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61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886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AB910-04B6-4753-ABE4-7970744CE8C7}" type="datetimeFigureOut">
              <a:rPr lang="ru-RU" smtClean="0"/>
              <a:t>14.05.2017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490C-BE75-4CE5-9538-5E51DABFD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636588"/>
          </a:xfrm>
        </p:spPr>
        <p:txBody>
          <a:bodyPr/>
          <a:lstStyle/>
          <a:p>
            <a:pPr eaLnBrk="1" hangingPunct="1"/>
            <a:r>
              <a:rPr lang="ru-RU" altLang="zh-CN" sz="3600"/>
              <a:t>3.2. ВВП: реальная величина – 1</a:t>
            </a:r>
            <a:endParaRPr lang="ru-RU" altLang="ru-RU" sz="360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077913"/>
            <a:ext cx="9347200" cy="452596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50000"/>
              </a:spcBef>
              <a:buNone/>
            </a:pPr>
            <a:r>
              <a:rPr lang="ru-RU" altLang="ru-RU" sz="2000"/>
              <a:t>Метод расчета: оплата конечного использования </a:t>
            </a:r>
            <a:r>
              <a:rPr lang="ru-RU" altLang="ru-RU" sz="2000">
                <a:sym typeface="Wingdings" panose="05000000000000000000" pitchFamily="2" charset="2"/>
              </a:rPr>
              <a:t></a:t>
            </a:r>
            <a:r>
              <a:rPr lang="en-GB" altLang="ru-RU" sz="2000">
                <a:sym typeface="Wingdings" panose="05000000000000000000" pitchFamily="2" charset="2"/>
              </a:rPr>
              <a:t> </a:t>
            </a:r>
            <a:endParaRPr lang="ru-RU" altLang="ru-RU" sz="2000">
              <a:sym typeface="Wingdings" panose="05000000000000000000" pitchFamily="2" charset="2"/>
            </a:endParaRPr>
          </a:p>
          <a:p>
            <a:pPr marL="609600" indent="-609600">
              <a:lnSpc>
                <a:spcPct val="80000"/>
              </a:lnSpc>
              <a:spcBef>
                <a:spcPct val="50000"/>
              </a:spcBef>
              <a:buNone/>
            </a:pPr>
            <a:r>
              <a:rPr lang="ru-RU" altLang="ru-RU" sz="2000" b="1">
                <a:solidFill>
                  <a:srgbClr val="FF3300"/>
                </a:solidFill>
              </a:rPr>
              <a:t>Номинальный</a:t>
            </a:r>
            <a:r>
              <a:rPr lang="ru-RU" altLang="ru-RU" sz="2000"/>
              <a:t> ВВП</a:t>
            </a:r>
            <a:r>
              <a:rPr lang="en-GB" altLang="ru-RU" sz="2000">
                <a:sym typeface="Wingdings" panose="05000000000000000000" pitchFamily="2" charset="2"/>
              </a:rPr>
              <a:t> </a:t>
            </a:r>
            <a:r>
              <a:rPr lang="ru-RU" altLang="ru-RU" sz="2000">
                <a:sym typeface="Wingdings" panose="05000000000000000000" pitchFamily="2" charset="2"/>
              </a:rPr>
              <a:t>равен </a:t>
            </a:r>
            <a:r>
              <a:rPr lang="ru-RU" altLang="ru-RU" sz="2000" u="sng">
                <a:sym typeface="Wingdings" panose="05000000000000000000" pitchFamily="2" charset="2"/>
              </a:rPr>
              <a:t>реальной</a:t>
            </a:r>
            <a:r>
              <a:rPr lang="ru-RU" altLang="ru-RU" sz="2000">
                <a:sym typeface="Wingdings" panose="05000000000000000000" pitchFamily="2" charset="2"/>
              </a:rPr>
              <a:t> с</a:t>
            </a:r>
            <a:r>
              <a:rPr lang="ru-RU" altLang="ru-RU" sz="2000"/>
              <a:t>умме оплат: </a:t>
            </a:r>
            <a:br>
              <a:rPr lang="ru-RU" altLang="ru-RU" sz="2000"/>
            </a:br>
            <a:r>
              <a:rPr lang="ru-RU" altLang="ru-RU" sz="2000"/>
              <a:t>количества </a:t>
            </a:r>
            <a:r>
              <a:rPr lang="en-GB" altLang="ru-RU" sz="2000"/>
              <a:t>(</a:t>
            </a:r>
            <a:r>
              <a:rPr lang="en-GB" altLang="ru-RU" sz="2400" b="1"/>
              <a:t>q</a:t>
            </a:r>
            <a:r>
              <a:rPr lang="en-GB" altLang="ru-RU" b="1" baseline="30000"/>
              <a:t>1</a:t>
            </a:r>
            <a:r>
              <a:rPr lang="en-GB" altLang="ru-RU" sz="2000"/>
              <a:t>) </a:t>
            </a:r>
            <a:r>
              <a:rPr lang="ru-RU" altLang="ru-RU" sz="2000" b="1"/>
              <a:t>определенного года</a:t>
            </a:r>
            <a:r>
              <a:rPr lang="ru-RU" altLang="ru-RU" sz="2000"/>
              <a:t> года («текущего») </a:t>
            </a:r>
            <a:br>
              <a:rPr lang="ru-RU" altLang="ru-RU" sz="2000"/>
            </a:br>
            <a:r>
              <a:rPr lang="ru-RU" altLang="ru-RU" sz="2000"/>
              <a:t>умножаются на цены (</a:t>
            </a:r>
            <a:r>
              <a:rPr lang="en-GB" altLang="ru-RU" b="1"/>
              <a:t>p</a:t>
            </a:r>
            <a:r>
              <a:rPr lang="en-GB" altLang="ru-RU" b="1" baseline="30000"/>
              <a:t>1</a:t>
            </a:r>
            <a:r>
              <a:rPr lang="ru-RU" altLang="ru-RU" sz="2000"/>
              <a:t>) </a:t>
            </a:r>
            <a:r>
              <a:rPr lang="ru-RU" altLang="ru-RU" sz="2000" b="1"/>
              <a:t>того же года</a:t>
            </a:r>
          </a:p>
          <a:p>
            <a:pPr marL="609600" indent="-609600">
              <a:lnSpc>
                <a:spcPct val="80000"/>
              </a:lnSpc>
              <a:spcBef>
                <a:spcPct val="50000"/>
              </a:spcBef>
              <a:buNone/>
            </a:pPr>
            <a:r>
              <a:rPr lang="en-GB" altLang="ru-RU" sz="2000"/>
              <a:t> </a:t>
            </a:r>
            <a:r>
              <a:rPr lang="ru-RU" altLang="ru-RU" sz="2000" b="1">
                <a:solidFill>
                  <a:srgbClr val="FF3300"/>
                </a:solidFill>
              </a:rPr>
              <a:t>Реальный</a:t>
            </a:r>
            <a:r>
              <a:rPr lang="ru-RU" altLang="ru-RU" sz="2000"/>
              <a:t> ВВП равен </a:t>
            </a:r>
            <a:r>
              <a:rPr lang="ru-RU" altLang="ru-RU" sz="2000" u="sng"/>
              <a:t>условной</a:t>
            </a:r>
            <a:r>
              <a:rPr lang="ru-RU" altLang="ru-RU" sz="2000"/>
              <a:t> </a:t>
            </a:r>
            <a:r>
              <a:rPr lang="ru-RU" altLang="ru-RU" sz="2000">
                <a:sym typeface="Wingdings" panose="05000000000000000000" pitchFamily="2" charset="2"/>
              </a:rPr>
              <a:t>с</a:t>
            </a:r>
            <a:r>
              <a:rPr lang="ru-RU" altLang="ru-RU" sz="2000"/>
              <a:t>умме оплат: количества </a:t>
            </a:r>
            <a:r>
              <a:rPr lang="ru-RU" altLang="ru-RU" sz="2000" b="1"/>
              <a:t>текущего</a:t>
            </a:r>
            <a:r>
              <a:rPr lang="ru-RU" altLang="ru-RU" sz="2000"/>
              <a:t> года</a:t>
            </a:r>
            <a:r>
              <a:rPr lang="en-GB" altLang="ru-RU" sz="2000"/>
              <a:t> (</a:t>
            </a:r>
            <a:r>
              <a:rPr lang="en-GB" altLang="ru-RU" b="1"/>
              <a:t>q</a:t>
            </a:r>
            <a:r>
              <a:rPr lang="en-GB" altLang="ru-RU" b="1" baseline="30000"/>
              <a:t>1</a:t>
            </a:r>
            <a:r>
              <a:rPr lang="en-GB" altLang="ru-RU" sz="2000"/>
              <a:t>) </a:t>
            </a:r>
            <a:r>
              <a:rPr lang="ru-RU" altLang="ru-RU" sz="2000"/>
              <a:t>умножаются на </a:t>
            </a:r>
            <a:r>
              <a:rPr lang="ru-RU" altLang="ru-RU" sz="2000" b="1"/>
              <a:t>цены</a:t>
            </a:r>
            <a:r>
              <a:rPr lang="ru-RU" altLang="ru-RU" sz="2000"/>
              <a:t> </a:t>
            </a:r>
            <a:r>
              <a:rPr lang="ru-RU" altLang="ru-RU" sz="2000" b="1"/>
              <a:t>базового (или </a:t>
            </a:r>
            <a:r>
              <a:rPr lang="ru-RU" altLang="ru-RU" sz="2000" b="1" i="1" u="sng"/>
              <a:t>предыдущего</a:t>
            </a:r>
            <a:r>
              <a:rPr lang="ru-RU" altLang="ru-RU" sz="2000" b="1" u="sng"/>
              <a:t>!!!</a:t>
            </a:r>
            <a:r>
              <a:rPr lang="ru-RU" altLang="ru-RU" sz="2000" b="1"/>
              <a:t>)</a:t>
            </a:r>
            <a:r>
              <a:rPr lang="ru-RU" altLang="ru-RU" sz="2000"/>
              <a:t> года </a:t>
            </a:r>
            <a:r>
              <a:rPr lang="en-GB" altLang="ru-RU" sz="2000"/>
              <a:t>(</a:t>
            </a:r>
            <a:r>
              <a:rPr lang="en-GB" altLang="ru-RU" b="1"/>
              <a:t>p</a:t>
            </a:r>
            <a:r>
              <a:rPr lang="en-GB" altLang="ru-RU" b="1" baseline="30000"/>
              <a:t>0</a:t>
            </a:r>
            <a:r>
              <a:rPr lang="en-GB" altLang="ru-RU" sz="2000"/>
              <a:t>) </a:t>
            </a:r>
            <a:endParaRPr lang="ru-RU" altLang="ru-RU" sz="2000"/>
          </a:p>
          <a:p>
            <a:pPr marL="609600" indent="-609600">
              <a:lnSpc>
                <a:spcPct val="80000"/>
              </a:lnSpc>
              <a:spcBef>
                <a:spcPct val="50000"/>
              </a:spcBef>
              <a:buNone/>
            </a:pPr>
            <a:r>
              <a:rPr lang="ru-RU" altLang="ru-RU" sz="2000" b="1"/>
              <a:t>Дефлятор</a:t>
            </a:r>
            <a:r>
              <a:rPr lang="ru-RU" altLang="ru-RU" sz="2000"/>
              <a:t>: </a:t>
            </a:r>
            <a:r>
              <a:rPr lang="ru-RU" altLang="ru-RU" sz="2000" u="sng"/>
              <a:t>частное</a:t>
            </a:r>
            <a:r>
              <a:rPr lang="ru-RU" altLang="ru-RU" sz="2000"/>
              <a:t> от деления номинального ВВП на реальный ВВП:</a:t>
            </a:r>
          </a:p>
          <a:p>
            <a:pPr marL="609600" indent="-609600">
              <a:lnSpc>
                <a:spcPct val="80000"/>
              </a:lnSpc>
              <a:spcBef>
                <a:spcPct val="50000"/>
              </a:spcBef>
              <a:buNone/>
            </a:pPr>
            <a:endParaRPr lang="ru-RU" altLang="ru-RU" sz="200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ru-RU" altLang="ru-RU" sz="2000"/>
          </a:p>
          <a:p>
            <a:pPr marL="609600" indent="-609600">
              <a:lnSpc>
                <a:spcPct val="80000"/>
              </a:lnSpc>
            </a:pPr>
            <a:endParaRPr lang="ru-RU" altLang="ru-RU" sz="2000"/>
          </a:p>
          <a:p>
            <a:pPr marL="609600" indent="-609600">
              <a:lnSpc>
                <a:spcPct val="80000"/>
              </a:lnSpc>
            </a:pPr>
            <a:r>
              <a:rPr lang="ru-RU" altLang="ru-RU" sz="2000" b="1"/>
              <a:t>Отсюда</a:t>
            </a:r>
            <a:r>
              <a:rPr lang="ru-RU" altLang="ru-RU" sz="2000"/>
              <a:t>: </a:t>
            </a:r>
            <a:r>
              <a:rPr lang="ru-RU" altLang="ru-RU" sz="2000" b="1">
                <a:solidFill>
                  <a:srgbClr val="FF3300"/>
                </a:solidFill>
              </a:rPr>
              <a:t>номинальный ВВП= </a:t>
            </a:r>
            <a:r>
              <a:rPr lang="ru-RU" altLang="ru-RU" sz="2000" b="1" u="sng">
                <a:solidFill>
                  <a:srgbClr val="FF3300"/>
                </a:solidFill>
              </a:rPr>
              <a:t>дефлятор</a:t>
            </a:r>
            <a:r>
              <a:rPr lang="ru-RU" altLang="ru-RU" sz="2000" b="1">
                <a:solidFill>
                  <a:srgbClr val="FF3300"/>
                </a:solidFill>
              </a:rPr>
              <a:t> * реальный ВВП</a:t>
            </a: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563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435557"/>
              </p:ext>
            </p:extLst>
          </p:nvPr>
        </p:nvGraphicFramePr>
        <p:xfrm>
          <a:off x="2096911" y="3693936"/>
          <a:ext cx="73914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3" imgW="3302000" imgH="457200" progId="Equation.3">
                  <p:embed/>
                </p:oleObj>
              </mc:Choice>
              <mc:Fallback>
                <p:oleObj name="Формула" r:id="rId3" imgW="3302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911" y="3693936"/>
                        <a:ext cx="739140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4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7412" name="Object 6"/>
          <p:cNvGraphicFramePr>
            <a:graphicFrameLocks noChangeAspect="1"/>
          </p:cNvGraphicFramePr>
          <p:nvPr/>
        </p:nvGraphicFramePr>
        <p:xfrm>
          <a:off x="2108200" y="3517900"/>
          <a:ext cx="73914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3" imgW="3302000" imgH="457200" progId="Equation.3">
                  <p:embed/>
                </p:oleObj>
              </mc:Choice>
              <mc:Fallback>
                <p:oleObj name="Формула" r:id="rId3" imgW="3302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517900"/>
                        <a:ext cx="739140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1524000" y="1360488"/>
            <a:ext cx="9144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Дефлятор</a:t>
            </a:r>
            <a:r>
              <a:rPr lang="ru-RU" altLang="ru-RU" sz="2400" b="1"/>
              <a:t> – один из двух основных индексов цен. </a:t>
            </a:r>
            <a:br>
              <a:rPr lang="ru-RU" altLang="ru-RU" sz="2400" b="1"/>
            </a:br>
            <a:r>
              <a:rPr lang="ru-RU" altLang="ru-RU" sz="2400" b="1"/>
              <a:t>Его также называют:</a:t>
            </a:r>
            <a:br>
              <a:rPr lang="ru-RU" altLang="ru-RU" sz="2400" b="1"/>
            </a:br>
            <a:r>
              <a:rPr lang="ru-RU" altLang="ru-RU" sz="2400" b="1"/>
              <a:t> – индексом цен переменного состава (количества благ ежегодно меняются)</a:t>
            </a:r>
          </a:p>
          <a:p>
            <a:pPr eaLnBrk="1" hangingPunct="1"/>
            <a:r>
              <a:rPr lang="ru-RU" altLang="ru-RU" sz="2400" b="1"/>
              <a:t>– </a:t>
            </a:r>
            <a:r>
              <a:rPr lang="ru-RU" altLang="ru-RU" sz="2400" b="1">
                <a:solidFill>
                  <a:srgbClr val="FF3300"/>
                </a:solidFill>
              </a:rPr>
              <a:t>индексом цен Пааше</a:t>
            </a: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1524001" y="4732338"/>
            <a:ext cx="7459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В чем экономический смысл «реальных» величин?</a:t>
            </a:r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1524000" y="5218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Они точнее соответствуют </a:t>
            </a:r>
            <a:r>
              <a:rPr lang="ru-RU" altLang="ru-RU" sz="2400" b="1"/>
              <a:t>интересам</a:t>
            </a:r>
            <a:r>
              <a:rPr lang="ru-RU" altLang="ru-RU" sz="2400"/>
              <a:t>, чем «номинальные»</a:t>
            </a:r>
          </a:p>
        </p:txBody>
      </p:sp>
      <p:sp>
        <p:nvSpPr>
          <p:cNvPr id="17416" name="Rectangle 17"/>
          <p:cNvSpPr>
            <a:spLocks noGrp="1" noChangeArrowheads="1"/>
          </p:cNvSpPr>
          <p:nvPr>
            <p:ph type="title"/>
          </p:nvPr>
        </p:nvSpPr>
        <p:spPr>
          <a:xfrm>
            <a:off x="1809750" y="0"/>
            <a:ext cx="8572500" cy="636588"/>
          </a:xfrm>
          <a:noFill/>
        </p:spPr>
        <p:txBody>
          <a:bodyPr/>
          <a:lstStyle/>
          <a:p>
            <a:pPr eaLnBrk="1" hangingPunct="1"/>
            <a:r>
              <a:rPr lang="ru-RU" altLang="zh-CN" sz="3600"/>
              <a:t>3.2. ВВП: реальная величина – 2</a:t>
            </a:r>
            <a:endParaRPr lang="ru-RU" altLang="ru-RU" sz="3600"/>
          </a:p>
        </p:txBody>
      </p:sp>
    </p:spTree>
    <p:extLst>
      <p:ext uri="{BB962C8B-B14F-4D97-AF65-F5344CB8AC3E}">
        <p14:creationId xmlns:p14="http://schemas.microsoft.com/office/powerpoint/2010/main" val="206259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  <p:bldP spid="93192" grpId="0"/>
      <p:bldP spid="931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66913" y="1"/>
            <a:ext cx="8229600" cy="650875"/>
          </a:xfrm>
        </p:spPr>
        <p:txBody>
          <a:bodyPr/>
          <a:lstStyle/>
          <a:p>
            <a:pPr eaLnBrk="1" hangingPunct="1"/>
            <a:r>
              <a:rPr lang="ru-RU" altLang="ru-RU" sz="3200"/>
              <a:t>3.3. Индексы цен потребителей – ИПЦ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703514"/>
            <a:ext cx="9144000" cy="38115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Берется «</a:t>
            </a:r>
            <a:r>
              <a:rPr lang="ru-RU" altLang="ru-RU" b="1"/>
              <a:t>потребительская корзина</a:t>
            </a:r>
            <a:r>
              <a:rPr lang="ru-RU" altLang="ru-RU"/>
              <a:t>», то есть набор благ (например, </a:t>
            </a:r>
            <a:r>
              <a:rPr lang="en-GB" altLang="ru-RU" b="1" smtClean="0"/>
              <a:t>q</a:t>
            </a:r>
            <a:r>
              <a:rPr lang="ru-RU" altLang="ru-RU" b="1" baseline="30000" smtClean="0"/>
              <a:t>0</a:t>
            </a:r>
            <a:r>
              <a:rPr lang="ru-RU" altLang="ru-RU"/>
              <a:t>) </a:t>
            </a:r>
            <a:r>
              <a:rPr lang="ru-RU" altLang="ru-RU" b="1" u="sng"/>
              <a:t>типичного</a:t>
            </a:r>
            <a:r>
              <a:rPr lang="ru-RU" altLang="ru-RU"/>
              <a:t> потребителя (взрослого, ребенка, пенсионера…)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/>
              <a:t>Берутся цены  благ набора двух разных периодов</a:t>
            </a:r>
            <a:r>
              <a:rPr lang="en-US" altLang="ru-RU"/>
              <a:t>:</a:t>
            </a:r>
            <a:br>
              <a:rPr lang="en-US" altLang="ru-RU"/>
            </a:br>
            <a:r>
              <a:rPr lang="en-GB" altLang="ru-RU"/>
              <a:t> </a:t>
            </a:r>
            <a:r>
              <a:rPr lang="en-GB" altLang="ru-RU" b="1" smtClean="0"/>
              <a:t>p</a:t>
            </a:r>
            <a:r>
              <a:rPr lang="en-GB" altLang="ru-RU" b="1" baseline="30000" smtClean="0"/>
              <a:t>0</a:t>
            </a:r>
            <a:r>
              <a:rPr lang="en-GB" altLang="ru-RU" b="1" smtClean="0"/>
              <a:t> </a:t>
            </a:r>
            <a:r>
              <a:rPr lang="ru-RU" altLang="ru-RU" b="1" smtClean="0"/>
              <a:t>и </a:t>
            </a:r>
            <a:r>
              <a:rPr lang="en-GB" altLang="ru-RU" b="1" smtClean="0"/>
              <a:t>p</a:t>
            </a:r>
            <a:r>
              <a:rPr lang="en-GB" altLang="ru-RU" b="1" baseline="30000" smtClean="0"/>
              <a:t>1</a:t>
            </a:r>
            <a:endParaRPr lang="ru-RU" altLang="ru-RU" b="1" smtClean="0"/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ИПЦ равна частному от деления сумм благ, взвешенных по ценам разных лет: в числителе цены более позднего года, в знаменателе – более раннего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524001" y="3015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1524000" y="1663701"/>
          <a:ext cx="914400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Формула" r:id="rId3" imgW="3975100" imgH="457200" progId="Equation.3">
                  <p:embed/>
                </p:oleObj>
              </mc:Choice>
              <mc:Fallback>
                <p:oleObj name="Формула" r:id="rId3" imgW="39751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663701"/>
                        <a:ext cx="9144000" cy="10382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1524000" y="617538"/>
            <a:ext cx="8686800" cy="92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800"/>
              <a:t>Они же – индексы цен </a:t>
            </a:r>
            <a:r>
              <a:rPr lang="ru-RU" altLang="ru-RU" sz="2800" b="1">
                <a:solidFill>
                  <a:srgbClr val="FF3300"/>
                </a:solidFill>
              </a:rPr>
              <a:t>постоянного состава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Они же – </a:t>
            </a:r>
            <a:r>
              <a:rPr lang="ru-RU" altLang="ru-RU" sz="2800">
                <a:solidFill>
                  <a:srgbClr val="FF3300"/>
                </a:solidFill>
              </a:rPr>
              <a:t>индексы цен</a:t>
            </a:r>
            <a:r>
              <a:rPr lang="ru-RU" altLang="ru-RU" sz="2800"/>
              <a:t> Ласпейреса</a:t>
            </a:r>
          </a:p>
        </p:txBody>
      </p:sp>
      <p:sp>
        <p:nvSpPr>
          <p:cNvPr id="62473" name="Line 9"/>
          <p:cNvSpPr>
            <a:spLocks noChangeShapeType="1"/>
          </p:cNvSpPr>
          <p:nvPr/>
        </p:nvSpPr>
        <p:spPr bwMode="auto">
          <a:xfrm flipV="1">
            <a:off x="6184900" y="2706688"/>
            <a:ext cx="2025650" cy="1757362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8562975" y="1668464"/>
            <a:ext cx="406400" cy="1044575"/>
          </a:xfrm>
          <a:prstGeom prst="rect">
            <a:avLst/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9623425" y="1655764"/>
            <a:ext cx="406400" cy="1044575"/>
          </a:xfrm>
          <a:prstGeom prst="rect">
            <a:avLst/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2476" name="Oval 12"/>
          <p:cNvSpPr>
            <a:spLocks noChangeArrowheads="1"/>
          </p:cNvSpPr>
          <p:nvPr/>
        </p:nvSpPr>
        <p:spPr bwMode="auto">
          <a:xfrm>
            <a:off x="8102601" y="1581150"/>
            <a:ext cx="492125" cy="1219200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2477" name="Oval 13"/>
          <p:cNvSpPr>
            <a:spLocks noChangeArrowheads="1"/>
          </p:cNvSpPr>
          <p:nvPr/>
        </p:nvSpPr>
        <p:spPr bwMode="auto">
          <a:xfrm>
            <a:off x="9231313" y="1566863"/>
            <a:ext cx="449262" cy="1219200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2478" name="Line 14"/>
          <p:cNvSpPr>
            <a:spLocks noChangeShapeType="1"/>
          </p:cNvSpPr>
          <p:nvPr/>
        </p:nvSpPr>
        <p:spPr bwMode="auto">
          <a:xfrm flipV="1">
            <a:off x="6740526" y="2001839"/>
            <a:ext cx="1446213" cy="2439987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 flipV="1">
            <a:off x="6329363" y="2663825"/>
            <a:ext cx="3446462" cy="7429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1" name="Line 7"/>
          <p:cNvSpPr>
            <a:spLocks noChangeShapeType="1"/>
          </p:cNvSpPr>
          <p:nvPr/>
        </p:nvSpPr>
        <p:spPr bwMode="auto">
          <a:xfrm flipV="1">
            <a:off x="6324600" y="2673351"/>
            <a:ext cx="2374900" cy="7270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0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62470" grpId="0" build="p"/>
      <p:bldP spid="62473" grpId="0" animBg="1"/>
      <p:bldP spid="62474" grpId="0" animBg="1"/>
      <p:bldP spid="62475" grpId="0" animBg="1"/>
      <p:bldP spid="62476" grpId="0" animBg="1"/>
      <p:bldP spid="62477" grpId="0" animBg="1"/>
      <p:bldP spid="62478" grpId="0" animBg="1"/>
      <p:bldP spid="62472" grpId="0" animBg="1"/>
      <p:bldP spid="624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15901"/>
            <a:ext cx="9144000" cy="866775"/>
          </a:xfrm>
        </p:spPr>
        <p:txBody>
          <a:bodyPr/>
          <a:lstStyle/>
          <a:p>
            <a:pPr eaLnBrk="1" hangingPunct="1"/>
            <a:r>
              <a:rPr lang="ru-RU" altLang="ru-RU" sz="2800"/>
              <a:t>3.4.  Индекс </a:t>
            </a:r>
            <a:r>
              <a:rPr lang="ru-RU" altLang="ru-RU" sz="2800" b="1">
                <a:solidFill>
                  <a:srgbClr val="FF3300"/>
                </a:solidFill>
              </a:rPr>
              <a:t>физического</a:t>
            </a:r>
            <a:r>
              <a:rPr lang="ru-RU" altLang="ru-RU" sz="2800"/>
              <a:t> объема (например, ВВП)</a:t>
            </a:r>
            <a:br>
              <a:rPr lang="ru-RU" altLang="ru-RU" sz="2800"/>
            </a:br>
            <a:r>
              <a:rPr lang="ru-RU" altLang="ru-RU" sz="2800"/>
              <a:t>он же – </a:t>
            </a:r>
            <a:r>
              <a:rPr lang="ru-RU" altLang="ru-RU" sz="2800" b="1">
                <a:solidFill>
                  <a:srgbClr val="FF3300"/>
                </a:solidFill>
              </a:rPr>
              <a:t>темп роста </a:t>
            </a:r>
            <a:r>
              <a:rPr lang="ru-RU" altLang="ru-RU" sz="2800"/>
              <a:t>(не путать с темпом прироста)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990601"/>
            <a:ext cx="9144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Берем </a:t>
            </a:r>
            <a:r>
              <a:rPr lang="ru-RU" altLang="ru-RU" b="1" u="sng" smtClean="0"/>
              <a:t>цены</a:t>
            </a:r>
            <a:r>
              <a:rPr lang="ru-RU" altLang="ru-RU" smtClean="0"/>
              <a:t> базового года (</a:t>
            </a:r>
            <a:r>
              <a:rPr lang="en-GB" altLang="ru-RU" smtClean="0"/>
              <a:t>p</a:t>
            </a:r>
            <a:r>
              <a:rPr lang="ru-RU" altLang="ru-RU" baseline="30000" smtClean="0"/>
              <a:t>0</a:t>
            </a:r>
            <a:r>
              <a:rPr lang="ru-RU" altLang="ru-RU" smtClean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Умножаем их на </a:t>
            </a:r>
            <a:r>
              <a:rPr lang="ru-RU" altLang="ru-RU" b="1" u="sng" smtClean="0"/>
              <a:t>количества</a:t>
            </a:r>
            <a:r>
              <a:rPr lang="ru-RU" altLang="ru-RU" smtClean="0"/>
              <a:t> текущего и базового года (</a:t>
            </a:r>
            <a:r>
              <a:rPr lang="en-GB" altLang="ru-RU" smtClean="0"/>
              <a:t>q</a:t>
            </a:r>
            <a:r>
              <a:rPr lang="ru-RU" altLang="ru-RU" baseline="30000" smtClean="0"/>
              <a:t>0</a:t>
            </a:r>
            <a:r>
              <a:rPr lang="ru-RU" altLang="ru-RU" smtClean="0"/>
              <a:t> и </a:t>
            </a:r>
            <a:r>
              <a:rPr lang="en-GB" altLang="ru-RU" smtClean="0"/>
              <a:t>q</a:t>
            </a:r>
            <a:r>
              <a:rPr lang="ru-RU" altLang="ru-RU" baseline="30000" smtClean="0"/>
              <a:t>1</a:t>
            </a:r>
            <a:r>
              <a:rPr lang="ru-RU" altLang="ru-RU" smtClean="0"/>
              <a:t>) и получаем </a:t>
            </a:r>
            <a:br>
              <a:rPr lang="ru-RU" altLang="ru-RU" smtClean="0"/>
            </a:br>
            <a:r>
              <a:rPr lang="ru-RU" altLang="ru-RU" b="1" smtClean="0"/>
              <a:t>ВВП номинальный базового</a:t>
            </a:r>
            <a:r>
              <a:rPr lang="ru-RU" altLang="ru-RU" smtClean="0"/>
              <a:t> года и </a:t>
            </a:r>
            <a:br>
              <a:rPr lang="ru-RU" altLang="ru-RU" smtClean="0"/>
            </a:br>
            <a:r>
              <a:rPr lang="ru-RU" altLang="ru-RU" b="1" smtClean="0"/>
              <a:t>ВВП реальный текущего года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Темп роста равен частному от деления реального ВВП текущего года на номинальный (</a:t>
            </a:r>
            <a:r>
              <a:rPr lang="ru-RU" altLang="ru-RU" b="1" i="1" u="sng" smtClean="0">
                <a:solidFill>
                  <a:srgbClr val="FF3300"/>
                </a:solidFill>
              </a:rPr>
              <a:t>он же – реальный</a:t>
            </a:r>
            <a:r>
              <a:rPr lang="ru-RU" altLang="ru-RU" smtClean="0"/>
              <a:t> в своих собственных ценах) ВВП базового года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1524000" y="5137150"/>
          <a:ext cx="9144000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Формула" r:id="rId3" imgW="4191000" imgH="457200" progId="Equation.3">
                  <p:embed/>
                </p:oleObj>
              </mc:Choice>
              <mc:Fallback>
                <p:oleObj name="Формула" r:id="rId3" imgW="4191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137150"/>
                        <a:ext cx="9144000" cy="998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088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63" y="0"/>
            <a:ext cx="8229600" cy="793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/>
              <a:t>Индексы Ласпейреса</a:t>
            </a:r>
            <a:r>
              <a:rPr lang="en-US" altLang="ru-RU" sz="2800"/>
              <a:t> </a:t>
            </a:r>
            <a:r>
              <a:rPr lang="ru-RU" altLang="ru-RU" sz="2800"/>
              <a:t/>
            </a:r>
            <a:br>
              <a:rPr lang="ru-RU" altLang="ru-RU" sz="2800"/>
            </a:br>
            <a:r>
              <a:rPr lang="en-US" altLang="ru-RU" sz="2800"/>
              <a:t>(</a:t>
            </a:r>
            <a:r>
              <a:rPr lang="ru-RU" altLang="ru-RU" sz="2800" b="1">
                <a:solidFill>
                  <a:srgbClr val="FF3300"/>
                </a:solidFill>
              </a:rPr>
              <a:t>динамики цен </a:t>
            </a:r>
            <a:r>
              <a:rPr lang="ru-RU" altLang="ru-RU" sz="2800" b="1" u="sng">
                <a:solidFill>
                  <a:srgbClr val="FF3300"/>
                </a:solidFill>
              </a:rPr>
              <a:t>и</a:t>
            </a:r>
            <a:r>
              <a:rPr lang="ru-RU" altLang="ru-RU" sz="2800" b="1">
                <a:solidFill>
                  <a:srgbClr val="FF3300"/>
                </a:solidFill>
              </a:rPr>
              <a:t> физического объема</a:t>
            </a:r>
            <a:r>
              <a:rPr lang="en-US" altLang="ru-RU" sz="2800"/>
              <a:t>)</a:t>
            </a:r>
            <a:endParaRPr lang="ru-RU" altLang="ru-RU" sz="2800"/>
          </a:p>
        </p:txBody>
      </p:sp>
      <p:graphicFrame>
        <p:nvGraphicFramePr>
          <p:cNvPr id="77829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24000" y="2984500"/>
          <a:ext cx="8840788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Формула" r:id="rId3" imgW="3975100" imgH="457200" progId="Equation.3">
                  <p:embed/>
                </p:oleObj>
              </mc:Choice>
              <mc:Fallback>
                <p:oleObj name="Формула" r:id="rId3" imgW="39751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984500"/>
                        <a:ext cx="8840788" cy="101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24000" y="4129089"/>
          <a:ext cx="86868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Формула" r:id="rId5" imgW="4191000" imgH="457200" progId="Equation.3">
                  <p:embed/>
                </p:oleObj>
              </mc:Choice>
              <mc:Fallback>
                <p:oleObj name="Формула" r:id="rId5" imgW="4191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129089"/>
                        <a:ext cx="8686800" cy="94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4" name="Rectangle 10"/>
          <p:cNvSpPr>
            <a:spLocks noChangeArrowheads="1"/>
          </p:cNvSpPr>
          <p:nvPr/>
        </p:nvSpPr>
        <p:spPr bwMode="auto">
          <a:xfrm>
            <a:off x="8316913" y="2873376"/>
            <a:ext cx="406400" cy="1044575"/>
          </a:xfrm>
          <a:prstGeom prst="rect">
            <a:avLst/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35" name="Rectangle 11"/>
          <p:cNvSpPr>
            <a:spLocks noChangeArrowheads="1"/>
          </p:cNvSpPr>
          <p:nvPr/>
        </p:nvSpPr>
        <p:spPr bwMode="auto">
          <a:xfrm>
            <a:off x="8916988" y="4156076"/>
            <a:ext cx="406400" cy="1044575"/>
          </a:xfrm>
          <a:prstGeom prst="rect">
            <a:avLst/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48" name="Rectangle 24"/>
          <p:cNvSpPr>
            <a:spLocks noChangeArrowheads="1"/>
          </p:cNvSpPr>
          <p:nvPr/>
        </p:nvSpPr>
        <p:spPr bwMode="auto">
          <a:xfrm>
            <a:off x="7916863" y="4200526"/>
            <a:ext cx="406400" cy="1044575"/>
          </a:xfrm>
          <a:prstGeom prst="rect">
            <a:avLst/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49" name="Rectangle 25"/>
          <p:cNvSpPr>
            <a:spLocks noChangeArrowheads="1"/>
          </p:cNvSpPr>
          <p:nvPr/>
        </p:nvSpPr>
        <p:spPr bwMode="auto">
          <a:xfrm>
            <a:off x="9358313" y="2927351"/>
            <a:ext cx="406400" cy="1044575"/>
          </a:xfrm>
          <a:prstGeom prst="rect">
            <a:avLst/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50" name="Oval 26"/>
          <p:cNvSpPr>
            <a:spLocks noChangeArrowheads="1"/>
          </p:cNvSpPr>
          <p:nvPr/>
        </p:nvSpPr>
        <p:spPr bwMode="auto">
          <a:xfrm>
            <a:off x="7823201" y="2843213"/>
            <a:ext cx="595313" cy="1219200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51" name="Oval 27"/>
          <p:cNvSpPr>
            <a:spLocks noChangeArrowheads="1"/>
          </p:cNvSpPr>
          <p:nvPr/>
        </p:nvSpPr>
        <p:spPr bwMode="auto">
          <a:xfrm>
            <a:off x="9178926" y="4068763"/>
            <a:ext cx="595313" cy="1219200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52" name="Oval 28"/>
          <p:cNvSpPr>
            <a:spLocks noChangeArrowheads="1"/>
          </p:cNvSpPr>
          <p:nvPr/>
        </p:nvSpPr>
        <p:spPr bwMode="auto">
          <a:xfrm>
            <a:off x="8210551" y="4087813"/>
            <a:ext cx="595313" cy="1219200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53" name="Oval 29"/>
          <p:cNvSpPr>
            <a:spLocks noChangeArrowheads="1"/>
          </p:cNvSpPr>
          <p:nvPr/>
        </p:nvSpPr>
        <p:spPr bwMode="auto">
          <a:xfrm>
            <a:off x="8824913" y="2786063"/>
            <a:ext cx="595312" cy="1219200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7838" name="Arc 14"/>
          <p:cNvSpPr>
            <a:spLocks/>
          </p:cNvSpPr>
          <p:nvPr/>
        </p:nvSpPr>
        <p:spPr bwMode="auto">
          <a:xfrm flipH="1">
            <a:off x="8424863" y="4037014"/>
            <a:ext cx="1014412" cy="231775"/>
          </a:xfrm>
          <a:custGeom>
            <a:avLst/>
            <a:gdLst>
              <a:gd name="T0" fmla="*/ 0 w 43169"/>
              <a:gd name="T1" fmla="*/ 219328 h 21600"/>
              <a:gd name="T2" fmla="*/ 1014412 w 43169"/>
              <a:gd name="T3" fmla="*/ 231775 h 21600"/>
              <a:gd name="T4" fmla="*/ 506842 w 43169"/>
              <a:gd name="T5" fmla="*/ 23177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169" h="21600" fill="none" extrusionOk="0">
                <a:moveTo>
                  <a:pt x="0" y="20440"/>
                </a:moveTo>
                <a:cubicBezTo>
                  <a:pt x="616" y="8977"/>
                  <a:pt x="10090" y="0"/>
                  <a:pt x="21569" y="0"/>
                </a:cubicBezTo>
                <a:cubicBezTo>
                  <a:pt x="33498" y="0"/>
                  <a:pt x="43169" y="9670"/>
                  <a:pt x="43169" y="21600"/>
                </a:cubicBezTo>
              </a:path>
              <a:path w="43169" h="21600" stroke="0" extrusionOk="0">
                <a:moveTo>
                  <a:pt x="0" y="20440"/>
                </a:moveTo>
                <a:cubicBezTo>
                  <a:pt x="616" y="8977"/>
                  <a:pt x="10090" y="0"/>
                  <a:pt x="21569" y="0"/>
                </a:cubicBezTo>
                <a:cubicBezTo>
                  <a:pt x="33498" y="0"/>
                  <a:pt x="43169" y="9670"/>
                  <a:pt x="43169" y="21600"/>
                </a:cubicBezTo>
                <a:lnTo>
                  <a:pt x="21569" y="21600"/>
                </a:lnTo>
                <a:lnTo>
                  <a:pt x="0" y="2044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7839" name="Arc 15"/>
          <p:cNvSpPr>
            <a:spLocks/>
          </p:cNvSpPr>
          <p:nvPr/>
        </p:nvSpPr>
        <p:spPr bwMode="auto">
          <a:xfrm flipH="1">
            <a:off x="8167688" y="2781301"/>
            <a:ext cx="1014412" cy="231775"/>
          </a:xfrm>
          <a:custGeom>
            <a:avLst/>
            <a:gdLst>
              <a:gd name="T0" fmla="*/ 0 w 43169"/>
              <a:gd name="T1" fmla="*/ 219328 h 21600"/>
              <a:gd name="T2" fmla="*/ 1014412 w 43169"/>
              <a:gd name="T3" fmla="*/ 231775 h 21600"/>
              <a:gd name="T4" fmla="*/ 506842 w 43169"/>
              <a:gd name="T5" fmla="*/ 23177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169" h="21600" fill="none" extrusionOk="0">
                <a:moveTo>
                  <a:pt x="0" y="20440"/>
                </a:moveTo>
                <a:cubicBezTo>
                  <a:pt x="616" y="8977"/>
                  <a:pt x="10090" y="0"/>
                  <a:pt x="21569" y="0"/>
                </a:cubicBezTo>
                <a:cubicBezTo>
                  <a:pt x="33498" y="0"/>
                  <a:pt x="43169" y="9670"/>
                  <a:pt x="43169" y="21600"/>
                </a:cubicBezTo>
              </a:path>
              <a:path w="43169" h="21600" stroke="0" extrusionOk="0">
                <a:moveTo>
                  <a:pt x="0" y="20440"/>
                </a:moveTo>
                <a:cubicBezTo>
                  <a:pt x="616" y="8977"/>
                  <a:pt x="10090" y="0"/>
                  <a:pt x="21569" y="0"/>
                </a:cubicBezTo>
                <a:cubicBezTo>
                  <a:pt x="33498" y="0"/>
                  <a:pt x="43169" y="9670"/>
                  <a:pt x="43169" y="21600"/>
                </a:cubicBezTo>
                <a:lnTo>
                  <a:pt x="21569" y="21600"/>
                </a:lnTo>
                <a:lnTo>
                  <a:pt x="0" y="2044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7856" name="Rectangle 32"/>
          <p:cNvSpPr>
            <a:spLocks noChangeArrowheads="1"/>
          </p:cNvSpPr>
          <p:nvPr/>
        </p:nvSpPr>
        <p:spPr bwMode="auto">
          <a:xfrm>
            <a:off x="1524000" y="857250"/>
            <a:ext cx="914400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ИПЦ и темп роста (прироста) – это индексы </a:t>
            </a:r>
            <a:r>
              <a:rPr lang="ru-RU" altLang="ru-RU" sz="2400" b="1">
                <a:solidFill>
                  <a:srgbClr val="FF3300"/>
                </a:solidFill>
              </a:rPr>
              <a:t>постоянного</a:t>
            </a:r>
            <a:r>
              <a:rPr lang="ru-RU" altLang="ru-RU" sz="2400"/>
              <a:t> состава: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ИПЦ (индекс </a:t>
            </a:r>
            <a:r>
              <a:rPr lang="ru-RU" altLang="ru-RU" sz="2400">
                <a:solidFill>
                  <a:srgbClr val="FF3300"/>
                </a:solidFill>
              </a:rPr>
              <a:t>цен</a:t>
            </a:r>
            <a:r>
              <a:rPr lang="ru-RU" altLang="ru-RU" sz="2400"/>
              <a:t> потребителей) </a:t>
            </a:r>
            <a:r>
              <a:rPr lang="en-US" altLang="ru-RU" sz="2400">
                <a:sym typeface="Wingdings" panose="05000000000000000000" pitchFamily="2" charset="2"/>
              </a:rPr>
              <a:t></a:t>
            </a:r>
            <a:r>
              <a:rPr lang="ru-RU" altLang="ru-RU" sz="2400"/>
              <a:t> </a:t>
            </a:r>
            <a:r>
              <a:rPr lang="ru-RU" altLang="ru-RU" sz="2400">
                <a:solidFill>
                  <a:srgbClr val="FF3300"/>
                </a:solidFill>
              </a:rPr>
              <a:t>постоянные</a:t>
            </a:r>
            <a:r>
              <a:rPr lang="ru-RU" altLang="ru-RU" sz="2400"/>
              <a:t> </a:t>
            </a:r>
            <a:r>
              <a:rPr lang="ru-RU" altLang="ru-RU" sz="2400" u="sng">
                <a:solidFill>
                  <a:srgbClr val="FF3300"/>
                </a:solidFill>
              </a:rPr>
              <a:t>количества</a:t>
            </a:r>
            <a:r>
              <a:rPr lang="ru-RU" altLang="ru-RU" sz="2400"/>
              <a:t> (базового года)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Темп роста </a:t>
            </a:r>
            <a:r>
              <a:rPr lang="en-US" altLang="ru-RU" sz="2400">
                <a:sym typeface="Wingdings" panose="05000000000000000000" pitchFamily="2" charset="2"/>
              </a:rPr>
              <a:t></a:t>
            </a:r>
            <a:r>
              <a:rPr lang="ru-RU" altLang="ru-RU" sz="2400"/>
              <a:t> </a:t>
            </a:r>
            <a:r>
              <a:rPr lang="ru-RU" altLang="ru-RU" sz="2400">
                <a:solidFill>
                  <a:srgbClr val="FF3300"/>
                </a:solidFill>
              </a:rPr>
              <a:t>постоянные </a:t>
            </a:r>
            <a:r>
              <a:rPr lang="ru-RU" altLang="ru-RU" sz="2400" u="sng">
                <a:solidFill>
                  <a:srgbClr val="FF3300"/>
                </a:solidFill>
              </a:rPr>
              <a:t>цены</a:t>
            </a:r>
            <a:r>
              <a:rPr lang="ru-RU" altLang="ru-RU" sz="2400"/>
              <a:t> (базового года)</a:t>
            </a:r>
            <a:endParaRPr lang="en-US" altLang="ru-RU" sz="2400"/>
          </a:p>
        </p:txBody>
      </p:sp>
    </p:spTree>
    <p:extLst>
      <p:ext uri="{BB962C8B-B14F-4D97-AF65-F5344CB8AC3E}">
        <p14:creationId xmlns:p14="http://schemas.microsoft.com/office/powerpoint/2010/main" val="19710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7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7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7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7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7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7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7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7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 animBg="1"/>
      <p:bldP spid="77835" grpId="0" animBg="1"/>
      <p:bldP spid="77848" grpId="0" animBg="1"/>
      <p:bldP spid="77848" grpId="1" animBg="1"/>
      <p:bldP spid="77849" grpId="0" animBg="1"/>
      <p:bldP spid="77849" grpId="1" animBg="1"/>
      <p:bldP spid="77850" grpId="0" animBg="1"/>
      <p:bldP spid="77851" grpId="0" animBg="1"/>
      <p:bldP spid="77852" grpId="0" animBg="1"/>
      <p:bldP spid="77853" grpId="0" animBg="1"/>
      <p:bldP spid="77838" grpId="0" animBg="1"/>
      <p:bldP spid="77839" grpId="0" animBg="1"/>
      <p:bldP spid="77856" grpId="0" build="p"/>
      <p:bldP spid="77856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«Процентная лупа»</a:t>
            </a:r>
          </a:p>
        </p:txBody>
      </p:sp>
      <p:sp>
        <p:nvSpPr>
          <p:cNvPr id="80900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981200" y="1600201"/>
            <a:ext cx="8229600" cy="1884363"/>
          </a:xfrm>
          <a:noFill/>
        </p:spPr>
        <p:txBody>
          <a:bodyPr/>
          <a:lstStyle/>
          <a:p>
            <a:pPr marL="2209800" lvl="4" indent="-381000">
              <a:buNone/>
            </a:pPr>
            <a:r>
              <a:rPr lang="ru-RU" altLang="ru-RU" sz="2400" b="1"/>
              <a:t>Доли </a:t>
            </a:r>
            <a:r>
              <a:rPr lang="en-US" altLang="ru-RU" sz="2400" b="1"/>
              <a:t>	</a:t>
            </a:r>
            <a:r>
              <a:rPr lang="ru-RU" altLang="ru-RU" sz="2400" b="1"/>
              <a:t>	</a:t>
            </a:r>
            <a:r>
              <a:rPr lang="ru-RU" altLang="ru-RU" sz="2400" b="1">
                <a:sym typeface="Wingdings" panose="05000000000000000000" pitchFamily="2" charset="2"/>
              </a:rPr>
              <a:t></a:t>
            </a:r>
            <a:r>
              <a:rPr lang="en-US" altLang="ru-RU" sz="2400" b="1">
                <a:sym typeface="Wingdings" panose="05000000000000000000" pitchFamily="2" charset="2"/>
              </a:rPr>
              <a:t>		 %</a:t>
            </a:r>
            <a:endParaRPr lang="ru-RU" altLang="ru-RU" sz="2400" b="1"/>
          </a:p>
          <a:p>
            <a:pPr marL="2209800" lvl="4" indent="-381000">
              <a:buNone/>
            </a:pPr>
            <a:r>
              <a:rPr lang="ru-RU" altLang="ru-RU" sz="2400"/>
              <a:t>1,055</a:t>
            </a:r>
            <a:r>
              <a:rPr lang="en-US" altLang="ru-RU" sz="2400"/>
              <a:t>		</a:t>
            </a:r>
            <a:r>
              <a:rPr lang="ru-RU" altLang="ru-RU" sz="2400">
                <a:sym typeface="Wingdings" panose="05000000000000000000" pitchFamily="2" charset="2"/>
              </a:rPr>
              <a:t></a:t>
            </a:r>
            <a:r>
              <a:rPr lang="en-US" altLang="ru-RU" sz="2400">
                <a:sym typeface="Wingdings" panose="05000000000000000000" pitchFamily="2" charset="2"/>
              </a:rPr>
              <a:t> 		5,5</a:t>
            </a:r>
          </a:p>
          <a:p>
            <a:pPr marL="2209800" lvl="4" indent="-381000">
              <a:buNone/>
            </a:pPr>
            <a:r>
              <a:rPr lang="en-US" altLang="ru-RU" sz="2400">
                <a:sym typeface="Wingdings" panose="05000000000000000000" pitchFamily="2" charset="2"/>
              </a:rPr>
              <a:t>1,015 		 		1,5</a:t>
            </a:r>
          </a:p>
          <a:p>
            <a:pPr marL="2209800" lvl="4" indent="-381000">
              <a:buNone/>
            </a:pPr>
            <a:r>
              <a:rPr lang="en-US" altLang="ru-RU" sz="2400">
                <a:sym typeface="Wingdings" panose="05000000000000000000" pitchFamily="2" charset="2"/>
              </a:rPr>
              <a:t>1,071 				 7,1</a:t>
            </a:r>
            <a:endParaRPr lang="ru-RU" altLang="ru-RU" sz="2400"/>
          </a:p>
          <a:p>
            <a:pPr marL="609600" indent="-609600">
              <a:spcBef>
                <a:spcPct val="0"/>
              </a:spcBef>
              <a:buFontTx/>
              <a:buAutoNum type="arabicPeriod"/>
            </a:pP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145331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3833814" y="328614"/>
            <a:ext cx="6834187" cy="5890973"/>
          </a:xfrm>
          <a:prstGeom prst="rect">
            <a:avLst/>
          </a:prstGeom>
          <a:solidFill>
            <a:srgbClr val="CCECFF"/>
          </a:solidFill>
          <a:ln w="9525">
            <a:solidFill>
              <a:srgbClr val="99FF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ru-RU" altLang="ru-RU" sz="9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9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9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8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ru-RU" altLang="ru-RU" sz="8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8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 sz="1600" b="1">
                <a:solidFill>
                  <a:srgbClr val="000000"/>
                </a:solidFill>
                <a:latin typeface="Verdana" panose="020B0604030504040204" pitchFamily="34" charset="0"/>
              </a:rPr>
              <a:t>Знаковая (</a:t>
            </a:r>
            <a:r>
              <a:rPr lang="en-GB" altLang="ru-RU" sz="1600" b="1" i="1">
                <a:solidFill>
                  <a:schemeClr val="accent2"/>
                </a:solidFill>
                <a:latin typeface="Verdana" panose="020B0604030504040204" pitchFamily="34" charset="0"/>
              </a:rPr>
              <a:t>семиотическая</a:t>
            </a:r>
            <a:r>
              <a:rPr lang="en-GB" altLang="ru-RU" sz="1600" b="1">
                <a:solidFill>
                  <a:srgbClr val="000000"/>
                </a:solidFill>
                <a:latin typeface="Verdana" panose="020B0604030504040204" pitchFamily="34" charset="0"/>
              </a:rPr>
              <a:t>) </a:t>
            </a:r>
            <a:r>
              <a:rPr lang="ru-RU" altLang="ru-RU" sz="1600" b="1">
                <a:solidFill>
                  <a:srgbClr val="000000"/>
                </a:solidFill>
                <a:latin typeface="Verdana" panose="020B0604030504040204" pitchFamily="34" charset="0"/>
              </a:rPr>
              <a:t>экономическая </a:t>
            </a:r>
            <a:r>
              <a:rPr lang="en-GB" altLang="ru-RU" sz="1600" b="1">
                <a:solidFill>
                  <a:srgbClr val="000000"/>
                </a:solidFill>
                <a:latin typeface="Verdana" panose="020B0604030504040204" pitchFamily="34" charset="0"/>
              </a:rPr>
              <a:t>реальность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933576" y="4033838"/>
            <a:ext cx="8734425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125"/>
              </a:spcBef>
              <a:buClr>
                <a:srgbClr val="000000"/>
              </a:buClr>
              <a:buSzPct val="100000"/>
            </a:pPr>
            <a:r>
              <a:rPr lang="ru-RU" altLang="ru-RU" sz="1400" b="1">
                <a:solidFill>
                  <a:srgbClr val="000000"/>
                </a:solidFill>
              </a:rPr>
              <a:t>Рынок труда:		</a:t>
            </a:r>
            <a:r>
              <a:rPr lang="en-GB" altLang="ru-RU" sz="1400" b="1" u="sng">
                <a:solidFill>
                  <a:srgbClr val="000000"/>
                </a:solidFill>
                <a:latin typeface="Verdana" panose="020B0604030504040204" pitchFamily="34" charset="0"/>
              </a:rPr>
              <a:t>Ном.ставк</a:t>
            </a:r>
            <a:r>
              <a:rPr lang="ru-RU" altLang="ru-RU" sz="1400" b="1" u="sng">
                <a:solidFill>
                  <a:srgbClr val="000000"/>
                </a:solidFill>
              </a:rPr>
              <a:t>и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 з/п 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* (w</a:t>
            </a:r>
            <a:r>
              <a:rPr lang="en-GB" altLang="ru-RU" sz="1400" baseline="300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N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)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 = 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индекс цен </a:t>
            </a:r>
            <a:r>
              <a:rPr lang="en-GB" altLang="ru-RU" sz="1400" i="1">
                <a:solidFill>
                  <a:schemeClr val="accent2"/>
                </a:solidFill>
                <a:latin typeface="Verdana" panose="020B0604030504040204" pitchFamily="34" charset="0"/>
              </a:rPr>
              <a:t>Ласп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. (P)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 х </a:t>
            </a:r>
            <a:r>
              <a:rPr lang="en-GB" altLang="ru-RU" sz="1400">
                <a:solidFill>
                  <a:srgbClr val="CC6600"/>
                </a:solidFill>
                <a:latin typeface="Verdana" panose="020B0604030504040204" pitchFamily="34" charset="0"/>
              </a:rPr>
              <a:t>Реал.ставк</a:t>
            </a:r>
            <a:r>
              <a:rPr lang="ru-RU" altLang="ru-RU" sz="1400">
                <a:solidFill>
                  <a:srgbClr val="CC6600"/>
                </a:solidFill>
              </a:rPr>
              <a:t>и</a:t>
            </a:r>
            <a:r>
              <a:rPr lang="en-GB" altLang="ru-RU" sz="1400">
                <a:solidFill>
                  <a:srgbClr val="CC6600"/>
                </a:solidFill>
                <a:latin typeface="Verdana" panose="020B0604030504040204" pitchFamily="34" charset="0"/>
              </a:rPr>
              <a:t> з/п (w)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524000" y="4508501"/>
            <a:ext cx="914400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125"/>
              </a:spcBef>
              <a:buClr>
                <a:srgbClr val="000000"/>
              </a:buClr>
              <a:buSzPct val="100000"/>
            </a:pPr>
            <a:r>
              <a:rPr lang="ru-RU" altLang="ru-RU" sz="1400" b="1">
                <a:solidFill>
                  <a:srgbClr val="000000"/>
                </a:solidFill>
              </a:rPr>
              <a:t>Фондовый рынок: 		</a:t>
            </a:r>
            <a:r>
              <a:rPr lang="en-GB" altLang="ru-RU" sz="1400" b="1" u="sng">
                <a:solidFill>
                  <a:srgbClr val="000000"/>
                </a:solidFill>
                <a:latin typeface="Verdana" panose="020B0604030504040204" pitchFamily="34" charset="0"/>
              </a:rPr>
              <a:t>Ном.’проц</a:t>
            </a:r>
            <a:r>
              <a:rPr lang="en-GB" altLang="ru-RU" b="1" u="sng">
                <a:solidFill>
                  <a:srgbClr val="000000"/>
                </a:solidFill>
              </a:rPr>
              <a:t>’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*(1+R)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=</a:t>
            </a:r>
            <a:r>
              <a:rPr lang="en-GB" altLang="ru-RU" sz="1400" i="1">
                <a:solidFill>
                  <a:schemeClr val="accent2"/>
                </a:solidFill>
                <a:latin typeface="Verdana" panose="020B0604030504040204" pitchFamily="34" charset="0"/>
              </a:rPr>
              <a:t>индекс инф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.(1+</a:t>
            </a:r>
            <a:r>
              <a:rPr lang="en-GB" altLang="ru-RU" sz="1400">
                <a:solidFill>
                  <a:schemeClr val="accent2"/>
                </a:solidFill>
                <a:latin typeface="Symbol" panose="05050102010706020507" pitchFamily="18" charset="2"/>
              </a:rPr>
              <a:t>p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)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 х </a:t>
            </a:r>
            <a:r>
              <a:rPr lang="en-GB" altLang="ru-RU" sz="1400">
                <a:solidFill>
                  <a:srgbClr val="CC6600"/>
                </a:solidFill>
                <a:latin typeface="Verdana" panose="020B0604030504040204" pitchFamily="34" charset="0"/>
              </a:rPr>
              <a:t>реал.’проц’.(1+r)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1743076" y="4983163"/>
            <a:ext cx="9185275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1125"/>
              </a:spcBef>
              <a:buClr>
                <a:srgbClr val="000000"/>
              </a:buClr>
              <a:buSzPct val="100000"/>
            </a:pPr>
            <a:r>
              <a:rPr lang="ru-RU" altLang="ru-RU" sz="1400" b="1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Валютный рынок:	</a:t>
            </a:r>
            <a:r>
              <a:rPr lang="en-GB" altLang="ru-RU" sz="1400" b="1" u="sng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Ном.курс</a:t>
            </a:r>
            <a:r>
              <a:rPr lang="ru-RU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*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en-GB" altLang="ru-RU" sz="1600">
                <a:solidFill>
                  <a:srgbClr val="000000"/>
                </a:solidFill>
                <a:latin typeface="Standard Symbols L" charset="2"/>
                <a:cs typeface="Times New Roman" panose="02020603050405020304" pitchFamily="18" charset="0"/>
              </a:rPr>
              <a:t></a:t>
            </a:r>
            <a:r>
              <a:rPr lang="en-GB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)=</a:t>
            </a:r>
            <a:r>
              <a:rPr lang="en-GB" altLang="ru-RU" sz="1600" i="1">
                <a:solidFill>
                  <a:schemeClr val="accent2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соотн.темпов</a:t>
            </a:r>
            <a:r>
              <a:rPr lang="en-GB" altLang="ru-RU" sz="1600">
                <a:solidFill>
                  <a:schemeClr val="accent2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инфляции</a:t>
            </a:r>
            <a:r>
              <a:rPr lang="ru-RU" altLang="ru-RU" sz="16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   </a:t>
            </a:r>
            <a:r>
              <a:rPr lang="en-GB" altLang="ru-RU" sz="16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         х </a:t>
            </a:r>
            <a:r>
              <a:rPr lang="en-GB" altLang="ru-RU" sz="1600">
                <a:solidFill>
                  <a:srgbClr val="CC66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реал.курс(e)</a:t>
            </a:r>
          </a:p>
          <a:p>
            <a:pPr>
              <a:spcBef>
                <a:spcPts val="1125"/>
              </a:spcBef>
              <a:buClr>
                <a:srgbClr val="000000"/>
              </a:buClr>
              <a:buSzPct val="100000"/>
            </a:pPr>
            <a:r>
              <a:rPr lang="ru-RU" altLang="ru-RU" sz="1400">
                <a:solidFill>
                  <a:srgbClr val="000000"/>
                </a:solidFill>
                <a:cs typeface="Times New Roman" panose="02020603050405020304" pitchFamily="18" charset="0"/>
              </a:rPr>
              <a:t>        						 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*</a:t>
            </a:r>
            <a:r>
              <a:rPr lang="en-GB" altLang="ru-RU" sz="1400" b="1" u="sng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Ценовые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величины(!)</a:t>
            </a:r>
            <a:r>
              <a:rPr lang="ru-RU" altLang="ru-RU" sz="140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, реально наблюдаемые</a:t>
            </a:r>
            <a:r>
              <a:rPr lang="ru-RU" altLang="ru-RU" sz="1400">
                <a:solidFill>
                  <a:srgbClr val="000000"/>
                </a:solidFill>
                <a:cs typeface="Times New Roman" panose="02020603050405020304" pitchFamily="18" charset="0"/>
              </a:rPr>
              <a:t>(!!)</a:t>
            </a:r>
            <a:endParaRPr lang="en-GB" altLang="ru-RU" sz="14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1524000" y="1"/>
            <a:ext cx="2497138" cy="6250045"/>
          </a:xfrm>
          <a:prstGeom prst="rect">
            <a:avLst/>
          </a:prstGeom>
          <a:solidFill>
            <a:srgbClr val="66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ru-RU" altLang="ru-RU" sz="10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ru-RU" altLang="ru-RU" sz="8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endParaRPr lang="en-GB" altLang="ru-RU" sz="8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ru-RU" altLang="ru-RU" sz="1600" b="1">
                <a:latin typeface="Verdana" panose="020B0604030504040204" pitchFamily="34" charset="0"/>
              </a:rPr>
              <a:t>Экономическая р</a:t>
            </a:r>
            <a:r>
              <a:rPr lang="en-GB" altLang="ru-RU" sz="1600" b="1">
                <a:latin typeface="Verdana" panose="020B0604030504040204" pitchFamily="34" charset="0"/>
              </a:rPr>
              <a:t>еальность как таковая:</a:t>
            </a:r>
            <a:r>
              <a:rPr lang="ru-RU" altLang="ru-RU" sz="1600" b="1">
                <a:latin typeface="Verdana" panose="020B0604030504040204" pitchFamily="34" charset="0"/>
              </a:rPr>
              <a:t/>
            </a:r>
            <a:br>
              <a:rPr lang="ru-RU" altLang="ru-RU" sz="1600" b="1">
                <a:latin typeface="Verdana" panose="020B0604030504040204" pitchFamily="34" charset="0"/>
              </a:rPr>
            </a:br>
            <a:r>
              <a:rPr lang="en-GB" altLang="ru-RU" sz="1600" b="1">
                <a:latin typeface="Verdana" panose="020B0604030504040204" pitchFamily="34" charset="0"/>
              </a:rPr>
              <a:t> </a:t>
            </a:r>
            <a:r>
              <a:rPr lang="en-GB" altLang="ru-RU" sz="1600" b="1" i="1" u="sng">
                <a:latin typeface="Verdana" panose="020B0604030504040204" pitchFamily="34" charset="0"/>
              </a:rPr>
              <a:t>жизнь</a:t>
            </a:r>
          </a:p>
        </p:txBody>
      </p:sp>
      <p:sp>
        <p:nvSpPr>
          <p:cNvPr id="75783" name="Oval 7"/>
          <p:cNvSpPr>
            <a:spLocks noChangeArrowheads="1"/>
          </p:cNvSpPr>
          <p:nvPr/>
        </p:nvSpPr>
        <p:spPr bwMode="auto">
          <a:xfrm rot="5400000">
            <a:off x="1588294" y="-338931"/>
            <a:ext cx="1939925" cy="2998788"/>
          </a:xfrm>
          <a:prstGeom prst="ellipse">
            <a:avLst/>
          </a:prstGeom>
          <a:solidFill>
            <a:srgbClr val="FF0000">
              <a:alpha val="50000"/>
            </a:srgbClr>
          </a:solidFill>
          <a:ln w="2844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4" name="Oval 8"/>
          <p:cNvSpPr>
            <a:spLocks noChangeArrowheads="1"/>
          </p:cNvSpPr>
          <p:nvPr/>
        </p:nvSpPr>
        <p:spPr bwMode="auto">
          <a:xfrm rot="5400000">
            <a:off x="1339850" y="2459038"/>
            <a:ext cx="2436813" cy="2998788"/>
          </a:xfrm>
          <a:prstGeom prst="ellipse">
            <a:avLst/>
          </a:prstGeom>
          <a:solidFill>
            <a:srgbClr val="00CC00">
              <a:alpha val="50000"/>
            </a:srgbClr>
          </a:solidFill>
          <a:ln w="28440">
            <a:solidFill>
              <a:srgbClr val="66FF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5" name="Oval 9"/>
          <p:cNvSpPr>
            <a:spLocks noChangeArrowheads="1"/>
          </p:cNvSpPr>
          <p:nvPr/>
        </p:nvSpPr>
        <p:spPr bwMode="auto">
          <a:xfrm>
            <a:off x="1343026" y="1755776"/>
            <a:ext cx="2708275" cy="1774825"/>
          </a:xfrm>
          <a:prstGeom prst="ellipse">
            <a:avLst/>
          </a:prstGeom>
          <a:solidFill>
            <a:srgbClr val="FFFF00">
              <a:alpha val="87000"/>
            </a:srgbClr>
          </a:solidFill>
          <a:ln w="572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4008438" y="3636963"/>
            <a:ext cx="6659562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125"/>
              </a:spcBef>
              <a:buClr>
                <a:srgbClr val="000000"/>
              </a:buClr>
              <a:buSzPct val="100000"/>
            </a:pP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Ном. ВВП (Y</a:t>
            </a:r>
            <a:r>
              <a:rPr lang="en-GB" altLang="ru-RU" sz="1400" baseline="30000">
                <a:solidFill>
                  <a:srgbClr val="000000"/>
                </a:solidFill>
                <a:latin typeface="Verdana" panose="020B0604030504040204" pitchFamily="34" charset="0"/>
              </a:rPr>
              <a:t>N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)=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индекс цен </a:t>
            </a:r>
            <a:r>
              <a:rPr lang="en-GB" altLang="ru-RU" sz="1400" i="1">
                <a:solidFill>
                  <a:schemeClr val="accent2"/>
                </a:solidFill>
                <a:latin typeface="Verdana" panose="020B0604030504040204" pitchFamily="34" charset="0"/>
              </a:rPr>
              <a:t>Пааше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 (P)</a:t>
            </a:r>
            <a:r>
              <a:rPr lang="en-GB" altLang="ru-RU" sz="1400">
                <a:solidFill>
                  <a:srgbClr val="000000"/>
                </a:solidFill>
                <a:latin typeface="Verdana" panose="020B0604030504040204" pitchFamily="34" charset="0"/>
              </a:rPr>
              <a:t> х </a:t>
            </a:r>
            <a:r>
              <a:rPr lang="en-GB" altLang="ru-RU" sz="1400">
                <a:solidFill>
                  <a:srgbClr val="CC6600"/>
                </a:solidFill>
                <a:latin typeface="Verdana" panose="020B0604030504040204" pitchFamily="34" charset="0"/>
              </a:rPr>
              <a:t>Реал. ВВП (Y)</a:t>
            </a: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6167438" y="1412876"/>
            <a:ext cx="266541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ru-RU" altLang="ru-RU" sz="1400" b="1">
                <a:solidFill>
                  <a:schemeClr val="accent2"/>
                </a:solidFill>
                <a:latin typeface="Verdana" panose="020B0604030504040204" pitchFamily="34" charset="0"/>
              </a:rPr>
              <a:t>Инструментальные</a:t>
            </a:r>
            <a:r>
              <a:rPr lang="ru-RU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 ц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еноподобные</a:t>
            </a:r>
            <a:r>
              <a:rPr lang="en-GB" altLang="ru-RU" sz="14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GB" altLang="ru-RU" sz="1400">
                <a:solidFill>
                  <a:schemeClr val="accent2"/>
                </a:solidFill>
                <a:latin typeface="Verdana" panose="020B0604030504040204" pitchFamily="34" charset="0"/>
              </a:rPr>
              <a:t>величины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4008438" y="1387475"/>
            <a:ext cx="22145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>
                <a:solidFill>
                  <a:srgbClr val="000000"/>
                </a:solidFill>
                <a:latin typeface="Verdana" panose="020B0604030504040204" pitchFamily="34" charset="0"/>
              </a:rPr>
              <a:t>«Номинальные»</a:t>
            </a:r>
            <a:r>
              <a:rPr lang="ru-RU" altLang="ru-RU">
                <a:solidFill>
                  <a:srgbClr val="000000"/>
                </a:solidFill>
                <a:latin typeface="Verdana" panose="020B0604030504040204" pitchFamily="34" charset="0"/>
              </a:rPr>
              <a:t> величины</a:t>
            </a:r>
            <a:endParaRPr lang="en-GB" altLang="ru-RU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8986838" y="1341438"/>
            <a:ext cx="16811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>
                <a:solidFill>
                  <a:srgbClr val="CC6600"/>
                </a:solidFill>
                <a:latin typeface="Verdana" panose="020B0604030504040204" pitchFamily="34" charset="0"/>
              </a:rPr>
              <a:t>«Реальные»</a:t>
            </a:r>
            <a:r>
              <a:rPr lang="ru-RU" altLang="ru-RU">
                <a:solidFill>
                  <a:srgbClr val="CC6600"/>
                </a:solidFill>
                <a:latin typeface="Verdana" panose="020B0604030504040204" pitchFamily="34" charset="0"/>
              </a:rPr>
              <a:t> величины</a:t>
            </a:r>
            <a:endParaRPr lang="en-GB" altLang="ru-RU">
              <a:solidFill>
                <a:srgbClr val="CC6600"/>
              </a:solidFill>
              <a:latin typeface="Verdana" panose="020B0604030504040204" pitchFamily="34" charset="0"/>
            </a:endParaRP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5951538" y="1341439"/>
            <a:ext cx="51838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ru-RU" sz="3200">
                <a:solidFill>
                  <a:srgbClr val="000000"/>
                </a:solidFill>
                <a:latin typeface="Verdana" panose="020B0604030504040204" pitchFamily="34" charset="0"/>
              </a:rPr>
              <a:t>=</a:t>
            </a:r>
          </a:p>
        </p:txBody>
      </p:sp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8759825" y="1412875"/>
            <a:ext cx="335646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х</a:t>
            </a:r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auto">
          <a:xfrm>
            <a:off x="1524000" y="3775076"/>
            <a:ext cx="2287588" cy="5254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Verdana" panose="020B0604030504040204" pitchFamily="34" charset="0"/>
              <a:buNone/>
            </a:pPr>
            <a:r>
              <a:rPr lang="en-GB" altLang="ru-RU" sz="1400" b="1">
                <a:solidFill>
                  <a:srgbClr val="000000"/>
                </a:solidFill>
                <a:latin typeface="Verdana" panose="020B0604030504040204" pitchFamily="34" charset="0"/>
              </a:rPr>
              <a:t>Экологический кругооборот</a:t>
            </a: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auto">
          <a:xfrm>
            <a:off x="1343025" y="908051"/>
            <a:ext cx="2432050" cy="5254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Verdana" panose="020B0604030504040204" pitchFamily="34" charset="0"/>
              <a:buNone/>
            </a:pPr>
            <a:r>
              <a:rPr lang="en-GB" altLang="ru-RU" sz="1400" b="1">
                <a:solidFill>
                  <a:srgbClr val="000000"/>
                </a:solidFill>
                <a:latin typeface="Verdana" panose="020B0604030504040204" pitchFamily="34" charset="0"/>
              </a:rPr>
              <a:t>Демографический кругооборот</a:t>
            </a: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1847851" y="2420939"/>
            <a:ext cx="1890713" cy="5254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Verdana" panose="020B0604030504040204" pitchFamily="34" charset="0"/>
              <a:buNone/>
            </a:pPr>
            <a:r>
              <a:rPr lang="en-GB" altLang="ru-RU" sz="1400" b="1">
                <a:solidFill>
                  <a:srgbClr val="000000"/>
                </a:solidFill>
                <a:latin typeface="Verdana" panose="020B0604030504040204" pitchFamily="34" charset="0"/>
              </a:rPr>
              <a:t>Экономический кругооборот</a:t>
            </a:r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4367214" y="3260726"/>
            <a:ext cx="5976937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 sz="1600" b="1">
                <a:solidFill>
                  <a:schemeClr val="accent2"/>
                </a:solidFill>
                <a:latin typeface="Verdana" panose="020B0604030504040204" pitchFamily="34" charset="0"/>
              </a:rPr>
              <a:t>Конкретные пр</a:t>
            </a:r>
            <a:r>
              <a:rPr lang="ru-RU" altLang="ru-RU" sz="1600" b="1">
                <a:solidFill>
                  <a:schemeClr val="accent2"/>
                </a:solidFill>
                <a:latin typeface="Verdana" panose="020B0604030504040204" pitchFamily="34" charset="0"/>
              </a:rPr>
              <a:t>имен</a:t>
            </a:r>
            <a:r>
              <a:rPr lang="en-GB" altLang="ru-RU" sz="1600" b="1">
                <a:solidFill>
                  <a:schemeClr val="accent2"/>
                </a:solidFill>
                <a:latin typeface="Verdana" panose="020B0604030504040204" pitchFamily="34" charset="0"/>
              </a:rPr>
              <a:t>ения</a:t>
            </a:r>
            <a:r>
              <a:rPr lang="ru-RU" altLang="ru-RU" sz="1600" b="1">
                <a:solidFill>
                  <a:schemeClr val="accent2"/>
                </a:solidFill>
                <a:latin typeface="Verdana" panose="020B0604030504040204" pitchFamily="34" charset="0"/>
              </a:rPr>
              <a:t> общего подхода</a:t>
            </a:r>
            <a:endParaRPr lang="en-GB" altLang="ru-RU" sz="1600" b="1">
              <a:solidFill>
                <a:schemeClr val="accent2"/>
              </a:solidFill>
              <a:latin typeface="Verdana" panose="020B0604030504040204" pitchFamily="34" charset="0"/>
            </a:endParaRPr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5951539" y="836614"/>
            <a:ext cx="2517775" cy="34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 sz="1600" b="1">
                <a:solidFill>
                  <a:schemeClr val="accent2"/>
                </a:solidFill>
                <a:latin typeface="Verdana" panose="020B0604030504040204" pitchFamily="34" charset="0"/>
              </a:rPr>
              <a:t>Общий подход</a:t>
            </a:r>
          </a:p>
        </p:txBody>
      </p:sp>
      <p:grpSp>
        <p:nvGrpSpPr>
          <p:cNvPr id="75797" name="Group 21"/>
          <p:cNvGrpSpPr>
            <a:grpSpLocks/>
          </p:cNvGrpSpPr>
          <p:nvPr/>
        </p:nvGrpSpPr>
        <p:grpSpPr bwMode="auto">
          <a:xfrm>
            <a:off x="6194426" y="1773238"/>
            <a:ext cx="2600325" cy="1905000"/>
            <a:chOff x="3061" y="1117"/>
            <a:chExt cx="1473" cy="1200"/>
          </a:xfrm>
        </p:grpSpPr>
        <p:grpSp>
          <p:nvGrpSpPr>
            <p:cNvPr id="75798" name="Group 22"/>
            <p:cNvGrpSpPr>
              <a:grpSpLocks/>
            </p:cNvGrpSpPr>
            <p:nvPr/>
          </p:nvGrpSpPr>
          <p:grpSpPr bwMode="auto">
            <a:xfrm>
              <a:off x="3061" y="1117"/>
              <a:ext cx="1473" cy="834"/>
              <a:chOff x="3061" y="1117"/>
              <a:chExt cx="1473" cy="834"/>
            </a:xfrm>
          </p:grpSpPr>
          <p:sp>
            <p:nvSpPr>
              <p:cNvPr id="75799" name="Text Box 23"/>
              <p:cNvSpPr txBox="1">
                <a:spLocks noChangeArrowheads="1"/>
              </p:cNvSpPr>
              <p:nvPr/>
            </p:nvSpPr>
            <p:spPr bwMode="auto">
              <a:xfrm>
                <a:off x="3061" y="1374"/>
                <a:ext cx="1474" cy="5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ts val="1250"/>
                  </a:spcBef>
                  <a:buClr>
                    <a:srgbClr val="000000"/>
                  </a:buClr>
                  <a:buSzPct val="100000"/>
                </a:pPr>
                <a:r>
                  <a:rPr lang="en-GB" altLang="ru-RU">
                    <a:solidFill>
                      <a:schemeClr val="accent2"/>
                    </a:solidFill>
                    <a:latin typeface="Verdana" panose="020B0604030504040204" pitchFamily="34" charset="0"/>
                  </a:rPr>
                  <a:t>«Нормативная» (</a:t>
                </a:r>
                <a:r>
                  <a:rPr lang="en-GB" altLang="ru-RU" b="1">
                    <a:solidFill>
                      <a:schemeClr val="accent2"/>
                    </a:solidFill>
                    <a:latin typeface="Verdana" panose="020B0604030504040204" pitchFamily="34" charset="0"/>
                  </a:rPr>
                  <a:t>конструктивная</a:t>
                </a:r>
                <a:r>
                  <a:rPr lang="en-GB" altLang="ru-RU">
                    <a:solidFill>
                      <a:schemeClr val="accent2"/>
                    </a:solidFill>
                    <a:latin typeface="Verdana" panose="020B0604030504040204" pitchFamily="34" charset="0"/>
                  </a:rPr>
                  <a:t>) реальность</a:t>
                </a:r>
              </a:p>
            </p:txBody>
          </p:sp>
          <p:sp>
            <p:nvSpPr>
              <p:cNvPr id="75800" name="Line 24"/>
              <p:cNvSpPr>
                <a:spLocks noChangeShapeType="1"/>
              </p:cNvSpPr>
              <p:nvPr/>
            </p:nvSpPr>
            <p:spPr bwMode="auto">
              <a:xfrm flipV="1">
                <a:off x="3661" y="1116"/>
                <a:ext cx="1" cy="37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5801" name="Line 25"/>
            <p:cNvSpPr>
              <a:spLocks noChangeShapeType="1"/>
            </p:cNvSpPr>
            <p:nvPr/>
          </p:nvSpPr>
          <p:spPr bwMode="auto">
            <a:xfrm>
              <a:off x="3657" y="1972"/>
              <a:ext cx="1" cy="346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5999163" y="2362200"/>
            <a:ext cx="354882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75803" name="Line 27"/>
          <p:cNvSpPr>
            <a:spLocks noChangeShapeType="1"/>
          </p:cNvSpPr>
          <p:nvPr/>
        </p:nvSpPr>
        <p:spPr bwMode="auto">
          <a:xfrm>
            <a:off x="8328025" y="2565400"/>
            <a:ext cx="541338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4" name="Text Box 28"/>
          <p:cNvSpPr txBox="1">
            <a:spLocks noChangeArrowheads="1"/>
          </p:cNvSpPr>
          <p:nvPr/>
        </p:nvSpPr>
        <p:spPr bwMode="auto">
          <a:xfrm>
            <a:off x="8370888" y="2252664"/>
            <a:ext cx="2297112" cy="92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 b="1" i="1">
                <a:solidFill>
                  <a:srgbClr val="CC6600"/>
                </a:solidFill>
                <a:latin typeface="Verdana" panose="020B0604030504040204" pitchFamily="34" charset="0"/>
              </a:rPr>
              <a:t>«Модельная» реальность</a:t>
            </a:r>
            <a:r>
              <a:rPr lang="ru-RU" altLang="ru-RU" b="1" i="1">
                <a:solidFill>
                  <a:srgbClr val="CC6600"/>
                </a:solidFill>
                <a:latin typeface="Verdana" panose="020B0604030504040204" pitchFamily="34" charset="0"/>
              </a:rPr>
              <a:t/>
            </a:r>
            <a:br>
              <a:rPr lang="ru-RU" altLang="ru-RU" b="1" i="1">
                <a:solidFill>
                  <a:srgbClr val="CC6600"/>
                </a:solidFill>
                <a:latin typeface="Verdana" panose="020B0604030504040204" pitchFamily="34" charset="0"/>
              </a:rPr>
            </a:br>
            <a:r>
              <a:rPr lang="ru-RU" altLang="ru-RU" b="1">
                <a:solidFill>
                  <a:srgbClr val="CC6600"/>
                </a:solidFill>
                <a:latin typeface="Verdana" panose="020B0604030504040204" pitchFamily="34" charset="0"/>
              </a:rPr>
              <a:t>(экон.наука)</a:t>
            </a:r>
            <a:endParaRPr lang="en-GB" altLang="ru-RU" b="1">
              <a:solidFill>
                <a:srgbClr val="CC6600"/>
              </a:solidFill>
              <a:latin typeface="Verdana" panose="020B0604030504040204" pitchFamily="34" charset="0"/>
            </a:endParaRPr>
          </a:p>
        </p:txBody>
      </p:sp>
      <p:sp>
        <p:nvSpPr>
          <p:cNvPr id="75805" name="Line 29"/>
          <p:cNvSpPr>
            <a:spLocks noChangeShapeType="1"/>
          </p:cNvSpPr>
          <p:nvPr/>
        </p:nvSpPr>
        <p:spPr bwMode="auto">
          <a:xfrm flipV="1">
            <a:off x="9496425" y="1844676"/>
            <a:ext cx="1588" cy="6143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6" name="Line 30"/>
          <p:cNvSpPr>
            <a:spLocks noChangeShapeType="1"/>
          </p:cNvSpPr>
          <p:nvPr/>
        </p:nvSpPr>
        <p:spPr bwMode="auto">
          <a:xfrm>
            <a:off x="9515475" y="2946401"/>
            <a:ext cx="1588" cy="7016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75807" name="Group 31"/>
          <p:cNvGrpSpPr>
            <a:grpSpLocks/>
          </p:cNvGrpSpPr>
          <p:nvPr/>
        </p:nvGrpSpPr>
        <p:grpSpPr bwMode="auto">
          <a:xfrm>
            <a:off x="3648076" y="1844675"/>
            <a:ext cx="2532063" cy="1843088"/>
            <a:chOff x="1247" y="1162"/>
            <a:chExt cx="1595" cy="1161"/>
          </a:xfrm>
        </p:grpSpPr>
        <p:grpSp>
          <p:nvGrpSpPr>
            <p:cNvPr id="75808" name="Group 32"/>
            <p:cNvGrpSpPr>
              <a:grpSpLocks/>
            </p:cNvGrpSpPr>
            <p:nvPr/>
          </p:nvGrpSpPr>
          <p:grpSpPr bwMode="auto">
            <a:xfrm>
              <a:off x="1482" y="1162"/>
              <a:ext cx="1360" cy="789"/>
              <a:chOff x="1482" y="1162"/>
              <a:chExt cx="1360" cy="789"/>
            </a:xfrm>
          </p:grpSpPr>
          <p:sp>
            <p:nvSpPr>
              <p:cNvPr id="75809" name="Text Box 33"/>
              <p:cNvSpPr txBox="1">
                <a:spLocks noChangeArrowheads="1"/>
              </p:cNvSpPr>
              <p:nvPr/>
            </p:nvSpPr>
            <p:spPr bwMode="auto">
              <a:xfrm>
                <a:off x="1482" y="1374"/>
                <a:ext cx="1361" cy="5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defTabSz="449263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defTabSz="449263" fontAlgn="base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ts val="1250"/>
                  </a:spcBef>
                  <a:buClr>
                    <a:srgbClr val="000000"/>
                  </a:buClr>
                  <a:buSzPct val="100000"/>
                </a:pPr>
                <a:r>
                  <a:rPr lang="en-GB" altLang="ru-RU">
                    <a:solidFill>
                      <a:srgbClr val="000000"/>
                    </a:solidFill>
                    <a:latin typeface="Verdana" panose="020B0604030504040204" pitchFamily="34" charset="0"/>
                  </a:rPr>
                  <a:t>Статистическая («позитивная»)  реальность</a:t>
                </a:r>
              </a:p>
            </p:txBody>
          </p:sp>
          <p:sp>
            <p:nvSpPr>
              <p:cNvPr id="75810" name="Line 34"/>
              <p:cNvSpPr>
                <a:spLocks noChangeShapeType="1"/>
              </p:cNvSpPr>
              <p:nvPr/>
            </p:nvSpPr>
            <p:spPr bwMode="auto">
              <a:xfrm flipV="1">
                <a:off x="1957" y="1161"/>
                <a:ext cx="1" cy="346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5811" name="Line 35"/>
            <p:cNvSpPr>
              <a:spLocks noChangeShapeType="1"/>
            </p:cNvSpPr>
            <p:nvPr/>
          </p:nvSpPr>
          <p:spPr bwMode="auto">
            <a:xfrm>
              <a:off x="1247" y="1701"/>
              <a:ext cx="416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812" name="Line 36"/>
            <p:cNvSpPr>
              <a:spLocks noChangeShapeType="1"/>
            </p:cNvSpPr>
            <p:nvPr/>
          </p:nvSpPr>
          <p:spPr bwMode="auto">
            <a:xfrm>
              <a:off x="1948" y="1983"/>
              <a:ext cx="1" cy="34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75813" name="Object 37"/>
          <p:cNvGraphicFramePr>
            <a:graphicFrameLocks noChangeAspect="1"/>
          </p:cNvGraphicFramePr>
          <p:nvPr/>
        </p:nvGraphicFramePr>
        <p:xfrm>
          <a:off x="7304089" y="4722814"/>
          <a:ext cx="854075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Формула" r:id="rId4" imgW="571320" imgH="482400" progId="Equation.3">
                  <p:embed/>
                </p:oleObj>
              </mc:Choice>
              <mc:Fallback>
                <p:oleObj name="Формула" r:id="rId4" imgW="57132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4089" y="4722814"/>
                        <a:ext cx="854075" cy="8159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814" name="Freeform 38"/>
          <p:cNvSpPr>
            <a:spLocks/>
          </p:cNvSpPr>
          <p:nvPr/>
        </p:nvSpPr>
        <p:spPr bwMode="auto">
          <a:xfrm>
            <a:off x="6083300" y="981075"/>
            <a:ext cx="2287588" cy="503238"/>
          </a:xfrm>
          <a:custGeom>
            <a:avLst/>
            <a:gdLst>
              <a:gd name="T0" fmla="*/ 0 w 1950"/>
              <a:gd name="T1" fmla="*/ 0 h 291"/>
              <a:gd name="T2" fmla="*/ 955 w 1950"/>
              <a:gd name="T3" fmla="*/ 291 h 291"/>
              <a:gd name="T4" fmla="*/ 1950 w 1950"/>
              <a:gd name="T5" fmla="*/ 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0" h="291">
                <a:moveTo>
                  <a:pt x="0" y="0"/>
                </a:moveTo>
                <a:cubicBezTo>
                  <a:pt x="159" y="48"/>
                  <a:pt x="630" y="291"/>
                  <a:pt x="955" y="291"/>
                </a:cubicBezTo>
                <a:cubicBezTo>
                  <a:pt x="1280" y="291"/>
                  <a:pt x="1743" y="61"/>
                  <a:pt x="1950" y="1"/>
                </a:cubicBezTo>
              </a:path>
            </a:pathLst>
          </a:cu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15" name="Text Box 39"/>
          <p:cNvSpPr txBox="1">
            <a:spLocks noChangeArrowheads="1"/>
          </p:cNvSpPr>
          <p:nvPr/>
        </p:nvSpPr>
        <p:spPr bwMode="auto">
          <a:xfrm>
            <a:off x="4340226" y="4292600"/>
            <a:ext cx="1439863" cy="26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200">
                <a:latin typeface="Verdana" panose="020B0604030504040204" pitchFamily="34" charset="0"/>
              </a:rPr>
              <a:t>(+МРОТ…)</a:t>
            </a:r>
          </a:p>
        </p:txBody>
      </p:sp>
      <p:sp>
        <p:nvSpPr>
          <p:cNvPr id="75816" name="Text Box 40"/>
          <p:cNvSpPr txBox="1">
            <a:spLocks noChangeArrowheads="1"/>
          </p:cNvSpPr>
          <p:nvPr/>
        </p:nvSpPr>
        <p:spPr bwMode="auto">
          <a:xfrm>
            <a:off x="3683000" y="1"/>
            <a:ext cx="6985000" cy="586957"/>
          </a:xfrm>
          <a:prstGeom prst="rect">
            <a:avLst/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1250"/>
              </a:spcBef>
              <a:buClr>
                <a:srgbClr val="000000"/>
              </a:buClr>
              <a:buSzPct val="100000"/>
            </a:pPr>
            <a:r>
              <a:rPr lang="en-GB" altLang="ru-RU" sz="1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Номинальные</a:t>
            </a:r>
            <a:r>
              <a:rPr lang="en-GB" altLang="ru-RU" sz="1600" b="1">
                <a:solidFill>
                  <a:srgbClr val="000000"/>
                </a:solidFill>
                <a:latin typeface="Times New Roman" panose="02020603050405020304" pitchFamily="18" charset="0"/>
              </a:rPr>
              <a:t> и </a:t>
            </a:r>
            <a:r>
              <a:rPr lang="en-GB" altLang="ru-RU" sz="1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реальные</a:t>
            </a:r>
            <a:r>
              <a:rPr lang="en-GB" altLang="ru-RU" sz="1600" b="1">
                <a:solidFill>
                  <a:srgbClr val="000000"/>
                </a:solidFill>
                <a:latin typeface="Times New Roman" panose="02020603050405020304" pitchFamily="18" charset="0"/>
              </a:rPr>
              <a:t> величины в экономике</a:t>
            </a:r>
            <a:br>
              <a:rPr lang="en-GB" altLang="ru-RU" sz="16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GB" altLang="ru-RU" sz="1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ru-RU" altLang="ru-RU" sz="1600">
                <a:solidFill>
                  <a:srgbClr val="000000"/>
                </a:solidFill>
                <a:latin typeface="Times New Roman" panose="02020603050405020304" pitchFamily="18" charset="0"/>
              </a:rPr>
              <a:t>старая</a:t>
            </a:r>
            <a:r>
              <a:rPr lang="en-GB" altLang="ru-RU" sz="16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ru-RU" sz="1600" i="1">
                <a:solidFill>
                  <a:srgbClr val="000000"/>
                </a:solidFill>
                <a:latin typeface="Times New Roman" panose="02020603050405020304" pitchFamily="18" charset="0"/>
              </a:rPr>
              <a:t>философская</a:t>
            </a:r>
            <a:r>
              <a:rPr lang="en-GB" altLang="ru-RU" sz="1600">
                <a:solidFill>
                  <a:srgbClr val="000000"/>
                </a:solidFill>
                <a:latin typeface="Times New Roman" panose="02020603050405020304" pitchFamily="18" charset="0"/>
              </a:rPr>
              <a:t> традиция</a:t>
            </a:r>
            <a:r>
              <a:rPr lang="ru-RU" altLang="ru-RU" sz="1600">
                <a:solidFill>
                  <a:srgbClr val="000000"/>
                </a:solidFill>
                <a:latin typeface="Times New Roman" panose="02020603050405020304" pitchFamily="18" charset="0"/>
              </a:rPr>
              <a:t>: </a:t>
            </a:r>
            <a:r>
              <a:rPr lang="ru-RU" altLang="ru-RU" sz="1600" b="1">
                <a:solidFill>
                  <a:srgbClr val="000000"/>
                </a:solidFill>
                <a:latin typeface="Times New Roman" panose="02020603050405020304" pitchFamily="18" charset="0"/>
              </a:rPr>
              <a:t>номинализм и реализм</a:t>
            </a:r>
            <a:r>
              <a:rPr lang="ru-RU" altLang="ru-RU" sz="1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GB" altLang="ru-RU" sz="16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817" name="Line 41"/>
          <p:cNvSpPr>
            <a:spLocks noChangeShapeType="1"/>
          </p:cNvSpPr>
          <p:nvPr/>
        </p:nvSpPr>
        <p:spPr bwMode="auto">
          <a:xfrm>
            <a:off x="4727575" y="333375"/>
            <a:ext cx="0" cy="431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18" name="Line 42"/>
          <p:cNvSpPr>
            <a:spLocks noChangeShapeType="1"/>
          </p:cNvSpPr>
          <p:nvPr/>
        </p:nvSpPr>
        <p:spPr bwMode="auto">
          <a:xfrm>
            <a:off x="7175501" y="260350"/>
            <a:ext cx="1368425" cy="431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19" name="Text Box 43"/>
          <p:cNvSpPr txBox="1">
            <a:spLocks noChangeArrowheads="1"/>
          </p:cNvSpPr>
          <p:nvPr/>
        </p:nvSpPr>
        <p:spPr bwMode="auto">
          <a:xfrm>
            <a:off x="3276600" y="6172201"/>
            <a:ext cx="6877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b="1" u="sng">
                <a:latin typeface="Verdana" panose="020B0604030504040204" pitchFamily="34" charset="0"/>
              </a:rPr>
              <a:t>Номинализм</a:t>
            </a:r>
            <a:r>
              <a:rPr lang="ru-RU" altLang="ru-RU">
                <a:latin typeface="Verdana" panose="020B0604030504040204" pitchFamily="34" charset="0"/>
              </a:rPr>
              <a:t>: реальна лишь единичная </a:t>
            </a:r>
            <a:r>
              <a:rPr lang="ru-RU" altLang="ru-RU" b="1" u="sng">
                <a:latin typeface="Verdana" panose="020B0604030504040204" pitchFamily="34" charset="0"/>
              </a:rPr>
              <a:t>вещь</a:t>
            </a:r>
            <a:r>
              <a:rPr lang="ru-RU" altLang="ru-RU">
                <a:latin typeface="Verdana" panose="020B0604030504040204" pitchFamily="34" charset="0"/>
              </a:rPr>
              <a:t> </a:t>
            </a:r>
          </a:p>
        </p:txBody>
      </p:sp>
      <p:sp>
        <p:nvSpPr>
          <p:cNvPr id="75820" name="Text Box 44"/>
          <p:cNvSpPr txBox="1">
            <a:spLocks noChangeArrowheads="1"/>
          </p:cNvSpPr>
          <p:nvPr/>
        </p:nvSpPr>
        <p:spPr bwMode="auto">
          <a:xfrm>
            <a:off x="4079876" y="692151"/>
            <a:ext cx="2593975" cy="72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b="1">
                <a:latin typeface="Verdana" panose="020B0604030504040204" pitchFamily="34" charset="0"/>
              </a:rPr>
              <a:t>Наблюдаемые</a:t>
            </a:r>
            <a:br>
              <a:rPr lang="ru-RU" altLang="ru-RU" sz="1600" b="1">
                <a:latin typeface="Verdana" panose="020B0604030504040204" pitchFamily="34" charset="0"/>
              </a:rPr>
            </a:br>
            <a:r>
              <a:rPr lang="ru-RU" altLang="ru-RU" sz="1600" b="1">
                <a:latin typeface="Verdana" panose="020B0604030504040204" pitchFamily="34" charset="0"/>
              </a:rPr>
              <a:t>величины (</a:t>
            </a:r>
            <a:r>
              <a:rPr lang="ru-RU" altLang="ru-RU" sz="1600" b="1" u="sng">
                <a:latin typeface="Verdana" panose="020B0604030504040204" pitchFamily="34" charset="0"/>
              </a:rPr>
              <a:t>вещи</a:t>
            </a:r>
            <a:r>
              <a:rPr lang="ru-RU" altLang="ru-RU" sz="1600" b="1">
                <a:latin typeface="Verdana" panose="020B0604030504040204" pitchFamily="34" charset="0"/>
              </a:rPr>
              <a:t>)</a:t>
            </a:r>
            <a:br>
              <a:rPr lang="ru-RU" altLang="ru-RU" sz="1600" b="1">
                <a:latin typeface="Verdana" panose="020B0604030504040204" pitchFamily="34" charset="0"/>
              </a:rPr>
            </a:br>
            <a:r>
              <a:rPr lang="ru-RU" altLang="ru-RU" sz="1200" b="1">
                <a:latin typeface="Verdana" panose="020B0604030504040204" pitchFamily="34" charset="0"/>
              </a:rPr>
              <a:t>«живое созерцание»</a:t>
            </a:r>
            <a:endParaRPr lang="ru-RU" altLang="ru-RU" sz="1600" b="1">
              <a:latin typeface="Verdana" panose="020B0604030504040204" pitchFamily="34" charset="0"/>
            </a:endParaRPr>
          </a:p>
        </p:txBody>
      </p:sp>
      <p:sp>
        <p:nvSpPr>
          <p:cNvPr id="75821" name="Text Box 45"/>
          <p:cNvSpPr txBox="1">
            <a:spLocks noChangeArrowheads="1"/>
          </p:cNvSpPr>
          <p:nvPr/>
        </p:nvSpPr>
        <p:spPr bwMode="auto">
          <a:xfrm>
            <a:off x="7751764" y="620714"/>
            <a:ext cx="2916237" cy="76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95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b="1">
                <a:solidFill>
                  <a:srgbClr val="CC6600"/>
                </a:solidFill>
                <a:latin typeface="Verdana" panose="020B0604030504040204" pitchFamily="34" charset="0"/>
              </a:rPr>
              <a:t>Ненаблюдаемые</a:t>
            </a:r>
            <a:r>
              <a:rPr lang="ru-RU" altLang="ru-RU" sz="1600" b="1">
                <a:latin typeface="Verdana" panose="020B0604030504040204" pitchFamily="34" charset="0"/>
              </a:rPr>
              <a:t> </a:t>
            </a:r>
            <a:r>
              <a:rPr lang="ru-RU" altLang="ru-RU" sz="1600" b="1">
                <a:solidFill>
                  <a:srgbClr val="CC6600"/>
                </a:solidFill>
                <a:latin typeface="Verdana" panose="020B0604030504040204" pitchFamily="34" charset="0"/>
              </a:rPr>
              <a:t>величины</a:t>
            </a:r>
            <a:r>
              <a:rPr lang="ru-RU" altLang="ru-RU" sz="1600" b="1">
                <a:latin typeface="Verdana" panose="020B0604030504040204" pitchFamily="34" charset="0"/>
              </a:rPr>
              <a:t/>
            </a:r>
            <a:br>
              <a:rPr lang="ru-RU" altLang="ru-RU" sz="1600" b="1">
                <a:latin typeface="Verdana" panose="020B0604030504040204" pitchFamily="34" charset="0"/>
              </a:rPr>
            </a:br>
            <a:r>
              <a:rPr lang="ru-RU" altLang="ru-RU" sz="1200" b="1">
                <a:latin typeface="Verdana" panose="020B0604030504040204" pitchFamily="34" charset="0"/>
              </a:rPr>
              <a:t>«абстрактное мышление»</a:t>
            </a:r>
            <a:r>
              <a:rPr lang="ru-RU" altLang="ru-RU" sz="1400">
                <a:solidFill>
                  <a:schemeClr val="bg1"/>
                </a:solidFill>
                <a:latin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5144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5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5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5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75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5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5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5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5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5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75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  <p:bldP spid="75783" grpId="0" animBg="1"/>
      <p:bldP spid="75784" grpId="0" animBg="1"/>
      <p:bldP spid="75785" grpId="0" animBg="1"/>
      <p:bldP spid="75787" grpId="0"/>
      <p:bldP spid="75788" grpId="0"/>
      <p:bldP spid="75789" grpId="0"/>
      <p:bldP spid="75790" grpId="0"/>
      <p:bldP spid="75791" grpId="0"/>
      <p:bldP spid="75795" grpId="0"/>
      <p:bldP spid="75796" grpId="0"/>
      <p:bldP spid="75803" grpId="0" animBg="1"/>
      <p:bldP spid="75804" grpId="0"/>
      <p:bldP spid="75805" grpId="0" animBg="1"/>
      <p:bldP spid="75806" grpId="0" animBg="1"/>
      <p:bldP spid="75814" grpId="0" animBg="1"/>
      <p:bldP spid="75815" grpId="0"/>
      <p:bldP spid="75817" grpId="0" animBg="1"/>
      <p:bldP spid="75818" grpId="0" animBg="1"/>
      <p:bldP spid="75820" grpId="0"/>
      <p:bldP spid="758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649288"/>
          </a:xfrm>
        </p:spPr>
        <p:txBody>
          <a:bodyPr/>
          <a:lstStyle/>
          <a:p>
            <a:pPr eaLnBrk="1" hangingPunct="1"/>
            <a:r>
              <a:rPr lang="ru-RU" altLang="ru-RU" sz="3200"/>
              <a:t>3.5. И</a:t>
            </a:r>
            <a:r>
              <a:rPr lang="ru-RU" altLang="zh-CN" sz="3200"/>
              <a:t>нфляция:</a:t>
            </a:r>
            <a:r>
              <a:rPr lang="ru-RU" altLang="ru-RU" sz="3200"/>
              <a:t> ф</a:t>
            </a:r>
            <a:r>
              <a:rPr lang="ru-RU" altLang="zh-CN" sz="3200"/>
              <a:t>ормы, типы, функции, виды</a:t>
            </a:r>
            <a:endParaRPr lang="ru-RU" altLang="ru-RU" sz="320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7951" y="952500"/>
            <a:ext cx="9332913" cy="5905500"/>
          </a:xfrm>
        </p:spPr>
        <p:txBody>
          <a:bodyPr/>
          <a:lstStyle/>
          <a:p>
            <a:pPr marL="914400" lvl="1" indent="-457200">
              <a:buFontTx/>
              <a:buAutoNum type="arabicPeriod"/>
            </a:pPr>
            <a:r>
              <a:rPr lang="ru-RU" altLang="ru-RU" sz="2000"/>
              <a:t>Инфляция – это обесценение денег: </a:t>
            </a:r>
            <a:br>
              <a:rPr lang="ru-RU" altLang="ru-RU" sz="2000"/>
            </a:br>
            <a:r>
              <a:rPr lang="ru-RU" altLang="ru-RU" sz="2000"/>
              <a:t>в </a:t>
            </a:r>
            <a:r>
              <a:rPr lang="ru-RU" altLang="ru-RU" sz="2000" b="1">
                <a:solidFill>
                  <a:srgbClr val="FF3300"/>
                </a:solidFill>
              </a:rPr>
              <a:t>явной</a:t>
            </a:r>
            <a:r>
              <a:rPr lang="ru-RU" altLang="ru-RU" sz="2000"/>
              <a:t> или </a:t>
            </a:r>
            <a:r>
              <a:rPr lang="ru-RU" altLang="ru-RU" sz="2000" b="1">
                <a:solidFill>
                  <a:srgbClr val="FF3300"/>
                </a:solidFill>
              </a:rPr>
              <a:t>неявной</a:t>
            </a:r>
            <a:r>
              <a:rPr lang="ru-RU" altLang="ru-RU" sz="2000"/>
              <a:t> </a:t>
            </a:r>
            <a:r>
              <a:rPr lang="ru-RU" altLang="ru-RU" sz="2000" i="1" u="sng"/>
              <a:t>форме</a:t>
            </a:r>
          </a:p>
          <a:p>
            <a:pPr marL="914400" lvl="1" indent="-457200">
              <a:buFontTx/>
              <a:buAutoNum type="arabicPeriod"/>
            </a:pPr>
            <a:r>
              <a:rPr lang="ru-RU" altLang="ru-RU" sz="2000"/>
              <a:t>Инфляция – не </a:t>
            </a:r>
            <a:r>
              <a:rPr lang="ru-RU" altLang="ru-RU" sz="2000">
                <a:solidFill>
                  <a:srgbClr val="FF3300"/>
                </a:solidFill>
              </a:rPr>
              <a:t>событие</a:t>
            </a:r>
            <a:r>
              <a:rPr lang="ru-RU" altLang="ru-RU" sz="2000"/>
              <a:t>, а </a:t>
            </a:r>
            <a:r>
              <a:rPr lang="ru-RU" altLang="ru-RU" sz="2000" b="1">
                <a:solidFill>
                  <a:srgbClr val="FF3300"/>
                </a:solidFill>
              </a:rPr>
              <a:t>процесс</a:t>
            </a:r>
            <a:r>
              <a:rPr lang="ru-RU" altLang="ru-RU" sz="2000"/>
              <a:t> (индексы цен – это </a:t>
            </a:r>
            <a:r>
              <a:rPr lang="ru-RU" altLang="ru-RU" smtClean="0">
                <a:solidFill>
                  <a:srgbClr val="FF3300"/>
                </a:solidFill>
              </a:rPr>
              <a:t>не</a:t>
            </a:r>
            <a:r>
              <a:rPr lang="ru-RU" altLang="ru-RU" sz="2000"/>
              <a:t> «показатели инфляции», хотя бы и явной)</a:t>
            </a:r>
          </a:p>
          <a:p>
            <a:pPr marL="914400" lvl="1" indent="-457200">
              <a:buFontTx/>
              <a:buAutoNum type="arabicPeriod"/>
            </a:pPr>
            <a:r>
              <a:rPr lang="ru-RU" altLang="ru-RU" sz="2000"/>
              <a:t>Типы (явной) инфляции: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Умеренная (</a:t>
            </a:r>
            <a:r>
              <a:rPr lang="ru-RU" altLang="ru-RU" sz="1800">
                <a:solidFill>
                  <a:srgbClr val="FF3300"/>
                </a:solidFill>
              </a:rPr>
              <a:t>нормальная</a:t>
            </a:r>
            <a:r>
              <a:rPr lang="ru-RU" altLang="ru-RU" sz="1800"/>
              <a:t>), 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Высокая (чрезмерна для «</a:t>
            </a:r>
            <a:r>
              <a:rPr lang="ru-RU" altLang="ru-RU" sz="1800" b="1"/>
              <a:t>Домохозяйств</a:t>
            </a:r>
            <a:r>
              <a:rPr lang="ru-RU" altLang="ru-RU" sz="1800"/>
              <a:t>»), 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 b="1" i="1" u="sng">
                <a:solidFill>
                  <a:srgbClr val="6600FF"/>
                </a:solidFill>
              </a:rPr>
              <a:t>Галопирующая  </a:t>
            </a:r>
            <a:r>
              <a:rPr lang="ru-RU" altLang="ru-RU" sz="1800" b="1" u="sng">
                <a:solidFill>
                  <a:srgbClr val="6600FF"/>
                </a:solidFill>
              </a:rPr>
              <a:t>(=скачущая – неудобна «Фирмам»</a:t>
            </a:r>
            <a:r>
              <a:rPr lang="ru-RU" altLang="ru-RU" sz="1800"/>
              <a:t> </a:t>
            </a:r>
            <a:r>
              <a:rPr lang="ru-RU" altLang="ru-RU" sz="1800" b="1" u="sng">
                <a:solidFill>
                  <a:srgbClr val="6600FF"/>
                </a:solidFill>
              </a:rPr>
              <a:t>для инвестиций)</a:t>
            </a:r>
            <a:endParaRPr lang="ru-RU" altLang="ru-RU" sz="1800"/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Гиперинфляция (невыгодна «</a:t>
            </a:r>
            <a:r>
              <a:rPr lang="ru-RU" altLang="ru-RU" sz="1800" b="1"/>
              <a:t>Государству</a:t>
            </a:r>
            <a:r>
              <a:rPr lang="ru-RU" altLang="ru-RU" sz="1800"/>
              <a:t>», разрушительная, но краткосрочная)</a:t>
            </a:r>
          </a:p>
          <a:p>
            <a:pPr marL="914400" lvl="1" indent="-457200">
              <a:buFontTx/>
              <a:buAutoNum type="arabicPeriod"/>
            </a:pPr>
            <a:r>
              <a:rPr lang="ru-RU" altLang="ru-RU" sz="2000"/>
              <a:t>Функции </a:t>
            </a:r>
            <a:r>
              <a:rPr lang="ru-RU" altLang="ru-RU" sz="2000">
                <a:solidFill>
                  <a:srgbClr val="FF3300"/>
                </a:solidFill>
              </a:rPr>
              <a:t>нормальной</a:t>
            </a:r>
            <a:r>
              <a:rPr lang="ru-RU" altLang="ru-RU" sz="2000"/>
              <a:t> инфляции </a:t>
            </a:r>
            <a:r>
              <a:rPr lang="ru-RU" altLang="ru-RU" sz="1600"/>
              <a:t>(чем экономика больше и разнообразнее, тем нормальная инфляция </a:t>
            </a:r>
            <a:r>
              <a:rPr lang="ru-RU" altLang="ru-RU" sz="1600" b="1">
                <a:solidFill>
                  <a:schemeClr val="accent2"/>
                </a:solidFill>
              </a:rPr>
              <a:t>выше</a:t>
            </a:r>
            <a:r>
              <a:rPr lang="ru-RU" altLang="ru-RU" sz="1600"/>
              <a:t>)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«смазка» для выравнивание относительных цен на конкретные блага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уменьшение воздействия </a:t>
            </a:r>
            <a:r>
              <a:rPr lang="ru-RU" altLang="ru-RU" sz="1800" i="1"/>
              <a:t>номинального</a:t>
            </a:r>
            <a:r>
              <a:rPr lang="ru-RU" altLang="ru-RU" sz="1800"/>
              <a:t> прошлого на </a:t>
            </a:r>
            <a:r>
              <a:rPr lang="ru-RU" altLang="ru-RU" sz="1800" i="1"/>
              <a:t>реальное</a:t>
            </a:r>
            <a:r>
              <a:rPr lang="ru-RU" altLang="ru-RU" sz="1800"/>
              <a:t> будущее</a:t>
            </a:r>
          </a:p>
          <a:p>
            <a:pPr marL="914400" lvl="1" indent="-457200">
              <a:buFontTx/>
              <a:buAutoNum type="arabicPeriod"/>
            </a:pPr>
            <a:r>
              <a:rPr lang="ru-RU" altLang="ru-RU" sz="2000"/>
              <a:t>Виды инфляции: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Инфляция спроса (больше денег </a:t>
            </a:r>
            <a:r>
              <a:rPr lang="en-US" altLang="ru-RU" sz="1800">
                <a:sym typeface="Wingdings" panose="05000000000000000000" pitchFamily="2" charset="2"/>
              </a:rPr>
              <a:t></a:t>
            </a:r>
            <a:r>
              <a:rPr lang="ru-RU" altLang="ru-RU" sz="1800">
                <a:sym typeface="Wingdings" panose="05000000000000000000" pitchFamily="2" charset="2"/>
              </a:rPr>
              <a:t> больше спрос </a:t>
            </a:r>
            <a:r>
              <a:rPr lang="en-US" altLang="ru-RU" sz="1800">
                <a:sym typeface="Wingdings" panose="05000000000000000000" pitchFamily="2" charset="2"/>
              </a:rPr>
              <a:t></a:t>
            </a:r>
            <a:r>
              <a:rPr lang="ru-RU" altLang="ru-RU" sz="1800">
                <a:sym typeface="Wingdings" panose="05000000000000000000" pitchFamily="2" charset="2"/>
              </a:rPr>
              <a:t> выше цены</a:t>
            </a:r>
            <a:r>
              <a:rPr lang="ru-RU" altLang="ru-RU" sz="1800"/>
              <a:t>)</a:t>
            </a:r>
          </a:p>
          <a:p>
            <a:pPr marL="1295400" lvl="2" indent="-381000">
              <a:buFontTx/>
              <a:buAutoNum type="arabicPeriod"/>
            </a:pPr>
            <a:r>
              <a:rPr lang="ru-RU" altLang="ru-RU" sz="1800"/>
              <a:t>Инфляция предложения (выше издержки </a:t>
            </a:r>
            <a:r>
              <a:rPr lang="en-US" altLang="ru-RU" sz="1800">
                <a:sym typeface="Wingdings" panose="05000000000000000000" pitchFamily="2" charset="2"/>
              </a:rPr>
              <a:t></a:t>
            </a:r>
            <a:r>
              <a:rPr lang="ru-RU" altLang="ru-RU" sz="1800">
                <a:sym typeface="Wingdings" panose="05000000000000000000" pitchFamily="2" charset="2"/>
              </a:rPr>
              <a:t> выше цены</a:t>
            </a:r>
            <a:r>
              <a:rPr lang="ru-RU" altLang="ru-RU" sz="180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043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307</Words>
  <Application>Microsoft Office PowerPoint</Application>
  <PresentationFormat>Широкоэкранный</PresentationFormat>
  <Paragraphs>100</Paragraphs>
  <Slides>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20" baseType="lpstr">
      <vt:lpstr>SimSun</vt:lpstr>
      <vt:lpstr>Arial</vt:lpstr>
      <vt:lpstr>Calibri</vt:lpstr>
      <vt:lpstr>Calibri Light</vt:lpstr>
      <vt:lpstr>Standard Symbols L</vt:lpstr>
      <vt:lpstr>Symbol</vt:lpstr>
      <vt:lpstr>Times New Roman</vt:lpstr>
      <vt:lpstr>Verdana</vt:lpstr>
      <vt:lpstr>Wingdings</vt:lpstr>
      <vt:lpstr>Тема Office</vt:lpstr>
      <vt:lpstr>Формула</vt:lpstr>
      <vt:lpstr>Microsoft Equation 3.0</vt:lpstr>
      <vt:lpstr>3.2. ВВП: реальная величина – 1</vt:lpstr>
      <vt:lpstr>3.2. ВВП: реальная величина – 2</vt:lpstr>
      <vt:lpstr>3.3. Индексы цен потребителей – ИПЦ</vt:lpstr>
      <vt:lpstr>3.4.  Индекс физического объема (например, ВВП) он же – темп роста (не путать с темпом прироста)</vt:lpstr>
      <vt:lpstr>Индексы Ласпейреса  (динамики цен и физического объема)</vt:lpstr>
      <vt:lpstr>«Процентная лупа»</vt:lpstr>
      <vt:lpstr>Презентация PowerPoint</vt:lpstr>
      <vt:lpstr>3.5. Инфляция: формы, типы, функции, виды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3.2. ВВП: реальная величина – 1</dc:title>
  <dc:creator>Леонид Гребнев</dc:creator>
  <cp:lastModifiedBy>Леонид Гребнев</cp:lastModifiedBy>
  <cp:revision>3</cp:revision>
  <dcterms:created xsi:type="dcterms:W3CDTF">2016-05-28T20:00:24Z</dcterms:created>
  <dcterms:modified xsi:type="dcterms:W3CDTF">2017-05-14T15:49:14Z</dcterms:modified>
</cp:coreProperties>
</file>