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4" r:id="rId4"/>
    <p:sldId id="262" r:id="rId5"/>
    <p:sldId id="260" r:id="rId6"/>
    <p:sldId id="285" r:id="rId7"/>
    <p:sldId id="286" r:id="rId8"/>
    <p:sldId id="287"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6" autoAdjust="0"/>
    <p:restoredTop sz="94660"/>
  </p:normalViewPr>
  <p:slideViewPr>
    <p:cSldViewPr snapToGrid="0">
      <p:cViewPr varScale="1">
        <p:scale>
          <a:sx n="81" d="100"/>
          <a:sy n="81" d="100"/>
        </p:scale>
        <p:origin x="12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BF50D42-02FE-494B-B3A3-4F953D34ABBE}" type="datetimeFigureOut">
              <a:rPr lang="ru-RU" smtClean="0"/>
              <a:t>22.02.2017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300229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F50D42-02FE-494B-B3A3-4F953D34ABBE}" type="datetimeFigureOut">
              <a:rPr lang="ru-RU" smtClean="0"/>
              <a:t>22.02.2017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3209106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F50D42-02FE-494B-B3A3-4F953D34ABBE}" type="datetimeFigureOut">
              <a:rPr lang="ru-RU" smtClean="0"/>
              <a:t>22.02.2017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1998565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F50D42-02FE-494B-B3A3-4F953D34ABBE}" type="datetimeFigureOut">
              <a:rPr lang="ru-RU" smtClean="0"/>
              <a:t>22.02.2017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122378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BF50D42-02FE-494B-B3A3-4F953D34ABBE}" type="datetimeFigureOut">
              <a:rPr lang="ru-RU" smtClean="0"/>
              <a:t>22.02.2017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3959035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BF50D42-02FE-494B-B3A3-4F953D34ABBE}" type="datetimeFigureOut">
              <a:rPr lang="ru-RU" smtClean="0"/>
              <a:t>22.02.2017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885649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BF50D42-02FE-494B-B3A3-4F953D34ABBE}" type="datetimeFigureOut">
              <a:rPr lang="ru-RU" smtClean="0"/>
              <a:t>22.02.2017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2176499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BF50D42-02FE-494B-B3A3-4F953D34ABBE}" type="datetimeFigureOut">
              <a:rPr lang="ru-RU" smtClean="0"/>
              <a:t>22.02.2017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1250647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BF50D42-02FE-494B-B3A3-4F953D34ABBE}" type="datetimeFigureOut">
              <a:rPr lang="ru-RU" smtClean="0"/>
              <a:t>22.02.2017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3029820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BF50D42-02FE-494B-B3A3-4F953D34ABBE}" type="datetimeFigureOut">
              <a:rPr lang="ru-RU" smtClean="0"/>
              <a:t>22.02.2017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2721027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BF50D42-02FE-494B-B3A3-4F953D34ABBE}" type="datetimeFigureOut">
              <a:rPr lang="ru-RU" smtClean="0"/>
              <a:t>22.02.2017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7692B1A-4E99-4FD0-8483-138DFAA7534F}" type="slidenum">
              <a:rPr lang="ru-RU" smtClean="0"/>
              <a:t>‹#›</a:t>
            </a:fld>
            <a:endParaRPr lang="ru-RU"/>
          </a:p>
        </p:txBody>
      </p:sp>
    </p:spTree>
    <p:extLst>
      <p:ext uri="{BB962C8B-B14F-4D97-AF65-F5344CB8AC3E}">
        <p14:creationId xmlns:p14="http://schemas.microsoft.com/office/powerpoint/2010/main" val="429693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F50D42-02FE-494B-B3A3-4F953D34ABBE}" type="datetimeFigureOut">
              <a:rPr lang="ru-RU" smtClean="0"/>
              <a:t>22.02.2017</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692B1A-4E99-4FD0-8483-138DFAA7534F}" type="slidenum">
              <a:rPr lang="ru-RU" smtClean="0"/>
              <a:t>‹#›</a:t>
            </a:fld>
            <a:endParaRPr lang="ru-RU"/>
          </a:p>
        </p:txBody>
      </p:sp>
    </p:spTree>
    <p:extLst>
      <p:ext uri="{BB962C8B-B14F-4D97-AF65-F5344CB8AC3E}">
        <p14:creationId xmlns:p14="http://schemas.microsoft.com/office/powerpoint/2010/main" val="2583242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43199" y="1043341"/>
            <a:ext cx="6886223" cy="2387600"/>
          </a:xfrm>
        </p:spPr>
        <p:txBody>
          <a:bodyPr>
            <a:normAutofit fontScale="90000"/>
          </a:bodyPr>
          <a:lstStyle/>
          <a:p>
            <a:r>
              <a:rPr lang="en-US" b="1" dirty="0" smtClean="0"/>
              <a:t>Principles of Economy</a:t>
            </a:r>
            <a:r>
              <a:rPr lang="ru-RU" b="1" dirty="0" smtClean="0"/>
              <a:t> </a:t>
            </a:r>
            <a:r>
              <a:rPr lang="en-US" b="1" dirty="0" smtClean="0"/>
              <a:t>(vs Economics</a:t>
            </a:r>
            <a:r>
              <a:rPr lang="en-US" dirty="0" smtClean="0"/>
              <a:t>)</a:t>
            </a:r>
            <a:r>
              <a:rPr lang="ru-RU" dirty="0" smtClean="0"/>
              <a:t/>
            </a:r>
            <a:br>
              <a:rPr lang="ru-RU" dirty="0" smtClean="0"/>
            </a:br>
            <a:endParaRPr lang="ru-RU" dirty="0"/>
          </a:p>
        </p:txBody>
      </p:sp>
      <p:sp>
        <p:nvSpPr>
          <p:cNvPr id="3" name="Подзаголовок 2"/>
          <p:cNvSpPr>
            <a:spLocks noGrp="1"/>
          </p:cNvSpPr>
          <p:nvPr>
            <p:ph type="subTitle" idx="1"/>
          </p:nvPr>
        </p:nvSpPr>
        <p:spPr/>
        <p:txBody>
          <a:bodyPr>
            <a:normAutofit/>
          </a:bodyPr>
          <a:lstStyle/>
          <a:p>
            <a:r>
              <a:rPr lang="ru-RU" sz="3600" b="1" dirty="0" smtClean="0">
                <a:solidFill>
                  <a:srgbClr val="7030A0"/>
                </a:solidFill>
              </a:rPr>
              <a:t>ЭМШ-2017 (50 лет спустя)</a:t>
            </a:r>
            <a:endParaRPr lang="ru-RU" sz="3600" b="1" dirty="0">
              <a:solidFill>
                <a:srgbClr val="7030A0"/>
              </a:solidFill>
            </a:endParaRPr>
          </a:p>
        </p:txBody>
      </p:sp>
    </p:spTree>
    <p:extLst>
      <p:ext uri="{BB962C8B-B14F-4D97-AF65-F5344CB8AC3E}">
        <p14:creationId xmlns:p14="http://schemas.microsoft.com/office/powerpoint/2010/main" val="42018905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3048000" y="1"/>
            <a:ext cx="5943600" cy="581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a:latin typeface="Verdana" panose="020B0604030504040204" pitchFamily="34" charset="0"/>
              </a:rPr>
              <a:t>Факторы </a:t>
            </a:r>
            <a:r>
              <a:rPr lang="ru-RU" altLang="ru-RU" sz="1600" u="sng">
                <a:latin typeface="Verdana" panose="020B0604030504040204" pitchFamily="34" charset="0"/>
              </a:rPr>
              <a:t>объектного</a:t>
            </a:r>
            <a:r>
              <a:rPr lang="ru-RU" altLang="ru-RU" sz="1600">
                <a:latin typeface="Verdana" panose="020B0604030504040204" pitchFamily="34" charset="0"/>
              </a:rPr>
              <a:t> производства </a:t>
            </a:r>
            <a:r>
              <a:rPr lang="ru-RU" altLang="ru-RU" sz="1600" b="1" i="1">
                <a:latin typeface="Verdana" panose="020B0604030504040204" pitchFamily="34" charset="0"/>
              </a:rPr>
              <a:t>жизни</a:t>
            </a:r>
            <a:r>
              <a:rPr lang="ru-RU" altLang="ru-RU" sz="1600">
                <a:latin typeface="Verdana" panose="020B0604030504040204" pitchFamily="34" charset="0"/>
              </a:rPr>
              <a:t> общества </a:t>
            </a:r>
          </a:p>
          <a:p>
            <a:pPr algn="ctr" eaLnBrk="1" hangingPunct="1"/>
            <a:r>
              <a:rPr lang="ru-RU" altLang="ru-RU" sz="1600">
                <a:latin typeface="Verdana" panose="020B0604030504040204" pitchFamily="34" charset="0"/>
              </a:rPr>
              <a:t>(тотемы </a:t>
            </a:r>
            <a:r>
              <a:rPr lang="en-US" altLang="ru-RU" sz="1600">
                <a:latin typeface="Verdana" panose="020B0604030504040204" pitchFamily="34" charset="0"/>
                <a:sym typeface="Symbol" panose="05050102010706020507" pitchFamily="18" charset="2"/>
              </a:rPr>
              <a:t></a:t>
            </a:r>
            <a:r>
              <a:rPr lang="ru-RU" altLang="ru-RU" sz="1600">
                <a:latin typeface="Verdana" panose="020B0604030504040204" pitchFamily="34" charset="0"/>
                <a:sym typeface="Symbol" panose="05050102010706020507" pitchFamily="18" charset="2"/>
              </a:rPr>
              <a:t> …  </a:t>
            </a:r>
            <a:r>
              <a:rPr lang="en-US" altLang="ru-RU" sz="1600">
                <a:latin typeface="Verdana" panose="020B0604030504040204" pitchFamily="34" charset="0"/>
                <a:sym typeface="Symbol" panose="05050102010706020507" pitchFamily="18" charset="2"/>
              </a:rPr>
              <a:t></a:t>
            </a:r>
            <a:r>
              <a:rPr lang="ru-RU" altLang="ru-RU" sz="1600">
                <a:latin typeface="Verdana" panose="020B0604030504040204" pitchFamily="34" charset="0"/>
                <a:sym typeface="Symbol" panose="05050102010706020507" pitchFamily="18" charset="2"/>
              </a:rPr>
              <a:t> </a:t>
            </a:r>
            <a:r>
              <a:rPr lang="ru-RU" altLang="ru-RU" sz="1600">
                <a:latin typeface="Verdana" panose="020B0604030504040204" pitchFamily="34" charset="0"/>
              </a:rPr>
              <a:t>человеческий род?)</a:t>
            </a:r>
          </a:p>
        </p:txBody>
      </p:sp>
      <p:sp>
        <p:nvSpPr>
          <p:cNvPr id="10243" name="Text Box 3"/>
          <p:cNvSpPr txBox="1">
            <a:spLocks noChangeArrowheads="1"/>
          </p:cNvSpPr>
          <p:nvPr/>
        </p:nvSpPr>
        <p:spPr bwMode="auto">
          <a:xfrm>
            <a:off x="3048000" y="990600"/>
            <a:ext cx="6172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u="sng">
                <a:latin typeface="Verdana" panose="020B0604030504040204" pitchFamily="34" charset="0"/>
              </a:rPr>
              <a:t>Объектное</a:t>
            </a:r>
            <a:r>
              <a:rPr lang="ru-RU" altLang="ru-RU" sz="1600">
                <a:latin typeface="Verdana" panose="020B0604030504040204" pitchFamily="34" charset="0"/>
              </a:rPr>
              <a:t> воспроизводство «факторов производства»</a:t>
            </a:r>
          </a:p>
        </p:txBody>
      </p:sp>
      <p:sp>
        <p:nvSpPr>
          <p:cNvPr id="10244" name="Text Box 4"/>
          <p:cNvSpPr txBox="1">
            <a:spLocks noChangeArrowheads="1"/>
          </p:cNvSpPr>
          <p:nvPr/>
        </p:nvSpPr>
        <p:spPr bwMode="auto">
          <a:xfrm>
            <a:off x="2286000" y="4876801"/>
            <a:ext cx="8001000" cy="346075"/>
          </a:xfrm>
          <a:prstGeom prst="rect">
            <a:avLst/>
          </a:prstGeom>
          <a:solidFill>
            <a:schemeClr val="bg1"/>
          </a:solidFill>
          <a:ln w="952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u="sng">
                <a:latin typeface="Verdana" panose="020B0604030504040204" pitchFamily="34" charset="0"/>
              </a:rPr>
              <a:t>Экс</a:t>
            </a:r>
            <a:r>
              <a:rPr lang="ru-RU" altLang="ru-RU" sz="1600">
                <a:latin typeface="Verdana" panose="020B0604030504040204" pitchFamily="34" charset="0"/>
              </a:rPr>
              <a:t>плуатация людьми факторов: </a:t>
            </a:r>
            <a:r>
              <a:rPr lang="ru-RU" altLang="ru-RU" sz="1600" u="sng">
                <a:latin typeface="Verdana" panose="020B0604030504040204" pitchFamily="34" charset="0"/>
              </a:rPr>
              <a:t>из</a:t>
            </a:r>
            <a:r>
              <a:rPr lang="ru-RU" altLang="ru-RU" sz="1600">
                <a:latin typeface="Verdana" panose="020B0604030504040204" pitchFamily="34" charset="0"/>
              </a:rPr>
              <a:t>ъятие из автономного бытия </a:t>
            </a:r>
            <a:r>
              <a:rPr lang="en-US" altLang="ru-RU" sz="1600" b="1" i="1">
                <a:latin typeface="Verdana" panose="020B0604030504040204" pitchFamily="34" charset="0"/>
              </a:rPr>
              <a:t>S </a:t>
            </a:r>
            <a:r>
              <a:rPr lang="en-US" altLang="ru-RU" sz="1600" b="1">
                <a:latin typeface="Verdana" panose="020B0604030504040204" pitchFamily="34" charset="0"/>
                <a:sym typeface="Symbol" panose="05050102010706020507" pitchFamily="18" charset="2"/>
              </a:rPr>
              <a:t> </a:t>
            </a:r>
            <a:r>
              <a:rPr lang="en-US" altLang="ru-RU" sz="1600" b="1" i="1">
                <a:latin typeface="Verdana" panose="020B0604030504040204" pitchFamily="34" charset="0"/>
              </a:rPr>
              <a:t>O</a:t>
            </a:r>
            <a:r>
              <a:rPr lang="ru-RU" altLang="ru-RU" sz="1600">
                <a:latin typeface="Verdana" panose="020B0604030504040204" pitchFamily="34" charset="0"/>
              </a:rPr>
              <a:t> </a:t>
            </a:r>
          </a:p>
        </p:txBody>
      </p:sp>
      <p:grpSp>
        <p:nvGrpSpPr>
          <p:cNvPr id="2" name="Group 5"/>
          <p:cNvGrpSpPr>
            <a:grpSpLocks/>
          </p:cNvGrpSpPr>
          <p:nvPr/>
        </p:nvGrpSpPr>
        <p:grpSpPr bwMode="auto">
          <a:xfrm>
            <a:off x="1676400" y="5791201"/>
            <a:ext cx="8763000" cy="835025"/>
            <a:chOff x="96" y="3648"/>
            <a:chExt cx="5520" cy="526"/>
          </a:xfrm>
        </p:grpSpPr>
        <p:sp>
          <p:nvSpPr>
            <p:cNvPr id="12315" name="Text Box 6"/>
            <p:cNvSpPr txBox="1">
              <a:spLocks noChangeArrowheads="1"/>
            </p:cNvSpPr>
            <p:nvPr/>
          </p:nvSpPr>
          <p:spPr bwMode="auto">
            <a:xfrm>
              <a:off x="1440" y="3648"/>
              <a:ext cx="2016" cy="526"/>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solidFill>
                    <a:srgbClr val="FF9900"/>
                  </a:solidFill>
                  <a:latin typeface="Verdana" panose="020B0604030504040204" pitchFamily="34" charset="0"/>
                </a:rPr>
                <a:t>Фетишизм</a:t>
              </a:r>
              <a:r>
                <a:rPr lang="ru-RU" altLang="ru-RU" sz="1600">
                  <a:solidFill>
                    <a:srgbClr val="FF9900"/>
                  </a:solidFill>
                  <a:latin typeface="Verdana" panose="020B0604030504040204" pitchFamily="34" charset="0"/>
                </a:rPr>
                <a:t> </a:t>
              </a:r>
            </a:p>
            <a:p>
              <a:pPr algn="ctr" eaLnBrk="1" hangingPunct="1"/>
              <a:r>
                <a:rPr lang="ru-RU" altLang="ru-RU" sz="1600" b="1">
                  <a:solidFill>
                    <a:srgbClr val="FF9900"/>
                  </a:solidFill>
                  <a:latin typeface="Verdana" panose="020B0604030504040204" pitchFamily="34" charset="0"/>
                </a:rPr>
                <a:t>товаров, капитала</a:t>
              </a:r>
              <a:r>
                <a:rPr lang="ru-RU" altLang="ru-RU" sz="1600">
                  <a:solidFill>
                    <a:srgbClr val="FF9900"/>
                  </a:solidFill>
                  <a:latin typeface="Verdana" panose="020B0604030504040204" pitchFamily="34" charset="0"/>
                </a:rPr>
                <a:t> </a:t>
              </a:r>
              <a:r>
                <a:rPr lang="ru-RU" altLang="ru-RU" sz="1600">
                  <a:solidFill>
                    <a:srgbClr val="FF0000"/>
                  </a:solidFill>
                  <a:latin typeface="Verdana" panose="020B0604030504040204" pitchFamily="34" charset="0"/>
                  <a:sym typeface="Symbol" panose="05050102010706020507" pitchFamily="18" charset="2"/>
                </a:rPr>
                <a:t></a:t>
              </a:r>
              <a:r>
                <a:rPr lang="ru-RU" altLang="ru-RU" sz="1600">
                  <a:solidFill>
                    <a:srgbClr val="FF9900"/>
                  </a:solidFill>
                  <a:latin typeface="Verdana" panose="020B0604030504040204" pitchFamily="34" charset="0"/>
                </a:rPr>
                <a:t> рыночный фундаментализм</a:t>
              </a:r>
            </a:p>
          </p:txBody>
        </p:sp>
        <p:sp>
          <p:nvSpPr>
            <p:cNvPr id="12316" name="Text Box 7"/>
            <p:cNvSpPr txBox="1">
              <a:spLocks noChangeArrowheads="1"/>
            </p:cNvSpPr>
            <p:nvPr/>
          </p:nvSpPr>
          <p:spPr bwMode="auto">
            <a:xfrm>
              <a:off x="96" y="3648"/>
              <a:ext cx="1344" cy="526"/>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solidFill>
                    <a:srgbClr val="FF0000"/>
                  </a:solidFill>
                  <a:latin typeface="Verdana" panose="020B0604030504040204" pitchFamily="34" charset="0"/>
                </a:rPr>
                <a:t>Дефицит свободы</a:t>
              </a:r>
              <a:r>
                <a:rPr lang="ru-RU" altLang="ru-RU" sz="1600">
                  <a:solidFill>
                    <a:srgbClr val="FF0000"/>
                  </a:solidFill>
                  <a:latin typeface="Verdana" panose="020B0604030504040204" pitchFamily="34" charset="0"/>
                </a:rPr>
                <a:t> </a:t>
              </a:r>
              <a:r>
                <a:rPr lang="ru-RU" altLang="ru-RU" sz="1600" b="1">
                  <a:solidFill>
                    <a:srgbClr val="FF0000"/>
                  </a:solidFill>
                  <a:latin typeface="Verdana" panose="020B0604030504040204" pitchFamily="34" charset="0"/>
                </a:rPr>
                <a:t>воли</a:t>
              </a:r>
              <a:r>
                <a:rPr lang="ru-RU" altLang="ru-RU" sz="1600">
                  <a:solidFill>
                    <a:srgbClr val="FF0000"/>
                  </a:solidFill>
                  <a:latin typeface="Verdana" panose="020B0604030504040204" pitchFamily="34" charset="0"/>
                </a:rPr>
                <a:t> </a:t>
              </a:r>
              <a:r>
                <a:rPr lang="ru-RU" altLang="ru-RU" sz="1600">
                  <a:solidFill>
                    <a:srgbClr val="FF0000"/>
                  </a:solidFill>
                  <a:latin typeface="Verdana" panose="020B0604030504040204" pitchFamily="34" charset="0"/>
                  <a:sym typeface="Symbol" panose="05050102010706020507" pitchFamily="18" charset="2"/>
                </a:rPr>
                <a:t></a:t>
              </a:r>
              <a:r>
                <a:rPr lang="ru-RU" altLang="ru-RU" sz="1600">
                  <a:solidFill>
                    <a:srgbClr val="FF0000"/>
                  </a:solidFill>
                  <a:latin typeface="Verdana" panose="020B0604030504040204" pitchFamily="34" charset="0"/>
                </a:rPr>
                <a:t> идолопоклонство</a:t>
              </a:r>
            </a:p>
          </p:txBody>
        </p:sp>
        <p:sp>
          <p:nvSpPr>
            <p:cNvPr id="12317" name="Text Box 8"/>
            <p:cNvSpPr txBox="1">
              <a:spLocks noChangeArrowheads="1"/>
            </p:cNvSpPr>
            <p:nvPr/>
          </p:nvSpPr>
          <p:spPr bwMode="auto">
            <a:xfrm>
              <a:off x="3456" y="3648"/>
              <a:ext cx="2160" cy="526"/>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solidFill>
                    <a:srgbClr val="66FF33"/>
                  </a:solidFill>
                  <a:latin typeface="Verdana" panose="020B0604030504040204" pitchFamily="34" charset="0"/>
                </a:rPr>
                <a:t>Молох</a:t>
              </a:r>
              <a:r>
                <a:rPr lang="ru-RU" altLang="ru-RU" sz="1600">
                  <a:solidFill>
                    <a:srgbClr val="66FF33"/>
                  </a:solidFill>
                  <a:latin typeface="Verdana" panose="020B0604030504040204" pitchFamily="34" charset="0"/>
                </a:rPr>
                <a:t> </a:t>
              </a:r>
            </a:p>
            <a:p>
              <a:pPr algn="ctr" eaLnBrk="1" hangingPunct="1"/>
              <a:r>
                <a:rPr lang="ru-RU" altLang="ru-RU" sz="1600" b="1">
                  <a:solidFill>
                    <a:srgbClr val="66FF33"/>
                  </a:solidFill>
                  <a:latin typeface="Verdana" panose="020B0604030504040204" pitchFamily="34" charset="0"/>
                </a:rPr>
                <a:t>«светлого будущего»</a:t>
              </a:r>
              <a:r>
                <a:rPr lang="ru-RU" altLang="ru-RU" sz="1600">
                  <a:solidFill>
                    <a:srgbClr val="66FF33"/>
                  </a:solidFill>
                  <a:latin typeface="Verdana" panose="020B0604030504040204" pitchFamily="34" charset="0"/>
                </a:rPr>
                <a:t> </a:t>
              </a:r>
              <a:r>
                <a:rPr lang="ru-RU" altLang="ru-RU" sz="1600">
                  <a:solidFill>
                    <a:srgbClr val="FF0000"/>
                  </a:solidFill>
                  <a:latin typeface="Verdana" panose="020B0604030504040204" pitchFamily="34" charset="0"/>
                  <a:sym typeface="Symbol" panose="05050102010706020507" pitchFamily="18" charset="2"/>
                </a:rPr>
                <a:t></a:t>
              </a:r>
              <a:endParaRPr lang="ru-RU" altLang="ru-RU" sz="1600">
                <a:solidFill>
                  <a:srgbClr val="66FF33"/>
                </a:solidFill>
                <a:latin typeface="Verdana" panose="020B0604030504040204" pitchFamily="34" charset="0"/>
              </a:endParaRPr>
            </a:p>
            <a:p>
              <a:pPr algn="ctr" eaLnBrk="1" hangingPunct="1"/>
              <a:r>
                <a:rPr lang="ru-RU" altLang="ru-RU" sz="1600">
                  <a:solidFill>
                    <a:srgbClr val="66FF33"/>
                  </a:solidFill>
                  <a:latin typeface="Verdana" panose="020B0604030504040204" pitchFamily="34" charset="0"/>
                </a:rPr>
                <a:t>коммунистическая идеология</a:t>
              </a:r>
            </a:p>
          </p:txBody>
        </p:sp>
      </p:grpSp>
      <p:sp>
        <p:nvSpPr>
          <p:cNvPr id="10249" name="Text Box 9"/>
          <p:cNvSpPr txBox="1">
            <a:spLocks noChangeArrowheads="1"/>
          </p:cNvSpPr>
          <p:nvPr/>
        </p:nvSpPr>
        <p:spPr bwMode="auto">
          <a:xfrm>
            <a:off x="2286000" y="533400"/>
            <a:ext cx="7543800" cy="3365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a:solidFill>
                  <a:srgbClr val="FF0000"/>
                </a:solidFill>
                <a:latin typeface="Verdana" panose="020B0604030504040204" pitchFamily="34" charset="0"/>
              </a:rPr>
              <a:t>«</a:t>
            </a:r>
            <a:r>
              <a:rPr lang="ru-RU" altLang="ru-RU" sz="1600" b="1">
                <a:solidFill>
                  <a:srgbClr val="FF0000"/>
                </a:solidFill>
                <a:latin typeface="Verdana" panose="020B0604030504040204" pitchFamily="34" charset="0"/>
              </a:rPr>
              <a:t>Труд</a:t>
            </a:r>
            <a:r>
              <a:rPr lang="ru-RU" altLang="ru-RU" sz="1600">
                <a:solidFill>
                  <a:srgbClr val="FF0000"/>
                </a:solidFill>
                <a:latin typeface="Verdana" panose="020B0604030504040204" pitchFamily="34" charset="0"/>
              </a:rPr>
              <a:t>»</a:t>
            </a:r>
            <a:r>
              <a:rPr lang="en-US" altLang="ru-RU" sz="1600">
                <a:solidFill>
                  <a:srgbClr val="FF0000"/>
                </a:solidFill>
                <a:latin typeface="Verdana" panose="020B0604030504040204" pitchFamily="34" charset="0"/>
              </a:rPr>
              <a:t> - </a:t>
            </a:r>
            <a:r>
              <a:rPr lang="en-US" altLang="ru-RU" sz="1600" b="1" i="1">
                <a:solidFill>
                  <a:srgbClr val="FF0000"/>
                </a:solidFill>
                <a:latin typeface="Verdana" panose="020B0604030504040204" pitchFamily="34" charset="0"/>
              </a:rPr>
              <a:t>L</a:t>
            </a:r>
            <a:r>
              <a:rPr lang="en-US" altLang="ru-RU" sz="1600" b="1" i="1">
                <a:latin typeface="Verdana" panose="020B0604030504040204" pitchFamily="34" charset="0"/>
              </a:rPr>
              <a:t> </a:t>
            </a:r>
            <a:r>
              <a:rPr lang="ru-RU" altLang="ru-RU" sz="1600">
                <a:latin typeface="Verdana" panose="020B0604030504040204" pitchFamily="34" charset="0"/>
              </a:rPr>
              <a:t>		</a:t>
            </a:r>
            <a:r>
              <a:rPr lang="ru-RU" altLang="ru-RU" sz="1600">
                <a:solidFill>
                  <a:srgbClr val="FF9900"/>
                </a:solidFill>
                <a:latin typeface="Verdana" panose="020B0604030504040204" pitchFamily="34" charset="0"/>
              </a:rPr>
              <a:t>«</a:t>
            </a:r>
            <a:r>
              <a:rPr lang="ru-RU" altLang="ru-RU" sz="1600" b="1">
                <a:solidFill>
                  <a:srgbClr val="FF9900"/>
                </a:solidFill>
                <a:latin typeface="Verdana" panose="020B0604030504040204" pitchFamily="34" charset="0"/>
              </a:rPr>
              <a:t>Капитал</a:t>
            </a:r>
            <a:r>
              <a:rPr lang="ru-RU" altLang="ru-RU" sz="1600">
                <a:solidFill>
                  <a:srgbClr val="FF9900"/>
                </a:solidFill>
                <a:latin typeface="Verdana" panose="020B0604030504040204" pitchFamily="34" charset="0"/>
              </a:rPr>
              <a:t>»</a:t>
            </a:r>
            <a:r>
              <a:rPr lang="en-US" altLang="ru-RU" sz="1600">
                <a:solidFill>
                  <a:srgbClr val="FF9900"/>
                </a:solidFill>
                <a:latin typeface="Verdana" panose="020B0604030504040204" pitchFamily="34" charset="0"/>
              </a:rPr>
              <a:t> - </a:t>
            </a:r>
            <a:r>
              <a:rPr lang="en-US" altLang="ru-RU" sz="1600" b="1" i="1">
                <a:solidFill>
                  <a:srgbClr val="FF9900"/>
                </a:solidFill>
                <a:latin typeface="Verdana" panose="020B0604030504040204" pitchFamily="34" charset="0"/>
              </a:rPr>
              <a:t>K</a:t>
            </a:r>
            <a:r>
              <a:rPr lang="ru-RU" altLang="ru-RU" sz="1600">
                <a:solidFill>
                  <a:srgbClr val="FF6600"/>
                </a:solidFill>
                <a:latin typeface="Verdana" panose="020B0604030504040204" pitchFamily="34" charset="0"/>
              </a:rPr>
              <a:t>	</a:t>
            </a:r>
            <a:r>
              <a:rPr lang="ru-RU" altLang="ru-RU" sz="1600">
                <a:latin typeface="Verdana" panose="020B0604030504040204" pitchFamily="34" charset="0"/>
              </a:rPr>
              <a:t>	</a:t>
            </a:r>
            <a:r>
              <a:rPr lang="ru-RU" altLang="ru-RU" sz="1600">
                <a:solidFill>
                  <a:srgbClr val="66FF33"/>
                </a:solidFill>
                <a:latin typeface="Verdana" panose="020B0604030504040204" pitchFamily="34" charset="0"/>
              </a:rPr>
              <a:t>«</a:t>
            </a:r>
            <a:r>
              <a:rPr lang="ru-RU" altLang="ru-RU" sz="1600" b="1">
                <a:solidFill>
                  <a:srgbClr val="66FF33"/>
                </a:solidFill>
                <a:latin typeface="Verdana" panose="020B0604030504040204" pitchFamily="34" charset="0"/>
              </a:rPr>
              <a:t>Земля</a:t>
            </a:r>
            <a:r>
              <a:rPr lang="ru-RU" altLang="ru-RU" sz="1600">
                <a:solidFill>
                  <a:srgbClr val="66FF33"/>
                </a:solidFill>
                <a:latin typeface="Verdana" panose="020B0604030504040204" pitchFamily="34" charset="0"/>
              </a:rPr>
              <a:t>»</a:t>
            </a:r>
            <a:r>
              <a:rPr lang="en-US" altLang="ru-RU" sz="1600">
                <a:solidFill>
                  <a:srgbClr val="66FF33"/>
                </a:solidFill>
                <a:latin typeface="Verdana" panose="020B0604030504040204" pitchFamily="34" charset="0"/>
              </a:rPr>
              <a:t> - </a:t>
            </a:r>
            <a:r>
              <a:rPr lang="en-US" altLang="ru-RU" sz="1600" b="1" i="1">
                <a:solidFill>
                  <a:srgbClr val="66FF33"/>
                </a:solidFill>
                <a:latin typeface="Verdana" panose="020B0604030504040204" pitchFamily="34" charset="0"/>
              </a:rPr>
              <a:t>T</a:t>
            </a:r>
            <a:endParaRPr lang="ru-RU" altLang="ru-RU" sz="1600" b="1" i="1">
              <a:solidFill>
                <a:srgbClr val="66FF33"/>
              </a:solidFill>
              <a:latin typeface="Verdana" panose="020B0604030504040204" pitchFamily="34" charset="0"/>
            </a:endParaRPr>
          </a:p>
        </p:txBody>
      </p:sp>
      <p:grpSp>
        <p:nvGrpSpPr>
          <p:cNvPr id="3" name="Group 10"/>
          <p:cNvGrpSpPr>
            <a:grpSpLocks/>
          </p:cNvGrpSpPr>
          <p:nvPr/>
        </p:nvGrpSpPr>
        <p:grpSpPr bwMode="auto">
          <a:xfrm>
            <a:off x="-152400" y="1295401"/>
            <a:ext cx="9220200" cy="4460875"/>
            <a:chOff x="-1056" y="816"/>
            <a:chExt cx="5808" cy="2810"/>
          </a:xfrm>
        </p:grpSpPr>
        <p:sp>
          <p:nvSpPr>
            <p:cNvPr id="12311" name="Text Box 11"/>
            <p:cNvSpPr txBox="1">
              <a:spLocks noChangeArrowheads="1"/>
            </p:cNvSpPr>
            <p:nvPr/>
          </p:nvSpPr>
          <p:spPr bwMode="auto">
            <a:xfrm>
              <a:off x="1200" y="3408"/>
              <a:ext cx="3552" cy="218"/>
            </a:xfrm>
            <a:prstGeom prst="rect">
              <a:avLst/>
            </a:prstGeom>
            <a:solidFill>
              <a:schemeClr val="bg1"/>
            </a:solidFill>
            <a:ln w="952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a:latin typeface="Verdana" panose="020B0604030504040204" pitchFamily="34" charset="0"/>
                </a:rPr>
                <a:t>Паразитизм (инверсная эксплуатация)</a:t>
              </a:r>
              <a:r>
                <a:rPr lang="en-US" altLang="ru-RU" sz="1600">
                  <a:latin typeface="Verdana" panose="020B0604030504040204" pitchFamily="34" charset="0"/>
                </a:rPr>
                <a:t>: </a:t>
              </a:r>
              <a:r>
                <a:rPr lang="en-US" altLang="ru-RU" sz="1600" b="1" i="1">
                  <a:latin typeface="Verdana" panose="020B0604030504040204" pitchFamily="34" charset="0"/>
                </a:rPr>
                <a:t>S </a:t>
              </a:r>
              <a:r>
                <a:rPr lang="en-US" altLang="ru-RU" sz="1600" b="1">
                  <a:latin typeface="Verdana" panose="020B0604030504040204" pitchFamily="34" charset="0"/>
                  <a:sym typeface="Symbol" panose="05050102010706020507" pitchFamily="18" charset="2"/>
                </a:rPr>
                <a:t></a:t>
              </a:r>
              <a:r>
                <a:rPr lang="en-US" altLang="ru-RU" sz="1600" b="1">
                  <a:latin typeface="Verdana" panose="020B0604030504040204" pitchFamily="34" charset="0"/>
                </a:rPr>
                <a:t> </a:t>
              </a:r>
              <a:r>
                <a:rPr lang="en-US" altLang="ru-RU" sz="1600" b="1" i="1">
                  <a:latin typeface="Verdana" panose="020B0604030504040204" pitchFamily="34" charset="0"/>
                </a:rPr>
                <a:t>O</a:t>
              </a:r>
              <a:endParaRPr lang="ru-RU" altLang="ru-RU" sz="1600" b="1" i="1">
                <a:latin typeface="Verdana" panose="020B0604030504040204" pitchFamily="34" charset="0"/>
              </a:endParaRPr>
            </a:p>
          </p:txBody>
        </p:sp>
        <p:grpSp>
          <p:nvGrpSpPr>
            <p:cNvPr id="12312" name="Group 12"/>
            <p:cNvGrpSpPr>
              <a:grpSpLocks/>
            </p:cNvGrpSpPr>
            <p:nvPr/>
          </p:nvGrpSpPr>
          <p:grpSpPr bwMode="auto">
            <a:xfrm>
              <a:off x="-1056" y="816"/>
              <a:ext cx="5184" cy="1968"/>
              <a:chOff x="-1056" y="816"/>
              <a:chExt cx="5184" cy="1968"/>
            </a:xfrm>
          </p:grpSpPr>
          <p:sp>
            <p:nvSpPr>
              <p:cNvPr id="12313" name="Oval 13"/>
              <p:cNvSpPr>
                <a:spLocks noChangeArrowheads="1"/>
              </p:cNvSpPr>
              <p:nvPr/>
            </p:nvSpPr>
            <p:spPr bwMode="auto">
              <a:xfrm>
                <a:off x="-1056" y="816"/>
                <a:ext cx="5184" cy="1968"/>
              </a:xfrm>
              <a:prstGeom prst="ellipse">
                <a:avLst/>
              </a:prstGeom>
              <a:solidFill>
                <a:srgbClr val="FFCC99">
                  <a:alpha val="50195"/>
                </a:srgbClr>
              </a:solidFill>
              <a:ln w="12700">
                <a:solidFill>
                  <a:schemeClr val="folHlink"/>
                </a:solidFill>
                <a:prstDash val="lgDash"/>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2314" name="Text Box 14"/>
              <p:cNvSpPr txBox="1">
                <a:spLocks noChangeArrowheads="1"/>
              </p:cNvSpPr>
              <p:nvPr/>
            </p:nvSpPr>
            <p:spPr bwMode="auto">
              <a:xfrm>
                <a:off x="0" y="864"/>
                <a:ext cx="2112" cy="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u="sng">
                    <a:latin typeface="Verdana" panose="020B0604030504040204" pitchFamily="34" charset="0"/>
                  </a:rPr>
                  <a:t>Субъектное (культурное)</a:t>
                </a:r>
                <a:r>
                  <a:rPr lang="ru-RU" altLang="ru-RU" sz="1600">
                    <a:latin typeface="Verdana" panose="020B0604030504040204" pitchFamily="34" charset="0"/>
                  </a:rPr>
                  <a:t> воспроизводство жизни людей</a:t>
                </a:r>
              </a:p>
            </p:txBody>
          </p:sp>
        </p:grpSp>
      </p:grpSp>
      <p:grpSp>
        <p:nvGrpSpPr>
          <p:cNvPr id="5" name="Group 15"/>
          <p:cNvGrpSpPr>
            <a:grpSpLocks/>
          </p:cNvGrpSpPr>
          <p:nvPr/>
        </p:nvGrpSpPr>
        <p:grpSpPr bwMode="auto">
          <a:xfrm>
            <a:off x="1703388" y="1412875"/>
            <a:ext cx="11887200" cy="3124200"/>
            <a:chOff x="0" y="816"/>
            <a:chExt cx="7488" cy="1968"/>
          </a:xfrm>
        </p:grpSpPr>
        <p:sp>
          <p:nvSpPr>
            <p:cNvPr id="12306" name="Oval 16"/>
            <p:cNvSpPr>
              <a:spLocks noChangeArrowheads="1"/>
            </p:cNvSpPr>
            <p:nvPr/>
          </p:nvSpPr>
          <p:spPr bwMode="auto">
            <a:xfrm>
              <a:off x="2304" y="816"/>
              <a:ext cx="5184" cy="1968"/>
            </a:xfrm>
            <a:prstGeom prst="ellipse">
              <a:avLst/>
            </a:prstGeom>
            <a:solidFill>
              <a:srgbClr val="00FF00">
                <a:alpha val="50195"/>
              </a:srgbClr>
            </a:solidFill>
            <a:ln w="28575">
              <a:solidFill>
                <a:srgbClr val="66FF33">
                  <a:alpha val="50195"/>
                </a:srgbClr>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2307" name="Oval 17"/>
            <p:cNvSpPr>
              <a:spLocks noChangeArrowheads="1"/>
            </p:cNvSpPr>
            <p:nvPr/>
          </p:nvSpPr>
          <p:spPr bwMode="auto">
            <a:xfrm>
              <a:off x="0" y="1248"/>
              <a:ext cx="4128" cy="1248"/>
            </a:xfrm>
            <a:prstGeom prst="ellipse">
              <a:avLst/>
            </a:prstGeom>
            <a:solidFill>
              <a:srgbClr val="FF0000">
                <a:alpha val="50195"/>
              </a:srgbClr>
            </a:solidFill>
            <a:ln w="28575">
              <a:solidFill>
                <a:srgbClr val="FF0000">
                  <a:alpha val="50195"/>
                </a:srgbClr>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grpSp>
          <p:nvGrpSpPr>
            <p:cNvPr id="12308" name="Group 18"/>
            <p:cNvGrpSpPr>
              <a:grpSpLocks/>
            </p:cNvGrpSpPr>
            <p:nvPr/>
          </p:nvGrpSpPr>
          <p:grpSpPr bwMode="auto">
            <a:xfrm>
              <a:off x="192" y="1680"/>
              <a:ext cx="5568" cy="366"/>
              <a:chOff x="192" y="1680"/>
              <a:chExt cx="5568" cy="366"/>
            </a:xfrm>
          </p:grpSpPr>
          <p:sp>
            <p:nvSpPr>
              <p:cNvPr id="12309" name="Text Box 19"/>
              <p:cNvSpPr txBox="1">
                <a:spLocks noChangeArrowheads="1"/>
              </p:cNvSpPr>
              <p:nvPr/>
            </p:nvSpPr>
            <p:spPr bwMode="auto">
              <a:xfrm>
                <a:off x="4512" y="1680"/>
                <a:ext cx="1248" cy="3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b="1">
                    <a:latin typeface="Verdana" panose="020B0604030504040204" pitchFamily="34" charset="0"/>
                  </a:rPr>
                  <a:t>Экологический кругооборот</a:t>
                </a:r>
              </a:p>
            </p:txBody>
          </p:sp>
          <p:sp>
            <p:nvSpPr>
              <p:cNvPr id="12310" name="Text Box 20"/>
              <p:cNvSpPr txBox="1">
                <a:spLocks noChangeArrowheads="1"/>
              </p:cNvSpPr>
              <p:nvPr/>
            </p:nvSpPr>
            <p:spPr bwMode="auto">
              <a:xfrm>
                <a:off x="192" y="1680"/>
                <a:ext cx="1488" cy="3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b="1">
                    <a:latin typeface="Verdana" panose="020B0604030504040204" pitchFamily="34" charset="0"/>
                  </a:rPr>
                  <a:t>Демографический кругооборот</a:t>
                </a:r>
              </a:p>
            </p:txBody>
          </p:sp>
        </p:grpSp>
      </p:grpSp>
      <p:grpSp>
        <p:nvGrpSpPr>
          <p:cNvPr id="12297" name="Group 21"/>
          <p:cNvGrpSpPr>
            <a:grpSpLocks/>
          </p:cNvGrpSpPr>
          <p:nvPr/>
        </p:nvGrpSpPr>
        <p:grpSpPr bwMode="auto">
          <a:xfrm>
            <a:off x="4572000" y="1981200"/>
            <a:ext cx="4044950" cy="2057400"/>
            <a:chOff x="1872" y="1200"/>
            <a:chExt cx="2548" cy="1296"/>
          </a:xfrm>
        </p:grpSpPr>
        <p:sp>
          <p:nvSpPr>
            <p:cNvPr id="12302" name="Oval 22"/>
            <p:cNvSpPr>
              <a:spLocks noChangeArrowheads="1"/>
            </p:cNvSpPr>
            <p:nvPr/>
          </p:nvSpPr>
          <p:spPr bwMode="auto">
            <a:xfrm>
              <a:off x="2304" y="1200"/>
              <a:ext cx="1824" cy="1296"/>
            </a:xfrm>
            <a:prstGeom prst="ellipse">
              <a:avLst/>
            </a:prstGeom>
            <a:solidFill>
              <a:srgbClr val="FFFF00">
                <a:alpha val="50195"/>
              </a:srgbClr>
            </a:solidFill>
            <a:ln w="5715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2303" name="Text Box 23"/>
            <p:cNvSpPr txBox="1">
              <a:spLocks noChangeArrowheads="1"/>
            </p:cNvSpPr>
            <p:nvPr/>
          </p:nvSpPr>
          <p:spPr bwMode="auto">
            <a:xfrm>
              <a:off x="1872" y="1680"/>
              <a:ext cx="816" cy="372"/>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a:latin typeface="Verdana" panose="020B0604030504040204" pitchFamily="34" charset="0"/>
                </a:rPr>
                <a:t>Домо</a:t>
              </a:r>
              <a:r>
                <a:rPr lang="en-US" altLang="ru-RU" sz="1600">
                  <a:latin typeface="Verdana" panose="020B0604030504040204" pitchFamily="34" charset="0"/>
                </a:rPr>
                <a:t>-</a:t>
              </a:r>
              <a:r>
                <a:rPr lang="ru-RU" altLang="ru-RU" sz="1600">
                  <a:latin typeface="Verdana" panose="020B0604030504040204" pitchFamily="34" charset="0"/>
                </a:rPr>
                <a:t>хозяйства</a:t>
              </a:r>
            </a:p>
          </p:txBody>
        </p:sp>
        <p:sp>
          <p:nvSpPr>
            <p:cNvPr id="12304" name="Text Box 24"/>
            <p:cNvSpPr txBox="1">
              <a:spLocks noChangeArrowheads="1"/>
            </p:cNvSpPr>
            <p:nvPr/>
          </p:nvSpPr>
          <p:spPr bwMode="auto">
            <a:xfrm>
              <a:off x="3840" y="1776"/>
              <a:ext cx="580" cy="218"/>
            </a:xfrm>
            <a:prstGeom prst="rect">
              <a:avLst/>
            </a:prstGeom>
            <a:solidFill>
              <a:schemeClr val="bg1"/>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a:latin typeface="Verdana" panose="020B0604030504040204" pitchFamily="34" charset="0"/>
                </a:rPr>
                <a:t>Фирмы</a:t>
              </a:r>
            </a:p>
          </p:txBody>
        </p:sp>
        <p:sp>
          <p:nvSpPr>
            <p:cNvPr id="12305" name="Text Box 25"/>
            <p:cNvSpPr txBox="1">
              <a:spLocks noChangeArrowheads="1"/>
            </p:cNvSpPr>
            <p:nvPr/>
          </p:nvSpPr>
          <p:spPr bwMode="auto">
            <a:xfrm>
              <a:off x="2736" y="1632"/>
              <a:ext cx="1056" cy="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latin typeface="Verdana" panose="020B0604030504040204" pitchFamily="34" charset="0"/>
                </a:rPr>
                <a:t>Экономи-ческий кругооборот</a:t>
              </a:r>
            </a:p>
          </p:txBody>
        </p:sp>
      </p:grpSp>
      <p:grpSp>
        <p:nvGrpSpPr>
          <p:cNvPr id="8" name="Group 26"/>
          <p:cNvGrpSpPr>
            <a:grpSpLocks/>
          </p:cNvGrpSpPr>
          <p:nvPr/>
        </p:nvGrpSpPr>
        <p:grpSpPr bwMode="auto">
          <a:xfrm>
            <a:off x="1828800" y="4191000"/>
            <a:ext cx="8534400" cy="590550"/>
            <a:chOff x="288" y="2832"/>
            <a:chExt cx="5376" cy="372"/>
          </a:xfrm>
        </p:grpSpPr>
        <p:sp>
          <p:nvSpPr>
            <p:cNvPr id="12299" name="Text Box 27"/>
            <p:cNvSpPr txBox="1">
              <a:spLocks noChangeArrowheads="1"/>
            </p:cNvSpPr>
            <p:nvPr/>
          </p:nvSpPr>
          <p:spPr bwMode="auto">
            <a:xfrm>
              <a:off x="3696" y="2832"/>
              <a:ext cx="1968" cy="372"/>
            </a:xfrm>
            <a:prstGeom prst="rect">
              <a:avLst/>
            </a:prstGeom>
            <a:solidFill>
              <a:schemeClr val="bg1"/>
            </a:solidFill>
            <a:ln w="952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b="1" i="1">
                  <a:solidFill>
                    <a:srgbClr val="66FF33"/>
                  </a:solidFill>
                  <a:latin typeface="Verdana" panose="020B0604030504040204" pitchFamily="34" charset="0"/>
                </a:rPr>
                <a:t>T</a:t>
              </a:r>
              <a:r>
                <a:rPr lang="ru-RU" altLang="ru-RU" sz="1600" b="1" i="1">
                  <a:solidFill>
                    <a:srgbClr val="66FF33"/>
                  </a:solidFill>
                  <a:latin typeface="Verdana" panose="020B0604030504040204" pitchFamily="34" charset="0"/>
                </a:rPr>
                <a:t> - </a:t>
              </a:r>
              <a:r>
                <a:rPr lang="ru-RU" altLang="ru-RU" sz="1600">
                  <a:solidFill>
                    <a:srgbClr val="66FF33"/>
                  </a:solidFill>
                  <a:latin typeface="Verdana" panose="020B0604030504040204" pitchFamily="34" charset="0"/>
                </a:rPr>
                <a:t>эксплуатация </a:t>
              </a:r>
            </a:p>
            <a:p>
              <a:pPr algn="ctr" eaLnBrk="1" hangingPunct="1"/>
              <a:r>
                <a:rPr lang="ru-RU" altLang="ru-RU" sz="1600">
                  <a:solidFill>
                    <a:srgbClr val="66FF33"/>
                  </a:solidFill>
                  <a:latin typeface="Verdana" panose="020B0604030504040204" pitchFamily="34" charset="0"/>
                </a:rPr>
                <a:t>потомков</a:t>
              </a:r>
            </a:p>
          </p:txBody>
        </p:sp>
        <p:sp>
          <p:nvSpPr>
            <p:cNvPr id="12300" name="Text Box 28"/>
            <p:cNvSpPr txBox="1">
              <a:spLocks noChangeArrowheads="1"/>
            </p:cNvSpPr>
            <p:nvPr/>
          </p:nvSpPr>
          <p:spPr bwMode="auto">
            <a:xfrm>
              <a:off x="2256" y="2832"/>
              <a:ext cx="1440" cy="372"/>
            </a:xfrm>
            <a:prstGeom prst="rect">
              <a:avLst/>
            </a:prstGeom>
            <a:solidFill>
              <a:schemeClr val="bg1"/>
            </a:solidFill>
            <a:ln w="952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b="1" i="1">
                  <a:solidFill>
                    <a:srgbClr val="FF9900"/>
                  </a:solidFill>
                  <a:latin typeface="Verdana" panose="020B0604030504040204" pitchFamily="34" charset="0"/>
                </a:rPr>
                <a:t>K</a:t>
              </a:r>
              <a:r>
                <a:rPr lang="ru-RU" altLang="ru-RU" sz="1600">
                  <a:solidFill>
                    <a:srgbClr val="FF9900"/>
                  </a:solidFill>
                  <a:latin typeface="Verdana" panose="020B0604030504040204" pitchFamily="34" charset="0"/>
                </a:rPr>
                <a:t> - эксплуатация </a:t>
              </a:r>
            </a:p>
            <a:p>
              <a:pPr algn="ctr" eaLnBrk="1" hangingPunct="1"/>
              <a:r>
                <a:rPr lang="ru-RU" altLang="ru-RU" sz="1600">
                  <a:solidFill>
                    <a:srgbClr val="FF9900"/>
                  </a:solidFill>
                  <a:latin typeface="Verdana" panose="020B0604030504040204" pitchFamily="34" charset="0"/>
                </a:rPr>
                <a:t>предков</a:t>
              </a:r>
            </a:p>
          </p:txBody>
        </p:sp>
        <p:sp>
          <p:nvSpPr>
            <p:cNvPr id="12301" name="Text Box 29"/>
            <p:cNvSpPr txBox="1">
              <a:spLocks noChangeArrowheads="1"/>
            </p:cNvSpPr>
            <p:nvPr/>
          </p:nvSpPr>
          <p:spPr bwMode="auto">
            <a:xfrm>
              <a:off x="288" y="2832"/>
              <a:ext cx="1968" cy="372"/>
            </a:xfrm>
            <a:prstGeom prst="rect">
              <a:avLst/>
            </a:prstGeom>
            <a:solidFill>
              <a:schemeClr val="bg1"/>
            </a:solidFill>
            <a:ln w="952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1600" b="1" i="1">
                  <a:solidFill>
                    <a:srgbClr val="FF0000"/>
                  </a:solidFill>
                  <a:latin typeface="Verdana" panose="020B0604030504040204" pitchFamily="34" charset="0"/>
                </a:rPr>
                <a:t>L</a:t>
              </a:r>
              <a:r>
                <a:rPr lang="ru-RU" altLang="ru-RU" sz="1600">
                  <a:solidFill>
                    <a:srgbClr val="FF0000"/>
                  </a:solidFill>
                  <a:latin typeface="Verdana" panose="020B0604030504040204" pitchFamily="34" charset="0"/>
                </a:rPr>
                <a:t> – </a:t>
              </a:r>
              <a:r>
                <a:rPr lang="ru-RU" altLang="ru-RU" sz="1600" u="sng">
                  <a:solidFill>
                    <a:srgbClr val="FF0000"/>
                  </a:solidFill>
                  <a:latin typeface="Verdana" panose="020B0604030504040204" pitchFamily="34" charset="0"/>
                </a:rPr>
                <a:t>само</a:t>
              </a:r>
              <a:r>
                <a:rPr lang="ru-RU" altLang="ru-RU" sz="1600">
                  <a:solidFill>
                    <a:srgbClr val="FF0000"/>
                  </a:solidFill>
                  <a:latin typeface="Verdana" panose="020B0604030504040204" pitchFamily="34" charset="0"/>
                </a:rPr>
                <a:t>эксплуатация</a:t>
              </a:r>
            </a:p>
            <a:p>
              <a:pPr eaLnBrk="1" hangingPunct="1"/>
              <a:r>
                <a:rPr lang="ru-RU" altLang="ru-RU" sz="1600">
                  <a:solidFill>
                    <a:srgbClr val="FF0000"/>
                  </a:solidFill>
                  <a:latin typeface="Verdana" panose="020B0604030504040204" pitchFamily="34" charset="0"/>
                </a:rPr>
                <a:t>и взаимная эксплуатация</a:t>
              </a:r>
            </a:p>
          </p:txBody>
        </p:sp>
      </p:grpSp>
    </p:spTree>
    <p:extLst>
      <p:ext uri="{BB962C8B-B14F-4D97-AF65-F5344CB8AC3E}">
        <p14:creationId xmlns:p14="http://schemas.microsoft.com/office/powerpoint/2010/main" val="28683506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down)">
                                      <p:cBhvr>
                                        <p:cTn id="12" dur="500"/>
                                        <p:tgtEl>
                                          <p:spTgt spid="1024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249"/>
                                        </p:tgtEl>
                                        <p:attrNameLst>
                                          <p:attrName>style.visibility</p:attrName>
                                        </p:attrNameLst>
                                      </p:cBhvr>
                                      <p:to>
                                        <p:strVal val="visible"/>
                                      </p:to>
                                    </p:set>
                                    <p:animEffect transition="in" filter="wipe(down)">
                                      <p:cBhvr>
                                        <p:cTn id="17" dur="500"/>
                                        <p:tgtEl>
                                          <p:spTgt spid="102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242"/>
                                        </p:tgtEl>
                                        <p:attrNameLst>
                                          <p:attrName>style.visibility</p:attrName>
                                        </p:attrNameLst>
                                      </p:cBhvr>
                                      <p:to>
                                        <p:strVal val="visible"/>
                                      </p:to>
                                    </p:set>
                                    <p:animEffect transition="in" filter="wipe(down)">
                                      <p:cBhvr>
                                        <p:cTn id="22" dur="500"/>
                                        <p:tgtEl>
                                          <p:spTgt spid="1024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0244"/>
                                        </p:tgtEl>
                                        <p:attrNameLst>
                                          <p:attrName>style.visibility</p:attrName>
                                        </p:attrNameLst>
                                      </p:cBhvr>
                                      <p:to>
                                        <p:strVal val="visible"/>
                                      </p:to>
                                    </p:set>
                                    <p:animEffect transition="in" filter="box(out)">
                                      <p:cBhvr>
                                        <p:cTn id="27" dur="500"/>
                                        <p:tgtEl>
                                          <p:spTgt spid="1024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up)">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utoUpdateAnimBg="0"/>
      <p:bldP spid="10244" grpId="0" animBg="1" autoUpdateAnimBg="0"/>
      <p:bldP spid="10249"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402798" y="6127751"/>
            <a:ext cx="94181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dirty="0">
                <a:solidFill>
                  <a:srgbClr val="000000"/>
                </a:solidFill>
                <a:latin typeface="Arial Rounded MT Bold" panose="020F0704030504030204" pitchFamily="34" charset="0"/>
              </a:rPr>
              <a:t>Стандартная </a:t>
            </a:r>
            <a:r>
              <a:rPr lang="ru-RU" altLang="ru-RU" sz="2400" dirty="0" err="1">
                <a:solidFill>
                  <a:srgbClr val="000000"/>
                </a:solidFill>
                <a:latin typeface="Arial Rounded MT Bold" panose="020F0704030504030204" pitchFamily="34" charset="0"/>
              </a:rPr>
              <a:t>эк.теория</a:t>
            </a:r>
            <a:r>
              <a:rPr lang="ru-RU" altLang="ru-RU" sz="2400" dirty="0">
                <a:solidFill>
                  <a:srgbClr val="000000"/>
                </a:solidFill>
                <a:latin typeface="Arial Rounded MT Bold" panose="020F0704030504030204" pitchFamily="34" charset="0"/>
              </a:rPr>
              <a:t>: </a:t>
            </a:r>
            <a:r>
              <a:rPr lang="ru-RU" altLang="ru-RU" sz="2400" dirty="0">
                <a:solidFill>
                  <a:srgbClr val="FF3300"/>
                </a:solidFill>
                <a:latin typeface="Arial Rounded MT Bold" panose="020F0704030504030204" pitchFamily="34" charset="0"/>
              </a:rPr>
              <a:t>М</a:t>
            </a:r>
            <a:r>
              <a:rPr lang="ru-RU" altLang="ru-RU" sz="2400" dirty="0" smtClean="0">
                <a:solidFill>
                  <a:srgbClr val="FF3300"/>
                </a:solidFill>
                <a:latin typeface="Arial Rounded MT Bold" panose="020F0704030504030204" pitchFamily="34" charset="0"/>
              </a:rPr>
              <a:t>огу</a:t>
            </a:r>
            <a:r>
              <a:rPr lang="ru-RU" altLang="ru-RU" sz="2400" dirty="0" smtClean="0">
                <a:solidFill>
                  <a:srgbClr val="000000"/>
                </a:solidFill>
                <a:latin typeface="Arial Rounded MT Bold" panose="020F0704030504030204" pitchFamily="34" charset="0"/>
              </a:rPr>
              <a:t> </a:t>
            </a:r>
            <a:r>
              <a:rPr lang="ru-RU" altLang="ru-RU" sz="2400" dirty="0">
                <a:solidFill>
                  <a:srgbClr val="000000"/>
                </a:solidFill>
                <a:latin typeface="Arial Rounded MT Bold" panose="020F0704030504030204" pitchFamily="34" charset="0"/>
              </a:rPr>
              <a:t>(возможности</a:t>
            </a:r>
            <a:r>
              <a:rPr lang="ru-RU" altLang="ru-RU" sz="2400" dirty="0" smtClean="0">
                <a:solidFill>
                  <a:srgbClr val="000000"/>
                </a:solidFill>
                <a:latin typeface="Arial Rounded MT Bold" panose="020F0704030504030204" pitchFamily="34" charset="0"/>
              </a:rPr>
              <a:t>)</a:t>
            </a:r>
            <a:r>
              <a:rPr lang="ru-RU" altLang="ru-RU" sz="2400" dirty="0">
                <a:solidFill>
                  <a:srgbClr val="FF3300"/>
                </a:solidFill>
                <a:latin typeface="Arial Rounded MT Bold" panose="020F0704030504030204" pitchFamily="34" charset="0"/>
              </a:rPr>
              <a:t> </a:t>
            </a:r>
            <a:r>
              <a:rPr lang="ru-RU" altLang="ru-RU" sz="2400" dirty="0" smtClean="0">
                <a:latin typeface="Arial Rounded MT Bold" panose="020F0704030504030204" pitchFamily="34" charset="0"/>
              </a:rPr>
              <a:t>и</a:t>
            </a:r>
            <a:r>
              <a:rPr lang="ru-RU" altLang="ru-RU" sz="2400" dirty="0" smtClean="0">
                <a:solidFill>
                  <a:srgbClr val="FF3300"/>
                </a:solidFill>
                <a:latin typeface="Arial Rounded MT Bold" panose="020F0704030504030204" pitchFamily="34" charset="0"/>
              </a:rPr>
              <a:t> Хочу</a:t>
            </a:r>
            <a:r>
              <a:rPr lang="ru-RU" altLang="ru-RU" sz="2400" dirty="0" smtClean="0">
                <a:solidFill>
                  <a:srgbClr val="000000"/>
                </a:solidFill>
                <a:latin typeface="Arial Rounded MT Bold" panose="020F0704030504030204" pitchFamily="34" charset="0"/>
              </a:rPr>
              <a:t> </a:t>
            </a:r>
            <a:r>
              <a:rPr lang="ru-RU" altLang="ru-RU" sz="2400" dirty="0">
                <a:solidFill>
                  <a:srgbClr val="000000"/>
                </a:solidFill>
                <a:latin typeface="Arial Rounded MT Bold" panose="020F0704030504030204" pitchFamily="34" charset="0"/>
              </a:rPr>
              <a:t>(</a:t>
            </a:r>
            <a:r>
              <a:rPr lang="ru-RU" altLang="ru-RU" sz="2400" dirty="0" smtClean="0">
                <a:solidFill>
                  <a:srgbClr val="000000"/>
                </a:solidFill>
                <a:latin typeface="Arial Rounded MT Bold" panose="020F0704030504030204" pitchFamily="34" charset="0"/>
              </a:rPr>
              <a:t>потребности???)</a:t>
            </a:r>
            <a:endParaRPr lang="ru-RU" altLang="ru-RU" sz="2400" dirty="0">
              <a:solidFill>
                <a:srgbClr val="000000"/>
              </a:solidFill>
              <a:latin typeface="Arial Rounded MT Bold" panose="020F0704030504030204" pitchFamily="34" charset="0"/>
            </a:endParaRPr>
          </a:p>
        </p:txBody>
      </p:sp>
      <p:sp>
        <p:nvSpPr>
          <p:cNvPr id="31747" name="Text Box 3"/>
          <p:cNvSpPr txBox="1">
            <a:spLocks noChangeArrowheads="1"/>
          </p:cNvSpPr>
          <p:nvPr/>
        </p:nvSpPr>
        <p:spPr bwMode="auto">
          <a:xfrm>
            <a:off x="1524000" y="6092825"/>
            <a:ext cx="32766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dirty="0">
                <a:solidFill>
                  <a:srgbClr val="FF3300"/>
                </a:solidFill>
                <a:latin typeface="Arial Rounded MT Bold" panose="020F0704030504030204" pitchFamily="34" charset="0"/>
              </a:rPr>
              <a:t>Н</a:t>
            </a:r>
            <a:r>
              <a:rPr lang="ru-RU" altLang="ru-RU" sz="2400" dirty="0" smtClean="0">
                <a:solidFill>
                  <a:srgbClr val="FF3300"/>
                </a:solidFill>
                <a:latin typeface="Arial Rounded MT Bold" panose="020F0704030504030204" pitchFamily="34" charset="0"/>
              </a:rPr>
              <a:t>адо</a:t>
            </a:r>
            <a:r>
              <a:rPr lang="ru-RU" altLang="ru-RU" sz="2400" dirty="0" smtClean="0">
                <a:solidFill>
                  <a:srgbClr val="000000"/>
                </a:solidFill>
                <a:latin typeface="Arial Rounded MT Bold" panose="020F0704030504030204" pitchFamily="34" charset="0"/>
              </a:rPr>
              <a:t> </a:t>
            </a:r>
            <a:r>
              <a:rPr lang="ru-RU" altLang="ru-RU" sz="2400" dirty="0">
                <a:solidFill>
                  <a:srgbClr val="000000"/>
                </a:solidFill>
                <a:latin typeface="Arial Rounded MT Bold" panose="020F0704030504030204" pitchFamily="34" charset="0"/>
              </a:rPr>
              <a:t>(интересы</a:t>
            </a:r>
            <a:r>
              <a:rPr lang="ru-RU" altLang="ru-RU" sz="2400" dirty="0" smtClean="0">
                <a:solidFill>
                  <a:srgbClr val="000000"/>
                </a:solidFill>
                <a:latin typeface="Arial Rounded MT Bold" panose="020F0704030504030204" pitchFamily="34" charset="0"/>
              </a:rPr>
              <a:t>?) </a:t>
            </a:r>
            <a:r>
              <a:rPr lang="ru-RU" altLang="ru-RU" sz="2400" dirty="0">
                <a:solidFill>
                  <a:srgbClr val="000000"/>
                </a:solidFill>
                <a:latin typeface="Arial Rounded MT Bold" panose="020F0704030504030204" pitchFamily="34" charset="0"/>
              </a:rPr>
              <a:t>–</a:t>
            </a:r>
          </a:p>
        </p:txBody>
      </p:sp>
      <p:grpSp>
        <p:nvGrpSpPr>
          <p:cNvPr id="2" name="Group 4"/>
          <p:cNvGrpSpPr>
            <a:grpSpLocks/>
          </p:cNvGrpSpPr>
          <p:nvPr/>
        </p:nvGrpSpPr>
        <p:grpSpPr bwMode="auto">
          <a:xfrm>
            <a:off x="5391150" y="2759075"/>
            <a:ext cx="5073650" cy="2736850"/>
            <a:chOff x="2436" y="1738"/>
            <a:chExt cx="3196" cy="1724"/>
          </a:xfrm>
        </p:grpSpPr>
        <p:grpSp>
          <p:nvGrpSpPr>
            <p:cNvPr id="10259" name="Group 5"/>
            <p:cNvGrpSpPr>
              <a:grpSpLocks/>
            </p:cNvGrpSpPr>
            <p:nvPr/>
          </p:nvGrpSpPr>
          <p:grpSpPr bwMode="auto">
            <a:xfrm>
              <a:off x="2436" y="1738"/>
              <a:ext cx="3196" cy="1724"/>
              <a:chOff x="9628" y="9246"/>
              <a:chExt cx="3431" cy="1399"/>
            </a:xfrm>
          </p:grpSpPr>
          <p:sp>
            <p:nvSpPr>
              <p:cNvPr id="10261" name="Oval 6"/>
              <p:cNvSpPr>
                <a:spLocks noChangeArrowheads="1"/>
              </p:cNvSpPr>
              <p:nvPr/>
            </p:nvSpPr>
            <p:spPr bwMode="auto">
              <a:xfrm>
                <a:off x="9628" y="9246"/>
                <a:ext cx="3431" cy="1399"/>
              </a:xfrm>
              <a:prstGeom prst="ellipse">
                <a:avLst/>
              </a:prstGeom>
              <a:solidFill>
                <a:schemeClr val="accent2">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0262" name="Oval 7"/>
              <p:cNvSpPr>
                <a:spLocks noChangeArrowheads="1"/>
              </p:cNvSpPr>
              <p:nvPr/>
            </p:nvSpPr>
            <p:spPr bwMode="auto">
              <a:xfrm>
                <a:off x="9628" y="9246"/>
                <a:ext cx="3431" cy="1399"/>
              </a:xfrm>
              <a:prstGeom prst="ellipse">
                <a:avLst/>
              </a:prstGeom>
              <a:solidFill>
                <a:schemeClr val="accent2">
                  <a:alpha val="50195"/>
                </a:schemeClr>
              </a:solidFill>
              <a:ln>
                <a:noFill/>
              </a:ln>
              <a:extLst>
                <a:ext uri="{91240B29-F687-4F45-9708-019B960494DF}">
                  <a14:hiddenLine xmlns:a14="http://schemas.microsoft.com/office/drawing/2010/main" w="889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sz="2400">
                  <a:latin typeface="Times New Roman" panose="02020603050405020304" pitchFamily="18" charset="0"/>
                </a:endParaRPr>
              </a:p>
            </p:txBody>
          </p:sp>
        </p:grpSp>
        <p:sp>
          <p:nvSpPr>
            <p:cNvPr id="10260" name="Rectangle 8"/>
            <p:cNvSpPr>
              <a:spLocks noChangeArrowheads="1"/>
            </p:cNvSpPr>
            <p:nvPr/>
          </p:nvSpPr>
          <p:spPr bwMode="auto">
            <a:xfrm>
              <a:off x="3675" y="2277"/>
              <a:ext cx="1265" cy="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ru-RU" altLang="ru-RU" sz="2000">
                <a:solidFill>
                  <a:srgbClr val="000000"/>
                </a:solidFill>
                <a:latin typeface="Arial Unicode MS" panose="020B0604020202020204" pitchFamily="34" charset="-128"/>
              </a:endParaRPr>
            </a:p>
            <a:p>
              <a:pPr algn="ctr" eaLnBrk="1" hangingPunct="1"/>
              <a:r>
                <a:rPr lang="ru-RU" altLang="ru-RU" sz="2400">
                  <a:solidFill>
                    <a:srgbClr val="000000"/>
                  </a:solidFill>
                  <a:latin typeface="Arial Rounded MT Bold" panose="020F0704030504030204" pitchFamily="34" charset="0"/>
                </a:rPr>
                <a:t>Надо (нужды)</a:t>
              </a:r>
            </a:p>
            <a:p>
              <a:pPr algn="ctr" eaLnBrk="1" hangingPunct="1"/>
              <a:endParaRPr lang="ru-RU" altLang="ru-RU" sz="2400">
                <a:solidFill>
                  <a:srgbClr val="000000"/>
                </a:solidFill>
                <a:latin typeface="Arial Rounded MT Bold" panose="020F0704030504030204" pitchFamily="34" charset="0"/>
              </a:endParaRPr>
            </a:p>
            <a:p>
              <a:pPr eaLnBrk="1" hangingPunct="1"/>
              <a:endParaRPr lang="ru-RU" altLang="ru-RU" sz="2000">
                <a:latin typeface="Arial Unicode MS" panose="020B0604020202020204" pitchFamily="34" charset="-128"/>
              </a:endParaRPr>
            </a:p>
          </p:txBody>
        </p:sp>
      </p:grpSp>
      <p:grpSp>
        <p:nvGrpSpPr>
          <p:cNvPr id="10245" name="Group 9"/>
          <p:cNvGrpSpPr>
            <a:grpSpLocks/>
          </p:cNvGrpSpPr>
          <p:nvPr/>
        </p:nvGrpSpPr>
        <p:grpSpPr bwMode="auto">
          <a:xfrm>
            <a:off x="1992314" y="1196975"/>
            <a:ext cx="5799137" cy="4402138"/>
            <a:chOff x="320" y="757"/>
            <a:chExt cx="3653" cy="2773"/>
          </a:xfrm>
        </p:grpSpPr>
        <p:grpSp>
          <p:nvGrpSpPr>
            <p:cNvPr id="10249" name="Group 10"/>
            <p:cNvGrpSpPr>
              <a:grpSpLocks/>
            </p:cNvGrpSpPr>
            <p:nvPr/>
          </p:nvGrpSpPr>
          <p:grpSpPr bwMode="auto">
            <a:xfrm>
              <a:off x="320" y="1795"/>
              <a:ext cx="3302" cy="1735"/>
              <a:chOff x="320" y="1795"/>
              <a:chExt cx="3302" cy="1735"/>
            </a:xfrm>
          </p:grpSpPr>
          <p:grpSp>
            <p:nvGrpSpPr>
              <p:cNvPr id="10254" name="Group 11"/>
              <p:cNvGrpSpPr>
                <a:grpSpLocks/>
              </p:cNvGrpSpPr>
              <p:nvPr/>
            </p:nvGrpSpPr>
            <p:grpSpPr bwMode="auto">
              <a:xfrm>
                <a:off x="320" y="1795"/>
                <a:ext cx="3302" cy="1735"/>
                <a:chOff x="320" y="1795"/>
                <a:chExt cx="3302" cy="1735"/>
              </a:xfrm>
            </p:grpSpPr>
            <p:sp>
              <p:nvSpPr>
                <p:cNvPr id="10257" name="Oval 12"/>
                <p:cNvSpPr>
                  <a:spLocks noChangeArrowheads="1"/>
                </p:cNvSpPr>
                <p:nvPr/>
              </p:nvSpPr>
              <p:spPr bwMode="auto">
                <a:xfrm>
                  <a:off x="320" y="1795"/>
                  <a:ext cx="3302" cy="1735"/>
                </a:xfrm>
                <a:prstGeom prst="ellipse">
                  <a:avLst/>
                </a:prstGeom>
                <a:solidFill>
                  <a:schemeClr val="folHlink">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0258" name="Rectangle 13"/>
                <p:cNvSpPr>
                  <a:spLocks noChangeArrowheads="1"/>
                </p:cNvSpPr>
                <p:nvPr/>
              </p:nvSpPr>
              <p:spPr bwMode="auto">
                <a:xfrm>
                  <a:off x="899" y="2420"/>
                  <a:ext cx="1411" cy="5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ru-RU" altLang="ru-RU" sz="2000">
                    <a:solidFill>
                      <a:srgbClr val="000000"/>
                    </a:solidFill>
                    <a:latin typeface="Arial Unicode MS" panose="020B0604020202020204" pitchFamily="34" charset="-128"/>
                  </a:endParaRPr>
                </a:p>
                <a:p>
                  <a:pPr algn="ctr" eaLnBrk="1" hangingPunct="1"/>
                  <a:r>
                    <a:rPr lang="ru-RU" altLang="ru-RU" sz="2000">
                      <a:solidFill>
                        <a:srgbClr val="000000"/>
                      </a:solidFill>
                      <a:latin typeface="Arial Unicode MS" panose="020B0604020202020204" pitchFamily="34" charset="-128"/>
                    </a:rPr>
                    <a:t>Надо (нужды)</a:t>
                  </a:r>
                </a:p>
                <a:p>
                  <a:pPr algn="ctr" eaLnBrk="1" hangingPunct="1"/>
                  <a:endParaRPr lang="ru-RU" altLang="ru-RU" sz="2000">
                    <a:solidFill>
                      <a:srgbClr val="000000"/>
                    </a:solidFill>
                    <a:latin typeface="Arial Unicode MS" panose="020B0604020202020204" pitchFamily="34" charset="-128"/>
                  </a:endParaRPr>
                </a:p>
                <a:p>
                  <a:pPr algn="ctr" eaLnBrk="1" hangingPunct="1"/>
                  <a:endParaRPr lang="ru-RU" altLang="ru-RU" sz="2000">
                    <a:latin typeface="Arial Unicode MS" panose="020B0604020202020204" pitchFamily="34" charset="-128"/>
                  </a:endParaRPr>
                </a:p>
              </p:txBody>
            </p:sp>
          </p:grpSp>
          <p:sp>
            <p:nvSpPr>
              <p:cNvPr id="10255" name="Oval 14"/>
              <p:cNvSpPr>
                <a:spLocks noChangeArrowheads="1"/>
              </p:cNvSpPr>
              <p:nvPr/>
            </p:nvSpPr>
            <p:spPr bwMode="auto">
              <a:xfrm>
                <a:off x="320" y="1795"/>
                <a:ext cx="3302" cy="1735"/>
              </a:xfrm>
              <a:prstGeom prst="ellipse">
                <a:avLst/>
              </a:prstGeom>
              <a:solidFill>
                <a:schemeClr val="folHlink">
                  <a:alpha val="50195"/>
                </a:schemeClr>
              </a:solidFill>
              <a:ln w="9525">
                <a:solidFill>
                  <a:schemeClr val="accent2"/>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0256" name="Rectangle 15"/>
              <p:cNvSpPr>
                <a:spLocks noChangeArrowheads="1"/>
              </p:cNvSpPr>
              <p:nvPr/>
            </p:nvSpPr>
            <p:spPr bwMode="auto">
              <a:xfrm>
                <a:off x="899" y="2420"/>
                <a:ext cx="1411" cy="724"/>
              </a:xfrm>
              <a:prstGeom prst="rect">
                <a:avLst/>
              </a:prstGeom>
              <a:solidFill>
                <a:srgbClr val="FFFFFF"/>
              </a:solidFill>
              <a:ln w="9525">
                <a:solidFill>
                  <a:schemeClr val="accent2"/>
                </a:solidFill>
                <a:miter lim="800000"/>
                <a:headEnd/>
                <a:tailEnd/>
              </a:ln>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ru-RU" altLang="ru-RU" sz="2000">
                  <a:solidFill>
                    <a:srgbClr val="000000"/>
                  </a:solidFill>
                  <a:latin typeface="Arial Unicode MS" panose="020B0604020202020204" pitchFamily="34" charset="-128"/>
                </a:endParaRPr>
              </a:p>
              <a:p>
                <a:pPr algn="ctr" eaLnBrk="1" hangingPunct="1"/>
                <a:r>
                  <a:rPr lang="ru-RU" altLang="ru-RU" sz="2400">
                    <a:solidFill>
                      <a:srgbClr val="000000"/>
                    </a:solidFill>
                    <a:latin typeface="Arial Rounded MT Bold" panose="020F0704030504030204" pitchFamily="34" charset="0"/>
                  </a:rPr>
                  <a:t>Могу (возможности)</a:t>
                </a:r>
              </a:p>
              <a:p>
                <a:pPr algn="ctr" eaLnBrk="1" hangingPunct="1"/>
                <a:endParaRPr lang="ru-RU" altLang="ru-RU" sz="2400">
                  <a:solidFill>
                    <a:srgbClr val="000000"/>
                  </a:solidFill>
                  <a:latin typeface="Arial Rounded MT Bold" panose="020F0704030504030204" pitchFamily="34" charset="0"/>
                </a:endParaRPr>
              </a:p>
              <a:p>
                <a:pPr algn="ctr" eaLnBrk="1" hangingPunct="1"/>
                <a:endParaRPr lang="ru-RU" altLang="ru-RU" sz="2000">
                  <a:latin typeface="Arial Unicode MS" panose="020B0604020202020204" pitchFamily="34" charset="-128"/>
                </a:endParaRPr>
              </a:p>
            </p:txBody>
          </p:sp>
        </p:grpSp>
        <p:grpSp>
          <p:nvGrpSpPr>
            <p:cNvPr id="10250" name="Group 16"/>
            <p:cNvGrpSpPr>
              <a:grpSpLocks/>
            </p:cNvGrpSpPr>
            <p:nvPr/>
          </p:nvGrpSpPr>
          <p:grpSpPr bwMode="auto">
            <a:xfrm>
              <a:off x="1808" y="757"/>
              <a:ext cx="2165" cy="1546"/>
              <a:chOff x="8382" y="8202"/>
              <a:chExt cx="2540" cy="1471"/>
            </a:xfrm>
          </p:grpSpPr>
          <p:sp>
            <p:nvSpPr>
              <p:cNvPr id="10252" name="Oval 17"/>
              <p:cNvSpPr>
                <a:spLocks noChangeArrowheads="1"/>
              </p:cNvSpPr>
              <p:nvPr/>
            </p:nvSpPr>
            <p:spPr bwMode="auto">
              <a:xfrm>
                <a:off x="8382" y="8202"/>
                <a:ext cx="2540" cy="1471"/>
              </a:xfrm>
              <a:prstGeom prst="ellipse">
                <a:avLst/>
              </a:prstGeom>
              <a:solidFill>
                <a:schemeClr val="hlink">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0253" name="Oval 18"/>
              <p:cNvSpPr>
                <a:spLocks noChangeArrowheads="1"/>
              </p:cNvSpPr>
              <p:nvPr/>
            </p:nvSpPr>
            <p:spPr bwMode="auto">
              <a:xfrm>
                <a:off x="8382" y="8202"/>
                <a:ext cx="2540" cy="1471"/>
              </a:xfrm>
              <a:prstGeom prst="ellipse">
                <a:avLst/>
              </a:prstGeom>
              <a:solidFill>
                <a:schemeClr val="hlink">
                  <a:alpha val="50195"/>
                </a:schemeClr>
              </a:solidFill>
              <a:ln>
                <a:noFill/>
              </a:ln>
              <a:extLst>
                <a:ext uri="{91240B29-F687-4F45-9708-019B960494DF}">
                  <a14:hiddenLine xmlns:a14="http://schemas.microsoft.com/office/drawing/2010/main" w="889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grpSp>
        <p:sp>
          <p:nvSpPr>
            <p:cNvPr id="10251" name="Rectangle 19"/>
            <p:cNvSpPr>
              <a:spLocks noChangeArrowheads="1"/>
            </p:cNvSpPr>
            <p:nvPr/>
          </p:nvSpPr>
          <p:spPr bwMode="auto">
            <a:xfrm>
              <a:off x="2072" y="1158"/>
              <a:ext cx="1600" cy="6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ru-RU" altLang="ru-RU" sz="2000">
                  <a:solidFill>
                    <a:srgbClr val="000000"/>
                  </a:solidFill>
                  <a:latin typeface="Arial Unicode MS" panose="020B0604020202020204" pitchFamily="34" charset="-128"/>
                </a:rPr>
                <a:t> </a:t>
              </a:r>
            </a:p>
            <a:p>
              <a:pPr algn="ctr" eaLnBrk="1" hangingPunct="1"/>
              <a:r>
                <a:rPr lang="ru-RU" altLang="ru-RU" sz="2400">
                  <a:solidFill>
                    <a:srgbClr val="000000"/>
                  </a:solidFill>
                  <a:latin typeface="Arial Rounded MT Bold" panose="020F0704030504030204" pitchFamily="34" charset="0"/>
                </a:rPr>
                <a:t>Хочу (желания)</a:t>
              </a:r>
            </a:p>
          </p:txBody>
        </p:sp>
      </p:grpSp>
      <p:sp>
        <p:nvSpPr>
          <p:cNvPr id="10246" name="Rectangle 34"/>
          <p:cNvSpPr>
            <a:spLocks noChangeArrowheads="1"/>
          </p:cNvSpPr>
          <p:nvPr/>
        </p:nvSpPr>
        <p:spPr bwMode="auto">
          <a:xfrm>
            <a:off x="152400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981200" algn="l"/>
                <a:tab pos="8229600" algn="l"/>
                <a:tab pos="8382000" algn="l"/>
              </a:tabLst>
              <a:defRPr>
                <a:solidFill>
                  <a:schemeClr val="tx1"/>
                </a:solidFill>
                <a:latin typeface="Arial" panose="020B0604020202020204" pitchFamily="34" charset="0"/>
              </a:defRPr>
            </a:lvl1pPr>
            <a:lvl2pPr marL="742950" indent="-285750" eaLnBrk="0" hangingPunct="0">
              <a:tabLst>
                <a:tab pos="1981200" algn="l"/>
                <a:tab pos="8229600" algn="l"/>
                <a:tab pos="8382000" algn="l"/>
              </a:tabLst>
              <a:defRPr>
                <a:solidFill>
                  <a:schemeClr val="tx1"/>
                </a:solidFill>
                <a:latin typeface="Arial" panose="020B0604020202020204" pitchFamily="34" charset="0"/>
              </a:defRPr>
            </a:lvl2pPr>
            <a:lvl3pPr marL="1143000" indent="-228600" eaLnBrk="0" hangingPunct="0">
              <a:tabLst>
                <a:tab pos="1981200" algn="l"/>
                <a:tab pos="8229600" algn="l"/>
                <a:tab pos="8382000" algn="l"/>
              </a:tabLst>
              <a:defRPr>
                <a:solidFill>
                  <a:schemeClr val="tx1"/>
                </a:solidFill>
                <a:latin typeface="Arial" panose="020B0604020202020204" pitchFamily="34" charset="0"/>
              </a:defRPr>
            </a:lvl3pPr>
            <a:lvl4pPr marL="1600200" indent="-228600" eaLnBrk="0" hangingPunct="0">
              <a:tabLst>
                <a:tab pos="1981200" algn="l"/>
                <a:tab pos="8229600" algn="l"/>
                <a:tab pos="8382000" algn="l"/>
              </a:tabLst>
              <a:defRPr>
                <a:solidFill>
                  <a:schemeClr val="tx1"/>
                </a:solidFill>
                <a:latin typeface="Arial" panose="020B0604020202020204" pitchFamily="34" charset="0"/>
              </a:defRPr>
            </a:lvl4pPr>
            <a:lvl5pPr marL="2057400" indent="-228600" eaLnBrk="0" hangingPunct="0">
              <a:tabLst>
                <a:tab pos="1981200" algn="l"/>
                <a:tab pos="8229600" algn="l"/>
                <a:tab pos="83820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9pPr>
          </a:lstStyle>
          <a:p>
            <a:pPr algn="ctr" eaLnBrk="1" hangingPunct="1"/>
            <a:r>
              <a:rPr lang="ru-RU" altLang="ru-RU" sz="2400" b="1" i="1">
                <a:latin typeface="Times New Roman" panose="02020603050405020304" pitchFamily="18" charset="0"/>
                <a:cs typeface="Times New Roman" panose="02020603050405020304" pitchFamily="18" charset="0"/>
              </a:rPr>
              <a:t>Экономика как практика</a:t>
            </a:r>
            <a:r>
              <a:rPr lang="ru-RU" altLang="ru-RU" sz="2400" b="1" i="1">
                <a:latin typeface="Times New Roman" panose="02020603050405020304" pitchFamily="18" charset="0"/>
              </a:rPr>
              <a:t> - 1</a:t>
            </a:r>
          </a:p>
        </p:txBody>
      </p:sp>
      <p:sp>
        <p:nvSpPr>
          <p:cNvPr id="10247" name="Arc 52"/>
          <p:cNvSpPr>
            <a:spLocks/>
          </p:cNvSpPr>
          <p:nvPr/>
        </p:nvSpPr>
        <p:spPr bwMode="auto">
          <a:xfrm>
            <a:off x="4514851" y="2854325"/>
            <a:ext cx="2301875" cy="935038"/>
          </a:xfrm>
          <a:custGeom>
            <a:avLst/>
            <a:gdLst>
              <a:gd name="T0" fmla="*/ 0 w 20446"/>
              <a:gd name="T1" fmla="*/ 0 h 21600"/>
              <a:gd name="T2" fmla="*/ 2147483647 w 20446"/>
              <a:gd name="T3" fmla="*/ 1181427358 h 21600"/>
              <a:gd name="T4" fmla="*/ 34247794 w 20446"/>
              <a:gd name="T5" fmla="*/ 1752185083 h 21600"/>
              <a:gd name="T6" fmla="*/ 0 60000 65536"/>
              <a:gd name="T7" fmla="*/ 0 60000 65536"/>
              <a:gd name="T8" fmla="*/ 0 60000 65536"/>
              <a:gd name="T9" fmla="*/ 0 w 20446"/>
              <a:gd name="T10" fmla="*/ 0 h 21600"/>
              <a:gd name="T11" fmla="*/ 20446 w 20446"/>
              <a:gd name="T12" fmla="*/ 21600 h 21600"/>
            </a:gdLst>
            <a:ahLst/>
            <a:cxnLst>
              <a:cxn ang="T6">
                <a:pos x="T0" y="T1"/>
              </a:cxn>
              <a:cxn ang="T7">
                <a:pos x="T2" y="T3"/>
              </a:cxn>
              <a:cxn ang="T8">
                <a:pos x="T4" y="T5"/>
              </a:cxn>
            </a:cxnLst>
            <a:rect l="T9" t="T10" r="T11" b="T12"/>
            <a:pathLst>
              <a:path w="20446" h="21600" fill="none" extrusionOk="0">
                <a:moveTo>
                  <a:pt x="0" y="0"/>
                </a:moveTo>
                <a:cubicBezTo>
                  <a:pt x="8" y="0"/>
                  <a:pt x="16" y="-1"/>
                  <a:pt x="24" y="0"/>
                </a:cubicBezTo>
                <a:cubicBezTo>
                  <a:pt x="9241" y="0"/>
                  <a:pt x="17443" y="5849"/>
                  <a:pt x="20445" y="14564"/>
                </a:cubicBezTo>
              </a:path>
              <a:path w="20446" h="21600" stroke="0" extrusionOk="0">
                <a:moveTo>
                  <a:pt x="0" y="0"/>
                </a:moveTo>
                <a:cubicBezTo>
                  <a:pt x="8" y="0"/>
                  <a:pt x="16" y="-1"/>
                  <a:pt x="24" y="0"/>
                </a:cubicBezTo>
                <a:cubicBezTo>
                  <a:pt x="9241" y="0"/>
                  <a:pt x="17443" y="5849"/>
                  <a:pt x="20445" y="14564"/>
                </a:cubicBezTo>
                <a:lnTo>
                  <a:pt x="24" y="21600"/>
                </a:lnTo>
                <a:close/>
              </a:path>
            </a:pathLst>
          </a:custGeom>
          <a:noFill/>
          <a:ln w="762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0248" name="AutoShape 53"/>
          <p:cNvSpPr>
            <a:spLocks noChangeArrowheads="1"/>
          </p:cNvSpPr>
          <p:nvPr/>
        </p:nvSpPr>
        <p:spPr bwMode="auto">
          <a:xfrm>
            <a:off x="1774826" y="836613"/>
            <a:ext cx="2519363" cy="1223962"/>
          </a:xfrm>
          <a:prstGeom prst="wedgeRoundRectCallout">
            <a:avLst>
              <a:gd name="adj1" fmla="val 65690"/>
              <a:gd name="adj2" fmla="val 111347"/>
              <a:gd name="adj3" fmla="val 16667"/>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dirty="0"/>
              <a:t>Кривая (граница) производственных </a:t>
            </a:r>
            <a:r>
              <a:rPr lang="ru-RU" altLang="ru-RU" dirty="0" smtClean="0"/>
              <a:t>возможностей!!!</a:t>
            </a:r>
            <a:endParaRPr lang="ru-RU" altLang="ru-RU" dirty="0"/>
          </a:p>
        </p:txBody>
      </p:sp>
      <p:cxnSp>
        <p:nvCxnSpPr>
          <p:cNvPr id="6" name="Прямая соединительная линия 5"/>
          <p:cNvCxnSpPr/>
          <p:nvPr/>
        </p:nvCxnSpPr>
        <p:spPr>
          <a:xfrm rot="10800000">
            <a:off x="4484369" y="689928"/>
            <a:ext cx="5189855" cy="2805098"/>
          </a:xfrm>
          <a:prstGeom prst="bentConnector3">
            <a:avLst>
              <a:gd name="adj1" fmla="val 100214"/>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2492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circle(in)">
                                      <p:cBhvr>
                                        <p:cTn id="7" dur="2000"/>
                                        <p:tgtEl>
                                          <p:spTgt spid="10247"/>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par>
                          <p:cTn id="11" fill="hold">
                            <p:stCondLst>
                              <p:cond delay="2000"/>
                            </p:stCondLst>
                            <p:childTnLst>
                              <p:par>
                                <p:cTn id="12" presetID="22" presetClass="entr" presetSubtype="4" fill="hold" grpId="0" nodeType="afterEffect">
                                  <p:stCondLst>
                                    <p:cond delay="0"/>
                                  </p:stCondLst>
                                  <p:childTnLst>
                                    <p:set>
                                      <p:cBhvr>
                                        <p:cTn id="13" dur="1" fill="hold">
                                          <p:stCondLst>
                                            <p:cond delay="0"/>
                                          </p:stCondLst>
                                        </p:cTn>
                                        <p:tgtEl>
                                          <p:spTgt spid="10248"/>
                                        </p:tgtEl>
                                        <p:attrNameLst>
                                          <p:attrName>style.visibility</p:attrName>
                                        </p:attrNameLst>
                                      </p:cBhvr>
                                      <p:to>
                                        <p:strVal val="visible"/>
                                      </p:to>
                                    </p:set>
                                    <p:animEffect transition="in" filter="wipe(down)">
                                      <p:cBhvr>
                                        <p:cTn id="14" dur="500"/>
                                        <p:tgtEl>
                                          <p:spTgt spid="1024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1747"/>
                                        </p:tgtEl>
                                        <p:attrNameLst>
                                          <p:attrName>style.visibility</p:attrName>
                                        </p:attrNameLst>
                                      </p:cBhvr>
                                      <p:to>
                                        <p:strVal val="visible"/>
                                      </p:to>
                                    </p:set>
                                    <p:animEffect transition="in" filter="wipe(left)">
                                      <p:cBhvr>
                                        <p:cTn id="19" dur="1000"/>
                                        <p:tgtEl>
                                          <p:spTgt spid="31747"/>
                                        </p:tgtEl>
                                      </p:cBhvr>
                                    </p:animEffect>
                                  </p:childTnLst>
                                </p:cTn>
                              </p:par>
                              <p:par>
                                <p:cTn id="20" presetID="22" presetClass="entr" presetSubtype="1"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P spid="10247" grpId="0" animBg="1"/>
      <p:bldP spid="1024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76" name="Rectangle 20"/>
          <p:cNvSpPr>
            <a:spLocks noChangeArrowheads="1"/>
          </p:cNvSpPr>
          <p:nvPr/>
        </p:nvSpPr>
        <p:spPr bwMode="auto">
          <a:xfrm>
            <a:off x="558005" y="415349"/>
            <a:ext cx="4905375" cy="646330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u="sng" dirty="0">
                <a:latin typeface="Arial Rounded MT Bold" panose="020F0704030504030204" pitchFamily="34" charset="0"/>
              </a:rPr>
              <a:t>Что делает каждый </a:t>
            </a:r>
            <a:r>
              <a:rPr lang="ru-RU" altLang="ru-RU" dirty="0">
                <a:latin typeface="Arial Rounded MT Bold" panose="020F0704030504030204" pitchFamily="34" charset="0"/>
              </a:rPr>
              <a:t>(вменяемый!)</a:t>
            </a:r>
            <a:r>
              <a:rPr lang="ru-RU" altLang="ru-RU" b="1" u="sng" dirty="0">
                <a:latin typeface="Arial Rounded MT Bold" panose="020F0704030504030204" pitchFamily="34" charset="0"/>
              </a:rPr>
              <a:t> человек</a:t>
            </a:r>
            <a:r>
              <a:rPr lang="ru-RU" altLang="ru-RU" b="1" dirty="0">
                <a:latin typeface="Arial Rounded MT Bold" panose="020F0704030504030204" pitchFamily="34" charset="0"/>
              </a:rPr>
              <a:t> </a:t>
            </a:r>
            <a:r>
              <a:rPr lang="ru-RU" altLang="ru-RU" dirty="0">
                <a:latin typeface="Arial Rounded MT Bold" panose="020F0704030504030204" pitchFamily="34" charset="0"/>
              </a:rPr>
              <a:t>(</a:t>
            </a:r>
            <a:r>
              <a:rPr lang="ru-RU" altLang="ru-RU" u="sng" dirty="0">
                <a:latin typeface="Arial Rounded MT Bold" panose="020F0704030504030204" pitchFamily="34" charset="0"/>
              </a:rPr>
              <a:t>«физ./юр. лицо»,</a:t>
            </a:r>
            <a:r>
              <a:rPr lang="ru-RU" altLang="ru-RU" b="1" dirty="0">
                <a:latin typeface="Arial Rounded MT Bold" panose="020F0704030504030204" pitchFamily="34" charset="0"/>
              </a:rPr>
              <a:t> </a:t>
            </a:r>
            <a:r>
              <a:rPr lang="ru-RU" altLang="ru-RU" u="sng" dirty="0">
                <a:latin typeface="Arial Rounded MT Bold" panose="020F0704030504030204" pitchFamily="34" charset="0"/>
              </a:rPr>
              <a:t>субъект), </a:t>
            </a:r>
            <a:r>
              <a:rPr lang="ru-RU" altLang="ru-RU" dirty="0">
                <a:latin typeface="Arial Rounded MT Bold" panose="020F0704030504030204" pitchFamily="34" charset="0"/>
              </a:rPr>
              <a:t>в сфере экономики (хозяйствовании):</a:t>
            </a:r>
            <a:endParaRPr lang="ru-RU" altLang="ru-RU" b="1" u="sng" dirty="0">
              <a:latin typeface="Arial Rounded MT Bold" panose="020F0704030504030204" pitchFamily="34" charset="0"/>
            </a:endParaRPr>
          </a:p>
          <a:p>
            <a:pPr eaLnBrk="1" hangingPunct="1">
              <a:buFontTx/>
              <a:buAutoNum type="arabicPeriod"/>
            </a:pPr>
            <a:r>
              <a:rPr lang="ru-RU" altLang="ru-RU" b="1" u="sng" dirty="0">
                <a:latin typeface="Arial Rounded MT Bold" panose="020F0704030504030204" pitchFamily="34" charset="0"/>
              </a:rPr>
              <a:t>Осмысливает</a:t>
            </a:r>
            <a:r>
              <a:rPr lang="ru-RU" altLang="ru-RU" b="1" dirty="0">
                <a:latin typeface="Arial Rounded MT Bold" panose="020F0704030504030204" pitchFamily="34" charset="0"/>
              </a:rPr>
              <a:t> свои (жизненные) </a:t>
            </a:r>
            <a:r>
              <a:rPr lang="ru-RU" altLang="ru-RU" b="1" i="1" dirty="0">
                <a:latin typeface="Arial Rounded MT Bold" panose="020F0704030504030204" pitchFamily="34" charset="0"/>
              </a:rPr>
              <a:t>интересы</a:t>
            </a:r>
            <a:r>
              <a:rPr lang="ru-RU" altLang="ru-RU" b="1" dirty="0">
                <a:latin typeface="Arial Rounded MT Bold" panose="020F0704030504030204" pitchFamily="34" charset="0"/>
              </a:rPr>
              <a:t> </a:t>
            </a:r>
            <a:r>
              <a:rPr lang="en-US" altLang="ru-RU" b="1" dirty="0">
                <a:latin typeface="Arial Rounded MT Bold" panose="020F0704030504030204" pitchFamily="34" charset="0"/>
              </a:rPr>
              <a:t> </a:t>
            </a:r>
            <a:r>
              <a:rPr lang="ru-RU" altLang="ru-RU" dirty="0">
                <a:latin typeface="Arial Rounded MT Bold" panose="020F0704030504030204" pitchFamily="34" charset="0"/>
              </a:rPr>
              <a:t>(</a:t>
            </a:r>
            <a:r>
              <a:rPr lang="en-US" altLang="ru-RU" dirty="0">
                <a:latin typeface="Arial Rounded MT Bold" panose="020F0704030504030204" pitchFamily="34" charset="0"/>
              </a:rPr>
              <a:t>inter-</a:t>
            </a:r>
            <a:r>
              <a:rPr lang="en-US" altLang="ru-RU" dirty="0" err="1">
                <a:latin typeface="Arial Rounded MT Bold" panose="020F0704030504030204" pitchFamily="34" charset="0"/>
              </a:rPr>
              <a:t>est</a:t>
            </a:r>
            <a:r>
              <a:rPr lang="ru-RU" altLang="ru-RU" dirty="0">
                <a:latin typeface="Arial Rounded MT Bold" panose="020F0704030504030204" pitchFamily="34" charset="0"/>
              </a:rPr>
              <a:t>: </a:t>
            </a:r>
            <a:r>
              <a:rPr lang="ru-RU" altLang="ru-RU" b="1" dirty="0">
                <a:latin typeface="Arial Rounded MT Bold" panose="020F0704030504030204" pitchFamily="34" charset="0"/>
              </a:rPr>
              <a:t>«между есть»</a:t>
            </a:r>
            <a:r>
              <a:rPr lang="en-US" altLang="ru-RU" dirty="0" smtClean="0">
                <a:latin typeface="Arial Rounded MT Bold" panose="020F0704030504030204" pitchFamily="34" charset="0"/>
              </a:rPr>
              <a:t>)</a:t>
            </a:r>
            <a:endParaRPr lang="ru-RU" altLang="ru-RU" dirty="0" smtClean="0">
              <a:latin typeface="Arial Rounded MT Bold" panose="020F0704030504030204" pitchFamily="34" charset="0"/>
            </a:endParaRPr>
          </a:p>
          <a:p>
            <a:pPr eaLnBrk="1" hangingPunct="1">
              <a:buFontTx/>
              <a:buAutoNum type="arabicPeriod"/>
            </a:pPr>
            <a:endParaRPr lang="ru-RU" altLang="ru-RU" dirty="0">
              <a:latin typeface="Arial Rounded MT Bold" panose="020F0704030504030204" pitchFamily="34" charset="0"/>
            </a:endParaRPr>
          </a:p>
          <a:p>
            <a:pPr eaLnBrk="1" hangingPunct="1">
              <a:buFontTx/>
              <a:buAutoNum type="arabicPeriod"/>
            </a:pPr>
            <a:endParaRPr lang="ru-RU" altLang="ru-RU" dirty="0">
              <a:latin typeface="Arial Rounded MT Bold" panose="020F0704030504030204" pitchFamily="34" charset="0"/>
            </a:endParaRPr>
          </a:p>
          <a:p>
            <a:pPr eaLnBrk="1" hangingPunct="1">
              <a:buFontTx/>
              <a:buAutoNum type="arabicPeriod"/>
            </a:pPr>
            <a:endParaRPr lang="ru-RU" altLang="ru-RU" b="1" dirty="0">
              <a:solidFill>
                <a:schemeClr val="accent2"/>
              </a:solidFill>
              <a:latin typeface="Arial Rounded MT Bold" panose="020F0704030504030204" pitchFamily="34" charset="0"/>
            </a:endParaRPr>
          </a:p>
          <a:p>
            <a:pPr eaLnBrk="1" hangingPunct="1">
              <a:buFontTx/>
              <a:buAutoNum type="arabicPeriod"/>
            </a:pPr>
            <a:endParaRPr lang="ru-RU" altLang="ru-RU" b="1" dirty="0">
              <a:solidFill>
                <a:schemeClr val="accent2"/>
              </a:solidFill>
              <a:latin typeface="Arial Rounded MT Bold" panose="020F0704030504030204" pitchFamily="34" charset="0"/>
            </a:endParaRPr>
          </a:p>
          <a:p>
            <a:pPr eaLnBrk="1" hangingPunct="1">
              <a:buFontTx/>
              <a:buAutoNum type="arabicPeriod"/>
            </a:pPr>
            <a:endParaRPr lang="ru-RU" altLang="ru-RU" b="1" dirty="0">
              <a:solidFill>
                <a:schemeClr val="accent2"/>
              </a:solidFill>
              <a:latin typeface="Arial Rounded MT Bold" panose="020F0704030504030204" pitchFamily="34" charset="0"/>
            </a:endParaRPr>
          </a:p>
          <a:p>
            <a:pPr eaLnBrk="1" hangingPunct="1">
              <a:buFontTx/>
              <a:buAutoNum type="arabicPeriod"/>
            </a:pPr>
            <a:endParaRPr lang="ru-RU" altLang="ru-RU" b="1" dirty="0">
              <a:solidFill>
                <a:schemeClr val="accent2"/>
              </a:solidFill>
              <a:latin typeface="Arial Rounded MT Bold" panose="020F0704030504030204" pitchFamily="34" charset="0"/>
            </a:endParaRPr>
          </a:p>
          <a:p>
            <a:pPr eaLnBrk="1" hangingPunct="1"/>
            <a:r>
              <a:rPr lang="ru-RU" altLang="ru-RU" b="1" dirty="0">
                <a:solidFill>
                  <a:schemeClr val="accent2"/>
                </a:solidFill>
                <a:latin typeface="Arial Rounded MT Bold" panose="020F0704030504030204" pitchFamily="34" charset="0"/>
              </a:rPr>
              <a:t>2. </a:t>
            </a:r>
            <a:r>
              <a:rPr lang="ru-RU" altLang="ru-RU" b="1" u="sng" dirty="0">
                <a:solidFill>
                  <a:schemeClr val="accent2"/>
                </a:solidFill>
                <a:latin typeface="Arial Rounded MT Bold" panose="020F0704030504030204" pitchFamily="34" charset="0"/>
              </a:rPr>
              <a:t>Определяет</a:t>
            </a:r>
            <a:r>
              <a:rPr lang="ru-RU" altLang="ru-RU" b="1" dirty="0">
                <a:solidFill>
                  <a:schemeClr val="accent2"/>
                </a:solidFill>
                <a:latin typeface="Arial Rounded MT Bold" panose="020F0704030504030204" pitchFamily="34" charset="0"/>
              </a:rPr>
              <a:t> (свои и «своих») </a:t>
            </a:r>
            <a:r>
              <a:rPr lang="ru-RU" altLang="ru-RU" b="1" u="sng" dirty="0">
                <a:solidFill>
                  <a:schemeClr val="accent2"/>
                </a:solidFill>
                <a:latin typeface="Arial Rounded MT Bold" panose="020F0704030504030204" pitchFamily="34" charset="0"/>
              </a:rPr>
              <a:t>объективные</a:t>
            </a:r>
            <a:r>
              <a:rPr lang="ru-RU" altLang="ru-RU" b="1" dirty="0">
                <a:solidFill>
                  <a:schemeClr val="accent2"/>
                </a:solidFill>
                <a:latin typeface="Arial Rounded MT Bold" panose="020F0704030504030204" pitchFamily="34" charset="0"/>
              </a:rPr>
              <a:t> </a:t>
            </a:r>
            <a:r>
              <a:rPr lang="ru-RU" altLang="ru-RU" b="1" i="1" dirty="0">
                <a:solidFill>
                  <a:schemeClr val="accent2"/>
                </a:solidFill>
                <a:latin typeface="Arial Rounded MT Bold" panose="020F0704030504030204" pitchFamily="34" charset="0"/>
              </a:rPr>
              <a:t>потребности</a:t>
            </a:r>
            <a:r>
              <a:rPr lang="ru-RU" altLang="ru-RU" b="1" dirty="0">
                <a:solidFill>
                  <a:schemeClr val="accent2"/>
                </a:solidFill>
                <a:latin typeface="Arial Rounded MT Bold" panose="020F0704030504030204" pitchFamily="34" charset="0"/>
              </a:rPr>
              <a:t> в благах </a:t>
            </a:r>
          </a:p>
          <a:p>
            <a:pPr eaLnBrk="1" hangingPunct="1"/>
            <a:r>
              <a:rPr lang="ru-RU" altLang="ru-RU" b="1" dirty="0">
                <a:solidFill>
                  <a:srgbClr val="66FF33"/>
                </a:solidFill>
                <a:latin typeface="Arial Rounded MT Bold" panose="020F0704030504030204" pitchFamily="34" charset="0"/>
              </a:rPr>
              <a:t>3. </a:t>
            </a:r>
            <a:r>
              <a:rPr lang="ru-RU" altLang="ru-RU" b="1" u="sng" dirty="0">
                <a:solidFill>
                  <a:srgbClr val="66FF33"/>
                </a:solidFill>
                <a:latin typeface="Arial Rounded MT Bold" panose="020F0704030504030204" pitchFamily="34" charset="0"/>
              </a:rPr>
              <a:t>Оценивает</a:t>
            </a:r>
            <a:r>
              <a:rPr lang="ru-RU" altLang="ru-RU" dirty="0">
                <a:solidFill>
                  <a:srgbClr val="66FF33"/>
                </a:solidFill>
                <a:latin typeface="Arial Rounded MT Bold" panose="020F0704030504030204" pitchFamily="34" charset="0"/>
              </a:rPr>
              <a:t> </a:t>
            </a:r>
            <a:r>
              <a:rPr lang="ru-RU" altLang="ru-RU" b="1" i="1" dirty="0">
                <a:solidFill>
                  <a:srgbClr val="66FF33"/>
                </a:solidFill>
                <a:latin typeface="Arial Rounded MT Bold" panose="020F0704030504030204" pitchFamily="34" charset="0"/>
              </a:rPr>
              <a:t>возможности</a:t>
            </a:r>
            <a:r>
              <a:rPr lang="ru-RU" altLang="ru-RU" b="1" dirty="0">
                <a:solidFill>
                  <a:srgbClr val="66FF33"/>
                </a:solidFill>
                <a:latin typeface="Arial Rounded MT Bold" panose="020F0704030504030204" pitchFamily="34" charset="0"/>
              </a:rPr>
              <a:t> </a:t>
            </a:r>
            <a:r>
              <a:rPr lang="ru-RU" altLang="ru-RU" dirty="0">
                <a:solidFill>
                  <a:srgbClr val="66FF33"/>
                </a:solidFill>
                <a:latin typeface="Arial Rounded MT Bold" panose="020F0704030504030204" pitchFamily="34" charset="0"/>
              </a:rPr>
              <a:t>удовлетворения</a:t>
            </a:r>
            <a:r>
              <a:rPr lang="ru-RU" altLang="ru-RU" b="1" dirty="0">
                <a:solidFill>
                  <a:srgbClr val="66FF33"/>
                </a:solidFill>
                <a:latin typeface="Arial Rounded MT Bold" panose="020F0704030504030204" pitchFamily="34" charset="0"/>
              </a:rPr>
              <a:t> потребностей</a:t>
            </a:r>
          </a:p>
          <a:p>
            <a:pPr eaLnBrk="1" hangingPunct="1"/>
            <a:r>
              <a:rPr lang="ru-RU" altLang="ru-RU" b="1" dirty="0">
                <a:solidFill>
                  <a:srgbClr val="FF6600"/>
                </a:solidFill>
                <a:latin typeface="Arial Rounded MT Bold" panose="020F0704030504030204" pitchFamily="34" charset="0"/>
              </a:rPr>
              <a:t>4. </a:t>
            </a:r>
            <a:r>
              <a:rPr lang="ru-RU" altLang="ru-RU" b="1" u="sng" dirty="0">
                <a:solidFill>
                  <a:srgbClr val="FF6600"/>
                </a:solidFill>
                <a:latin typeface="Arial Rounded MT Bold" panose="020F0704030504030204" pitchFamily="34" charset="0"/>
              </a:rPr>
              <a:t>Планирует</a:t>
            </a:r>
            <a:r>
              <a:rPr lang="ru-RU" altLang="ru-RU" b="1" dirty="0">
                <a:solidFill>
                  <a:srgbClr val="FF6600"/>
                </a:solidFill>
                <a:latin typeface="Arial Rounded MT Bold" panose="020F0704030504030204" pitchFamily="34" charset="0"/>
              </a:rPr>
              <a:t> </a:t>
            </a:r>
            <a:r>
              <a:rPr lang="ru-RU" altLang="ru-RU" dirty="0">
                <a:solidFill>
                  <a:srgbClr val="FF6600"/>
                </a:solidFill>
                <a:latin typeface="Arial Rounded MT Bold" panose="020F0704030504030204" pitchFamily="34" charset="0"/>
              </a:rPr>
              <a:t>использование</a:t>
            </a:r>
            <a:r>
              <a:rPr lang="ru-RU" altLang="ru-RU" b="1" dirty="0">
                <a:solidFill>
                  <a:srgbClr val="FF6600"/>
                </a:solidFill>
                <a:latin typeface="Arial Rounded MT Bold" panose="020F0704030504030204" pitchFamily="34" charset="0"/>
              </a:rPr>
              <a:t> </a:t>
            </a:r>
            <a:r>
              <a:rPr lang="ru-RU" altLang="ru-RU" b="1" i="1" dirty="0">
                <a:solidFill>
                  <a:srgbClr val="FF6600"/>
                </a:solidFill>
                <a:latin typeface="Arial Rounded MT Bold" panose="020F0704030504030204" pitchFamily="34" charset="0"/>
              </a:rPr>
              <a:t>средств</a:t>
            </a:r>
            <a:r>
              <a:rPr lang="ru-RU" altLang="ru-RU" b="1" dirty="0">
                <a:solidFill>
                  <a:srgbClr val="FF6600"/>
                </a:solidFill>
                <a:latin typeface="Arial Rounded MT Bold" panose="020F0704030504030204" pitchFamily="34" charset="0"/>
              </a:rPr>
              <a:t> </a:t>
            </a:r>
            <a:r>
              <a:rPr lang="ru-RU" altLang="ru-RU" dirty="0">
                <a:solidFill>
                  <a:srgbClr val="FF6600"/>
                </a:solidFill>
                <a:latin typeface="Arial Rounded MT Bold" panose="020F0704030504030204" pitchFamily="34" charset="0"/>
              </a:rPr>
              <a:t>достижения </a:t>
            </a:r>
            <a:r>
              <a:rPr lang="ru-RU" altLang="ru-RU" b="1" i="1" dirty="0">
                <a:solidFill>
                  <a:srgbClr val="FF6600"/>
                </a:solidFill>
                <a:latin typeface="Arial Rounded MT Bold" panose="020F0704030504030204" pitchFamily="34" charset="0"/>
              </a:rPr>
              <a:t>целей</a:t>
            </a:r>
            <a:r>
              <a:rPr lang="ru-RU" altLang="ru-RU" dirty="0">
                <a:solidFill>
                  <a:srgbClr val="FF6600"/>
                </a:solidFill>
                <a:latin typeface="Arial Rounded MT Bold" panose="020F0704030504030204" pitchFamily="34" charset="0"/>
              </a:rPr>
              <a:t> </a:t>
            </a:r>
          </a:p>
          <a:p>
            <a:pPr eaLnBrk="1" hangingPunct="1"/>
            <a:r>
              <a:rPr lang="ru-RU" altLang="ru-RU" dirty="0">
                <a:solidFill>
                  <a:srgbClr val="FF6600"/>
                </a:solidFill>
                <a:latin typeface="Arial Rounded MT Bold" panose="020F0704030504030204" pitchFamily="34" charset="0"/>
              </a:rPr>
              <a:t>(</a:t>
            </a:r>
            <a:r>
              <a:rPr lang="ru-RU" altLang="ru-RU" b="1" i="1" dirty="0">
                <a:solidFill>
                  <a:srgbClr val="FF6600"/>
                </a:solidFill>
                <a:latin typeface="Arial Rounded MT Bold" panose="020F0704030504030204" pitchFamily="34" charset="0"/>
              </a:rPr>
              <a:t>затрат</a:t>
            </a:r>
            <a:r>
              <a:rPr lang="ru-RU" altLang="ru-RU" dirty="0">
                <a:solidFill>
                  <a:srgbClr val="FF6600"/>
                </a:solidFill>
                <a:latin typeface="Arial Rounded MT Bold" panose="020F0704030504030204" pitchFamily="34" charset="0"/>
              </a:rPr>
              <a:t> на получение </a:t>
            </a:r>
            <a:r>
              <a:rPr lang="ru-RU" altLang="ru-RU" b="1" i="1" dirty="0">
                <a:solidFill>
                  <a:srgbClr val="FF6600"/>
                </a:solidFill>
                <a:latin typeface="Arial Rounded MT Bold" panose="020F0704030504030204" pitchFamily="34" charset="0"/>
              </a:rPr>
              <a:t>результатов</a:t>
            </a:r>
            <a:r>
              <a:rPr lang="ru-RU" altLang="ru-RU" b="1" dirty="0">
                <a:solidFill>
                  <a:srgbClr val="FF6600"/>
                </a:solidFill>
                <a:latin typeface="Arial Rounded MT Bold" panose="020F0704030504030204" pitchFamily="34" charset="0"/>
              </a:rPr>
              <a:t>)</a:t>
            </a:r>
          </a:p>
          <a:p>
            <a:pPr eaLnBrk="1" hangingPunct="1"/>
            <a:r>
              <a:rPr lang="ru-RU" altLang="ru-RU" b="1" dirty="0" smtClean="0">
                <a:latin typeface="Arial Rounded MT Bold" panose="020F0704030504030204" pitchFamily="34" charset="0"/>
              </a:rPr>
              <a:t>5-6. </a:t>
            </a:r>
            <a:r>
              <a:rPr lang="ru-RU" altLang="ru-RU" b="1" u="sng" dirty="0">
                <a:latin typeface="Arial Rounded MT Bold" panose="020F0704030504030204" pitchFamily="34" charset="0"/>
              </a:rPr>
              <a:t>Принимает</a:t>
            </a:r>
            <a:r>
              <a:rPr lang="ru-RU" altLang="ru-RU" b="1" dirty="0">
                <a:latin typeface="Arial Rounded MT Bold" panose="020F0704030504030204" pitchFamily="34" charset="0"/>
              </a:rPr>
              <a:t> </a:t>
            </a:r>
            <a:r>
              <a:rPr lang="ru-RU" altLang="ru-RU" dirty="0">
                <a:latin typeface="Arial Rounded MT Bold" panose="020F0704030504030204" pitchFamily="34" charset="0"/>
              </a:rPr>
              <a:t>(и </a:t>
            </a:r>
            <a:r>
              <a:rPr lang="ru-RU" altLang="ru-RU" b="1" dirty="0">
                <a:solidFill>
                  <a:srgbClr val="FF3300"/>
                </a:solidFill>
                <a:latin typeface="Arial Rounded MT Bold" panose="020F0704030504030204" pitchFamily="34" charset="0"/>
              </a:rPr>
              <a:t>исполняет</a:t>
            </a:r>
            <a:r>
              <a:rPr lang="ru-RU" altLang="ru-RU" dirty="0">
                <a:latin typeface="Arial Rounded MT Bold" panose="020F0704030504030204" pitchFamily="34" charset="0"/>
              </a:rPr>
              <a:t>!)</a:t>
            </a:r>
            <a:r>
              <a:rPr lang="ru-RU" altLang="ru-RU" b="1" dirty="0">
                <a:latin typeface="Arial Rounded MT Bold" panose="020F0704030504030204" pitchFamily="34" charset="0"/>
              </a:rPr>
              <a:t> </a:t>
            </a:r>
            <a:r>
              <a:rPr lang="ru-RU" altLang="ru-RU" b="1" i="1" u="sng" dirty="0">
                <a:latin typeface="Arial Rounded MT Bold" panose="020F0704030504030204" pitchFamily="34" charset="0"/>
              </a:rPr>
              <a:t>решения</a:t>
            </a:r>
            <a:r>
              <a:rPr lang="ru-RU" altLang="ru-RU" b="1" dirty="0">
                <a:latin typeface="Arial Rounded MT Bold" panose="020F0704030504030204" pitchFamily="34" charset="0"/>
              </a:rPr>
              <a:t> </a:t>
            </a:r>
            <a:r>
              <a:rPr lang="ru-RU" altLang="ru-RU" dirty="0">
                <a:latin typeface="Arial Rounded MT Bold" panose="020F0704030504030204" pitchFamily="34" charset="0"/>
              </a:rPr>
              <a:t>по реализации интересов (</a:t>
            </a:r>
            <a:r>
              <a:rPr lang="ru-RU" altLang="ru-RU" b="1" u="sng" dirty="0">
                <a:latin typeface="Arial Rounded MT Bold" panose="020F0704030504030204" pitchFamily="34" charset="0"/>
              </a:rPr>
              <a:t>№1</a:t>
            </a:r>
            <a:r>
              <a:rPr lang="ru-RU" altLang="ru-RU" b="1" dirty="0">
                <a:latin typeface="Arial Rounded MT Bold" panose="020F0704030504030204" pitchFamily="34" charset="0"/>
              </a:rPr>
              <a:t>: </a:t>
            </a:r>
            <a:r>
              <a:rPr lang="ru-RU" altLang="ru-RU" dirty="0">
                <a:latin typeface="Arial Rounded MT Bold" panose="020F0704030504030204" pitchFamily="34" charset="0"/>
              </a:rPr>
              <a:t>«</a:t>
            </a:r>
            <a:r>
              <a:rPr lang="ru-RU" altLang="ru-RU" b="1" i="1" dirty="0">
                <a:latin typeface="Arial Rounded MT Bold" panose="020F0704030504030204" pitchFamily="34" charset="0"/>
              </a:rPr>
              <a:t>Что делать</a:t>
            </a:r>
            <a:r>
              <a:rPr lang="ru-RU" altLang="ru-RU" dirty="0">
                <a:latin typeface="Arial Rounded MT Bold" panose="020F0704030504030204" pitchFamily="34" charset="0"/>
              </a:rPr>
              <a:t>, чтобы продолжалась жизнь (своя и/или </a:t>
            </a:r>
            <a:r>
              <a:rPr lang="en-US" altLang="ru-RU" dirty="0">
                <a:latin typeface="Arial Rounded MT Bold" panose="020F0704030504030204" pitchFamily="34" charset="0"/>
              </a:rPr>
              <a:t>‘</a:t>
            </a:r>
            <a:r>
              <a:rPr lang="ru-RU" altLang="ru-RU" dirty="0">
                <a:latin typeface="Arial Rounded MT Bold" panose="020F0704030504030204" pitchFamily="34" charset="0"/>
              </a:rPr>
              <a:t>своих</a:t>
            </a:r>
            <a:r>
              <a:rPr lang="en-US" altLang="ru-RU" dirty="0">
                <a:latin typeface="Arial Rounded MT Bold" panose="020F0704030504030204" pitchFamily="34" charset="0"/>
              </a:rPr>
              <a:t>’</a:t>
            </a:r>
            <a:r>
              <a:rPr lang="ru-RU" altLang="ru-RU" dirty="0">
                <a:latin typeface="Arial Rounded MT Bold" panose="020F0704030504030204" pitchFamily="34" charset="0"/>
              </a:rPr>
              <a:t>)?»= </a:t>
            </a:r>
            <a:r>
              <a:rPr lang="ru-RU" altLang="ru-RU" b="1" dirty="0">
                <a:latin typeface="Arial Rounded MT Bold" panose="020F0704030504030204" pitchFamily="34" charset="0"/>
              </a:rPr>
              <a:t>сбережение жизни, ее «спасение» – </a:t>
            </a:r>
            <a:r>
              <a:rPr lang="en-US" altLang="ru-RU" u="sng" dirty="0">
                <a:solidFill>
                  <a:srgbClr val="FF3300"/>
                </a:solidFill>
                <a:latin typeface="Arial Rounded MT Bold" panose="020F0704030504030204" pitchFamily="34" charset="0"/>
              </a:rPr>
              <a:t>Saving</a:t>
            </a:r>
            <a:r>
              <a:rPr lang="ru-RU" altLang="ru-RU" u="sng" dirty="0">
                <a:solidFill>
                  <a:srgbClr val="FF3300"/>
                </a:solidFill>
                <a:latin typeface="Arial Rounded MT Bold" panose="020F0704030504030204" pitchFamily="34" charset="0"/>
              </a:rPr>
              <a:t>, </a:t>
            </a:r>
            <a:r>
              <a:rPr lang="en-US" altLang="ru-RU" sz="1400" u="sng" dirty="0">
                <a:solidFill>
                  <a:srgbClr val="FF3300"/>
                </a:solidFill>
                <a:latin typeface="Arial Rounded MT Bold" panose="020F0704030504030204" pitchFamily="34" charset="0"/>
              </a:rPr>
              <a:t>SOS</a:t>
            </a:r>
            <a:r>
              <a:rPr lang="ru-RU" altLang="ru-RU" dirty="0">
                <a:latin typeface="Arial Rounded MT Bold" panose="020F0704030504030204" pitchFamily="34" charset="0"/>
              </a:rPr>
              <a:t>) </a:t>
            </a:r>
          </a:p>
        </p:txBody>
      </p:sp>
      <p:graphicFrame>
        <p:nvGraphicFramePr>
          <p:cNvPr id="19509" name="Group 53"/>
          <p:cNvGraphicFramePr>
            <a:graphicFrameLocks noGrp="1"/>
          </p:cNvGraphicFramePr>
          <p:nvPr>
            <p:extLst/>
          </p:nvPr>
        </p:nvGraphicFramePr>
        <p:xfrm>
          <a:off x="619760" y="2164907"/>
          <a:ext cx="4494213" cy="1198370"/>
        </p:xfrm>
        <a:graphic>
          <a:graphicData uri="http://schemas.openxmlformats.org/drawingml/2006/table">
            <a:tbl>
              <a:tblPr/>
              <a:tblGrid>
                <a:gridCol w="2316163"/>
                <a:gridCol w="2178050"/>
              </a:tblGrid>
              <a:tr h="50339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Rounded MT Bold" pitchFamily="34" charset="0"/>
                        </a:rPr>
                        <a:t>Быть(+/-)</a:t>
                      </a:r>
                    </a:p>
                  </a:txBody>
                  <a:tcPr marT="45734" marB="45734" horzOverflow="overflow">
                    <a:lnL cap="flat">
                      <a:noFill/>
                    </a:lnL>
                    <a:lnR>
                      <a:noFill/>
                    </a:lnR>
                    <a:lnT cap="fla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smtClean="0">
                          <a:ln>
                            <a:noFill/>
                          </a:ln>
                          <a:solidFill>
                            <a:schemeClr val="tx1"/>
                          </a:solidFill>
                          <a:effectLst/>
                          <a:latin typeface="Arial Rounded MT Bold" pitchFamily="34" charset="0"/>
                        </a:rPr>
                        <a:t>Перемещение(+/-)</a:t>
                      </a:r>
                    </a:p>
                  </a:txBody>
                  <a:tcPr marT="45734" marB="45734" horzOverflow="overflow">
                    <a:lnL>
                      <a:noFill/>
                    </a:lnL>
                    <a:lnR cap="flat">
                      <a:noFill/>
                    </a:lnR>
                    <a:lnT cap="flat">
                      <a:noFill/>
                    </a:lnT>
                    <a:lnB>
                      <a:noFill/>
                    </a:lnB>
                    <a:lnTlToBr>
                      <a:noFill/>
                    </a:lnTlToBr>
                    <a:lnBlToTr>
                      <a:noFill/>
                    </a:lnBlToTr>
                    <a:noFill/>
                  </a:tcPr>
                </a:tc>
              </a:tr>
              <a:tr h="62239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Rounded MT Bold"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Rounded MT Bold" pitchFamily="34" charset="0"/>
                        </a:rPr>
                        <a:t>Рост(+/-)</a:t>
                      </a:r>
                    </a:p>
                  </a:txBody>
                  <a:tcPr marT="45734" marB="45734"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Rounded MT Bold" pitchFamily="34" charset="0"/>
                      </a:endParaRPr>
                    </a:p>
                    <a:p>
                      <a:pPr marL="0" marR="0" lvl="0" indent="0" algn="r" defTabSz="914400" rtl="0" eaLnBrk="1" fontAlgn="base" latinLnBrk="0" hangingPunct="1">
                        <a:lnSpc>
                          <a:spcPct val="100000"/>
                        </a:lnSpc>
                        <a:spcBef>
                          <a:spcPct val="2000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Rounded MT Bold" pitchFamily="34" charset="0"/>
                        </a:rPr>
                        <a:t>Развитие(+/-)</a:t>
                      </a:r>
                    </a:p>
                  </a:txBody>
                  <a:tcPr marT="45734" marB="45734" horzOverflow="overflow">
                    <a:lnL>
                      <a:noFill/>
                    </a:lnL>
                    <a:lnR cap="flat">
                      <a:noFill/>
                    </a:lnR>
                    <a:lnT>
                      <a:noFill/>
                    </a:lnT>
                    <a:lnB cap="flat">
                      <a:noFill/>
                    </a:lnB>
                    <a:lnTlToBr>
                      <a:noFill/>
                    </a:lnTlToBr>
                    <a:lnBlToTr>
                      <a:noFill/>
                    </a:lnBlToTr>
                    <a:noFill/>
                  </a:tcPr>
                </a:tc>
              </a:tr>
            </a:tbl>
          </a:graphicData>
        </a:graphic>
      </p:graphicFrame>
      <p:sp>
        <p:nvSpPr>
          <p:cNvPr id="11276" name="Rectangle 34"/>
          <p:cNvSpPr>
            <a:spLocks noChangeArrowheads="1"/>
          </p:cNvSpPr>
          <p:nvPr/>
        </p:nvSpPr>
        <p:spPr bwMode="auto">
          <a:xfrm>
            <a:off x="1538446" y="-110799"/>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981200" algn="l"/>
                <a:tab pos="8229600" algn="l"/>
                <a:tab pos="8382000" algn="l"/>
              </a:tabLst>
              <a:defRPr>
                <a:solidFill>
                  <a:schemeClr val="tx1"/>
                </a:solidFill>
                <a:latin typeface="Arial" panose="020B0604020202020204" pitchFamily="34" charset="0"/>
              </a:defRPr>
            </a:lvl1pPr>
            <a:lvl2pPr marL="742950" indent="-285750" eaLnBrk="0" hangingPunct="0">
              <a:tabLst>
                <a:tab pos="1981200" algn="l"/>
                <a:tab pos="8229600" algn="l"/>
                <a:tab pos="8382000" algn="l"/>
              </a:tabLst>
              <a:defRPr>
                <a:solidFill>
                  <a:schemeClr val="tx1"/>
                </a:solidFill>
                <a:latin typeface="Arial" panose="020B0604020202020204" pitchFamily="34" charset="0"/>
              </a:defRPr>
            </a:lvl2pPr>
            <a:lvl3pPr marL="1143000" indent="-228600" eaLnBrk="0" hangingPunct="0">
              <a:tabLst>
                <a:tab pos="1981200" algn="l"/>
                <a:tab pos="8229600" algn="l"/>
                <a:tab pos="8382000" algn="l"/>
              </a:tabLst>
              <a:defRPr>
                <a:solidFill>
                  <a:schemeClr val="tx1"/>
                </a:solidFill>
                <a:latin typeface="Arial" panose="020B0604020202020204" pitchFamily="34" charset="0"/>
              </a:defRPr>
            </a:lvl3pPr>
            <a:lvl4pPr marL="1600200" indent="-228600" eaLnBrk="0" hangingPunct="0">
              <a:tabLst>
                <a:tab pos="1981200" algn="l"/>
                <a:tab pos="8229600" algn="l"/>
                <a:tab pos="8382000" algn="l"/>
              </a:tabLst>
              <a:defRPr>
                <a:solidFill>
                  <a:schemeClr val="tx1"/>
                </a:solidFill>
                <a:latin typeface="Arial" panose="020B0604020202020204" pitchFamily="34" charset="0"/>
              </a:defRPr>
            </a:lvl4pPr>
            <a:lvl5pPr marL="2057400" indent="-228600" eaLnBrk="0" hangingPunct="0">
              <a:tabLst>
                <a:tab pos="1981200" algn="l"/>
                <a:tab pos="8229600" algn="l"/>
                <a:tab pos="83820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1981200" algn="l"/>
                <a:tab pos="8229600" algn="l"/>
                <a:tab pos="8382000" algn="l"/>
              </a:tabLst>
              <a:defRPr>
                <a:solidFill>
                  <a:schemeClr val="tx1"/>
                </a:solidFill>
                <a:latin typeface="Arial" panose="020B0604020202020204" pitchFamily="34" charset="0"/>
              </a:defRPr>
            </a:lvl9pPr>
          </a:lstStyle>
          <a:p>
            <a:pPr algn="ctr" eaLnBrk="1" hangingPunct="1"/>
            <a:r>
              <a:rPr lang="ru-RU" altLang="ru-RU" sz="2400" b="1" i="1" dirty="0">
                <a:latin typeface="Times New Roman" panose="02020603050405020304" pitchFamily="18" charset="0"/>
                <a:cs typeface="Times New Roman" panose="02020603050405020304" pitchFamily="18" charset="0"/>
              </a:rPr>
              <a:t>Экономика как практика</a:t>
            </a:r>
            <a:r>
              <a:rPr lang="ru-RU" altLang="ru-RU" sz="2400" b="1" i="1" dirty="0">
                <a:latin typeface="Times New Roman" panose="02020603050405020304" pitchFamily="18" charset="0"/>
              </a:rPr>
              <a:t> - 1</a:t>
            </a:r>
          </a:p>
        </p:txBody>
      </p:sp>
      <p:sp>
        <p:nvSpPr>
          <p:cNvPr id="19491" name="Text Box 35"/>
          <p:cNvSpPr txBox="1">
            <a:spLocks noChangeArrowheads="1"/>
          </p:cNvSpPr>
          <p:nvPr/>
        </p:nvSpPr>
        <p:spPr bwMode="auto">
          <a:xfrm>
            <a:off x="648334" y="2597843"/>
            <a:ext cx="1760538" cy="2746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200" dirty="0" err="1">
                <a:latin typeface="Arial Rounded MT Bold" panose="020F0704030504030204" pitchFamily="34" charset="0"/>
              </a:rPr>
              <a:t>Ф.л</a:t>
            </a:r>
            <a:r>
              <a:rPr lang="ru-RU" altLang="ru-RU" sz="1200" dirty="0">
                <a:latin typeface="Arial Rounded MT Bold" panose="020F0704030504030204" pitchFamily="34" charset="0"/>
              </a:rPr>
              <a:t>: </a:t>
            </a:r>
            <a:r>
              <a:rPr lang="en-US" altLang="ru-RU" sz="1200" dirty="0">
                <a:latin typeface="Arial Rounded MT Bold" panose="020F0704030504030204" pitchFamily="34" charset="0"/>
              </a:rPr>
              <a:t>‘</a:t>
            </a:r>
            <a:r>
              <a:rPr lang="ru-RU" altLang="ru-RU" sz="1200" dirty="0">
                <a:latin typeface="Arial Rounded MT Bold" panose="020F0704030504030204" pitchFamily="34" charset="0"/>
              </a:rPr>
              <a:t>хлеба и зрелищ</a:t>
            </a:r>
            <a:r>
              <a:rPr lang="en-US" altLang="ru-RU" sz="1200" dirty="0">
                <a:latin typeface="Arial Rounded MT Bold" panose="020F0704030504030204" pitchFamily="34" charset="0"/>
              </a:rPr>
              <a:t>’</a:t>
            </a:r>
            <a:endParaRPr lang="ru-RU" altLang="ru-RU" sz="1200" dirty="0">
              <a:latin typeface="Arial Rounded MT Bold" panose="020F0704030504030204" pitchFamily="34" charset="0"/>
            </a:endParaRPr>
          </a:p>
        </p:txBody>
      </p:sp>
      <p:sp>
        <p:nvSpPr>
          <p:cNvPr id="19492" name="Line 36"/>
          <p:cNvSpPr>
            <a:spLocks noChangeShapeType="1"/>
          </p:cNvSpPr>
          <p:nvPr/>
        </p:nvSpPr>
        <p:spPr bwMode="auto">
          <a:xfrm>
            <a:off x="1008698" y="2524818"/>
            <a:ext cx="2376487" cy="704850"/>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a:p>
        </p:txBody>
      </p:sp>
      <p:sp>
        <p:nvSpPr>
          <p:cNvPr id="19493" name="Line 37"/>
          <p:cNvSpPr>
            <a:spLocks noChangeShapeType="1"/>
          </p:cNvSpPr>
          <p:nvPr/>
        </p:nvSpPr>
        <p:spPr bwMode="auto">
          <a:xfrm>
            <a:off x="1729423" y="3316981"/>
            <a:ext cx="1584325" cy="0"/>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a:p>
        </p:txBody>
      </p:sp>
      <p:sp>
        <p:nvSpPr>
          <p:cNvPr id="19494" name="Line 38"/>
          <p:cNvSpPr>
            <a:spLocks noChangeShapeType="1"/>
          </p:cNvSpPr>
          <p:nvPr/>
        </p:nvSpPr>
        <p:spPr bwMode="auto">
          <a:xfrm flipV="1">
            <a:off x="1686559" y="2420044"/>
            <a:ext cx="1347788" cy="3175"/>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a:p>
        </p:txBody>
      </p:sp>
      <p:sp>
        <p:nvSpPr>
          <p:cNvPr id="19496" name="Line 40"/>
          <p:cNvSpPr>
            <a:spLocks noChangeShapeType="1"/>
          </p:cNvSpPr>
          <p:nvPr/>
        </p:nvSpPr>
        <p:spPr bwMode="auto">
          <a:xfrm flipH="1">
            <a:off x="865822" y="2524819"/>
            <a:ext cx="0" cy="639763"/>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a:p>
        </p:txBody>
      </p:sp>
      <p:sp>
        <p:nvSpPr>
          <p:cNvPr id="19497" name="Text Box 41"/>
          <p:cNvSpPr txBox="1">
            <a:spLocks noChangeArrowheads="1"/>
          </p:cNvSpPr>
          <p:nvPr/>
        </p:nvSpPr>
        <p:spPr bwMode="auto">
          <a:xfrm>
            <a:off x="1851659" y="2207318"/>
            <a:ext cx="9398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ru-RU" sz="1200">
                <a:latin typeface="Arial Rounded MT Bold" panose="020F0704030504030204" pitchFamily="34" charset="0"/>
              </a:rPr>
              <a:t>‘</a:t>
            </a:r>
            <a:r>
              <a:rPr lang="ru-RU" altLang="ru-RU" sz="1200">
                <a:latin typeface="Arial Rounded MT Bold" panose="020F0704030504030204" pitchFamily="34" charset="0"/>
              </a:rPr>
              <a:t>Страта-</a:t>
            </a:r>
            <a:br>
              <a:rPr lang="ru-RU" altLang="ru-RU" sz="1200">
                <a:latin typeface="Arial Rounded MT Bold" panose="020F0704030504030204" pitchFamily="34" charset="0"/>
              </a:rPr>
            </a:br>
            <a:r>
              <a:rPr lang="ru-RU" altLang="ru-RU" sz="1200">
                <a:latin typeface="Arial Rounded MT Bold" panose="020F0704030504030204" pitchFamily="34" charset="0"/>
              </a:rPr>
              <a:t>гема№36</a:t>
            </a:r>
            <a:r>
              <a:rPr lang="en-US" altLang="ru-RU" sz="1200">
                <a:latin typeface="Arial Rounded MT Bold" panose="020F0704030504030204" pitchFamily="34" charset="0"/>
              </a:rPr>
              <a:t>’</a:t>
            </a:r>
            <a:endParaRPr lang="ru-RU" altLang="ru-RU" sz="1200">
              <a:latin typeface="Arial Rounded MT Bold" panose="020F0704030504030204" pitchFamily="34" charset="0"/>
            </a:endParaRPr>
          </a:p>
        </p:txBody>
      </p:sp>
      <p:sp>
        <p:nvSpPr>
          <p:cNvPr id="19498" name="Text Box 42"/>
          <p:cNvSpPr txBox="1">
            <a:spLocks noChangeArrowheads="1"/>
          </p:cNvSpPr>
          <p:nvPr/>
        </p:nvSpPr>
        <p:spPr bwMode="auto">
          <a:xfrm>
            <a:off x="397510" y="2799457"/>
            <a:ext cx="18335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altLang="ru-RU" sz="1200">
                <a:latin typeface="Arial Rounded MT Bold" panose="020F0704030504030204" pitchFamily="34" charset="0"/>
              </a:rPr>
              <a:t>Страх.запас </a:t>
            </a:r>
            <a:r>
              <a:rPr lang="ru-RU" altLang="ru-RU" sz="1000">
                <a:latin typeface="Arial Rounded MT Bold" panose="020F0704030504030204" pitchFamily="34" charset="0"/>
              </a:rPr>
              <a:t>(</a:t>
            </a:r>
            <a:r>
              <a:rPr lang="en-US" altLang="ru-RU" sz="1000">
                <a:latin typeface="Arial Rounded MT Bold" panose="020F0704030504030204" pitchFamily="34" charset="0"/>
              </a:rPr>
              <a:t>‘</a:t>
            </a:r>
            <a:r>
              <a:rPr lang="ru-RU" altLang="ru-RU" sz="1000">
                <a:latin typeface="Arial Rounded MT Bold" panose="020F0704030504030204" pitchFamily="34" charset="0"/>
              </a:rPr>
              <a:t>жирок</a:t>
            </a:r>
            <a:r>
              <a:rPr lang="en-US" altLang="ru-RU" sz="1000">
                <a:latin typeface="Arial Rounded MT Bold" panose="020F0704030504030204" pitchFamily="34" charset="0"/>
              </a:rPr>
              <a:t>’</a:t>
            </a:r>
            <a:r>
              <a:rPr lang="ru-RU" altLang="ru-RU" sz="1000">
                <a:latin typeface="Arial Rounded MT Bold" panose="020F0704030504030204" pitchFamily="34" charset="0"/>
              </a:rPr>
              <a:t>)</a:t>
            </a:r>
          </a:p>
        </p:txBody>
      </p:sp>
      <p:sp>
        <p:nvSpPr>
          <p:cNvPr id="19499" name="Text Box 43"/>
          <p:cNvSpPr txBox="1">
            <a:spLocks noChangeArrowheads="1"/>
          </p:cNvSpPr>
          <p:nvPr/>
        </p:nvSpPr>
        <p:spPr bwMode="auto">
          <a:xfrm>
            <a:off x="3991610" y="2847082"/>
            <a:ext cx="1154113" cy="274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200">
                <a:latin typeface="Arial Rounded MT Bold" panose="020F0704030504030204" pitchFamily="34" charset="0"/>
              </a:rPr>
              <a:t>Рука→голова</a:t>
            </a:r>
          </a:p>
        </p:txBody>
      </p:sp>
      <p:sp>
        <p:nvSpPr>
          <p:cNvPr id="19500" name="Text Box 44"/>
          <p:cNvSpPr txBox="1">
            <a:spLocks noChangeArrowheads="1"/>
          </p:cNvSpPr>
          <p:nvPr/>
        </p:nvSpPr>
        <p:spPr bwMode="auto">
          <a:xfrm>
            <a:off x="397510" y="1788257"/>
            <a:ext cx="5073808" cy="369332"/>
          </a:xfrm>
          <a:prstGeom prst="rect">
            <a:avLst/>
          </a:prstGeom>
          <a:noFill/>
          <a:ln>
            <a:noFill/>
          </a:ln>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dirty="0">
                <a:latin typeface="Arial Rounded MT Bold" panose="020F0704030504030204" pitchFamily="34" charset="0"/>
              </a:rPr>
              <a:t>Классификация </a:t>
            </a:r>
            <a:r>
              <a:rPr lang="ru-RU" altLang="ru-RU" dirty="0" smtClean="0">
                <a:latin typeface="Arial Rounded MT Bold" panose="020F0704030504030204" pitchFamily="34" charset="0"/>
              </a:rPr>
              <a:t>интересов «по </a:t>
            </a:r>
            <a:r>
              <a:rPr lang="ru-RU" altLang="ru-RU" dirty="0">
                <a:latin typeface="Arial Rounded MT Bold" panose="020F0704030504030204" pitchFamily="34" charset="0"/>
              </a:rPr>
              <a:t>Аристотелю»:</a:t>
            </a:r>
          </a:p>
        </p:txBody>
      </p:sp>
      <p:sp>
        <p:nvSpPr>
          <p:cNvPr id="19501" name="Line 45"/>
          <p:cNvSpPr>
            <a:spLocks noChangeShapeType="1"/>
          </p:cNvSpPr>
          <p:nvPr/>
        </p:nvSpPr>
        <p:spPr bwMode="auto">
          <a:xfrm>
            <a:off x="4493259" y="2569269"/>
            <a:ext cx="7938" cy="638175"/>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a:p>
        </p:txBody>
      </p:sp>
      <p:sp>
        <p:nvSpPr>
          <p:cNvPr id="19502" name="Rectangle 46"/>
          <p:cNvSpPr>
            <a:spLocks noChangeArrowheads="1"/>
          </p:cNvSpPr>
          <p:nvPr/>
        </p:nvSpPr>
        <p:spPr bwMode="auto">
          <a:xfrm>
            <a:off x="5980905" y="421014"/>
            <a:ext cx="5840731" cy="6370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b="1" u="sng" dirty="0">
                <a:latin typeface="Arial Rounded MT Bold" panose="020F0704030504030204" pitchFamily="34" charset="0"/>
              </a:rPr>
              <a:t>Что ему (каждому!) для этого надо:</a:t>
            </a:r>
          </a:p>
          <a:p>
            <a:pPr eaLnBrk="1" hangingPunct="1"/>
            <a:endParaRPr lang="ru-RU" altLang="ru-RU" b="1" u="sng" dirty="0">
              <a:latin typeface="Arial Rounded MT Bold" panose="020F0704030504030204" pitchFamily="34" charset="0"/>
            </a:endParaRPr>
          </a:p>
          <a:p>
            <a:pPr eaLnBrk="1" hangingPunct="1"/>
            <a:r>
              <a:rPr lang="ru-RU" altLang="ru-RU" dirty="0">
                <a:solidFill>
                  <a:srgbClr val="FF6600"/>
                </a:solidFill>
                <a:latin typeface="Arial Rounded MT Bold" panose="020F0704030504030204" pitchFamily="34" charset="0"/>
              </a:rPr>
              <a:t> </a:t>
            </a:r>
            <a:endParaRPr lang="ru-RU" altLang="ru-RU" b="1" u="sng" dirty="0">
              <a:solidFill>
                <a:srgbClr val="FF6600"/>
              </a:solidFill>
              <a:latin typeface="Arial Rounded MT Bold" panose="020F0704030504030204" pitchFamily="34" charset="0"/>
            </a:endParaRPr>
          </a:p>
          <a:p>
            <a:pPr eaLnBrk="1" hangingPunct="1">
              <a:buFontTx/>
              <a:buAutoNum type="arabicPeriod"/>
            </a:pPr>
            <a:r>
              <a:rPr lang="ru-RU" altLang="ru-RU" b="1" dirty="0">
                <a:latin typeface="Arial Rounded MT Bold" panose="020F0704030504030204" pitchFamily="34" charset="0"/>
              </a:rPr>
              <a:t>Уметь </a:t>
            </a:r>
            <a:r>
              <a:rPr lang="ru-RU" altLang="ru-RU" b="1" u="sng" dirty="0">
                <a:latin typeface="Arial Rounded MT Bold" panose="020F0704030504030204" pitchFamily="34" charset="0"/>
              </a:rPr>
              <a:t>видеть</a:t>
            </a:r>
            <a:r>
              <a:rPr lang="ru-RU" altLang="ru-RU" b="1" dirty="0">
                <a:latin typeface="Arial Rounded MT Bold" panose="020F0704030504030204" pitchFamily="34" charset="0"/>
              </a:rPr>
              <a:t> </a:t>
            </a:r>
            <a:r>
              <a:rPr lang="ru-RU" altLang="ru-RU" dirty="0">
                <a:latin typeface="Arial Rounded MT Bold" panose="020F0704030504030204" pitchFamily="34" charset="0"/>
              </a:rPr>
              <a:t>себя в мире (людей, вещей, волн, полей…): </a:t>
            </a:r>
            <a:br>
              <a:rPr lang="ru-RU" altLang="ru-RU" dirty="0">
                <a:latin typeface="Arial Rounded MT Bold" panose="020F0704030504030204" pitchFamily="34" charset="0"/>
              </a:rPr>
            </a:br>
            <a:r>
              <a:rPr lang="ru-RU" altLang="ru-RU" dirty="0">
                <a:latin typeface="Arial Rounded MT Bold" panose="020F0704030504030204" pitchFamily="34" charset="0"/>
              </a:rPr>
              <a:t>(</a:t>
            </a:r>
            <a:r>
              <a:rPr lang="ru-RU" altLang="ru-RU" b="1" u="sng" dirty="0">
                <a:latin typeface="Arial Rounded MT Bold" panose="020F0704030504030204" pitchFamily="34" charset="0"/>
              </a:rPr>
              <a:t>своя</a:t>
            </a:r>
            <a:r>
              <a:rPr lang="ru-RU" altLang="ru-RU" dirty="0">
                <a:latin typeface="Arial Rounded MT Bold" panose="020F0704030504030204" pitchFamily="34" charset="0"/>
              </a:rPr>
              <a:t> культура: миро-воззрение + мониторинг внешней и внутренней сред)</a:t>
            </a:r>
            <a:endParaRPr lang="ru-RU" altLang="ru-RU" sz="1200" b="1" dirty="0">
              <a:latin typeface="Arial Rounded MT Bold" panose="020F0704030504030204" pitchFamily="34" charset="0"/>
            </a:endParaRPr>
          </a:p>
          <a:p>
            <a:pPr eaLnBrk="1" hangingPunct="1"/>
            <a:endParaRPr lang="ru-RU" altLang="ru-RU" sz="1200" b="1" dirty="0">
              <a:latin typeface="Arial Rounded MT Bold" panose="020F0704030504030204" pitchFamily="34" charset="0"/>
            </a:endParaRPr>
          </a:p>
          <a:p>
            <a:pPr eaLnBrk="1" hangingPunct="1"/>
            <a:endParaRPr lang="ru-RU" altLang="ru-RU" sz="1000" b="1" dirty="0">
              <a:solidFill>
                <a:schemeClr val="accent2"/>
              </a:solidFill>
              <a:latin typeface="Arial Rounded MT Bold" panose="020F0704030504030204" pitchFamily="34" charset="0"/>
            </a:endParaRPr>
          </a:p>
          <a:p>
            <a:pPr eaLnBrk="1" hangingPunct="1"/>
            <a:endParaRPr lang="ru-RU" altLang="ru-RU" sz="1000" b="1" dirty="0" smtClean="0">
              <a:solidFill>
                <a:schemeClr val="accent2"/>
              </a:solidFill>
              <a:latin typeface="Arial Rounded MT Bold" panose="020F0704030504030204" pitchFamily="34" charset="0"/>
            </a:endParaRPr>
          </a:p>
          <a:p>
            <a:pPr eaLnBrk="1" hangingPunct="1"/>
            <a:endParaRPr lang="ru-RU" altLang="ru-RU" sz="1000" b="1" dirty="0">
              <a:solidFill>
                <a:schemeClr val="accent2"/>
              </a:solidFill>
              <a:latin typeface="Arial Rounded MT Bold" panose="020F0704030504030204" pitchFamily="34" charset="0"/>
            </a:endParaRPr>
          </a:p>
          <a:p>
            <a:pPr eaLnBrk="1" hangingPunct="1"/>
            <a:endParaRPr lang="ru-RU" altLang="ru-RU" sz="1000" b="1" dirty="0" smtClean="0">
              <a:solidFill>
                <a:schemeClr val="accent2"/>
              </a:solidFill>
              <a:latin typeface="Arial Rounded MT Bold" panose="020F0704030504030204" pitchFamily="34" charset="0"/>
            </a:endParaRPr>
          </a:p>
          <a:p>
            <a:pPr eaLnBrk="1" hangingPunct="1"/>
            <a:endParaRPr lang="ru-RU" altLang="ru-RU" sz="1000" b="1" dirty="0">
              <a:solidFill>
                <a:schemeClr val="accent2"/>
              </a:solidFill>
              <a:latin typeface="Arial Rounded MT Bold" panose="020F0704030504030204" pitchFamily="34" charset="0"/>
            </a:endParaRPr>
          </a:p>
          <a:p>
            <a:pPr eaLnBrk="1" hangingPunct="1"/>
            <a:endParaRPr lang="en-US" altLang="ru-RU" sz="1000" b="1" dirty="0">
              <a:solidFill>
                <a:schemeClr val="accent2"/>
              </a:solidFill>
              <a:latin typeface="Arial Rounded MT Bold" panose="020F0704030504030204" pitchFamily="34" charset="0"/>
            </a:endParaRPr>
          </a:p>
          <a:p>
            <a:pPr eaLnBrk="1" hangingPunct="1"/>
            <a:r>
              <a:rPr lang="ru-RU" altLang="ru-RU" b="1" dirty="0">
                <a:solidFill>
                  <a:schemeClr val="accent2"/>
                </a:solidFill>
                <a:latin typeface="Arial Rounded MT Bold" panose="020F0704030504030204" pitchFamily="34" charset="0"/>
              </a:rPr>
              <a:t>2. Уметь </a:t>
            </a:r>
            <a:r>
              <a:rPr lang="ru-RU" altLang="ru-RU" b="1" u="sng" dirty="0">
                <a:solidFill>
                  <a:schemeClr val="accent2"/>
                </a:solidFill>
                <a:latin typeface="Arial Rounded MT Bold" panose="020F0704030504030204" pitchFamily="34" charset="0"/>
              </a:rPr>
              <a:t>чувствовать:</a:t>
            </a:r>
            <a:r>
              <a:rPr lang="ru-RU" altLang="ru-RU" b="1" dirty="0">
                <a:solidFill>
                  <a:schemeClr val="accent2"/>
                </a:solidFill>
                <a:latin typeface="Arial Rounded MT Bold" panose="020F0704030504030204" pitchFamily="34" charset="0"/>
              </a:rPr>
              <a:t> </a:t>
            </a:r>
            <a:r>
              <a:rPr lang="ru-RU" altLang="ru-RU" dirty="0">
                <a:solidFill>
                  <a:schemeClr val="accent2"/>
                </a:solidFill>
                <a:latin typeface="Arial Rounded MT Bold" panose="020F0704030504030204" pitchFamily="34" charset="0"/>
              </a:rPr>
              <a:t>себя, других, себя в других, других в себе… («сердце»)</a:t>
            </a:r>
            <a:endParaRPr lang="ru-RU" altLang="ru-RU" b="1" dirty="0">
              <a:solidFill>
                <a:schemeClr val="accent2"/>
              </a:solidFill>
              <a:latin typeface="Arial Rounded MT Bold" panose="020F0704030504030204" pitchFamily="34" charset="0"/>
            </a:endParaRPr>
          </a:p>
          <a:p>
            <a:pPr eaLnBrk="1" hangingPunct="1"/>
            <a:r>
              <a:rPr lang="ru-RU" altLang="ru-RU" b="1" dirty="0">
                <a:solidFill>
                  <a:srgbClr val="66FF33"/>
                </a:solidFill>
                <a:latin typeface="Arial Rounded MT Bold" panose="020F0704030504030204" pitchFamily="34" charset="0"/>
              </a:rPr>
              <a:t>3. Уметь </a:t>
            </a:r>
            <a:r>
              <a:rPr lang="ru-RU" altLang="ru-RU" b="1" u="sng" dirty="0">
                <a:solidFill>
                  <a:srgbClr val="66FF33"/>
                </a:solidFill>
                <a:latin typeface="Arial Rounded MT Bold" panose="020F0704030504030204" pitchFamily="34" charset="0"/>
              </a:rPr>
              <a:t>думать</a:t>
            </a:r>
            <a:r>
              <a:rPr lang="ru-RU" altLang="ru-RU" b="1" dirty="0">
                <a:solidFill>
                  <a:srgbClr val="66FF33"/>
                </a:solidFill>
                <a:latin typeface="Arial Rounded MT Bold" panose="020F0704030504030204" pitchFamily="34" charset="0"/>
              </a:rPr>
              <a:t>, </a:t>
            </a:r>
            <a:r>
              <a:rPr lang="ru-RU" altLang="ru-RU" dirty="0">
                <a:solidFill>
                  <a:srgbClr val="66FF33"/>
                </a:solidFill>
                <a:latin typeface="Arial Rounded MT Bold" panose="020F0704030504030204" pitchFamily="34" charset="0"/>
              </a:rPr>
              <a:t>в том числе сомневаться (пробовать и ошибаться) («ум»)</a:t>
            </a:r>
          </a:p>
          <a:p>
            <a:pPr eaLnBrk="1" hangingPunct="1"/>
            <a:r>
              <a:rPr lang="ru-RU" altLang="ru-RU" b="1" dirty="0">
                <a:solidFill>
                  <a:srgbClr val="FF6600"/>
                </a:solidFill>
                <a:latin typeface="Arial Rounded MT Bold" panose="020F0704030504030204" pitchFamily="34" charset="0"/>
              </a:rPr>
              <a:t>4. Владеть</a:t>
            </a:r>
            <a:r>
              <a:rPr lang="ru-RU" altLang="ru-RU" b="1" u="sng" dirty="0">
                <a:solidFill>
                  <a:srgbClr val="FF6600"/>
                </a:solidFill>
                <a:latin typeface="Arial Rounded MT Bold" panose="020F0704030504030204" pitchFamily="34" charset="0"/>
              </a:rPr>
              <a:t> культурой хозяйствования</a:t>
            </a:r>
            <a:r>
              <a:rPr lang="ru-RU" altLang="ru-RU" b="1" dirty="0">
                <a:solidFill>
                  <a:srgbClr val="FF6600"/>
                </a:solidFill>
                <a:latin typeface="Arial Rounded MT Bold" panose="020F0704030504030204" pitchFamily="34" charset="0"/>
              </a:rPr>
              <a:t> (</a:t>
            </a:r>
            <a:r>
              <a:rPr lang="ru-RU" altLang="ru-RU" dirty="0">
                <a:solidFill>
                  <a:srgbClr val="FF6600"/>
                </a:solidFill>
                <a:latin typeface="Arial Rounded MT Bold" panose="020F0704030504030204" pitchFamily="34" charset="0"/>
              </a:rPr>
              <a:t>правления, управления и экономии)</a:t>
            </a:r>
            <a:endParaRPr lang="en-US" altLang="ru-RU" dirty="0">
              <a:solidFill>
                <a:srgbClr val="FF6600"/>
              </a:solidFill>
              <a:latin typeface="Arial Rounded MT Bold" panose="020F0704030504030204" pitchFamily="34" charset="0"/>
            </a:endParaRPr>
          </a:p>
          <a:p>
            <a:pPr eaLnBrk="1" hangingPunct="1"/>
            <a:r>
              <a:rPr lang="en-US" altLang="ru-RU" dirty="0">
                <a:solidFill>
                  <a:srgbClr val="FF6600"/>
                </a:solidFill>
                <a:latin typeface="Arial Rounded MT Bold" panose="020F0704030504030204" pitchFamily="34" charset="0"/>
              </a:rPr>
              <a:t>(government, management, economy)</a:t>
            </a:r>
            <a:endParaRPr lang="ru-RU" altLang="ru-RU" b="1" dirty="0">
              <a:solidFill>
                <a:srgbClr val="FF6600"/>
              </a:solidFill>
              <a:latin typeface="Arial Rounded MT Bold" panose="020F0704030504030204" pitchFamily="34" charset="0"/>
            </a:endParaRPr>
          </a:p>
          <a:p>
            <a:pPr eaLnBrk="1" hangingPunct="1"/>
            <a:r>
              <a:rPr lang="ru-RU" altLang="ru-RU" b="1" dirty="0">
                <a:latin typeface="Arial Rounded MT Bold" panose="020F0704030504030204" pitchFamily="34" charset="0"/>
              </a:rPr>
              <a:t>5. Иметь </a:t>
            </a:r>
            <a:r>
              <a:rPr lang="ru-RU" altLang="ru-RU" b="1" u="sng" dirty="0">
                <a:latin typeface="Arial Rounded MT Bold" panose="020F0704030504030204" pitchFamily="34" charset="0"/>
              </a:rPr>
              <a:t>силу воли</a:t>
            </a:r>
            <a:r>
              <a:rPr lang="ru-RU" altLang="ru-RU" b="1" dirty="0">
                <a:latin typeface="Arial Rounded MT Bold" panose="020F0704030504030204" pitchFamily="34" charset="0"/>
              </a:rPr>
              <a:t> </a:t>
            </a:r>
            <a:r>
              <a:rPr lang="ru-RU" altLang="ru-RU" sz="1600" dirty="0">
                <a:latin typeface="Arial Rounded MT Bold" panose="020F0704030504030204" pitchFamily="34" charset="0"/>
              </a:rPr>
              <a:t>(способность </a:t>
            </a:r>
            <a:r>
              <a:rPr lang="ru-RU" altLang="ru-RU" sz="1600" b="1" u="sng" dirty="0">
                <a:latin typeface="Arial Rounded MT Bold" panose="020F0704030504030204" pitchFamily="34" charset="0"/>
              </a:rPr>
              <a:t>само</a:t>
            </a:r>
            <a:r>
              <a:rPr lang="ru-RU" altLang="ru-RU" sz="1600" dirty="0">
                <a:latin typeface="Arial Rounded MT Bold" panose="020F0704030504030204" pitchFamily="34" charset="0"/>
              </a:rPr>
              <a:t>определяться (в пределах своей неопределенности – «</a:t>
            </a:r>
            <a:r>
              <a:rPr lang="en-US" altLang="ru-RU" sz="1600" dirty="0">
                <a:latin typeface="Arial Rounded MT Bold" panose="020F0704030504030204" pitchFamily="34" charset="0"/>
              </a:rPr>
              <a:t>cash</a:t>
            </a:r>
            <a:r>
              <a:rPr lang="ru-RU" altLang="ru-RU" sz="1600" dirty="0">
                <a:latin typeface="Arial Rounded MT Bold" panose="020F0704030504030204" pitchFamily="34" charset="0"/>
              </a:rPr>
              <a:t>») и поддерживать </a:t>
            </a:r>
            <a:r>
              <a:rPr lang="ru-RU" altLang="ru-RU" sz="1600" u="sng" dirty="0">
                <a:latin typeface="Arial Rounded MT Bold" panose="020F0704030504030204" pitchFamily="34" charset="0"/>
              </a:rPr>
              <a:t>определенность</a:t>
            </a:r>
            <a:r>
              <a:rPr lang="ru-RU" altLang="ru-RU" sz="1600" dirty="0">
                <a:latin typeface="Arial Rounded MT Bold" panose="020F0704030504030204" pitchFamily="34" charset="0"/>
              </a:rPr>
              <a:t> своей среды при внешних н</a:t>
            </a:r>
            <a:r>
              <a:rPr lang="ru-RU" altLang="ru-RU" sz="1600" u="sng" dirty="0">
                <a:latin typeface="Arial Rounded MT Bold" panose="020F0704030504030204" pitchFamily="34" charset="0"/>
              </a:rPr>
              <a:t>еопределенностях</a:t>
            </a:r>
            <a:r>
              <a:rPr lang="ru-RU" altLang="ru-RU" sz="1600" dirty="0">
                <a:latin typeface="Arial Rounded MT Bold" panose="020F0704030504030204" pitchFamily="34" charset="0"/>
              </a:rPr>
              <a:t>): держать свое</a:t>
            </a:r>
            <a:br>
              <a:rPr lang="ru-RU" altLang="ru-RU" sz="1600" dirty="0">
                <a:latin typeface="Arial Rounded MT Bold" panose="020F0704030504030204" pitchFamily="34" charset="0"/>
              </a:rPr>
            </a:br>
            <a:r>
              <a:rPr lang="ru-RU" altLang="ru-RU" sz="1600" b="1" u="sng" dirty="0">
                <a:latin typeface="Arial Rounded MT Bold" panose="020F0704030504030204" pitchFamily="34" charset="0"/>
              </a:rPr>
              <a:t>соотношение неопределенностей</a:t>
            </a:r>
            <a:r>
              <a:rPr lang="ru-RU" altLang="ru-RU" sz="1600" dirty="0">
                <a:latin typeface="Arial Rounded MT Bold" panose="020F0704030504030204" pitchFamily="34" charset="0"/>
              </a:rPr>
              <a:t>?</a:t>
            </a:r>
            <a:r>
              <a:rPr lang="ru-RU" altLang="ru-RU" b="1" dirty="0">
                <a:latin typeface="Arial Rounded MT Bold" panose="020F0704030504030204" pitchFamily="34" charset="0"/>
              </a:rPr>
              <a:t> </a:t>
            </a:r>
          </a:p>
        </p:txBody>
      </p:sp>
      <p:sp>
        <p:nvSpPr>
          <p:cNvPr id="19503" name="Text Box 47"/>
          <p:cNvSpPr txBox="1">
            <a:spLocks noChangeArrowheads="1"/>
          </p:cNvSpPr>
          <p:nvPr/>
        </p:nvSpPr>
        <p:spPr bwMode="auto">
          <a:xfrm>
            <a:off x="2593022" y="2597843"/>
            <a:ext cx="24685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sz="1200">
                <a:latin typeface="Arial Rounded MT Bold" panose="020F0704030504030204" pitchFamily="34" charset="0"/>
              </a:rPr>
              <a:t>Юр.л: мобильность капитала</a:t>
            </a:r>
            <a:r>
              <a:rPr lang="en-US" altLang="ru-RU" sz="1200">
                <a:latin typeface="Arial Rounded MT Bold" panose="020F0704030504030204" pitchFamily="34" charset="0"/>
              </a:rPr>
              <a:t>…</a:t>
            </a:r>
            <a:endParaRPr lang="ru-RU" altLang="ru-RU" sz="1200">
              <a:latin typeface="Arial Rounded MT Bold" panose="020F0704030504030204" pitchFamily="34" charset="0"/>
            </a:endParaRPr>
          </a:p>
        </p:txBody>
      </p:sp>
      <p:sp>
        <p:nvSpPr>
          <p:cNvPr id="19504" name="Line 48"/>
          <p:cNvSpPr>
            <a:spLocks noChangeShapeType="1"/>
          </p:cNvSpPr>
          <p:nvPr/>
        </p:nvSpPr>
        <p:spPr bwMode="auto">
          <a:xfrm flipH="1" flipV="1">
            <a:off x="1729422" y="3796213"/>
            <a:ext cx="4648799" cy="2420998"/>
          </a:xfrm>
          <a:prstGeom prst="line">
            <a:avLst/>
          </a:prstGeom>
          <a:noFill/>
          <a:ln w="19050">
            <a:solidFill>
              <a:schemeClr val="tx1"/>
            </a:solidFill>
            <a:prstDash val="dash"/>
            <a:round/>
            <a:headEnd/>
            <a:tailEnd type="stealth" w="med" len="lg"/>
          </a:ln>
          <a:extLst>
            <a:ext uri="{909E8E84-426E-40DD-AFC4-6F175D3DCCD1}">
              <a14:hiddenFill xmlns:a14="http://schemas.microsoft.com/office/drawing/2010/main">
                <a:noFill/>
              </a14:hiddenFill>
            </a:ext>
          </a:extLst>
        </p:spPr>
        <p:txBody>
          <a:bodyPr/>
          <a:lstStyle/>
          <a:p>
            <a:endParaRPr lang="ru-RU"/>
          </a:p>
        </p:txBody>
      </p:sp>
      <p:sp>
        <p:nvSpPr>
          <p:cNvPr id="19505" name="Line 49"/>
          <p:cNvSpPr>
            <a:spLocks noChangeShapeType="1"/>
          </p:cNvSpPr>
          <p:nvPr/>
        </p:nvSpPr>
        <p:spPr bwMode="auto">
          <a:xfrm flipH="1" flipV="1">
            <a:off x="4617771" y="3363277"/>
            <a:ext cx="1760449" cy="2853934"/>
          </a:xfrm>
          <a:prstGeom prst="line">
            <a:avLst/>
          </a:prstGeom>
          <a:noFill/>
          <a:ln w="19050">
            <a:solidFill>
              <a:schemeClr val="tx1"/>
            </a:solidFill>
            <a:prstDash val="dash"/>
            <a:round/>
            <a:headEnd/>
            <a:tailEnd type="stealth" w="med" len="lg"/>
          </a:ln>
          <a:extLst>
            <a:ext uri="{909E8E84-426E-40DD-AFC4-6F175D3DCCD1}">
              <a14:hiddenFill xmlns:a14="http://schemas.microsoft.com/office/drawing/2010/main">
                <a:noFill/>
              </a14:hiddenFill>
            </a:ext>
          </a:extLst>
        </p:spPr>
        <p:txBody>
          <a:bodyPr/>
          <a:lstStyle/>
          <a:p>
            <a:endParaRPr lang="ru-RU"/>
          </a:p>
        </p:txBody>
      </p:sp>
      <p:sp>
        <p:nvSpPr>
          <p:cNvPr id="19506" name="Line 50"/>
          <p:cNvSpPr>
            <a:spLocks noChangeShapeType="1"/>
          </p:cNvSpPr>
          <p:nvPr/>
        </p:nvSpPr>
        <p:spPr bwMode="auto">
          <a:xfrm flipH="1" flipV="1">
            <a:off x="3478847" y="720856"/>
            <a:ext cx="2899373" cy="5543979"/>
          </a:xfrm>
          <a:prstGeom prst="line">
            <a:avLst/>
          </a:prstGeom>
          <a:noFill/>
          <a:ln w="19050">
            <a:solidFill>
              <a:schemeClr val="tx1"/>
            </a:solidFill>
            <a:prstDash val="dash"/>
            <a:round/>
            <a:headEnd/>
            <a:tailEnd type="stealth" w="med" len="lg"/>
          </a:ln>
          <a:extLst>
            <a:ext uri="{909E8E84-426E-40DD-AFC4-6F175D3DCCD1}">
              <a14:hiddenFill xmlns:a14="http://schemas.microsoft.com/office/drawing/2010/main">
                <a:noFill/>
              </a14:hiddenFill>
            </a:ext>
          </a:extLst>
        </p:spPr>
        <p:txBody>
          <a:bodyPr/>
          <a:lstStyle/>
          <a:p>
            <a:endParaRPr lang="ru-RU"/>
          </a:p>
        </p:txBody>
      </p:sp>
      <p:sp>
        <p:nvSpPr>
          <p:cNvPr id="19507" name="Text Box 51"/>
          <p:cNvSpPr txBox="1">
            <a:spLocks noChangeArrowheads="1"/>
          </p:cNvSpPr>
          <p:nvPr/>
        </p:nvSpPr>
        <p:spPr bwMode="auto">
          <a:xfrm>
            <a:off x="3602196" y="3764263"/>
            <a:ext cx="2508250" cy="376237"/>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altLang="ru-RU" b="1">
                <a:latin typeface="Arial Rounded MT Bold" panose="020F0704030504030204" pitchFamily="34" charset="0"/>
              </a:rPr>
              <a:t>Образование</a:t>
            </a:r>
            <a:r>
              <a:rPr lang="en-US" altLang="ru-RU" b="1">
                <a:latin typeface="Arial Rounded MT Bold" panose="020F0704030504030204" pitchFamily="34" charset="0"/>
              </a:rPr>
              <a:t> (</a:t>
            </a:r>
            <a:r>
              <a:rPr lang="en-US" altLang="ru-RU" b="1" i="1">
                <a:latin typeface="Arial Rounded MT Bold" panose="020F0704030504030204" pitchFamily="34" charset="0"/>
              </a:rPr>
              <a:t>LLL</a:t>
            </a:r>
            <a:r>
              <a:rPr lang="en-US" altLang="ru-RU" b="1">
                <a:latin typeface="Arial Rounded MT Bold" panose="020F0704030504030204" pitchFamily="34" charset="0"/>
              </a:rPr>
              <a:t>)</a:t>
            </a:r>
            <a:r>
              <a:rPr lang="ru-RU" altLang="ru-RU">
                <a:latin typeface="Arial Rounded MT Bold" panose="020F0704030504030204" pitchFamily="34" charset="0"/>
              </a:rPr>
              <a:t> </a:t>
            </a:r>
          </a:p>
        </p:txBody>
      </p:sp>
      <p:sp>
        <p:nvSpPr>
          <p:cNvPr id="19495" name="Line 39"/>
          <p:cNvSpPr>
            <a:spLocks noChangeShapeType="1"/>
          </p:cNvSpPr>
          <p:nvPr/>
        </p:nvSpPr>
        <p:spPr bwMode="auto">
          <a:xfrm flipH="1">
            <a:off x="1645284" y="2569268"/>
            <a:ext cx="2762250" cy="661988"/>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ru-RU"/>
          </a:p>
        </p:txBody>
      </p:sp>
      <p:sp>
        <p:nvSpPr>
          <p:cNvPr id="54" name="TextBox 53"/>
          <p:cNvSpPr txBox="1"/>
          <p:nvPr/>
        </p:nvSpPr>
        <p:spPr>
          <a:xfrm>
            <a:off x="2246948" y="3175694"/>
            <a:ext cx="554037" cy="246063"/>
          </a:xfrm>
          <a:prstGeom prst="rect">
            <a:avLst/>
          </a:prstGeom>
          <a:solidFill>
            <a:schemeClr val="accent3"/>
          </a:solidFill>
        </p:spPr>
        <p:txBody>
          <a:bodyPr>
            <a:spAutoFit/>
          </a:bodyPr>
          <a:lstStyle/>
          <a:p>
            <a:pPr>
              <a:defRPr/>
            </a:pPr>
            <a:r>
              <a:rPr lang="ru-RU" sz="1000" dirty="0">
                <a:latin typeface="Arial" charset="0"/>
              </a:rPr>
              <a:t>или?</a:t>
            </a:r>
          </a:p>
        </p:txBody>
      </p:sp>
    </p:spTree>
    <p:extLst>
      <p:ext uri="{BB962C8B-B14F-4D97-AF65-F5344CB8AC3E}">
        <p14:creationId xmlns:p14="http://schemas.microsoft.com/office/powerpoint/2010/main" val="36323467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9476"/>
                                        </p:tgtEl>
                                        <p:attrNameLst>
                                          <p:attrName>style.visibility</p:attrName>
                                        </p:attrNameLst>
                                      </p:cBhvr>
                                      <p:to>
                                        <p:strVal val="visible"/>
                                      </p:to>
                                    </p:set>
                                    <p:animEffect transition="in" filter="wipe(up)">
                                      <p:cBhvr>
                                        <p:cTn id="7" dur="500"/>
                                        <p:tgtEl>
                                          <p:spTgt spid="194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9500"/>
                                        </p:tgtEl>
                                        <p:attrNameLst>
                                          <p:attrName>style.visibility</p:attrName>
                                        </p:attrNameLst>
                                      </p:cBhvr>
                                      <p:to>
                                        <p:strVal val="visible"/>
                                      </p:to>
                                    </p:set>
                                  </p:childTnLst>
                                </p:cTn>
                              </p:par>
                              <p:par>
                                <p:cTn id="12" presetID="22" presetClass="entr" presetSubtype="1" fill="hold" nodeType="withEffect">
                                  <p:stCondLst>
                                    <p:cond delay="0"/>
                                  </p:stCondLst>
                                  <p:childTnLst>
                                    <p:set>
                                      <p:cBhvr>
                                        <p:cTn id="13" dur="1" fill="hold">
                                          <p:stCondLst>
                                            <p:cond delay="0"/>
                                          </p:stCondLst>
                                        </p:cTn>
                                        <p:tgtEl>
                                          <p:spTgt spid="19509"/>
                                        </p:tgtEl>
                                        <p:attrNameLst>
                                          <p:attrName>style.visibility</p:attrName>
                                        </p:attrNameLst>
                                      </p:cBhvr>
                                      <p:to>
                                        <p:strVal val="visible"/>
                                      </p:to>
                                    </p:set>
                                    <p:animEffect transition="in" filter="wipe(up)">
                                      <p:cBhvr>
                                        <p:cTn id="14" dur="2000"/>
                                        <p:tgtEl>
                                          <p:spTgt spid="1950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49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49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49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49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49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501"/>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498"/>
                                        </p:tgtEl>
                                        <p:attrNameLst>
                                          <p:attrName>style.visibility</p:attrName>
                                        </p:attrNameLst>
                                      </p:cBhvr>
                                      <p:to>
                                        <p:strVal val="visible"/>
                                      </p:to>
                                    </p:set>
                                    <p:animEffect transition="in" filter="wipe(left)">
                                      <p:cBhvr>
                                        <p:cTn id="33" dur="2000"/>
                                        <p:tgtEl>
                                          <p:spTgt spid="1949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9499"/>
                                        </p:tgtEl>
                                        <p:attrNameLst>
                                          <p:attrName>style.visibility</p:attrName>
                                        </p:attrNameLst>
                                      </p:cBhvr>
                                      <p:to>
                                        <p:strVal val="visible"/>
                                      </p:to>
                                    </p:set>
                                    <p:animEffect transition="in" filter="wipe(left)">
                                      <p:cBhvr>
                                        <p:cTn id="38" dur="2000"/>
                                        <p:tgtEl>
                                          <p:spTgt spid="1949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9497"/>
                                        </p:tgtEl>
                                        <p:attrNameLst>
                                          <p:attrName>style.visibility</p:attrName>
                                        </p:attrNameLst>
                                      </p:cBhvr>
                                      <p:to>
                                        <p:strVal val="visible"/>
                                      </p:to>
                                    </p:set>
                                    <p:animEffect transition="in" filter="wipe(left)">
                                      <p:cBhvr>
                                        <p:cTn id="43" dur="3000"/>
                                        <p:tgtEl>
                                          <p:spTgt spid="1949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9491"/>
                                        </p:tgtEl>
                                        <p:attrNameLst>
                                          <p:attrName>style.visibility</p:attrName>
                                        </p:attrNameLst>
                                      </p:cBhvr>
                                      <p:to>
                                        <p:strVal val="visible"/>
                                      </p:to>
                                    </p:set>
                                    <p:animEffect transition="in" filter="wipe(left)">
                                      <p:cBhvr>
                                        <p:cTn id="53" dur="2000"/>
                                        <p:tgtEl>
                                          <p:spTgt spid="19491"/>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9503"/>
                                        </p:tgtEl>
                                        <p:attrNameLst>
                                          <p:attrName>style.visibility</p:attrName>
                                        </p:attrNameLst>
                                      </p:cBhvr>
                                      <p:to>
                                        <p:strVal val="visible"/>
                                      </p:to>
                                    </p:set>
                                    <p:animEffect transition="in" filter="wipe(left)">
                                      <p:cBhvr>
                                        <p:cTn id="58" dur="2000"/>
                                        <p:tgtEl>
                                          <p:spTgt spid="19503"/>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19502"/>
                                        </p:tgtEl>
                                        <p:attrNameLst>
                                          <p:attrName>style.visibility</p:attrName>
                                        </p:attrNameLst>
                                      </p:cBhvr>
                                      <p:to>
                                        <p:strVal val="visible"/>
                                      </p:to>
                                    </p:set>
                                    <p:animEffect transition="in" filter="wipe(up)">
                                      <p:cBhvr>
                                        <p:cTn id="63" dur="2000"/>
                                        <p:tgtEl>
                                          <p:spTgt spid="19502"/>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9504"/>
                                        </p:tgtEl>
                                        <p:attrNameLst>
                                          <p:attrName>style.visibility</p:attrName>
                                        </p:attrNameLst>
                                      </p:cBhvr>
                                      <p:to>
                                        <p:strVal val="visible"/>
                                      </p:to>
                                    </p:set>
                                    <p:animEffect transition="in" filter="wipe(down)">
                                      <p:cBhvr>
                                        <p:cTn id="68" dur="2000"/>
                                        <p:tgtEl>
                                          <p:spTgt spid="1950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9505"/>
                                        </p:tgtEl>
                                        <p:attrNameLst>
                                          <p:attrName>style.visibility</p:attrName>
                                        </p:attrNameLst>
                                      </p:cBhvr>
                                      <p:to>
                                        <p:strVal val="visible"/>
                                      </p:to>
                                    </p:set>
                                    <p:animEffect transition="in" filter="wipe(down)">
                                      <p:cBhvr>
                                        <p:cTn id="71" dur="2000"/>
                                        <p:tgtEl>
                                          <p:spTgt spid="19505"/>
                                        </p:tgtEl>
                                      </p:cBhvr>
                                    </p:animEffect>
                                  </p:childTnLst>
                                </p:cTn>
                              </p:par>
                              <p:par>
                                <p:cTn id="72" presetID="22" presetClass="entr" presetSubtype="4" fill="hold" grpId="1" nodeType="withEffect">
                                  <p:stCondLst>
                                    <p:cond delay="0"/>
                                  </p:stCondLst>
                                  <p:childTnLst>
                                    <p:set>
                                      <p:cBhvr>
                                        <p:cTn id="73" dur="1" fill="hold">
                                          <p:stCondLst>
                                            <p:cond delay="0"/>
                                          </p:stCondLst>
                                        </p:cTn>
                                        <p:tgtEl>
                                          <p:spTgt spid="19505"/>
                                        </p:tgtEl>
                                        <p:attrNameLst>
                                          <p:attrName>style.visibility</p:attrName>
                                        </p:attrNameLst>
                                      </p:cBhvr>
                                      <p:to>
                                        <p:strVal val="visible"/>
                                      </p:to>
                                    </p:set>
                                    <p:animEffect transition="in" filter="wipe(down)">
                                      <p:cBhvr>
                                        <p:cTn id="74" dur="2000"/>
                                        <p:tgtEl>
                                          <p:spTgt spid="19505"/>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9506"/>
                                        </p:tgtEl>
                                        <p:attrNameLst>
                                          <p:attrName>style.visibility</p:attrName>
                                        </p:attrNameLst>
                                      </p:cBhvr>
                                      <p:to>
                                        <p:strVal val="visible"/>
                                      </p:to>
                                    </p:set>
                                    <p:animEffect transition="in" filter="wipe(down)">
                                      <p:cBhvr>
                                        <p:cTn id="77" dur="2000"/>
                                        <p:tgtEl>
                                          <p:spTgt spid="19506"/>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9507"/>
                                        </p:tgtEl>
                                        <p:attrNameLst>
                                          <p:attrName>style.visibility</p:attrName>
                                        </p:attrNameLst>
                                      </p:cBhvr>
                                      <p:to>
                                        <p:strVal val="visible"/>
                                      </p:to>
                                    </p:set>
                                    <p:animEffect transition="in" filter="wipe(left)">
                                      <p:cBhvr>
                                        <p:cTn id="82" dur="1000"/>
                                        <p:tgtEl>
                                          <p:spTgt spid="19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6" grpId="0" animBg="1" autoUpdateAnimBg="0"/>
      <p:bldP spid="19491" grpId="0" animBg="1"/>
      <p:bldP spid="19492" grpId="0" animBg="1"/>
      <p:bldP spid="19493" grpId="0" animBg="1"/>
      <p:bldP spid="19494" grpId="0" animBg="1"/>
      <p:bldP spid="19496" grpId="0" animBg="1"/>
      <p:bldP spid="19497" grpId="0" animBg="1"/>
      <p:bldP spid="19498" grpId="0"/>
      <p:bldP spid="19499" grpId="0" animBg="1"/>
      <p:bldP spid="19500" grpId="0"/>
      <p:bldP spid="19501" grpId="0" animBg="1"/>
      <p:bldP spid="19502" grpId="0" animBg="1" autoUpdateAnimBg="0"/>
      <p:bldP spid="19503" grpId="0"/>
      <p:bldP spid="19504" grpId="0" animBg="1"/>
      <p:bldP spid="19505" grpId="0" animBg="1"/>
      <p:bldP spid="19505" grpId="1" animBg="1"/>
      <p:bldP spid="19506" grpId="0" animBg="1"/>
      <p:bldP spid="19507" grpId="0" animBg="1"/>
      <p:bldP spid="19495" grpId="0" animBg="1"/>
      <p:bldP spid="5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524000" y="274638"/>
            <a:ext cx="8686800" cy="1143000"/>
          </a:xfrm>
        </p:spPr>
        <p:txBody>
          <a:bodyPr/>
          <a:lstStyle/>
          <a:p>
            <a:pPr eaLnBrk="1" hangingPunct="1"/>
            <a:r>
              <a:rPr lang="ru-RU" altLang="ru-RU" sz="2800" b="1"/>
              <a:t>Хозяйствование в узком и широком смысле</a:t>
            </a:r>
            <a:endParaRPr lang="ru-RU" altLang="ru-RU" sz="2800"/>
          </a:p>
        </p:txBody>
      </p:sp>
      <p:sp>
        <p:nvSpPr>
          <p:cNvPr id="69636" name="Line 4"/>
          <p:cNvSpPr>
            <a:spLocks noChangeShapeType="1"/>
          </p:cNvSpPr>
          <p:nvPr/>
        </p:nvSpPr>
        <p:spPr bwMode="auto">
          <a:xfrm flipV="1">
            <a:off x="6329363" y="2955925"/>
            <a:ext cx="0" cy="2281238"/>
          </a:xfrm>
          <a:prstGeom prst="line">
            <a:avLst/>
          </a:prstGeom>
          <a:noFill/>
          <a:ln w="63500">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69637" name="Text Box 5"/>
          <p:cNvSpPr txBox="1">
            <a:spLocks noChangeArrowheads="1"/>
          </p:cNvSpPr>
          <p:nvPr/>
        </p:nvSpPr>
        <p:spPr bwMode="auto">
          <a:xfrm>
            <a:off x="6605588" y="3422651"/>
            <a:ext cx="4062412"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800">
                <a:solidFill>
                  <a:srgbClr val="000000"/>
                </a:solidFill>
                <a:latin typeface="Arial Rounded MT Bold" panose="020F0704030504030204" pitchFamily="34" charset="0"/>
              </a:rPr>
              <a:t>S</a:t>
            </a:r>
            <a:r>
              <a:rPr lang="en-US" altLang="ru-RU" sz="1800">
                <a:solidFill>
                  <a:srgbClr val="000000"/>
                </a:solidFill>
                <a:latin typeface="Arial Rounded MT Bold" panose="020F0704030504030204" pitchFamily="34" charset="0"/>
              </a:rPr>
              <a:t>'</a:t>
            </a:r>
            <a:r>
              <a:rPr lang="ru-RU" altLang="ru-RU" sz="1800">
                <a:solidFill>
                  <a:srgbClr val="000000"/>
                </a:solidFill>
                <a:latin typeface="Arial Rounded MT Bold" panose="020F0704030504030204" pitchFamily="34" charset="0"/>
              </a:rPr>
              <a:t> </a:t>
            </a:r>
            <a:r>
              <a:rPr lang="ru-RU" altLang="ru-RU" sz="1800" b="1">
                <a:solidFill>
                  <a:srgbClr val="000000"/>
                </a:solidFill>
                <a:latin typeface="Arial Rounded MT Bold" panose="020F0704030504030204" pitchFamily="34" charset="0"/>
                <a:sym typeface="Wingdings" panose="05000000000000000000" pitchFamily="2" charset="2"/>
              </a:rPr>
              <a:t></a:t>
            </a:r>
            <a:r>
              <a:rPr lang="ru-RU" altLang="ru-RU" sz="1800">
                <a:solidFill>
                  <a:srgbClr val="000000"/>
                </a:solidFill>
                <a:latin typeface="Arial Rounded MT Bold" panose="020F0704030504030204" pitchFamily="34" charset="0"/>
              </a:rPr>
              <a:t>  O</a:t>
            </a:r>
            <a:r>
              <a:rPr lang="ru-RU" altLang="ru-RU" sz="1800" b="1">
                <a:solidFill>
                  <a:srgbClr val="000000"/>
                </a:solidFill>
                <a:latin typeface="Arial Rounded MT Bold" panose="020F0704030504030204" pitchFamily="34" charset="0"/>
              </a:rPr>
              <a:t> </a:t>
            </a:r>
            <a:r>
              <a:rPr lang="en-US" altLang="ru-RU" sz="1800" b="1">
                <a:solidFill>
                  <a:srgbClr val="000000"/>
                </a:solidFill>
              </a:rPr>
              <a:t>'</a:t>
            </a:r>
            <a:r>
              <a:rPr lang="ru-RU" altLang="ru-RU" sz="1800" b="1">
                <a:solidFill>
                  <a:srgbClr val="000000"/>
                </a:solidFill>
                <a:latin typeface="Arial Rounded MT Bold" panose="020F0704030504030204" pitchFamily="34" charset="0"/>
              </a:rPr>
              <a:t> </a:t>
            </a:r>
            <a:r>
              <a:rPr lang="ru-RU" altLang="ru-RU" sz="1800" b="1">
                <a:solidFill>
                  <a:srgbClr val="000000"/>
                </a:solidFill>
              </a:rPr>
              <a:t>  </a:t>
            </a:r>
            <a:r>
              <a:rPr lang="ru-RU" altLang="ru-RU" sz="1800">
                <a:solidFill>
                  <a:srgbClr val="000000"/>
                </a:solidFill>
              </a:rPr>
              <a:t>       </a:t>
            </a:r>
            <a:r>
              <a:rPr lang="ru-RU" altLang="ru-RU" sz="1800">
                <a:solidFill>
                  <a:srgbClr val="000000"/>
                </a:solidFill>
                <a:latin typeface="Arial Rounded MT Bold" panose="020F0704030504030204" pitchFamily="34" charset="0"/>
              </a:rPr>
              <a:t> –  </a:t>
            </a:r>
            <a:r>
              <a:rPr lang="ru-RU" altLang="ru-RU" sz="1800" b="1">
                <a:solidFill>
                  <a:srgbClr val="000000"/>
                </a:solidFill>
                <a:latin typeface="Arial Rounded MT Bold" panose="020F0704030504030204" pitchFamily="34" charset="0"/>
              </a:rPr>
              <a:t>присвоение</a:t>
            </a:r>
          </a:p>
          <a:p>
            <a:pPr eaLnBrk="1" hangingPunct="1">
              <a:spcBef>
                <a:spcPct val="0"/>
              </a:spcBef>
              <a:buFontTx/>
              <a:buNone/>
            </a:pPr>
            <a:endParaRPr lang="ru-RU" altLang="ru-RU" sz="1800" b="1">
              <a:solidFill>
                <a:srgbClr val="000000"/>
              </a:solidFill>
              <a:latin typeface="Arial Rounded MT Bold" panose="020F0704030504030204" pitchFamily="34" charset="0"/>
            </a:endParaRPr>
          </a:p>
          <a:p>
            <a:pPr eaLnBrk="1" hangingPunct="1">
              <a:spcBef>
                <a:spcPct val="0"/>
              </a:spcBef>
              <a:buFontTx/>
              <a:buNone/>
            </a:pPr>
            <a:r>
              <a:rPr lang="ru-RU" altLang="ru-RU" sz="1800" b="1">
                <a:solidFill>
                  <a:srgbClr val="000000"/>
                </a:solidFill>
                <a:latin typeface="Arial Rounded MT Bold" panose="020F0704030504030204" pitchFamily="34" charset="0"/>
                <a:sym typeface="Symbol" panose="05050102010706020507" pitchFamily="18" charset="2"/>
              </a:rPr>
              <a:t></a:t>
            </a:r>
            <a:r>
              <a:rPr lang="ru-RU" altLang="ru-RU" sz="1800" b="1">
                <a:solidFill>
                  <a:srgbClr val="000000"/>
                </a:solidFill>
                <a:latin typeface="Arial Rounded MT Bold" panose="020F0704030504030204" pitchFamily="34" charset="0"/>
              </a:rPr>
              <a:t>        </a:t>
            </a:r>
            <a:r>
              <a:rPr lang="ru-RU" altLang="ru-RU" sz="1800" b="1">
                <a:solidFill>
                  <a:srgbClr val="000000"/>
                </a:solidFill>
                <a:latin typeface="Arial Rounded MT Bold" panose="020F0704030504030204" pitchFamily="34" charset="0"/>
                <a:sym typeface="Symbol" panose="05050102010706020507" pitchFamily="18" charset="2"/>
              </a:rPr>
              <a:t></a:t>
            </a:r>
            <a:endParaRPr lang="ru-RU" altLang="ru-RU" sz="1800" b="1">
              <a:solidFill>
                <a:srgbClr val="000000"/>
              </a:solidFill>
              <a:latin typeface="Arial Rounded MT Bold" panose="020F0704030504030204" pitchFamily="34" charset="0"/>
            </a:endParaRPr>
          </a:p>
          <a:p>
            <a:pPr eaLnBrk="1" hangingPunct="1">
              <a:spcBef>
                <a:spcPct val="0"/>
              </a:spcBef>
              <a:buFontTx/>
              <a:buNone/>
            </a:pPr>
            <a:endParaRPr lang="ru-RU" altLang="ru-RU" sz="1800" b="1">
              <a:solidFill>
                <a:srgbClr val="000000"/>
              </a:solidFill>
              <a:latin typeface="Arial Rounded MT Bold" panose="020F0704030504030204" pitchFamily="34" charset="0"/>
            </a:endParaRPr>
          </a:p>
          <a:p>
            <a:pPr eaLnBrk="1" hangingPunct="1">
              <a:spcBef>
                <a:spcPct val="0"/>
              </a:spcBef>
              <a:buFontTx/>
              <a:buNone/>
            </a:pPr>
            <a:r>
              <a:rPr lang="ru-RU" altLang="ru-RU" sz="1800" b="1">
                <a:solidFill>
                  <a:srgbClr val="000000"/>
                </a:solidFill>
                <a:latin typeface="Arial Rounded MT Bold" panose="020F0704030504030204" pitchFamily="34" charset="0"/>
              </a:rPr>
              <a:t>S  </a:t>
            </a:r>
            <a:r>
              <a:rPr lang="ru-RU" altLang="ru-RU" sz="1800" b="1">
                <a:solidFill>
                  <a:srgbClr val="000000"/>
                </a:solidFill>
                <a:latin typeface="Arial Rounded MT Bold" panose="020F0704030504030204" pitchFamily="34" charset="0"/>
                <a:sym typeface="Wingdings" panose="05000000000000000000" pitchFamily="2" charset="2"/>
              </a:rPr>
              <a:t></a:t>
            </a:r>
            <a:r>
              <a:rPr lang="ru-RU" altLang="ru-RU" sz="1800" b="1">
                <a:solidFill>
                  <a:srgbClr val="000000"/>
                </a:solidFill>
                <a:latin typeface="Arial Rounded MT Bold" panose="020F0704030504030204" pitchFamily="34" charset="0"/>
              </a:rPr>
              <a:t>  O </a:t>
            </a:r>
            <a:r>
              <a:rPr lang="en-US" altLang="ru-RU" sz="1800" b="1">
                <a:solidFill>
                  <a:srgbClr val="000000"/>
                </a:solidFill>
                <a:latin typeface="Arial Rounded MT Bold" panose="020F0704030504030204" pitchFamily="34" charset="0"/>
              </a:rPr>
              <a:t>	</a:t>
            </a:r>
            <a:r>
              <a:rPr lang="ru-RU" altLang="ru-RU" sz="1800" b="1">
                <a:solidFill>
                  <a:srgbClr val="000000"/>
                </a:solidFill>
              </a:rPr>
              <a:t>          </a:t>
            </a:r>
            <a:r>
              <a:rPr lang="ru-RU" altLang="ru-RU" sz="1800" b="1">
                <a:solidFill>
                  <a:srgbClr val="000000"/>
                </a:solidFill>
                <a:latin typeface="Arial Rounded MT Bold" panose="020F0704030504030204" pitchFamily="34" charset="0"/>
              </a:rPr>
              <a:t> –  хозяйствование</a:t>
            </a:r>
            <a:r>
              <a:rPr lang="ru-RU" altLang="ru-RU" sz="1800">
                <a:solidFill>
                  <a:srgbClr val="000000"/>
                </a:solidFill>
                <a:latin typeface="Arial Rounded MT Bold" panose="020F0704030504030204" pitchFamily="34" charset="0"/>
              </a:rPr>
              <a:t> </a:t>
            </a:r>
          </a:p>
        </p:txBody>
      </p:sp>
      <p:sp>
        <p:nvSpPr>
          <p:cNvPr id="69638" name="Arc 6"/>
          <p:cNvSpPr>
            <a:spLocks/>
          </p:cNvSpPr>
          <p:nvPr/>
        </p:nvSpPr>
        <p:spPr bwMode="auto">
          <a:xfrm rot="15931908" flipH="1">
            <a:off x="6322220" y="3290095"/>
            <a:ext cx="1666875" cy="1665287"/>
          </a:xfrm>
          <a:custGeom>
            <a:avLst/>
            <a:gdLst>
              <a:gd name="T0" fmla="*/ 2147483646 w 43200"/>
              <a:gd name="T1" fmla="*/ 0 h 43162"/>
              <a:gd name="T2" fmla="*/ 2147483646 w 43200"/>
              <a:gd name="T3" fmla="*/ 2147483646 h 43162"/>
              <a:gd name="T4" fmla="*/ 2147483646 w 43200"/>
              <a:gd name="T5" fmla="*/ 2147483646 h 43162"/>
              <a:gd name="T6" fmla="*/ 0 60000 65536"/>
              <a:gd name="T7" fmla="*/ 0 60000 65536"/>
              <a:gd name="T8" fmla="*/ 0 60000 65536"/>
              <a:gd name="T9" fmla="*/ 0 w 43200"/>
              <a:gd name="T10" fmla="*/ 0 h 43162"/>
              <a:gd name="T11" fmla="*/ 43200 w 43200"/>
              <a:gd name="T12" fmla="*/ 43162 h 43162"/>
            </a:gdLst>
            <a:ahLst/>
            <a:cxnLst>
              <a:cxn ang="T6">
                <a:pos x="T0" y="T1"/>
              </a:cxn>
              <a:cxn ang="T7">
                <a:pos x="T2" y="T3"/>
              </a:cxn>
              <a:cxn ang="T8">
                <a:pos x="T4" y="T5"/>
              </a:cxn>
            </a:cxnLst>
            <a:rect l="T9" t="T10" r="T11" b="T12"/>
            <a:pathLst>
              <a:path w="43200" h="43162" fill="none" extrusionOk="0">
                <a:moveTo>
                  <a:pt x="22882" y="0"/>
                </a:moveTo>
                <a:cubicBezTo>
                  <a:pt x="34293" y="679"/>
                  <a:pt x="43200" y="10130"/>
                  <a:pt x="43200" y="21562"/>
                </a:cubicBezTo>
                <a:cubicBezTo>
                  <a:pt x="43200" y="33491"/>
                  <a:pt x="33529" y="43162"/>
                  <a:pt x="21600" y="43162"/>
                </a:cubicBezTo>
                <a:cubicBezTo>
                  <a:pt x="9670" y="43162"/>
                  <a:pt x="0" y="33491"/>
                  <a:pt x="0" y="21562"/>
                </a:cubicBezTo>
                <a:cubicBezTo>
                  <a:pt x="-1" y="10726"/>
                  <a:pt x="8027" y="1568"/>
                  <a:pt x="18769" y="148"/>
                </a:cubicBezTo>
              </a:path>
              <a:path w="43200" h="43162" stroke="0" extrusionOk="0">
                <a:moveTo>
                  <a:pt x="22882" y="0"/>
                </a:moveTo>
                <a:cubicBezTo>
                  <a:pt x="34293" y="679"/>
                  <a:pt x="43200" y="10130"/>
                  <a:pt x="43200" y="21562"/>
                </a:cubicBezTo>
                <a:cubicBezTo>
                  <a:pt x="43200" y="33491"/>
                  <a:pt x="33529" y="43162"/>
                  <a:pt x="21600" y="43162"/>
                </a:cubicBezTo>
                <a:cubicBezTo>
                  <a:pt x="9670" y="43162"/>
                  <a:pt x="0" y="33491"/>
                  <a:pt x="0" y="21562"/>
                </a:cubicBezTo>
                <a:cubicBezTo>
                  <a:pt x="-1" y="10726"/>
                  <a:pt x="8027" y="1568"/>
                  <a:pt x="18769" y="148"/>
                </a:cubicBezTo>
                <a:lnTo>
                  <a:pt x="21600" y="21562"/>
                </a:lnTo>
                <a:lnTo>
                  <a:pt x="22882" y="0"/>
                </a:lnTo>
                <a:close/>
              </a:path>
            </a:pathLst>
          </a:custGeom>
          <a:noFill/>
          <a:ln w="63500">
            <a:solidFill>
              <a:srgbClr val="000000"/>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nchor="ctr"/>
          <a:lstStyle/>
          <a:p>
            <a:endParaRPr lang="ru-RU"/>
          </a:p>
        </p:txBody>
      </p:sp>
      <p:sp>
        <p:nvSpPr>
          <p:cNvPr id="69642" name="Text Box 10"/>
          <p:cNvSpPr txBox="1">
            <a:spLocks noChangeArrowheads="1"/>
          </p:cNvSpPr>
          <p:nvPr/>
        </p:nvSpPr>
        <p:spPr bwMode="auto">
          <a:xfrm>
            <a:off x="4764089" y="3429001"/>
            <a:ext cx="1919287"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800" b="1">
                <a:solidFill>
                  <a:srgbClr val="000000"/>
                </a:solidFill>
                <a:latin typeface="Arial Rounded MT Bold" panose="020F0704030504030204" pitchFamily="34" charset="0"/>
              </a:rPr>
              <a:t>Будущее</a:t>
            </a:r>
          </a:p>
          <a:p>
            <a:pPr eaLnBrk="1" hangingPunct="1">
              <a:spcBef>
                <a:spcPct val="0"/>
              </a:spcBef>
              <a:buFontTx/>
              <a:buNone/>
            </a:pPr>
            <a:endParaRPr lang="ru-RU" altLang="ru-RU" sz="1800" b="1">
              <a:solidFill>
                <a:srgbClr val="000000"/>
              </a:solidFill>
              <a:latin typeface="Arial Rounded MT Bold" panose="020F0704030504030204" pitchFamily="34" charset="0"/>
            </a:endParaRPr>
          </a:p>
          <a:p>
            <a:pPr eaLnBrk="1" hangingPunct="1">
              <a:spcBef>
                <a:spcPct val="0"/>
              </a:spcBef>
              <a:buFontTx/>
              <a:buNone/>
            </a:pPr>
            <a:endParaRPr lang="ru-RU" altLang="ru-RU" sz="1800" b="1">
              <a:solidFill>
                <a:srgbClr val="000000"/>
              </a:solidFill>
              <a:latin typeface="Arial Rounded MT Bold" panose="020F0704030504030204" pitchFamily="34" charset="0"/>
            </a:endParaRPr>
          </a:p>
          <a:p>
            <a:pPr eaLnBrk="1" hangingPunct="1">
              <a:spcBef>
                <a:spcPct val="0"/>
              </a:spcBef>
              <a:buFontTx/>
              <a:buNone/>
            </a:pPr>
            <a:endParaRPr lang="ru-RU" altLang="ru-RU" sz="1800" b="1">
              <a:solidFill>
                <a:srgbClr val="000000"/>
              </a:solidFill>
              <a:latin typeface="Arial Rounded MT Bold" panose="020F0704030504030204" pitchFamily="34" charset="0"/>
            </a:endParaRPr>
          </a:p>
          <a:p>
            <a:pPr eaLnBrk="1" hangingPunct="1">
              <a:spcBef>
                <a:spcPct val="0"/>
              </a:spcBef>
              <a:buFontTx/>
              <a:buNone/>
            </a:pPr>
            <a:r>
              <a:rPr lang="ru-RU" altLang="ru-RU" sz="1800" b="1">
                <a:solidFill>
                  <a:srgbClr val="000000"/>
                </a:solidFill>
                <a:latin typeface="Arial Rounded MT Bold" panose="020F0704030504030204" pitchFamily="34" charset="0"/>
              </a:rPr>
              <a:t>Настоящее</a:t>
            </a:r>
          </a:p>
          <a:p>
            <a:pPr eaLnBrk="1" hangingPunct="1">
              <a:spcBef>
                <a:spcPct val="0"/>
              </a:spcBef>
              <a:buFontTx/>
              <a:buNone/>
            </a:pPr>
            <a:endParaRPr lang="ru-RU" altLang="ru-RU" sz="1800" b="1">
              <a:solidFill>
                <a:srgbClr val="000000"/>
              </a:solidFill>
              <a:latin typeface="Arial Rounded MT Bold" panose="020F0704030504030204" pitchFamily="34" charset="0"/>
            </a:endParaRPr>
          </a:p>
        </p:txBody>
      </p:sp>
      <p:sp>
        <p:nvSpPr>
          <p:cNvPr id="11271" name="Rectangle 16"/>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1272" name="Rectangle 18"/>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1273" name="Rectangle 21"/>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69654" name="AutoShape 22"/>
          <p:cNvSpPr>
            <a:spLocks noChangeArrowheads="1"/>
          </p:cNvSpPr>
          <p:nvPr/>
        </p:nvSpPr>
        <p:spPr bwMode="auto">
          <a:xfrm>
            <a:off x="2036764" y="5345114"/>
            <a:ext cx="5210175" cy="484187"/>
          </a:xfrm>
          <a:prstGeom prst="wedgeRoundRectCallout">
            <a:avLst>
              <a:gd name="adj1" fmla="val 46528"/>
              <a:gd name="adj2" fmla="val -125083"/>
              <a:gd name="adj3" fmla="val 16667"/>
            </a:avLst>
          </a:prstGeom>
          <a:solidFill>
            <a:schemeClr val="accent1"/>
          </a:solidFill>
          <a:ln w="95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800">
                <a:latin typeface="Arial Rounded MT Bold" panose="020F0704030504030204" pitchFamily="34" charset="0"/>
              </a:rPr>
              <a:t>Цикл хозяйствования в </a:t>
            </a:r>
            <a:r>
              <a:rPr lang="ru-RU" altLang="ru-RU" sz="1800" b="1">
                <a:solidFill>
                  <a:srgbClr val="FB2603"/>
                </a:solidFill>
                <a:latin typeface="Arial Rounded MT Bold" panose="020F0704030504030204" pitchFamily="34" charset="0"/>
              </a:rPr>
              <a:t>широком</a:t>
            </a:r>
            <a:r>
              <a:rPr lang="ru-RU" altLang="ru-RU" sz="1800">
                <a:latin typeface="Arial Rounded MT Bold" panose="020F0704030504030204" pitchFamily="34" charset="0"/>
              </a:rPr>
              <a:t> смысле</a:t>
            </a:r>
          </a:p>
        </p:txBody>
      </p:sp>
      <p:sp>
        <p:nvSpPr>
          <p:cNvPr id="69656" name="Rectangle 24"/>
          <p:cNvSpPr>
            <a:spLocks noGrp="1" noChangeArrowheads="1"/>
          </p:cNvSpPr>
          <p:nvPr>
            <p:ph type="body" idx="1"/>
          </p:nvPr>
        </p:nvSpPr>
        <p:spPr>
          <a:xfrm>
            <a:off x="2024063" y="1223963"/>
            <a:ext cx="8229600" cy="1674812"/>
          </a:xfrm>
        </p:spPr>
        <p:txBody>
          <a:bodyPr/>
          <a:lstStyle/>
          <a:p>
            <a:pPr lvl="2" eaLnBrk="1" hangingPunct="1">
              <a:lnSpc>
                <a:spcPct val="90000"/>
              </a:lnSpc>
            </a:pPr>
            <a:r>
              <a:rPr lang="ru-RU" altLang="ru-RU" b="1" u="sng" dirty="0"/>
              <a:t>Хозяйствование</a:t>
            </a:r>
            <a:r>
              <a:rPr lang="ru-RU" altLang="ru-RU" b="1" dirty="0"/>
              <a:t> (в узком смысле)– </a:t>
            </a:r>
            <a:r>
              <a:rPr lang="ru-RU" altLang="ru-RU" b="1" i="1" dirty="0"/>
              <a:t>целенаправленные</a:t>
            </a:r>
            <a:r>
              <a:rPr lang="ru-RU" altLang="ru-RU" b="1" dirty="0"/>
              <a:t> (телеологические) изменения субъектами жизни </a:t>
            </a:r>
            <a:r>
              <a:rPr lang="ru-RU" altLang="ru-RU" b="1" i="1" dirty="0"/>
              <a:t>объектов</a:t>
            </a:r>
            <a:r>
              <a:rPr lang="ru-RU" altLang="ru-RU" b="1" dirty="0"/>
              <a:t> (управление </a:t>
            </a:r>
            <a:r>
              <a:rPr lang="ru-RU" altLang="ru-RU" b="1" i="1" dirty="0"/>
              <a:t>затратами</a:t>
            </a:r>
            <a:r>
              <a:rPr lang="ru-RU" altLang="ru-RU" b="1" dirty="0" smtClean="0"/>
              <a:t>) </a:t>
            </a:r>
            <a:r>
              <a:rPr lang="en-US" altLang="ru-RU" b="1" dirty="0" smtClean="0"/>
              <a:t>S </a:t>
            </a:r>
            <a:r>
              <a:rPr lang="en-US" altLang="ru-RU" b="1" dirty="0" smtClean="0">
                <a:sym typeface="Wingdings" panose="05000000000000000000" pitchFamily="2" charset="2"/>
              </a:rPr>
              <a:t> O</a:t>
            </a:r>
            <a:endParaRPr lang="ru-RU" altLang="ru-RU" b="1" dirty="0"/>
          </a:p>
          <a:p>
            <a:pPr lvl="2" eaLnBrk="1" hangingPunct="1">
              <a:lnSpc>
                <a:spcPct val="90000"/>
              </a:lnSpc>
            </a:pPr>
            <a:r>
              <a:rPr lang="ru-RU" altLang="ru-RU" b="1" u="sng" dirty="0"/>
              <a:t>При</a:t>
            </a:r>
            <a:r>
              <a:rPr lang="ru-RU" altLang="ru-RU" b="1" i="1" u="sng" dirty="0">
                <a:solidFill>
                  <a:srgbClr val="FB2603"/>
                </a:solidFill>
              </a:rPr>
              <a:t>свое</a:t>
            </a:r>
            <a:r>
              <a:rPr lang="ru-RU" altLang="ru-RU" b="1" u="sng" dirty="0"/>
              <a:t>ние</a:t>
            </a:r>
            <a:r>
              <a:rPr lang="ru-RU" altLang="ru-RU" b="1" dirty="0"/>
              <a:t> – </a:t>
            </a:r>
            <a:r>
              <a:rPr lang="ru-RU" altLang="ru-RU" b="1" i="1" dirty="0"/>
              <a:t>включение</a:t>
            </a:r>
            <a:r>
              <a:rPr lang="ru-RU" altLang="ru-RU" b="1" dirty="0"/>
              <a:t> субъектами жизни объектов в </a:t>
            </a:r>
            <a:r>
              <a:rPr lang="ru-RU" altLang="ru-RU" b="1" i="1" dirty="0"/>
              <a:t>свою</a:t>
            </a:r>
            <a:r>
              <a:rPr lang="ru-RU" altLang="ru-RU" b="1" dirty="0"/>
              <a:t> жизнь (управление конечным </a:t>
            </a:r>
            <a:r>
              <a:rPr lang="ru-RU" altLang="ru-RU" b="1" i="1" dirty="0"/>
              <a:t>результатом</a:t>
            </a:r>
            <a:r>
              <a:rPr lang="ru-RU" altLang="ru-RU" b="1" dirty="0" smtClean="0"/>
              <a:t>)</a:t>
            </a:r>
            <a:r>
              <a:rPr lang="en-US" altLang="ru-RU" b="1" dirty="0" smtClean="0"/>
              <a:t> O </a:t>
            </a:r>
            <a:r>
              <a:rPr lang="en-US" altLang="ru-RU" b="1" dirty="0" smtClean="0">
                <a:sym typeface="Wingdings" panose="05000000000000000000" pitchFamily="2" charset="2"/>
              </a:rPr>
              <a:t> S</a:t>
            </a:r>
            <a:endParaRPr lang="ru-RU" altLang="ru-RU" b="1" dirty="0"/>
          </a:p>
        </p:txBody>
      </p:sp>
    </p:spTree>
    <p:extLst>
      <p:ext uri="{BB962C8B-B14F-4D97-AF65-F5344CB8AC3E}">
        <p14:creationId xmlns:p14="http://schemas.microsoft.com/office/powerpoint/2010/main" val="9684637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69656">
                                            <p:txEl>
                                              <p:pRg st="0" end="0"/>
                                            </p:txEl>
                                          </p:spTgt>
                                        </p:tgtEl>
                                        <p:attrNameLst>
                                          <p:attrName>style.visibility</p:attrName>
                                        </p:attrNameLst>
                                      </p:cBhvr>
                                      <p:to>
                                        <p:strVal val="visible"/>
                                      </p:to>
                                    </p:set>
                                    <p:animEffect transition="in" filter="wipe(up)">
                                      <p:cBhvr>
                                        <p:cTn id="7" dur="500"/>
                                        <p:tgtEl>
                                          <p:spTgt spid="6965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69656">
                                            <p:txEl>
                                              <p:pRg st="1" end="1"/>
                                            </p:txEl>
                                          </p:spTgt>
                                        </p:tgtEl>
                                        <p:attrNameLst>
                                          <p:attrName>style.visibility</p:attrName>
                                        </p:attrNameLst>
                                      </p:cBhvr>
                                      <p:to>
                                        <p:strVal val="visible"/>
                                      </p:to>
                                    </p:set>
                                    <p:animEffect transition="in" filter="wipe(up)">
                                      <p:cBhvr>
                                        <p:cTn id="12" dur="500"/>
                                        <p:tgtEl>
                                          <p:spTgt spid="6965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9637"/>
                                        </p:tgtEl>
                                        <p:attrNameLst>
                                          <p:attrName>style.visibility</p:attrName>
                                        </p:attrNameLst>
                                      </p:cBhvr>
                                      <p:to>
                                        <p:strVal val="visible"/>
                                      </p:to>
                                    </p:set>
                                    <p:animEffect transition="in" filter="wipe(up)">
                                      <p:cBhvr>
                                        <p:cTn id="17" dur="500"/>
                                        <p:tgtEl>
                                          <p:spTgt spid="6963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9642"/>
                                        </p:tgtEl>
                                        <p:attrNameLst>
                                          <p:attrName>style.visibility</p:attrName>
                                        </p:attrNameLst>
                                      </p:cBhvr>
                                      <p:to>
                                        <p:strVal val="visible"/>
                                      </p:to>
                                    </p:set>
                                    <p:animEffect transition="in" filter="wipe(down)">
                                      <p:cBhvr>
                                        <p:cTn id="22" dur="500"/>
                                        <p:tgtEl>
                                          <p:spTgt spid="6964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69636"/>
                                        </p:tgtEl>
                                        <p:attrNameLst>
                                          <p:attrName>style.visibility</p:attrName>
                                        </p:attrNameLst>
                                      </p:cBhvr>
                                      <p:to>
                                        <p:strVal val="visible"/>
                                      </p:to>
                                    </p:set>
                                    <p:animEffect transition="in" filter="wipe(down)">
                                      <p:cBhvr>
                                        <p:cTn id="25" dur="500"/>
                                        <p:tgtEl>
                                          <p:spTgt spid="6963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69638"/>
                                        </p:tgtEl>
                                        <p:attrNameLst>
                                          <p:attrName>style.visibility</p:attrName>
                                        </p:attrNameLst>
                                      </p:cBhvr>
                                      <p:to>
                                        <p:strVal val="visible"/>
                                      </p:to>
                                    </p:set>
                                    <p:animEffect transition="in" filter="wipe(left)">
                                      <p:cBhvr>
                                        <p:cTn id="30" dur="500"/>
                                        <p:tgtEl>
                                          <p:spTgt spid="69638"/>
                                        </p:tgtEl>
                                      </p:cBhvr>
                                    </p:animEffect>
                                  </p:childTnLst>
                                </p:cTn>
                              </p:par>
                            </p:childTnLst>
                          </p:cTn>
                        </p:par>
                        <p:par>
                          <p:cTn id="31" fill="hold" nodeType="withGroup">
                            <p:stCondLst>
                              <p:cond delay="500"/>
                            </p:stCondLst>
                            <p:childTnLst>
                              <p:par>
                                <p:cTn id="32" presetID="22" presetClass="entr" presetSubtype="4" fill="hold" grpId="0" nodeType="afterEffect">
                                  <p:stCondLst>
                                    <p:cond delay="0"/>
                                  </p:stCondLst>
                                  <p:childTnLst>
                                    <p:set>
                                      <p:cBhvr>
                                        <p:cTn id="33" dur="1" fill="hold">
                                          <p:stCondLst>
                                            <p:cond delay="0"/>
                                          </p:stCondLst>
                                        </p:cTn>
                                        <p:tgtEl>
                                          <p:spTgt spid="69654"/>
                                        </p:tgtEl>
                                        <p:attrNameLst>
                                          <p:attrName>style.visibility</p:attrName>
                                        </p:attrNameLst>
                                      </p:cBhvr>
                                      <p:to>
                                        <p:strVal val="visible"/>
                                      </p:to>
                                    </p:set>
                                    <p:animEffect transition="in" filter="wipe(down)">
                                      <p:cBhvr>
                                        <p:cTn id="34" dur="500"/>
                                        <p:tgtEl>
                                          <p:spTgt spid="69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animBg="1"/>
      <p:bldP spid="69637" grpId="0"/>
      <p:bldP spid="69638" grpId="0" animBg="1"/>
      <p:bldP spid="69642" grpId="0"/>
      <p:bldP spid="696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524000" y="274638"/>
            <a:ext cx="8686800" cy="1143000"/>
          </a:xfrm>
        </p:spPr>
        <p:txBody>
          <a:bodyPr/>
          <a:lstStyle/>
          <a:p>
            <a:pPr eaLnBrk="1" hangingPunct="1"/>
            <a:r>
              <a:rPr lang="ru-RU" altLang="ru-RU" sz="2400" b="1"/>
              <a:t>Культурологическая классификация типов связей в хозяйствовании</a:t>
            </a:r>
            <a:r>
              <a:rPr lang="ru-RU" altLang="ru-RU" sz="2400"/>
              <a:t> («евроцентричная версия»)</a:t>
            </a:r>
          </a:p>
        </p:txBody>
      </p:sp>
      <p:sp>
        <p:nvSpPr>
          <p:cNvPr id="12291" name="Line 6"/>
          <p:cNvSpPr>
            <a:spLocks noChangeShapeType="1"/>
          </p:cNvSpPr>
          <p:nvPr/>
        </p:nvSpPr>
        <p:spPr bwMode="auto">
          <a:xfrm flipV="1">
            <a:off x="6329363" y="2955925"/>
            <a:ext cx="0" cy="2281238"/>
          </a:xfrm>
          <a:prstGeom prst="line">
            <a:avLst/>
          </a:prstGeom>
          <a:noFill/>
          <a:ln w="63500">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12292" name="Text Box 7"/>
          <p:cNvSpPr txBox="1">
            <a:spLocks noChangeArrowheads="1"/>
          </p:cNvSpPr>
          <p:nvPr/>
        </p:nvSpPr>
        <p:spPr bwMode="auto">
          <a:xfrm>
            <a:off x="6605588" y="3422651"/>
            <a:ext cx="4062412"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800">
                <a:solidFill>
                  <a:srgbClr val="000000"/>
                </a:solidFill>
                <a:latin typeface="Arial Rounded MT Bold" panose="020F0704030504030204" pitchFamily="34" charset="0"/>
              </a:rPr>
              <a:t>S</a:t>
            </a:r>
            <a:r>
              <a:rPr lang="en-US" altLang="ru-RU" sz="1800">
                <a:solidFill>
                  <a:srgbClr val="000000"/>
                </a:solidFill>
                <a:latin typeface="Arial Rounded MT Bold" panose="020F0704030504030204" pitchFamily="34" charset="0"/>
              </a:rPr>
              <a:t>'</a:t>
            </a:r>
            <a:r>
              <a:rPr lang="ru-RU" altLang="ru-RU" sz="1800">
                <a:solidFill>
                  <a:srgbClr val="000000"/>
                </a:solidFill>
                <a:latin typeface="Arial Rounded MT Bold" panose="020F0704030504030204" pitchFamily="34" charset="0"/>
              </a:rPr>
              <a:t> </a:t>
            </a:r>
            <a:r>
              <a:rPr lang="ru-RU" altLang="ru-RU" sz="1800">
                <a:solidFill>
                  <a:srgbClr val="000000"/>
                </a:solidFill>
                <a:latin typeface="Arial Rounded MT Bold" panose="020F0704030504030204" pitchFamily="34" charset="0"/>
                <a:sym typeface="Wingdings" panose="05000000000000000000" pitchFamily="2" charset="2"/>
              </a:rPr>
              <a:t></a:t>
            </a:r>
            <a:r>
              <a:rPr lang="ru-RU" altLang="ru-RU" sz="1800">
                <a:solidFill>
                  <a:srgbClr val="000000"/>
                </a:solidFill>
                <a:latin typeface="Arial Rounded MT Bold" panose="020F0704030504030204" pitchFamily="34" charset="0"/>
              </a:rPr>
              <a:t>  O </a:t>
            </a:r>
            <a:r>
              <a:rPr lang="en-US" altLang="ru-RU" sz="1800">
                <a:solidFill>
                  <a:srgbClr val="000000"/>
                </a:solidFill>
              </a:rPr>
              <a:t>'</a:t>
            </a:r>
            <a:r>
              <a:rPr lang="ru-RU" altLang="ru-RU" sz="1800">
                <a:solidFill>
                  <a:srgbClr val="000000"/>
                </a:solidFill>
                <a:latin typeface="Arial Rounded MT Bold" panose="020F0704030504030204" pitchFamily="34" charset="0"/>
              </a:rPr>
              <a:t> </a:t>
            </a:r>
            <a:r>
              <a:rPr lang="en-US" altLang="ru-RU" sz="1800">
                <a:solidFill>
                  <a:srgbClr val="000000"/>
                </a:solidFill>
                <a:latin typeface="Arial Rounded MT Bold" panose="020F0704030504030204" pitchFamily="34" charset="0"/>
              </a:rPr>
              <a:t>	</a:t>
            </a:r>
            <a:r>
              <a:rPr lang="ru-RU" altLang="ru-RU" sz="1800">
                <a:solidFill>
                  <a:srgbClr val="000000"/>
                </a:solidFill>
                <a:latin typeface="Arial Rounded MT Bold" panose="020F0704030504030204" pitchFamily="34" charset="0"/>
              </a:rPr>
              <a:t> –  присвоение</a:t>
            </a: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r>
              <a:rPr lang="ru-RU" altLang="ru-RU" sz="1800">
                <a:solidFill>
                  <a:srgbClr val="000000"/>
                </a:solidFill>
                <a:latin typeface="Arial Rounded MT Bold" panose="020F0704030504030204" pitchFamily="34" charset="0"/>
                <a:sym typeface="Symbol" panose="05050102010706020507" pitchFamily="18" charset="2"/>
              </a:rPr>
              <a:t></a:t>
            </a:r>
            <a:r>
              <a:rPr lang="ru-RU" altLang="ru-RU" sz="1800">
                <a:solidFill>
                  <a:srgbClr val="000000"/>
                </a:solidFill>
                <a:latin typeface="Arial Rounded MT Bold" panose="020F0704030504030204" pitchFamily="34" charset="0"/>
              </a:rPr>
              <a:t>        </a:t>
            </a:r>
            <a:r>
              <a:rPr lang="ru-RU" altLang="ru-RU" sz="1800">
                <a:solidFill>
                  <a:srgbClr val="000000"/>
                </a:solidFill>
                <a:latin typeface="Arial Rounded MT Bold" panose="020F0704030504030204" pitchFamily="34" charset="0"/>
                <a:sym typeface="Symbol" panose="05050102010706020507" pitchFamily="18" charset="2"/>
              </a:rPr>
              <a:t></a:t>
            </a:r>
            <a:endParaRPr lang="ru-RU" altLang="ru-RU" sz="1800">
              <a:solidFill>
                <a:srgbClr val="000000"/>
              </a:solidFill>
              <a:latin typeface="Arial Rounded MT Bold" panose="020F0704030504030204" pitchFamily="34" charset="0"/>
            </a:endParaRP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r>
              <a:rPr lang="ru-RU" altLang="ru-RU" sz="1800">
                <a:solidFill>
                  <a:srgbClr val="000000"/>
                </a:solidFill>
                <a:latin typeface="Arial Rounded MT Bold" panose="020F0704030504030204" pitchFamily="34" charset="0"/>
              </a:rPr>
              <a:t>S  </a:t>
            </a:r>
            <a:r>
              <a:rPr lang="ru-RU" altLang="ru-RU" sz="1800">
                <a:solidFill>
                  <a:srgbClr val="000000"/>
                </a:solidFill>
                <a:latin typeface="Arial Rounded MT Bold" panose="020F0704030504030204" pitchFamily="34" charset="0"/>
                <a:sym typeface="Wingdings" panose="05000000000000000000" pitchFamily="2" charset="2"/>
              </a:rPr>
              <a:t></a:t>
            </a:r>
            <a:r>
              <a:rPr lang="ru-RU" altLang="ru-RU" sz="1800">
                <a:solidFill>
                  <a:srgbClr val="000000"/>
                </a:solidFill>
                <a:latin typeface="Arial Rounded MT Bold" panose="020F0704030504030204" pitchFamily="34" charset="0"/>
              </a:rPr>
              <a:t>  O </a:t>
            </a:r>
            <a:r>
              <a:rPr lang="en-US" altLang="ru-RU" sz="1800">
                <a:solidFill>
                  <a:srgbClr val="000000"/>
                </a:solidFill>
                <a:latin typeface="Arial Rounded MT Bold" panose="020F0704030504030204" pitchFamily="34" charset="0"/>
              </a:rPr>
              <a:t>		</a:t>
            </a:r>
            <a:r>
              <a:rPr lang="ru-RU" altLang="ru-RU" sz="1800">
                <a:solidFill>
                  <a:srgbClr val="000000"/>
                </a:solidFill>
                <a:latin typeface="Arial Rounded MT Bold" panose="020F0704030504030204" pitchFamily="34" charset="0"/>
              </a:rPr>
              <a:t> –  хозяйствование </a:t>
            </a:r>
          </a:p>
        </p:txBody>
      </p:sp>
      <p:sp>
        <p:nvSpPr>
          <p:cNvPr id="12293" name="Arc 8"/>
          <p:cNvSpPr>
            <a:spLocks/>
          </p:cNvSpPr>
          <p:nvPr/>
        </p:nvSpPr>
        <p:spPr bwMode="auto">
          <a:xfrm rot="15931908" flipH="1">
            <a:off x="6322220" y="3290095"/>
            <a:ext cx="1666875" cy="1665287"/>
          </a:xfrm>
          <a:custGeom>
            <a:avLst/>
            <a:gdLst>
              <a:gd name="T0" fmla="*/ 2147483646 w 43200"/>
              <a:gd name="T1" fmla="*/ 0 h 43162"/>
              <a:gd name="T2" fmla="*/ 2147483646 w 43200"/>
              <a:gd name="T3" fmla="*/ 2147483646 h 43162"/>
              <a:gd name="T4" fmla="*/ 2147483646 w 43200"/>
              <a:gd name="T5" fmla="*/ 2147483646 h 43162"/>
              <a:gd name="T6" fmla="*/ 0 60000 65536"/>
              <a:gd name="T7" fmla="*/ 0 60000 65536"/>
              <a:gd name="T8" fmla="*/ 0 60000 65536"/>
              <a:gd name="T9" fmla="*/ 0 w 43200"/>
              <a:gd name="T10" fmla="*/ 0 h 43162"/>
              <a:gd name="T11" fmla="*/ 43200 w 43200"/>
              <a:gd name="T12" fmla="*/ 43162 h 43162"/>
            </a:gdLst>
            <a:ahLst/>
            <a:cxnLst>
              <a:cxn ang="T6">
                <a:pos x="T0" y="T1"/>
              </a:cxn>
              <a:cxn ang="T7">
                <a:pos x="T2" y="T3"/>
              </a:cxn>
              <a:cxn ang="T8">
                <a:pos x="T4" y="T5"/>
              </a:cxn>
            </a:cxnLst>
            <a:rect l="T9" t="T10" r="T11" b="T12"/>
            <a:pathLst>
              <a:path w="43200" h="43162" fill="none" extrusionOk="0">
                <a:moveTo>
                  <a:pt x="22882" y="0"/>
                </a:moveTo>
                <a:cubicBezTo>
                  <a:pt x="34293" y="679"/>
                  <a:pt x="43200" y="10130"/>
                  <a:pt x="43200" y="21562"/>
                </a:cubicBezTo>
                <a:cubicBezTo>
                  <a:pt x="43200" y="33491"/>
                  <a:pt x="33529" y="43162"/>
                  <a:pt x="21600" y="43162"/>
                </a:cubicBezTo>
                <a:cubicBezTo>
                  <a:pt x="9670" y="43162"/>
                  <a:pt x="0" y="33491"/>
                  <a:pt x="0" y="21562"/>
                </a:cubicBezTo>
                <a:cubicBezTo>
                  <a:pt x="-1" y="10726"/>
                  <a:pt x="8027" y="1568"/>
                  <a:pt x="18769" y="148"/>
                </a:cubicBezTo>
              </a:path>
              <a:path w="43200" h="43162" stroke="0" extrusionOk="0">
                <a:moveTo>
                  <a:pt x="22882" y="0"/>
                </a:moveTo>
                <a:cubicBezTo>
                  <a:pt x="34293" y="679"/>
                  <a:pt x="43200" y="10130"/>
                  <a:pt x="43200" y="21562"/>
                </a:cubicBezTo>
                <a:cubicBezTo>
                  <a:pt x="43200" y="33491"/>
                  <a:pt x="33529" y="43162"/>
                  <a:pt x="21600" y="43162"/>
                </a:cubicBezTo>
                <a:cubicBezTo>
                  <a:pt x="9670" y="43162"/>
                  <a:pt x="0" y="33491"/>
                  <a:pt x="0" y="21562"/>
                </a:cubicBezTo>
                <a:cubicBezTo>
                  <a:pt x="-1" y="10726"/>
                  <a:pt x="8027" y="1568"/>
                  <a:pt x="18769" y="148"/>
                </a:cubicBezTo>
                <a:lnTo>
                  <a:pt x="21600" y="21562"/>
                </a:lnTo>
                <a:lnTo>
                  <a:pt x="22882" y="0"/>
                </a:lnTo>
                <a:close/>
              </a:path>
            </a:pathLst>
          </a:custGeom>
          <a:noFill/>
          <a:ln w="63500">
            <a:solidFill>
              <a:srgbClr val="000000"/>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nchor="ctr"/>
          <a:lstStyle/>
          <a:p>
            <a:endParaRPr lang="ru-RU"/>
          </a:p>
        </p:txBody>
      </p:sp>
      <p:grpSp>
        <p:nvGrpSpPr>
          <p:cNvPr id="12294" name="Группа 30"/>
          <p:cNvGrpSpPr>
            <a:grpSpLocks/>
          </p:cNvGrpSpPr>
          <p:nvPr/>
        </p:nvGrpSpPr>
        <p:grpSpPr bwMode="auto">
          <a:xfrm>
            <a:off x="2390775" y="3406775"/>
            <a:ext cx="2419350" cy="2559050"/>
            <a:chOff x="866775" y="3406774"/>
            <a:chExt cx="2419350" cy="2500539"/>
          </a:xfrm>
        </p:grpSpPr>
        <p:sp>
          <p:nvSpPr>
            <p:cNvPr id="12312" name="Text Box 10"/>
            <p:cNvSpPr txBox="1">
              <a:spLocks noChangeArrowheads="1"/>
            </p:cNvSpPr>
            <p:nvPr/>
          </p:nvSpPr>
          <p:spPr bwMode="auto">
            <a:xfrm>
              <a:off x="866775" y="3406774"/>
              <a:ext cx="2419350" cy="250053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800">
                  <a:solidFill>
                    <a:srgbClr val="000000"/>
                  </a:solidFill>
                  <a:latin typeface="Arial Rounded MT Bold" panose="020F0704030504030204" pitchFamily="34" charset="0"/>
                </a:rPr>
                <a:t>«По ту сторонние» </a:t>
              </a: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r>
                <a:rPr lang="ru-RU" altLang="ru-RU" sz="1800">
                  <a:solidFill>
                    <a:srgbClr val="000000"/>
                  </a:solidFill>
                  <a:latin typeface="Arial Rounded MT Bold" panose="020F0704030504030204" pitchFamily="34" charset="0"/>
                </a:rPr>
                <a:t>(от настоящего) </a:t>
              </a: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r>
                <a:rPr lang="ru-RU" altLang="ru-RU" sz="1800">
                  <a:solidFill>
                    <a:srgbClr val="000000"/>
                  </a:solidFill>
                  <a:latin typeface="Arial Rounded MT Bold" panose="020F0704030504030204" pitchFamily="34" charset="0"/>
                </a:rPr>
                <a:t>миры </a:t>
              </a:r>
              <a:endParaRPr lang="ru-RU" altLang="ru-RU" sz="1800">
                <a:latin typeface="Arial Rounded MT Bold" panose="020F0704030504030204" pitchFamily="34" charset="0"/>
              </a:endParaRPr>
            </a:p>
          </p:txBody>
        </p:sp>
        <p:sp>
          <p:nvSpPr>
            <p:cNvPr id="12313" name="Line 11"/>
            <p:cNvSpPr>
              <a:spLocks noChangeShapeType="1"/>
            </p:cNvSpPr>
            <p:nvPr/>
          </p:nvSpPr>
          <p:spPr bwMode="auto">
            <a:xfrm>
              <a:off x="2470603" y="5701167"/>
              <a:ext cx="754063" cy="0"/>
            </a:xfrm>
            <a:prstGeom prst="line">
              <a:avLst/>
            </a:prstGeom>
            <a:noFill/>
            <a:ln w="28575">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12314" name="Line 12"/>
            <p:cNvSpPr>
              <a:spLocks noChangeShapeType="1"/>
            </p:cNvSpPr>
            <p:nvPr/>
          </p:nvSpPr>
          <p:spPr bwMode="auto">
            <a:xfrm>
              <a:off x="2949575" y="3584575"/>
              <a:ext cx="336550" cy="0"/>
            </a:xfrm>
            <a:prstGeom prst="line">
              <a:avLst/>
            </a:prstGeom>
            <a:noFill/>
            <a:ln w="28575">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ru-RU"/>
            </a:p>
          </p:txBody>
        </p:sp>
      </p:grpSp>
      <p:sp>
        <p:nvSpPr>
          <p:cNvPr id="12295" name="Text Box 13"/>
          <p:cNvSpPr txBox="1">
            <a:spLocks noChangeArrowheads="1"/>
          </p:cNvSpPr>
          <p:nvPr/>
        </p:nvSpPr>
        <p:spPr bwMode="auto">
          <a:xfrm>
            <a:off x="4764089" y="3429001"/>
            <a:ext cx="1919287"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800">
                <a:solidFill>
                  <a:srgbClr val="000000"/>
                </a:solidFill>
                <a:latin typeface="Arial Rounded MT Bold" panose="020F0704030504030204" pitchFamily="34" charset="0"/>
              </a:rPr>
              <a:t>Будущее</a:t>
            </a: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r>
              <a:rPr lang="ru-RU" altLang="ru-RU" sz="1800">
                <a:solidFill>
                  <a:srgbClr val="000000"/>
                </a:solidFill>
                <a:latin typeface="Arial Rounded MT Bold" panose="020F0704030504030204" pitchFamily="34" charset="0"/>
              </a:rPr>
              <a:t>Настоящее</a:t>
            </a: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endParaRPr lang="ru-RU" altLang="ru-RU" sz="1800">
              <a:solidFill>
                <a:srgbClr val="000000"/>
              </a:solidFill>
              <a:latin typeface="Arial Rounded MT Bold" panose="020F0704030504030204" pitchFamily="34" charset="0"/>
            </a:endParaRPr>
          </a:p>
          <a:p>
            <a:pPr eaLnBrk="1" hangingPunct="1">
              <a:spcBef>
                <a:spcPct val="0"/>
              </a:spcBef>
              <a:buFontTx/>
              <a:buNone/>
            </a:pPr>
            <a:r>
              <a:rPr lang="ru-RU" altLang="ru-RU" sz="1800">
                <a:solidFill>
                  <a:srgbClr val="000000"/>
                </a:solidFill>
                <a:latin typeface="Arial Rounded MT Bold" panose="020F0704030504030204" pitchFamily="34" charset="0"/>
              </a:rPr>
              <a:t>Прошлое</a:t>
            </a:r>
            <a:endParaRPr lang="ru-RU" altLang="ru-RU" sz="1800">
              <a:latin typeface="Arial Rounded MT Bold" panose="020F0704030504030204" pitchFamily="34" charset="0"/>
            </a:endParaRPr>
          </a:p>
        </p:txBody>
      </p:sp>
      <p:grpSp>
        <p:nvGrpSpPr>
          <p:cNvPr id="66590" name="Group 30"/>
          <p:cNvGrpSpPr>
            <a:grpSpLocks/>
          </p:cNvGrpSpPr>
          <p:nvPr/>
        </p:nvGrpSpPr>
        <p:grpSpPr bwMode="auto">
          <a:xfrm>
            <a:off x="2459039" y="2319339"/>
            <a:ext cx="4224337" cy="1836737"/>
            <a:chOff x="589" y="1461"/>
            <a:chExt cx="2661" cy="1157"/>
          </a:xfrm>
        </p:grpSpPr>
        <p:sp>
          <p:nvSpPr>
            <p:cNvPr id="12310" name="Line 5"/>
            <p:cNvSpPr>
              <a:spLocks noChangeShapeType="1"/>
            </p:cNvSpPr>
            <p:nvPr/>
          </p:nvSpPr>
          <p:spPr bwMode="auto">
            <a:xfrm flipH="1" flipV="1">
              <a:off x="1904" y="1655"/>
              <a:ext cx="1346" cy="963"/>
            </a:xfrm>
            <a:prstGeom prst="line">
              <a:avLst/>
            </a:prstGeom>
            <a:noFill/>
            <a:ln w="19050">
              <a:solidFill>
                <a:srgbClr val="969696"/>
              </a:solidFill>
              <a:round/>
              <a:headEnd/>
              <a:tailEnd type="stealth" w="med" len="med"/>
            </a:ln>
            <a:extLst>
              <a:ext uri="{909E8E84-426E-40DD-AFC4-6F175D3DCCD1}">
                <a14:hiddenFill xmlns:a14="http://schemas.microsoft.com/office/drawing/2010/main">
                  <a:noFill/>
                </a14:hiddenFill>
              </a:ext>
            </a:extLst>
          </p:spPr>
          <p:txBody>
            <a:bodyPr/>
            <a:lstStyle/>
            <a:p>
              <a:endParaRPr lang="ru-RU"/>
            </a:p>
          </p:txBody>
        </p:sp>
        <p:sp>
          <p:nvSpPr>
            <p:cNvPr id="12311" name="Text Box 14"/>
            <p:cNvSpPr txBox="1">
              <a:spLocks noChangeArrowheads="1"/>
            </p:cNvSpPr>
            <p:nvPr/>
          </p:nvSpPr>
          <p:spPr bwMode="auto">
            <a:xfrm>
              <a:off x="589" y="1461"/>
              <a:ext cx="1767"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800" b="1">
                  <a:solidFill>
                    <a:srgbClr val="000000"/>
                  </a:solidFill>
                  <a:latin typeface="Arial Rounded MT Bold" panose="020F0704030504030204" pitchFamily="34" charset="0"/>
                </a:rPr>
                <a:t>Религи</a:t>
              </a:r>
              <a:r>
                <a:rPr lang="ru-RU" altLang="ru-RU" sz="1800" b="1">
                  <a:solidFill>
                    <a:srgbClr val="000000"/>
                  </a:solidFill>
                </a:rPr>
                <a:t>и</a:t>
              </a:r>
              <a:r>
                <a:rPr lang="ru-RU" altLang="ru-RU" sz="1800">
                  <a:solidFill>
                    <a:srgbClr val="000000"/>
                  </a:solidFill>
                  <a:latin typeface="Arial Rounded MT Bold" panose="020F0704030504030204" pitchFamily="34" charset="0"/>
                </a:rPr>
                <a:t>  (</a:t>
              </a:r>
              <a:r>
                <a:rPr lang="en-US" altLang="ru-RU" sz="1800">
                  <a:solidFill>
                    <a:srgbClr val="000000"/>
                  </a:solidFill>
                  <a:latin typeface="Arial Rounded MT Bold" panose="020F0704030504030204" pitchFamily="34" charset="0"/>
                </a:rPr>
                <a:t>S</a:t>
              </a:r>
              <a:r>
                <a:rPr lang="en-US" altLang="ru-RU" sz="1800">
                  <a:solidFill>
                    <a:srgbClr val="000000"/>
                  </a:solidFill>
                  <a:latin typeface="Arial Rounded MT Bold" panose="020F0704030504030204" pitchFamily="34" charset="0"/>
                  <a:sym typeface="Symbol" panose="05050102010706020507" pitchFamily="18" charset="2"/>
                </a:rPr>
                <a:t></a:t>
              </a:r>
              <a:r>
                <a:rPr lang="en-US" altLang="ru-RU" sz="1800">
                  <a:solidFill>
                    <a:srgbClr val="000000"/>
                  </a:solidFill>
                  <a:latin typeface="Arial Rounded MT Bold" panose="020F0704030504030204" pitchFamily="34" charset="0"/>
                </a:rPr>
                <a:t>S</a:t>
              </a:r>
              <a:r>
                <a:rPr lang="ru-RU" altLang="ru-RU" sz="1800">
                  <a:solidFill>
                    <a:srgbClr val="000000"/>
                  </a:solidFill>
                  <a:latin typeface="Arial Rounded MT Bold" panose="020F0704030504030204" pitchFamily="34" charset="0"/>
                </a:rPr>
                <a:t>)</a:t>
              </a:r>
              <a:br>
                <a:rPr lang="ru-RU" altLang="ru-RU" sz="1800">
                  <a:solidFill>
                    <a:srgbClr val="000000"/>
                  </a:solidFill>
                  <a:latin typeface="Arial Rounded MT Bold" panose="020F0704030504030204" pitchFamily="34" charset="0"/>
                </a:rPr>
              </a:br>
              <a:r>
                <a:rPr lang="ru-RU" altLang="ru-RU" sz="1800">
                  <a:solidFill>
                    <a:srgbClr val="000000"/>
                  </a:solidFill>
                  <a:latin typeface="Arial Rounded MT Bold" panose="020F0704030504030204" pitchFamily="34" charset="0"/>
                </a:rPr>
                <a:t>(теистические, атеистические…)</a:t>
              </a:r>
              <a:endParaRPr lang="ru-RU" altLang="ru-RU" sz="1800">
                <a:latin typeface="Arial Rounded MT Bold" panose="020F0704030504030204" pitchFamily="34" charset="0"/>
              </a:endParaRPr>
            </a:p>
          </p:txBody>
        </p:sp>
      </p:grpSp>
      <p:grpSp>
        <p:nvGrpSpPr>
          <p:cNvPr id="66591" name="Group 31"/>
          <p:cNvGrpSpPr>
            <a:grpSpLocks/>
          </p:cNvGrpSpPr>
          <p:nvPr/>
        </p:nvGrpSpPr>
        <p:grpSpPr bwMode="auto">
          <a:xfrm>
            <a:off x="4865689" y="1196975"/>
            <a:ext cx="2974975" cy="3575050"/>
            <a:chOff x="2105" y="754"/>
            <a:chExt cx="1874" cy="2252"/>
          </a:xfrm>
        </p:grpSpPr>
        <p:sp>
          <p:nvSpPr>
            <p:cNvPr id="12308" name="Line 16"/>
            <p:cNvSpPr>
              <a:spLocks noChangeShapeType="1"/>
            </p:cNvSpPr>
            <p:nvPr/>
          </p:nvSpPr>
          <p:spPr bwMode="auto">
            <a:xfrm flipV="1">
              <a:off x="3507" y="963"/>
              <a:ext cx="14" cy="2043"/>
            </a:xfrm>
            <a:prstGeom prst="line">
              <a:avLst/>
            </a:prstGeom>
            <a:noFill/>
            <a:ln w="19050">
              <a:solidFill>
                <a:srgbClr val="969696"/>
              </a:solidFill>
              <a:round/>
              <a:headEnd/>
              <a:tailEnd type="stealth" w="med" len="med"/>
            </a:ln>
            <a:extLst>
              <a:ext uri="{909E8E84-426E-40DD-AFC4-6F175D3DCCD1}">
                <a14:hiddenFill xmlns:a14="http://schemas.microsoft.com/office/drawing/2010/main">
                  <a:noFill/>
                </a14:hiddenFill>
              </a:ext>
            </a:extLst>
          </p:spPr>
          <p:txBody>
            <a:bodyPr/>
            <a:lstStyle/>
            <a:p>
              <a:endParaRPr lang="ru-RU"/>
            </a:p>
          </p:txBody>
        </p:sp>
        <p:sp>
          <p:nvSpPr>
            <p:cNvPr id="12309" name="Text Box 17"/>
            <p:cNvSpPr txBox="1">
              <a:spLocks noChangeArrowheads="1"/>
            </p:cNvSpPr>
            <p:nvPr/>
          </p:nvSpPr>
          <p:spPr bwMode="auto">
            <a:xfrm>
              <a:off x="2105" y="754"/>
              <a:ext cx="1874"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800" b="1">
                  <a:latin typeface="Arial Rounded MT Bold" panose="020F0704030504030204" pitchFamily="34" charset="0"/>
                </a:rPr>
                <a:t>Философ</a:t>
              </a:r>
              <a:r>
                <a:rPr lang="ru-RU" altLang="ru-RU" sz="1800" b="1"/>
                <a:t>ские </a:t>
              </a:r>
              <a:r>
                <a:rPr lang="ru-RU" altLang="ru-RU" sz="1800">
                  <a:latin typeface="Arial Rounded MT Bold" panose="020F0704030504030204" pitchFamily="34" charset="0"/>
                </a:rPr>
                <a:t>(</a:t>
              </a:r>
              <a:r>
                <a:rPr lang="en-US" altLang="ru-RU" sz="1800">
                  <a:latin typeface="Arial Rounded MT Bold" panose="020F0704030504030204" pitchFamily="34" charset="0"/>
                </a:rPr>
                <a:t>S </a:t>
              </a:r>
              <a:r>
                <a:rPr lang="en-US" altLang="ru-RU" sz="1800">
                  <a:solidFill>
                    <a:srgbClr val="000000"/>
                  </a:solidFill>
                  <a:sym typeface="Symbol" panose="05050102010706020507" pitchFamily="18" charset="2"/>
                </a:rPr>
                <a:t></a:t>
              </a:r>
              <a:r>
                <a:rPr lang="en-US" altLang="ru-RU" sz="1800"/>
                <a:t> </a:t>
              </a:r>
              <a:r>
                <a:rPr lang="en-US" altLang="ru-RU" sz="1800">
                  <a:latin typeface="Arial Rounded MT Bold" panose="020F0704030504030204" pitchFamily="34" charset="0"/>
                </a:rPr>
                <a:t>O</a:t>
              </a:r>
              <a:r>
                <a:rPr lang="ru-RU" altLang="ru-RU" sz="1800">
                  <a:latin typeface="Arial Rounded MT Bold" panose="020F0704030504030204" pitchFamily="34" charset="0"/>
                </a:rPr>
                <a:t>)</a:t>
              </a:r>
              <a:r>
                <a:rPr lang="ru-RU" altLang="ru-RU" sz="1800" b="1"/>
                <a:t> системы</a:t>
              </a:r>
              <a:endParaRPr lang="ru-RU" altLang="ru-RU" sz="1800">
                <a:latin typeface="Arial Rounded MT Bold" panose="020F0704030504030204" pitchFamily="34" charset="0"/>
              </a:endParaRPr>
            </a:p>
            <a:p>
              <a:pPr eaLnBrk="1" hangingPunct="1">
                <a:spcBef>
                  <a:spcPct val="0"/>
                </a:spcBef>
                <a:buFontTx/>
                <a:buNone/>
              </a:pPr>
              <a:endParaRPr lang="ru-RU" altLang="ru-RU" sz="1800">
                <a:latin typeface="Arial Rounded MT Bold" panose="020F0704030504030204" pitchFamily="34" charset="0"/>
              </a:endParaRPr>
            </a:p>
          </p:txBody>
        </p:sp>
      </p:grpSp>
      <p:grpSp>
        <p:nvGrpSpPr>
          <p:cNvPr id="66592" name="Group 32"/>
          <p:cNvGrpSpPr>
            <a:grpSpLocks/>
          </p:cNvGrpSpPr>
          <p:nvPr/>
        </p:nvGrpSpPr>
        <p:grpSpPr bwMode="auto">
          <a:xfrm>
            <a:off x="7110413" y="2473325"/>
            <a:ext cx="3382962" cy="1657350"/>
            <a:chOff x="3519" y="1558"/>
            <a:chExt cx="2131" cy="1044"/>
          </a:xfrm>
        </p:grpSpPr>
        <p:sp>
          <p:nvSpPr>
            <p:cNvPr id="12306" name="Text Box 15"/>
            <p:cNvSpPr txBox="1">
              <a:spLocks noChangeArrowheads="1"/>
            </p:cNvSpPr>
            <p:nvPr/>
          </p:nvSpPr>
          <p:spPr bwMode="auto">
            <a:xfrm>
              <a:off x="3519" y="1558"/>
              <a:ext cx="2131"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800" b="1">
                  <a:solidFill>
                    <a:srgbClr val="000000"/>
                  </a:solidFill>
                  <a:latin typeface="Arial Rounded MT Bold" panose="020F0704030504030204" pitchFamily="34" charset="0"/>
                </a:rPr>
                <a:t>Наука (</a:t>
              </a:r>
              <a:r>
                <a:rPr lang="en-US" altLang="ru-RU" sz="1800" b="1">
                  <a:solidFill>
                    <a:srgbClr val="000000"/>
                  </a:solidFill>
                  <a:latin typeface="Arial Rounded MT Bold" panose="020F0704030504030204" pitchFamily="34" charset="0"/>
                </a:rPr>
                <a:t>economics</a:t>
              </a:r>
              <a:r>
                <a:rPr lang="ru-RU" altLang="ru-RU" sz="1800" b="1">
                  <a:solidFill>
                    <a:srgbClr val="000000"/>
                  </a:solidFill>
                  <a:latin typeface="Arial Rounded MT Bold" panose="020F0704030504030204" pitchFamily="34" charset="0"/>
                </a:rPr>
                <a:t>?) </a:t>
              </a:r>
              <a:r>
                <a:rPr lang="ru-RU" altLang="ru-RU" sz="1800">
                  <a:solidFill>
                    <a:srgbClr val="000000"/>
                  </a:solidFill>
                  <a:latin typeface="Arial Rounded MT Bold" panose="020F0704030504030204" pitchFamily="34" charset="0"/>
                </a:rPr>
                <a:t>(</a:t>
              </a:r>
              <a:r>
                <a:rPr lang="en-US" altLang="ru-RU" sz="1800">
                  <a:solidFill>
                    <a:srgbClr val="000000"/>
                  </a:solidFill>
                  <a:latin typeface="Arial Rounded MT Bold" panose="020F0704030504030204" pitchFamily="34" charset="0"/>
                </a:rPr>
                <a:t>O </a:t>
              </a:r>
              <a:r>
                <a:rPr lang="en-US" altLang="ru-RU" sz="1800">
                  <a:solidFill>
                    <a:srgbClr val="000000"/>
                  </a:solidFill>
                  <a:sym typeface="Symbol" panose="05050102010706020507" pitchFamily="18" charset="2"/>
                </a:rPr>
                <a:t></a:t>
              </a:r>
              <a:r>
                <a:rPr lang="en-US" altLang="ru-RU" sz="1800"/>
                <a:t> </a:t>
              </a:r>
              <a:r>
                <a:rPr lang="en-US" altLang="ru-RU" sz="1800">
                  <a:solidFill>
                    <a:srgbClr val="000000"/>
                  </a:solidFill>
                  <a:latin typeface="Arial Rounded MT Bold" panose="020F0704030504030204" pitchFamily="34" charset="0"/>
                </a:rPr>
                <a:t>O</a:t>
              </a:r>
              <a:r>
                <a:rPr lang="ru-RU" altLang="ru-RU" sz="1800">
                  <a:solidFill>
                    <a:srgbClr val="000000"/>
                  </a:solidFill>
                  <a:latin typeface="Arial Rounded MT Bold" panose="020F0704030504030204" pitchFamily="34" charset="0"/>
                </a:rPr>
                <a:t>)</a:t>
              </a:r>
              <a:br>
                <a:rPr lang="ru-RU" altLang="ru-RU" sz="1800">
                  <a:solidFill>
                    <a:srgbClr val="000000"/>
                  </a:solidFill>
                  <a:latin typeface="Arial Rounded MT Bold" panose="020F0704030504030204" pitchFamily="34" charset="0"/>
                </a:rPr>
              </a:br>
              <a:r>
                <a:rPr lang="ru-RU" altLang="ru-RU" sz="1800">
                  <a:solidFill>
                    <a:srgbClr val="000000"/>
                  </a:solidFill>
                  <a:latin typeface="Arial Rounded MT Bold" panose="020F0704030504030204" pitchFamily="34" charset="0"/>
                </a:rPr>
                <a:t>(причинно-следственные связи)</a:t>
              </a:r>
            </a:p>
          </p:txBody>
        </p:sp>
        <p:sp>
          <p:nvSpPr>
            <p:cNvPr id="12307" name="Line 18"/>
            <p:cNvSpPr>
              <a:spLocks noChangeShapeType="1"/>
            </p:cNvSpPr>
            <p:nvPr/>
          </p:nvSpPr>
          <p:spPr bwMode="auto">
            <a:xfrm flipV="1">
              <a:off x="3731" y="1735"/>
              <a:ext cx="1530" cy="867"/>
            </a:xfrm>
            <a:prstGeom prst="line">
              <a:avLst/>
            </a:prstGeom>
            <a:noFill/>
            <a:ln w="19050">
              <a:solidFill>
                <a:srgbClr val="969696"/>
              </a:solidFill>
              <a:round/>
              <a:headEnd/>
              <a:tailEnd type="stealth" w="med" len="med"/>
            </a:ln>
            <a:extLst>
              <a:ext uri="{909E8E84-426E-40DD-AFC4-6F175D3DCCD1}">
                <a14:hiddenFill xmlns:a14="http://schemas.microsoft.com/office/drawing/2010/main">
                  <a:noFill/>
                </a14:hiddenFill>
              </a:ext>
            </a:extLst>
          </p:spPr>
          <p:txBody>
            <a:bodyPr/>
            <a:lstStyle/>
            <a:p>
              <a:endParaRPr lang="ru-RU"/>
            </a:p>
          </p:txBody>
        </p:sp>
      </p:grpSp>
      <p:sp>
        <p:nvSpPr>
          <p:cNvPr id="12299" name="Rectangle 20"/>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2300" name="Rectangle 22"/>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2301" name="Rectangle 24"/>
          <p:cNvSpPr>
            <a:spLocks noChangeArrowheads="1"/>
          </p:cNvSpPr>
          <p:nvPr/>
        </p:nvSpPr>
        <p:spPr bwMode="auto">
          <a:xfrm>
            <a:off x="1524001" y="323004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2302" name="Rectangle 26"/>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pSp>
        <p:nvGrpSpPr>
          <p:cNvPr id="66594" name="Group 34"/>
          <p:cNvGrpSpPr>
            <a:grpSpLocks/>
          </p:cNvGrpSpPr>
          <p:nvPr/>
        </p:nvGrpSpPr>
        <p:grpSpPr bwMode="auto">
          <a:xfrm>
            <a:off x="4660900" y="1623060"/>
            <a:ext cx="5219700" cy="914400"/>
            <a:chOff x="1976" y="1032"/>
            <a:chExt cx="3288" cy="576"/>
          </a:xfrm>
        </p:grpSpPr>
        <p:sp>
          <p:nvSpPr>
            <p:cNvPr id="12304" name="Text Box 33"/>
            <p:cNvSpPr txBox="1">
              <a:spLocks noChangeArrowheads="1"/>
            </p:cNvSpPr>
            <p:nvPr/>
          </p:nvSpPr>
          <p:spPr bwMode="auto">
            <a:xfrm>
              <a:off x="2739" y="1235"/>
              <a:ext cx="1754" cy="3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1600" dirty="0"/>
                <a:t>«</a:t>
              </a:r>
              <a:r>
                <a:rPr lang="ru-RU" altLang="ru-RU" sz="1600" b="1" dirty="0">
                  <a:solidFill>
                    <a:srgbClr val="FF0000"/>
                  </a:solidFill>
                </a:rPr>
                <a:t>Треугольник жесткости</a:t>
              </a:r>
              <a:r>
                <a:rPr lang="ru-RU" altLang="ru-RU" sz="1600" dirty="0"/>
                <a:t>» европейской культуры</a:t>
              </a:r>
            </a:p>
          </p:txBody>
        </p:sp>
        <p:sp>
          <p:nvSpPr>
            <p:cNvPr id="12305" name="AutoShape 28"/>
            <p:cNvSpPr>
              <a:spLocks noChangeArrowheads="1"/>
            </p:cNvSpPr>
            <p:nvPr/>
          </p:nvSpPr>
          <p:spPr bwMode="auto">
            <a:xfrm>
              <a:off x="1976" y="1032"/>
              <a:ext cx="3288" cy="576"/>
            </a:xfrm>
            <a:prstGeom prst="triangle">
              <a:avLst>
                <a:gd name="adj" fmla="val 46593"/>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pSp>
    </p:spTree>
    <p:extLst>
      <p:ext uri="{BB962C8B-B14F-4D97-AF65-F5344CB8AC3E}">
        <p14:creationId xmlns:p14="http://schemas.microsoft.com/office/powerpoint/2010/main" val="27066696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6590"/>
                                        </p:tgtEl>
                                        <p:attrNameLst>
                                          <p:attrName>style.visibility</p:attrName>
                                        </p:attrNameLst>
                                      </p:cBhvr>
                                      <p:to>
                                        <p:strVal val="visible"/>
                                      </p:to>
                                    </p:set>
                                    <p:animEffect transition="in" filter="wipe(left)">
                                      <p:cBhvr>
                                        <p:cTn id="7" dur="500"/>
                                        <p:tgtEl>
                                          <p:spTgt spid="665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6591"/>
                                        </p:tgtEl>
                                        <p:attrNameLst>
                                          <p:attrName>style.visibility</p:attrName>
                                        </p:attrNameLst>
                                      </p:cBhvr>
                                      <p:to>
                                        <p:strVal val="visible"/>
                                      </p:to>
                                    </p:set>
                                    <p:animEffect transition="in" filter="wipe(down)">
                                      <p:cBhvr>
                                        <p:cTn id="12" dur="500"/>
                                        <p:tgtEl>
                                          <p:spTgt spid="665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6592"/>
                                        </p:tgtEl>
                                        <p:attrNameLst>
                                          <p:attrName>style.visibility</p:attrName>
                                        </p:attrNameLst>
                                      </p:cBhvr>
                                      <p:to>
                                        <p:strVal val="visible"/>
                                      </p:to>
                                    </p:set>
                                    <p:animEffect transition="in" filter="wipe(down)">
                                      <p:cBhvr>
                                        <p:cTn id="17" dur="500"/>
                                        <p:tgtEl>
                                          <p:spTgt spid="665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66594"/>
                                        </p:tgtEl>
                                        <p:attrNameLst>
                                          <p:attrName>style.visibility</p:attrName>
                                        </p:attrNameLst>
                                      </p:cBhvr>
                                      <p:to>
                                        <p:strVal val="visible"/>
                                      </p:to>
                                    </p:set>
                                    <p:animEffect transition="in" filter="wipe(up)">
                                      <p:cBhvr>
                                        <p:cTn id="22" dur="500"/>
                                        <p:tgtEl>
                                          <p:spTgt spid="66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981200" y="0"/>
            <a:ext cx="8229600" cy="800100"/>
          </a:xfrm>
        </p:spPr>
        <p:txBody>
          <a:bodyPr/>
          <a:lstStyle/>
          <a:p>
            <a:pPr eaLnBrk="1" hangingPunct="1"/>
            <a:r>
              <a:rPr lang="ru-RU" altLang="ru-RU" sz="3600"/>
              <a:t>Стратагемы</a:t>
            </a:r>
          </a:p>
        </p:txBody>
      </p:sp>
      <p:sp>
        <p:nvSpPr>
          <p:cNvPr id="51204" name="Rectangle 4"/>
          <p:cNvSpPr>
            <a:spLocks noGrp="1" noChangeArrowheads="1"/>
          </p:cNvSpPr>
          <p:nvPr>
            <p:ph type="body" idx="1"/>
          </p:nvPr>
        </p:nvSpPr>
        <p:spPr>
          <a:xfrm>
            <a:off x="2039938" y="696914"/>
            <a:ext cx="8229600" cy="1184275"/>
          </a:xfrm>
        </p:spPr>
        <p:txBody>
          <a:bodyPr/>
          <a:lstStyle/>
          <a:p>
            <a:pPr algn="ctr" eaLnBrk="1" hangingPunct="1">
              <a:lnSpc>
                <a:spcPct val="80000"/>
              </a:lnSpc>
              <a:buFontTx/>
              <a:buNone/>
            </a:pPr>
            <a:r>
              <a:rPr lang="ru-RU" altLang="ru-RU"/>
              <a:t>Харро фон Зенгер: </a:t>
            </a:r>
            <a:r>
              <a:rPr lang="ru-RU" altLang="ru-RU" b="1"/>
              <a:t>СТРАТАГЕМЫ</a:t>
            </a:r>
            <a:r>
              <a:rPr lang="ru-RU" altLang="ru-RU"/>
              <a:t/>
            </a:r>
            <a:br>
              <a:rPr lang="ru-RU" altLang="ru-RU"/>
            </a:br>
            <a:r>
              <a:rPr lang="ru-RU" altLang="ru-RU" b="1"/>
              <a:t>О китайском </a:t>
            </a:r>
            <a:r>
              <a:rPr lang="ru-RU" altLang="ru-RU" b="1">
                <a:solidFill>
                  <a:srgbClr val="F93913"/>
                </a:solidFill>
              </a:rPr>
              <a:t>искусстве</a:t>
            </a:r>
            <a:r>
              <a:rPr lang="ru-RU" altLang="ru-RU" b="1"/>
              <a:t> жить и выживать</a:t>
            </a:r>
            <a:br>
              <a:rPr lang="ru-RU" altLang="ru-RU" b="1"/>
            </a:br>
            <a:r>
              <a:rPr lang="ru-RU" altLang="ru-RU"/>
              <a:t>в 2-х т. М. Эксмо, 2006</a:t>
            </a:r>
          </a:p>
        </p:txBody>
      </p:sp>
      <p:sp>
        <p:nvSpPr>
          <p:cNvPr id="51205" name="Text Box 5"/>
          <p:cNvSpPr txBox="1">
            <a:spLocks noChangeArrowheads="1"/>
          </p:cNvSpPr>
          <p:nvPr/>
        </p:nvSpPr>
        <p:spPr bwMode="auto">
          <a:xfrm>
            <a:off x="1524000" y="1817689"/>
            <a:ext cx="91440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2000" b="1"/>
              <a:t>Стратагема 36: «</a:t>
            </a:r>
            <a:r>
              <a:rPr lang="ru-RU" altLang="ru-RU" sz="2000" b="1">
                <a:solidFill>
                  <a:srgbClr val="6600FF"/>
                </a:solidFill>
              </a:rPr>
              <a:t>Бегство</a:t>
            </a:r>
            <a:r>
              <a:rPr lang="ru-RU" altLang="ru-RU" sz="2000" b="1"/>
              <a:t> – лучший прием» </a:t>
            </a:r>
            <a:br>
              <a:rPr lang="ru-RU" altLang="ru-RU" sz="2000" b="1"/>
            </a:br>
            <a:r>
              <a:rPr lang="ru-RU" altLang="ru-RU" sz="2000" b="1"/>
              <a:t>(ср. европейская «левая формула доблести»: </a:t>
            </a:r>
            <a:br>
              <a:rPr lang="ru-RU" altLang="ru-RU" sz="2000" b="1"/>
            </a:br>
            <a:r>
              <a:rPr lang="ru-RU" altLang="ru-RU" sz="2000" b="1"/>
              <a:t>«Лучше умереть </a:t>
            </a:r>
            <a:r>
              <a:rPr lang="ru-RU" altLang="ru-RU" sz="2000" b="1">
                <a:solidFill>
                  <a:srgbClr val="6600FF"/>
                </a:solidFill>
              </a:rPr>
              <a:t>стоя</a:t>
            </a:r>
            <a:r>
              <a:rPr lang="ru-RU" altLang="ru-RU" sz="2000" b="1"/>
              <a:t>, чем жить на коленях»</a:t>
            </a:r>
            <a:br>
              <a:rPr lang="ru-RU" altLang="ru-RU" sz="2000" b="1"/>
            </a:br>
            <a:r>
              <a:rPr lang="ru-RU" altLang="ru-RU" sz="2000" b="1"/>
              <a:t> это просто «</a:t>
            </a:r>
            <a:r>
              <a:rPr lang="ru-RU" altLang="ru-RU" sz="2000" b="1">
                <a:solidFill>
                  <a:srgbClr val="FB2603"/>
                </a:solidFill>
              </a:rPr>
              <a:t>бегство в смерть</a:t>
            </a:r>
            <a:r>
              <a:rPr lang="ru-RU" altLang="ru-RU" sz="2000" b="1"/>
              <a:t>», </a:t>
            </a:r>
            <a:br>
              <a:rPr lang="ru-RU" altLang="ru-RU" sz="2000" b="1"/>
            </a:br>
            <a:r>
              <a:rPr lang="ru-RU" altLang="ru-RU" sz="2000" b="1"/>
              <a:t>глупость и/или трусость, а не ум и/или мужество)</a:t>
            </a:r>
          </a:p>
        </p:txBody>
      </p:sp>
      <p:sp>
        <p:nvSpPr>
          <p:cNvPr id="91141" name="Text Box 5"/>
          <p:cNvSpPr txBox="1">
            <a:spLocks noChangeArrowheads="1"/>
          </p:cNvSpPr>
          <p:nvPr/>
        </p:nvSpPr>
        <p:spPr bwMode="auto">
          <a:xfrm>
            <a:off x="2452688" y="3327400"/>
            <a:ext cx="7199312" cy="831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400" b="1">
                <a:solidFill>
                  <a:srgbClr val="F93913"/>
                </a:solidFill>
              </a:rPr>
              <a:t>НО!!! </a:t>
            </a:r>
            <a:r>
              <a:rPr lang="ru-RU" altLang="ru-RU" sz="2400"/>
              <a:t>Стратагемный подход </a:t>
            </a:r>
            <a:r>
              <a:rPr lang="ru-RU" altLang="ru-RU" sz="2400" b="1">
                <a:solidFill>
                  <a:srgbClr val="F93913"/>
                </a:solidFill>
              </a:rPr>
              <a:t>не</a:t>
            </a:r>
            <a:r>
              <a:rPr lang="ru-RU" altLang="ru-RU" sz="2400"/>
              <a:t> опирается на </a:t>
            </a:r>
            <a:br>
              <a:rPr lang="ru-RU" altLang="ru-RU" sz="2400"/>
            </a:br>
            <a:r>
              <a:rPr lang="ru-RU" altLang="ru-RU" sz="2400" b="1"/>
              <a:t>субъект-объектное</a:t>
            </a:r>
            <a:r>
              <a:rPr lang="ru-RU" altLang="ru-RU" sz="2400"/>
              <a:t> в</a:t>
            </a:r>
            <a:r>
              <a:rPr lang="ru-RU" altLang="ru-RU" sz="2400" b="1" i="1"/>
              <a:t>и</a:t>
            </a:r>
            <a:r>
              <a:rPr lang="ru-RU" altLang="ru-RU" sz="2400"/>
              <a:t>дение реальности</a:t>
            </a:r>
            <a:endParaRPr lang="ru-RU" altLang="ru-RU" sz="2400" b="1">
              <a:solidFill>
                <a:srgbClr val="0000FF"/>
              </a:solidFill>
            </a:endParaRPr>
          </a:p>
        </p:txBody>
      </p:sp>
      <p:sp>
        <p:nvSpPr>
          <p:cNvPr id="91142" name="Text Box 6"/>
          <p:cNvSpPr txBox="1">
            <a:spLocks noChangeArrowheads="1"/>
          </p:cNvSpPr>
          <p:nvPr/>
        </p:nvSpPr>
        <p:spPr bwMode="auto">
          <a:xfrm>
            <a:off x="1524000" y="4022726"/>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ru-RU" sz="2400">
                <a:sym typeface="Wingdings" panose="05000000000000000000" pitchFamily="2" charset="2"/>
              </a:rPr>
              <a:t></a:t>
            </a:r>
            <a:r>
              <a:rPr lang="ru-RU" altLang="ru-RU" sz="2400">
                <a:sym typeface="Wingdings" panose="05000000000000000000" pitchFamily="2" charset="2"/>
              </a:rPr>
              <a:t> Он вне «</a:t>
            </a:r>
            <a:r>
              <a:rPr lang="ru-RU" altLang="ru-RU" sz="2400" b="1">
                <a:sym typeface="Wingdings" panose="05000000000000000000" pitchFamily="2" charset="2"/>
              </a:rPr>
              <a:t>треугольника жесткости</a:t>
            </a:r>
            <a:r>
              <a:rPr lang="ru-RU" altLang="ru-RU" sz="2400">
                <a:sym typeface="Wingdings" panose="05000000000000000000" pitchFamily="2" charset="2"/>
              </a:rPr>
              <a:t>» европейских</a:t>
            </a:r>
            <a:r>
              <a:rPr lang="ru-RU" altLang="ru-RU" sz="1800">
                <a:sym typeface="Wingdings" panose="05000000000000000000" pitchFamily="2" charset="2"/>
              </a:rPr>
              <a:t> </a:t>
            </a:r>
            <a:br>
              <a:rPr lang="ru-RU" altLang="ru-RU" sz="1800">
                <a:sym typeface="Wingdings" panose="05000000000000000000" pitchFamily="2" charset="2"/>
              </a:rPr>
            </a:br>
            <a:r>
              <a:rPr lang="ru-RU" altLang="ru-RU" sz="2400">
                <a:sym typeface="Wingdings" panose="05000000000000000000" pitchFamily="2" charset="2"/>
              </a:rPr>
              <a:t>аспектов культуры (Религия – Философия – Наука)</a:t>
            </a:r>
          </a:p>
        </p:txBody>
      </p:sp>
      <p:sp>
        <p:nvSpPr>
          <p:cNvPr id="91143" name="Text Box 7"/>
          <p:cNvSpPr txBox="1">
            <a:spLocks noChangeArrowheads="1"/>
          </p:cNvSpPr>
          <p:nvPr/>
        </p:nvSpPr>
        <p:spPr bwMode="auto">
          <a:xfrm>
            <a:off x="2032000" y="4762501"/>
            <a:ext cx="8447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ru-RU" sz="2400">
                <a:sym typeface="Wingdings" panose="05000000000000000000" pitchFamily="2" charset="2"/>
              </a:rPr>
              <a:t></a:t>
            </a:r>
            <a:r>
              <a:rPr lang="ru-RU" altLang="ru-RU" sz="1800">
                <a:sym typeface="Wingdings" panose="05000000000000000000" pitchFamily="2" charset="2"/>
              </a:rPr>
              <a:t> </a:t>
            </a:r>
            <a:r>
              <a:rPr lang="ru-RU" altLang="ru-RU" sz="2400">
                <a:sym typeface="Wingdings" panose="05000000000000000000" pitchFamily="2" charset="2"/>
              </a:rPr>
              <a:t>Традиционная восточная культура (= </a:t>
            </a:r>
            <a:r>
              <a:rPr lang="ru-RU" altLang="ru-RU" sz="2400" b="1">
                <a:sym typeface="Wingdings" panose="05000000000000000000" pitchFamily="2" charset="2"/>
              </a:rPr>
              <a:t>искусство</a:t>
            </a:r>
            <a:r>
              <a:rPr lang="ru-RU" altLang="ru-RU" sz="2400">
                <a:sym typeface="Wingdings" panose="05000000000000000000" pitchFamily="2" charset="2"/>
              </a:rPr>
              <a:t>?):</a:t>
            </a:r>
          </a:p>
          <a:p>
            <a:pPr lvl="1" algn="ctr" eaLnBrk="1" hangingPunct="1">
              <a:spcBef>
                <a:spcPct val="0"/>
              </a:spcBef>
              <a:buFontTx/>
              <a:buNone/>
            </a:pPr>
            <a:r>
              <a:rPr lang="ru-RU" altLang="ru-RU" sz="2400" b="1">
                <a:sym typeface="Wingdings" panose="05000000000000000000" pitchFamily="2" charset="2"/>
              </a:rPr>
              <a:t>«</a:t>
            </a:r>
            <a:r>
              <a:rPr lang="ru-RU" altLang="ru-RU" sz="2400" b="1">
                <a:solidFill>
                  <a:srgbClr val="FB2603"/>
                </a:solidFill>
                <a:sym typeface="Wingdings" panose="05000000000000000000" pitchFamily="2" charset="2"/>
              </a:rPr>
              <a:t>не-</a:t>
            </a:r>
            <a:r>
              <a:rPr lang="ru-RU" altLang="ru-RU" sz="2400" b="1">
                <a:sym typeface="Wingdings" panose="05000000000000000000" pitchFamily="2" charset="2"/>
              </a:rPr>
              <a:t>религиозна», «</a:t>
            </a:r>
            <a:r>
              <a:rPr lang="ru-RU" altLang="ru-RU" sz="2400" b="1">
                <a:solidFill>
                  <a:srgbClr val="FB2603"/>
                </a:solidFill>
                <a:sym typeface="Wingdings" panose="05000000000000000000" pitchFamily="2" charset="2"/>
              </a:rPr>
              <a:t>не-</a:t>
            </a:r>
            <a:r>
              <a:rPr lang="ru-RU" altLang="ru-RU" sz="2400" b="1">
                <a:sym typeface="Wingdings" panose="05000000000000000000" pitchFamily="2" charset="2"/>
              </a:rPr>
              <a:t>философична», «</a:t>
            </a:r>
            <a:r>
              <a:rPr lang="ru-RU" altLang="ru-RU" sz="2400" b="1">
                <a:solidFill>
                  <a:srgbClr val="FB2603"/>
                </a:solidFill>
                <a:sym typeface="Wingdings" panose="05000000000000000000" pitchFamily="2" charset="2"/>
              </a:rPr>
              <a:t>не-</a:t>
            </a:r>
            <a:r>
              <a:rPr lang="ru-RU" altLang="ru-RU" sz="2400" b="1">
                <a:sym typeface="Wingdings" panose="05000000000000000000" pitchFamily="2" charset="2"/>
              </a:rPr>
              <a:t>научна».</a:t>
            </a:r>
          </a:p>
        </p:txBody>
      </p:sp>
      <p:sp>
        <p:nvSpPr>
          <p:cNvPr id="91144" name="Text Box 8"/>
          <p:cNvSpPr txBox="1">
            <a:spLocks noChangeArrowheads="1"/>
          </p:cNvSpPr>
          <p:nvPr/>
        </p:nvSpPr>
        <p:spPr bwMode="auto">
          <a:xfrm>
            <a:off x="1524000" y="5556251"/>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ru-RU" sz="2400">
                <a:sym typeface="Wingdings" panose="05000000000000000000" pitchFamily="2" charset="2"/>
              </a:rPr>
              <a:t></a:t>
            </a:r>
            <a:r>
              <a:rPr lang="ru-RU" altLang="ru-RU" sz="2400">
                <a:sym typeface="Wingdings" panose="05000000000000000000" pitchFamily="2" charset="2"/>
              </a:rPr>
              <a:t> Её </a:t>
            </a:r>
            <a:r>
              <a:rPr lang="ru-RU" altLang="ru-RU" sz="2400" b="1">
                <a:solidFill>
                  <a:srgbClr val="FB2603"/>
                </a:solidFill>
                <a:sym typeface="Wingdings" panose="05000000000000000000" pitchFamily="2" charset="2"/>
              </a:rPr>
              <a:t>невозможно</a:t>
            </a:r>
            <a:r>
              <a:rPr lang="ru-RU" altLang="ru-RU" sz="2400">
                <a:sym typeface="Wingdings" panose="05000000000000000000" pitchFamily="2" charset="2"/>
              </a:rPr>
              <a:t> адекватно «отобразить» европейскими </a:t>
            </a:r>
            <a:r>
              <a:rPr lang="ru-RU" altLang="ru-RU" sz="2400" b="1">
                <a:solidFill>
                  <a:srgbClr val="0000FF"/>
                </a:solidFill>
                <a:sym typeface="Wingdings" panose="05000000000000000000" pitchFamily="2" charset="2"/>
              </a:rPr>
              <a:t>техниками мышления</a:t>
            </a:r>
            <a:endParaRPr lang="ru-RU" altLang="ru-RU" sz="2400" b="1">
              <a:solidFill>
                <a:srgbClr val="0000FF"/>
              </a:solidFill>
            </a:endParaRPr>
          </a:p>
        </p:txBody>
      </p:sp>
    </p:spTree>
    <p:extLst>
      <p:ext uri="{BB962C8B-B14F-4D97-AF65-F5344CB8AC3E}">
        <p14:creationId xmlns:p14="http://schemas.microsoft.com/office/powerpoint/2010/main" val="37319264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Effect transition="in" filter="wipe(up)">
                                      <p:cBhvr>
                                        <p:cTn id="7" dur="500"/>
                                        <p:tgtEl>
                                          <p:spTgt spid="512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1205"/>
                                        </p:tgtEl>
                                        <p:attrNameLst>
                                          <p:attrName>style.visibility</p:attrName>
                                        </p:attrNameLst>
                                      </p:cBhvr>
                                      <p:to>
                                        <p:strVal val="visible"/>
                                      </p:to>
                                    </p:set>
                                    <p:animEffect transition="in" filter="wipe(up)">
                                      <p:cBhvr>
                                        <p:cTn id="12" dur="500"/>
                                        <p:tgtEl>
                                          <p:spTgt spid="512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1141"/>
                                        </p:tgtEl>
                                        <p:attrNameLst>
                                          <p:attrName>style.visibility</p:attrName>
                                        </p:attrNameLst>
                                      </p:cBhvr>
                                      <p:to>
                                        <p:strVal val="visible"/>
                                      </p:to>
                                    </p:set>
                                    <p:animEffect transition="in" filter="wipe(up)">
                                      <p:cBhvr>
                                        <p:cTn id="17" dur="500"/>
                                        <p:tgtEl>
                                          <p:spTgt spid="911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1142"/>
                                        </p:tgtEl>
                                        <p:attrNameLst>
                                          <p:attrName>style.visibility</p:attrName>
                                        </p:attrNameLst>
                                      </p:cBhvr>
                                      <p:to>
                                        <p:strVal val="visible"/>
                                      </p:to>
                                    </p:set>
                                    <p:animEffect transition="in" filter="wipe(up)">
                                      <p:cBhvr>
                                        <p:cTn id="22" dur="500"/>
                                        <p:tgtEl>
                                          <p:spTgt spid="9114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1143"/>
                                        </p:tgtEl>
                                        <p:attrNameLst>
                                          <p:attrName>style.visibility</p:attrName>
                                        </p:attrNameLst>
                                      </p:cBhvr>
                                      <p:to>
                                        <p:strVal val="visible"/>
                                      </p:to>
                                    </p:set>
                                    <p:animEffect transition="in" filter="wipe(up)">
                                      <p:cBhvr>
                                        <p:cTn id="27" dur="500"/>
                                        <p:tgtEl>
                                          <p:spTgt spid="9114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1144"/>
                                        </p:tgtEl>
                                        <p:attrNameLst>
                                          <p:attrName>style.visibility</p:attrName>
                                        </p:attrNameLst>
                                      </p:cBhvr>
                                      <p:to>
                                        <p:strVal val="visible"/>
                                      </p:to>
                                    </p:set>
                                    <p:animEffect transition="in" filter="wipe(up)">
                                      <p:cBhvr>
                                        <p:cTn id="32" dur="500"/>
                                        <p:tgtEl>
                                          <p:spTgt spid="91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build="p"/>
      <p:bldP spid="51205" grpId="0"/>
      <p:bldP spid="91141" grpId="0" animBg="1"/>
      <p:bldP spid="91142" grpId="0"/>
      <p:bldP spid="91143" grpId="0"/>
      <p:bldP spid="911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9" name="Arc 5"/>
          <p:cNvSpPr>
            <a:spLocks/>
          </p:cNvSpPr>
          <p:nvPr/>
        </p:nvSpPr>
        <p:spPr bwMode="auto">
          <a:xfrm>
            <a:off x="5002213" y="1673226"/>
            <a:ext cx="3846512" cy="3190875"/>
          </a:xfrm>
          <a:custGeom>
            <a:avLst/>
            <a:gdLst>
              <a:gd name="T0" fmla="*/ 2147483646 w 43051"/>
              <a:gd name="T1" fmla="*/ 2147483646 h 43200"/>
              <a:gd name="T2" fmla="*/ 0 w 43051"/>
              <a:gd name="T3" fmla="*/ 2147483646 h 43200"/>
              <a:gd name="T4" fmla="*/ 2147483646 w 43051"/>
              <a:gd name="T5" fmla="*/ 2147483646 h 43200"/>
              <a:gd name="T6" fmla="*/ 0 60000 65536"/>
              <a:gd name="T7" fmla="*/ 0 60000 65536"/>
              <a:gd name="T8" fmla="*/ 0 60000 65536"/>
              <a:gd name="T9" fmla="*/ 0 w 43051"/>
              <a:gd name="T10" fmla="*/ 0 h 43200"/>
              <a:gd name="T11" fmla="*/ 43051 w 43051"/>
              <a:gd name="T12" fmla="*/ 43200 h 43200"/>
            </a:gdLst>
            <a:ahLst/>
            <a:cxnLst>
              <a:cxn ang="T6">
                <a:pos x="T0" y="T1"/>
              </a:cxn>
              <a:cxn ang="T7">
                <a:pos x="T2" y="T3"/>
              </a:cxn>
              <a:cxn ang="T8">
                <a:pos x="T4" y="T5"/>
              </a:cxn>
            </a:cxnLst>
            <a:rect l="T9" t="T10" r="T11" b="T12"/>
            <a:pathLst>
              <a:path w="43051" h="43200" fill="none" extrusionOk="0">
                <a:moveTo>
                  <a:pt x="229" y="17575"/>
                </a:moveTo>
                <a:cubicBezTo>
                  <a:pt x="2163" y="7379"/>
                  <a:pt x="11073" y="-1"/>
                  <a:pt x="21451" y="0"/>
                </a:cubicBezTo>
                <a:cubicBezTo>
                  <a:pt x="33380" y="0"/>
                  <a:pt x="43051" y="9670"/>
                  <a:pt x="43051" y="21600"/>
                </a:cubicBezTo>
                <a:cubicBezTo>
                  <a:pt x="43051" y="33529"/>
                  <a:pt x="33380" y="43200"/>
                  <a:pt x="21451" y="43200"/>
                </a:cubicBezTo>
                <a:cubicBezTo>
                  <a:pt x="10500" y="43200"/>
                  <a:pt x="1282" y="35005"/>
                  <a:pt x="-1" y="24130"/>
                </a:cubicBezTo>
              </a:path>
              <a:path w="43051" h="43200" stroke="0" extrusionOk="0">
                <a:moveTo>
                  <a:pt x="229" y="17575"/>
                </a:moveTo>
                <a:cubicBezTo>
                  <a:pt x="2163" y="7379"/>
                  <a:pt x="11073" y="-1"/>
                  <a:pt x="21451" y="0"/>
                </a:cubicBezTo>
                <a:cubicBezTo>
                  <a:pt x="33380" y="0"/>
                  <a:pt x="43051" y="9670"/>
                  <a:pt x="43051" y="21600"/>
                </a:cubicBezTo>
                <a:cubicBezTo>
                  <a:pt x="43051" y="33529"/>
                  <a:pt x="33380" y="43200"/>
                  <a:pt x="21451" y="43200"/>
                </a:cubicBezTo>
                <a:cubicBezTo>
                  <a:pt x="10500" y="43200"/>
                  <a:pt x="1282" y="35005"/>
                  <a:pt x="-1" y="24130"/>
                </a:cubicBezTo>
                <a:lnTo>
                  <a:pt x="21451" y="21600"/>
                </a:lnTo>
                <a:lnTo>
                  <a:pt x="229" y="17575"/>
                </a:lnTo>
                <a:close/>
              </a:path>
            </a:pathLst>
          </a:custGeom>
          <a:noFill/>
          <a:ln w="127000">
            <a:solidFill>
              <a:srgbClr val="969696"/>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55" name="Text Box 26"/>
          <p:cNvSpPr txBox="1">
            <a:spLocks noChangeArrowheads="1"/>
          </p:cNvSpPr>
          <p:nvPr/>
        </p:nvSpPr>
        <p:spPr bwMode="auto">
          <a:xfrm>
            <a:off x="5314950" y="4689476"/>
            <a:ext cx="3360738" cy="7063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9436" tIns="29718" rIns="59436" bIns="29718">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a:solidFill>
                  <a:schemeClr val="accent2"/>
                </a:solidFill>
                <a:latin typeface="Arial Rounded MT Bold" panose="020F0704030504030204" pitchFamily="34" charset="0"/>
              </a:rPr>
              <a:t>Что?.. Почему? </a:t>
            </a:r>
            <a:br>
              <a:rPr lang="ru-RU" altLang="ru-RU" sz="1400" b="1">
                <a:solidFill>
                  <a:schemeClr val="accent2"/>
                </a:solidFill>
                <a:latin typeface="Arial Rounded MT Bold" panose="020F0704030504030204" pitchFamily="34" charset="0"/>
              </a:rPr>
            </a:br>
            <a:r>
              <a:rPr lang="ru-RU" altLang="ru-RU" sz="1400">
                <a:solidFill>
                  <a:schemeClr val="accent2"/>
                </a:solidFill>
                <a:latin typeface="Arial Rounded MT Bold" panose="020F0704030504030204" pitchFamily="34" charset="0"/>
              </a:rPr>
              <a:t>(потребности в благах-объектах, процессах)</a:t>
            </a:r>
          </a:p>
        </p:txBody>
      </p:sp>
      <p:sp>
        <p:nvSpPr>
          <p:cNvPr id="67591" name="Text Box 31"/>
          <p:cNvSpPr txBox="1">
            <a:spLocks noChangeArrowheads="1"/>
          </p:cNvSpPr>
          <p:nvPr/>
        </p:nvSpPr>
        <p:spPr bwMode="auto">
          <a:xfrm>
            <a:off x="7481888" y="2079625"/>
            <a:ext cx="2863850" cy="438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9436" tIns="29718" rIns="59436" bIns="29718"/>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a:solidFill>
                  <a:schemeClr val="accent2"/>
                </a:solidFill>
                <a:latin typeface="Arial Rounded MT Bold" panose="020F0704030504030204" pitchFamily="34" charset="0"/>
              </a:rPr>
              <a:t>Как?..</a:t>
            </a:r>
            <a:r>
              <a:rPr lang="ru-RU" altLang="ru-RU" sz="1400">
                <a:solidFill>
                  <a:schemeClr val="accent2"/>
                </a:solidFill>
                <a:latin typeface="Arial Rounded MT Bold" panose="020F0704030504030204" pitchFamily="34" charset="0"/>
              </a:rPr>
              <a:t> </a:t>
            </a:r>
            <a:br>
              <a:rPr lang="ru-RU" altLang="ru-RU" sz="1400">
                <a:solidFill>
                  <a:schemeClr val="accent2"/>
                </a:solidFill>
                <a:latin typeface="Arial Rounded MT Bold" panose="020F0704030504030204" pitchFamily="34" charset="0"/>
              </a:rPr>
            </a:br>
            <a:r>
              <a:rPr lang="ru-RU" altLang="ru-RU" sz="1400">
                <a:solidFill>
                  <a:schemeClr val="accent2"/>
                </a:solidFill>
                <a:latin typeface="Arial Rounded MT Bold" panose="020F0704030504030204" pitchFamily="34" charset="0"/>
              </a:rPr>
              <a:t>(…цель-средство-результат…)</a:t>
            </a:r>
          </a:p>
          <a:p>
            <a:pPr eaLnBrk="1" hangingPunct="1">
              <a:spcBef>
                <a:spcPct val="0"/>
              </a:spcBef>
              <a:buFontTx/>
              <a:buNone/>
            </a:pPr>
            <a:endParaRPr lang="ru-RU" altLang="ru-RU" sz="1400">
              <a:solidFill>
                <a:schemeClr val="accent2"/>
              </a:solidFill>
              <a:latin typeface="Arial Rounded MT Bold" panose="020F0704030504030204" pitchFamily="34" charset="0"/>
            </a:endParaRPr>
          </a:p>
        </p:txBody>
      </p:sp>
      <p:sp>
        <p:nvSpPr>
          <p:cNvPr id="15365" name="Text Box 85"/>
          <p:cNvSpPr txBox="1">
            <a:spLocks noChangeArrowheads="1"/>
          </p:cNvSpPr>
          <p:nvPr/>
        </p:nvSpPr>
        <p:spPr bwMode="auto">
          <a:xfrm>
            <a:off x="6129338" y="2790825"/>
            <a:ext cx="17383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9436" tIns="29718" rIns="59436" bIns="29718"/>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a:solidFill>
                  <a:srgbClr val="000000"/>
                </a:solidFill>
                <a:latin typeface="Arial Rounded MT Bold" panose="020F0704030504030204" pitchFamily="34" charset="0"/>
              </a:rPr>
              <a:t>Лицо, </a:t>
            </a:r>
            <a:br>
              <a:rPr lang="ru-RU" altLang="ru-RU" sz="1400" b="1">
                <a:solidFill>
                  <a:srgbClr val="000000"/>
                </a:solidFill>
                <a:latin typeface="Arial Rounded MT Bold" panose="020F0704030504030204" pitchFamily="34" charset="0"/>
              </a:rPr>
            </a:br>
            <a:r>
              <a:rPr lang="ru-RU" altLang="ru-RU" sz="1400" b="1">
                <a:solidFill>
                  <a:srgbClr val="000000"/>
                </a:solidFill>
                <a:latin typeface="Arial Rounded MT Bold" panose="020F0704030504030204" pitchFamily="34" charset="0"/>
              </a:rPr>
              <a:t>принимающее</a:t>
            </a:r>
            <a:br>
              <a:rPr lang="ru-RU" altLang="ru-RU" sz="1400" b="1">
                <a:solidFill>
                  <a:srgbClr val="000000"/>
                </a:solidFill>
                <a:latin typeface="Arial Rounded MT Bold" panose="020F0704030504030204" pitchFamily="34" charset="0"/>
              </a:rPr>
            </a:br>
            <a:r>
              <a:rPr lang="ru-RU" altLang="ru-RU" sz="1400" b="1">
                <a:solidFill>
                  <a:srgbClr val="000000"/>
                </a:solidFill>
                <a:latin typeface="Arial Rounded MT Bold" panose="020F0704030504030204" pitchFamily="34" charset="0"/>
              </a:rPr>
              <a:t> решения</a:t>
            </a:r>
          </a:p>
          <a:p>
            <a:pPr algn="ctr" eaLnBrk="1" hangingPunct="1">
              <a:spcBef>
                <a:spcPct val="0"/>
              </a:spcBef>
              <a:buFontTx/>
              <a:buNone/>
            </a:pPr>
            <a:r>
              <a:rPr lang="ru-RU" altLang="ru-RU" sz="1400" b="1">
                <a:solidFill>
                  <a:srgbClr val="000000"/>
                </a:solidFill>
                <a:latin typeface="Times New Roman" panose="02020603050405020304" pitchFamily="18" charset="0"/>
              </a:rPr>
              <a:t>S+O</a:t>
            </a:r>
            <a:endParaRPr lang="ru-RU" altLang="ru-RU" sz="1400"/>
          </a:p>
        </p:txBody>
      </p:sp>
      <p:sp>
        <p:nvSpPr>
          <p:cNvPr id="67596" name="Arc 12"/>
          <p:cNvSpPr>
            <a:spLocks/>
          </p:cNvSpPr>
          <p:nvPr/>
        </p:nvSpPr>
        <p:spPr bwMode="auto">
          <a:xfrm flipV="1">
            <a:off x="6073775" y="2484438"/>
            <a:ext cx="1760538" cy="1612900"/>
          </a:xfrm>
          <a:custGeom>
            <a:avLst/>
            <a:gdLst>
              <a:gd name="T0" fmla="*/ 0 w 43019"/>
              <a:gd name="T1" fmla="*/ 2147483646 h 43200"/>
              <a:gd name="T2" fmla="*/ 2147483646 w 43019"/>
              <a:gd name="T3" fmla="*/ 2147483646 h 43200"/>
              <a:gd name="T4" fmla="*/ 2147483646 w 43019"/>
              <a:gd name="T5" fmla="*/ 2147483646 h 43200"/>
              <a:gd name="T6" fmla="*/ 0 60000 65536"/>
              <a:gd name="T7" fmla="*/ 0 60000 65536"/>
              <a:gd name="T8" fmla="*/ 0 60000 65536"/>
              <a:gd name="T9" fmla="*/ 0 w 43019"/>
              <a:gd name="T10" fmla="*/ 0 h 43200"/>
              <a:gd name="T11" fmla="*/ 43019 w 43019"/>
              <a:gd name="T12" fmla="*/ 43200 h 43200"/>
            </a:gdLst>
            <a:ahLst/>
            <a:cxnLst>
              <a:cxn ang="T6">
                <a:pos x="T0" y="T1"/>
              </a:cxn>
              <a:cxn ang="T7">
                <a:pos x="T2" y="T3"/>
              </a:cxn>
              <a:cxn ang="T8">
                <a:pos x="T4" y="T5"/>
              </a:cxn>
            </a:cxnLst>
            <a:rect l="T9" t="T10" r="T11" b="T12"/>
            <a:pathLst>
              <a:path w="43019" h="43200" fill="none" extrusionOk="0">
                <a:moveTo>
                  <a:pt x="0" y="18809"/>
                </a:moveTo>
                <a:cubicBezTo>
                  <a:pt x="1402" y="8049"/>
                  <a:pt x="10568" y="-1"/>
                  <a:pt x="21419" y="0"/>
                </a:cubicBezTo>
                <a:cubicBezTo>
                  <a:pt x="33348" y="0"/>
                  <a:pt x="43019" y="9670"/>
                  <a:pt x="43019" y="21600"/>
                </a:cubicBezTo>
                <a:cubicBezTo>
                  <a:pt x="43019" y="33529"/>
                  <a:pt x="33348" y="43200"/>
                  <a:pt x="21419" y="43200"/>
                </a:cubicBezTo>
                <a:cubicBezTo>
                  <a:pt x="12437" y="43200"/>
                  <a:pt x="4392" y="37641"/>
                  <a:pt x="1215" y="29241"/>
                </a:cubicBezTo>
              </a:path>
              <a:path w="43019" h="43200" stroke="0" extrusionOk="0">
                <a:moveTo>
                  <a:pt x="0" y="18809"/>
                </a:moveTo>
                <a:cubicBezTo>
                  <a:pt x="1402" y="8049"/>
                  <a:pt x="10568" y="-1"/>
                  <a:pt x="21419" y="0"/>
                </a:cubicBezTo>
                <a:cubicBezTo>
                  <a:pt x="33348" y="0"/>
                  <a:pt x="43019" y="9670"/>
                  <a:pt x="43019" y="21600"/>
                </a:cubicBezTo>
                <a:cubicBezTo>
                  <a:pt x="43019" y="33529"/>
                  <a:pt x="33348" y="43200"/>
                  <a:pt x="21419" y="43200"/>
                </a:cubicBezTo>
                <a:cubicBezTo>
                  <a:pt x="12437" y="43200"/>
                  <a:pt x="4392" y="37641"/>
                  <a:pt x="1215" y="29241"/>
                </a:cubicBezTo>
                <a:lnTo>
                  <a:pt x="21419" y="21600"/>
                </a:lnTo>
                <a:lnTo>
                  <a:pt x="0" y="18809"/>
                </a:lnTo>
                <a:close/>
              </a:path>
            </a:pathLst>
          </a:custGeom>
          <a:noFill/>
          <a:ln w="127000">
            <a:solidFill>
              <a:srgbClr val="000000"/>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53" name="Text Box 14"/>
          <p:cNvSpPr txBox="1">
            <a:spLocks noChangeArrowheads="1"/>
          </p:cNvSpPr>
          <p:nvPr/>
        </p:nvSpPr>
        <p:spPr bwMode="auto">
          <a:xfrm>
            <a:off x="5068888" y="1828801"/>
            <a:ext cx="2063750" cy="481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a:solidFill>
                  <a:schemeClr val="accent2"/>
                </a:solidFill>
                <a:latin typeface="Arial Rounded MT Bold" panose="020F0704030504030204" pitchFamily="34" charset="0"/>
              </a:rPr>
              <a:t>Кто? Зачем?</a:t>
            </a:r>
            <a:br>
              <a:rPr lang="ru-RU" altLang="ru-RU" sz="1400" b="1">
                <a:solidFill>
                  <a:schemeClr val="accent2"/>
                </a:solidFill>
                <a:latin typeface="Arial Rounded MT Bold" panose="020F0704030504030204" pitchFamily="34" charset="0"/>
              </a:rPr>
            </a:br>
            <a:r>
              <a:rPr lang="ru-RU" altLang="ru-RU" sz="1400" b="1" i="1">
                <a:solidFill>
                  <a:schemeClr val="accent2"/>
                </a:solidFill>
                <a:latin typeface="Arial Rounded MT Bold" panose="020F0704030504030204" pitchFamily="34" charset="0"/>
              </a:rPr>
              <a:t> </a:t>
            </a:r>
            <a:r>
              <a:rPr lang="ru-RU" altLang="ru-RU" sz="1400">
                <a:solidFill>
                  <a:schemeClr val="accent2"/>
                </a:solidFill>
                <a:latin typeface="Arial Rounded MT Bold" panose="020F0704030504030204" pitchFamily="34" charset="0"/>
              </a:rPr>
              <a:t>(интересы субъектов</a:t>
            </a:r>
            <a:r>
              <a:rPr lang="ru-RU" altLang="ru-RU" sz="1400">
                <a:solidFill>
                  <a:srgbClr val="000000"/>
                </a:solidFill>
                <a:latin typeface="Arial Rounded MT Bold" panose="020F0704030504030204" pitchFamily="34" charset="0"/>
              </a:rPr>
              <a:t>)</a:t>
            </a:r>
            <a:endParaRPr lang="ru-RU" altLang="ru-RU" sz="1400">
              <a:latin typeface="Arial Rounded MT Bold" panose="020F0704030504030204" pitchFamily="34" charset="0"/>
            </a:endParaRPr>
          </a:p>
        </p:txBody>
      </p:sp>
      <p:sp>
        <p:nvSpPr>
          <p:cNvPr id="67602" name="Line 8"/>
          <p:cNvSpPr>
            <a:spLocks noChangeShapeType="1"/>
          </p:cNvSpPr>
          <p:nvPr/>
        </p:nvSpPr>
        <p:spPr bwMode="auto">
          <a:xfrm>
            <a:off x="6911975" y="1470026"/>
            <a:ext cx="0" cy="1147763"/>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5369" name="Rectangle 2"/>
          <p:cNvSpPr>
            <a:spLocks noGrp="1" noChangeArrowheads="1"/>
          </p:cNvSpPr>
          <p:nvPr>
            <p:ph type="title"/>
          </p:nvPr>
        </p:nvSpPr>
        <p:spPr>
          <a:xfrm>
            <a:off x="1524001" y="274638"/>
            <a:ext cx="8963025" cy="1143000"/>
          </a:xfrm>
        </p:spPr>
        <p:txBody>
          <a:bodyPr/>
          <a:lstStyle/>
          <a:p>
            <a:pPr algn="ctr" eaLnBrk="1" hangingPunct="1"/>
            <a:r>
              <a:rPr lang="ru-RU" altLang="ru-RU" sz="2400" b="1" dirty="0">
                <a:solidFill>
                  <a:srgbClr val="F93913"/>
                </a:solidFill>
              </a:rPr>
              <a:t>Модель</a:t>
            </a:r>
            <a:r>
              <a:rPr lang="ru-RU" altLang="ru-RU" sz="2400" b="1" dirty="0"/>
              <a:t> принятия и выполнения хозяйственных решений (версия 1а – ориентированная на субъектов)</a:t>
            </a:r>
            <a:r>
              <a:rPr lang="ru-RU" altLang="ru-RU" sz="2400" dirty="0"/>
              <a:t> </a:t>
            </a:r>
          </a:p>
        </p:txBody>
      </p:sp>
      <p:sp>
        <p:nvSpPr>
          <p:cNvPr id="67593" name="Line 62"/>
          <p:cNvSpPr>
            <a:spLocks noChangeShapeType="1"/>
          </p:cNvSpPr>
          <p:nvPr/>
        </p:nvSpPr>
        <p:spPr bwMode="auto">
          <a:xfrm flipH="1">
            <a:off x="4979243" y="3656013"/>
            <a:ext cx="1233488" cy="768350"/>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67594" name="Line 63"/>
          <p:cNvSpPr>
            <a:spLocks noChangeShapeType="1"/>
          </p:cNvSpPr>
          <p:nvPr/>
        </p:nvSpPr>
        <p:spPr bwMode="auto">
          <a:xfrm>
            <a:off x="7700963" y="3725864"/>
            <a:ext cx="1104900" cy="865187"/>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nvGrpSpPr>
          <p:cNvPr id="67606" name="Group 22"/>
          <p:cNvGrpSpPr>
            <a:grpSpLocks/>
          </p:cNvGrpSpPr>
          <p:nvPr/>
        </p:nvGrpSpPr>
        <p:grpSpPr bwMode="auto">
          <a:xfrm>
            <a:off x="4086225" y="3106739"/>
            <a:ext cx="5791200" cy="1176337"/>
            <a:chOff x="1760" y="1939"/>
            <a:chExt cx="3502" cy="741"/>
          </a:xfrm>
        </p:grpSpPr>
        <p:sp>
          <p:nvSpPr>
            <p:cNvPr id="15375" name="Text Box 56"/>
            <p:cNvSpPr txBox="1">
              <a:spLocks noChangeArrowheads="1"/>
            </p:cNvSpPr>
            <p:nvPr/>
          </p:nvSpPr>
          <p:spPr bwMode="auto">
            <a:xfrm>
              <a:off x="1760" y="1946"/>
              <a:ext cx="1156"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59436" tIns="29718" rIns="59436" bIns="29718"/>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dirty="0">
                  <a:solidFill>
                    <a:srgbClr val="FF3300"/>
                  </a:solidFill>
                  <a:latin typeface="Arial Rounded MT Bold" panose="020F0704030504030204" pitchFamily="34" charset="0"/>
                </a:rPr>
                <a:t>Общение: </a:t>
              </a:r>
              <a:r>
                <a:rPr lang="en-US" altLang="ru-RU" sz="1400" b="1" dirty="0">
                  <a:solidFill>
                    <a:srgbClr val="FF3300"/>
                  </a:solidFill>
                  <a:latin typeface="Arial Rounded MT Bold" panose="020F0704030504030204" pitchFamily="34" charset="0"/>
                </a:rPr>
                <a:t>S  –  S</a:t>
              </a:r>
              <a:r>
                <a:rPr lang="ru-RU" altLang="ru-RU" sz="1400" b="1" dirty="0">
                  <a:solidFill>
                    <a:srgbClr val="FF3300"/>
                  </a:solidFill>
                  <a:latin typeface="Arial Rounded MT Bold" panose="020F0704030504030204" pitchFamily="34" charset="0"/>
                </a:rPr>
                <a:t>…</a:t>
              </a:r>
              <a:endParaRPr lang="ru-RU" altLang="ru-RU" sz="1400" dirty="0">
                <a:solidFill>
                  <a:srgbClr val="FF3300"/>
                </a:solidFill>
                <a:latin typeface="Arial Rounded MT Bold" panose="020F0704030504030204" pitchFamily="34" charset="0"/>
              </a:endParaRPr>
            </a:p>
          </p:txBody>
        </p:sp>
        <p:sp>
          <p:nvSpPr>
            <p:cNvPr id="15376" name="Text Box 55"/>
            <p:cNvSpPr txBox="1">
              <a:spLocks noChangeArrowheads="1"/>
            </p:cNvSpPr>
            <p:nvPr/>
          </p:nvSpPr>
          <p:spPr bwMode="auto">
            <a:xfrm>
              <a:off x="3840" y="1939"/>
              <a:ext cx="1422" cy="205"/>
            </a:xfrm>
            <a:prstGeom prst="rect">
              <a:avLst/>
            </a:prstGeom>
            <a:solidFill>
              <a:srgbClr val="FFFFFF"/>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59436" tIns="29718" rIns="59436" bIns="29718"/>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a:solidFill>
                    <a:srgbClr val="FF3300"/>
                  </a:solidFill>
                  <a:latin typeface="Arial Rounded MT Bold" panose="020F0704030504030204" pitchFamily="34" charset="0"/>
                </a:rPr>
                <a:t>Деятельность: </a:t>
              </a:r>
              <a:r>
                <a:rPr lang="en-US" altLang="ru-RU" sz="1400" b="1">
                  <a:solidFill>
                    <a:srgbClr val="FF3300"/>
                  </a:solidFill>
                  <a:latin typeface="Arial Rounded MT Bold" panose="020F0704030504030204" pitchFamily="34" charset="0"/>
                </a:rPr>
                <a:t>S</a:t>
              </a:r>
              <a:r>
                <a:rPr lang="ru-RU" altLang="ru-RU" sz="1400" b="1">
                  <a:solidFill>
                    <a:srgbClr val="FF3300"/>
                  </a:solidFill>
                  <a:latin typeface="Arial Rounded MT Bold" panose="020F0704030504030204" pitchFamily="34" charset="0"/>
                </a:rPr>
                <a:t>  –  </a:t>
              </a:r>
              <a:r>
                <a:rPr lang="en-US" altLang="ru-RU" sz="1400" b="1">
                  <a:solidFill>
                    <a:srgbClr val="FF3300"/>
                  </a:solidFill>
                  <a:latin typeface="Arial Rounded MT Bold" panose="020F0704030504030204" pitchFamily="34" charset="0"/>
                </a:rPr>
                <a:t>O</a:t>
              </a:r>
              <a:r>
                <a:rPr lang="ru-RU" altLang="ru-RU" sz="1400" b="1">
                  <a:solidFill>
                    <a:srgbClr val="FF3300"/>
                  </a:solidFill>
                  <a:latin typeface="Arial Rounded MT Bold" panose="020F0704030504030204" pitchFamily="34" charset="0"/>
                </a:rPr>
                <a:t>…</a:t>
              </a:r>
              <a:endParaRPr lang="ru-RU" altLang="ru-RU" sz="1400">
                <a:solidFill>
                  <a:srgbClr val="FF3300"/>
                </a:solidFill>
                <a:latin typeface="Arial Rounded MT Bold" panose="020F0704030504030204" pitchFamily="34" charset="0"/>
              </a:endParaRPr>
            </a:p>
          </p:txBody>
        </p:sp>
        <p:sp>
          <p:nvSpPr>
            <p:cNvPr id="15377" name="Text Box 54"/>
            <p:cNvSpPr txBox="1">
              <a:spLocks noChangeArrowheads="1"/>
            </p:cNvSpPr>
            <p:nvPr/>
          </p:nvSpPr>
          <p:spPr bwMode="auto">
            <a:xfrm>
              <a:off x="2688" y="2508"/>
              <a:ext cx="1533" cy="172"/>
            </a:xfrm>
            <a:prstGeom prst="rect">
              <a:avLst/>
            </a:prstGeom>
            <a:solidFill>
              <a:srgbClr val="FFFFFF"/>
            </a:solidFill>
            <a:ln>
              <a:noFill/>
            </a:ln>
            <a:extLst>
              <a:ext uri="{91240B29-F687-4F45-9708-019B960494DF}">
                <a14:hiddenLine xmlns:a14="http://schemas.microsoft.com/office/drawing/2010/main" w="28575">
                  <a:solidFill>
                    <a:srgbClr val="000000"/>
                  </a:solidFill>
                  <a:miter lim="800000"/>
                  <a:headEnd/>
                  <a:tailEnd/>
                </a14:hiddenLine>
              </a:ext>
            </a:extLst>
          </p:spPr>
          <p:txBody>
            <a:bodyPr lIns="59436" tIns="29718" rIns="59436" bIns="29718">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a:solidFill>
                    <a:srgbClr val="FF3300"/>
                  </a:solidFill>
                  <a:latin typeface="Arial Rounded MT Bold" panose="020F0704030504030204" pitchFamily="34" charset="0"/>
                </a:rPr>
                <a:t>Взаимодействия </a:t>
              </a:r>
              <a:r>
                <a:rPr lang="en-US" altLang="ru-RU" sz="1400" b="1">
                  <a:solidFill>
                    <a:srgbClr val="FF3300"/>
                  </a:solidFill>
                  <a:latin typeface="Arial Rounded MT Bold" panose="020F0704030504030204" pitchFamily="34" charset="0"/>
                </a:rPr>
                <a:t>O</a:t>
              </a:r>
              <a:r>
                <a:rPr lang="ru-RU" altLang="ru-RU" sz="1400" b="1">
                  <a:solidFill>
                    <a:srgbClr val="FF3300"/>
                  </a:solidFill>
                  <a:latin typeface="Arial Rounded MT Bold" panose="020F0704030504030204" pitchFamily="34" charset="0"/>
                </a:rPr>
                <a:t>  –  </a:t>
              </a:r>
              <a:r>
                <a:rPr lang="en-US" altLang="ru-RU" sz="1400" b="1">
                  <a:solidFill>
                    <a:srgbClr val="FF3300"/>
                  </a:solidFill>
                  <a:latin typeface="Arial Rounded MT Bold" panose="020F0704030504030204" pitchFamily="34" charset="0"/>
                </a:rPr>
                <a:t>O</a:t>
              </a:r>
              <a:r>
                <a:rPr lang="ru-RU" altLang="ru-RU" sz="1400" b="1">
                  <a:solidFill>
                    <a:srgbClr val="FF3300"/>
                  </a:solidFill>
                  <a:latin typeface="Arial Rounded MT Bold" panose="020F0704030504030204" pitchFamily="34" charset="0"/>
                </a:rPr>
                <a:t>…</a:t>
              </a:r>
              <a:endParaRPr lang="ru-RU" altLang="ru-RU" sz="1400">
                <a:solidFill>
                  <a:srgbClr val="FF3300"/>
                </a:solidFill>
                <a:latin typeface="Arial Rounded MT Bold" panose="020F0704030504030204" pitchFamily="34" charset="0"/>
              </a:endParaRPr>
            </a:p>
          </p:txBody>
        </p:sp>
      </p:grpSp>
      <p:sp>
        <p:nvSpPr>
          <p:cNvPr id="67601" name="AutoShape 17"/>
          <p:cNvSpPr>
            <a:spLocks noChangeArrowheads="1"/>
          </p:cNvSpPr>
          <p:nvPr/>
        </p:nvSpPr>
        <p:spPr bwMode="auto">
          <a:xfrm>
            <a:off x="1711325" y="1627189"/>
            <a:ext cx="3182938" cy="1303337"/>
          </a:xfrm>
          <a:prstGeom prst="wedgeRoundRectCallout">
            <a:avLst>
              <a:gd name="adj1" fmla="val 61023"/>
              <a:gd name="adj2" fmla="val 4690"/>
              <a:gd name="adj3" fmla="val 16667"/>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latin typeface="Arial Rounded MT Bold" panose="020F0704030504030204" pitchFamily="34" charset="0"/>
              </a:rPr>
              <a:t>Телеологический цикл принятия решения (</a:t>
            </a:r>
            <a:r>
              <a:rPr lang="en-US" altLang="ru-RU" sz="1600">
                <a:latin typeface="Arial Rounded MT Bold" panose="020F0704030504030204" pitchFamily="34" charset="0"/>
              </a:rPr>
              <a:t>ex</a:t>
            </a:r>
            <a:r>
              <a:rPr lang="ru-RU" altLang="ru-RU" sz="1600">
                <a:latin typeface="Arial Rounded MT Bold" panose="020F0704030504030204" pitchFamily="34" charset="0"/>
              </a:rPr>
              <a:t> </a:t>
            </a:r>
            <a:r>
              <a:rPr lang="en-US" altLang="ru-RU" sz="1600">
                <a:latin typeface="Arial Rounded MT Bold" panose="020F0704030504030204" pitchFamily="34" charset="0"/>
              </a:rPr>
              <a:t>ante</a:t>
            </a:r>
            <a:r>
              <a:rPr lang="ru-RU" altLang="ru-RU" sz="1600">
                <a:latin typeface="Arial Rounded MT Bold" panose="020F0704030504030204" pitchFamily="34" charset="0"/>
              </a:rPr>
              <a:t>):</a:t>
            </a:r>
            <a:br>
              <a:rPr lang="ru-RU" altLang="ru-RU" sz="1600">
                <a:latin typeface="Arial Rounded MT Bold" panose="020F0704030504030204" pitchFamily="34" charset="0"/>
              </a:rPr>
            </a:br>
            <a:r>
              <a:rPr lang="ru-RU" altLang="ru-RU" sz="1600">
                <a:latin typeface="Arial Rounded MT Bold" panose="020F0704030504030204" pitchFamily="34" charset="0"/>
              </a:rPr>
              <a:t>от «себя» или «своих» как цели к себе же как средству</a:t>
            </a:r>
          </a:p>
        </p:txBody>
      </p:sp>
      <p:sp>
        <p:nvSpPr>
          <p:cNvPr id="67597" name="AutoShape 13"/>
          <p:cNvSpPr>
            <a:spLocks noChangeArrowheads="1"/>
          </p:cNvSpPr>
          <p:nvPr/>
        </p:nvSpPr>
        <p:spPr bwMode="auto">
          <a:xfrm>
            <a:off x="1706564" y="4398964"/>
            <a:ext cx="3455987" cy="1952625"/>
          </a:xfrm>
          <a:prstGeom prst="wedgeRoundRectCallout">
            <a:avLst>
              <a:gd name="adj1" fmla="val 76870"/>
              <a:gd name="adj2" fmla="val -86181"/>
              <a:gd name="adj3" fmla="val 16667"/>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latin typeface="Arial Rounded MT Bold" panose="020F0704030504030204" pitchFamily="34" charset="0"/>
              </a:rPr>
              <a:t>Каузальный цикл </a:t>
            </a:r>
            <a:br>
              <a:rPr lang="ru-RU" altLang="ru-RU" sz="1600">
                <a:latin typeface="Arial Rounded MT Bold" panose="020F0704030504030204" pitchFamily="34" charset="0"/>
              </a:rPr>
            </a:br>
            <a:r>
              <a:rPr lang="ru-RU" altLang="ru-RU" sz="1600">
                <a:latin typeface="Arial Rounded MT Bold" panose="020F0704030504030204" pitchFamily="34" charset="0"/>
              </a:rPr>
              <a:t>реализации решения (</a:t>
            </a:r>
            <a:r>
              <a:rPr lang="en-US" altLang="ru-RU" sz="1600">
                <a:latin typeface="Arial Rounded MT Bold" panose="020F0704030504030204" pitchFamily="34" charset="0"/>
              </a:rPr>
              <a:t>ex</a:t>
            </a:r>
            <a:r>
              <a:rPr lang="ru-RU" altLang="ru-RU" sz="1600">
                <a:latin typeface="Arial Rounded MT Bold" panose="020F0704030504030204" pitchFamily="34" charset="0"/>
              </a:rPr>
              <a:t> </a:t>
            </a:r>
            <a:r>
              <a:rPr lang="en-US" altLang="ru-RU" sz="1600">
                <a:latin typeface="Arial Rounded MT Bold" panose="020F0704030504030204" pitchFamily="34" charset="0"/>
              </a:rPr>
              <a:t>post</a:t>
            </a:r>
            <a:r>
              <a:rPr lang="ru-RU" altLang="ru-RU" sz="1600">
                <a:latin typeface="Arial Rounded MT Bold" panose="020F0704030504030204" pitchFamily="34" charset="0"/>
              </a:rPr>
              <a:t>):</a:t>
            </a:r>
            <a:br>
              <a:rPr lang="ru-RU" altLang="ru-RU" sz="1600">
                <a:latin typeface="Arial Rounded MT Bold" panose="020F0704030504030204" pitchFamily="34" charset="0"/>
              </a:rPr>
            </a:br>
            <a:r>
              <a:rPr lang="ru-RU" altLang="ru-RU" sz="1600">
                <a:latin typeface="Arial Rounded MT Bold" panose="020F0704030504030204" pitchFamily="34" charset="0"/>
              </a:rPr>
              <a:t>от себя и своей собственности как применяемого фактора и ресурса к «себе же» - или к «своим» как конечному результату</a:t>
            </a:r>
          </a:p>
        </p:txBody>
      </p:sp>
      <p:grpSp>
        <p:nvGrpSpPr>
          <p:cNvPr id="6" name="Группа 5"/>
          <p:cNvGrpSpPr/>
          <p:nvPr/>
        </p:nvGrpSpPr>
        <p:grpSpPr>
          <a:xfrm>
            <a:off x="5072534" y="2914651"/>
            <a:ext cx="1028229" cy="609282"/>
            <a:chOff x="4935374" y="2914651"/>
            <a:chExt cx="1028229" cy="609282"/>
          </a:xfrm>
        </p:grpSpPr>
        <p:cxnSp>
          <p:nvCxnSpPr>
            <p:cNvPr id="3" name="Прямая соединительная линия 2"/>
            <p:cNvCxnSpPr/>
            <p:nvPr/>
          </p:nvCxnSpPr>
          <p:spPr>
            <a:xfrm flipV="1">
              <a:off x="4935374" y="3401696"/>
              <a:ext cx="828168" cy="122237"/>
            </a:xfrm>
            <a:prstGeom prst="line">
              <a:avLst/>
            </a:prstGeom>
            <a:ln w="76200">
              <a:solidFill>
                <a:schemeClr val="bg1">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flipH="1">
              <a:off x="5088064" y="2914651"/>
              <a:ext cx="875539" cy="107950"/>
            </a:xfrm>
            <a:prstGeom prst="line">
              <a:avLst/>
            </a:prstGeom>
            <a:ln w="762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277240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7606"/>
                                        </p:tgtEl>
                                        <p:attrNameLst>
                                          <p:attrName>style.visibility</p:attrName>
                                        </p:attrNameLst>
                                      </p:cBhvr>
                                      <p:to>
                                        <p:strVal val="visible"/>
                                      </p:to>
                                    </p:set>
                                    <p:animEffect transition="in" filter="wipe(left)">
                                      <p:cBhvr>
                                        <p:cTn id="7" dur="1000"/>
                                        <p:tgtEl>
                                          <p:spTgt spid="6760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67593"/>
                                        </p:tgtEl>
                                        <p:attrNameLst>
                                          <p:attrName>style.visibility</p:attrName>
                                        </p:attrNameLst>
                                      </p:cBhvr>
                                      <p:to>
                                        <p:strVal val="visible"/>
                                      </p:to>
                                    </p:set>
                                    <p:animEffect transition="in" filter="wipe(right)">
                                      <p:cBhvr>
                                        <p:cTn id="10" dur="500"/>
                                        <p:tgtEl>
                                          <p:spTgt spid="6759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7602"/>
                                        </p:tgtEl>
                                        <p:attrNameLst>
                                          <p:attrName>style.visibility</p:attrName>
                                        </p:attrNameLst>
                                      </p:cBhvr>
                                      <p:to>
                                        <p:strVal val="visible"/>
                                      </p:to>
                                    </p:set>
                                    <p:animEffect transition="in" filter="wipe(down)">
                                      <p:cBhvr>
                                        <p:cTn id="13" dur="500"/>
                                        <p:tgtEl>
                                          <p:spTgt spid="6760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7594"/>
                                        </p:tgtEl>
                                        <p:attrNameLst>
                                          <p:attrName>style.visibility</p:attrName>
                                        </p:attrNameLst>
                                      </p:cBhvr>
                                      <p:to>
                                        <p:strVal val="visible"/>
                                      </p:to>
                                    </p:set>
                                    <p:animEffect transition="in" filter="wipe(left)">
                                      <p:cBhvr>
                                        <p:cTn id="16" dur="500"/>
                                        <p:tgtEl>
                                          <p:spTgt spid="6759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67589"/>
                                        </p:tgtEl>
                                        <p:attrNameLst>
                                          <p:attrName>style.visibility</p:attrName>
                                        </p:attrNameLst>
                                      </p:cBhvr>
                                      <p:to>
                                        <p:strVal val="visible"/>
                                      </p:to>
                                    </p:set>
                                    <p:animEffect transition="in" filter="wipe(up)">
                                      <p:cBhvr>
                                        <p:cTn id="21" dur="500"/>
                                        <p:tgtEl>
                                          <p:spTgt spid="6758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7601"/>
                                        </p:tgtEl>
                                        <p:attrNameLst>
                                          <p:attrName>style.visibility</p:attrName>
                                        </p:attrNameLst>
                                      </p:cBhvr>
                                      <p:to>
                                        <p:strVal val="visible"/>
                                      </p:to>
                                    </p:set>
                                    <p:animEffect transition="in" filter="wipe(down)">
                                      <p:cBhvr>
                                        <p:cTn id="24" dur="500"/>
                                        <p:tgtEl>
                                          <p:spTgt spid="67601"/>
                                        </p:tgtEl>
                                      </p:cBhvr>
                                    </p:animEffect>
                                  </p:childTnLst>
                                </p:cTn>
                              </p:par>
                            </p:childTnLst>
                          </p:cTn>
                        </p:par>
                        <p:par>
                          <p:cTn id="25" fill="hold" nodeType="afterGroup">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left)">
                                      <p:cBhvr>
                                        <p:cTn id="28" dur="2000"/>
                                        <p:tgtEl>
                                          <p:spTgt spid="53"/>
                                        </p:tgtEl>
                                      </p:cBhvr>
                                    </p:animEffect>
                                  </p:childTnLst>
                                </p:cTn>
                              </p:par>
                            </p:childTnLst>
                          </p:cTn>
                        </p:par>
                        <p:par>
                          <p:cTn id="29" fill="hold" nodeType="afterGroup">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7591"/>
                                        </p:tgtEl>
                                        <p:attrNameLst>
                                          <p:attrName>style.visibility</p:attrName>
                                        </p:attrNameLst>
                                      </p:cBhvr>
                                      <p:to>
                                        <p:strVal val="visible"/>
                                      </p:to>
                                    </p:set>
                                    <p:animEffect transition="in" filter="wipe(left)">
                                      <p:cBhvr>
                                        <p:cTn id="32" dur="2000"/>
                                        <p:tgtEl>
                                          <p:spTgt spid="67591"/>
                                        </p:tgtEl>
                                      </p:cBhvr>
                                    </p:animEffect>
                                  </p:childTnLst>
                                </p:cTn>
                              </p:par>
                            </p:childTnLst>
                          </p:cTn>
                        </p:par>
                        <p:par>
                          <p:cTn id="33" fill="hold" nodeType="afterGroup">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2000"/>
                                        <p:tgtEl>
                                          <p:spTgt spid="5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67596"/>
                                        </p:tgtEl>
                                        <p:attrNameLst>
                                          <p:attrName>style.visibility</p:attrName>
                                        </p:attrNameLst>
                                      </p:cBhvr>
                                      <p:to>
                                        <p:strVal val="visible"/>
                                      </p:to>
                                    </p:set>
                                    <p:animEffect transition="in" filter="wipe(down)">
                                      <p:cBhvr>
                                        <p:cTn id="41" dur="500"/>
                                        <p:tgtEl>
                                          <p:spTgt spid="67596"/>
                                        </p:tgtEl>
                                      </p:cBhvr>
                                    </p:animEffect>
                                  </p:childTnLst>
                                </p:cTn>
                              </p:par>
                            </p:childTnLst>
                          </p:cTn>
                        </p:par>
                        <p:par>
                          <p:cTn id="42" fill="hold">
                            <p:stCondLst>
                              <p:cond delay="500"/>
                            </p:stCondLst>
                            <p:childTnLst>
                              <p:par>
                                <p:cTn id="43" presetID="22" presetClass="entr" presetSubtype="4"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67597"/>
                                        </p:tgtEl>
                                        <p:attrNameLst>
                                          <p:attrName>style.visibility</p:attrName>
                                        </p:attrNameLst>
                                      </p:cBhvr>
                                      <p:to>
                                        <p:strVal val="visible"/>
                                      </p:to>
                                    </p:set>
                                    <p:animEffect transition="in" filter="wipe(down)">
                                      <p:cBhvr>
                                        <p:cTn id="48" dur="500"/>
                                        <p:tgtEl>
                                          <p:spTgt spid="67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animBg="1"/>
      <p:bldP spid="55" grpId="0" animBg="1"/>
      <p:bldP spid="67591" grpId="0" animBg="1"/>
      <p:bldP spid="67596" grpId="0" animBg="1"/>
      <p:bldP spid="53" grpId="0" animBg="1"/>
      <p:bldP spid="67602" grpId="0" animBg="1"/>
      <p:bldP spid="67593" grpId="0" animBg="1"/>
      <p:bldP spid="67594" grpId="0" animBg="1"/>
      <p:bldP spid="67601" grpId="0" animBg="1"/>
      <p:bldP spid="6759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524000" y="274638"/>
            <a:ext cx="9144000" cy="1143000"/>
          </a:xfrm>
        </p:spPr>
        <p:txBody>
          <a:bodyPr/>
          <a:lstStyle/>
          <a:p>
            <a:r>
              <a:rPr lang="ru-RU" altLang="ru-RU" sz="2400" b="1">
                <a:solidFill>
                  <a:srgbClr val="F93913"/>
                </a:solidFill>
              </a:rPr>
              <a:t>Модель</a:t>
            </a:r>
            <a:r>
              <a:rPr lang="ru-RU" altLang="ru-RU" sz="2400" b="1"/>
              <a:t> принятия и выполнения хозяйственных решений (версия 1б ориентированная на субъектов и </a:t>
            </a:r>
            <a:r>
              <a:rPr lang="ru-RU" altLang="ru-RU" sz="2400" b="1">
                <a:solidFill>
                  <a:srgbClr val="F93913"/>
                </a:solidFill>
              </a:rPr>
              <a:t>объекты</a:t>
            </a:r>
            <a:r>
              <a:rPr lang="ru-RU" altLang="ru-RU" sz="2400" b="1"/>
              <a:t>)</a:t>
            </a:r>
          </a:p>
        </p:txBody>
      </p:sp>
      <p:sp>
        <p:nvSpPr>
          <p:cNvPr id="76802" name="Arc 5"/>
          <p:cNvSpPr>
            <a:spLocks/>
          </p:cNvSpPr>
          <p:nvPr/>
        </p:nvSpPr>
        <p:spPr bwMode="auto">
          <a:xfrm flipH="1" flipV="1">
            <a:off x="4649789" y="4524376"/>
            <a:ext cx="4916487" cy="1311275"/>
          </a:xfrm>
          <a:custGeom>
            <a:avLst/>
            <a:gdLst>
              <a:gd name="T0" fmla="*/ 0 w 43200"/>
              <a:gd name="T1" fmla="*/ 2147483646 h 21600"/>
              <a:gd name="T2" fmla="*/ 2147483646 w 43200"/>
              <a:gd name="T3" fmla="*/ 2147483646 h 21600"/>
              <a:gd name="T4" fmla="*/ 2147483646 w 43200"/>
              <a:gd name="T5" fmla="*/ 2147483646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lnTo>
                  <a:pt x="0" y="21540"/>
                </a:lnTo>
                <a:close/>
              </a:path>
            </a:pathLst>
          </a:custGeom>
          <a:noFill/>
          <a:ln w="76200">
            <a:solidFill>
              <a:srgbClr val="969696"/>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6803" name="Arc 6"/>
          <p:cNvSpPr>
            <a:spLocks/>
          </p:cNvSpPr>
          <p:nvPr/>
        </p:nvSpPr>
        <p:spPr bwMode="auto">
          <a:xfrm flipV="1">
            <a:off x="5022851" y="4483101"/>
            <a:ext cx="4087813" cy="950913"/>
          </a:xfrm>
          <a:custGeom>
            <a:avLst/>
            <a:gdLst>
              <a:gd name="T0" fmla="*/ 0 w 43200"/>
              <a:gd name="T1" fmla="*/ 2147483646 h 21600"/>
              <a:gd name="T2" fmla="*/ 2147483646 w 43200"/>
              <a:gd name="T3" fmla="*/ 2147483646 h 21600"/>
              <a:gd name="T4" fmla="*/ 2147483646 w 43200"/>
              <a:gd name="T5" fmla="*/ 2147483646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lnTo>
                  <a:pt x="0" y="21540"/>
                </a:lnTo>
                <a:close/>
              </a:path>
            </a:pathLst>
          </a:custGeom>
          <a:noFill/>
          <a:ln w="76200">
            <a:solidFill>
              <a:srgbClr val="00000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16389" name="Rectangle 7"/>
          <p:cNvSpPr>
            <a:spLocks noChangeArrowheads="1"/>
          </p:cNvSpPr>
          <p:nvPr/>
        </p:nvSpPr>
        <p:spPr bwMode="auto">
          <a:xfrm>
            <a:off x="8683626" y="3729039"/>
            <a:ext cx="1228725" cy="769937"/>
          </a:xfrm>
          <a:prstGeom prst="rect">
            <a:avLst/>
          </a:prstGeom>
          <a:noFill/>
          <a:ln w="25400"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6390" name="Rectangle 8"/>
          <p:cNvSpPr>
            <a:spLocks noChangeArrowheads="1"/>
          </p:cNvSpPr>
          <p:nvPr/>
        </p:nvSpPr>
        <p:spPr bwMode="auto">
          <a:xfrm>
            <a:off x="4541839" y="3959226"/>
            <a:ext cx="1074737"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600" b="1" dirty="0">
                <a:solidFill>
                  <a:srgbClr val="000000"/>
                </a:solidFill>
                <a:latin typeface="Arial Rounded MT Bold" panose="020F0704030504030204" pitchFamily="34" charset="0"/>
              </a:rPr>
              <a:t>Люди</a:t>
            </a:r>
            <a:endParaRPr lang="ru-RU" altLang="ru-RU" sz="1600" dirty="0">
              <a:latin typeface="Arial Rounded MT Bold" panose="020F0704030504030204" pitchFamily="34" charset="0"/>
            </a:endParaRPr>
          </a:p>
        </p:txBody>
      </p:sp>
      <p:sp>
        <p:nvSpPr>
          <p:cNvPr id="16391" name="Rectangle 9"/>
          <p:cNvSpPr>
            <a:spLocks noChangeArrowheads="1"/>
          </p:cNvSpPr>
          <p:nvPr/>
        </p:nvSpPr>
        <p:spPr bwMode="auto">
          <a:xfrm>
            <a:off x="8913813" y="3954463"/>
            <a:ext cx="8239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latin typeface="Arial Rounded MT Bold" panose="020F0704030504030204" pitchFamily="34" charset="0"/>
              </a:rPr>
              <a:t>Вещи</a:t>
            </a:r>
          </a:p>
        </p:txBody>
      </p:sp>
      <p:sp>
        <p:nvSpPr>
          <p:cNvPr id="16392" name="Rectangle 10"/>
          <p:cNvSpPr>
            <a:spLocks noChangeArrowheads="1"/>
          </p:cNvSpPr>
          <p:nvPr/>
        </p:nvSpPr>
        <p:spPr bwMode="auto">
          <a:xfrm>
            <a:off x="4321175" y="3733801"/>
            <a:ext cx="1473200" cy="779463"/>
          </a:xfrm>
          <a:prstGeom prst="rect">
            <a:avLst/>
          </a:prstGeom>
          <a:noFill/>
          <a:ln w="25400"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76808" name="Rectangle 11"/>
          <p:cNvSpPr>
            <a:spLocks noChangeArrowheads="1"/>
          </p:cNvSpPr>
          <p:nvPr/>
        </p:nvSpPr>
        <p:spPr bwMode="auto">
          <a:xfrm>
            <a:off x="6119814" y="5038725"/>
            <a:ext cx="2020887" cy="488950"/>
          </a:xfrm>
          <a:prstGeom prst="rect">
            <a:avLst/>
          </a:prstGeom>
          <a:solidFill>
            <a:srgbClr val="FFFFFF"/>
          </a:solidFill>
          <a:ln w="9525">
            <a:solidFill>
              <a:srgbClr val="000000"/>
            </a:solidFill>
            <a:miter lim="800000"/>
            <a:headEnd/>
            <a:tailEnd/>
          </a:ln>
        </p:spPr>
        <p:txBody>
          <a:bodyPr lIns="0" tIns="0" rIns="0" bIns="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a:solidFill>
                  <a:srgbClr val="000000"/>
                </a:solidFill>
                <a:latin typeface="Arial Rounded MT Bold" panose="020F0704030504030204" pitchFamily="34" charset="0"/>
              </a:rPr>
              <a:t>Причина появления вещей</a:t>
            </a:r>
          </a:p>
        </p:txBody>
      </p:sp>
      <p:sp>
        <p:nvSpPr>
          <p:cNvPr id="76809" name="Rectangle 12"/>
          <p:cNvSpPr>
            <a:spLocks noChangeArrowheads="1"/>
          </p:cNvSpPr>
          <p:nvPr/>
        </p:nvSpPr>
        <p:spPr bwMode="auto">
          <a:xfrm>
            <a:off x="5953126" y="5634039"/>
            <a:ext cx="2244725" cy="708025"/>
          </a:xfrm>
          <a:prstGeom prst="rect">
            <a:avLst/>
          </a:prstGeom>
          <a:solidFill>
            <a:srgbClr val="FFFFFF"/>
          </a:solidFill>
          <a:ln w="9525">
            <a:solidFill>
              <a:srgbClr val="000000"/>
            </a:solidFill>
            <a:miter lim="800000"/>
            <a:headEnd/>
            <a:tailEnd/>
          </a:ln>
        </p:spPr>
        <p:txBody>
          <a:bodyPr lIns="0" tIns="0" rIns="0" bIns="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a:solidFill>
                  <a:srgbClr val="000000"/>
                </a:solidFill>
                <a:latin typeface="Arial Rounded MT Bold" panose="020F0704030504030204" pitchFamily="34" charset="0"/>
              </a:rPr>
              <a:t>От вещей-целей к людям как средству (ресурсу) их производства </a:t>
            </a:r>
          </a:p>
        </p:txBody>
      </p:sp>
      <p:sp>
        <p:nvSpPr>
          <p:cNvPr id="76810" name="AutoShape 13"/>
          <p:cNvSpPr>
            <a:spLocks noChangeArrowheads="1"/>
          </p:cNvSpPr>
          <p:nvPr/>
        </p:nvSpPr>
        <p:spPr bwMode="auto">
          <a:xfrm>
            <a:off x="1903413" y="1606551"/>
            <a:ext cx="3046412" cy="1141413"/>
          </a:xfrm>
          <a:prstGeom prst="wedgeRoundRectCallout">
            <a:avLst>
              <a:gd name="adj1" fmla="val 62921"/>
              <a:gd name="adj2" fmla="val 42907"/>
              <a:gd name="adj3" fmla="val 16667"/>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latin typeface="Arial Rounded MT Bold" panose="020F0704030504030204" pitchFamily="34" charset="0"/>
              </a:rPr>
              <a:t>Телеологический цикл: </a:t>
            </a:r>
            <a:r>
              <a:rPr lang="ru-RU" altLang="ru-RU" sz="1600"/>
              <a:t/>
            </a:r>
            <a:br>
              <a:rPr lang="ru-RU" altLang="ru-RU" sz="1600"/>
            </a:br>
            <a:r>
              <a:rPr lang="ru-RU" altLang="ru-RU" sz="1600">
                <a:latin typeface="Arial Rounded MT Bold" panose="020F0704030504030204" pitchFamily="34" charset="0"/>
              </a:rPr>
              <a:t>от целей к средствам</a:t>
            </a:r>
          </a:p>
          <a:p>
            <a:pPr eaLnBrk="1" hangingPunct="1">
              <a:spcBef>
                <a:spcPct val="0"/>
              </a:spcBef>
              <a:buFontTx/>
              <a:buNone/>
            </a:pPr>
            <a:r>
              <a:rPr lang="ru-RU" altLang="ru-RU" sz="1600">
                <a:latin typeface="Arial Rounded MT Bold" panose="020F0704030504030204" pitchFamily="34" charset="0"/>
              </a:rPr>
              <a:t>(движущая сторона хозяйствования)</a:t>
            </a:r>
          </a:p>
        </p:txBody>
      </p:sp>
      <p:sp>
        <p:nvSpPr>
          <p:cNvPr id="76811" name="AutoShape 14"/>
          <p:cNvSpPr>
            <a:spLocks noChangeArrowheads="1"/>
          </p:cNvSpPr>
          <p:nvPr/>
        </p:nvSpPr>
        <p:spPr bwMode="auto">
          <a:xfrm>
            <a:off x="2428876" y="5351464"/>
            <a:ext cx="3319463" cy="1095375"/>
          </a:xfrm>
          <a:prstGeom prst="wedgeRoundRectCallout">
            <a:avLst>
              <a:gd name="adj1" fmla="val 49713"/>
              <a:gd name="adj2" fmla="val -58694"/>
              <a:gd name="adj3" fmla="val 16667"/>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latin typeface="Arial Rounded MT Bold" panose="020F0704030504030204" pitchFamily="34" charset="0"/>
              </a:rPr>
              <a:t>Каузальный цикл: </a:t>
            </a:r>
            <a:r>
              <a:rPr lang="ru-RU" altLang="ru-RU" sz="1600"/>
              <a:t/>
            </a:r>
            <a:br>
              <a:rPr lang="ru-RU" altLang="ru-RU" sz="1600"/>
            </a:br>
            <a:r>
              <a:rPr lang="ru-RU" altLang="ru-RU" sz="1600">
                <a:latin typeface="Arial Rounded MT Bold" panose="020F0704030504030204" pitchFamily="34" charset="0"/>
              </a:rPr>
              <a:t>от причин к следствиям</a:t>
            </a:r>
          </a:p>
          <a:p>
            <a:pPr eaLnBrk="1" hangingPunct="1">
              <a:spcBef>
                <a:spcPct val="0"/>
              </a:spcBef>
              <a:buFontTx/>
              <a:buNone/>
            </a:pPr>
            <a:r>
              <a:rPr lang="ru-RU" altLang="ru-RU" sz="1600">
                <a:latin typeface="Arial Rounded MT Bold" panose="020F0704030504030204" pitchFamily="34" charset="0"/>
              </a:rPr>
              <a:t>(определяющая сторона хозяйствования)</a:t>
            </a:r>
          </a:p>
        </p:txBody>
      </p:sp>
      <p:sp>
        <p:nvSpPr>
          <p:cNvPr id="76812" name="Arc 15"/>
          <p:cNvSpPr>
            <a:spLocks/>
          </p:cNvSpPr>
          <p:nvPr/>
        </p:nvSpPr>
        <p:spPr bwMode="auto">
          <a:xfrm>
            <a:off x="4614863" y="2341563"/>
            <a:ext cx="4914900" cy="1350962"/>
          </a:xfrm>
          <a:custGeom>
            <a:avLst/>
            <a:gdLst>
              <a:gd name="T0" fmla="*/ 0 w 43200"/>
              <a:gd name="T1" fmla="*/ 2147483646 h 21600"/>
              <a:gd name="T2" fmla="*/ 2147483646 w 43200"/>
              <a:gd name="T3" fmla="*/ 2147483646 h 21600"/>
              <a:gd name="T4" fmla="*/ 2147483646 w 43200"/>
              <a:gd name="T5" fmla="*/ 2147483646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lnTo>
                  <a:pt x="0" y="21540"/>
                </a:lnTo>
                <a:close/>
              </a:path>
            </a:pathLst>
          </a:custGeom>
          <a:noFill/>
          <a:ln w="76200">
            <a:solidFill>
              <a:srgbClr val="969696"/>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6813" name="Arc 16"/>
          <p:cNvSpPr>
            <a:spLocks/>
          </p:cNvSpPr>
          <p:nvPr/>
        </p:nvSpPr>
        <p:spPr bwMode="auto">
          <a:xfrm flipH="1">
            <a:off x="5070476" y="2770188"/>
            <a:ext cx="4087813" cy="950912"/>
          </a:xfrm>
          <a:custGeom>
            <a:avLst/>
            <a:gdLst>
              <a:gd name="T0" fmla="*/ 0 w 43200"/>
              <a:gd name="T1" fmla="*/ 2147483646 h 21600"/>
              <a:gd name="T2" fmla="*/ 2147483646 w 43200"/>
              <a:gd name="T3" fmla="*/ 2147483646 h 21600"/>
              <a:gd name="T4" fmla="*/ 2147483646 w 43200"/>
              <a:gd name="T5" fmla="*/ 2147483646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40"/>
                </a:moveTo>
                <a:cubicBezTo>
                  <a:pt x="33" y="9634"/>
                  <a:pt x="9694" y="-1"/>
                  <a:pt x="21600" y="0"/>
                </a:cubicBezTo>
                <a:cubicBezTo>
                  <a:pt x="33529" y="0"/>
                  <a:pt x="43200" y="9670"/>
                  <a:pt x="43200" y="21600"/>
                </a:cubicBezTo>
              </a:path>
              <a:path w="43200" h="21600" stroke="0" extrusionOk="0">
                <a:moveTo>
                  <a:pt x="0" y="21540"/>
                </a:moveTo>
                <a:cubicBezTo>
                  <a:pt x="33" y="9634"/>
                  <a:pt x="9694" y="-1"/>
                  <a:pt x="21600" y="0"/>
                </a:cubicBezTo>
                <a:cubicBezTo>
                  <a:pt x="33529" y="0"/>
                  <a:pt x="43200" y="9670"/>
                  <a:pt x="43200" y="21600"/>
                </a:cubicBezTo>
                <a:lnTo>
                  <a:pt x="21600" y="21600"/>
                </a:lnTo>
                <a:lnTo>
                  <a:pt x="0" y="21540"/>
                </a:lnTo>
                <a:close/>
              </a:path>
            </a:pathLst>
          </a:custGeom>
          <a:noFill/>
          <a:ln w="76200">
            <a:solidFill>
              <a:srgbClr val="00000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6814" name="Rectangle 17"/>
          <p:cNvSpPr>
            <a:spLocks noChangeArrowheads="1"/>
          </p:cNvSpPr>
          <p:nvPr/>
        </p:nvSpPr>
        <p:spPr bwMode="auto">
          <a:xfrm>
            <a:off x="6043614" y="1863725"/>
            <a:ext cx="2162175" cy="725488"/>
          </a:xfrm>
          <a:prstGeom prst="rect">
            <a:avLst/>
          </a:prstGeom>
          <a:solidFill>
            <a:srgbClr val="FFFFFF"/>
          </a:solidFill>
          <a:ln w="9525">
            <a:solidFill>
              <a:srgbClr val="000000"/>
            </a:solidFill>
            <a:miter lim="800000"/>
            <a:headEnd/>
            <a:tailEnd/>
          </a:ln>
        </p:spPr>
        <p:txBody>
          <a:bodyPr lIns="0" tIns="0" rIns="0" bIns="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a:solidFill>
                  <a:srgbClr val="000000"/>
                </a:solidFill>
                <a:latin typeface="Arial Rounded MT Bold" panose="020F0704030504030204" pitchFamily="34" charset="0"/>
              </a:rPr>
              <a:t>От людей-целей к вещам как средствам их существования </a:t>
            </a:r>
            <a:endParaRPr lang="ru-RU" altLang="ru-RU" sz="1400">
              <a:latin typeface="Arial Rounded MT Bold" panose="020F0704030504030204" pitchFamily="34" charset="0"/>
            </a:endParaRPr>
          </a:p>
        </p:txBody>
      </p:sp>
      <p:sp>
        <p:nvSpPr>
          <p:cNvPr id="76815" name="Rectangle 18"/>
          <p:cNvSpPr>
            <a:spLocks noChangeArrowheads="1"/>
          </p:cNvSpPr>
          <p:nvPr/>
        </p:nvSpPr>
        <p:spPr bwMode="auto">
          <a:xfrm>
            <a:off x="6032501" y="2668589"/>
            <a:ext cx="2206625" cy="460375"/>
          </a:xfrm>
          <a:prstGeom prst="rect">
            <a:avLst/>
          </a:prstGeom>
          <a:solidFill>
            <a:srgbClr val="FFFFFF"/>
          </a:solidFill>
          <a:ln w="9525">
            <a:solidFill>
              <a:srgbClr val="000000"/>
            </a:solidFill>
            <a:miter lim="800000"/>
            <a:headEnd/>
            <a:tailEnd/>
          </a:ln>
        </p:spPr>
        <p:txBody>
          <a:bodyPr lIns="0" tIns="0" rIns="0" bIns="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400" b="1">
                <a:solidFill>
                  <a:srgbClr val="000000"/>
                </a:solidFill>
                <a:latin typeface="Arial Rounded MT Bold" panose="020F0704030504030204" pitchFamily="34" charset="0"/>
              </a:rPr>
              <a:t>Средства существования людей</a:t>
            </a:r>
          </a:p>
        </p:txBody>
      </p:sp>
    </p:spTree>
    <p:extLst>
      <p:ext uri="{BB962C8B-B14F-4D97-AF65-F5344CB8AC3E}">
        <p14:creationId xmlns:p14="http://schemas.microsoft.com/office/powerpoint/2010/main" val="24639309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812"/>
                                        </p:tgtEl>
                                        <p:attrNameLst>
                                          <p:attrName>style.visibility</p:attrName>
                                        </p:attrNameLst>
                                      </p:cBhvr>
                                      <p:to>
                                        <p:strVal val="visible"/>
                                      </p:to>
                                    </p:set>
                                    <p:animEffect transition="in" filter="wipe(left)">
                                      <p:cBhvr>
                                        <p:cTn id="7" dur="500"/>
                                        <p:tgtEl>
                                          <p:spTgt spid="7681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6810"/>
                                        </p:tgtEl>
                                        <p:attrNameLst>
                                          <p:attrName>style.visibility</p:attrName>
                                        </p:attrNameLst>
                                      </p:cBhvr>
                                      <p:to>
                                        <p:strVal val="visible"/>
                                      </p:to>
                                    </p:set>
                                    <p:animEffect transition="in" filter="wipe(up)">
                                      <p:cBhvr>
                                        <p:cTn id="10" dur="500"/>
                                        <p:tgtEl>
                                          <p:spTgt spid="76810"/>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6814"/>
                                        </p:tgtEl>
                                        <p:attrNameLst>
                                          <p:attrName>style.visibility</p:attrName>
                                        </p:attrNameLst>
                                      </p:cBhvr>
                                      <p:to>
                                        <p:strVal val="visible"/>
                                      </p:to>
                                    </p:set>
                                    <p:animEffect transition="in" filter="wipe(up)">
                                      <p:cBhvr>
                                        <p:cTn id="13" dur="500"/>
                                        <p:tgtEl>
                                          <p:spTgt spid="76814"/>
                                        </p:tgtEl>
                                      </p:cBhvr>
                                    </p:animEffect>
                                  </p:childTnLst>
                                </p:cTn>
                              </p:par>
                            </p:childTnLst>
                          </p:cTn>
                        </p:par>
                        <p:par>
                          <p:cTn id="14" fill="hold" nodeType="afterGroup">
                            <p:stCondLst>
                              <p:cond delay="500"/>
                            </p:stCondLst>
                            <p:childTnLst>
                              <p:par>
                                <p:cTn id="15" presetID="22" presetClass="entr" presetSubtype="2" fill="hold" grpId="0" nodeType="afterEffect">
                                  <p:stCondLst>
                                    <p:cond delay="0"/>
                                  </p:stCondLst>
                                  <p:childTnLst>
                                    <p:set>
                                      <p:cBhvr>
                                        <p:cTn id="16" dur="1" fill="hold">
                                          <p:stCondLst>
                                            <p:cond delay="0"/>
                                          </p:stCondLst>
                                        </p:cTn>
                                        <p:tgtEl>
                                          <p:spTgt spid="76802"/>
                                        </p:tgtEl>
                                        <p:attrNameLst>
                                          <p:attrName>style.visibility</p:attrName>
                                        </p:attrNameLst>
                                      </p:cBhvr>
                                      <p:to>
                                        <p:strVal val="visible"/>
                                      </p:to>
                                    </p:set>
                                    <p:animEffect transition="in" filter="wipe(right)">
                                      <p:cBhvr>
                                        <p:cTn id="17" dur="500"/>
                                        <p:tgtEl>
                                          <p:spTgt spid="7680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76809"/>
                                        </p:tgtEl>
                                        <p:attrNameLst>
                                          <p:attrName>style.visibility</p:attrName>
                                        </p:attrNameLst>
                                      </p:cBhvr>
                                      <p:to>
                                        <p:strVal val="visible"/>
                                      </p:to>
                                    </p:set>
                                    <p:animEffect transition="in" filter="wipe(up)">
                                      <p:cBhvr>
                                        <p:cTn id="20" dur="500"/>
                                        <p:tgtEl>
                                          <p:spTgt spid="7680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6803"/>
                                        </p:tgtEl>
                                        <p:attrNameLst>
                                          <p:attrName>style.visibility</p:attrName>
                                        </p:attrNameLst>
                                      </p:cBhvr>
                                      <p:to>
                                        <p:strVal val="visible"/>
                                      </p:to>
                                    </p:set>
                                    <p:animEffect transition="in" filter="wipe(left)">
                                      <p:cBhvr>
                                        <p:cTn id="25" dur="500"/>
                                        <p:tgtEl>
                                          <p:spTgt spid="7680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6808"/>
                                        </p:tgtEl>
                                        <p:attrNameLst>
                                          <p:attrName>style.visibility</p:attrName>
                                        </p:attrNameLst>
                                      </p:cBhvr>
                                      <p:to>
                                        <p:strVal val="visible"/>
                                      </p:to>
                                    </p:set>
                                    <p:animEffect transition="in" filter="wipe(left)">
                                      <p:cBhvr>
                                        <p:cTn id="28" dur="500"/>
                                        <p:tgtEl>
                                          <p:spTgt spid="76808"/>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6811"/>
                                        </p:tgtEl>
                                        <p:attrNameLst>
                                          <p:attrName>style.visibility</p:attrName>
                                        </p:attrNameLst>
                                      </p:cBhvr>
                                      <p:to>
                                        <p:strVal val="visible"/>
                                      </p:to>
                                    </p:set>
                                    <p:animEffect transition="in" filter="wipe(up)">
                                      <p:cBhvr>
                                        <p:cTn id="31" dur="500"/>
                                        <p:tgtEl>
                                          <p:spTgt spid="76811"/>
                                        </p:tgtEl>
                                      </p:cBhvr>
                                    </p:animEffect>
                                  </p:childTnLst>
                                </p:cTn>
                              </p:par>
                            </p:childTnLst>
                          </p:cTn>
                        </p:par>
                        <p:par>
                          <p:cTn id="32" fill="hold" nodeType="afterGroup">
                            <p:stCondLst>
                              <p:cond delay="500"/>
                            </p:stCondLst>
                            <p:childTnLst>
                              <p:par>
                                <p:cTn id="33" presetID="22" presetClass="entr" presetSubtype="2" fill="hold" grpId="0" nodeType="afterEffect">
                                  <p:stCondLst>
                                    <p:cond delay="0"/>
                                  </p:stCondLst>
                                  <p:childTnLst>
                                    <p:set>
                                      <p:cBhvr>
                                        <p:cTn id="34" dur="1" fill="hold">
                                          <p:stCondLst>
                                            <p:cond delay="0"/>
                                          </p:stCondLst>
                                        </p:cTn>
                                        <p:tgtEl>
                                          <p:spTgt spid="76813"/>
                                        </p:tgtEl>
                                        <p:attrNameLst>
                                          <p:attrName>style.visibility</p:attrName>
                                        </p:attrNameLst>
                                      </p:cBhvr>
                                      <p:to>
                                        <p:strVal val="visible"/>
                                      </p:to>
                                    </p:set>
                                    <p:animEffect transition="in" filter="wipe(right)">
                                      <p:cBhvr>
                                        <p:cTn id="35" dur="500"/>
                                        <p:tgtEl>
                                          <p:spTgt spid="76813"/>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76815"/>
                                        </p:tgtEl>
                                        <p:attrNameLst>
                                          <p:attrName>style.visibility</p:attrName>
                                        </p:attrNameLst>
                                      </p:cBhvr>
                                      <p:to>
                                        <p:strVal val="visible"/>
                                      </p:to>
                                    </p:set>
                                    <p:animEffect transition="in" filter="wipe(up)">
                                      <p:cBhvr>
                                        <p:cTn id="38" dur="500"/>
                                        <p:tgtEl>
                                          <p:spTgt spid="768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nimBg="1"/>
      <p:bldP spid="76803" grpId="0" animBg="1"/>
      <p:bldP spid="76808" grpId="0" animBg="1"/>
      <p:bldP spid="76809" grpId="0" animBg="1"/>
      <p:bldP spid="76810" grpId="0" animBg="1"/>
      <p:bldP spid="76811" grpId="0" animBg="1"/>
      <p:bldP spid="76812" grpId="0" animBg="1"/>
      <p:bldP spid="76813" grpId="0" animBg="1"/>
      <p:bldP spid="76814" grpId="0" animBg="1"/>
      <p:bldP spid="768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altLang="ru-RU" dirty="0" smtClean="0"/>
              <a:t>Стандартная модель </a:t>
            </a:r>
            <a:r>
              <a:rPr lang="ru-RU" altLang="ru-RU" dirty="0"/>
              <a:t>«круговых потоков</a:t>
            </a:r>
            <a:r>
              <a:rPr lang="ru-RU" altLang="ru-RU" dirty="0" smtClean="0"/>
              <a:t>»</a:t>
            </a:r>
            <a:endParaRPr lang="ru-RU" dirty="0"/>
          </a:p>
        </p:txBody>
      </p:sp>
      <p:pic>
        <p:nvPicPr>
          <p:cNvPr id="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1712" y="1908880"/>
            <a:ext cx="5766066" cy="424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Скругленная прямоугольная выноска 6"/>
          <p:cNvSpPr/>
          <p:nvPr/>
        </p:nvSpPr>
        <p:spPr>
          <a:xfrm>
            <a:off x="1603023" y="2596445"/>
            <a:ext cx="2122310" cy="612648"/>
          </a:xfrm>
          <a:prstGeom prst="wedgeRoundRectCallout">
            <a:avLst>
              <a:gd name="adj1" fmla="val 94421"/>
              <a:gd name="adj2" fmla="val 79084"/>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Откуда «берутся» деньги?</a:t>
            </a:r>
            <a:endParaRPr lang="ru-RU" b="1" dirty="0">
              <a:solidFill>
                <a:schemeClr val="tx1"/>
              </a:solidFill>
            </a:endParaRPr>
          </a:p>
        </p:txBody>
      </p:sp>
      <p:sp>
        <p:nvSpPr>
          <p:cNvPr id="8" name="TextBox 7"/>
          <p:cNvSpPr txBox="1"/>
          <p:nvPr/>
        </p:nvSpPr>
        <p:spPr>
          <a:xfrm>
            <a:off x="1334911" y="3571166"/>
            <a:ext cx="2734082" cy="646331"/>
          </a:xfrm>
          <a:prstGeom prst="rect">
            <a:avLst/>
          </a:prstGeom>
          <a:noFill/>
        </p:spPr>
        <p:txBody>
          <a:bodyPr wrap="none" rtlCol="0">
            <a:spAutoFit/>
          </a:bodyPr>
          <a:lstStyle/>
          <a:p>
            <a:r>
              <a:rPr lang="ru-RU" b="1" dirty="0" smtClean="0"/>
              <a:t>Из планов на будущее!!!</a:t>
            </a:r>
          </a:p>
          <a:p>
            <a:r>
              <a:rPr lang="ru-RU" b="1" dirty="0" smtClean="0"/>
              <a:t>(на ближайшее будущее)</a:t>
            </a:r>
            <a:endParaRPr lang="ru-RU" b="1" dirty="0"/>
          </a:p>
        </p:txBody>
      </p:sp>
      <p:sp>
        <p:nvSpPr>
          <p:cNvPr id="9" name="TextBox 8"/>
          <p:cNvSpPr txBox="1"/>
          <p:nvPr/>
        </p:nvSpPr>
        <p:spPr>
          <a:xfrm>
            <a:off x="1141720" y="4443240"/>
            <a:ext cx="2799380" cy="646331"/>
          </a:xfrm>
          <a:prstGeom prst="rect">
            <a:avLst/>
          </a:prstGeom>
          <a:noFill/>
        </p:spPr>
        <p:txBody>
          <a:bodyPr wrap="square" rtlCol="0">
            <a:spAutoFit/>
          </a:bodyPr>
          <a:lstStyle/>
          <a:p>
            <a:pPr algn="ctr"/>
            <a:r>
              <a:rPr lang="ru-RU" b="1" dirty="0" smtClean="0"/>
              <a:t>Почему только на ближайшее будущее)?</a:t>
            </a:r>
            <a:endParaRPr lang="ru-RU" b="1" dirty="0"/>
          </a:p>
        </p:txBody>
      </p:sp>
      <p:sp>
        <p:nvSpPr>
          <p:cNvPr id="10" name="TextBox 9"/>
          <p:cNvSpPr txBox="1"/>
          <p:nvPr/>
        </p:nvSpPr>
        <p:spPr>
          <a:xfrm>
            <a:off x="1334911" y="5174645"/>
            <a:ext cx="3530600" cy="923330"/>
          </a:xfrm>
          <a:prstGeom prst="rect">
            <a:avLst/>
          </a:prstGeom>
          <a:noFill/>
        </p:spPr>
        <p:txBody>
          <a:bodyPr wrap="square" rtlCol="0">
            <a:spAutoFit/>
          </a:bodyPr>
          <a:lstStyle/>
          <a:p>
            <a:r>
              <a:rPr lang="ru-RU" b="1" dirty="0" smtClean="0"/>
              <a:t>Рынок координирует интересы только реально общающихся </a:t>
            </a:r>
            <a:r>
              <a:rPr lang="ru-RU" b="1" dirty="0" err="1" smtClean="0"/>
              <a:t>акторов</a:t>
            </a:r>
            <a:r>
              <a:rPr lang="ru-RU" b="1" dirty="0" smtClean="0"/>
              <a:t>, современников</a:t>
            </a:r>
            <a:endParaRPr lang="ru-RU" b="1" dirty="0"/>
          </a:p>
        </p:txBody>
      </p:sp>
    </p:spTree>
    <p:extLst>
      <p:ext uri="{BB962C8B-B14F-4D97-AF65-F5344CB8AC3E}">
        <p14:creationId xmlns:p14="http://schemas.microsoft.com/office/powerpoint/2010/main" val="23331328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32" name="Text Box 11"/>
          <p:cNvSpPr txBox="1">
            <a:spLocks noChangeArrowheads="1"/>
          </p:cNvSpPr>
          <p:nvPr/>
        </p:nvSpPr>
        <p:spPr bwMode="auto">
          <a:xfrm>
            <a:off x="7267576" y="3433763"/>
            <a:ext cx="3051175" cy="654050"/>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800" b="1">
                <a:latin typeface="Arial Rounded MT Bold" panose="020F0704030504030204" pitchFamily="34" charset="0"/>
              </a:rPr>
              <a:t>Применение</a:t>
            </a:r>
            <a:r>
              <a:rPr lang="ru-RU" altLang="ru-RU" sz="1800">
                <a:latin typeface="Arial Rounded MT Bold" panose="020F0704030504030204" pitchFamily="34" charset="0"/>
              </a:rPr>
              <a:t> средств</a:t>
            </a:r>
            <a:endParaRPr lang="ru-RU" altLang="ru-RU" sz="1800"/>
          </a:p>
          <a:p>
            <a:pPr algn="r" eaLnBrk="1" hangingPunct="1">
              <a:spcBef>
                <a:spcPct val="0"/>
              </a:spcBef>
              <a:buFontTx/>
              <a:buNone/>
            </a:pPr>
            <a:r>
              <a:rPr lang="en-US" altLang="ru-RU" sz="1800">
                <a:latin typeface="Arial Rounded MT Bold" panose="020F0704030504030204" pitchFamily="34" charset="0"/>
                <a:sym typeface="Wingdings" panose="05000000000000000000" pitchFamily="2" charset="2"/>
              </a:rPr>
              <a:t></a:t>
            </a:r>
            <a:r>
              <a:rPr lang="ru-RU" altLang="ru-RU" sz="1800">
                <a:latin typeface="Arial Rounded MT Bold" panose="020F0704030504030204" pitchFamily="34" charset="0"/>
              </a:rPr>
              <a:t> </a:t>
            </a:r>
            <a:r>
              <a:rPr lang="ru-RU" altLang="ru-RU" sz="1800" b="1">
                <a:latin typeface="Arial Rounded MT Bold" panose="020F0704030504030204" pitchFamily="34" charset="0"/>
              </a:rPr>
              <a:t>Затраты</a:t>
            </a:r>
          </a:p>
        </p:txBody>
      </p:sp>
      <p:sp>
        <p:nvSpPr>
          <p:cNvPr id="77826" name="Arc 5"/>
          <p:cNvSpPr>
            <a:spLocks/>
          </p:cNvSpPr>
          <p:nvPr/>
        </p:nvSpPr>
        <p:spPr bwMode="auto">
          <a:xfrm flipH="1">
            <a:off x="2408238" y="2160589"/>
            <a:ext cx="6704012" cy="1652587"/>
          </a:xfrm>
          <a:custGeom>
            <a:avLst/>
            <a:gdLst>
              <a:gd name="T0" fmla="*/ 0 w 41837"/>
              <a:gd name="T1" fmla="*/ 2147483646 h 21600"/>
              <a:gd name="T2" fmla="*/ 2147483646 w 41837"/>
              <a:gd name="T3" fmla="*/ 2147483646 h 21600"/>
              <a:gd name="T4" fmla="*/ 2147483646 w 41837"/>
              <a:gd name="T5" fmla="*/ 2147483646 h 21600"/>
              <a:gd name="T6" fmla="*/ 0 60000 65536"/>
              <a:gd name="T7" fmla="*/ 0 60000 65536"/>
              <a:gd name="T8" fmla="*/ 0 60000 65536"/>
              <a:gd name="T9" fmla="*/ 0 w 41837"/>
              <a:gd name="T10" fmla="*/ 0 h 21600"/>
              <a:gd name="T11" fmla="*/ 41837 w 41837"/>
              <a:gd name="T12" fmla="*/ 21600 h 21600"/>
            </a:gdLst>
            <a:ahLst/>
            <a:cxnLst>
              <a:cxn ang="T6">
                <a:pos x="T0" y="T1"/>
              </a:cxn>
              <a:cxn ang="T7">
                <a:pos x="T2" y="T3"/>
              </a:cxn>
              <a:cxn ang="T8">
                <a:pos x="T4" y="T5"/>
              </a:cxn>
            </a:cxnLst>
            <a:rect l="T9" t="T10" r="T11" b="T12"/>
            <a:pathLst>
              <a:path w="41837" h="21600" fill="none" extrusionOk="0">
                <a:moveTo>
                  <a:pt x="-1" y="15793"/>
                </a:moveTo>
                <a:cubicBezTo>
                  <a:pt x="2605" y="6457"/>
                  <a:pt x="11111" y="-1"/>
                  <a:pt x="20805" y="0"/>
                </a:cubicBezTo>
                <a:cubicBezTo>
                  <a:pt x="30839" y="0"/>
                  <a:pt x="39552" y="6910"/>
                  <a:pt x="41837" y="16680"/>
                </a:cubicBezTo>
              </a:path>
              <a:path w="41837" h="21600" stroke="0" extrusionOk="0">
                <a:moveTo>
                  <a:pt x="-1" y="15793"/>
                </a:moveTo>
                <a:cubicBezTo>
                  <a:pt x="2605" y="6457"/>
                  <a:pt x="11111" y="-1"/>
                  <a:pt x="20805" y="0"/>
                </a:cubicBezTo>
                <a:cubicBezTo>
                  <a:pt x="30839" y="0"/>
                  <a:pt x="39552" y="6910"/>
                  <a:pt x="41837" y="16680"/>
                </a:cubicBezTo>
                <a:lnTo>
                  <a:pt x="20805" y="21600"/>
                </a:lnTo>
                <a:lnTo>
                  <a:pt x="-1" y="15793"/>
                </a:lnTo>
                <a:close/>
              </a:path>
            </a:pathLst>
          </a:custGeom>
          <a:noFill/>
          <a:ln w="127000">
            <a:solidFill>
              <a:srgbClr val="000000"/>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7827" name="Arc 6"/>
          <p:cNvSpPr>
            <a:spLocks/>
          </p:cNvSpPr>
          <p:nvPr/>
        </p:nvSpPr>
        <p:spPr bwMode="auto">
          <a:xfrm flipH="1">
            <a:off x="5275264" y="2466975"/>
            <a:ext cx="3824287" cy="1341438"/>
          </a:xfrm>
          <a:custGeom>
            <a:avLst/>
            <a:gdLst>
              <a:gd name="T0" fmla="*/ 0 w 41541"/>
              <a:gd name="T1" fmla="*/ 2147483646 h 21600"/>
              <a:gd name="T2" fmla="*/ 2147483646 w 41541"/>
              <a:gd name="T3" fmla="*/ 2147483646 h 21600"/>
              <a:gd name="T4" fmla="*/ 2147483646 w 41541"/>
              <a:gd name="T5" fmla="*/ 2147483646 h 21600"/>
              <a:gd name="T6" fmla="*/ 0 60000 65536"/>
              <a:gd name="T7" fmla="*/ 0 60000 65536"/>
              <a:gd name="T8" fmla="*/ 0 60000 65536"/>
              <a:gd name="T9" fmla="*/ 0 w 41541"/>
              <a:gd name="T10" fmla="*/ 0 h 21600"/>
              <a:gd name="T11" fmla="*/ 41541 w 41541"/>
              <a:gd name="T12" fmla="*/ 21600 h 21600"/>
            </a:gdLst>
            <a:ahLst/>
            <a:cxnLst>
              <a:cxn ang="T6">
                <a:pos x="T0" y="T1"/>
              </a:cxn>
              <a:cxn ang="T7">
                <a:pos x="T2" y="T3"/>
              </a:cxn>
              <a:cxn ang="T8">
                <a:pos x="T4" y="T5"/>
              </a:cxn>
            </a:cxnLst>
            <a:rect l="T9" t="T10" r="T11" b="T12"/>
            <a:pathLst>
              <a:path w="41541" h="21600" fill="none" extrusionOk="0">
                <a:moveTo>
                  <a:pt x="0" y="14743"/>
                </a:moveTo>
                <a:cubicBezTo>
                  <a:pt x="2948" y="5936"/>
                  <a:pt x="11195" y="-1"/>
                  <a:pt x="20483" y="0"/>
                </a:cubicBezTo>
                <a:cubicBezTo>
                  <a:pt x="30560" y="0"/>
                  <a:pt x="39298" y="6968"/>
                  <a:pt x="41541" y="16792"/>
                </a:cubicBezTo>
              </a:path>
              <a:path w="41541" h="21600" stroke="0" extrusionOk="0">
                <a:moveTo>
                  <a:pt x="0" y="14743"/>
                </a:moveTo>
                <a:cubicBezTo>
                  <a:pt x="2948" y="5936"/>
                  <a:pt x="11195" y="-1"/>
                  <a:pt x="20483" y="0"/>
                </a:cubicBezTo>
                <a:cubicBezTo>
                  <a:pt x="30560" y="0"/>
                  <a:pt x="39298" y="6968"/>
                  <a:pt x="41541" y="16792"/>
                </a:cubicBezTo>
                <a:lnTo>
                  <a:pt x="20483" y="21600"/>
                </a:lnTo>
                <a:lnTo>
                  <a:pt x="0" y="14743"/>
                </a:lnTo>
                <a:close/>
              </a:path>
            </a:pathLst>
          </a:custGeom>
          <a:noFill/>
          <a:ln w="57150">
            <a:solidFill>
              <a:srgbClr val="000000"/>
            </a:solidFill>
            <a:round/>
            <a:headEnd/>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7828" name="Arc 7"/>
          <p:cNvSpPr>
            <a:spLocks/>
          </p:cNvSpPr>
          <p:nvPr/>
        </p:nvSpPr>
        <p:spPr bwMode="auto">
          <a:xfrm flipV="1">
            <a:off x="5267326" y="4384676"/>
            <a:ext cx="3768725" cy="1190625"/>
          </a:xfrm>
          <a:custGeom>
            <a:avLst/>
            <a:gdLst>
              <a:gd name="T0" fmla="*/ 0 w 42642"/>
              <a:gd name="T1" fmla="*/ 2147483646 h 21600"/>
              <a:gd name="T2" fmla="*/ 2147483646 w 42642"/>
              <a:gd name="T3" fmla="*/ 2147483646 h 21600"/>
              <a:gd name="T4" fmla="*/ 2147483646 w 42642"/>
              <a:gd name="T5" fmla="*/ 2147483646 h 21600"/>
              <a:gd name="T6" fmla="*/ 0 60000 65536"/>
              <a:gd name="T7" fmla="*/ 0 60000 65536"/>
              <a:gd name="T8" fmla="*/ 0 60000 65536"/>
              <a:gd name="T9" fmla="*/ 0 w 42642"/>
              <a:gd name="T10" fmla="*/ 0 h 21600"/>
              <a:gd name="T11" fmla="*/ 42642 w 42642"/>
              <a:gd name="T12" fmla="*/ 21600 h 21600"/>
            </a:gdLst>
            <a:ahLst/>
            <a:cxnLst>
              <a:cxn ang="T6">
                <a:pos x="T0" y="T1"/>
              </a:cxn>
              <a:cxn ang="T7">
                <a:pos x="T2" y="T3"/>
              </a:cxn>
              <a:cxn ang="T8">
                <a:pos x="T4" y="T5"/>
              </a:cxn>
            </a:cxnLst>
            <a:rect l="T9" t="T10" r="T11" b="T12"/>
            <a:pathLst>
              <a:path w="42642" h="21600" fill="none" extrusionOk="0">
                <a:moveTo>
                  <a:pt x="0" y="20380"/>
                </a:moveTo>
                <a:cubicBezTo>
                  <a:pt x="647" y="8942"/>
                  <a:pt x="10110" y="-1"/>
                  <a:pt x="21566" y="0"/>
                </a:cubicBezTo>
                <a:cubicBezTo>
                  <a:pt x="31672" y="0"/>
                  <a:pt x="40427" y="7007"/>
                  <a:pt x="42641" y="16869"/>
                </a:cubicBezTo>
              </a:path>
              <a:path w="42642" h="21600" stroke="0" extrusionOk="0">
                <a:moveTo>
                  <a:pt x="0" y="20380"/>
                </a:moveTo>
                <a:cubicBezTo>
                  <a:pt x="647" y="8942"/>
                  <a:pt x="10110" y="-1"/>
                  <a:pt x="21566" y="0"/>
                </a:cubicBezTo>
                <a:cubicBezTo>
                  <a:pt x="31672" y="0"/>
                  <a:pt x="40427" y="7007"/>
                  <a:pt x="42641" y="16869"/>
                </a:cubicBezTo>
                <a:lnTo>
                  <a:pt x="21566" y="21600"/>
                </a:lnTo>
                <a:lnTo>
                  <a:pt x="0" y="20380"/>
                </a:lnTo>
                <a:close/>
              </a:path>
            </a:pathLst>
          </a:custGeom>
          <a:noFill/>
          <a:ln w="57150">
            <a:solidFill>
              <a:srgbClr val="969696"/>
            </a:solidFill>
            <a:round/>
            <a:headEnd type="oval" w="med" len="med"/>
            <a:tailEnd type="none"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7831" name="Text Box 10"/>
          <p:cNvSpPr txBox="1">
            <a:spLocks noChangeArrowheads="1"/>
          </p:cNvSpPr>
          <p:nvPr/>
        </p:nvSpPr>
        <p:spPr bwMode="auto">
          <a:xfrm>
            <a:off x="7269163" y="4048125"/>
            <a:ext cx="3052762" cy="566738"/>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800">
                <a:latin typeface="Arial Rounded MT Bold" panose="020F0704030504030204" pitchFamily="34" charset="0"/>
              </a:rPr>
              <a:t>Реальные условия жизни и деятельности</a:t>
            </a:r>
          </a:p>
        </p:txBody>
      </p:sp>
      <p:sp>
        <p:nvSpPr>
          <p:cNvPr id="77833" name="Text Box 12"/>
          <p:cNvSpPr txBox="1">
            <a:spLocks noChangeArrowheads="1"/>
          </p:cNvSpPr>
          <p:nvPr/>
        </p:nvSpPr>
        <p:spPr bwMode="auto">
          <a:xfrm>
            <a:off x="1552576" y="3443288"/>
            <a:ext cx="2373313" cy="869950"/>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800" b="1">
                <a:solidFill>
                  <a:srgbClr val="F93913"/>
                </a:solidFill>
                <a:latin typeface="Arial Rounded MT Bold" panose="020F0704030504030204" pitchFamily="34" charset="0"/>
              </a:rPr>
              <a:t>Самоопределение</a:t>
            </a:r>
            <a:r>
              <a:rPr lang="ru-RU" altLang="ru-RU" sz="1800">
                <a:latin typeface="Arial Rounded MT Bold" panose="020F0704030504030204" pitchFamily="34" charset="0"/>
              </a:rPr>
              <a:t> хозяйствующего субъекта</a:t>
            </a:r>
          </a:p>
        </p:txBody>
      </p:sp>
      <p:sp>
        <p:nvSpPr>
          <p:cNvPr id="77835" name="Text Box 14"/>
          <p:cNvSpPr txBox="1">
            <a:spLocks noChangeArrowheads="1"/>
          </p:cNvSpPr>
          <p:nvPr/>
        </p:nvSpPr>
        <p:spPr bwMode="auto">
          <a:xfrm>
            <a:off x="4078289" y="3473451"/>
            <a:ext cx="3146425" cy="868363"/>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800" b="1">
                <a:latin typeface="Arial Rounded MT Bold" panose="020F0704030504030204" pitchFamily="34" charset="0"/>
              </a:rPr>
              <a:t>Управление</a:t>
            </a:r>
            <a:r>
              <a:rPr lang="ru-RU" altLang="ru-RU" sz="1800">
                <a:latin typeface="Arial Rounded MT Bold" panose="020F0704030504030204" pitchFamily="34" charset="0"/>
              </a:rPr>
              <a:t> текущей хозяйственной деятельностью</a:t>
            </a:r>
          </a:p>
        </p:txBody>
      </p:sp>
      <p:sp>
        <p:nvSpPr>
          <p:cNvPr id="77836" name="Text Box 15"/>
          <p:cNvSpPr txBox="1">
            <a:spLocks noChangeArrowheads="1"/>
          </p:cNvSpPr>
          <p:nvPr/>
        </p:nvSpPr>
        <p:spPr bwMode="auto">
          <a:xfrm>
            <a:off x="6056313" y="1992313"/>
            <a:ext cx="4267200" cy="730250"/>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en-US" altLang="ru-RU" sz="1800" b="1">
                <a:latin typeface="Arial Rounded MT Bold" panose="020F0704030504030204" pitchFamily="34" charset="0"/>
                <a:sym typeface="Wingdings" panose="05000000000000000000" pitchFamily="2" charset="2"/>
              </a:rPr>
              <a:t> </a:t>
            </a:r>
            <a:r>
              <a:rPr lang="ru-RU" altLang="ru-RU" sz="1800" b="1">
                <a:latin typeface="Arial Rounded MT Bold" panose="020F0704030504030204" pitchFamily="34" charset="0"/>
              </a:rPr>
              <a:t>Непосредственные результаты</a:t>
            </a:r>
            <a:endParaRPr lang="ru-RU" altLang="ru-RU" sz="1800" b="1"/>
          </a:p>
          <a:p>
            <a:pPr algn="ctr" eaLnBrk="1" hangingPunct="1">
              <a:spcBef>
                <a:spcPct val="0"/>
              </a:spcBef>
              <a:buFontTx/>
              <a:buNone/>
            </a:pPr>
            <a:r>
              <a:rPr lang="ru-RU" altLang="ru-RU" sz="1800">
                <a:latin typeface="Arial Rounded MT Bold" panose="020F0704030504030204" pitchFamily="34" charset="0"/>
              </a:rPr>
              <a:t>деятельности (факт  –  ex </a:t>
            </a:r>
            <a:r>
              <a:rPr lang="en-US" altLang="ru-RU" sz="1800">
                <a:latin typeface="Arial Rounded MT Bold" panose="020F0704030504030204" pitchFamily="34" charset="0"/>
              </a:rPr>
              <a:t>post</a:t>
            </a:r>
            <a:r>
              <a:rPr lang="ru-RU" altLang="ru-RU" sz="1800">
                <a:latin typeface="Arial Rounded MT Bold" panose="020F0704030504030204" pitchFamily="34" charset="0"/>
              </a:rPr>
              <a:t>)</a:t>
            </a:r>
          </a:p>
        </p:txBody>
      </p:sp>
      <p:sp>
        <p:nvSpPr>
          <p:cNvPr id="77837" name="Text Box 16"/>
          <p:cNvSpPr txBox="1">
            <a:spLocks noChangeArrowheads="1"/>
          </p:cNvSpPr>
          <p:nvPr/>
        </p:nvSpPr>
        <p:spPr bwMode="auto">
          <a:xfrm>
            <a:off x="1843089" y="2098676"/>
            <a:ext cx="2613025" cy="650875"/>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1800" b="1">
                <a:latin typeface="Arial Rounded MT Bold" panose="020F0704030504030204" pitchFamily="34" charset="0"/>
              </a:rPr>
              <a:t>Конечные результаты</a:t>
            </a:r>
          </a:p>
        </p:txBody>
      </p:sp>
      <p:sp>
        <p:nvSpPr>
          <p:cNvPr id="4107" name="Rectangle 2"/>
          <p:cNvSpPr>
            <a:spLocks noChangeArrowheads="1"/>
          </p:cNvSpPr>
          <p:nvPr/>
        </p:nvSpPr>
        <p:spPr bwMode="auto">
          <a:xfrm>
            <a:off x="1524000" y="174625"/>
            <a:ext cx="9144000" cy="141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400" b="1" dirty="0" smtClean="0">
                <a:solidFill>
                  <a:srgbClr val="F93913"/>
                </a:solidFill>
              </a:rPr>
              <a:t>Модель</a:t>
            </a:r>
            <a:r>
              <a:rPr lang="ru-RU" altLang="ru-RU" sz="2400" b="1" dirty="0" smtClean="0">
                <a:solidFill>
                  <a:schemeClr val="tx2"/>
                </a:solidFill>
              </a:rPr>
              <a:t> </a:t>
            </a:r>
            <a:r>
              <a:rPr lang="ru-RU" altLang="ru-RU" sz="2400" b="1" dirty="0">
                <a:solidFill>
                  <a:schemeClr val="tx2"/>
                </a:solidFill>
              </a:rPr>
              <a:t>принятия и выполнения хозяйственных решений (версия 2 – ориентированная на процессы)</a:t>
            </a:r>
            <a:r>
              <a:rPr lang="ru-RU" altLang="ru-RU" sz="2800" dirty="0">
                <a:solidFill>
                  <a:schemeClr val="tx2"/>
                </a:solidFill>
              </a:rPr>
              <a:t> )</a:t>
            </a:r>
          </a:p>
        </p:txBody>
      </p:sp>
      <p:sp>
        <p:nvSpPr>
          <p:cNvPr id="77829" name="Arc 8"/>
          <p:cNvSpPr>
            <a:spLocks/>
          </p:cNvSpPr>
          <p:nvPr/>
        </p:nvSpPr>
        <p:spPr bwMode="auto">
          <a:xfrm flipV="1">
            <a:off x="2417764" y="4292600"/>
            <a:ext cx="6689725" cy="1676400"/>
          </a:xfrm>
          <a:custGeom>
            <a:avLst/>
            <a:gdLst>
              <a:gd name="T0" fmla="*/ 0 w 42769"/>
              <a:gd name="T1" fmla="*/ 2147483646 h 21600"/>
              <a:gd name="T2" fmla="*/ 2147483646 w 42769"/>
              <a:gd name="T3" fmla="*/ 2147483646 h 21600"/>
              <a:gd name="T4" fmla="*/ 2147483646 w 42769"/>
              <a:gd name="T5" fmla="*/ 2147483646 h 21600"/>
              <a:gd name="T6" fmla="*/ 0 60000 65536"/>
              <a:gd name="T7" fmla="*/ 0 60000 65536"/>
              <a:gd name="T8" fmla="*/ 0 60000 65536"/>
              <a:gd name="T9" fmla="*/ 0 w 42769"/>
              <a:gd name="T10" fmla="*/ 0 h 21600"/>
              <a:gd name="T11" fmla="*/ 42769 w 42769"/>
              <a:gd name="T12" fmla="*/ 21600 h 21600"/>
            </a:gdLst>
            <a:ahLst/>
            <a:cxnLst>
              <a:cxn ang="T6">
                <a:pos x="T0" y="T1"/>
              </a:cxn>
              <a:cxn ang="T7">
                <a:pos x="T2" y="T3"/>
              </a:cxn>
              <a:cxn ang="T8">
                <a:pos x="T4" y="T5"/>
              </a:cxn>
            </a:cxnLst>
            <a:rect l="T9" t="T10" r="T11" b="T12"/>
            <a:pathLst>
              <a:path w="42769" h="21600" fill="none" extrusionOk="0">
                <a:moveTo>
                  <a:pt x="0" y="18433"/>
                </a:moveTo>
                <a:cubicBezTo>
                  <a:pt x="1570" y="7842"/>
                  <a:pt x="10660" y="-1"/>
                  <a:pt x="21367" y="0"/>
                </a:cubicBezTo>
                <a:cubicBezTo>
                  <a:pt x="32169" y="0"/>
                  <a:pt x="41311" y="7980"/>
                  <a:pt x="42769" y="18684"/>
                </a:cubicBezTo>
              </a:path>
              <a:path w="42769" h="21600" stroke="0" extrusionOk="0">
                <a:moveTo>
                  <a:pt x="0" y="18433"/>
                </a:moveTo>
                <a:cubicBezTo>
                  <a:pt x="1570" y="7842"/>
                  <a:pt x="10660" y="-1"/>
                  <a:pt x="21367" y="0"/>
                </a:cubicBezTo>
                <a:cubicBezTo>
                  <a:pt x="32169" y="0"/>
                  <a:pt x="41311" y="7980"/>
                  <a:pt x="42769" y="18684"/>
                </a:cubicBezTo>
                <a:lnTo>
                  <a:pt x="21367" y="21600"/>
                </a:lnTo>
                <a:lnTo>
                  <a:pt x="0" y="18433"/>
                </a:lnTo>
                <a:close/>
              </a:path>
            </a:pathLst>
          </a:custGeom>
          <a:noFill/>
          <a:ln w="127000">
            <a:solidFill>
              <a:srgbClr val="969696"/>
            </a:solidFill>
            <a:round/>
            <a:headEnd type="oval"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7830" name="Text Box 9"/>
          <p:cNvSpPr txBox="1">
            <a:spLocks noChangeArrowheads="1"/>
          </p:cNvSpPr>
          <p:nvPr/>
        </p:nvSpPr>
        <p:spPr bwMode="auto">
          <a:xfrm>
            <a:off x="4311650" y="5343526"/>
            <a:ext cx="5964238" cy="722313"/>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 typeface="Wingdings" panose="05000000000000000000" pitchFamily="2" charset="2"/>
              <a:buChar char="à"/>
            </a:pPr>
            <a:r>
              <a:rPr lang="ru-RU" altLang="ru-RU" sz="1800" b="1">
                <a:latin typeface="Arial Rounded MT Bold" panose="020F0704030504030204" pitchFamily="34" charset="0"/>
              </a:rPr>
              <a:t>Планирование</a:t>
            </a:r>
            <a:r>
              <a:rPr lang="ru-RU" altLang="ru-RU" sz="1800">
                <a:latin typeface="Arial Rounded MT Bold" panose="020F0704030504030204" pitchFamily="34" charset="0"/>
              </a:rPr>
              <a:t> средств </a:t>
            </a:r>
            <a:endParaRPr lang="ru-RU" altLang="ru-RU" sz="1800"/>
          </a:p>
          <a:p>
            <a:pPr algn="r" eaLnBrk="1" hangingPunct="1">
              <a:spcBef>
                <a:spcPct val="0"/>
              </a:spcBef>
              <a:buFont typeface="Wingdings" panose="05000000000000000000" pitchFamily="2" charset="2"/>
              <a:buNone/>
            </a:pPr>
            <a:r>
              <a:rPr lang="ru-RU" altLang="ru-RU" sz="1800">
                <a:latin typeface="Arial Rounded MT Bold" panose="020F0704030504030204" pitchFamily="34" charset="0"/>
              </a:rPr>
              <a:t>достижения целей (план  –  </a:t>
            </a:r>
            <a:r>
              <a:rPr lang="en-US" altLang="ru-RU" sz="1800">
                <a:latin typeface="Arial Rounded MT Bold" panose="020F0704030504030204" pitchFamily="34" charset="0"/>
              </a:rPr>
              <a:t>ex</a:t>
            </a:r>
            <a:r>
              <a:rPr lang="ru-RU" altLang="ru-RU" sz="1800">
                <a:latin typeface="Arial Rounded MT Bold" panose="020F0704030504030204" pitchFamily="34" charset="0"/>
              </a:rPr>
              <a:t> </a:t>
            </a:r>
            <a:r>
              <a:rPr lang="en-US" altLang="ru-RU" sz="1800">
                <a:latin typeface="Arial Rounded MT Bold" panose="020F0704030504030204" pitchFamily="34" charset="0"/>
              </a:rPr>
              <a:t>ante</a:t>
            </a:r>
            <a:r>
              <a:rPr lang="ru-RU" altLang="ru-RU" sz="1800">
                <a:latin typeface="Arial Rounded MT Bold" panose="020F0704030504030204" pitchFamily="34" charset="0"/>
              </a:rPr>
              <a:t>)</a:t>
            </a:r>
          </a:p>
        </p:txBody>
      </p:sp>
      <p:sp>
        <p:nvSpPr>
          <p:cNvPr id="77834" name="Text Box 13"/>
          <p:cNvSpPr txBox="1">
            <a:spLocks noChangeArrowheads="1"/>
          </p:cNvSpPr>
          <p:nvPr/>
        </p:nvSpPr>
        <p:spPr bwMode="auto">
          <a:xfrm>
            <a:off x="1790700" y="4781551"/>
            <a:ext cx="2306638" cy="944563"/>
          </a:xfrm>
          <a:prstGeom prst="re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800" b="1" dirty="0">
                <a:latin typeface="Arial Rounded MT Bold" panose="020F0704030504030204" pitchFamily="34" charset="0"/>
              </a:rPr>
              <a:t>Интересы</a:t>
            </a:r>
            <a:r>
              <a:rPr lang="ru-RU" altLang="ru-RU" sz="1800" dirty="0">
                <a:latin typeface="Arial Rounded MT Bold" panose="020F0704030504030204" pitchFamily="34" charset="0"/>
              </a:rPr>
              <a:t> </a:t>
            </a:r>
            <a:endParaRPr lang="ru-RU" altLang="ru-RU" sz="1800" dirty="0"/>
          </a:p>
          <a:p>
            <a:pPr algn="ctr" eaLnBrk="1" hangingPunct="1">
              <a:spcBef>
                <a:spcPct val="0"/>
              </a:spcBef>
              <a:buFontTx/>
              <a:buNone/>
            </a:pPr>
            <a:r>
              <a:rPr lang="en-US" altLang="ru-RU" sz="1800" dirty="0">
                <a:latin typeface="Arial Rounded MT Bold" panose="020F0704030504030204" pitchFamily="34" charset="0"/>
                <a:sym typeface="Wingdings" panose="05000000000000000000" pitchFamily="2" charset="2"/>
              </a:rPr>
              <a:t></a:t>
            </a:r>
            <a:r>
              <a:rPr lang="ru-RU" altLang="ru-RU" sz="1800" dirty="0">
                <a:latin typeface="Arial Rounded MT Bold" panose="020F0704030504030204" pitchFamily="34" charset="0"/>
              </a:rPr>
              <a:t> потребности</a:t>
            </a:r>
            <a:endParaRPr lang="ru-RU" altLang="ru-RU" sz="1800" dirty="0"/>
          </a:p>
          <a:p>
            <a:pPr algn="r" eaLnBrk="1" hangingPunct="1">
              <a:spcBef>
                <a:spcPct val="0"/>
              </a:spcBef>
              <a:buFontTx/>
              <a:buNone/>
            </a:pPr>
            <a:r>
              <a:rPr lang="en-US" altLang="ru-RU" sz="1800" dirty="0">
                <a:latin typeface="Arial Rounded MT Bold" panose="020F0704030504030204" pitchFamily="34" charset="0"/>
                <a:sym typeface="Wingdings" panose="05000000000000000000" pitchFamily="2" charset="2"/>
              </a:rPr>
              <a:t></a:t>
            </a:r>
            <a:r>
              <a:rPr lang="ru-RU" altLang="ru-RU" sz="1800" dirty="0">
                <a:latin typeface="Arial Rounded MT Bold" panose="020F0704030504030204" pitchFamily="34" charset="0"/>
              </a:rPr>
              <a:t> </a:t>
            </a:r>
            <a:r>
              <a:rPr lang="ru-RU" altLang="ru-RU" sz="1800" b="1" dirty="0">
                <a:latin typeface="Arial Rounded MT Bold" panose="020F0704030504030204" pitchFamily="34" charset="0"/>
              </a:rPr>
              <a:t>цели</a:t>
            </a:r>
          </a:p>
        </p:txBody>
      </p:sp>
    </p:spTree>
    <p:extLst>
      <p:ext uri="{BB962C8B-B14F-4D97-AF65-F5344CB8AC3E}">
        <p14:creationId xmlns:p14="http://schemas.microsoft.com/office/powerpoint/2010/main" val="30809333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7833"/>
                                        </p:tgtEl>
                                        <p:attrNameLst>
                                          <p:attrName>style.visibility</p:attrName>
                                        </p:attrNameLst>
                                      </p:cBhvr>
                                      <p:to>
                                        <p:strVal val="visible"/>
                                      </p:to>
                                    </p:set>
                                    <p:animEffect transition="in" filter="wipe(up)">
                                      <p:cBhvr>
                                        <p:cTn id="7" dur="500"/>
                                        <p:tgtEl>
                                          <p:spTgt spid="778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7829"/>
                                        </p:tgtEl>
                                        <p:attrNameLst>
                                          <p:attrName>style.visibility</p:attrName>
                                        </p:attrNameLst>
                                      </p:cBhvr>
                                      <p:to>
                                        <p:strVal val="visible"/>
                                      </p:to>
                                    </p:set>
                                    <p:animEffect transition="in" filter="wipe(left)">
                                      <p:cBhvr>
                                        <p:cTn id="12" dur="500"/>
                                        <p:tgtEl>
                                          <p:spTgt spid="77829"/>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7830"/>
                                        </p:tgtEl>
                                        <p:attrNameLst>
                                          <p:attrName>style.visibility</p:attrName>
                                        </p:attrNameLst>
                                      </p:cBhvr>
                                      <p:to>
                                        <p:strVal val="visible"/>
                                      </p:to>
                                    </p:set>
                                    <p:animEffect transition="in" filter="wipe(left)">
                                      <p:cBhvr>
                                        <p:cTn id="16" dur="500"/>
                                        <p:tgtEl>
                                          <p:spTgt spid="77830"/>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7834"/>
                                        </p:tgtEl>
                                        <p:attrNameLst>
                                          <p:attrName>style.visibility</p:attrName>
                                        </p:attrNameLst>
                                      </p:cBhvr>
                                      <p:to>
                                        <p:strVal val="visible"/>
                                      </p:to>
                                    </p:set>
                                    <p:animEffect transition="in" filter="wipe(up)">
                                      <p:cBhvr>
                                        <p:cTn id="19" dur="500"/>
                                        <p:tgtEl>
                                          <p:spTgt spid="77834"/>
                                        </p:tgtEl>
                                      </p:cBhvr>
                                    </p:animEffect>
                                  </p:childTnLst>
                                </p:cTn>
                              </p:par>
                            </p:childTnLst>
                          </p:cTn>
                        </p:par>
                        <p:par>
                          <p:cTn id="20" fill="hold" nodeType="afterGroup">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77831"/>
                                        </p:tgtEl>
                                        <p:attrNameLst>
                                          <p:attrName>style.visibility</p:attrName>
                                        </p:attrNameLst>
                                      </p:cBhvr>
                                      <p:to>
                                        <p:strVal val="visible"/>
                                      </p:to>
                                    </p:set>
                                    <p:animEffect transition="in" filter="wipe(left)">
                                      <p:cBhvr>
                                        <p:cTn id="23" dur="500"/>
                                        <p:tgtEl>
                                          <p:spTgt spid="7783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77826"/>
                                        </p:tgtEl>
                                        <p:attrNameLst>
                                          <p:attrName>style.visibility</p:attrName>
                                        </p:attrNameLst>
                                      </p:cBhvr>
                                      <p:to>
                                        <p:strVal val="visible"/>
                                      </p:to>
                                    </p:set>
                                    <p:animEffect transition="in" filter="wipe(right)">
                                      <p:cBhvr>
                                        <p:cTn id="28" dur="500"/>
                                        <p:tgtEl>
                                          <p:spTgt spid="77826"/>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7837"/>
                                        </p:tgtEl>
                                        <p:attrNameLst>
                                          <p:attrName>style.visibility</p:attrName>
                                        </p:attrNameLst>
                                      </p:cBhvr>
                                      <p:to>
                                        <p:strVal val="visible"/>
                                      </p:to>
                                    </p:set>
                                    <p:animEffect transition="in" filter="wipe(up)">
                                      <p:cBhvr>
                                        <p:cTn id="31" dur="500"/>
                                        <p:tgtEl>
                                          <p:spTgt spid="7783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77832"/>
                                        </p:tgtEl>
                                        <p:attrNameLst>
                                          <p:attrName>style.visibility</p:attrName>
                                        </p:attrNameLst>
                                      </p:cBhvr>
                                      <p:to>
                                        <p:strVal val="visible"/>
                                      </p:to>
                                    </p:set>
                                    <p:animEffect transition="in" filter="wipe(down)">
                                      <p:cBhvr>
                                        <p:cTn id="34" dur="500"/>
                                        <p:tgtEl>
                                          <p:spTgt spid="7783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77836"/>
                                        </p:tgtEl>
                                        <p:attrNameLst>
                                          <p:attrName>style.visibility</p:attrName>
                                        </p:attrNameLst>
                                      </p:cBhvr>
                                      <p:to>
                                        <p:strVal val="visible"/>
                                      </p:to>
                                    </p:set>
                                    <p:animEffect transition="in" filter="wipe(up)">
                                      <p:cBhvr>
                                        <p:cTn id="37" dur="500"/>
                                        <p:tgtEl>
                                          <p:spTgt spid="7783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77827"/>
                                        </p:tgtEl>
                                        <p:attrNameLst>
                                          <p:attrName>style.visibility</p:attrName>
                                        </p:attrNameLst>
                                      </p:cBhvr>
                                      <p:to>
                                        <p:strVal val="visible"/>
                                      </p:to>
                                    </p:set>
                                    <p:animEffect transition="in" filter="wipe(right)">
                                      <p:cBhvr>
                                        <p:cTn id="42" dur="500"/>
                                        <p:tgtEl>
                                          <p:spTgt spid="77827"/>
                                        </p:tgtEl>
                                      </p:cBhvr>
                                    </p:animEffect>
                                  </p:childTnLst>
                                </p:cTn>
                              </p:par>
                            </p:childTnLst>
                          </p:cTn>
                        </p:par>
                        <p:par>
                          <p:cTn id="43" fill="hold" nodeType="afterGroup">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77835"/>
                                        </p:tgtEl>
                                        <p:attrNameLst>
                                          <p:attrName>style.visibility</p:attrName>
                                        </p:attrNameLst>
                                      </p:cBhvr>
                                      <p:to>
                                        <p:strVal val="visible"/>
                                      </p:to>
                                    </p:set>
                                    <p:animEffect transition="in" filter="wipe(up)">
                                      <p:cBhvr>
                                        <p:cTn id="46" dur="500"/>
                                        <p:tgtEl>
                                          <p:spTgt spid="77835"/>
                                        </p:tgtEl>
                                      </p:cBhvr>
                                    </p:animEffect>
                                  </p:childTnLst>
                                </p:cTn>
                              </p:par>
                            </p:childTnLst>
                          </p:cTn>
                        </p:par>
                        <p:par>
                          <p:cTn id="47" fill="hold" nodeType="afterGroup">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77828"/>
                                        </p:tgtEl>
                                        <p:attrNameLst>
                                          <p:attrName>style.visibility</p:attrName>
                                        </p:attrNameLst>
                                      </p:cBhvr>
                                      <p:to>
                                        <p:strVal val="visible"/>
                                      </p:to>
                                    </p:set>
                                    <p:animEffect transition="in" filter="wipe(left)">
                                      <p:cBhvr>
                                        <p:cTn id="50" dur="500"/>
                                        <p:tgtEl>
                                          <p:spTgt spid="77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2" grpId="0" animBg="1"/>
      <p:bldP spid="77826" grpId="0" animBg="1"/>
      <p:bldP spid="77827" grpId="0" animBg="1"/>
      <p:bldP spid="77828" grpId="0" animBg="1"/>
      <p:bldP spid="77831" grpId="0" animBg="1"/>
      <p:bldP spid="77833" grpId="0" animBg="1"/>
      <p:bldP spid="77835" grpId="0" animBg="1"/>
      <p:bldP spid="77836" grpId="0" animBg="1"/>
      <p:bldP spid="77837" grpId="0" animBg="1"/>
      <p:bldP spid="77829" grpId="0" animBg="1"/>
      <p:bldP spid="77830" grpId="0" animBg="1"/>
      <p:bldP spid="778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640" y="325589"/>
            <a:ext cx="12192000" cy="803049"/>
          </a:xfrm>
        </p:spPr>
        <p:txBody>
          <a:bodyPr>
            <a:noAutofit/>
          </a:bodyPr>
          <a:lstStyle/>
          <a:p>
            <a:pPr algn="ctr"/>
            <a:r>
              <a:rPr lang="en-US" sz="6600" b="1" dirty="0" smtClean="0"/>
              <a:t>Economics </a:t>
            </a:r>
            <a:r>
              <a:rPr lang="ru-RU" sz="6600" b="1" dirty="0" smtClean="0"/>
              <a:t>– это теория</a:t>
            </a:r>
            <a:r>
              <a:rPr lang="en-US" sz="6600" b="1" dirty="0" smtClean="0"/>
              <a:t> Economy</a:t>
            </a:r>
            <a:r>
              <a:rPr lang="ru-RU" sz="6600" b="1" dirty="0" smtClean="0"/>
              <a:t>?</a:t>
            </a:r>
            <a:endParaRPr lang="ru-RU" sz="6600" b="1" dirty="0"/>
          </a:p>
        </p:txBody>
      </p:sp>
      <p:sp>
        <p:nvSpPr>
          <p:cNvPr id="4" name="Прямоугольник 3"/>
          <p:cNvSpPr/>
          <p:nvPr/>
        </p:nvSpPr>
        <p:spPr>
          <a:xfrm>
            <a:off x="335280" y="1142576"/>
            <a:ext cx="11856720" cy="1569660"/>
          </a:xfrm>
          <a:prstGeom prst="rect">
            <a:avLst/>
          </a:prstGeom>
        </p:spPr>
        <p:txBody>
          <a:bodyPr wrap="square">
            <a:spAutoFit/>
          </a:bodyPr>
          <a:lstStyle/>
          <a:p>
            <a:pPr algn="ctr"/>
            <a:r>
              <a:rPr lang="ru-RU" sz="9600" u="sng" dirty="0">
                <a:solidFill>
                  <a:srgbClr val="FF0000"/>
                </a:solidFill>
              </a:rPr>
              <a:t>Нет!</a:t>
            </a:r>
            <a:r>
              <a:rPr lang="ru-RU" sz="9600" dirty="0"/>
              <a:t> </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1247" y="3081603"/>
            <a:ext cx="6555991" cy="3322378"/>
          </a:xfrm>
          <a:prstGeom prst="rect">
            <a:avLst/>
          </a:prstGeom>
        </p:spPr>
      </p:pic>
    </p:spTree>
    <p:extLst>
      <p:ext uri="{BB962C8B-B14F-4D97-AF65-F5344CB8AC3E}">
        <p14:creationId xmlns:p14="http://schemas.microsoft.com/office/powerpoint/2010/main" val="17760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1245" y="0"/>
            <a:ext cx="11514666" cy="1325563"/>
          </a:xfrm>
        </p:spPr>
        <p:txBody>
          <a:bodyPr>
            <a:normAutofit/>
          </a:bodyPr>
          <a:lstStyle/>
          <a:p>
            <a:pPr algn="ctr"/>
            <a:r>
              <a:rPr lang="ru-RU" sz="4000" dirty="0"/>
              <a:t>Основные виды конкуренции автономного </a:t>
            </a:r>
            <a:r>
              <a:rPr lang="ru-RU" sz="4000" dirty="0" err="1"/>
              <a:t>актора</a:t>
            </a:r>
            <a:endParaRPr lang="ru-RU" sz="4000" dirty="0"/>
          </a:p>
        </p:txBody>
      </p:sp>
      <p:pic>
        <p:nvPicPr>
          <p:cNvPr id="4" name="Рисунок 3"/>
          <p:cNvPicPr/>
          <p:nvPr/>
        </p:nvPicPr>
        <p:blipFill>
          <a:blip r:embed="rId2" cstate="print">
            <a:extLst>
              <a:ext uri="{28A0092B-C50C-407E-A947-70E740481C1C}">
                <a14:useLocalDpi xmlns:a14="http://schemas.microsoft.com/office/drawing/2010/main" val="0"/>
              </a:ext>
            </a:extLst>
          </a:blip>
          <a:stretch>
            <a:fillRect/>
          </a:stretch>
        </p:blipFill>
        <p:spPr>
          <a:xfrm>
            <a:off x="620889" y="1411111"/>
            <a:ext cx="9934221" cy="4910667"/>
          </a:xfrm>
          <a:prstGeom prst="rect">
            <a:avLst/>
          </a:prstGeom>
        </p:spPr>
      </p:pic>
      <p:sp>
        <p:nvSpPr>
          <p:cNvPr id="5" name="Овал 4"/>
          <p:cNvSpPr/>
          <p:nvPr/>
        </p:nvSpPr>
        <p:spPr>
          <a:xfrm>
            <a:off x="361245" y="3838223"/>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1044223" y="5277557"/>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3556001" y="5566304"/>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6937023" y="5566304"/>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4024490" y="1331209"/>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a:off x="361245" y="2869761"/>
            <a:ext cx="28222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03620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ou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ou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out)">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3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out)">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32"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ircle(out)">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73214"/>
            <a:ext cx="12192000" cy="899231"/>
          </a:xfrm>
        </p:spPr>
        <p:txBody>
          <a:bodyPr>
            <a:normAutofit/>
          </a:bodyPr>
          <a:lstStyle/>
          <a:p>
            <a:r>
              <a:rPr lang="ru-RU" sz="4000" dirty="0"/>
              <a:t>«Разложение» единовластия на три «составные части»</a:t>
            </a:r>
          </a:p>
        </p:txBody>
      </p:sp>
      <p:pic>
        <p:nvPicPr>
          <p:cNvPr id="4" name="Рисунок 3"/>
          <p:cNvPicPr/>
          <p:nvPr/>
        </p:nvPicPr>
        <p:blipFill>
          <a:blip r:embed="rId2">
            <a:extLst>
              <a:ext uri="{28A0092B-C50C-407E-A947-70E740481C1C}">
                <a14:useLocalDpi xmlns:a14="http://schemas.microsoft.com/office/drawing/2010/main" val="0"/>
              </a:ext>
            </a:extLst>
          </a:blip>
          <a:stretch>
            <a:fillRect/>
          </a:stretch>
        </p:blipFill>
        <p:spPr>
          <a:xfrm>
            <a:off x="880533" y="1478844"/>
            <a:ext cx="9742311" cy="5068712"/>
          </a:xfrm>
          <a:prstGeom prst="rect">
            <a:avLst/>
          </a:prstGeom>
        </p:spPr>
      </p:pic>
      <p:sp>
        <p:nvSpPr>
          <p:cNvPr id="5" name="Овал 4"/>
          <p:cNvSpPr/>
          <p:nvPr/>
        </p:nvSpPr>
        <p:spPr>
          <a:xfrm>
            <a:off x="1275645" y="5791201"/>
            <a:ext cx="8139288"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2026356" y="2794001"/>
            <a:ext cx="7953022"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0" y="1210735"/>
            <a:ext cx="8139288" cy="925688"/>
          </a:xfrm>
          <a:prstGeom prst="ellipse">
            <a:avLst/>
          </a:prstGeom>
          <a:solidFill>
            <a:srgbClr val="FF00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8165195" y="1922256"/>
            <a:ext cx="3748590" cy="646331"/>
          </a:xfrm>
          <a:prstGeom prst="rect">
            <a:avLst/>
          </a:prstGeom>
          <a:noFill/>
        </p:spPr>
        <p:txBody>
          <a:bodyPr wrap="none" rtlCol="0">
            <a:spAutoFit/>
          </a:bodyPr>
          <a:lstStyle/>
          <a:p>
            <a:r>
              <a:rPr lang="ru-RU" b="1" dirty="0" smtClean="0">
                <a:solidFill>
                  <a:srgbClr val="7030A0"/>
                </a:solidFill>
              </a:rPr>
              <a:t>Гегель, Феноменология духа»:</a:t>
            </a:r>
            <a:br>
              <a:rPr lang="ru-RU" b="1" dirty="0" smtClean="0">
                <a:solidFill>
                  <a:srgbClr val="7030A0"/>
                </a:solidFill>
              </a:rPr>
            </a:br>
            <a:r>
              <a:rPr lang="ru-RU" b="1" dirty="0" smtClean="0">
                <a:solidFill>
                  <a:srgbClr val="7030A0"/>
                </a:solidFill>
              </a:rPr>
              <a:t>диалектика пары «господин – раб»</a:t>
            </a:r>
            <a:endParaRPr lang="ru-RU" b="1" dirty="0">
              <a:solidFill>
                <a:srgbClr val="7030A0"/>
              </a:solidFill>
            </a:endParaRPr>
          </a:p>
        </p:txBody>
      </p:sp>
      <p:sp>
        <p:nvSpPr>
          <p:cNvPr id="9" name="TextBox 8"/>
          <p:cNvSpPr txBox="1"/>
          <p:nvPr/>
        </p:nvSpPr>
        <p:spPr>
          <a:xfrm>
            <a:off x="7991229" y="959337"/>
            <a:ext cx="3842462" cy="646331"/>
          </a:xfrm>
          <a:prstGeom prst="rect">
            <a:avLst/>
          </a:prstGeom>
          <a:noFill/>
        </p:spPr>
        <p:txBody>
          <a:bodyPr wrap="none" rtlCol="0">
            <a:spAutoFit/>
          </a:bodyPr>
          <a:lstStyle/>
          <a:p>
            <a:r>
              <a:rPr lang="ru-RU" b="1" dirty="0" smtClean="0">
                <a:solidFill>
                  <a:srgbClr val="7030A0"/>
                </a:solidFill>
              </a:rPr>
              <a:t>Какая из этих трех властей старается</a:t>
            </a:r>
            <a:r>
              <a:rPr lang="ru-RU" b="1" dirty="0">
                <a:solidFill>
                  <a:srgbClr val="7030A0"/>
                </a:solidFill>
              </a:rPr>
              <a:t/>
            </a:r>
            <a:br>
              <a:rPr lang="ru-RU" b="1" dirty="0">
                <a:solidFill>
                  <a:srgbClr val="7030A0"/>
                </a:solidFill>
              </a:rPr>
            </a:br>
            <a:r>
              <a:rPr lang="ru-RU" b="1" dirty="0" smtClean="0">
                <a:solidFill>
                  <a:srgbClr val="7030A0"/>
                </a:solidFill>
              </a:rPr>
              <a:t>«взять верх» над остальными?</a:t>
            </a:r>
            <a:endParaRPr lang="ru-RU" b="1" dirty="0">
              <a:solidFill>
                <a:srgbClr val="7030A0"/>
              </a:solidFill>
            </a:endParaRPr>
          </a:p>
        </p:txBody>
      </p:sp>
      <p:sp>
        <p:nvSpPr>
          <p:cNvPr id="10" name="TextBox 9"/>
          <p:cNvSpPr txBox="1"/>
          <p:nvPr/>
        </p:nvSpPr>
        <p:spPr>
          <a:xfrm>
            <a:off x="8441728" y="1552924"/>
            <a:ext cx="2490425" cy="369332"/>
          </a:xfrm>
          <a:prstGeom prst="rect">
            <a:avLst/>
          </a:prstGeom>
          <a:noFill/>
        </p:spPr>
        <p:txBody>
          <a:bodyPr wrap="none" rtlCol="0">
            <a:spAutoFit/>
          </a:bodyPr>
          <a:lstStyle/>
          <a:p>
            <a:r>
              <a:rPr lang="ru-RU" b="1" dirty="0" smtClean="0">
                <a:solidFill>
                  <a:srgbClr val="7030A0"/>
                </a:solidFill>
              </a:rPr>
              <a:t>Сталин, Путин, </a:t>
            </a:r>
            <a:r>
              <a:rPr lang="ru-RU" b="1" dirty="0" err="1" smtClean="0">
                <a:solidFill>
                  <a:srgbClr val="7030A0"/>
                </a:solidFill>
              </a:rPr>
              <a:t>Трам</a:t>
            </a:r>
            <a:r>
              <a:rPr lang="ru-RU" b="1" dirty="0" smtClean="0">
                <a:solidFill>
                  <a:srgbClr val="7030A0"/>
                </a:solidFill>
              </a:rPr>
              <a:t>, …</a:t>
            </a:r>
            <a:endParaRPr lang="ru-RU" b="1" dirty="0">
              <a:solidFill>
                <a:srgbClr val="7030A0"/>
              </a:solidFill>
            </a:endParaRPr>
          </a:p>
        </p:txBody>
      </p:sp>
    </p:spTree>
    <p:extLst>
      <p:ext uri="{BB962C8B-B14F-4D97-AF65-F5344CB8AC3E}">
        <p14:creationId xmlns:p14="http://schemas.microsoft.com/office/powerpoint/2010/main" val="3979060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1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out)">
                                      <p:cBhvr>
                                        <p:cTn id="12" dur="1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out)">
                                      <p:cBhvr>
                                        <p:cTn id="17" dur="1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019550" y="0"/>
            <a:ext cx="6648450" cy="895350"/>
          </a:xfrm>
        </p:spPr>
        <p:txBody>
          <a:bodyPr/>
          <a:lstStyle/>
          <a:p>
            <a:pPr algn="l" eaLnBrk="1" hangingPunct="1"/>
            <a:r>
              <a:rPr lang="ru-RU" altLang="ru-RU" sz="3200"/>
              <a:t>Крест полезности</a:t>
            </a:r>
            <a:r>
              <a:rPr lang="ru-RU" altLang="ru-RU" sz="4000"/>
              <a:t> </a:t>
            </a:r>
            <a:r>
              <a:rPr lang="ru-RU" altLang="ru-RU" sz="1800"/>
              <a:t>(базовый в евро-культурах)</a:t>
            </a:r>
          </a:p>
        </p:txBody>
      </p:sp>
      <p:sp>
        <p:nvSpPr>
          <p:cNvPr id="19459" name="Rectangle 6"/>
          <p:cNvSpPr>
            <a:spLocks noChangeArrowheads="1"/>
          </p:cNvSpPr>
          <p:nvPr/>
        </p:nvSpPr>
        <p:spPr bwMode="auto">
          <a:xfrm>
            <a:off x="2222501" y="866776"/>
            <a:ext cx="7591425" cy="5991225"/>
          </a:xfrm>
          <a:prstGeom prst="rect">
            <a:avLst/>
          </a:prstGeom>
          <a:solidFill>
            <a:srgbClr val="00008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9460" name="Oval 7"/>
          <p:cNvSpPr>
            <a:spLocks noChangeArrowheads="1"/>
          </p:cNvSpPr>
          <p:nvPr/>
        </p:nvSpPr>
        <p:spPr bwMode="auto">
          <a:xfrm>
            <a:off x="2655889" y="1060450"/>
            <a:ext cx="6689725" cy="5640388"/>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9461" name="Arc 8"/>
          <p:cNvSpPr>
            <a:spLocks/>
          </p:cNvSpPr>
          <p:nvPr/>
        </p:nvSpPr>
        <p:spPr bwMode="auto">
          <a:xfrm>
            <a:off x="6173789" y="1549401"/>
            <a:ext cx="3184525" cy="4664075"/>
          </a:xfrm>
          <a:custGeom>
            <a:avLst/>
            <a:gdLst>
              <a:gd name="T0" fmla="*/ 252986610 w 21600"/>
              <a:gd name="T1" fmla="*/ 0 h 36931"/>
              <a:gd name="T2" fmla="*/ 233663184 w 21600"/>
              <a:gd name="T3" fmla="*/ 589033109 h 36931"/>
              <a:gd name="T4" fmla="*/ 0 w 21600"/>
              <a:gd name="T5" fmla="*/ 290218348 h 36931"/>
              <a:gd name="T6" fmla="*/ 0 60000 65536"/>
              <a:gd name="T7" fmla="*/ 0 60000 65536"/>
              <a:gd name="T8" fmla="*/ 0 60000 65536"/>
              <a:gd name="T9" fmla="*/ 0 w 21600"/>
              <a:gd name="T10" fmla="*/ 0 h 36931"/>
              <a:gd name="T11" fmla="*/ 21600 w 21600"/>
              <a:gd name="T12" fmla="*/ 36931 h 36931"/>
            </a:gdLst>
            <a:ahLst/>
            <a:cxnLst>
              <a:cxn ang="T6">
                <a:pos x="T0" y="T1"/>
              </a:cxn>
              <a:cxn ang="T7">
                <a:pos x="T2" y="T3"/>
              </a:cxn>
              <a:cxn ang="T8">
                <a:pos x="T4" y="T5"/>
              </a:cxn>
            </a:cxnLst>
            <a:rect l="T9" t="T10" r="T11" b="T12"/>
            <a:pathLst>
              <a:path w="21600" h="36931" fill="none" extrusionOk="0">
                <a:moveTo>
                  <a:pt x="11638" y="0"/>
                </a:moveTo>
                <a:cubicBezTo>
                  <a:pt x="17845" y="3969"/>
                  <a:pt x="21600" y="10828"/>
                  <a:pt x="21600" y="18196"/>
                </a:cubicBezTo>
                <a:cubicBezTo>
                  <a:pt x="21600" y="25933"/>
                  <a:pt x="17461" y="33080"/>
                  <a:pt x="10749" y="36930"/>
                </a:cubicBezTo>
              </a:path>
              <a:path w="21600" h="36931" stroke="0" extrusionOk="0">
                <a:moveTo>
                  <a:pt x="11638" y="0"/>
                </a:moveTo>
                <a:cubicBezTo>
                  <a:pt x="17845" y="3969"/>
                  <a:pt x="21600" y="10828"/>
                  <a:pt x="21600" y="18196"/>
                </a:cubicBezTo>
                <a:cubicBezTo>
                  <a:pt x="21600" y="25933"/>
                  <a:pt x="17461" y="33080"/>
                  <a:pt x="10749" y="36930"/>
                </a:cubicBezTo>
                <a:lnTo>
                  <a:pt x="0" y="18196"/>
                </a:lnTo>
                <a:close/>
              </a:path>
            </a:pathLst>
          </a:custGeom>
          <a:noFill/>
          <a:ln w="7620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19462" name="Arc 9"/>
          <p:cNvSpPr>
            <a:spLocks/>
          </p:cNvSpPr>
          <p:nvPr/>
        </p:nvSpPr>
        <p:spPr bwMode="auto">
          <a:xfrm flipH="1">
            <a:off x="2695576" y="1570039"/>
            <a:ext cx="3089275" cy="4675187"/>
          </a:xfrm>
          <a:custGeom>
            <a:avLst/>
            <a:gdLst>
              <a:gd name="T0" fmla="*/ 238079111 w 21600"/>
              <a:gd name="T1" fmla="*/ 0 h 36931"/>
              <a:gd name="T2" fmla="*/ 219894300 w 21600"/>
              <a:gd name="T3" fmla="*/ 591843155 h 36931"/>
              <a:gd name="T4" fmla="*/ 0 w 21600"/>
              <a:gd name="T5" fmla="*/ 291602750 h 36931"/>
              <a:gd name="T6" fmla="*/ 0 60000 65536"/>
              <a:gd name="T7" fmla="*/ 0 60000 65536"/>
              <a:gd name="T8" fmla="*/ 0 60000 65536"/>
              <a:gd name="T9" fmla="*/ 0 w 21600"/>
              <a:gd name="T10" fmla="*/ 0 h 36931"/>
              <a:gd name="T11" fmla="*/ 21600 w 21600"/>
              <a:gd name="T12" fmla="*/ 36931 h 36931"/>
            </a:gdLst>
            <a:ahLst/>
            <a:cxnLst>
              <a:cxn ang="T6">
                <a:pos x="T0" y="T1"/>
              </a:cxn>
              <a:cxn ang="T7">
                <a:pos x="T2" y="T3"/>
              </a:cxn>
              <a:cxn ang="T8">
                <a:pos x="T4" y="T5"/>
              </a:cxn>
            </a:cxnLst>
            <a:rect l="T9" t="T10" r="T11" b="T12"/>
            <a:pathLst>
              <a:path w="21600" h="36931" fill="none" extrusionOk="0">
                <a:moveTo>
                  <a:pt x="11638" y="0"/>
                </a:moveTo>
                <a:cubicBezTo>
                  <a:pt x="17845" y="3969"/>
                  <a:pt x="21600" y="10828"/>
                  <a:pt x="21600" y="18196"/>
                </a:cubicBezTo>
                <a:cubicBezTo>
                  <a:pt x="21600" y="25933"/>
                  <a:pt x="17461" y="33080"/>
                  <a:pt x="10749" y="36930"/>
                </a:cubicBezTo>
              </a:path>
              <a:path w="21600" h="36931" stroke="0" extrusionOk="0">
                <a:moveTo>
                  <a:pt x="11638" y="0"/>
                </a:moveTo>
                <a:cubicBezTo>
                  <a:pt x="17845" y="3969"/>
                  <a:pt x="21600" y="10828"/>
                  <a:pt x="21600" y="18196"/>
                </a:cubicBezTo>
                <a:cubicBezTo>
                  <a:pt x="21600" y="25933"/>
                  <a:pt x="17461" y="33080"/>
                  <a:pt x="10749" y="36930"/>
                </a:cubicBezTo>
                <a:lnTo>
                  <a:pt x="0" y="18196"/>
                </a:lnTo>
                <a:close/>
              </a:path>
            </a:pathLst>
          </a:custGeom>
          <a:noFill/>
          <a:ln w="7620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19463" name="Oval 10"/>
          <p:cNvSpPr>
            <a:spLocks noChangeArrowheads="1"/>
          </p:cNvSpPr>
          <p:nvPr/>
        </p:nvSpPr>
        <p:spPr bwMode="auto">
          <a:xfrm>
            <a:off x="3773489" y="1966913"/>
            <a:ext cx="4529137" cy="3765550"/>
          </a:xfrm>
          <a:prstGeom prst="ellipse">
            <a:avLst/>
          </a:prstGeom>
          <a:solidFill>
            <a:srgbClr val="3366FF"/>
          </a:solidFill>
          <a:ln>
            <a:noFill/>
          </a:ln>
          <a:extLst>
            <a:ext uri="{91240B29-F687-4F45-9708-019B960494DF}">
              <a14:hiddenLine xmlns:a14="http://schemas.microsoft.com/office/drawing/2010/main" w="1270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9464" name="Oval 11"/>
          <p:cNvSpPr>
            <a:spLocks noChangeArrowheads="1"/>
          </p:cNvSpPr>
          <p:nvPr/>
        </p:nvSpPr>
        <p:spPr bwMode="auto">
          <a:xfrm>
            <a:off x="4562475" y="2659063"/>
            <a:ext cx="2935288" cy="2379662"/>
          </a:xfrm>
          <a:prstGeom prst="ellipse">
            <a:avLst/>
          </a:prstGeom>
          <a:solidFill>
            <a:srgbClr val="99CCFF"/>
          </a:solidFill>
          <a:ln>
            <a:noFill/>
          </a:ln>
          <a:extLst>
            <a:ext uri="{91240B29-F687-4F45-9708-019B960494DF}">
              <a14:hiddenLine xmlns:a14="http://schemas.microsoft.com/office/drawing/2010/main" w="1905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9465" name="AutoShape 13"/>
          <p:cNvSpPr>
            <a:spLocks noChangeArrowheads="1"/>
          </p:cNvSpPr>
          <p:nvPr/>
        </p:nvSpPr>
        <p:spPr bwMode="auto">
          <a:xfrm flipV="1">
            <a:off x="3646489" y="1031876"/>
            <a:ext cx="4719637" cy="2849563"/>
          </a:xfrm>
          <a:prstGeom prst="triangle">
            <a:avLst>
              <a:gd name="adj" fmla="val 50000"/>
            </a:avLst>
          </a:prstGeom>
          <a:gradFill rotWithShape="0">
            <a:gsLst>
              <a:gs pos="0">
                <a:srgbClr val="760000"/>
              </a:gs>
              <a:gs pos="50000">
                <a:srgbClr val="FF0000"/>
              </a:gs>
              <a:gs pos="100000">
                <a:srgbClr val="7600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9466" name="AutoShape 14"/>
          <p:cNvSpPr>
            <a:spLocks noChangeArrowheads="1"/>
          </p:cNvSpPr>
          <p:nvPr/>
        </p:nvSpPr>
        <p:spPr bwMode="auto">
          <a:xfrm>
            <a:off x="3646489" y="3881438"/>
            <a:ext cx="4719637" cy="2849562"/>
          </a:xfrm>
          <a:prstGeom prst="triangle">
            <a:avLst>
              <a:gd name="adj" fmla="val 50000"/>
            </a:avLst>
          </a:prstGeom>
          <a:gradFill rotWithShape="0">
            <a:gsLst>
              <a:gs pos="0">
                <a:srgbClr val="760000"/>
              </a:gs>
              <a:gs pos="50000">
                <a:srgbClr val="FF0000"/>
              </a:gs>
              <a:gs pos="100000">
                <a:srgbClr val="7600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9467" name="AutoShape 15"/>
          <p:cNvSpPr>
            <a:spLocks noChangeArrowheads="1"/>
          </p:cNvSpPr>
          <p:nvPr/>
        </p:nvSpPr>
        <p:spPr bwMode="auto">
          <a:xfrm rot="16200000" flipV="1">
            <a:off x="2238376" y="2193926"/>
            <a:ext cx="3989387" cy="3408362"/>
          </a:xfrm>
          <a:prstGeom prst="triangle">
            <a:avLst>
              <a:gd name="adj" fmla="val 50000"/>
            </a:avLst>
          </a:prstGeom>
          <a:gradFill rotWithShape="0">
            <a:gsLst>
              <a:gs pos="0">
                <a:srgbClr val="765E00"/>
              </a:gs>
              <a:gs pos="50000">
                <a:srgbClr val="FFCC00"/>
              </a:gs>
              <a:gs pos="100000">
                <a:srgbClr val="765E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9468" name="AutoShape 16"/>
          <p:cNvSpPr>
            <a:spLocks noChangeArrowheads="1"/>
          </p:cNvSpPr>
          <p:nvPr/>
        </p:nvSpPr>
        <p:spPr bwMode="auto">
          <a:xfrm rot="-5400000">
            <a:off x="5731670" y="2185195"/>
            <a:ext cx="3989387" cy="3425825"/>
          </a:xfrm>
          <a:prstGeom prst="triangle">
            <a:avLst>
              <a:gd name="adj" fmla="val 50000"/>
            </a:avLst>
          </a:prstGeom>
          <a:gradFill rotWithShape="0">
            <a:gsLst>
              <a:gs pos="0">
                <a:srgbClr val="007600"/>
              </a:gs>
              <a:gs pos="50000">
                <a:srgbClr val="00FF00"/>
              </a:gs>
              <a:gs pos="100000">
                <a:srgbClr val="0076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9469" name="Rectangle 17"/>
          <p:cNvSpPr>
            <a:spLocks noChangeArrowheads="1"/>
          </p:cNvSpPr>
          <p:nvPr/>
        </p:nvSpPr>
        <p:spPr bwMode="auto">
          <a:xfrm>
            <a:off x="5503863" y="3571876"/>
            <a:ext cx="1077912" cy="684213"/>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sz="700" b="1" dirty="0">
              <a:latin typeface="Times New Roman" panose="02020603050405020304" pitchFamily="18" charset="0"/>
            </a:endParaRPr>
          </a:p>
          <a:p>
            <a:pPr algn="ctr" eaLnBrk="1" hangingPunct="1"/>
            <a:endParaRPr lang="ru-RU" altLang="ru-RU" sz="200" b="1" dirty="0"/>
          </a:p>
          <a:p>
            <a:pPr algn="ctr" eaLnBrk="1" hangingPunct="1"/>
            <a:r>
              <a:rPr lang="ru-RU" altLang="ru-RU" sz="1600" b="1" dirty="0"/>
              <a:t>Человек</a:t>
            </a:r>
            <a:br>
              <a:rPr lang="ru-RU" altLang="ru-RU" sz="1600" b="1" dirty="0"/>
            </a:br>
            <a:r>
              <a:rPr lang="ru-RU" altLang="ru-RU" sz="1600" b="1" dirty="0"/>
              <a:t>(творец)</a:t>
            </a:r>
          </a:p>
        </p:txBody>
      </p:sp>
      <p:sp>
        <p:nvSpPr>
          <p:cNvPr id="7186" name="AutoShape 18"/>
          <p:cNvSpPr>
            <a:spLocks noChangeArrowheads="1"/>
          </p:cNvSpPr>
          <p:nvPr/>
        </p:nvSpPr>
        <p:spPr bwMode="auto">
          <a:xfrm rot="5400000">
            <a:off x="4978401" y="2308226"/>
            <a:ext cx="2012950" cy="568325"/>
          </a:xfrm>
          <a:prstGeom prst="rightArrow">
            <a:avLst>
              <a:gd name="adj1" fmla="val 46667"/>
              <a:gd name="adj2" fmla="val 53178"/>
            </a:avLst>
          </a:prstGeom>
          <a:solidFill>
            <a:srgbClr val="C0C0C0"/>
          </a:solidFill>
          <a:ln w="57150">
            <a:solidFill>
              <a:srgbClr val="000000"/>
            </a:solidFill>
            <a:prstDash val="sysDot"/>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7187" name="AutoShape 19"/>
          <p:cNvSpPr>
            <a:spLocks noChangeArrowheads="1"/>
          </p:cNvSpPr>
          <p:nvPr/>
        </p:nvSpPr>
        <p:spPr bwMode="auto">
          <a:xfrm rot="5400000" flipV="1">
            <a:off x="5017789" y="4920953"/>
            <a:ext cx="1921475" cy="600075"/>
          </a:xfrm>
          <a:prstGeom prst="rightArrow">
            <a:avLst>
              <a:gd name="adj1" fmla="val 35157"/>
              <a:gd name="adj2" fmla="val 73755"/>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grpSp>
        <p:nvGrpSpPr>
          <p:cNvPr id="2" name="Group 43"/>
          <p:cNvGrpSpPr>
            <a:grpSpLocks/>
          </p:cNvGrpSpPr>
          <p:nvPr/>
        </p:nvGrpSpPr>
        <p:grpSpPr bwMode="auto">
          <a:xfrm>
            <a:off x="4400550" y="1250950"/>
            <a:ext cx="3371850" cy="1709738"/>
            <a:chOff x="1812" y="788"/>
            <a:chExt cx="2124" cy="1077"/>
          </a:xfrm>
        </p:grpSpPr>
        <p:sp>
          <p:nvSpPr>
            <p:cNvPr id="19494" name="Rectangle 22"/>
            <p:cNvSpPr>
              <a:spLocks noChangeArrowheads="1"/>
            </p:cNvSpPr>
            <p:nvPr/>
          </p:nvSpPr>
          <p:spPr bwMode="auto">
            <a:xfrm>
              <a:off x="2407" y="1650"/>
              <a:ext cx="764" cy="21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Дети</a:t>
              </a:r>
            </a:p>
          </p:txBody>
        </p:sp>
        <p:sp>
          <p:nvSpPr>
            <p:cNvPr id="19495" name="Rectangle 23"/>
            <p:cNvSpPr>
              <a:spLocks noChangeArrowheads="1"/>
            </p:cNvSpPr>
            <p:nvPr/>
          </p:nvSpPr>
          <p:spPr bwMode="auto">
            <a:xfrm>
              <a:off x="2152" y="1219"/>
              <a:ext cx="1359" cy="21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Потомки</a:t>
              </a:r>
            </a:p>
          </p:txBody>
        </p:sp>
        <p:sp>
          <p:nvSpPr>
            <p:cNvPr id="19496" name="Rectangle 24"/>
            <p:cNvSpPr>
              <a:spLocks noChangeArrowheads="1"/>
            </p:cNvSpPr>
            <p:nvPr/>
          </p:nvSpPr>
          <p:spPr bwMode="auto">
            <a:xfrm>
              <a:off x="1812" y="788"/>
              <a:ext cx="2124" cy="21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Человеческий род в будущем</a:t>
              </a:r>
            </a:p>
            <a:p>
              <a:pPr algn="ctr" eaLnBrk="1" hangingPunct="1"/>
              <a:endParaRPr lang="ru-RU" altLang="ru-RU" sz="1600" b="1"/>
            </a:p>
          </p:txBody>
        </p:sp>
      </p:grpSp>
      <p:grpSp>
        <p:nvGrpSpPr>
          <p:cNvPr id="3" name="Group 44"/>
          <p:cNvGrpSpPr>
            <a:grpSpLocks/>
          </p:cNvGrpSpPr>
          <p:nvPr/>
        </p:nvGrpSpPr>
        <p:grpSpPr bwMode="auto">
          <a:xfrm>
            <a:off x="4324350" y="4584701"/>
            <a:ext cx="3371850" cy="1965325"/>
            <a:chOff x="1764" y="2888"/>
            <a:chExt cx="2124" cy="1238"/>
          </a:xfrm>
        </p:grpSpPr>
        <p:sp>
          <p:nvSpPr>
            <p:cNvPr id="19491" name="Rectangle 26"/>
            <p:cNvSpPr>
              <a:spLocks noChangeArrowheads="1"/>
            </p:cNvSpPr>
            <p:nvPr/>
          </p:nvSpPr>
          <p:spPr bwMode="auto">
            <a:xfrm>
              <a:off x="1764" y="3894"/>
              <a:ext cx="2124" cy="23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Человеческий род в прошлом</a:t>
              </a:r>
              <a:endParaRPr lang="ru-RU" altLang="ru-RU" sz="1600"/>
            </a:p>
          </p:txBody>
        </p:sp>
        <p:sp>
          <p:nvSpPr>
            <p:cNvPr id="19492" name="Rectangle 27"/>
            <p:cNvSpPr>
              <a:spLocks noChangeArrowheads="1"/>
            </p:cNvSpPr>
            <p:nvPr/>
          </p:nvSpPr>
          <p:spPr bwMode="auto">
            <a:xfrm>
              <a:off x="2104" y="3352"/>
              <a:ext cx="1359" cy="23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Предки</a:t>
              </a:r>
            </a:p>
          </p:txBody>
        </p:sp>
        <p:sp>
          <p:nvSpPr>
            <p:cNvPr id="19493" name="Rectangle 28"/>
            <p:cNvSpPr>
              <a:spLocks noChangeArrowheads="1"/>
            </p:cNvSpPr>
            <p:nvPr/>
          </p:nvSpPr>
          <p:spPr bwMode="auto">
            <a:xfrm>
              <a:off x="2444" y="2888"/>
              <a:ext cx="764" cy="23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Родители</a:t>
              </a:r>
            </a:p>
          </p:txBody>
        </p:sp>
      </p:grpSp>
      <p:sp>
        <p:nvSpPr>
          <p:cNvPr id="7197" name="AutoShape 29"/>
          <p:cNvSpPr>
            <a:spLocks noChangeArrowheads="1"/>
          </p:cNvSpPr>
          <p:nvPr/>
        </p:nvSpPr>
        <p:spPr bwMode="auto">
          <a:xfrm rot="10694852">
            <a:off x="6479196" y="3513139"/>
            <a:ext cx="579437" cy="892175"/>
          </a:xfrm>
          <a:custGeom>
            <a:avLst/>
            <a:gdLst>
              <a:gd name="T0" fmla="*/ 53973 w 21600"/>
              <a:gd name="T1" fmla="*/ 20595486 h 21600"/>
              <a:gd name="T2" fmla="*/ 13605903 w 21600"/>
              <a:gd name="T3" fmla="*/ 24365838 h 21600"/>
              <a:gd name="T4" fmla="*/ 2877763 w 21600"/>
              <a:gd name="T5" fmla="*/ 19800459 h 21600"/>
              <a:gd name="T6" fmla="*/ 15553217 w 21600"/>
              <a:gd name="T7" fmla="*/ 4637038 h 21600"/>
              <a:gd name="T8" fmla="*/ 14872459 w 21600"/>
              <a:gd name="T9" fmla="*/ 15803186 h 21600"/>
              <a:gd name="T10" fmla="*/ 10162520 w 21600"/>
              <a:gd name="T11" fmla="*/ 14187524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85" y="6700"/>
                </a:moveTo>
                <a:cubicBezTo>
                  <a:pt x="14992" y="4970"/>
                  <a:pt x="12959" y="3952"/>
                  <a:pt x="10800" y="3952"/>
                </a:cubicBezTo>
                <a:cubicBezTo>
                  <a:pt x="7017" y="3952"/>
                  <a:pt x="3952" y="7017"/>
                  <a:pt x="3952" y="10800"/>
                </a:cubicBezTo>
                <a:cubicBezTo>
                  <a:pt x="3952" y="14582"/>
                  <a:pt x="7017" y="17648"/>
                  <a:pt x="10800" y="17648"/>
                </a:cubicBezTo>
                <a:cubicBezTo>
                  <a:pt x="13537" y="17648"/>
                  <a:pt x="16012" y="16017"/>
                  <a:pt x="17092" y="13502"/>
                </a:cubicBezTo>
                <a:lnTo>
                  <a:pt x="20723" y="15061"/>
                </a:lnTo>
                <a:cubicBezTo>
                  <a:pt x="19019" y="19028"/>
                  <a:pt x="15117" y="21599"/>
                  <a:pt x="10800" y="21600"/>
                </a:cubicBezTo>
                <a:cubicBezTo>
                  <a:pt x="4835" y="21600"/>
                  <a:pt x="0" y="16764"/>
                  <a:pt x="0" y="10800"/>
                </a:cubicBezTo>
                <a:cubicBezTo>
                  <a:pt x="0" y="4835"/>
                  <a:pt x="4835" y="0"/>
                  <a:pt x="10800" y="0"/>
                </a:cubicBezTo>
                <a:cubicBezTo>
                  <a:pt x="14205" y="-1"/>
                  <a:pt x="17412" y="1606"/>
                  <a:pt x="19450" y="4334"/>
                </a:cubicBezTo>
                <a:lnTo>
                  <a:pt x="21613" y="2718"/>
                </a:lnTo>
                <a:lnTo>
                  <a:pt x="20667" y="9263"/>
                </a:lnTo>
                <a:lnTo>
                  <a:pt x="14122" y="8316"/>
                </a:lnTo>
                <a:lnTo>
                  <a:pt x="16285" y="6700"/>
                </a:lnTo>
                <a:close/>
              </a:path>
            </a:pathLst>
          </a:custGeom>
          <a:solidFill>
            <a:srgbClr val="C0C0C0"/>
          </a:solidFill>
          <a:ln w="9525">
            <a:solidFill>
              <a:srgbClr val="000000"/>
            </a:solidFill>
            <a:miter lim="800000"/>
            <a:headEnd/>
            <a:tailEnd/>
          </a:ln>
        </p:spPr>
        <p:txBody>
          <a:bodyPr/>
          <a:lstStyle/>
          <a:p>
            <a:endParaRPr lang="ru-RU"/>
          </a:p>
        </p:txBody>
      </p:sp>
      <p:sp>
        <p:nvSpPr>
          <p:cNvPr id="7198" name="AutoShape 30"/>
          <p:cNvSpPr>
            <a:spLocks noChangeArrowheads="1"/>
          </p:cNvSpPr>
          <p:nvPr/>
        </p:nvSpPr>
        <p:spPr bwMode="auto">
          <a:xfrm>
            <a:off x="6559550" y="3687763"/>
            <a:ext cx="2279650" cy="508000"/>
          </a:xfrm>
          <a:prstGeom prst="rightArrow">
            <a:avLst>
              <a:gd name="adj1" fmla="val 35157"/>
              <a:gd name="adj2" fmla="val 97437"/>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9476" name="Arc 31"/>
          <p:cNvSpPr>
            <a:spLocks/>
          </p:cNvSpPr>
          <p:nvPr/>
        </p:nvSpPr>
        <p:spPr bwMode="auto">
          <a:xfrm>
            <a:off x="6118226" y="2862263"/>
            <a:ext cx="1395413" cy="1966912"/>
          </a:xfrm>
          <a:custGeom>
            <a:avLst/>
            <a:gdLst>
              <a:gd name="T0" fmla="*/ 48575100 w 21600"/>
              <a:gd name="T1" fmla="*/ 0 h 36931"/>
              <a:gd name="T2" fmla="*/ 44864854 w 21600"/>
              <a:gd name="T3" fmla="*/ 104755955 h 36931"/>
              <a:gd name="T4" fmla="*/ 0 w 21600"/>
              <a:gd name="T5" fmla="*/ 51613550 h 36931"/>
              <a:gd name="T6" fmla="*/ 0 60000 65536"/>
              <a:gd name="T7" fmla="*/ 0 60000 65536"/>
              <a:gd name="T8" fmla="*/ 0 60000 65536"/>
              <a:gd name="T9" fmla="*/ 0 w 21600"/>
              <a:gd name="T10" fmla="*/ 0 h 36931"/>
              <a:gd name="T11" fmla="*/ 21600 w 21600"/>
              <a:gd name="T12" fmla="*/ 36931 h 36931"/>
            </a:gdLst>
            <a:ahLst/>
            <a:cxnLst>
              <a:cxn ang="T6">
                <a:pos x="T0" y="T1"/>
              </a:cxn>
              <a:cxn ang="T7">
                <a:pos x="T2" y="T3"/>
              </a:cxn>
              <a:cxn ang="T8">
                <a:pos x="T4" y="T5"/>
              </a:cxn>
            </a:cxnLst>
            <a:rect l="T9" t="T10" r="T11" b="T12"/>
            <a:pathLst>
              <a:path w="21600" h="36931" fill="none" extrusionOk="0">
                <a:moveTo>
                  <a:pt x="11638" y="0"/>
                </a:moveTo>
                <a:cubicBezTo>
                  <a:pt x="17845" y="3969"/>
                  <a:pt x="21600" y="10828"/>
                  <a:pt x="21600" y="18196"/>
                </a:cubicBezTo>
                <a:cubicBezTo>
                  <a:pt x="21600" y="25933"/>
                  <a:pt x="17461" y="33080"/>
                  <a:pt x="10749" y="36930"/>
                </a:cubicBezTo>
              </a:path>
              <a:path w="21600" h="36931" stroke="0" extrusionOk="0">
                <a:moveTo>
                  <a:pt x="11638" y="0"/>
                </a:moveTo>
                <a:cubicBezTo>
                  <a:pt x="17845" y="3969"/>
                  <a:pt x="21600" y="10828"/>
                  <a:pt x="21600" y="18196"/>
                </a:cubicBezTo>
                <a:cubicBezTo>
                  <a:pt x="21600" y="25933"/>
                  <a:pt x="17461" y="33080"/>
                  <a:pt x="10749" y="36930"/>
                </a:cubicBezTo>
                <a:lnTo>
                  <a:pt x="0" y="18196"/>
                </a:lnTo>
                <a:close/>
              </a:path>
            </a:pathLst>
          </a:custGeom>
          <a:noFill/>
          <a:ln w="28575">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19477" name="Arc 33"/>
          <p:cNvSpPr>
            <a:spLocks/>
          </p:cNvSpPr>
          <p:nvPr/>
        </p:nvSpPr>
        <p:spPr bwMode="auto">
          <a:xfrm flipH="1">
            <a:off x="4552951" y="2884488"/>
            <a:ext cx="1368425" cy="1935162"/>
          </a:xfrm>
          <a:custGeom>
            <a:avLst/>
            <a:gdLst>
              <a:gd name="T0" fmla="*/ 46714354 w 21600"/>
              <a:gd name="T1" fmla="*/ 0 h 36931"/>
              <a:gd name="T2" fmla="*/ 43146250 w 21600"/>
              <a:gd name="T3" fmla="*/ 101401298 h 36931"/>
              <a:gd name="T4" fmla="*/ 0 w 21600"/>
              <a:gd name="T5" fmla="*/ 49960665 h 36931"/>
              <a:gd name="T6" fmla="*/ 0 60000 65536"/>
              <a:gd name="T7" fmla="*/ 0 60000 65536"/>
              <a:gd name="T8" fmla="*/ 0 60000 65536"/>
              <a:gd name="T9" fmla="*/ 0 w 21600"/>
              <a:gd name="T10" fmla="*/ 0 h 36931"/>
              <a:gd name="T11" fmla="*/ 21600 w 21600"/>
              <a:gd name="T12" fmla="*/ 36931 h 36931"/>
            </a:gdLst>
            <a:ahLst/>
            <a:cxnLst>
              <a:cxn ang="T6">
                <a:pos x="T0" y="T1"/>
              </a:cxn>
              <a:cxn ang="T7">
                <a:pos x="T2" y="T3"/>
              </a:cxn>
              <a:cxn ang="T8">
                <a:pos x="T4" y="T5"/>
              </a:cxn>
            </a:cxnLst>
            <a:rect l="T9" t="T10" r="T11" b="T12"/>
            <a:pathLst>
              <a:path w="21600" h="36931" fill="none" extrusionOk="0">
                <a:moveTo>
                  <a:pt x="11638" y="0"/>
                </a:moveTo>
                <a:cubicBezTo>
                  <a:pt x="17845" y="3969"/>
                  <a:pt x="21600" y="10828"/>
                  <a:pt x="21600" y="18196"/>
                </a:cubicBezTo>
                <a:cubicBezTo>
                  <a:pt x="21600" y="25933"/>
                  <a:pt x="17461" y="33080"/>
                  <a:pt x="10749" y="36930"/>
                </a:cubicBezTo>
              </a:path>
              <a:path w="21600" h="36931" stroke="0" extrusionOk="0">
                <a:moveTo>
                  <a:pt x="11638" y="0"/>
                </a:moveTo>
                <a:cubicBezTo>
                  <a:pt x="17845" y="3969"/>
                  <a:pt x="21600" y="10828"/>
                  <a:pt x="21600" y="18196"/>
                </a:cubicBezTo>
                <a:cubicBezTo>
                  <a:pt x="21600" y="25933"/>
                  <a:pt x="17461" y="33080"/>
                  <a:pt x="10749" y="36930"/>
                </a:cubicBezTo>
                <a:lnTo>
                  <a:pt x="0" y="18196"/>
                </a:lnTo>
                <a:close/>
              </a:path>
            </a:pathLst>
          </a:custGeom>
          <a:noFill/>
          <a:ln w="28575">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19478" name="Arc 34"/>
          <p:cNvSpPr>
            <a:spLocks/>
          </p:cNvSpPr>
          <p:nvPr/>
        </p:nvSpPr>
        <p:spPr bwMode="auto">
          <a:xfrm>
            <a:off x="6202364" y="2320926"/>
            <a:ext cx="2097087" cy="3127375"/>
          </a:xfrm>
          <a:custGeom>
            <a:avLst/>
            <a:gdLst>
              <a:gd name="T0" fmla="*/ 109708727 w 21600"/>
              <a:gd name="T1" fmla="*/ 0 h 36931"/>
              <a:gd name="T2" fmla="*/ 101328998 w 21600"/>
              <a:gd name="T3" fmla="*/ 264830908 h 36931"/>
              <a:gd name="T4" fmla="*/ 0 w 21600"/>
              <a:gd name="T5" fmla="*/ 130482937 h 36931"/>
              <a:gd name="T6" fmla="*/ 0 60000 65536"/>
              <a:gd name="T7" fmla="*/ 0 60000 65536"/>
              <a:gd name="T8" fmla="*/ 0 60000 65536"/>
              <a:gd name="T9" fmla="*/ 0 w 21600"/>
              <a:gd name="T10" fmla="*/ 0 h 36931"/>
              <a:gd name="T11" fmla="*/ 21600 w 21600"/>
              <a:gd name="T12" fmla="*/ 36931 h 36931"/>
            </a:gdLst>
            <a:ahLst/>
            <a:cxnLst>
              <a:cxn ang="T6">
                <a:pos x="T0" y="T1"/>
              </a:cxn>
              <a:cxn ang="T7">
                <a:pos x="T2" y="T3"/>
              </a:cxn>
              <a:cxn ang="T8">
                <a:pos x="T4" y="T5"/>
              </a:cxn>
            </a:cxnLst>
            <a:rect l="T9" t="T10" r="T11" b="T12"/>
            <a:pathLst>
              <a:path w="21600" h="36931" fill="none" extrusionOk="0">
                <a:moveTo>
                  <a:pt x="11638" y="0"/>
                </a:moveTo>
                <a:cubicBezTo>
                  <a:pt x="17845" y="3969"/>
                  <a:pt x="21600" y="10828"/>
                  <a:pt x="21600" y="18196"/>
                </a:cubicBezTo>
                <a:cubicBezTo>
                  <a:pt x="21600" y="25933"/>
                  <a:pt x="17461" y="33080"/>
                  <a:pt x="10749" y="36930"/>
                </a:cubicBezTo>
              </a:path>
              <a:path w="21600" h="36931" stroke="0" extrusionOk="0">
                <a:moveTo>
                  <a:pt x="11638" y="0"/>
                </a:moveTo>
                <a:cubicBezTo>
                  <a:pt x="17845" y="3969"/>
                  <a:pt x="21600" y="10828"/>
                  <a:pt x="21600" y="18196"/>
                </a:cubicBezTo>
                <a:cubicBezTo>
                  <a:pt x="21600" y="25933"/>
                  <a:pt x="17461" y="33080"/>
                  <a:pt x="10749" y="36930"/>
                </a:cubicBezTo>
                <a:lnTo>
                  <a:pt x="0" y="18196"/>
                </a:lnTo>
                <a:close/>
              </a:path>
            </a:pathLst>
          </a:custGeom>
          <a:noFill/>
          <a:ln w="3810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188" name="AutoShape 20"/>
          <p:cNvSpPr>
            <a:spLocks noChangeArrowheads="1"/>
          </p:cNvSpPr>
          <p:nvPr/>
        </p:nvSpPr>
        <p:spPr bwMode="auto">
          <a:xfrm>
            <a:off x="3121025" y="3794126"/>
            <a:ext cx="1162050" cy="358775"/>
          </a:xfrm>
          <a:prstGeom prst="leftRightArrow">
            <a:avLst>
              <a:gd name="adj1" fmla="val 37167"/>
              <a:gd name="adj2" fmla="val 47339"/>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19480" name="Arc 32"/>
          <p:cNvSpPr>
            <a:spLocks/>
          </p:cNvSpPr>
          <p:nvPr/>
        </p:nvSpPr>
        <p:spPr bwMode="auto">
          <a:xfrm flipH="1">
            <a:off x="3783014" y="2284413"/>
            <a:ext cx="2041525" cy="3141662"/>
          </a:xfrm>
          <a:custGeom>
            <a:avLst/>
            <a:gdLst>
              <a:gd name="T0" fmla="*/ 105660648 w 21600"/>
              <a:gd name="T1" fmla="*/ 0 h 36809"/>
              <a:gd name="T2" fmla="*/ 96030773 w 21600"/>
              <a:gd name="T3" fmla="*/ 268142005 h 36809"/>
              <a:gd name="T4" fmla="*/ 0 w 21600"/>
              <a:gd name="T5" fmla="*/ 131663440 h 36809"/>
              <a:gd name="T6" fmla="*/ 0 60000 65536"/>
              <a:gd name="T7" fmla="*/ 0 60000 65536"/>
              <a:gd name="T8" fmla="*/ 0 60000 65536"/>
              <a:gd name="T9" fmla="*/ 0 w 21600"/>
              <a:gd name="T10" fmla="*/ 0 h 36809"/>
              <a:gd name="T11" fmla="*/ 21600 w 21600"/>
              <a:gd name="T12" fmla="*/ 36809 h 36809"/>
            </a:gdLst>
            <a:ahLst/>
            <a:cxnLst>
              <a:cxn ang="T6">
                <a:pos x="T0" y="T1"/>
              </a:cxn>
              <a:cxn ang="T7">
                <a:pos x="T2" y="T3"/>
              </a:cxn>
              <a:cxn ang="T8">
                <a:pos x="T4" y="T5"/>
              </a:cxn>
            </a:cxnLst>
            <a:rect l="T9" t="T10" r="T11" b="T12"/>
            <a:pathLst>
              <a:path w="21600" h="36809" fill="none" extrusionOk="0">
                <a:moveTo>
                  <a:pt x="11827" y="0"/>
                </a:moveTo>
                <a:cubicBezTo>
                  <a:pt x="17925" y="3990"/>
                  <a:pt x="21600" y="10786"/>
                  <a:pt x="21600" y="18074"/>
                </a:cubicBezTo>
                <a:cubicBezTo>
                  <a:pt x="21600" y="25811"/>
                  <a:pt x="17461" y="32958"/>
                  <a:pt x="10749" y="36808"/>
                </a:cubicBezTo>
              </a:path>
              <a:path w="21600" h="36809" stroke="0" extrusionOk="0">
                <a:moveTo>
                  <a:pt x="11827" y="0"/>
                </a:moveTo>
                <a:cubicBezTo>
                  <a:pt x="17925" y="3990"/>
                  <a:pt x="21600" y="10786"/>
                  <a:pt x="21600" y="18074"/>
                </a:cubicBezTo>
                <a:cubicBezTo>
                  <a:pt x="21600" y="25811"/>
                  <a:pt x="17461" y="32958"/>
                  <a:pt x="10749" y="36808"/>
                </a:cubicBezTo>
                <a:lnTo>
                  <a:pt x="0" y="18074"/>
                </a:lnTo>
                <a:close/>
              </a:path>
            </a:pathLst>
          </a:custGeom>
          <a:noFill/>
          <a:ln w="3810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grpSp>
        <p:nvGrpSpPr>
          <p:cNvPr id="4" name="Group 46"/>
          <p:cNvGrpSpPr>
            <a:grpSpLocks/>
          </p:cNvGrpSpPr>
          <p:nvPr/>
        </p:nvGrpSpPr>
        <p:grpSpPr bwMode="auto">
          <a:xfrm>
            <a:off x="2676525" y="2292351"/>
            <a:ext cx="2052638" cy="3065463"/>
            <a:chOff x="799" y="1463"/>
            <a:chExt cx="1293" cy="1931"/>
          </a:xfrm>
        </p:grpSpPr>
        <p:sp>
          <p:nvSpPr>
            <p:cNvPr id="19488" name="Rectangle 36"/>
            <p:cNvSpPr>
              <a:spLocks noChangeArrowheads="1"/>
            </p:cNvSpPr>
            <p:nvPr/>
          </p:nvSpPr>
          <p:spPr bwMode="auto">
            <a:xfrm rot="16200000" flipH="1">
              <a:off x="-31" y="2293"/>
              <a:ext cx="1931" cy="271"/>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Современное человечество</a:t>
              </a:r>
            </a:p>
          </p:txBody>
        </p:sp>
        <p:sp>
          <p:nvSpPr>
            <p:cNvPr id="19489" name="Rectangle 37"/>
            <p:cNvSpPr>
              <a:spLocks noChangeArrowheads="1"/>
            </p:cNvSpPr>
            <p:nvPr/>
          </p:nvSpPr>
          <p:spPr bwMode="auto">
            <a:xfrm rot="-5400000">
              <a:off x="973" y="2325"/>
              <a:ext cx="1149" cy="25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Страна, народ</a:t>
              </a:r>
            </a:p>
          </p:txBody>
        </p:sp>
        <p:sp>
          <p:nvSpPr>
            <p:cNvPr id="19490" name="Rectangle 38"/>
            <p:cNvSpPr>
              <a:spLocks noChangeArrowheads="1"/>
            </p:cNvSpPr>
            <p:nvPr/>
          </p:nvSpPr>
          <p:spPr bwMode="auto">
            <a:xfrm rot="16200000" flipH="1">
              <a:off x="1611" y="2385"/>
              <a:ext cx="683" cy="279"/>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Близкие</a:t>
              </a:r>
              <a:endParaRPr lang="ru-RU" altLang="ru-RU"/>
            </a:p>
          </p:txBody>
        </p:sp>
      </p:grpSp>
      <p:grpSp>
        <p:nvGrpSpPr>
          <p:cNvPr id="5" name="Group 47"/>
          <p:cNvGrpSpPr>
            <a:grpSpLocks/>
          </p:cNvGrpSpPr>
          <p:nvPr/>
        </p:nvGrpSpPr>
        <p:grpSpPr bwMode="auto">
          <a:xfrm>
            <a:off x="7150101" y="2357438"/>
            <a:ext cx="2079625" cy="2938462"/>
            <a:chOff x="3544" y="1485"/>
            <a:chExt cx="1310" cy="1851"/>
          </a:xfrm>
        </p:grpSpPr>
        <p:sp>
          <p:nvSpPr>
            <p:cNvPr id="19485" name="Rectangle 39"/>
            <p:cNvSpPr>
              <a:spLocks noChangeArrowheads="1"/>
            </p:cNvSpPr>
            <p:nvPr/>
          </p:nvSpPr>
          <p:spPr bwMode="auto">
            <a:xfrm rot="5400000">
              <a:off x="3801" y="2283"/>
              <a:ext cx="1851" cy="25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Планета, окружающий мир</a:t>
              </a:r>
            </a:p>
          </p:txBody>
        </p:sp>
        <p:sp>
          <p:nvSpPr>
            <p:cNvPr id="19486" name="Rectangle 40"/>
            <p:cNvSpPr>
              <a:spLocks noChangeArrowheads="1"/>
            </p:cNvSpPr>
            <p:nvPr/>
          </p:nvSpPr>
          <p:spPr bwMode="auto">
            <a:xfrm rot="5400000" flipH="1">
              <a:off x="3651" y="2348"/>
              <a:ext cx="1149" cy="226"/>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Место жизни</a:t>
              </a:r>
              <a:endParaRPr lang="ru-RU" altLang="ru-RU"/>
            </a:p>
          </p:txBody>
        </p:sp>
        <p:sp>
          <p:nvSpPr>
            <p:cNvPr id="19487" name="Rectangle 41"/>
            <p:cNvSpPr>
              <a:spLocks noChangeArrowheads="1"/>
            </p:cNvSpPr>
            <p:nvPr/>
          </p:nvSpPr>
          <p:spPr bwMode="auto">
            <a:xfrm rot="5400000" flipH="1">
              <a:off x="3364" y="2281"/>
              <a:ext cx="646" cy="28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Дом</a:t>
              </a:r>
            </a:p>
          </p:txBody>
        </p:sp>
      </p:grpSp>
      <p:sp>
        <p:nvSpPr>
          <p:cNvPr id="7210" name="AutoShape 42"/>
          <p:cNvSpPr>
            <a:spLocks noChangeArrowheads="1"/>
          </p:cNvSpPr>
          <p:nvPr/>
        </p:nvSpPr>
        <p:spPr bwMode="auto">
          <a:xfrm>
            <a:off x="4818063" y="3779838"/>
            <a:ext cx="571500" cy="381000"/>
          </a:xfrm>
          <a:prstGeom prst="leftRightArrow">
            <a:avLst>
              <a:gd name="adj1" fmla="val 36861"/>
              <a:gd name="adj2" fmla="val 23986"/>
            </a:avLst>
          </a:prstGeom>
          <a:solidFill>
            <a:srgbClr val="C0C0C0"/>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40" name="TextBox 39"/>
          <p:cNvSpPr txBox="1">
            <a:spLocks noChangeArrowheads="1"/>
          </p:cNvSpPr>
          <p:nvPr/>
        </p:nvSpPr>
        <p:spPr bwMode="auto">
          <a:xfrm>
            <a:off x="2235201" y="900114"/>
            <a:ext cx="1262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chemeClr val="bg1"/>
                </a:solidFill>
              </a:rPr>
              <a:t>«Запад»?</a:t>
            </a:r>
          </a:p>
        </p:txBody>
      </p:sp>
    </p:spTree>
    <p:extLst>
      <p:ext uri="{BB962C8B-B14F-4D97-AF65-F5344CB8AC3E}">
        <p14:creationId xmlns:p14="http://schemas.microsoft.com/office/powerpoint/2010/main" val="35435269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197"/>
                                        </p:tgtEl>
                                        <p:attrNameLst>
                                          <p:attrName>style.visibility</p:attrName>
                                        </p:attrNameLst>
                                      </p:cBhvr>
                                      <p:to>
                                        <p:strVal val="visible"/>
                                      </p:to>
                                    </p:set>
                                    <p:animEffect transition="in" filter="wipe(up)">
                                      <p:cBhvr>
                                        <p:cTn id="7" dur="500"/>
                                        <p:tgtEl>
                                          <p:spTgt spid="71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nodeType="afterGroup">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7186"/>
                                        </p:tgtEl>
                                        <p:attrNameLst>
                                          <p:attrName>style.visibility</p:attrName>
                                        </p:attrNameLst>
                                      </p:cBhvr>
                                      <p:to>
                                        <p:strVal val="visible"/>
                                      </p:to>
                                    </p:set>
                                    <p:animEffect transition="in" filter="wipe(up)">
                                      <p:cBhvr>
                                        <p:cTn id="16" dur="500"/>
                                        <p:tgtEl>
                                          <p:spTgt spid="718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187"/>
                                        </p:tgtEl>
                                        <p:attrNameLst>
                                          <p:attrName>style.visibility</p:attrName>
                                        </p:attrNameLst>
                                      </p:cBhvr>
                                      <p:to>
                                        <p:strVal val="visible"/>
                                      </p:to>
                                    </p:set>
                                    <p:animEffect transition="in" filter="wipe(up)">
                                      <p:cBhvr>
                                        <p:cTn id="21" dur="500"/>
                                        <p:tgtEl>
                                          <p:spTgt spid="7187"/>
                                        </p:tgtEl>
                                      </p:cBhvr>
                                    </p:animEffect>
                                  </p:childTnLst>
                                </p:cTn>
                              </p:par>
                            </p:childTnLst>
                          </p:cTn>
                        </p:par>
                        <p:par>
                          <p:cTn id="22" fill="hold" nodeType="afterGroup">
                            <p:stCondLst>
                              <p:cond delay="500"/>
                            </p:stCondLst>
                            <p:childTnLst>
                              <p:par>
                                <p:cTn id="23" presetID="22" presetClass="entr" presetSubtype="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198"/>
                                        </p:tgtEl>
                                        <p:attrNameLst>
                                          <p:attrName>style.visibility</p:attrName>
                                        </p:attrNameLst>
                                      </p:cBhvr>
                                      <p:to>
                                        <p:strVal val="visible"/>
                                      </p:to>
                                    </p:set>
                                    <p:animEffect transition="in" filter="wipe(left)">
                                      <p:cBhvr>
                                        <p:cTn id="30" dur="500"/>
                                        <p:tgtEl>
                                          <p:spTgt spid="7198"/>
                                        </p:tgtEl>
                                      </p:cBhvr>
                                    </p:animEffect>
                                  </p:childTnLst>
                                </p:cTn>
                              </p:par>
                            </p:childTnLst>
                          </p:cTn>
                        </p:par>
                        <p:par>
                          <p:cTn id="31" fill="hold" nodeType="afterGroup">
                            <p:stCondLst>
                              <p:cond delay="500"/>
                            </p:stCondLst>
                            <p:childTnLst>
                              <p:par>
                                <p:cTn id="32" presetID="2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2"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right)">
                                      <p:cBhvr>
                                        <p:cTn id="39" dur="500"/>
                                        <p:tgtEl>
                                          <p:spTgt spid="4"/>
                                        </p:tgtEl>
                                      </p:cBhvr>
                                    </p:animEffect>
                                  </p:childTnLst>
                                </p:cTn>
                              </p:par>
                            </p:childTnLst>
                          </p:cTn>
                        </p:par>
                        <p:par>
                          <p:cTn id="40" fill="hold" nodeType="afterGroup">
                            <p:stCondLst>
                              <p:cond delay="500"/>
                            </p:stCondLst>
                            <p:childTnLst>
                              <p:par>
                                <p:cTn id="41" presetID="22" presetClass="entr" presetSubtype="2" fill="hold" grpId="0" nodeType="afterEffect">
                                  <p:stCondLst>
                                    <p:cond delay="0"/>
                                  </p:stCondLst>
                                  <p:childTnLst>
                                    <p:set>
                                      <p:cBhvr>
                                        <p:cTn id="42" dur="1" fill="hold">
                                          <p:stCondLst>
                                            <p:cond delay="0"/>
                                          </p:stCondLst>
                                        </p:cTn>
                                        <p:tgtEl>
                                          <p:spTgt spid="7210"/>
                                        </p:tgtEl>
                                        <p:attrNameLst>
                                          <p:attrName>style.visibility</p:attrName>
                                        </p:attrNameLst>
                                      </p:cBhvr>
                                      <p:to>
                                        <p:strVal val="visible"/>
                                      </p:to>
                                    </p:set>
                                    <p:animEffect transition="in" filter="wipe(right)">
                                      <p:cBhvr>
                                        <p:cTn id="43" dur="500"/>
                                        <p:tgtEl>
                                          <p:spTgt spid="7210"/>
                                        </p:tgtEl>
                                      </p:cBhvr>
                                    </p:animEffect>
                                  </p:childTnLst>
                                </p:cTn>
                              </p:par>
                            </p:childTnLst>
                          </p:cTn>
                        </p:par>
                        <p:par>
                          <p:cTn id="44" fill="hold" nodeType="afterGroup">
                            <p:stCondLst>
                              <p:cond delay="1000"/>
                            </p:stCondLst>
                            <p:childTnLst>
                              <p:par>
                                <p:cTn id="45" presetID="22" presetClass="entr" presetSubtype="2" fill="hold" grpId="0" nodeType="afterEffect">
                                  <p:stCondLst>
                                    <p:cond delay="0"/>
                                  </p:stCondLst>
                                  <p:childTnLst>
                                    <p:set>
                                      <p:cBhvr>
                                        <p:cTn id="46" dur="1" fill="hold">
                                          <p:stCondLst>
                                            <p:cond delay="0"/>
                                          </p:stCondLst>
                                        </p:cTn>
                                        <p:tgtEl>
                                          <p:spTgt spid="7188"/>
                                        </p:tgtEl>
                                        <p:attrNameLst>
                                          <p:attrName>style.visibility</p:attrName>
                                        </p:attrNameLst>
                                      </p:cBhvr>
                                      <p:to>
                                        <p:strVal val="visible"/>
                                      </p:to>
                                    </p:set>
                                    <p:animEffect transition="in" filter="wipe(right)">
                                      <p:cBhvr>
                                        <p:cTn id="47" dur="500"/>
                                        <p:tgtEl>
                                          <p:spTgt spid="718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nodeType="clickEffect">
                                  <p:stCondLst>
                                    <p:cond delay="0"/>
                                  </p:stCondLst>
                                  <p:childTnLst>
                                    <p:set>
                                      <p:cBhvr>
                                        <p:cTn id="51" dur="1" fill="hold">
                                          <p:stCondLst>
                                            <p:cond delay="0"/>
                                          </p:stCondLst>
                                        </p:cTn>
                                        <p:tgtEl>
                                          <p:spTgt spid="40">
                                            <p:txEl>
                                              <p:pRg st="0" end="0"/>
                                            </p:txEl>
                                          </p:spTgt>
                                        </p:tgtEl>
                                        <p:attrNameLst>
                                          <p:attrName>style.visibility</p:attrName>
                                        </p:attrNameLst>
                                      </p:cBhvr>
                                      <p:to>
                                        <p:strVal val="visible"/>
                                      </p:to>
                                    </p:set>
                                    <p:animEffect transition="in" filter="wipe(up)">
                                      <p:cBhvr>
                                        <p:cTn id="52"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6" grpId="0" animBg="1"/>
      <p:bldP spid="7187" grpId="0" animBg="1"/>
      <p:bldP spid="7197" grpId="0" animBg="1"/>
      <p:bldP spid="7198" grpId="0" animBg="1"/>
      <p:bldP spid="7188" grpId="0" animBg="1"/>
      <p:bldP spid="72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524000" y="0"/>
            <a:ext cx="9144000" cy="1143000"/>
          </a:xfrm>
        </p:spPr>
        <p:txBody>
          <a:bodyPr/>
          <a:lstStyle/>
          <a:p>
            <a:pPr eaLnBrk="1" hangingPunct="1"/>
            <a:r>
              <a:rPr lang="ru-RU" altLang="ru-RU" sz="3200"/>
              <a:t>Крест  полезности </a:t>
            </a:r>
            <a:r>
              <a:rPr lang="ru-RU" altLang="ru-RU" sz="3200" b="1">
                <a:solidFill>
                  <a:srgbClr val="FF0000"/>
                </a:solidFill>
              </a:rPr>
              <a:t>замкнутой</a:t>
            </a:r>
            <a:r>
              <a:rPr lang="ru-RU" altLang="ru-RU" sz="3200"/>
              <a:t> общности</a:t>
            </a:r>
          </a:p>
        </p:txBody>
      </p:sp>
      <p:sp>
        <p:nvSpPr>
          <p:cNvPr id="20483" name="Rectangle 6"/>
          <p:cNvSpPr>
            <a:spLocks noChangeArrowheads="1"/>
          </p:cNvSpPr>
          <p:nvPr/>
        </p:nvSpPr>
        <p:spPr bwMode="auto">
          <a:xfrm>
            <a:off x="2119313" y="1343026"/>
            <a:ext cx="8007350" cy="5307013"/>
          </a:xfrm>
          <a:prstGeom prst="rect">
            <a:avLst/>
          </a:prstGeom>
          <a:solidFill>
            <a:srgbClr val="00008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4" name="Oval 7"/>
          <p:cNvSpPr>
            <a:spLocks noChangeArrowheads="1"/>
          </p:cNvSpPr>
          <p:nvPr/>
        </p:nvSpPr>
        <p:spPr bwMode="auto">
          <a:xfrm>
            <a:off x="3305176" y="1958975"/>
            <a:ext cx="5540375" cy="3970338"/>
          </a:xfrm>
          <a:prstGeom prst="ellipse">
            <a:avLst/>
          </a:prstGeom>
          <a:gradFill rotWithShape="0">
            <a:gsLst>
              <a:gs pos="0">
                <a:srgbClr val="471800"/>
              </a:gs>
              <a:gs pos="50000">
                <a:srgbClr val="993300"/>
              </a:gs>
              <a:gs pos="100000">
                <a:srgbClr val="471800"/>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5" name="Oval 8"/>
          <p:cNvSpPr>
            <a:spLocks noChangeArrowheads="1"/>
          </p:cNvSpPr>
          <p:nvPr/>
        </p:nvSpPr>
        <p:spPr bwMode="auto">
          <a:xfrm>
            <a:off x="3667125" y="2341564"/>
            <a:ext cx="4897438" cy="3235325"/>
          </a:xfrm>
          <a:prstGeom prst="ellipse">
            <a:avLst/>
          </a:prstGeom>
          <a:gradFill rotWithShape="0">
            <a:gsLst>
              <a:gs pos="0">
                <a:srgbClr val="FFCC99"/>
              </a:gs>
              <a:gs pos="50000">
                <a:srgbClr val="765E47"/>
              </a:gs>
              <a:gs pos="100000">
                <a:srgbClr val="FFCC99"/>
              </a:gs>
            </a:gsLst>
            <a:lin ang="5400000" scaled="1"/>
          </a:gradFill>
          <a:ln w="1270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6" name="Oval 9"/>
          <p:cNvSpPr>
            <a:spLocks noChangeArrowheads="1"/>
          </p:cNvSpPr>
          <p:nvPr/>
        </p:nvSpPr>
        <p:spPr bwMode="auto">
          <a:xfrm>
            <a:off x="4521201" y="2936875"/>
            <a:ext cx="3173413" cy="2044700"/>
          </a:xfrm>
          <a:prstGeom prst="ellipse">
            <a:avLst/>
          </a:prstGeom>
          <a:gradFill rotWithShape="0">
            <a:gsLst>
              <a:gs pos="0">
                <a:srgbClr val="FF9900"/>
              </a:gs>
              <a:gs pos="50000">
                <a:srgbClr val="764700"/>
              </a:gs>
              <a:gs pos="100000">
                <a:srgbClr val="FF9900"/>
              </a:gs>
            </a:gsLst>
            <a:lin ang="5400000" scaled="1"/>
          </a:gradFill>
          <a:ln>
            <a:noFill/>
          </a:ln>
          <a:extLst>
            <a:ext uri="{91240B29-F687-4F45-9708-019B960494DF}">
              <a14:hiddenLine xmlns:a14="http://schemas.microsoft.com/office/drawing/2010/main" w="19050">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7" name="AutoShape 10"/>
          <p:cNvSpPr>
            <a:spLocks noChangeArrowheads="1"/>
          </p:cNvSpPr>
          <p:nvPr/>
        </p:nvSpPr>
        <p:spPr bwMode="auto">
          <a:xfrm flipV="1">
            <a:off x="3440114" y="1573214"/>
            <a:ext cx="5462587" cy="2446337"/>
          </a:xfrm>
          <a:prstGeom prst="triangle">
            <a:avLst>
              <a:gd name="adj" fmla="val 50000"/>
            </a:avLst>
          </a:prstGeom>
          <a:gradFill rotWithShape="0">
            <a:gsLst>
              <a:gs pos="0">
                <a:srgbClr val="FF0000"/>
              </a:gs>
              <a:gs pos="100000">
                <a:srgbClr val="7600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8" name="AutoShape 11"/>
          <p:cNvSpPr>
            <a:spLocks noChangeArrowheads="1"/>
          </p:cNvSpPr>
          <p:nvPr/>
        </p:nvSpPr>
        <p:spPr bwMode="auto">
          <a:xfrm>
            <a:off x="3440114" y="4019551"/>
            <a:ext cx="5462587" cy="2447925"/>
          </a:xfrm>
          <a:prstGeom prst="triangle">
            <a:avLst>
              <a:gd name="adj" fmla="val 50000"/>
            </a:avLst>
          </a:prstGeom>
          <a:gradFill rotWithShape="0">
            <a:gsLst>
              <a:gs pos="0">
                <a:srgbClr val="760000"/>
              </a:gs>
              <a:gs pos="100000">
                <a:srgbClr val="FF00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89" name="AutoShape 12"/>
          <p:cNvSpPr>
            <a:spLocks noChangeArrowheads="1"/>
          </p:cNvSpPr>
          <p:nvPr/>
        </p:nvSpPr>
        <p:spPr bwMode="auto">
          <a:xfrm rot="16200000" flipV="1">
            <a:off x="2923382" y="2045494"/>
            <a:ext cx="2587625" cy="3913188"/>
          </a:xfrm>
          <a:prstGeom prst="triangle">
            <a:avLst>
              <a:gd name="adj" fmla="val 49259"/>
            </a:avLst>
          </a:prstGeom>
          <a:gradFill rotWithShape="0">
            <a:gsLst>
              <a:gs pos="0">
                <a:srgbClr val="765E00"/>
              </a:gs>
              <a:gs pos="50000">
                <a:srgbClr val="FFCC00"/>
              </a:gs>
              <a:gs pos="100000">
                <a:srgbClr val="765E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0490" name="AutoShape 13"/>
          <p:cNvSpPr>
            <a:spLocks noChangeArrowheads="1"/>
          </p:cNvSpPr>
          <p:nvPr/>
        </p:nvSpPr>
        <p:spPr bwMode="auto">
          <a:xfrm rot="-5400000">
            <a:off x="5800726" y="2043113"/>
            <a:ext cx="4587875" cy="3860800"/>
          </a:xfrm>
          <a:prstGeom prst="triangle">
            <a:avLst>
              <a:gd name="adj" fmla="val 49028"/>
            </a:avLst>
          </a:prstGeom>
          <a:gradFill rotWithShape="0">
            <a:gsLst>
              <a:gs pos="0">
                <a:srgbClr val="007600"/>
              </a:gs>
              <a:gs pos="50000">
                <a:srgbClr val="00FF00"/>
              </a:gs>
              <a:gs pos="100000">
                <a:srgbClr val="007600"/>
              </a:gs>
            </a:gsLst>
            <a:lin ang="5400000" scaled="1"/>
          </a:gra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grpSp>
        <p:nvGrpSpPr>
          <p:cNvPr id="2" name="Group 37"/>
          <p:cNvGrpSpPr>
            <a:grpSpLocks/>
          </p:cNvGrpSpPr>
          <p:nvPr/>
        </p:nvGrpSpPr>
        <p:grpSpPr bwMode="auto">
          <a:xfrm>
            <a:off x="3887788" y="1651000"/>
            <a:ext cx="4545012" cy="1644650"/>
            <a:chOff x="1484" y="1037"/>
            <a:chExt cx="2863" cy="1036"/>
          </a:xfrm>
        </p:grpSpPr>
        <p:sp>
          <p:nvSpPr>
            <p:cNvPr id="20516" name="Rectangle 15"/>
            <p:cNvSpPr>
              <a:spLocks noChangeArrowheads="1"/>
            </p:cNvSpPr>
            <p:nvPr/>
          </p:nvSpPr>
          <p:spPr bwMode="auto">
            <a:xfrm>
              <a:off x="2480" y="1872"/>
              <a:ext cx="845" cy="201"/>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Семья,</a:t>
              </a:r>
              <a:r>
                <a:rPr lang="ru-RU" altLang="ru-RU" sz="1200" b="1">
                  <a:latin typeface="Times New Roman" panose="02020603050405020304" pitchFamily="18" charset="0"/>
                </a:rPr>
                <a:t> </a:t>
              </a:r>
              <a:r>
                <a:rPr lang="ru-RU" altLang="ru-RU" sz="1600" b="1"/>
                <a:t>род</a:t>
              </a:r>
              <a:endParaRPr lang="ru-RU" altLang="ru-RU"/>
            </a:p>
          </p:txBody>
        </p:sp>
        <p:sp>
          <p:nvSpPr>
            <p:cNvPr id="20517" name="Rectangle 16"/>
            <p:cNvSpPr>
              <a:spLocks noChangeArrowheads="1"/>
            </p:cNvSpPr>
            <p:nvPr/>
          </p:nvSpPr>
          <p:spPr bwMode="auto">
            <a:xfrm>
              <a:off x="2072" y="1389"/>
              <a:ext cx="1633" cy="20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Культурная общность</a:t>
              </a:r>
            </a:p>
          </p:txBody>
        </p:sp>
        <p:sp>
          <p:nvSpPr>
            <p:cNvPr id="20518" name="Rectangle 17"/>
            <p:cNvSpPr>
              <a:spLocks noChangeArrowheads="1"/>
            </p:cNvSpPr>
            <p:nvPr/>
          </p:nvSpPr>
          <p:spPr bwMode="auto">
            <a:xfrm>
              <a:off x="1484" y="1037"/>
              <a:ext cx="2863" cy="20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Высшие ценности культурной общности</a:t>
              </a:r>
              <a:endParaRPr lang="ru-RU" altLang="ru-RU" sz="1600"/>
            </a:p>
          </p:txBody>
        </p:sp>
      </p:grpSp>
      <p:sp>
        <p:nvSpPr>
          <p:cNvPr id="20492" name="Arc 19"/>
          <p:cNvSpPr>
            <a:spLocks/>
          </p:cNvSpPr>
          <p:nvPr/>
        </p:nvSpPr>
        <p:spPr bwMode="auto">
          <a:xfrm>
            <a:off x="6202363" y="3176588"/>
            <a:ext cx="1498600" cy="1611312"/>
          </a:xfrm>
          <a:custGeom>
            <a:avLst/>
            <a:gdLst>
              <a:gd name="T0" fmla="*/ 65430327 w 21600"/>
              <a:gd name="T1" fmla="*/ 0 h 35135"/>
              <a:gd name="T2" fmla="*/ 54855002 w 21600"/>
              <a:gd name="T3" fmla="*/ 73895717 h 35135"/>
              <a:gd name="T4" fmla="*/ 0 w 21600"/>
              <a:gd name="T5" fmla="*/ 35304215 h 35135"/>
              <a:gd name="T6" fmla="*/ 0 60000 65536"/>
              <a:gd name="T7" fmla="*/ 0 60000 65536"/>
              <a:gd name="T8" fmla="*/ 0 60000 65536"/>
              <a:gd name="T9" fmla="*/ 0 w 21600"/>
              <a:gd name="T10" fmla="*/ 0 h 35135"/>
              <a:gd name="T11" fmla="*/ 21600 w 21600"/>
              <a:gd name="T12" fmla="*/ 35135 h 35135"/>
            </a:gdLst>
            <a:ahLst/>
            <a:cxnLst>
              <a:cxn ang="T6">
                <a:pos x="T0" y="T1"/>
              </a:cxn>
              <a:cxn ang="T7">
                <a:pos x="T2" y="T3"/>
              </a:cxn>
              <a:cxn ang="T8">
                <a:pos x="T4" y="T5"/>
              </a:cxn>
            </a:cxnLst>
            <a:rect l="T9" t="T10" r="T11" b="T12"/>
            <a:pathLst>
              <a:path w="21600" h="35135" fill="none" extrusionOk="0">
                <a:moveTo>
                  <a:pt x="13593" y="-1"/>
                </a:moveTo>
                <a:cubicBezTo>
                  <a:pt x="18657" y="4100"/>
                  <a:pt x="21600" y="10269"/>
                  <a:pt x="21600" y="16786"/>
                </a:cubicBezTo>
                <a:cubicBezTo>
                  <a:pt x="21600" y="24255"/>
                  <a:pt x="17741" y="31194"/>
                  <a:pt x="11396" y="35135"/>
                </a:cubicBezTo>
              </a:path>
              <a:path w="21600" h="35135" stroke="0" extrusionOk="0">
                <a:moveTo>
                  <a:pt x="13593" y="-1"/>
                </a:moveTo>
                <a:cubicBezTo>
                  <a:pt x="18657" y="4100"/>
                  <a:pt x="21600" y="10269"/>
                  <a:pt x="21600" y="16786"/>
                </a:cubicBezTo>
                <a:cubicBezTo>
                  <a:pt x="21600" y="24255"/>
                  <a:pt x="17741" y="31194"/>
                  <a:pt x="11396" y="35135"/>
                </a:cubicBezTo>
                <a:lnTo>
                  <a:pt x="0" y="16786"/>
                </a:lnTo>
                <a:close/>
              </a:path>
            </a:pathLst>
          </a:custGeom>
          <a:noFill/>
          <a:ln w="28575">
            <a:solidFill>
              <a:srgbClr val="000000"/>
            </a:solidFill>
            <a:round/>
            <a:headEnd type="stealth"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20493" name="Arc 20"/>
          <p:cNvSpPr>
            <a:spLocks/>
          </p:cNvSpPr>
          <p:nvPr/>
        </p:nvSpPr>
        <p:spPr bwMode="auto">
          <a:xfrm flipH="1">
            <a:off x="3687763" y="2659064"/>
            <a:ext cx="2254250" cy="2625725"/>
          </a:xfrm>
          <a:custGeom>
            <a:avLst/>
            <a:gdLst>
              <a:gd name="T0" fmla="*/ 133946391 w 21600"/>
              <a:gd name="T1" fmla="*/ 0 h 36202"/>
              <a:gd name="T2" fmla="*/ 122423003 w 21600"/>
              <a:gd name="T3" fmla="*/ 190443313 h 36202"/>
              <a:gd name="T4" fmla="*/ 0 w 21600"/>
              <a:gd name="T5" fmla="*/ 93412038 h 36202"/>
              <a:gd name="T6" fmla="*/ 0 60000 65536"/>
              <a:gd name="T7" fmla="*/ 0 60000 65536"/>
              <a:gd name="T8" fmla="*/ 0 60000 65536"/>
              <a:gd name="T9" fmla="*/ 0 w 21600"/>
              <a:gd name="T10" fmla="*/ 0 h 36202"/>
              <a:gd name="T11" fmla="*/ 21600 w 21600"/>
              <a:gd name="T12" fmla="*/ 36202 h 36202"/>
            </a:gdLst>
            <a:ahLst/>
            <a:cxnLst>
              <a:cxn ang="T6">
                <a:pos x="T0" y="T1"/>
              </a:cxn>
              <a:cxn ang="T7">
                <a:pos x="T2" y="T3"/>
              </a:cxn>
              <a:cxn ang="T8">
                <a:pos x="T4" y="T5"/>
              </a:cxn>
            </a:cxnLst>
            <a:rect l="T9" t="T10" r="T11" b="T12"/>
            <a:pathLst>
              <a:path w="21600" h="36202" fill="none" extrusionOk="0">
                <a:moveTo>
                  <a:pt x="12298" y="-1"/>
                </a:moveTo>
                <a:cubicBezTo>
                  <a:pt x="18123" y="4034"/>
                  <a:pt x="21600" y="10670"/>
                  <a:pt x="21600" y="17757"/>
                </a:cubicBezTo>
                <a:cubicBezTo>
                  <a:pt x="21600" y="25291"/>
                  <a:pt x="17673" y="32281"/>
                  <a:pt x="11240" y="36202"/>
                </a:cubicBezTo>
              </a:path>
              <a:path w="21600" h="36202" stroke="0" extrusionOk="0">
                <a:moveTo>
                  <a:pt x="12298" y="-1"/>
                </a:moveTo>
                <a:cubicBezTo>
                  <a:pt x="18123" y="4034"/>
                  <a:pt x="21600" y="10670"/>
                  <a:pt x="21600" y="17757"/>
                </a:cubicBezTo>
                <a:cubicBezTo>
                  <a:pt x="21600" y="25291"/>
                  <a:pt x="17673" y="32281"/>
                  <a:pt x="11240" y="36202"/>
                </a:cubicBezTo>
                <a:lnTo>
                  <a:pt x="0" y="17757"/>
                </a:lnTo>
                <a:close/>
              </a:path>
            </a:pathLst>
          </a:custGeom>
          <a:noFill/>
          <a:ln w="38100">
            <a:solidFill>
              <a:srgbClr val="000000"/>
            </a:solidFill>
            <a:round/>
            <a:headEnd type="stealth"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20494" name="Arc 21"/>
          <p:cNvSpPr>
            <a:spLocks/>
          </p:cNvSpPr>
          <p:nvPr/>
        </p:nvSpPr>
        <p:spPr bwMode="auto">
          <a:xfrm flipH="1">
            <a:off x="4511676" y="3130551"/>
            <a:ext cx="1477963" cy="1673225"/>
          </a:xfrm>
          <a:custGeom>
            <a:avLst/>
            <a:gdLst>
              <a:gd name="T0" fmla="*/ 54492288 w 21600"/>
              <a:gd name="T1" fmla="*/ 0 h 37075"/>
              <a:gd name="T2" fmla="*/ 49140969 w 21600"/>
              <a:gd name="T3" fmla="*/ 75514000 h 37075"/>
              <a:gd name="T4" fmla="*/ 0 w 21600"/>
              <a:gd name="T5" fmla="*/ 37061422 h 37075"/>
              <a:gd name="T6" fmla="*/ 0 60000 65536"/>
              <a:gd name="T7" fmla="*/ 0 60000 65536"/>
              <a:gd name="T8" fmla="*/ 0 60000 65536"/>
              <a:gd name="T9" fmla="*/ 0 w 21600"/>
              <a:gd name="T10" fmla="*/ 0 h 37075"/>
              <a:gd name="T11" fmla="*/ 21600 w 21600"/>
              <a:gd name="T12" fmla="*/ 37075 h 37075"/>
            </a:gdLst>
            <a:ahLst/>
            <a:cxnLst>
              <a:cxn ang="T6">
                <a:pos x="T0" y="T1"/>
              </a:cxn>
              <a:cxn ang="T7">
                <a:pos x="T2" y="T3"/>
              </a:cxn>
              <a:cxn ang="T8">
                <a:pos x="T4" y="T5"/>
              </a:cxn>
            </a:cxnLst>
            <a:rect l="T9" t="T10" r="T11" b="T12"/>
            <a:pathLst>
              <a:path w="21600" h="37075" fill="none" extrusionOk="0">
                <a:moveTo>
                  <a:pt x="11638" y="0"/>
                </a:moveTo>
                <a:cubicBezTo>
                  <a:pt x="17845" y="3969"/>
                  <a:pt x="21600" y="10828"/>
                  <a:pt x="21600" y="18196"/>
                </a:cubicBezTo>
                <a:cubicBezTo>
                  <a:pt x="21600" y="26038"/>
                  <a:pt x="17349" y="33263"/>
                  <a:pt x="10495" y="37074"/>
                </a:cubicBezTo>
              </a:path>
              <a:path w="21600" h="37075" stroke="0" extrusionOk="0">
                <a:moveTo>
                  <a:pt x="11638" y="0"/>
                </a:moveTo>
                <a:cubicBezTo>
                  <a:pt x="17845" y="3969"/>
                  <a:pt x="21600" y="10828"/>
                  <a:pt x="21600" y="18196"/>
                </a:cubicBezTo>
                <a:cubicBezTo>
                  <a:pt x="21600" y="26038"/>
                  <a:pt x="17349" y="33263"/>
                  <a:pt x="10495" y="37074"/>
                </a:cubicBezTo>
                <a:lnTo>
                  <a:pt x="0" y="18196"/>
                </a:lnTo>
                <a:close/>
              </a:path>
            </a:pathLst>
          </a:custGeom>
          <a:noFill/>
          <a:ln w="28575">
            <a:solidFill>
              <a:srgbClr val="000000"/>
            </a:solidFill>
            <a:round/>
            <a:headEnd type="stealth"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20495" name="Arc 22"/>
          <p:cNvSpPr>
            <a:spLocks/>
          </p:cNvSpPr>
          <p:nvPr/>
        </p:nvSpPr>
        <p:spPr bwMode="auto">
          <a:xfrm>
            <a:off x="6283326" y="2682875"/>
            <a:ext cx="2276475" cy="2578100"/>
          </a:xfrm>
          <a:custGeom>
            <a:avLst/>
            <a:gdLst>
              <a:gd name="T0" fmla="*/ 143476208 w 21600"/>
              <a:gd name="T1" fmla="*/ 0 h 34986"/>
              <a:gd name="T2" fmla="*/ 137944692 w 21600"/>
              <a:gd name="T3" fmla="*/ 189978826 h 34986"/>
              <a:gd name="T4" fmla="*/ 0 w 21600"/>
              <a:gd name="T5" fmla="*/ 94011996 h 34986"/>
              <a:gd name="T6" fmla="*/ 0 60000 65536"/>
              <a:gd name="T7" fmla="*/ 0 60000 65536"/>
              <a:gd name="T8" fmla="*/ 0 60000 65536"/>
              <a:gd name="T9" fmla="*/ 0 w 21600"/>
              <a:gd name="T10" fmla="*/ 0 h 34986"/>
              <a:gd name="T11" fmla="*/ 21600 w 21600"/>
              <a:gd name="T12" fmla="*/ 34986 h 34986"/>
            </a:gdLst>
            <a:ahLst/>
            <a:cxnLst>
              <a:cxn ang="T6">
                <a:pos x="T0" y="T1"/>
              </a:cxn>
              <a:cxn ang="T7">
                <a:pos x="T2" y="T3"/>
              </a:cxn>
              <a:cxn ang="T8">
                <a:pos x="T4" y="T5"/>
              </a:cxn>
            </a:cxnLst>
            <a:rect l="T9" t="T10" r="T11" b="T12"/>
            <a:pathLst>
              <a:path w="21600" h="34986" fill="none" extrusionOk="0">
                <a:moveTo>
                  <a:pt x="12916" y="0"/>
                </a:moveTo>
                <a:cubicBezTo>
                  <a:pt x="18381" y="4077"/>
                  <a:pt x="21600" y="10495"/>
                  <a:pt x="21600" y="17313"/>
                </a:cubicBezTo>
                <a:cubicBezTo>
                  <a:pt x="21600" y="24347"/>
                  <a:pt x="18174" y="30941"/>
                  <a:pt x="12418" y="34985"/>
                </a:cubicBezTo>
              </a:path>
              <a:path w="21600" h="34986" stroke="0" extrusionOk="0">
                <a:moveTo>
                  <a:pt x="12916" y="0"/>
                </a:moveTo>
                <a:cubicBezTo>
                  <a:pt x="18381" y="4077"/>
                  <a:pt x="21600" y="10495"/>
                  <a:pt x="21600" y="17313"/>
                </a:cubicBezTo>
                <a:cubicBezTo>
                  <a:pt x="21600" y="24347"/>
                  <a:pt x="18174" y="30941"/>
                  <a:pt x="12418" y="34985"/>
                </a:cubicBezTo>
                <a:lnTo>
                  <a:pt x="0" y="17313"/>
                </a:lnTo>
                <a:close/>
              </a:path>
            </a:pathLst>
          </a:custGeom>
          <a:noFill/>
          <a:ln w="38100">
            <a:solidFill>
              <a:srgbClr val="000000"/>
            </a:solidFill>
            <a:round/>
            <a:headEnd type="stealth" w="med" len="me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8216" name="Rectangle 24"/>
          <p:cNvSpPr>
            <a:spLocks noChangeArrowheads="1"/>
          </p:cNvSpPr>
          <p:nvPr/>
        </p:nvSpPr>
        <p:spPr bwMode="auto">
          <a:xfrm rot="5400000">
            <a:off x="8202613" y="3783013"/>
            <a:ext cx="3038475" cy="42545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Окружающий</a:t>
            </a:r>
            <a:r>
              <a:rPr lang="ru-RU" altLang="ru-RU" sz="1200" b="1">
                <a:latin typeface="Times New Roman" panose="02020603050405020304" pitchFamily="18" charset="0"/>
              </a:rPr>
              <a:t> </a:t>
            </a:r>
            <a:r>
              <a:rPr lang="ru-RU" altLang="ru-RU" sz="1600" b="1"/>
              <a:t>мир</a:t>
            </a:r>
            <a:r>
              <a:rPr lang="ru-RU" altLang="ru-RU" sz="1200" b="1">
                <a:latin typeface="Times New Roman" panose="02020603050405020304" pitchFamily="18" charset="0"/>
              </a:rPr>
              <a:t> </a:t>
            </a:r>
            <a:r>
              <a:rPr lang="ru-RU" altLang="ru-RU" sz="1600" b="1"/>
              <a:t>природы</a:t>
            </a:r>
          </a:p>
        </p:txBody>
      </p:sp>
      <p:sp>
        <p:nvSpPr>
          <p:cNvPr id="8219" name="Rectangle 27"/>
          <p:cNvSpPr>
            <a:spLocks noChangeArrowheads="1"/>
          </p:cNvSpPr>
          <p:nvPr/>
        </p:nvSpPr>
        <p:spPr bwMode="auto">
          <a:xfrm rot="16200000" flipH="1">
            <a:off x="1884364" y="3779839"/>
            <a:ext cx="1647825" cy="50482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800" b="1"/>
              <a:t>Чужие</a:t>
            </a:r>
          </a:p>
        </p:txBody>
      </p:sp>
      <p:sp>
        <p:nvSpPr>
          <p:cNvPr id="8225" name="Rectangle 33"/>
          <p:cNvSpPr>
            <a:spLocks noChangeArrowheads="1"/>
          </p:cNvSpPr>
          <p:nvPr/>
        </p:nvSpPr>
        <p:spPr bwMode="auto">
          <a:xfrm>
            <a:off x="5006976" y="3746501"/>
            <a:ext cx="2119313" cy="85407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sz="700" b="1">
              <a:latin typeface="Times New Roman" panose="02020603050405020304" pitchFamily="18" charset="0"/>
            </a:endParaRPr>
          </a:p>
          <a:p>
            <a:pPr algn="ctr" eaLnBrk="1" hangingPunct="1"/>
            <a:r>
              <a:rPr lang="ru-RU" altLang="ru-RU" sz="1600" b="1"/>
              <a:t>Индивид </a:t>
            </a:r>
            <a:r>
              <a:rPr lang="ru-RU" altLang="ru-RU" sz="1400" b="1"/>
              <a:t>(инструментальная ценность, средство)</a:t>
            </a:r>
          </a:p>
        </p:txBody>
      </p:sp>
      <p:grpSp>
        <p:nvGrpSpPr>
          <p:cNvPr id="3" name="Group 36"/>
          <p:cNvGrpSpPr>
            <a:grpSpLocks/>
          </p:cNvGrpSpPr>
          <p:nvPr/>
        </p:nvGrpSpPr>
        <p:grpSpPr bwMode="auto">
          <a:xfrm>
            <a:off x="3916363" y="4916488"/>
            <a:ext cx="4545012" cy="1471612"/>
            <a:chOff x="1483" y="3118"/>
            <a:chExt cx="2863" cy="927"/>
          </a:xfrm>
        </p:grpSpPr>
        <p:sp>
          <p:nvSpPr>
            <p:cNvPr id="20513" name="Rectangle 31"/>
            <p:cNvSpPr>
              <a:spLocks noChangeArrowheads="1"/>
            </p:cNvSpPr>
            <p:nvPr/>
          </p:nvSpPr>
          <p:spPr bwMode="auto">
            <a:xfrm>
              <a:off x="2075" y="3549"/>
              <a:ext cx="1588" cy="201"/>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Культурная общность</a:t>
              </a:r>
            </a:p>
          </p:txBody>
        </p:sp>
        <p:sp>
          <p:nvSpPr>
            <p:cNvPr id="20514" name="Rectangle 32"/>
            <p:cNvSpPr>
              <a:spLocks noChangeArrowheads="1"/>
            </p:cNvSpPr>
            <p:nvPr/>
          </p:nvSpPr>
          <p:spPr bwMode="auto">
            <a:xfrm>
              <a:off x="2487" y="3118"/>
              <a:ext cx="890" cy="201"/>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Семья, род</a:t>
              </a:r>
            </a:p>
          </p:txBody>
        </p:sp>
        <p:sp>
          <p:nvSpPr>
            <p:cNvPr id="20515" name="Rectangle 35"/>
            <p:cNvSpPr>
              <a:spLocks noChangeArrowheads="1"/>
            </p:cNvSpPr>
            <p:nvPr/>
          </p:nvSpPr>
          <p:spPr bwMode="auto">
            <a:xfrm>
              <a:off x="1483" y="3843"/>
              <a:ext cx="2863" cy="20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Высшие ценности культурной общности</a:t>
              </a:r>
              <a:endParaRPr lang="ru-RU" altLang="ru-RU" sz="1600"/>
            </a:p>
          </p:txBody>
        </p:sp>
      </p:grpSp>
      <p:sp>
        <p:nvSpPr>
          <p:cNvPr id="8231" name="AutoShape 39"/>
          <p:cNvSpPr>
            <a:spLocks noChangeArrowheads="1"/>
          </p:cNvSpPr>
          <p:nvPr/>
        </p:nvSpPr>
        <p:spPr bwMode="auto">
          <a:xfrm rot="10800000" flipH="1">
            <a:off x="3695701" y="2159000"/>
            <a:ext cx="3611563" cy="2857500"/>
          </a:xfrm>
          <a:custGeom>
            <a:avLst/>
            <a:gdLst>
              <a:gd name="T0" fmla="*/ 0 w 21600"/>
              <a:gd name="T1" fmla="*/ 190796860 h 21600"/>
              <a:gd name="T2" fmla="*/ 188119310 w 21600"/>
              <a:gd name="T3" fmla="*/ 341253507 h 21600"/>
              <a:gd name="T4" fmla="*/ 66844009 w 21600"/>
              <a:gd name="T5" fmla="*/ 190411759 h 21600"/>
              <a:gd name="T6" fmla="*/ 135505168 w 21600"/>
              <a:gd name="T7" fmla="*/ -23048912 h 21600"/>
              <a:gd name="T8" fmla="*/ 281242425 w 21600"/>
              <a:gd name="T9" fmla="*/ 8067939 h 21600"/>
              <a:gd name="T10" fmla="*/ 231535799 w 21600"/>
              <a:gd name="T11" fmla="*/ 9931862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7092" y="3252"/>
                </a:moveTo>
                <a:cubicBezTo>
                  <a:pt x="4214" y="4666"/>
                  <a:pt x="2391" y="7593"/>
                  <a:pt x="2391" y="10799"/>
                </a:cubicBezTo>
                <a:cubicBezTo>
                  <a:pt x="2390" y="14064"/>
                  <a:pt x="4280" y="17033"/>
                  <a:pt x="7236" y="18416"/>
                </a:cubicBezTo>
                <a:lnTo>
                  <a:pt x="6223" y="20582"/>
                </a:lnTo>
                <a:cubicBezTo>
                  <a:pt x="2426" y="18805"/>
                  <a:pt x="0" y="14992"/>
                  <a:pt x="0" y="10800"/>
                </a:cubicBezTo>
                <a:cubicBezTo>
                  <a:pt x="-1" y="6681"/>
                  <a:pt x="2341" y="2922"/>
                  <a:pt x="6038" y="1106"/>
                </a:cubicBezTo>
                <a:lnTo>
                  <a:pt x="4847" y="-1317"/>
                </a:lnTo>
                <a:lnTo>
                  <a:pt x="10060" y="461"/>
                </a:lnTo>
                <a:lnTo>
                  <a:pt x="8282" y="5675"/>
                </a:lnTo>
                <a:lnTo>
                  <a:pt x="7092" y="3252"/>
                </a:lnTo>
                <a:close/>
              </a:path>
            </a:pathLst>
          </a:custGeom>
          <a:solidFill>
            <a:srgbClr val="C0C0C0"/>
          </a:solidFill>
          <a:ln w="9525">
            <a:solidFill>
              <a:srgbClr val="000000"/>
            </a:solidFill>
            <a:miter lim="800000"/>
            <a:headEnd/>
            <a:tailEnd/>
          </a:ln>
        </p:spPr>
        <p:txBody>
          <a:bodyPr/>
          <a:lstStyle/>
          <a:p>
            <a:endParaRPr lang="ru-RU"/>
          </a:p>
        </p:txBody>
      </p:sp>
      <p:sp>
        <p:nvSpPr>
          <p:cNvPr id="8232" name="AutoShape 40"/>
          <p:cNvSpPr>
            <a:spLocks noChangeArrowheads="1"/>
          </p:cNvSpPr>
          <p:nvPr/>
        </p:nvSpPr>
        <p:spPr bwMode="auto">
          <a:xfrm rot="10800000" flipV="1">
            <a:off x="5389563" y="2349500"/>
            <a:ext cx="3886200" cy="3589338"/>
          </a:xfrm>
          <a:custGeom>
            <a:avLst/>
            <a:gdLst>
              <a:gd name="T0" fmla="*/ 3787246 w 21600"/>
              <a:gd name="T1" fmla="*/ 342075835 h 21600"/>
              <a:gd name="T2" fmla="*/ 344675859 w 21600"/>
              <a:gd name="T3" fmla="*/ 565137574 h 21600"/>
              <a:gd name="T4" fmla="*/ 76296176 w 21600"/>
              <a:gd name="T5" fmla="*/ 332880486 h 21600"/>
              <a:gd name="T6" fmla="*/ 215843158 w 21600"/>
              <a:gd name="T7" fmla="*/ -56690437 h 21600"/>
              <a:gd name="T8" fmla="*/ 371931245 w 21600"/>
              <a:gd name="T9" fmla="*/ 11652886 h 21600"/>
              <a:gd name="T10" fmla="*/ 291783257 w 21600"/>
              <a:gd name="T11" fmla="*/ 144805184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8188" y="2674"/>
                </a:moveTo>
                <a:cubicBezTo>
                  <a:pt x="4658" y="3809"/>
                  <a:pt x="2265" y="7092"/>
                  <a:pt x="2265" y="10799"/>
                </a:cubicBezTo>
                <a:cubicBezTo>
                  <a:pt x="2264" y="15461"/>
                  <a:pt x="6005" y="19260"/>
                  <a:pt x="10666" y="19333"/>
                </a:cubicBezTo>
                <a:lnTo>
                  <a:pt x="10630" y="21598"/>
                </a:lnTo>
                <a:cubicBezTo>
                  <a:pt x="4732" y="21506"/>
                  <a:pt x="0" y="16698"/>
                  <a:pt x="0" y="10800"/>
                </a:cubicBezTo>
                <a:cubicBezTo>
                  <a:pt x="-1" y="6108"/>
                  <a:pt x="3028" y="1953"/>
                  <a:pt x="7495" y="518"/>
                </a:cubicBezTo>
                <a:lnTo>
                  <a:pt x="6668" y="-2053"/>
                </a:lnTo>
                <a:lnTo>
                  <a:pt x="11490" y="422"/>
                </a:lnTo>
                <a:lnTo>
                  <a:pt x="9014" y="5244"/>
                </a:lnTo>
                <a:lnTo>
                  <a:pt x="8188" y="2674"/>
                </a:lnTo>
                <a:close/>
              </a:path>
            </a:pathLst>
          </a:custGeom>
          <a:solidFill>
            <a:srgbClr val="C0C0C0"/>
          </a:solidFill>
          <a:ln w="9525">
            <a:solidFill>
              <a:srgbClr val="000000"/>
            </a:solidFill>
            <a:miter lim="800000"/>
            <a:headEnd/>
            <a:tailEnd/>
          </a:ln>
        </p:spPr>
        <p:txBody>
          <a:bodyPr/>
          <a:lstStyle/>
          <a:p>
            <a:endParaRPr lang="ru-RU"/>
          </a:p>
        </p:txBody>
      </p:sp>
      <p:sp>
        <p:nvSpPr>
          <p:cNvPr id="8210" name="AutoShape 18"/>
          <p:cNvSpPr>
            <a:spLocks noChangeArrowheads="1"/>
          </p:cNvSpPr>
          <p:nvPr/>
        </p:nvSpPr>
        <p:spPr bwMode="auto">
          <a:xfrm>
            <a:off x="7716838" y="3814763"/>
            <a:ext cx="1784350" cy="436562"/>
          </a:xfrm>
          <a:prstGeom prst="rightArrow">
            <a:avLst>
              <a:gd name="adj1" fmla="val 42278"/>
              <a:gd name="adj2" fmla="val 68632"/>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8233" name="AutoShape 41"/>
          <p:cNvSpPr>
            <a:spLocks noChangeArrowheads="1"/>
          </p:cNvSpPr>
          <p:nvPr/>
        </p:nvSpPr>
        <p:spPr bwMode="auto">
          <a:xfrm rot="10800000" flipV="1">
            <a:off x="5764214" y="3937000"/>
            <a:ext cx="2028825" cy="1092200"/>
          </a:xfrm>
          <a:custGeom>
            <a:avLst/>
            <a:gdLst>
              <a:gd name="T0" fmla="*/ 1049823 w 21600"/>
              <a:gd name="T1" fmla="*/ 31717085 h 21600"/>
              <a:gd name="T2" fmla="*/ 95280749 w 21600"/>
              <a:gd name="T3" fmla="*/ 51120668 h 21600"/>
              <a:gd name="T4" fmla="*/ 29078323 w 21600"/>
              <a:gd name="T5" fmla="*/ 30494984 h 21600"/>
              <a:gd name="T6" fmla="*/ 60256292 w 21600"/>
              <a:gd name="T7" fmla="*/ -5379489 h 21600"/>
              <a:gd name="T8" fmla="*/ 107737848 w 21600"/>
              <a:gd name="T9" fmla="*/ 1907355 h 21600"/>
              <a:gd name="T10" fmla="*/ 82594305 w 21600"/>
              <a:gd name="T11" fmla="*/ 15668065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8569" y="3547"/>
                </a:moveTo>
                <a:cubicBezTo>
                  <a:pt x="5384" y="4526"/>
                  <a:pt x="3212" y="7468"/>
                  <a:pt x="3212" y="10799"/>
                </a:cubicBezTo>
                <a:cubicBezTo>
                  <a:pt x="3212" y="14990"/>
                  <a:pt x="6609" y="18388"/>
                  <a:pt x="10800" y="18388"/>
                </a:cubicBezTo>
                <a:lnTo>
                  <a:pt x="10800" y="21600"/>
                </a:lnTo>
                <a:cubicBezTo>
                  <a:pt x="4835" y="21600"/>
                  <a:pt x="0" y="16764"/>
                  <a:pt x="0" y="10800"/>
                </a:cubicBezTo>
                <a:cubicBezTo>
                  <a:pt x="-1" y="6058"/>
                  <a:pt x="3092" y="1871"/>
                  <a:pt x="7624" y="477"/>
                </a:cubicBezTo>
                <a:lnTo>
                  <a:pt x="6830" y="-2104"/>
                </a:lnTo>
                <a:lnTo>
                  <a:pt x="12212" y="746"/>
                </a:lnTo>
                <a:lnTo>
                  <a:pt x="9362" y="6128"/>
                </a:lnTo>
                <a:lnTo>
                  <a:pt x="8569" y="3547"/>
                </a:lnTo>
                <a:close/>
              </a:path>
            </a:pathLst>
          </a:custGeom>
          <a:solidFill>
            <a:srgbClr val="C0C0C0"/>
          </a:solidFill>
          <a:ln w="9525">
            <a:solidFill>
              <a:srgbClr val="000000"/>
            </a:solidFill>
            <a:miter lim="800000"/>
            <a:headEnd/>
            <a:tailEnd/>
          </a:ln>
        </p:spPr>
        <p:txBody>
          <a:bodyPr/>
          <a:lstStyle/>
          <a:p>
            <a:endParaRPr lang="ru-RU"/>
          </a:p>
        </p:txBody>
      </p:sp>
      <p:grpSp>
        <p:nvGrpSpPr>
          <p:cNvPr id="4" name="Group 38"/>
          <p:cNvGrpSpPr>
            <a:grpSpLocks/>
          </p:cNvGrpSpPr>
          <p:nvPr/>
        </p:nvGrpSpPr>
        <p:grpSpPr bwMode="auto">
          <a:xfrm>
            <a:off x="7496176" y="3192463"/>
            <a:ext cx="1127125" cy="1566862"/>
            <a:chOff x="3607" y="2020"/>
            <a:chExt cx="710" cy="987"/>
          </a:xfrm>
        </p:grpSpPr>
        <p:sp>
          <p:nvSpPr>
            <p:cNvPr id="20511" name="Rectangle 25"/>
            <p:cNvSpPr>
              <a:spLocks noChangeArrowheads="1"/>
            </p:cNvSpPr>
            <p:nvPr/>
          </p:nvSpPr>
          <p:spPr bwMode="auto">
            <a:xfrm rot="5400000" flipH="1">
              <a:off x="3708" y="2398"/>
              <a:ext cx="987" cy="231"/>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Место</a:t>
              </a:r>
              <a:r>
                <a:rPr lang="ru-RU" altLang="ru-RU" sz="1200" b="1">
                  <a:latin typeface="Times New Roman" panose="02020603050405020304" pitchFamily="18" charset="0"/>
                </a:rPr>
                <a:t> </a:t>
              </a:r>
              <a:r>
                <a:rPr lang="ru-RU" altLang="ru-RU" sz="1600" b="1"/>
                <a:t>жизни</a:t>
              </a:r>
            </a:p>
          </p:txBody>
        </p:sp>
        <p:sp>
          <p:nvSpPr>
            <p:cNvPr id="20512" name="Rectangle 26"/>
            <p:cNvSpPr>
              <a:spLocks noChangeArrowheads="1"/>
            </p:cNvSpPr>
            <p:nvPr/>
          </p:nvSpPr>
          <p:spPr bwMode="auto">
            <a:xfrm rot="5400000">
              <a:off x="3446" y="2418"/>
              <a:ext cx="556" cy="233"/>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Дом  </a:t>
              </a:r>
            </a:p>
          </p:txBody>
        </p:sp>
      </p:grpSp>
      <p:sp>
        <p:nvSpPr>
          <p:cNvPr id="8220" name="Rectangle 28"/>
          <p:cNvSpPr>
            <a:spLocks noChangeArrowheads="1"/>
          </p:cNvSpPr>
          <p:nvPr/>
        </p:nvSpPr>
        <p:spPr bwMode="auto">
          <a:xfrm rot="-5400000">
            <a:off x="3679032" y="3744119"/>
            <a:ext cx="892175" cy="490538"/>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1600" b="1"/>
              <a:t>Свои</a:t>
            </a:r>
          </a:p>
        </p:txBody>
      </p:sp>
      <p:sp>
        <p:nvSpPr>
          <p:cNvPr id="8221" name="AutoShape 29"/>
          <p:cNvSpPr>
            <a:spLocks noChangeArrowheads="1"/>
          </p:cNvSpPr>
          <p:nvPr/>
        </p:nvSpPr>
        <p:spPr bwMode="auto">
          <a:xfrm flipH="1">
            <a:off x="2968626" y="3846514"/>
            <a:ext cx="760413" cy="376237"/>
          </a:xfrm>
          <a:prstGeom prst="rightArrow">
            <a:avLst>
              <a:gd name="adj1" fmla="val 45750"/>
              <a:gd name="adj2" fmla="val 54691"/>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36" name="TextBox 35"/>
          <p:cNvSpPr txBox="1">
            <a:spLocks noChangeArrowheads="1"/>
          </p:cNvSpPr>
          <p:nvPr/>
        </p:nvSpPr>
        <p:spPr bwMode="auto">
          <a:xfrm>
            <a:off x="8824914" y="1393825"/>
            <a:ext cx="1393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chemeClr val="bg1"/>
                </a:solidFill>
              </a:rPr>
              <a:t>«Восток»?</a:t>
            </a:r>
          </a:p>
        </p:txBody>
      </p:sp>
      <p:sp>
        <p:nvSpPr>
          <p:cNvPr id="37" name="TextBox 36"/>
          <p:cNvSpPr txBox="1">
            <a:spLocks noChangeArrowheads="1"/>
          </p:cNvSpPr>
          <p:nvPr/>
        </p:nvSpPr>
        <p:spPr bwMode="auto">
          <a:xfrm>
            <a:off x="2133601" y="5051425"/>
            <a:ext cx="19208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solidFill>
                  <a:schemeClr val="bg1"/>
                </a:solidFill>
              </a:rPr>
              <a:t>Притча о своих и чужих:</a:t>
            </a:r>
          </a:p>
        </p:txBody>
      </p:sp>
      <p:sp>
        <p:nvSpPr>
          <p:cNvPr id="38" name="TextBox 37"/>
          <p:cNvSpPr txBox="1">
            <a:spLocks noChangeArrowheads="1"/>
          </p:cNvSpPr>
          <p:nvPr/>
        </p:nvSpPr>
        <p:spPr bwMode="auto">
          <a:xfrm>
            <a:off x="2152650" y="5556250"/>
            <a:ext cx="1944688"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ru-RU" altLang="ru-RU" b="1">
                <a:solidFill>
                  <a:schemeClr val="bg1"/>
                </a:solidFill>
              </a:rPr>
              <a:t>«раненый и самарянин»</a:t>
            </a:r>
          </a:p>
          <a:p>
            <a:pPr algn="r" eaLnBrk="1" hangingPunct="1"/>
            <a:r>
              <a:rPr lang="ru-RU" altLang="ru-RU">
                <a:solidFill>
                  <a:schemeClr val="bg1"/>
                </a:solidFill>
              </a:rPr>
              <a:t>(Лк, 10, 33)</a:t>
            </a:r>
          </a:p>
        </p:txBody>
      </p:sp>
      <p:sp>
        <p:nvSpPr>
          <p:cNvPr id="8226" name="AutoShape 34"/>
          <p:cNvSpPr>
            <a:spLocks noChangeArrowheads="1"/>
          </p:cNvSpPr>
          <p:nvPr/>
        </p:nvSpPr>
        <p:spPr bwMode="auto">
          <a:xfrm>
            <a:off x="4289426" y="3825876"/>
            <a:ext cx="1158875" cy="396875"/>
          </a:xfrm>
          <a:prstGeom prst="leftRightArrow">
            <a:avLst>
              <a:gd name="adj1" fmla="val 36861"/>
              <a:gd name="adj2" fmla="val 46693"/>
            </a:avLst>
          </a:prstGeom>
          <a:solidFill>
            <a:srgbClr val="C0C0C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Tree>
    <p:extLst>
      <p:ext uri="{BB962C8B-B14F-4D97-AF65-F5344CB8AC3E}">
        <p14:creationId xmlns:p14="http://schemas.microsoft.com/office/powerpoint/2010/main" val="22155691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232"/>
                                        </p:tgtEl>
                                        <p:attrNameLst>
                                          <p:attrName>style.visibility</p:attrName>
                                        </p:attrNameLst>
                                      </p:cBhvr>
                                      <p:to>
                                        <p:strVal val="visible"/>
                                      </p:to>
                                    </p:set>
                                    <p:animEffect transition="in" filter="wipe(down)">
                                      <p:cBhvr>
                                        <p:cTn id="15" dur="500"/>
                                        <p:tgtEl>
                                          <p:spTgt spid="8232"/>
                                        </p:tgtEl>
                                      </p:cBhvr>
                                    </p:animEffect>
                                  </p:childTnLst>
                                </p:cTn>
                              </p:par>
                            </p:childTnLst>
                          </p:cTn>
                        </p:par>
                        <p:par>
                          <p:cTn id="16" fill="hold" nodeType="afterGroup">
                            <p:stCondLst>
                              <p:cond delay="5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8216"/>
                                        </p:tgtEl>
                                        <p:attrNameLst>
                                          <p:attrName>style.visibility</p:attrName>
                                        </p:attrNameLst>
                                      </p:cBhvr>
                                      <p:to>
                                        <p:strVal val="visible"/>
                                      </p:to>
                                    </p:set>
                                    <p:animEffect transition="in" filter="wipe(left)">
                                      <p:cBhvr>
                                        <p:cTn id="22" dur="500"/>
                                        <p:tgtEl>
                                          <p:spTgt spid="8216"/>
                                        </p:tgtEl>
                                      </p:cBhvr>
                                    </p:animEffect>
                                  </p:childTnLst>
                                </p:cTn>
                              </p:par>
                            </p:childTnLst>
                          </p:cTn>
                        </p:par>
                        <p:par>
                          <p:cTn id="23" fill="hold" nodeType="afterGroup">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8210"/>
                                        </p:tgtEl>
                                        <p:attrNameLst>
                                          <p:attrName>style.visibility</p:attrName>
                                        </p:attrNameLst>
                                      </p:cBhvr>
                                      <p:to>
                                        <p:strVal val="visible"/>
                                      </p:to>
                                    </p:set>
                                    <p:animEffect transition="in" filter="wipe(left)">
                                      <p:cBhvr>
                                        <p:cTn id="26" dur="500"/>
                                        <p:tgtEl>
                                          <p:spTgt spid="821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8231"/>
                                        </p:tgtEl>
                                        <p:attrNameLst>
                                          <p:attrName>style.visibility</p:attrName>
                                        </p:attrNameLst>
                                      </p:cBhvr>
                                      <p:to>
                                        <p:strVal val="visible"/>
                                      </p:to>
                                    </p:set>
                                    <p:animEffect transition="in" filter="wipe(up)">
                                      <p:cBhvr>
                                        <p:cTn id="31" dur="500"/>
                                        <p:tgtEl>
                                          <p:spTgt spid="8231"/>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8220"/>
                                        </p:tgtEl>
                                        <p:attrNameLst>
                                          <p:attrName>style.visibility</p:attrName>
                                        </p:attrNameLst>
                                      </p:cBhvr>
                                      <p:to>
                                        <p:strVal val="visible"/>
                                      </p:to>
                                    </p:set>
                                    <p:animEffect transition="in" filter="wipe(up)">
                                      <p:cBhvr>
                                        <p:cTn id="34" dur="500"/>
                                        <p:tgtEl>
                                          <p:spTgt spid="8220"/>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8219"/>
                                        </p:tgtEl>
                                        <p:attrNameLst>
                                          <p:attrName>style.visibility</p:attrName>
                                        </p:attrNameLst>
                                      </p:cBhvr>
                                      <p:to>
                                        <p:strVal val="visible"/>
                                      </p:to>
                                    </p:set>
                                    <p:animEffect transition="in" filter="wipe(up)">
                                      <p:cBhvr>
                                        <p:cTn id="37" dur="500"/>
                                        <p:tgtEl>
                                          <p:spTgt spid="821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233"/>
                                        </p:tgtEl>
                                        <p:attrNameLst>
                                          <p:attrName>style.visibility</p:attrName>
                                        </p:attrNameLst>
                                      </p:cBhvr>
                                      <p:to>
                                        <p:strVal val="visible"/>
                                      </p:to>
                                    </p:set>
                                    <p:animEffect transition="in" filter="wipe(down)">
                                      <p:cBhvr>
                                        <p:cTn id="42" dur="500"/>
                                        <p:tgtEl>
                                          <p:spTgt spid="8233"/>
                                        </p:tgtEl>
                                      </p:cBhvr>
                                    </p:animEffect>
                                  </p:childTnLst>
                                </p:cTn>
                              </p:par>
                            </p:childTnLst>
                          </p:cTn>
                        </p:par>
                        <p:par>
                          <p:cTn id="43" fill="hold" nodeType="afterGroup">
                            <p:stCondLst>
                              <p:cond delay="500"/>
                            </p:stCondLst>
                            <p:childTnLst>
                              <p:par>
                                <p:cTn id="44" presetID="22" presetClass="entr" presetSubtype="2" fill="hold" grpId="0" nodeType="afterEffect">
                                  <p:stCondLst>
                                    <p:cond delay="0"/>
                                  </p:stCondLst>
                                  <p:childTnLst>
                                    <p:set>
                                      <p:cBhvr>
                                        <p:cTn id="45" dur="1" fill="hold">
                                          <p:stCondLst>
                                            <p:cond delay="0"/>
                                          </p:stCondLst>
                                        </p:cTn>
                                        <p:tgtEl>
                                          <p:spTgt spid="8225"/>
                                        </p:tgtEl>
                                        <p:attrNameLst>
                                          <p:attrName>style.visibility</p:attrName>
                                        </p:attrNameLst>
                                      </p:cBhvr>
                                      <p:to>
                                        <p:strVal val="visible"/>
                                      </p:to>
                                    </p:set>
                                    <p:animEffect transition="in" filter="wipe(right)">
                                      <p:cBhvr>
                                        <p:cTn id="46" dur="500"/>
                                        <p:tgtEl>
                                          <p:spTgt spid="822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8226"/>
                                        </p:tgtEl>
                                        <p:attrNameLst>
                                          <p:attrName>style.visibility</p:attrName>
                                        </p:attrNameLst>
                                      </p:cBhvr>
                                      <p:to>
                                        <p:strVal val="visible"/>
                                      </p:to>
                                    </p:set>
                                    <p:animEffect transition="in" filter="wipe(right)">
                                      <p:cBhvr>
                                        <p:cTn id="51" dur="500"/>
                                        <p:tgtEl>
                                          <p:spTgt spid="8226"/>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8221"/>
                                        </p:tgtEl>
                                        <p:attrNameLst>
                                          <p:attrName>style.visibility</p:attrName>
                                        </p:attrNameLst>
                                      </p:cBhvr>
                                      <p:to>
                                        <p:strVal val="visible"/>
                                      </p:to>
                                    </p:set>
                                    <p:animEffect transition="in" filter="wipe(right)">
                                      <p:cBhvr>
                                        <p:cTn id="56" dur="500"/>
                                        <p:tgtEl>
                                          <p:spTgt spid="8221"/>
                                        </p:tgtEl>
                                      </p:cBhvr>
                                    </p:animEffect>
                                  </p:childTnLst>
                                </p:cTn>
                              </p:par>
                            </p:childTnLst>
                          </p:cTn>
                        </p:par>
                        <p:par>
                          <p:cTn id="57" fill="hold" nodeType="afterGroup">
                            <p:stCondLst>
                              <p:cond delay="500"/>
                            </p:stCondLst>
                            <p:childTnLst>
                              <p:par>
                                <p:cTn id="58" presetID="26" presetClass="emph" presetSubtype="0" fill="hold" grpId="1" nodeType="afterEffect">
                                  <p:stCondLst>
                                    <p:cond delay="0"/>
                                  </p:stCondLst>
                                  <p:childTnLst>
                                    <p:animEffect transition="out" filter="fade">
                                      <p:cBhvr>
                                        <p:cTn id="59" dur="500" tmFilter="0, 0; .2, .5; .8, .5; 1, 0"/>
                                        <p:tgtEl>
                                          <p:spTgt spid="8219"/>
                                        </p:tgtEl>
                                      </p:cBhvr>
                                    </p:animEffect>
                                    <p:animScale>
                                      <p:cBhvr>
                                        <p:cTn id="60" dur="250" autoRev="1" fill="hold"/>
                                        <p:tgtEl>
                                          <p:spTgt spid="8219"/>
                                        </p:tgtEl>
                                      </p:cBhvr>
                                      <p:by x="105000" y="105000"/>
                                    </p:animScale>
                                  </p:childTnLst>
                                </p:cTn>
                              </p:par>
                            </p:childTnLst>
                          </p:cTn>
                        </p:par>
                        <p:par>
                          <p:cTn id="61" fill="hold" nodeType="afterGroup">
                            <p:stCondLst>
                              <p:cond delay="1000"/>
                            </p:stCondLst>
                            <p:childTnLst>
                              <p:par>
                                <p:cTn id="62" presetID="26" presetClass="emph" presetSubtype="0" fill="hold" grpId="2" nodeType="afterEffect">
                                  <p:stCondLst>
                                    <p:cond delay="0"/>
                                  </p:stCondLst>
                                  <p:childTnLst>
                                    <p:animEffect transition="out" filter="fade">
                                      <p:cBhvr>
                                        <p:cTn id="63" dur="500" tmFilter="0, 0; .2, .5; .8, .5; 1, 0"/>
                                        <p:tgtEl>
                                          <p:spTgt spid="8219"/>
                                        </p:tgtEl>
                                      </p:cBhvr>
                                    </p:animEffect>
                                    <p:animScale>
                                      <p:cBhvr>
                                        <p:cTn id="64" dur="250" autoRev="1" fill="hold"/>
                                        <p:tgtEl>
                                          <p:spTgt spid="8219"/>
                                        </p:tgtEl>
                                      </p:cBhvr>
                                      <p:by x="105000" y="105000"/>
                                    </p:animScale>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1" fill="hold" nodeType="clickEffect">
                                  <p:stCondLst>
                                    <p:cond delay="0"/>
                                  </p:stCondLst>
                                  <p:childTnLst>
                                    <p:set>
                                      <p:cBhvr>
                                        <p:cTn id="68" dur="1" fill="hold">
                                          <p:stCondLst>
                                            <p:cond delay="0"/>
                                          </p:stCondLst>
                                        </p:cTn>
                                        <p:tgtEl>
                                          <p:spTgt spid="37">
                                            <p:txEl>
                                              <p:pRg st="0" end="0"/>
                                            </p:txEl>
                                          </p:spTgt>
                                        </p:tgtEl>
                                        <p:attrNameLst>
                                          <p:attrName>style.visibility</p:attrName>
                                        </p:attrNameLst>
                                      </p:cBhvr>
                                      <p:to>
                                        <p:strVal val="visible"/>
                                      </p:to>
                                    </p:set>
                                    <p:animEffect transition="in" filter="wipe(up)">
                                      <p:cBhvr>
                                        <p:cTn id="69" dur="500"/>
                                        <p:tgtEl>
                                          <p:spTgt spid="37">
                                            <p:txEl>
                                              <p:pRg st="0" end="0"/>
                                            </p:txEl>
                                          </p:spTgt>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2" presetClass="entr" presetSubtype="1" fill="hold" nodeType="click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Effect transition="in" filter="wipe(up)">
                                      <p:cBhvr>
                                        <p:cTn id="74" dur="500"/>
                                        <p:tgtEl>
                                          <p:spTgt spid="38">
                                            <p:txEl>
                                              <p:pRg st="0" end="0"/>
                                            </p:txEl>
                                          </p:spTgt>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1" fill="hold" nodeType="clickEffect">
                                  <p:stCondLst>
                                    <p:cond delay="0"/>
                                  </p:stCondLst>
                                  <p:childTnLst>
                                    <p:set>
                                      <p:cBhvr>
                                        <p:cTn id="78" dur="1" fill="hold">
                                          <p:stCondLst>
                                            <p:cond delay="0"/>
                                          </p:stCondLst>
                                        </p:cTn>
                                        <p:tgtEl>
                                          <p:spTgt spid="38">
                                            <p:txEl>
                                              <p:pRg st="1" end="1"/>
                                            </p:txEl>
                                          </p:spTgt>
                                        </p:tgtEl>
                                        <p:attrNameLst>
                                          <p:attrName>style.visibility</p:attrName>
                                        </p:attrNameLst>
                                      </p:cBhvr>
                                      <p:to>
                                        <p:strVal val="visible"/>
                                      </p:to>
                                    </p:set>
                                    <p:animEffect transition="in" filter="wipe(up)">
                                      <p:cBhvr>
                                        <p:cTn id="79" dur="500"/>
                                        <p:tgtEl>
                                          <p:spTgt spid="38">
                                            <p:txEl>
                                              <p:pRg st="1" end="1"/>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22" presetClass="entr" presetSubtype="1" fill="hold" nodeType="clickEffect">
                                  <p:stCondLst>
                                    <p:cond delay="0"/>
                                  </p:stCondLst>
                                  <p:childTnLst>
                                    <p:set>
                                      <p:cBhvr>
                                        <p:cTn id="83" dur="1" fill="hold">
                                          <p:stCondLst>
                                            <p:cond delay="0"/>
                                          </p:stCondLst>
                                        </p:cTn>
                                        <p:tgtEl>
                                          <p:spTgt spid="36">
                                            <p:txEl>
                                              <p:pRg st="0" end="0"/>
                                            </p:txEl>
                                          </p:spTgt>
                                        </p:tgtEl>
                                        <p:attrNameLst>
                                          <p:attrName>style.visibility</p:attrName>
                                        </p:attrNameLst>
                                      </p:cBhvr>
                                      <p:to>
                                        <p:strVal val="visible"/>
                                      </p:to>
                                    </p:set>
                                    <p:animEffect transition="in" filter="wipe(up)">
                                      <p:cBhvr>
                                        <p:cTn id="84"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6" grpId="0" animBg="1"/>
      <p:bldP spid="8219" grpId="0" animBg="1"/>
      <p:bldP spid="8219" grpId="1" animBg="1"/>
      <p:bldP spid="8219" grpId="2" animBg="1"/>
      <p:bldP spid="8225" grpId="0" animBg="1"/>
      <p:bldP spid="8231" grpId="0" animBg="1"/>
      <p:bldP spid="8232" grpId="0" animBg="1"/>
      <p:bldP spid="8210" grpId="0" animBg="1"/>
      <p:bldP spid="8233" grpId="0" animBg="1"/>
      <p:bldP spid="8220" grpId="0" animBg="1"/>
      <p:bldP spid="8221" grpId="0" animBg="1"/>
      <p:bldP spid="82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1449388" y="6996113"/>
            <a:ext cx="8229601" cy="596900"/>
          </a:xfrm>
        </p:spPr>
        <p:txBody>
          <a:bodyPr>
            <a:normAutofit fontScale="90000"/>
          </a:bodyPr>
          <a:lstStyle/>
          <a:p>
            <a:pPr eaLnBrk="1" hangingPunct="1"/>
            <a:r>
              <a:rPr lang="ru-RU" altLang="ru-RU" sz="1600" b="1"/>
              <a:t>«Треугольник жесткости» европейского типа культуры хозяйствования: НЕОПРЕДЕЛЕННОСТЬ В ДЕЛЕ…</a:t>
            </a:r>
            <a:br>
              <a:rPr lang="ru-RU" altLang="ru-RU" sz="1600" b="1"/>
            </a:br>
            <a:endParaRPr lang="ru-RU" altLang="ru-RU" sz="1600"/>
          </a:p>
        </p:txBody>
      </p:sp>
      <p:grpSp>
        <p:nvGrpSpPr>
          <p:cNvPr id="2" name="Group 43"/>
          <p:cNvGrpSpPr>
            <a:grpSpLocks/>
          </p:cNvGrpSpPr>
          <p:nvPr/>
        </p:nvGrpSpPr>
        <p:grpSpPr bwMode="auto">
          <a:xfrm>
            <a:off x="3324225" y="457200"/>
            <a:ext cx="5029200" cy="4267200"/>
            <a:chOff x="1056" y="240"/>
            <a:chExt cx="3252" cy="2760"/>
          </a:xfrm>
        </p:grpSpPr>
        <p:sp>
          <p:nvSpPr>
            <p:cNvPr id="18455" name="WordArt 2"/>
            <p:cNvSpPr>
              <a:spLocks noChangeArrowheads="1" noChangeShapeType="1"/>
            </p:cNvSpPr>
            <p:nvPr/>
          </p:nvSpPr>
          <p:spPr bwMode="auto">
            <a:xfrm rot="2901224">
              <a:off x="1868" y="605"/>
              <a:ext cx="2096" cy="1954"/>
            </a:xfrm>
            <a:prstGeom prst="rect">
              <a:avLst/>
            </a:prstGeom>
          </p:spPr>
          <p:txBody>
            <a:bodyPr spcFirstLastPara="1" wrap="none" fromWordArt="1">
              <a:prstTxWarp prst="textArchUp">
                <a:avLst>
                  <a:gd name="adj" fmla="val 13055276"/>
                </a:avLst>
              </a:prstTxWarp>
            </a:bodyPr>
            <a:lstStyle/>
            <a:p>
              <a:pPr algn="ctr"/>
              <a:r>
                <a:rPr lang="ru-RU" sz="3600" kern="10">
                  <a:ln w="9525">
                    <a:solidFill>
                      <a:srgbClr val="FF0000"/>
                    </a:solidFill>
                    <a:round/>
                    <a:headEnd/>
                    <a:tailEnd/>
                  </a:ln>
                  <a:solidFill>
                    <a:srgbClr val="FF0000"/>
                  </a:solidFill>
                  <a:latin typeface="Times New Roman" panose="02020603050405020304" pitchFamily="18" charset="0"/>
                  <a:cs typeface="Times New Roman" panose="02020603050405020304" pitchFamily="18" charset="0"/>
                </a:rPr>
                <a:t>Философия</a:t>
              </a:r>
            </a:p>
          </p:txBody>
        </p:sp>
        <p:sp>
          <p:nvSpPr>
            <p:cNvPr id="18456" name="WordArt 3"/>
            <p:cNvSpPr>
              <a:spLocks noChangeArrowheads="1" noChangeShapeType="1"/>
            </p:cNvSpPr>
            <p:nvPr/>
          </p:nvSpPr>
          <p:spPr bwMode="auto">
            <a:xfrm rot="-3324814">
              <a:off x="1367" y="819"/>
              <a:ext cx="1782" cy="1226"/>
            </a:xfrm>
            <a:prstGeom prst="rect">
              <a:avLst/>
            </a:prstGeom>
          </p:spPr>
          <p:txBody>
            <a:bodyPr spcFirstLastPara="1" wrap="none" fromWordArt="1">
              <a:prstTxWarp prst="textArchUp">
                <a:avLst>
                  <a:gd name="adj" fmla="val 12574540"/>
                </a:avLst>
              </a:prstTxWarp>
            </a:bodyPr>
            <a:lstStyle/>
            <a:p>
              <a:pPr algn="ctr"/>
              <a:r>
                <a:rPr lang="ru-RU" sz="3600" kern="10">
                  <a:ln w="9525">
                    <a:solidFill>
                      <a:srgbClr val="0000FF"/>
                    </a:solidFill>
                    <a:round/>
                    <a:headEnd/>
                    <a:tailEnd/>
                  </a:ln>
                  <a:solidFill>
                    <a:srgbClr val="0000FF"/>
                  </a:solidFill>
                  <a:latin typeface="Times New Roman" panose="02020603050405020304" pitchFamily="18" charset="0"/>
                  <a:cs typeface="Times New Roman" panose="02020603050405020304" pitchFamily="18" charset="0"/>
                </a:rPr>
                <a:t>Религия</a:t>
              </a:r>
            </a:p>
          </p:txBody>
        </p:sp>
        <p:sp>
          <p:nvSpPr>
            <p:cNvPr id="18457" name="WordArt 4"/>
            <p:cNvSpPr>
              <a:spLocks noChangeArrowheads="1" noChangeShapeType="1"/>
            </p:cNvSpPr>
            <p:nvPr/>
          </p:nvSpPr>
          <p:spPr bwMode="auto">
            <a:xfrm rot="-74067">
              <a:off x="2064" y="2328"/>
              <a:ext cx="1247" cy="366"/>
            </a:xfrm>
            <a:prstGeom prst="rect">
              <a:avLst/>
            </a:prstGeom>
          </p:spPr>
          <p:txBody>
            <a:bodyPr spcFirstLastPara="1" wrap="none" fromWordArt="1">
              <a:prstTxWarp prst="textArchDown">
                <a:avLst>
                  <a:gd name="adj" fmla="val 375314"/>
                </a:avLst>
              </a:prstTxWarp>
            </a:bodyPr>
            <a:lstStyle/>
            <a:p>
              <a:pPr algn="ctr"/>
              <a:r>
                <a:rPr lang="ru-RU" kern="10">
                  <a:ln w="9525">
                    <a:solidFill>
                      <a:srgbClr val="99CC00"/>
                    </a:solidFill>
                    <a:round/>
                    <a:headEnd/>
                    <a:tailEnd/>
                  </a:ln>
                  <a:solidFill>
                    <a:srgbClr val="99CC00"/>
                  </a:solidFill>
                  <a:latin typeface="Times New Roman" panose="02020603050405020304" pitchFamily="18" charset="0"/>
                  <a:cs typeface="Times New Roman" panose="02020603050405020304" pitchFamily="18" charset="0"/>
                </a:rPr>
                <a:t>Наука</a:t>
              </a:r>
            </a:p>
          </p:txBody>
        </p:sp>
        <p:sp>
          <p:nvSpPr>
            <p:cNvPr id="18458" name="Oval 5"/>
            <p:cNvSpPr>
              <a:spLocks noChangeArrowheads="1"/>
            </p:cNvSpPr>
            <p:nvPr/>
          </p:nvSpPr>
          <p:spPr bwMode="auto">
            <a:xfrm>
              <a:off x="1056" y="240"/>
              <a:ext cx="3252" cy="2760"/>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pSp>
      <p:sp>
        <p:nvSpPr>
          <p:cNvPr id="18436" name="Line 8"/>
          <p:cNvSpPr>
            <a:spLocks noChangeShapeType="1"/>
          </p:cNvSpPr>
          <p:nvPr/>
        </p:nvSpPr>
        <p:spPr bwMode="auto">
          <a:xfrm>
            <a:off x="5791200" y="0"/>
            <a:ext cx="0" cy="152400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54" name="Text Box 17"/>
          <p:cNvSpPr txBox="1">
            <a:spLocks noChangeArrowheads="1"/>
          </p:cNvSpPr>
          <p:nvPr/>
        </p:nvSpPr>
        <p:spPr bwMode="auto">
          <a:xfrm>
            <a:off x="4735514" y="6202363"/>
            <a:ext cx="2206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1800" b="1" i="1">
                <a:solidFill>
                  <a:srgbClr val="669900"/>
                </a:solidFill>
              </a:rPr>
              <a:t>Поля – </a:t>
            </a:r>
            <a:r>
              <a:rPr lang="ru-RU" altLang="ru-RU" sz="1800" b="1" i="1" u="sng">
                <a:solidFill>
                  <a:srgbClr val="669900"/>
                </a:solidFill>
              </a:rPr>
              <a:t>Част</a:t>
            </a:r>
            <a:r>
              <a:rPr lang="ru-RU" altLang="ru-RU" sz="1800" b="1" i="1">
                <a:solidFill>
                  <a:srgbClr val="669900"/>
                </a:solidFill>
              </a:rPr>
              <a:t>ицы</a:t>
            </a:r>
            <a:endParaRPr lang="ru-RU" altLang="ru-RU" sz="1800" b="1" u="sng"/>
          </a:p>
        </p:txBody>
      </p:sp>
      <p:sp>
        <p:nvSpPr>
          <p:cNvPr id="55" name="Text Box 26"/>
          <p:cNvSpPr txBox="1">
            <a:spLocks noChangeArrowheads="1"/>
          </p:cNvSpPr>
          <p:nvPr/>
        </p:nvSpPr>
        <p:spPr bwMode="auto">
          <a:xfrm>
            <a:off x="1524000" y="5472113"/>
            <a:ext cx="9144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4800" b="1" i="1">
                <a:solidFill>
                  <a:srgbClr val="669900"/>
                </a:solidFill>
              </a:rPr>
              <a:t>Что?.. </a:t>
            </a:r>
            <a:r>
              <a:rPr lang="ru-RU" altLang="ru-RU" sz="2000" b="1" i="1" u="sng">
                <a:solidFill>
                  <a:srgbClr val="669900"/>
                </a:solidFill>
              </a:rPr>
              <a:t>Почему</a:t>
            </a:r>
            <a:r>
              <a:rPr lang="ru-RU" altLang="ru-RU" sz="1800" b="1" i="1">
                <a:solidFill>
                  <a:srgbClr val="669900"/>
                </a:solidFill>
              </a:rPr>
              <a:t>? </a:t>
            </a:r>
            <a:r>
              <a:rPr lang="ru-RU" altLang="ru-RU" sz="1600" b="1">
                <a:solidFill>
                  <a:srgbClr val="669900"/>
                </a:solidFill>
              </a:rPr>
              <a:t>(объективные потребности в процессах и благах)</a:t>
            </a:r>
          </a:p>
        </p:txBody>
      </p:sp>
      <p:grpSp>
        <p:nvGrpSpPr>
          <p:cNvPr id="4" name="Group 79"/>
          <p:cNvGrpSpPr>
            <a:grpSpLocks/>
          </p:cNvGrpSpPr>
          <p:nvPr/>
        </p:nvGrpSpPr>
        <p:grpSpPr bwMode="auto">
          <a:xfrm>
            <a:off x="6639585" y="-21443"/>
            <a:ext cx="4079953" cy="823913"/>
            <a:chOff x="3311" y="-51"/>
            <a:chExt cx="2449" cy="519"/>
          </a:xfrm>
          <a:solidFill>
            <a:schemeClr val="bg1"/>
          </a:solidFill>
        </p:grpSpPr>
        <p:sp>
          <p:nvSpPr>
            <p:cNvPr id="21531" name="Text Box 31"/>
            <p:cNvSpPr txBox="1">
              <a:spLocks noChangeArrowheads="1"/>
            </p:cNvSpPr>
            <p:nvPr/>
          </p:nvSpPr>
          <p:spPr bwMode="auto">
            <a:xfrm>
              <a:off x="3311" y="-51"/>
              <a:ext cx="1215" cy="5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r>
                <a:rPr lang="ru-RU" altLang="ru-RU" sz="4800" b="1" i="1" dirty="0">
                  <a:solidFill>
                    <a:srgbClr val="FF0000"/>
                  </a:solidFill>
                </a:rPr>
                <a:t>Как?</a:t>
              </a:r>
            </a:p>
          </p:txBody>
        </p:sp>
        <p:sp>
          <p:nvSpPr>
            <p:cNvPr id="21532" name="Text Box 39"/>
            <p:cNvSpPr txBox="1">
              <a:spLocks noChangeArrowheads="1"/>
            </p:cNvSpPr>
            <p:nvPr/>
          </p:nvSpPr>
          <p:spPr bwMode="auto">
            <a:xfrm>
              <a:off x="4320" y="0"/>
              <a:ext cx="1440" cy="40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r>
                <a:rPr lang="ru-RU" altLang="ru-RU" b="1" dirty="0">
                  <a:solidFill>
                    <a:srgbClr val="FF0000"/>
                  </a:solidFill>
                </a:rPr>
                <a:t>(…цель-средство-результат…)</a:t>
              </a:r>
              <a:endParaRPr lang="ru-RU" altLang="ru-RU" b="1" i="1" dirty="0">
                <a:solidFill>
                  <a:srgbClr val="FF0000"/>
                </a:solidFill>
              </a:endParaRPr>
            </a:p>
          </p:txBody>
        </p:sp>
      </p:grpSp>
      <p:grpSp>
        <p:nvGrpSpPr>
          <p:cNvPr id="5" name="Group 36"/>
          <p:cNvGrpSpPr>
            <a:grpSpLocks/>
          </p:cNvGrpSpPr>
          <p:nvPr/>
        </p:nvGrpSpPr>
        <p:grpSpPr bwMode="auto">
          <a:xfrm>
            <a:off x="1524000" y="6248400"/>
            <a:ext cx="9144000" cy="336550"/>
            <a:chOff x="0" y="4464"/>
            <a:chExt cx="5760" cy="212"/>
          </a:xfrm>
        </p:grpSpPr>
        <p:sp>
          <p:nvSpPr>
            <p:cNvPr id="18453" name="Text Box 49"/>
            <p:cNvSpPr txBox="1">
              <a:spLocks noChangeArrowheads="1"/>
            </p:cNvSpPr>
            <p:nvPr/>
          </p:nvSpPr>
          <p:spPr bwMode="auto">
            <a:xfrm>
              <a:off x="3456" y="4464"/>
              <a:ext cx="230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600" b="1">
                  <a:solidFill>
                    <a:srgbClr val="669900"/>
                  </a:solidFill>
                  <a:sym typeface="Symbol" panose="05050102010706020507" pitchFamily="18" charset="2"/>
                </a:rPr>
                <a:t></a:t>
              </a:r>
              <a:r>
                <a:rPr lang="ru-RU" altLang="ru-RU" sz="1600" b="1" i="1">
                  <a:solidFill>
                    <a:srgbClr val="669900"/>
                  </a:solidFill>
                </a:rPr>
                <a:t> «</a:t>
              </a:r>
              <a:r>
                <a:rPr lang="ru-RU" altLang="ru-RU" sz="1600" b="1" i="1" u="sng">
                  <a:solidFill>
                    <a:srgbClr val="669900"/>
                  </a:solidFill>
                </a:rPr>
                <a:t>Част</a:t>
              </a:r>
              <a:r>
                <a:rPr lang="ru-RU" altLang="ru-RU" sz="1600" b="1" i="1">
                  <a:solidFill>
                    <a:srgbClr val="669900"/>
                  </a:solidFill>
                </a:rPr>
                <a:t>ная собственность»</a:t>
              </a:r>
            </a:p>
          </p:txBody>
        </p:sp>
        <p:sp>
          <p:nvSpPr>
            <p:cNvPr id="18454" name="Text Box 50"/>
            <p:cNvSpPr txBox="1">
              <a:spLocks noChangeArrowheads="1"/>
            </p:cNvSpPr>
            <p:nvPr/>
          </p:nvSpPr>
          <p:spPr bwMode="auto">
            <a:xfrm>
              <a:off x="0" y="4464"/>
              <a:ext cx="211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600" b="1" i="1">
                  <a:solidFill>
                    <a:srgbClr val="669900"/>
                  </a:solidFill>
                </a:rPr>
                <a:t>«</a:t>
              </a:r>
              <a:r>
                <a:rPr lang="ru-RU" altLang="ru-RU" sz="1600" b="1" i="1" u="sng">
                  <a:solidFill>
                    <a:srgbClr val="669900"/>
                  </a:solidFill>
                </a:rPr>
                <a:t>Общ</a:t>
              </a:r>
              <a:r>
                <a:rPr lang="ru-RU" altLang="ru-RU" sz="1600" b="1" i="1">
                  <a:solidFill>
                    <a:srgbClr val="669900"/>
                  </a:solidFill>
                </a:rPr>
                <a:t>ая собственность» </a:t>
              </a:r>
              <a:r>
                <a:rPr lang="ru-RU" altLang="ru-RU" sz="1600" b="1">
                  <a:solidFill>
                    <a:srgbClr val="669900"/>
                  </a:solidFill>
                  <a:sym typeface="Symbol" panose="05050102010706020507" pitchFamily="18" charset="2"/>
                </a:rPr>
                <a:t></a:t>
              </a:r>
            </a:p>
          </p:txBody>
        </p:sp>
      </p:grpSp>
      <p:sp>
        <p:nvSpPr>
          <p:cNvPr id="18441" name="Line 62"/>
          <p:cNvSpPr>
            <a:spLocks noChangeShapeType="1"/>
          </p:cNvSpPr>
          <p:nvPr/>
        </p:nvSpPr>
        <p:spPr bwMode="auto">
          <a:xfrm flipH="1">
            <a:off x="1524000" y="3200400"/>
            <a:ext cx="3352800" cy="213360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8442" name="Line 63"/>
          <p:cNvSpPr>
            <a:spLocks noChangeShapeType="1"/>
          </p:cNvSpPr>
          <p:nvPr/>
        </p:nvSpPr>
        <p:spPr bwMode="auto">
          <a:xfrm>
            <a:off x="6781800" y="3200400"/>
            <a:ext cx="3581400" cy="281940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grpSp>
        <p:nvGrpSpPr>
          <p:cNvPr id="7" name="Group 83"/>
          <p:cNvGrpSpPr>
            <a:grpSpLocks/>
          </p:cNvGrpSpPr>
          <p:nvPr/>
        </p:nvGrpSpPr>
        <p:grpSpPr bwMode="auto">
          <a:xfrm>
            <a:off x="4727575" y="1484313"/>
            <a:ext cx="2362200" cy="2133600"/>
            <a:chOff x="1968" y="864"/>
            <a:chExt cx="1488" cy="1344"/>
          </a:xfrm>
        </p:grpSpPr>
        <p:sp>
          <p:nvSpPr>
            <p:cNvPr id="18451" name="Oval 84"/>
            <p:cNvSpPr>
              <a:spLocks noChangeArrowheads="1"/>
            </p:cNvSpPr>
            <p:nvPr/>
          </p:nvSpPr>
          <p:spPr bwMode="auto">
            <a:xfrm>
              <a:off x="1968" y="864"/>
              <a:ext cx="1488" cy="134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8452" name="Text Box 85"/>
            <p:cNvSpPr txBox="1">
              <a:spLocks noChangeArrowheads="1"/>
            </p:cNvSpPr>
            <p:nvPr/>
          </p:nvSpPr>
          <p:spPr bwMode="auto">
            <a:xfrm>
              <a:off x="2016" y="1056"/>
              <a:ext cx="141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ru-RU" altLang="ru-RU" sz="1600" b="1"/>
                <a:t>Личность</a:t>
              </a:r>
            </a:p>
            <a:p>
              <a:pPr algn="ctr">
                <a:spcBef>
                  <a:spcPct val="0"/>
                </a:spcBef>
                <a:buFontTx/>
                <a:buNone/>
              </a:pPr>
              <a:r>
                <a:rPr lang="ru-RU" altLang="ru-RU" sz="3600" b="1" i="1" u="sng"/>
                <a:t>Ин</a:t>
              </a:r>
              <a:r>
                <a:rPr lang="ru-RU" altLang="ru-RU" sz="3600" b="1"/>
                <a:t>дивид</a:t>
              </a:r>
            </a:p>
            <a:p>
              <a:pPr algn="ctr">
                <a:spcBef>
                  <a:spcPct val="0"/>
                </a:spcBef>
                <a:buFontTx/>
                <a:buNone/>
              </a:pPr>
              <a:r>
                <a:rPr lang="ru-RU" altLang="ru-RU" sz="3600" b="1"/>
                <a:t>S+O (?</a:t>
              </a:r>
              <a:r>
                <a:rPr lang="en-US" altLang="ru-RU" sz="3600" b="1"/>
                <a:t>+!</a:t>
              </a:r>
              <a:r>
                <a:rPr lang="ru-RU" altLang="ru-RU" sz="3600" b="1"/>
                <a:t>)</a:t>
              </a:r>
            </a:p>
            <a:p>
              <a:pPr algn="ctr">
                <a:spcBef>
                  <a:spcPct val="0"/>
                </a:spcBef>
                <a:buFontTx/>
                <a:buNone/>
              </a:pPr>
              <a:endParaRPr lang="ru-RU" altLang="ru-RU" sz="1600" b="1"/>
            </a:p>
          </p:txBody>
        </p:sp>
      </p:grpSp>
      <p:sp>
        <p:nvSpPr>
          <p:cNvPr id="75" name="Arc 107"/>
          <p:cNvSpPr>
            <a:spLocks/>
          </p:cNvSpPr>
          <p:nvPr/>
        </p:nvSpPr>
        <p:spPr bwMode="auto">
          <a:xfrm flipH="1" flipV="1">
            <a:off x="1676400" y="2000250"/>
            <a:ext cx="533400" cy="4248150"/>
          </a:xfrm>
          <a:custGeom>
            <a:avLst/>
            <a:gdLst>
              <a:gd name="T0" fmla="*/ 2147483646 w 21600"/>
              <a:gd name="T1" fmla="*/ 0 h 41451"/>
              <a:gd name="T2" fmla="*/ 2147483646 w 21600"/>
              <a:gd name="T3" fmla="*/ 2147483646 h 41451"/>
              <a:gd name="T4" fmla="*/ 0 w 21600"/>
              <a:gd name="T5" fmla="*/ 2147483646 h 41451"/>
              <a:gd name="T6" fmla="*/ 0 60000 65536"/>
              <a:gd name="T7" fmla="*/ 0 60000 65536"/>
              <a:gd name="T8" fmla="*/ 0 60000 65536"/>
              <a:gd name="T9" fmla="*/ 0 w 21600"/>
              <a:gd name="T10" fmla="*/ 0 h 41451"/>
              <a:gd name="T11" fmla="*/ 21600 w 21600"/>
              <a:gd name="T12" fmla="*/ 41451 h 41451"/>
            </a:gdLst>
            <a:ahLst/>
            <a:cxnLst>
              <a:cxn ang="T6">
                <a:pos x="T0" y="T1"/>
              </a:cxn>
              <a:cxn ang="T7">
                <a:pos x="T2" y="T3"/>
              </a:cxn>
              <a:cxn ang="T8">
                <a:pos x="T4" y="T5"/>
              </a:cxn>
            </a:cxnLst>
            <a:rect l="T9" t="T10" r="T11" b="T12"/>
            <a:pathLst>
              <a:path w="21600" h="41451" fill="none" extrusionOk="0">
                <a:moveTo>
                  <a:pt x="6729" y="0"/>
                </a:moveTo>
                <a:cubicBezTo>
                  <a:pt x="15601" y="2909"/>
                  <a:pt x="21600" y="11188"/>
                  <a:pt x="21600" y="20525"/>
                </a:cubicBezTo>
                <a:cubicBezTo>
                  <a:pt x="21600" y="30391"/>
                  <a:pt x="14913" y="39004"/>
                  <a:pt x="5354" y="41450"/>
                </a:cubicBezTo>
              </a:path>
              <a:path w="21600" h="41451" stroke="0" extrusionOk="0">
                <a:moveTo>
                  <a:pt x="6729" y="0"/>
                </a:moveTo>
                <a:cubicBezTo>
                  <a:pt x="15601" y="2909"/>
                  <a:pt x="21600" y="11188"/>
                  <a:pt x="21600" y="20525"/>
                </a:cubicBezTo>
                <a:cubicBezTo>
                  <a:pt x="21600" y="30391"/>
                  <a:pt x="14913" y="39004"/>
                  <a:pt x="5354" y="41450"/>
                </a:cubicBezTo>
                <a:lnTo>
                  <a:pt x="0" y="20525"/>
                </a:lnTo>
                <a:lnTo>
                  <a:pt x="6729" y="0"/>
                </a:lnTo>
                <a:close/>
              </a:path>
            </a:pathLst>
          </a:custGeom>
          <a:noFill/>
          <a:ln w="57150" cap="rnd">
            <a:solidFill>
              <a:schemeClr val="tx1"/>
            </a:solidFill>
            <a:prstDash val="sysDot"/>
            <a:round/>
            <a:headEnd/>
            <a:tailEnd type="stealth" w="med" len="med"/>
          </a:ln>
          <a:extLst>
            <a:ext uri="{909E8E84-426E-40DD-AFC4-6F175D3DCCD1}">
              <a14:hiddenFill xmlns:a14="http://schemas.microsoft.com/office/drawing/2010/main">
                <a:solidFill>
                  <a:srgbClr val="FFFFFF"/>
                </a:solidFill>
              </a14:hiddenFill>
            </a:ext>
          </a:extLst>
        </p:spPr>
        <p:txBody>
          <a:bodyPr rot="10800000" wrap="none" anchor="ctr"/>
          <a:lstStyle/>
          <a:p>
            <a:endParaRPr lang="ru-RU"/>
          </a:p>
        </p:txBody>
      </p:sp>
      <p:sp>
        <p:nvSpPr>
          <p:cNvPr id="76" name="Arc 108"/>
          <p:cNvSpPr>
            <a:spLocks/>
          </p:cNvSpPr>
          <p:nvPr/>
        </p:nvSpPr>
        <p:spPr bwMode="auto">
          <a:xfrm flipV="1">
            <a:off x="9983788" y="2298700"/>
            <a:ext cx="533400" cy="3970338"/>
          </a:xfrm>
          <a:custGeom>
            <a:avLst/>
            <a:gdLst>
              <a:gd name="T0" fmla="*/ 2147483646 w 21600"/>
              <a:gd name="T1" fmla="*/ 0 h 41451"/>
              <a:gd name="T2" fmla="*/ 2147483646 w 21600"/>
              <a:gd name="T3" fmla="*/ 2147483646 h 41451"/>
              <a:gd name="T4" fmla="*/ 0 w 21600"/>
              <a:gd name="T5" fmla="*/ 2147483646 h 41451"/>
              <a:gd name="T6" fmla="*/ 0 60000 65536"/>
              <a:gd name="T7" fmla="*/ 0 60000 65536"/>
              <a:gd name="T8" fmla="*/ 0 60000 65536"/>
              <a:gd name="T9" fmla="*/ 0 w 21600"/>
              <a:gd name="T10" fmla="*/ 0 h 41451"/>
              <a:gd name="T11" fmla="*/ 21600 w 21600"/>
              <a:gd name="T12" fmla="*/ 41451 h 41451"/>
            </a:gdLst>
            <a:ahLst/>
            <a:cxnLst>
              <a:cxn ang="T6">
                <a:pos x="T0" y="T1"/>
              </a:cxn>
              <a:cxn ang="T7">
                <a:pos x="T2" y="T3"/>
              </a:cxn>
              <a:cxn ang="T8">
                <a:pos x="T4" y="T5"/>
              </a:cxn>
            </a:cxnLst>
            <a:rect l="T9" t="T10" r="T11" b="T12"/>
            <a:pathLst>
              <a:path w="21600" h="41451" fill="none" extrusionOk="0">
                <a:moveTo>
                  <a:pt x="6729" y="0"/>
                </a:moveTo>
                <a:cubicBezTo>
                  <a:pt x="15601" y="2909"/>
                  <a:pt x="21600" y="11188"/>
                  <a:pt x="21600" y="20525"/>
                </a:cubicBezTo>
                <a:cubicBezTo>
                  <a:pt x="21600" y="30391"/>
                  <a:pt x="14913" y="39004"/>
                  <a:pt x="5354" y="41450"/>
                </a:cubicBezTo>
              </a:path>
              <a:path w="21600" h="41451" stroke="0" extrusionOk="0">
                <a:moveTo>
                  <a:pt x="6729" y="0"/>
                </a:moveTo>
                <a:cubicBezTo>
                  <a:pt x="15601" y="2909"/>
                  <a:pt x="21600" y="11188"/>
                  <a:pt x="21600" y="20525"/>
                </a:cubicBezTo>
                <a:cubicBezTo>
                  <a:pt x="21600" y="30391"/>
                  <a:pt x="14913" y="39004"/>
                  <a:pt x="5354" y="41450"/>
                </a:cubicBezTo>
                <a:lnTo>
                  <a:pt x="0" y="20525"/>
                </a:lnTo>
                <a:lnTo>
                  <a:pt x="6729" y="0"/>
                </a:lnTo>
                <a:close/>
              </a:path>
            </a:pathLst>
          </a:custGeom>
          <a:noFill/>
          <a:ln w="57150" cap="rnd">
            <a:solidFill>
              <a:schemeClr val="tx1"/>
            </a:solidFill>
            <a:prstDash val="sysDot"/>
            <a:round/>
            <a:headEnd/>
            <a:tailEnd type="stealth" w="med" len="med"/>
          </a:ln>
          <a:extLst>
            <a:ext uri="{909E8E84-426E-40DD-AFC4-6F175D3DCCD1}">
              <a14:hiddenFill xmlns:a14="http://schemas.microsoft.com/office/drawing/2010/main">
                <a:solidFill>
                  <a:srgbClr val="FFFFFF"/>
                </a:solidFill>
              </a14:hiddenFill>
            </a:ext>
          </a:extLst>
        </p:spPr>
        <p:txBody>
          <a:bodyPr rot="10800000" wrap="none" anchor="ctr"/>
          <a:lstStyle/>
          <a:p>
            <a:endParaRPr lang="ru-RU"/>
          </a:p>
        </p:txBody>
      </p:sp>
      <p:sp>
        <p:nvSpPr>
          <p:cNvPr id="78" name="Text Box 34"/>
          <p:cNvSpPr txBox="1">
            <a:spLocks noChangeArrowheads="1"/>
          </p:cNvSpPr>
          <p:nvPr/>
        </p:nvSpPr>
        <p:spPr bwMode="auto">
          <a:xfrm>
            <a:off x="1874838" y="2719389"/>
            <a:ext cx="1706562" cy="1393825"/>
          </a:xfrm>
          <a:prstGeom prst="rect">
            <a:avLst/>
          </a:prstGeom>
          <a:solidFill>
            <a:schemeClr val="bg1"/>
          </a:solidFill>
          <a:ln w="28575">
            <a:solidFill>
              <a:schemeClr val="accent2"/>
            </a:solidFill>
            <a:miter lim="800000"/>
            <a:headEnd/>
            <a:tailEnd/>
          </a:ln>
        </p:spPr>
        <p:txBody>
          <a:bodyPr lIns="0" tIns="0" rIns="0" bIns="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1800" b="1" i="1">
                <a:solidFill>
                  <a:schemeClr val="accent2"/>
                </a:solidFill>
              </a:rPr>
              <a:t> </a:t>
            </a:r>
            <a:r>
              <a:rPr lang="ru-RU" altLang="ru-RU" sz="1800" b="1">
                <a:solidFill>
                  <a:schemeClr val="accent2"/>
                </a:solidFill>
              </a:rPr>
              <a:t>Любит – не любит? Уважает?</a:t>
            </a:r>
            <a:br>
              <a:rPr lang="ru-RU" altLang="ru-RU" sz="1800" b="1">
                <a:solidFill>
                  <a:schemeClr val="accent2"/>
                </a:solidFill>
              </a:rPr>
            </a:br>
            <a:r>
              <a:rPr lang="ru-RU" altLang="ru-RU" sz="1800" b="1">
                <a:solidFill>
                  <a:schemeClr val="accent2"/>
                </a:solidFill>
              </a:rPr>
              <a:t>Обманывает?…</a:t>
            </a:r>
          </a:p>
        </p:txBody>
      </p:sp>
      <p:sp>
        <p:nvSpPr>
          <p:cNvPr id="56" name="Text Box 34"/>
          <p:cNvSpPr txBox="1">
            <a:spLocks noChangeArrowheads="1"/>
          </p:cNvSpPr>
          <p:nvPr/>
        </p:nvSpPr>
        <p:spPr bwMode="auto">
          <a:xfrm>
            <a:off x="1954214" y="4795839"/>
            <a:ext cx="7947025" cy="369887"/>
          </a:xfrm>
          <a:prstGeom prst="rect">
            <a:avLst/>
          </a:prstGeom>
          <a:solidFill>
            <a:schemeClr val="bg1"/>
          </a:solidFill>
          <a:ln w="28575">
            <a:solidFill>
              <a:srgbClr val="669900"/>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1800" b="1" i="1" u="sng">
                <a:solidFill>
                  <a:srgbClr val="669900"/>
                </a:solidFill>
              </a:rPr>
              <a:t>Процессы</a:t>
            </a:r>
            <a:r>
              <a:rPr lang="ru-RU" altLang="ru-RU" sz="1800" b="1" i="1">
                <a:solidFill>
                  <a:srgbClr val="669900"/>
                </a:solidFill>
              </a:rPr>
              <a:t>: условия (каузальность</a:t>
            </a:r>
            <a:r>
              <a:rPr lang="en-US" altLang="ru-RU" sz="1800" b="1">
                <a:solidFill>
                  <a:srgbClr val="669900"/>
                </a:solidFill>
              </a:rPr>
              <a:t>(!)</a:t>
            </a:r>
            <a:r>
              <a:rPr lang="ru-RU" altLang="ru-RU" sz="1800" b="1" i="1">
                <a:solidFill>
                  <a:srgbClr val="669900"/>
                </a:solidFill>
              </a:rPr>
              <a:t>) + спонтанность </a:t>
            </a:r>
            <a:r>
              <a:rPr lang="en-US" altLang="ru-RU" sz="1800" b="1">
                <a:solidFill>
                  <a:srgbClr val="669900"/>
                </a:solidFill>
              </a:rPr>
              <a:t>(?)</a:t>
            </a:r>
            <a:endParaRPr lang="ru-RU" altLang="ru-RU" sz="1800" b="1">
              <a:solidFill>
                <a:srgbClr val="669900"/>
              </a:solidFill>
            </a:endParaRPr>
          </a:p>
        </p:txBody>
      </p:sp>
      <p:grpSp>
        <p:nvGrpSpPr>
          <p:cNvPr id="6" name="Group 53"/>
          <p:cNvGrpSpPr>
            <a:grpSpLocks/>
          </p:cNvGrpSpPr>
          <p:nvPr/>
        </p:nvGrpSpPr>
        <p:grpSpPr bwMode="auto">
          <a:xfrm>
            <a:off x="1706859" y="1017048"/>
            <a:ext cx="8746986" cy="4645026"/>
            <a:chOff x="58" y="336"/>
            <a:chExt cx="5462" cy="2926"/>
          </a:xfrm>
          <a:solidFill>
            <a:schemeClr val="bg1"/>
          </a:solidFill>
        </p:grpSpPr>
        <p:sp>
          <p:nvSpPr>
            <p:cNvPr id="21526" name="Text Box 54"/>
            <p:cNvSpPr txBox="1">
              <a:spLocks noChangeArrowheads="1"/>
            </p:cNvSpPr>
            <p:nvPr/>
          </p:nvSpPr>
          <p:spPr bwMode="auto">
            <a:xfrm>
              <a:off x="1192" y="3029"/>
              <a:ext cx="3085" cy="233"/>
            </a:xfrm>
            <a:prstGeom prst="rect">
              <a:avLst/>
            </a:prstGeom>
            <a:grpFill/>
            <a:ln w="28575">
              <a:solidFill>
                <a:schemeClr val="tx1"/>
              </a:solidFill>
              <a:miter lim="800000"/>
              <a:headEnd/>
              <a:tailEnd/>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r>
                <a:rPr lang="ru-RU" altLang="ru-RU" b="1" u="sng" dirty="0">
                  <a:solidFill>
                    <a:srgbClr val="669900"/>
                  </a:solidFill>
                </a:rPr>
                <a:t>Взаимодействия:</a:t>
              </a:r>
              <a:r>
                <a:rPr lang="ru-RU" altLang="ru-RU" b="1" dirty="0">
                  <a:solidFill>
                    <a:srgbClr val="669900"/>
                  </a:solidFill>
                </a:rPr>
                <a:t> </a:t>
              </a:r>
              <a:r>
                <a:rPr lang="en-US" altLang="ru-RU" b="1" i="1" dirty="0">
                  <a:solidFill>
                    <a:srgbClr val="669900"/>
                  </a:solidFill>
                </a:rPr>
                <a:t>O</a:t>
              </a:r>
              <a:r>
                <a:rPr lang="ru-RU" altLang="ru-RU" b="1" i="1" dirty="0">
                  <a:solidFill>
                    <a:srgbClr val="669900"/>
                  </a:solidFill>
                </a:rPr>
                <a:t> – </a:t>
              </a:r>
              <a:r>
                <a:rPr lang="en-US" altLang="ru-RU" b="1" i="1" dirty="0">
                  <a:solidFill>
                    <a:srgbClr val="669900"/>
                  </a:solidFill>
                </a:rPr>
                <a:t>O </a:t>
              </a:r>
              <a:r>
                <a:rPr lang="ru-RU" altLang="ru-RU" b="1" i="1" dirty="0">
                  <a:solidFill>
                    <a:srgbClr val="669900"/>
                  </a:solidFill>
                </a:rPr>
                <a:t>– </a:t>
              </a:r>
              <a:r>
                <a:rPr lang="en-US" altLang="ru-RU" b="1" i="1" dirty="0">
                  <a:solidFill>
                    <a:srgbClr val="669900"/>
                  </a:solidFill>
                </a:rPr>
                <a:t>O</a:t>
              </a:r>
              <a:r>
                <a:rPr lang="ru-RU" altLang="ru-RU" b="1" i="1" dirty="0">
                  <a:solidFill>
                    <a:srgbClr val="669900"/>
                  </a:solidFill>
                </a:rPr>
                <a:t>…</a:t>
              </a:r>
              <a:r>
                <a:rPr lang="ru-RU" altLang="ru-RU" b="1" dirty="0">
                  <a:solidFill>
                    <a:srgbClr val="669900"/>
                  </a:solidFill>
                </a:rPr>
                <a:t>(?)</a:t>
              </a:r>
            </a:p>
          </p:txBody>
        </p:sp>
        <p:sp>
          <p:nvSpPr>
            <p:cNvPr id="21527" name="Text Box 55"/>
            <p:cNvSpPr txBox="1">
              <a:spLocks noChangeArrowheads="1"/>
            </p:cNvSpPr>
            <p:nvPr/>
          </p:nvSpPr>
          <p:spPr bwMode="auto">
            <a:xfrm>
              <a:off x="4213" y="336"/>
              <a:ext cx="1307" cy="769"/>
            </a:xfrm>
            <a:prstGeom prst="rect">
              <a:avLst/>
            </a:prstGeom>
            <a:grpFill/>
            <a:ln w="28575">
              <a:solidFill>
                <a:srgbClr val="FF0000"/>
              </a:solidFill>
              <a:miter lim="800000"/>
              <a:headEnd/>
              <a:tailEnd/>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defRPr/>
              </a:pPr>
              <a:r>
                <a:rPr lang="ru-RU" altLang="ru-RU" b="1" u="sng">
                  <a:solidFill>
                    <a:srgbClr val="FF0000"/>
                  </a:solidFill>
                </a:rPr>
                <a:t>Деятельность:</a:t>
              </a:r>
            </a:p>
            <a:p>
              <a:pPr algn="ctr" eaLnBrk="1" hangingPunct="1">
                <a:spcBef>
                  <a:spcPct val="50000"/>
                </a:spcBef>
                <a:defRPr/>
              </a:pPr>
              <a:r>
                <a:rPr lang="en-US" altLang="ru-RU" b="1" i="1">
                  <a:solidFill>
                    <a:srgbClr val="FF0000"/>
                  </a:solidFill>
                </a:rPr>
                <a:t>S – O…</a:t>
              </a:r>
              <a:r>
                <a:rPr lang="ru-RU" altLang="ru-RU" b="1">
                  <a:solidFill>
                    <a:srgbClr val="FF0000"/>
                  </a:solidFill>
                </a:rPr>
                <a:t>(?)</a:t>
              </a:r>
              <a:endParaRPr lang="en-US" altLang="ru-RU" b="1">
                <a:solidFill>
                  <a:srgbClr val="FF0000"/>
                </a:solidFill>
              </a:endParaRPr>
            </a:p>
            <a:p>
              <a:pPr algn="ctr" eaLnBrk="1" hangingPunct="1">
                <a:spcBef>
                  <a:spcPct val="50000"/>
                </a:spcBef>
                <a:defRPr/>
              </a:pPr>
              <a:r>
                <a:rPr lang="en-US" altLang="ru-RU" b="1" i="1">
                  <a:solidFill>
                    <a:srgbClr val="FF0000"/>
                  </a:solidFill>
                </a:rPr>
                <a:t>SS – OO…</a:t>
              </a:r>
              <a:r>
                <a:rPr lang="ru-RU" altLang="ru-RU" b="1">
                  <a:solidFill>
                    <a:srgbClr val="FF0000"/>
                  </a:solidFill>
                </a:rPr>
                <a:t>(?)</a:t>
              </a:r>
              <a:endParaRPr lang="ru-RU" altLang="ru-RU" b="1">
                <a:solidFill>
                  <a:srgbClr val="FF0000"/>
                </a:solidFill>
                <a:sym typeface="Symbol" panose="05050102010706020507" pitchFamily="18" charset="2"/>
              </a:endParaRPr>
            </a:p>
          </p:txBody>
        </p:sp>
        <p:sp>
          <p:nvSpPr>
            <p:cNvPr id="21528" name="Text Box 56"/>
            <p:cNvSpPr txBox="1">
              <a:spLocks noChangeArrowheads="1"/>
            </p:cNvSpPr>
            <p:nvPr/>
          </p:nvSpPr>
          <p:spPr bwMode="auto">
            <a:xfrm>
              <a:off x="58" y="381"/>
              <a:ext cx="1056" cy="543"/>
            </a:xfrm>
            <a:prstGeom prst="rect">
              <a:avLst/>
            </a:prstGeom>
            <a:grpFill/>
            <a:ln w="28575">
              <a:solidFill>
                <a:schemeClr val="accent2"/>
              </a:solidFill>
              <a:miter lim="800000"/>
              <a:headEnd/>
              <a:tailEnd/>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r>
                <a:rPr lang="ru-RU" altLang="ru-RU" sz="2000" b="1" u="sng" dirty="0">
                  <a:solidFill>
                    <a:schemeClr val="accent2"/>
                  </a:solidFill>
                </a:rPr>
                <a:t>Общение</a:t>
              </a:r>
              <a:r>
                <a:rPr lang="ru-RU" altLang="ru-RU" sz="2000" b="1" u="sng" dirty="0"/>
                <a:t>:</a:t>
              </a:r>
            </a:p>
            <a:p>
              <a:pPr algn="ctr" eaLnBrk="1" hangingPunct="1">
                <a:spcBef>
                  <a:spcPct val="50000"/>
                </a:spcBef>
                <a:defRPr/>
              </a:pPr>
              <a:r>
                <a:rPr lang="en-US" altLang="ru-RU" sz="2000" b="1" i="1" dirty="0">
                  <a:solidFill>
                    <a:schemeClr val="accent2"/>
                  </a:solidFill>
                </a:rPr>
                <a:t>S – S</a:t>
              </a:r>
              <a:r>
                <a:rPr lang="ru-RU" altLang="ru-RU" sz="2000" b="1" dirty="0">
                  <a:solidFill>
                    <a:schemeClr val="accent2"/>
                  </a:solidFill>
                </a:rPr>
                <a:t>(?)</a:t>
              </a:r>
              <a:endParaRPr lang="ru-RU" altLang="ru-RU" sz="2000" b="1" dirty="0">
                <a:solidFill>
                  <a:schemeClr val="accent2"/>
                </a:solidFill>
                <a:sym typeface="Symbol" panose="05050102010706020507" pitchFamily="18" charset="2"/>
              </a:endParaRPr>
            </a:p>
          </p:txBody>
        </p:sp>
      </p:grpSp>
      <p:grpSp>
        <p:nvGrpSpPr>
          <p:cNvPr id="3" name="Group 45"/>
          <p:cNvGrpSpPr>
            <a:grpSpLocks/>
          </p:cNvGrpSpPr>
          <p:nvPr/>
        </p:nvGrpSpPr>
        <p:grpSpPr bwMode="auto">
          <a:xfrm>
            <a:off x="8033305" y="2656724"/>
            <a:ext cx="2286000" cy="1939355"/>
            <a:chOff x="3997" y="1632"/>
            <a:chExt cx="1440" cy="1300"/>
          </a:xfrm>
          <a:solidFill>
            <a:schemeClr val="bg1"/>
          </a:solidFill>
        </p:grpSpPr>
        <p:sp>
          <p:nvSpPr>
            <p:cNvPr id="21533" name="Text Box 36"/>
            <p:cNvSpPr txBox="1">
              <a:spLocks noChangeArrowheads="1"/>
            </p:cNvSpPr>
            <p:nvPr/>
          </p:nvSpPr>
          <p:spPr bwMode="auto">
            <a:xfrm>
              <a:off x="3997" y="1632"/>
              <a:ext cx="1440" cy="1300"/>
            </a:xfrm>
            <a:prstGeom prst="rect">
              <a:avLst/>
            </a:prstGeom>
            <a:grpFill/>
            <a:ln w="28575">
              <a:solidFill>
                <a:srgbClr val="FF0000"/>
              </a:solidFill>
              <a:miter lim="800000"/>
              <a:headEnd/>
              <a:tailEnd/>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r>
                <a:rPr lang="ru-RU" altLang="ru-RU" b="1" dirty="0">
                  <a:solidFill>
                    <a:srgbClr val="FF0000"/>
                  </a:solidFill>
                </a:rPr>
                <a:t>Рефлексия</a:t>
              </a:r>
            </a:p>
            <a:p>
              <a:pPr algn="ctr" eaLnBrk="1" hangingPunct="1">
                <a:spcBef>
                  <a:spcPct val="50000"/>
                </a:spcBef>
                <a:defRPr/>
              </a:pPr>
              <a:r>
                <a:rPr lang="ru-RU" altLang="ru-RU" sz="1400" b="1" dirty="0">
                  <a:solidFill>
                    <a:srgbClr val="FF0000"/>
                  </a:solidFill>
                  <a:sym typeface="Symbol" panose="05050102010706020507" pitchFamily="18" charset="2"/>
                </a:rPr>
                <a:t></a:t>
              </a:r>
              <a:r>
                <a:rPr lang="ru-RU" altLang="ru-RU" sz="1400" b="1" dirty="0">
                  <a:solidFill>
                    <a:srgbClr val="FF0000"/>
                  </a:solidFill>
                </a:rPr>
                <a:t> </a:t>
              </a:r>
              <a:r>
                <a:rPr lang="ru-RU" altLang="ru-RU" b="1" dirty="0">
                  <a:solidFill>
                    <a:srgbClr val="FF0000"/>
                  </a:solidFill>
                </a:rPr>
                <a:t> </a:t>
              </a:r>
            </a:p>
            <a:p>
              <a:pPr algn="ctr" eaLnBrk="1" hangingPunct="1">
                <a:spcBef>
                  <a:spcPct val="50000"/>
                </a:spcBef>
                <a:defRPr/>
              </a:pPr>
              <a:r>
                <a:rPr lang="ru-RU" altLang="ru-RU" b="1" dirty="0">
                  <a:solidFill>
                    <a:srgbClr val="FF0000"/>
                  </a:solidFill>
                </a:rPr>
                <a:t>Проектирование</a:t>
              </a:r>
            </a:p>
            <a:p>
              <a:pPr algn="ctr" eaLnBrk="1" hangingPunct="1">
                <a:spcBef>
                  <a:spcPct val="50000"/>
                </a:spcBef>
                <a:defRPr/>
              </a:pPr>
              <a:r>
                <a:rPr lang="ru-RU" altLang="ru-RU" sz="1400" b="1" dirty="0">
                  <a:solidFill>
                    <a:srgbClr val="FF0000"/>
                  </a:solidFill>
                </a:rPr>
                <a:t> </a:t>
              </a:r>
              <a:r>
                <a:rPr lang="ru-RU" altLang="ru-RU" sz="1400" b="1" dirty="0">
                  <a:solidFill>
                    <a:srgbClr val="FF0000"/>
                  </a:solidFill>
                  <a:sym typeface="Symbol" panose="05050102010706020507" pitchFamily="18" charset="2"/>
                </a:rPr>
                <a:t></a:t>
              </a:r>
              <a:r>
                <a:rPr lang="ru-RU" altLang="ru-RU" sz="1400" b="1" dirty="0">
                  <a:solidFill>
                    <a:srgbClr val="FF0000"/>
                  </a:solidFill>
                </a:rPr>
                <a:t> </a:t>
              </a:r>
            </a:p>
            <a:p>
              <a:pPr algn="ctr" eaLnBrk="1" hangingPunct="1">
                <a:spcBef>
                  <a:spcPct val="50000"/>
                </a:spcBef>
                <a:defRPr/>
              </a:pPr>
              <a:r>
                <a:rPr lang="ru-RU" altLang="ru-RU" b="1" dirty="0">
                  <a:solidFill>
                    <a:srgbClr val="FF0000"/>
                  </a:solidFill>
                </a:rPr>
                <a:t>Реализация</a:t>
              </a:r>
              <a:r>
                <a:rPr lang="ru-RU" altLang="ru-RU" sz="1600" b="1" dirty="0">
                  <a:solidFill>
                    <a:srgbClr val="FF0000"/>
                  </a:solidFill>
                  <a:latin typeface="Verdana" panose="020B0604030504040204" pitchFamily="34" charset="0"/>
                </a:rPr>
                <a:t> </a:t>
              </a:r>
              <a:endParaRPr lang="ru-RU" altLang="ru-RU" sz="1600" b="1" dirty="0">
                <a:solidFill>
                  <a:srgbClr val="FF0000"/>
                </a:solidFill>
                <a:latin typeface="Verdana" panose="020B0604030504040204" pitchFamily="34" charset="0"/>
                <a:sym typeface="Symbol" panose="05050102010706020507" pitchFamily="18" charset="2"/>
              </a:endParaRPr>
            </a:p>
          </p:txBody>
        </p:sp>
        <p:sp>
          <p:nvSpPr>
            <p:cNvPr id="21534" name="Arc 37"/>
            <p:cNvSpPr>
              <a:spLocks/>
            </p:cNvSpPr>
            <p:nvPr/>
          </p:nvSpPr>
          <p:spPr bwMode="auto">
            <a:xfrm flipV="1">
              <a:off x="5167" y="1789"/>
              <a:ext cx="213" cy="975"/>
            </a:xfrm>
            <a:custGeom>
              <a:avLst/>
              <a:gdLst>
                <a:gd name="T0" fmla="*/ 0 w 23267"/>
                <a:gd name="T1" fmla="*/ 0 h 43200"/>
                <a:gd name="T2" fmla="*/ 0 w 23267"/>
                <a:gd name="T3" fmla="*/ 0 h 43200"/>
                <a:gd name="T4" fmla="*/ 0 w 23267"/>
                <a:gd name="T5" fmla="*/ 0 h 43200"/>
                <a:gd name="T6" fmla="*/ 0 60000 65536"/>
                <a:gd name="T7" fmla="*/ 0 60000 65536"/>
                <a:gd name="T8" fmla="*/ 0 60000 65536"/>
                <a:gd name="T9" fmla="*/ 0 w 23267"/>
                <a:gd name="T10" fmla="*/ 0 h 43200"/>
                <a:gd name="T11" fmla="*/ 23267 w 23267"/>
                <a:gd name="T12" fmla="*/ 43200 h 43200"/>
              </a:gdLst>
              <a:ahLst/>
              <a:cxnLst>
                <a:cxn ang="T6">
                  <a:pos x="T0" y="T1"/>
                </a:cxn>
                <a:cxn ang="T7">
                  <a:pos x="T2" y="T3"/>
                </a:cxn>
                <a:cxn ang="T8">
                  <a:pos x="T4" y="T5"/>
                </a:cxn>
              </a:cxnLst>
              <a:rect l="T9" t="T10" r="T11" b="T12"/>
              <a:pathLst>
                <a:path w="23267" h="43200" fill="none" extrusionOk="0">
                  <a:moveTo>
                    <a:pt x="1666" y="0"/>
                  </a:moveTo>
                  <a:cubicBezTo>
                    <a:pt x="13596" y="0"/>
                    <a:pt x="23267" y="9670"/>
                    <a:pt x="23267" y="21600"/>
                  </a:cubicBezTo>
                  <a:cubicBezTo>
                    <a:pt x="23267" y="33529"/>
                    <a:pt x="13596" y="43200"/>
                    <a:pt x="1667" y="43200"/>
                  </a:cubicBezTo>
                  <a:cubicBezTo>
                    <a:pt x="1110" y="43200"/>
                    <a:pt x="554" y="43178"/>
                    <a:pt x="0" y="43135"/>
                  </a:cubicBezTo>
                </a:path>
                <a:path w="23267" h="43200" stroke="0" extrusionOk="0">
                  <a:moveTo>
                    <a:pt x="1666" y="0"/>
                  </a:moveTo>
                  <a:cubicBezTo>
                    <a:pt x="13596" y="0"/>
                    <a:pt x="23267" y="9670"/>
                    <a:pt x="23267" y="21600"/>
                  </a:cubicBezTo>
                  <a:cubicBezTo>
                    <a:pt x="23267" y="33529"/>
                    <a:pt x="13596" y="43200"/>
                    <a:pt x="1667" y="43200"/>
                  </a:cubicBezTo>
                  <a:cubicBezTo>
                    <a:pt x="1110" y="43200"/>
                    <a:pt x="554" y="43178"/>
                    <a:pt x="0" y="43135"/>
                  </a:cubicBezTo>
                  <a:lnTo>
                    <a:pt x="1667" y="21600"/>
                  </a:lnTo>
                  <a:close/>
                </a:path>
              </a:pathLst>
            </a:custGeom>
            <a:noFill/>
            <a:ln w="28575">
              <a:solidFill>
                <a:srgbClr val="FF0000"/>
              </a:solidFill>
              <a:round/>
              <a:headEnd/>
              <a:tailEnd type="triangle" w="med" len="med"/>
            </a:ln>
          </p:spPr>
          <p:txBody>
            <a:bodyPr rot="10800000" wrap="none" anchor="ctr"/>
            <a:lstStyle/>
            <a:p>
              <a:pPr eaLnBrk="1" hangingPunct="1">
                <a:defRPr/>
              </a:pPr>
              <a:endParaRPr lang="ru-RU"/>
            </a:p>
          </p:txBody>
        </p:sp>
      </p:grpSp>
      <p:sp>
        <p:nvSpPr>
          <p:cNvPr id="53" name="Text Box 14"/>
          <p:cNvSpPr txBox="1">
            <a:spLocks noChangeArrowheads="1"/>
          </p:cNvSpPr>
          <p:nvPr/>
        </p:nvSpPr>
        <p:spPr bwMode="auto">
          <a:xfrm>
            <a:off x="1630363" y="-17463"/>
            <a:ext cx="2844800" cy="10556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4800" b="1" i="1">
                <a:solidFill>
                  <a:schemeClr val="accent2"/>
                </a:solidFill>
              </a:rPr>
              <a:t>Кто?</a:t>
            </a:r>
            <a:r>
              <a:rPr lang="en-US" altLang="ru-RU" sz="4800" b="1" i="1">
                <a:solidFill>
                  <a:schemeClr val="accent2"/>
                </a:solidFill>
              </a:rPr>
              <a:t> </a:t>
            </a:r>
            <a:r>
              <a:rPr lang="ru-RU" altLang="ru-RU" sz="2000" b="1" i="1" u="sng">
                <a:solidFill>
                  <a:schemeClr val="accent2"/>
                </a:solidFill>
              </a:rPr>
              <a:t>Зачем</a:t>
            </a:r>
            <a:r>
              <a:rPr lang="ru-RU" altLang="ru-RU" sz="1800" b="1" i="1"/>
              <a:t>?</a:t>
            </a:r>
            <a:r>
              <a:rPr lang="ru-RU" altLang="ru-RU" sz="2000" b="1" i="1"/>
              <a:t> </a:t>
            </a:r>
            <a:r>
              <a:rPr lang="ru-RU" altLang="ru-RU" sz="2000" b="1"/>
              <a:t>(</a:t>
            </a:r>
            <a:r>
              <a:rPr lang="ru-RU" altLang="ru-RU" sz="1800" b="1">
                <a:solidFill>
                  <a:schemeClr val="accent2"/>
                </a:solidFill>
              </a:rPr>
              <a:t>интересы субъектов)</a:t>
            </a:r>
          </a:p>
        </p:txBody>
      </p:sp>
    </p:spTree>
    <p:extLst>
      <p:ext uri="{BB962C8B-B14F-4D97-AF65-F5344CB8AC3E}">
        <p14:creationId xmlns:p14="http://schemas.microsoft.com/office/powerpoint/2010/main" val="1981318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par>
                                <p:cTn id="13" presetID="1" presetClass="exit" presetSubtype="0" fill="hold" grpId="0" nodeType="withEffect">
                                  <p:stCondLst>
                                    <p:cond delay="0"/>
                                  </p:stCondLst>
                                  <p:childTnLst>
                                    <p:set>
                                      <p:cBhvr>
                                        <p:cTn id="14" dur="1" fill="hold">
                                          <p:stCondLst>
                                            <p:cond delay="0"/>
                                          </p:stCondLst>
                                        </p:cTn>
                                        <p:tgtEl>
                                          <p:spTgt spid="21506"/>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up)">
                                      <p:cBhvr>
                                        <p:cTn id="19" dur="500"/>
                                        <p:tgtEl>
                                          <p:spTgt spid="53"/>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up)">
                                      <p:cBhvr>
                                        <p:cTn id="22" dur="500"/>
                                        <p:tgtEl>
                                          <p:spTgt spid="55"/>
                                        </p:tgtEl>
                                      </p:cBhvr>
                                    </p:animEffect>
                                  </p:childTnLst>
                                </p:cTn>
                              </p:par>
                              <p:par>
                                <p:cTn id="23" presetID="22" presetClass="entr" presetSubtype="1"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wipe(up)">
                                      <p:cBhvr>
                                        <p:cTn id="30" dur="500"/>
                                        <p:tgtEl>
                                          <p:spTgt spid="78"/>
                                        </p:tgtEl>
                                      </p:cBhvr>
                                    </p:animEffect>
                                  </p:childTnLst>
                                </p:cTn>
                              </p:par>
                            </p:childTnLst>
                          </p:cTn>
                        </p:par>
                        <p:par>
                          <p:cTn id="31" fill="hold" nodeType="afterGroup">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wipe(left)">
                                      <p:cBhvr>
                                        <p:cTn id="34" dur="500"/>
                                        <p:tgtEl>
                                          <p:spTgt spid="5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500"/>
                                        <p:tgtEl>
                                          <p:spTgt spid="5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4" presetClass="entr" presetSubtype="32" fill="hold"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box(out)">
                                      <p:cBhvr>
                                        <p:cTn id="44" dur="500"/>
                                        <p:tgtEl>
                                          <p:spTgt spid="5"/>
                                        </p:tgtEl>
                                      </p:cBhvr>
                                    </p:animEffect>
                                  </p:childTnLst>
                                </p:cTn>
                              </p:par>
                            </p:childTnLst>
                          </p:cTn>
                        </p:par>
                        <p:par>
                          <p:cTn id="45" fill="hold" nodeType="afterGroup">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wipe(down)">
                                      <p:cBhvr>
                                        <p:cTn id="48" dur="1000"/>
                                        <p:tgtEl>
                                          <p:spTgt spid="7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down)">
                                      <p:cBhvr>
                                        <p:cTn id="51" dur="1000"/>
                                        <p:tgtEl>
                                          <p:spTgt spid="76"/>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1" fill="hold"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up)">
                                      <p:cBhvr>
                                        <p:cTn id="56" dur="500"/>
                                        <p:tgtEl>
                                          <p:spTgt spid="3"/>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1" fill="hold" nodeType="click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up)">
                                      <p:cBhvr>
                                        <p:cTn id="6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54" grpId="0"/>
      <p:bldP spid="55" grpId="0"/>
      <p:bldP spid="75" grpId="0" animBg="1"/>
      <p:bldP spid="76" grpId="0" animBg="1"/>
      <p:bldP spid="78" grpId="0" animBg="1" autoUpdateAnimBg="0"/>
      <p:bldP spid="56" grpId="0" animBg="1"/>
      <p:bldP spid="5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4427538" y="-101600"/>
            <a:ext cx="2844800" cy="896938"/>
          </a:xfrm>
        </p:spPr>
        <p:txBody>
          <a:bodyPr/>
          <a:lstStyle/>
          <a:p>
            <a:pPr eaLnBrk="1" hangingPunct="1"/>
            <a:r>
              <a:rPr lang="ru-RU" altLang="ru-RU" sz="1400" b="1">
                <a:latin typeface="Verdana" panose="020B0604030504040204" pitchFamily="34" charset="0"/>
              </a:rPr>
              <a:t>«Треугольник жесткости» – </a:t>
            </a:r>
            <a:br>
              <a:rPr lang="ru-RU" altLang="ru-RU" sz="1400" b="1">
                <a:latin typeface="Verdana" panose="020B0604030504040204" pitchFamily="34" charset="0"/>
              </a:rPr>
            </a:br>
            <a:r>
              <a:rPr lang="ru-RU" altLang="ru-RU" sz="1400" b="1">
                <a:latin typeface="Verdana" panose="020B0604030504040204" pitchFamily="34" charset="0"/>
              </a:rPr>
              <a:t>«ЕВРО-КОНКРЕТИКА»</a:t>
            </a:r>
          </a:p>
        </p:txBody>
      </p:sp>
      <p:grpSp>
        <p:nvGrpSpPr>
          <p:cNvPr id="19459" name="Group 2"/>
          <p:cNvGrpSpPr>
            <a:grpSpLocks/>
          </p:cNvGrpSpPr>
          <p:nvPr/>
        </p:nvGrpSpPr>
        <p:grpSpPr bwMode="auto">
          <a:xfrm>
            <a:off x="2646363" y="1020763"/>
            <a:ext cx="6324600" cy="4786312"/>
            <a:chOff x="1056" y="240"/>
            <a:chExt cx="3252" cy="2760"/>
          </a:xfrm>
        </p:grpSpPr>
        <p:sp>
          <p:nvSpPr>
            <p:cNvPr id="19493" name="WordArt 3"/>
            <p:cNvSpPr>
              <a:spLocks noChangeArrowheads="1" noChangeShapeType="1"/>
            </p:cNvSpPr>
            <p:nvPr/>
          </p:nvSpPr>
          <p:spPr bwMode="auto">
            <a:xfrm rot="2572597">
              <a:off x="1959" y="562"/>
              <a:ext cx="2095" cy="1955"/>
            </a:xfrm>
            <a:prstGeom prst="rect">
              <a:avLst/>
            </a:prstGeom>
          </p:spPr>
          <p:txBody>
            <a:bodyPr spcFirstLastPara="1" wrap="none" fromWordArt="1">
              <a:prstTxWarp prst="textArchUp">
                <a:avLst>
                  <a:gd name="adj" fmla="val 13055276"/>
                </a:avLst>
              </a:prstTxWarp>
            </a:bodyPr>
            <a:lstStyle/>
            <a:p>
              <a:pPr algn="ctr"/>
              <a:r>
                <a:rPr lang="ru-RU" sz="3600" kern="10">
                  <a:ln w="9525">
                    <a:solidFill>
                      <a:srgbClr val="FF0000"/>
                    </a:solidFill>
                    <a:round/>
                    <a:headEnd/>
                    <a:tailEnd/>
                  </a:ln>
                  <a:solidFill>
                    <a:srgbClr val="FF0000"/>
                  </a:solidFill>
                  <a:latin typeface="Times New Roman" panose="02020603050405020304" pitchFamily="18" charset="0"/>
                  <a:cs typeface="Times New Roman" panose="02020603050405020304" pitchFamily="18" charset="0"/>
                </a:rPr>
                <a:t>Фило-софия</a:t>
              </a:r>
            </a:p>
          </p:txBody>
        </p:sp>
        <p:sp>
          <p:nvSpPr>
            <p:cNvPr id="19494" name="WordArt 4"/>
            <p:cNvSpPr>
              <a:spLocks noChangeArrowheads="1" noChangeShapeType="1"/>
            </p:cNvSpPr>
            <p:nvPr/>
          </p:nvSpPr>
          <p:spPr bwMode="auto">
            <a:xfrm rot="-2723437">
              <a:off x="1176" y="680"/>
              <a:ext cx="1782" cy="1226"/>
            </a:xfrm>
            <a:prstGeom prst="rect">
              <a:avLst/>
            </a:prstGeom>
          </p:spPr>
          <p:txBody>
            <a:bodyPr spcFirstLastPara="1" wrap="none" fromWordArt="1">
              <a:prstTxWarp prst="textArchUp">
                <a:avLst>
                  <a:gd name="adj" fmla="val 12574540"/>
                </a:avLst>
              </a:prstTxWarp>
            </a:bodyPr>
            <a:lstStyle/>
            <a:p>
              <a:pPr algn="ctr"/>
              <a:r>
                <a:rPr lang="ru-RU" sz="3600" kern="10">
                  <a:ln w="9525">
                    <a:solidFill>
                      <a:srgbClr val="0000FF"/>
                    </a:solidFill>
                    <a:round/>
                    <a:headEnd/>
                    <a:tailEnd/>
                  </a:ln>
                  <a:solidFill>
                    <a:srgbClr val="0000FF"/>
                  </a:solidFill>
                  <a:latin typeface="Times New Roman" panose="02020603050405020304" pitchFamily="18" charset="0"/>
                  <a:cs typeface="Times New Roman" panose="02020603050405020304" pitchFamily="18" charset="0"/>
                </a:rPr>
                <a:t>Ре-лигия</a:t>
              </a:r>
            </a:p>
          </p:txBody>
        </p:sp>
        <p:sp>
          <p:nvSpPr>
            <p:cNvPr id="19495" name="WordArt 5"/>
            <p:cNvSpPr>
              <a:spLocks noChangeArrowheads="1" noChangeShapeType="1"/>
            </p:cNvSpPr>
            <p:nvPr/>
          </p:nvSpPr>
          <p:spPr bwMode="auto">
            <a:xfrm rot="-74067">
              <a:off x="2064" y="2400"/>
              <a:ext cx="1247" cy="366"/>
            </a:xfrm>
            <a:prstGeom prst="rect">
              <a:avLst/>
            </a:prstGeom>
          </p:spPr>
          <p:txBody>
            <a:bodyPr spcFirstLastPara="1" wrap="none" fromWordArt="1">
              <a:prstTxWarp prst="textArchDown">
                <a:avLst>
                  <a:gd name="adj" fmla="val 375314"/>
                </a:avLst>
              </a:prstTxWarp>
            </a:bodyPr>
            <a:lstStyle/>
            <a:p>
              <a:pPr algn="ctr"/>
              <a:r>
                <a:rPr lang="ru-RU" kern="10">
                  <a:ln w="9525">
                    <a:solidFill>
                      <a:srgbClr val="99CC00"/>
                    </a:solidFill>
                    <a:round/>
                    <a:headEnd/>
                    <a:tailEnd/>
                  </a:ln>
                  <a:solidFill>
                    <a:srgbClr val="99CC00"/>
                  </a:solidFill>
                  <a:latin typeface="Times New Roman" panose="02020603050405020304" pitchFamily="18" charset="0"/>
                  <a:cs typeface="Times New Roman" panose="02020603050405020304" pitchFamily="18" charset="0"/>
                </a:rPr>
                <a:t>Наука</a:t>
              </a:r>
            </a:p>
          </p:txBody>
        </p:sp>
        <p:sp>
          <p:nvSpPr>
            <p:cNvPr id="19496" name="Oval 6"/>
            <p:cNvSpPr>
              <a:spLocks noChangeArrowheads="1"/>
            </p:cNvSpPr>
            <p:nvPr/>
          </p:nvSpPr>
          <p:spPr bwMode="auto">
            <a:xfrm>
              <a:off x="1056" y="240"/>
              <a:ext cx="3252" cy="2760"/>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pSp>
      <p:sp>
        <p:nvSpPr>
          <p:cNvPr id="19460" name="Line 7"/>
          <p:cNvSpPr>
            <a:spLocks noChangeShapeType="1"/>
          </p:cNvSpPr>
          <p:nvPr/>
        </p:nvSpPr>
        <p:spPr bwMode="auto">
          <a:xfrm>
            <a:off x="5791200" y="0"/>
            <a:ext cx="0" cy="198120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9461" name="Text Box 10"/>
          <p:cNvSpPr txBox="1">
            <a:spLocks noChangeArrowheads="1"/>
          </p:cNvSpPr>
          <p:nvPr/>
        </p:nvSpPr>
        <p:spPr bwMode="auto">
          <a:xfrm>
            <a:off x="1127126" y="6034088"/>
            <a:ext cx="9866313"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4800" b="1" i="1">
                <a:solidFill>
                  <a:srgbClr val="669900"/>
                </a:solidFill>
                <a:latin typeface="Verdana" panose="020B0604030504040204" pitchFamily="34" charset="0"/>
              </a:rPr>
              <a:t>Что?...</a:t>
            </a:r>
            <a:endParaRPr lang="ru-RU" altLang="ru-RU" sz="2000" i="1">
              <a:solidFill>
                <a:srgbClr val="669900"/>
              </a:solidFill>
              <a:latin typeface="Verdana" panose="020B0604030504040204" pitchFamily="34" charset="0"/>
            </a:endParaRPr>
          </a:p>
        </p:txBody>
      </p:sp>
      <p:sp>
        <p:nvSpPr>
          <p:cNvPr id="19462" name="Line 35"/>
          <p:cNvSpPr>
            <a:spLocks noChangeShapeType="1"/>
          </p:cNvSpPr>
          <p:nvPr/>
        </p:nvSpPr>
        <p:spPr bwMode="auto">
          <a:xfrm flipH="1">
            <a:off x="1524000" y="3429000"/>
            <a:ext cx="3200400" cy="190500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9463" name="Line 36"/>
          <p:cNvSpPr>
            <a:spLocks noChangeShapeType="1"/>
          </p:cNvSpPr>
          <p:nvPr/>
        </p:nvSpPr>
        <p:spPr bwMode="auto">
          <a:xfrm>
            <a:off x="7010400" y="3505200"/>
            <a:ext cx="3505200" cy="236220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19464" name="Oval 38"/>
          <p:cNvSpPr>
            <a:spLocks noChangeArrowheads="1"/>
          </p:cNvSpPr>
          <p:nvPr/>
        </p:nvSpPr>
        <p:spPr bwMode="auto">
          <a:xfrm>
            <a:off x="4724400" y="2057400"/>
            <a:ext cx="2362200" cy="2133600"/>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19465" name="Text Box 39"/>
          <p:cNvSpPr txBox="1">
            <a:spLocks noChangeArrowheads="1"/>
          </p:cNvSpPr>
          <p:nvPr/>
        </p:nvSpPr>
        <p:spPr bwMode="auto">
          <a:xfrm>
            <a:off x="4800600" y="2708275"/>
            <a:ext cx="22479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ru-RU" altLang="ru-RU" sz="3600" b="1"/>
              <a:t>S+O</a:t>
            </a:r>
            <a:endParaRPr lang="ru-RU" altLang="ru-RU" sz="1600" b="1"/>
          </a:p>
        </p:txBody>
      </p:sp>
      <p:grpSp>
        <p:nvGrpSpPr>
          <p:cNvPr id="3" name="Group 62"/>
          <p:cNvGrpSpPr>
            <a:grpSpLocks/>
          </p:cNvGrpSpPr>
          <p:nvPr/>
        </p:nvGrpSpPr>
        <p:grpSpPr bwMode="auto">
          <a:xfrm>
            <a:off x="1747838" y="4149726"/>
            <a:ext cx="8748712" cy="817563"/>
            <a:chOff x="912" y="2592"/>
            <a:chExt cx="4080" cy="545"/>
          </a:xfrm>
        </p:grpSpPr>
        <p:sp>
          <p:nvSpPr>
            <p:cNvPr id="19490" name="Text Box 48"/>
            <p:cNvSpPr txBox="1">
              <a:spLocks noChangeArrowheads="1"/>
            </p:cNvSpPr>
            <p:nvPr/>
          </p:nvSpPr>
          <p:spPr bwMode="auto">
            <a:xfrm>
              <a:off x="3744" y="2736"/>
              <a:ext cx="1248" cy="30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400" b="1">
                  <a:solidFill>
                    <a:srgbClr val="669900"/>
                  </a:solidFill>
                  <a:latin typeface="Verdana" panose="020B0604030504040204" pitchFamily="34" charset="0"/>
                </a:rPr>
                <a:t>Экономика</a:t>
              </a:r>
              <a:r>
                <a:rPr lang="ru-RU" altLang="ru-RU" sz="1800">
                  <a:solidFill>
                    <a:srgbClr val="669900"/>
                  </a:solidFill>
                  <a:latin typeface="Verdana" panose="020B0604030504040204" pitchFamily="34" charset="0"/>
                </a:rPr>
                <a:t> </a:t>
              </a:r>
            </a:p>
          </p:txBody>
        </p:sp>
        <p:sp>
          <p:nvSpPr>
            <p:cNvPr id="19491" name="Text Box 51"/>
            <p:cNvSpPr txBox="1">
              <a:spLocks noChangeArrowheads="1"/>
            </p:cNvSpPr>
            <p:nvPr/>
          </p:nvSpPr>
          <p:spPr bwMode="auto">
            <a:xfrm>
              <a:off x="2400" y="2832"/>
              <a:ext cx="912"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2400" b="1">
                  <a:solidFill>
                    <a:srgbClr val="669900"/>
                  </a:solidFill>
                  <a:latin typeface="Verdana" panose="020B0604030504040204" pitchFamily="34" charset="0"/>
                </a:rPr>
                <a:t>Физика</a:t>
              </a:r>
              <a:r>
                <a:rPr lang="ru-RU" altLang="ru-RU" sz="1800" b="1">
                  <a:latin typeface="Verdana" panose="020B0604030504040204" pitchFamily="34" charset="0"/>
                </a:rPr>
                <a:t> </a:t>
              </a:r>
            </a:p>
          </p:txBody>
        </p:sp>
        <p:sp>
          <p:nvSpPr>
            <p:cNvPr id="19492" name="Text Box 52"/>
            <p:cNvSpPr txBox="1">
              <a:spLocks noChangeArrowheads="1"/>
            </p:cNvSpPr>
            <p:nvPr/>
          </p:nvSpPr>
          <p:spPr bwMode="auto">
            <a:xfrm>
              <a:off x="912" y="2592"/>
              <a:ext cx="1248" cy="30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400" b="1">
                  <a:solidFill>
                    <a:srgbClr val="669900"/>
                  </a:solidFill>
                  <a:latin typeface="Verdana" panose="020B0604030504040204" pitchFamily="34" charset="0"/>
                </a:rPr>
                <a:t>Теология</a:t>
              </a:r>
              <a:r>
                <a:rPr lang="ru-RU" altLang="ru-RU" sz="1800">
                  <a:latin typeface="Verdana" panose="020B0604030504040204" pitchFamily="34" charset="0"/>
                </a:rPr>
                <a:t> </a:t>
              </a:r>
            </a:p>
          </p:txBody>
        </p:sp>
      </p:grpSp>
      <p:grpSp>
        <p:nvGrpSpPr>
          <p:cNvPr id="4" name="Group 63"/>
          <p:cNvGrpSpPr>
            <a:grpSpLocks/>
          </p:cNvGrpSpPr>
          <p:nvPr/>
        </p:nvGrpSpPr>
        <p:grpSpPr bwMode="auto">
          <a:xfrm>
            <a:off x="5364164" y="666750"/>
            <a:ext cx="5303837" cy="3640138"/>
            <a:chOff x="2640" y="480"/>
            <a:chExt cx="3120" cy="2395"/>
          </a:xfrm>
        </p:grpSpPr>
        <p:sp>
          <p:nvSpPr>
            <p:cNvPr id="19487" name="Text Box 49"/>
            <p:cNvSpPr txBox="1">
              <a:spLocks noChangeArrowheads="1"/>
            </p:cNvSpPr>
            <p:nvPr/>
          </p:nvSpPr>
          <p:spPr bwMode="auto">
            <a:xfrm>
              <a:off x="3504" y="2453"/>
              <a:ext cx="2256" cy="42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a:solidFill>
                    <a:srgbClr val="FF3300"/>
                  </a:solidFill>
                  <a:latin typeface="Arial Unicode MS" panose="020B0604020202020204" pitchFamily="34" charset="-128"/>
                </a:rPr>
                <a:t>«</a:t>
              </a:r>
              <a:r>
                <a:rPr lang="ru-RU" altLang="ru-RU" sz="1800" b="1" i="1">
                  <a:solidFill>
                    <a:srgbClr val="FF3300"/>
                  </a:solidFill>
                </a:rPr>
                <a:t>остров</a:t>
              </a:r>
              <a:r>
                <a:rPr lang="ru-RU" altLang="ru-RU" sz="1800" b="1">
                  <a:solidFill>
                    <a:srgbClr val="FF3300"/>
                  </a:solidFill>
                  <a:latin typeface="Arial Unicode MS" panose="020B0604020202020204" pitchFamily="34" charset="-128"/>
                </a:rPr>
                <a:t>»: (</a:t>
              </a:r>
              <a:r>
                <a:rPr lang="ru-RU" altLang="ru-RU" sz="1800" b="1" i="1">
                  <a:solidFill>
                    <a:srgbClr val="FF3300"/>
                  </a:solidFill>
                </a:rPr>
                <a:t>Пост-)позитивизм</a:t>
              </a:r>
              <a:br>
                <a:rPr lang="ru-RU" altLang="ru-RU" sz="1800" b="1" i="1">
                  <a:solidFill>
                    <a:srgbClr val="FF3300"/>
                  </a:solidFill>
                </a:rPr>
              </a:br>
              <a:r>
                <a:rPr lang="ru-RU" altLang="ru-RU" sz="1800" b="1" i="1">
                  <a:solidFill>
                    <a:srgbClr val="FF3300"/>
                  </a:solidFill>
                </a:rPr>
                <a:t> «континент»: Кант – Гегель</a:t>
              </a:r>
            </a:p>
          </p:txBody>
        </p:sp>
        <p:sp>
          <p:nvSpPr>
            <p:cNvPr id="19488" name="Text Box 50"/>
            <p:cNvSpPr txBox="1">
              <a:spLocks noChangeArrowheads="1"/>
            </p:cNvSpPr>
            <p:nvPr/>
          </p:nvSpPr>
          <p:spPr bwMode="auto">
            <a:xfrm>
              <a:off x="2640" y="480"/>
              <a:ext cx="1920" cy="24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ru-RU" altLang="ru-RU" sz="1800" b="1" i="1">
                  <a:solidFill>
                    <a:srgbClr val="FF3300"/>
                  </a:solidFill>
                </a:rPr>
                <a:t>Экзистенциализм</a:t>
              </a:r>
            </a:p>
          </p:txBody>
        </p:sp>
        <p:sp>
          <p:nvSpPr>
            <p:cNvPr id="19489" name="Text Box 53"/>
            <p:cNvSpPr txBox="1">
              <a:spLocks noChangeArrowheads="1"/>
            </p:cNvSpPr>
            <p:nvPr/>
          </p:nvSpPr>
          <p:spPr bwMode="auto">
            <a:xfrm>
              <a:off x="4224" y="1325"/>
              <a:ext cx="1296" cy="24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ru-RU" altLang="ru-RU" sz="1800" b="1" i="1">
                  <a:solidFill>
                    <a:srgbClr val="FF3300"/>
                  </a:solidFill>
                </a:rPr>
                <a:t>Прагматизм</a:t>
              </a:r>
            </a:p>
          </p:txBody>
        </p:sp>
      </p:grpSp>
      <p:grpSp>
        <p:nvGrpSpPr>
          <p:cNvPr id="5" name="Group 60"/>
          <p:cNvGrpSpPr>
            <a:grpSpLocks/>
          </p:cNvGrpSpPr>
          <p:nvPr/>
        </p:nvGrpSpPr>
        <p:grpSpPr bwMode="auto">
          <a:xfrm>
            <a:off x="1524000" y="666750"/>
            <a:ext cx="3886200" cy="3213100"/>
            <a:chOff x="0" y="528"/>
            <a:chExt cx="2448" cy="1949"/>
          </a:xfrm>
        </p:grpSpPr>
        <p:sp>
          <p:nvSpPr>
            <p:cNvPr id="19484" name="Text Box 54"/>
            <p:cNvSpPr txBox="1">
              <a:spLocks noChangeArrowheads="1"/>
            </p:cNvSpPr>
            <p:nvPr/>
          </p:nvSpPr>
          <p:spPr bwMode="auto">
            <a:xfrm>
              <a:off x="0" y="2255"/>
              <a:ext cx="1488" cy="22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i="1">
                  <a:solidFill>
                    <a:schemeClr val="accent2"/>
                  </a:solidFill>
                </a:rPr>
                <a:t>Католичество</a:t>
              </a:r>
              <a:r>
                <a:rPr lang="ru-RU" altLang="ru-RU" sz="1800" b="1" i="1"/>
                <a:t> </a:t>
              </a:r>
            </a:p>
          </p:txBody>
        </p:sp>
        <p:sp>
          <p:nvSpPr>
            <p:cNvPr id="19485" name="Text Box 55"/>
            <p:cNvSpPr txBox="1">
              <a:spLocks noChangeArrowheads="1"/>
            </p:cNvSpPr>
            <p:nvPr/>
          </p:nvSpPr>
          <p:spPr bwMode="auto">
            <a:xfrm>
              <a:off x="0" y="1248"/>
              <a:ext cx="1344" cy="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i="1">
                  <a:solidFill>
                    <a:schemeClr val="accent2"/>
                  </a:solidFill>
                </a:rPr>
                <a:t>Православие</a:t>
              </a:r>
              <a:r>
                <a:rPr lang="ru-RU" altLang="ru-RU" sz="1800" b="1" i="1"/>
                <a:t> </a:t>
              </a:r>
            </a:p>
          </p:txBody>
        </p:sp>
        <p:sp>
          <p:nvSpPr>
            <p:cNvPr id="19486" name="Text Box 56"/>
            <p:cNvSpPr txBox="1">
              <a:spLocks noChangeArrowheads="1"/>
            </p:cNvSpPr>
            <p:nvPr/>
          </p:nvSpPr>
          <p:spPr bwMode="auto">
            <a:xfrm>
              <a:off x="1680" y="528"/>
              <a:ext cx="768"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i="1">
                  <a:solidFill>
                    <a:schemeClr val="accent2"/>
                  </a:solidFill>
                </a:rPr>
                <a:t>Ислам</a:t>
              </a:r>
              <a:r>
                <a:rPr lang="ru-RU" altLang="ru-RU" sz="1800" b="1" i="1"/>
                <a:t> </a:t>
              </a:r>
            </a:p>
          </p:txBody>
        </p:sp>
      </p:grpSp>
      <p:sp>
        <p:nvSpPr>
          <p:cNvPr id="19469" name="Text Box 57"/>
          <p:cNvSpPr txBox="1">
            <a:spLocks noChangeArrowheads="1"/>
          </p:cNvSpPr>
          <p:nvPr/>
        </p:nvSpPr>
        <p:spPr bwMode="auto">
          <a:xfrm>
            <a:off x="1752600" y="1524001"/>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000" b="1" u="sng"/>
              <a:t>Общение</a:t>
            </a:r>
          </a:p>
        </p:txBody>
      </p:sp>
      <p:sp>
        <p:nvSpPr>
          <p:cNvPr id="19470" name="Text Box 58"/>
          <p:cNvSpPr txBox="1">
            <a:spLocks noChangeArrowheads="1"/>
          </p:cNvSpPr>
          <p:nvPr/>
        </p:nvSpPr>
        <p:spPr bwMode="auto">
          <a:xfrm>
            <a:off x="4667250" y="5867401"/>
            <a:ext cx="272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000" b="1" u="sng">
                <a:latin typeface="Verdana" panose="020B0604030504040204" pitchFamily="34" charset="0"/>
              </a:rPr>
              <a:t>Взаимодействия</a:t>
            </a:r>
          </a:p>
        </p:txBody>
      </p:sp>
      <p:sp>
        <p:nvSpPr>
          <p:cNvPr id="19471" name="Text Box 59"/>
          <p:cNvSpPr txBox="1">
            <a:spLocks noChangeArrowheads="1"/>
          </p:cNvSpPr>
          <p:nvPr/>
        </p:nvSpPr>
        <p:spPr bwMode="auto">
          <a:xfrm>
            <a:off x="8153400" y="1295401"/>
            <a:ext cx="2209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u="sng"/>
              <a:t>Деятельность</a:t>
            </a:r>
          </a:p>
        </p:txBody>
      </p:sp>
      <p:grpSp>
        <p:nvGrpSpPr>
          <p:cNvPr id="6" name="Group 36"/>
          <p:cNvGrpSpPr>
            <a:grpSpLocks/>
          </p:cNvGrpSpPr>
          <p:nvPr/>
        </p:nvGrpSpPr>
        <p:grpSpPr bwMode="auto">
          <a:xfrm>
            <a:off x="3359151" y="2205039"/>
            <a:ext cx="5146675" cy="1901825"/>
            <a:chOff x="1104" y="720"/>
            <a:chExt cx="3242" cy="2498"/>
          </a:xfrm>
        </p:grpSpPr>
        <p:sp>
          <p:nvSpPr>
            <p:cNvPr id="19480" name="Text Box 37"/>
            <p:cNvSpPr txBox="1">
              <a:spLocks noChangeArrowheads="1"/>
            </p:cNvSpPr>
            <p:nvPr/>
          </p:nvSpPr>
          <p:spPr bwMode="auto">
            <a:xfrm>
              <a:off x="1603" y="2696"/>
              <a:ext cx="1507"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en-US" altLang="ru-RU" sz="2000" b="1">
                  <a:solidFill>
                    <a:srgbClr val="669900"/>
                  </a:solidFill>
                </a:rPr>
                <a:t>Learning to know</a:t>
              </a:r>
              <a:endParaRPr lang="ru-RU" altLang="ru-RU" sz="2000" b="1">
                <a:solidFill>
                  <a:srgbClr val="669900"/>
                </a:solidFill>
              </a:endParaRPr>
            </a:p>
          </p:txBody>
        </p:sp>
        <p:sp>
          <p:nvSpPr>
            <p:cNvPr id="19481" name="Text Box 38"/>
            <p:cNvSpPr txBox="1">
              <a:spLocks noChangeArrowheads="1"/>
            </p:cNvSpPr>
            <p:nvPr/>
          </p:nvSpPr>
          <p:spPr bwMode="auto">
            <a:xfrm>
              <a:off x="1999" y="720"/>
              <a:ext cx="1259" cy="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en-US" altLang="ru-RU" sz="2000" b="1">
                  <a:solidFill>
                    <a:srgbClr val="FF0000"/>
                  </a:solidFill>
                </a:rPr>
                <a:t>Learning to be</a:t>
              </a:r>
              <a:endParaRPr lang="ru-RU" altLang="ru-RU" sz="2000" b="1">
                <a:solidFill>
                  <a:srgbClr val="FF0000"/>
                </a:solidFill>
              </a:endParaRPr>
            </a:p>
          </p:txBody>
        </p:sp>
        <p:sp>
          <p:nvSpPr>
            <p:cNvPr id="19482" name="Text Box 39"/>
            <p:cNvSpPr txBox="1">
              <a:spLocks noChangeArrowheads="1"/>
            </p:cNvSpPr>
            <p:nvPr/>
          </p:nvSpPr>
          <p:spPr bwMode="auto">
            <a:xfrm>
              <a:off x="3021" y="2161"/>
              <a:ext cx="1325" cy="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ru-RU" sz="2000" b="1">
                  <a:solidFill>
                    <a:srgbClr val="FF0000"/>
                  </a:solidFill>
                </a:rPr>
                <a:t>Learning to do</a:t>
              </a:r>
              <a:endParaRPr lang="ru-RU" altLang="ru-RU" sz="2000" b="1">
                <a:solidFill>
                  <a:srgbClr val="FF0000"/>
                </a:solidFill>
              </a:endParaRPr>
            </a:p>
          </p:txBody>
        </p:sp>
        <p:sp>
          <p:nvSpPr>
            <p:cNvPr id="19483" name="Text Box 40"/>
            <p:cNvSpPr txBox="1">
              <a:spLocks noChangeArrowheads="1"/>
            </p:cNvSpPr>
            <p:nvPr/>
          </p:nvSpPr>
          <p:spPr bwMode="auto">
            <a:xfrm>
              <a:off x="1104" y="1681"/>
              <a:ext cx="1175" cy="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ru-RU" sz="2000" b="1">
                  <a:solidFill>
                    <a:schemeClr val="accent2"/>
                  </a:solidFill>
                </a:rPr>
                <a:t>Learning to live together</a:t>
              </a:r>
              <a:endParaRPr lang="ru-RU" altLang="ru-RU" sz="2000" b="1">
                <a:solidFill>
                  <a:schemeClr val="accent2"/>
                </a:solidFill>
              </a:endParaRPr>
            </a:p>
          </p:txBody>
        </p:sp>
      </p:grpSp>
      <p:grpSp>
        <p:nvGrpSpPr>
          <p:cNvPr id="19473" name="Group 43"/>
          <p:cNvGrpSpPr>
            <a:grpSpLocks/>
          </p:cNvGrpSpPr>
          <p:nvPr/>
        </p:nvGrpSpPr>
        <p:grpSpPr bwMode="auto">
          <a:xfrm>
            <a:off x="7042150" y="-55563"/>
            <a:ext cx="3595688" cy="1089026"/>
            <a:chOff x="3476" y="-35"/>
            <a:chExt cx="2265" cy="686"/>
          </a:xfrm>
        </p:grpSpPr>
        <p:sp>
          <p:nvSpPr>
            <p:cNvPr id="19478" name="Text Box 31"/>
            <p:cNvSpPr txBox="1">
              <a:spLocks noChangeArrowheads="1"/>
            </p:cNvSpPr>
            <p:nvPr/>
          </p:nvSpPr>
          <p:spPr bwMode="auto">
            <a:xfrm>
              <a:off x="3476" y="-35"/>
              <a:ext cx="1403"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4800" b="1" i="1">
                  <a:solidFill>
                    <a:srgbClr val="FF0000"/>
                  </a:solidFill>
                </a:rPr>
                <a:t>Как?...</a:t>
              </a:r>
            </a:p>
          </p:txBody>
        </p:sp>
        <p:sp>
          <p:nvSpPr>
            <p:cNvPr id="19479" name="Text Box 39"/>
            <p:cNvSpPr txBox="1">
              <a:spLocks noChangeArrowheads="1"/>
            </p:cNvSpPr>
            <p:nvPr/>
          </p:nvSpPr>
          <p:spPr bwMode="auto">
            <a:xfrm>
              <a:off x="4587" y="74"/>
              <a:ext cx="1154"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1800" b="1">
                  <a:solidFill>
                    <a:srgbClr val="FF0000"/>
                  </a:solidFill>
                </a:rPr>
                <a:t>(…цель-средство-результат…)</a:t>
              </a:r>
              <a:endParaRPr lang="ru-RU" altLang="ru-RU" sz="1800" b="1" i="1">
                <a:solidFill>
                  <a:srgbClr val="FF0000"/>
                </a:solidFill>
              </a:endParaRPr>
            </a:p>
          </p:txBody>
        </p:sp>
      </p:grpSp>
      <p:sp>
        <p:nvSpPr>
          <p:cNvPr id="19474" name="Text Box 14"/>
          <p:cNvSpPr txBox="1">
            <a:spLocks noChangeArrowheads="1"/>
          </p:cNvSpPr>
          <p:nvPr/>
        </p:nvSpPr>
        <p:spPr bwMode="auto">
          <a:xfrm>
            <a:off x="1752600" y="0"/>
            <a:ext cx="2800350" cy="6365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4800" b="1" i="1">
                <a:solidFill>
                  <a:schemeClr val="accent2"/>
                </a:solidFill>
              </a:rPr>
              <a:t>Кто?...</a:t>
            </a:r>
            <a:endParaRPr lang="ru-RU" altLang="ru-RU" sz="1800" b="1">
              <a:solidFill>
                <a:schemeClr val="accent2"/>
              </a:solidFill>
            </a:endParaRPr>
          </a:p>
        </p:txBody>
      </p:sp>
      <p:sp>
        <p:nvSpPr>
          <p:cNvPr id="22567" name="Text Box 39"/>
          <p:cNvSpPr txBox="1">
            <a:spLocks noChangeArrowheads="1"/>
          </p:cNvSpPr>
          <p:nvPr/>
        </p:nvSpPr>
        <p:spPr bwMode="auto">
          <a:xfrm>
            <a:off x="1524000" y="3894138"/>
            <a:ext cx="495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600"/>
              <a:t>Монастыри+целибат (безбрачие)</a:t>
            </a:r>
          </a:p>
        </p:txBody>
      </p:sp>
      <p:sp>
        <p:nvSpPr>
          <p:cNvPr id="22568" name="Text Box 40"/>
          <p:cNvSpPr txBox="1">
            <a:spLocks noChangeArrowheads="1"/>
          </p:cNvSpPr>
          <p:nvPr/>
        </p:nvSpPr>
        <p:spPr bwMode="auto">
          <a:xfrm>
            <a:off x="1524000" y="979488"/>
            <a:ext cx="3143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ru-RU" altLang="ru-RU" sz="1600"/>
              <a:t>Нет монастырей</a:t>
            </a:r>
          </a:p>
        </p:txBody>
      </p:sp>
      <p:sp>
        <p:nvSpPr>
          <p:cNvPr id="22569" name="Text Box 41"/>
          <p:cNvSpPr txBox="1">
            <a:spLocks noChangeArrowheads="1"/>
          </p:cNvSpPr>
          <p:nvPr/>
        </p:nvSpPr>
        <p:spPr bwMode="auto">
          <a:xfrm>
            <a:off x="1524000" y="2476501"/>
            <a:ext cx="2133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600"/>
              <a:t>Белое духовенство,</a:t>
            </a:r>
            <a:br>
              <a:rPr lang="ru-RU" altLang="ru-RU" sz="1600"/>
            </a:br>
            <a:r>
              <a:rPr lang="ru-RU" altLang="ru-RU" sz="1600"/>
              <a:t>старцы (Афон,…)</a:t>
            </a:r>
          </a:p>
        </p:txBody>
      </p:sp>
    </p:spTree>
    <p:extLst>
      <p:ext uri="{BB962C8B-B14F-4D97-AF65-F5344CB8AC3E}">
        <p14:creationId xmlns:p14="http://schemas.microsoft.com/office/powerpoint/2010/main" val="11347809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nodeType="afterGroup">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22567"/>
                                        </p:tgtEl>
                                        <p:attrNameLst>
                                          <p:attrName>style.visibility</p:attrName>
                                        </p:attrNameLst>
                                      </p:cBhvr>
                                      <p:to>
                                        <p:strVal val="visible"/>
                                      </p:to>
                                    </p:set>
                                    <p:animEffect transition="in" filter="wipe(up)">
                                      <p:cBhvr>
                                        <p:cTn id="26" dur="500"/>
                                        <p:tgtEl>
                                          <p:spTgt spid="22567"/>
                                        </p:tgtEl>
                                      </p:cBhvr>
                                    </p:animEffect>
                                  </p:childTnLst>
                                </p:cTn>
                              </p:par>
                            </p:childTnLst>
                          </p:cTn>
                        </p:par>
                        <p:par>
                          <p:cTn id="27" fill="hold" nodeType="afterGroup">
                            <p:stCondLst>
                              <p:cond delay="1000"/>
                            </p:stCondLst>
                            <p:childTnLst>
                              <p:par>
                                <p:cTn id="28" presetID="22" presetClass="entr" presetSubtype="1" fill="hold" grpId="0" nodeType="afterEffect">
                                  <p:stCondLst>
                                    <p:cond delay="0"/>
                                  </p:stCondLst>
                                  <p:childTnLst>
                                    <p:set>
                                      <p:cBhvr>
                                        <p:cTn id="29" dur="1" fill="hold">
                                          <p:stCondLst>
                                            <p:cond delay="0"/>
                                          </p:stCondLst>
                                        </p:cTn>
                                        <p:tgtEl>
                                          <p:spTgt spid="22568"/>
                                        </p:tgtEl>
                                        <p:attrNameLst>
                                          <p:attrName>style.visibility</p:attrName>
                                        </p:attrNameLst>
                                      </p:cBhvr>
                                      <p:to>
                                        <p:strVal val="visible"/>
                                      </p:to>
                                    </p:set>
                                    <p:animEffect transition="in" filter="wipe(up)">
                                      <p:cBhvr>
                                        <p:cTn id="30" dur="500"/>
                                        <p:tgtEl>
                                          <p:spTgt spid="22568"/>
                                        </p:tgtEl>
                                      </p:cBhvr>
                                    </p:animEffect>
                                  </p:childTnLst>
                                </p:cTn>
                              </p:par>
                            </p:childTnLst>
                          </p:cTn>
                        </p:par>
                        <p:par>
                          <p:cTn id="31" fill="hold" nodeType="afterGroup">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22569"/>
                                        </p:tgtEl>
                                        <p:attrNameLst>
                                          <p:attrName>style.visibility</p:attrName>
                                        </p:attrNameLst>
                                      </p:cBhvr>
                                      <p:to>
                                        <p:strVal val="visible"/>
                                      </p:to>
                                    </p:set>
                                    <p:animEffect transition="in" filter="wipe(up)">
                                      <p:cBhvr>
                                        <p:cTn id="34" dur="500"/>
                                        <p:tgtEl>
                                          <p:spTgt spid="22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7" grpId="0"/>
      <p:bldP spid="22568" grpId="0"/>
      <p:bldP spid="225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1981200" y="1"/>
            <a:ext cx="8229600" cy="347663"/>
          </a:xfrm>
        </p:spPr>
        <p:txBody>
          <a:bodyPr/>
          <a:lstStyle/>
          <a:p>
            <a:pPr eaLnBrk="1" hangingPunct="1"/>
            <a:r>
              <a:rPr lang="ru-RU" altLang="ru-RU" sz="1200" b="1">
                <a:latin typeface="Verdana" panose="020B0604030504040204" pitchFamily="34" charset="0"/>
              </a:rPr>
              <a:t>«Треугольник жесткости» евро-культуры: разнообразие альтернативных вариантов</a:t>
            </a:r>
          </a:p>
        </p:txBody>
      </p:sp>
      <p:sp>
        <p:nvSpPr>
          <p:cNvPr id="20483" name="Line 7"/>
          <p:cNvSpPr>
            <a:spLocks noChangeShapeType="1"/>
          </p:cNvSpPr>
          <p:nvPr/>
        </p:nvSpPr>
        <p:spPr bwMode="auto">
          <a:xfrm>
            <a:off x="5791200" y="0"/>
            <a:ext cx="0" cy="198120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20484" name="Line 35"/>
          <p:cNvSpPr>
            <a:spLocks noChangeShapeType="1"/>
          </p:cNvSpPr>
          <p:nvPr/>
        </p:nvSpPr>
        <p:spPr bwMode="auto">
          <a:xfrm flipH="1">
            <a:off x="1524000" y="3429000"/>
            <a:ext cx="3200400" cy="190500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20485" name="Line 36"/>
          <p:cNvSpPr>
            <a:spLocks noChangeShapeType="1"/>
          </p:cNvSpPr>
          <p:nvPr/>
        </p:nvSpPr>
        <p:spPr bwMode="auto">
          <a:xfrm>
            <a:off x="7010400" y="3505200"/>
            <a:ext cx="3505200" cy="2362200"/>
          </a:xfrm>
          <a:prstGeom prst="line">
            <a:avLst/>
          </a:prstGeom>
          <a:noFill/>
          <a:ln w="2857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ru-RU"/>
          </a:p>
        </p:txBody>
      </p:sp>
      <p:sp>
        <p:nvSpPr>
          <p:cNvPr id="20486" name="Oval 38"/>
          <p:cNvSpPr>
            <a:spLocks noChangeArrowheads="1"/>
          </p:cNvSpPr>
          <p:nvPr/>
        </p:nvSpPr>
        <p:spPr bwMode="auto">
          <a:xfrm>
            <a:off x="4724400" y="2057400"/>
            <a:ext cx="2362200" cy="2133600"/>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sp>
        <p:nvSpPr>
          <p:cNvPr id="20487" name="Text Box 39"/>
          <p:cNvSpPr txBox="1">
            <a:spLocks noChangeArrowheads="1"/>
          </p:cNvSpPr>
          <p:nvPr/>
        </p:nvSpPr>
        <p:spPr bwMode="auto">
          <a:xfrm>
            <a:off x="4800600" y="2708275"/>
            <a:ext cx="22479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ru-RU" altLang="ru-RU" sz="3600" b="1"/>
              <a:t>S+O</a:t>
            </a:r>
          </a:p>
        </p:txBody>
      </p:sp>
      <p:grpSp>
        <p:nvGrpSpPr>
          <p:cNvPr id="20488" name="Group 62"/>
          <p:cNvGrpSpPr>
            <a:grpSpLocks/>
          </p:cNvGrpSpPr>
          <p:nvPr/>
        </p:nvGrpSpPr>
        <p:grpSpPr bwMode="auto">
          <a:xfrm>
            <a:off x="1919288" y="4149726"/>
            <a:ext cx="8748712" cy="2733675"/>
            <a:chOff x="912" y="2592"/>
            <a:chExt cx="4080" cy="1822"/>
          </a:xfrm>
        </p:grpSpPr>
        <p:sp>
          <p:nvSpPr>
            <p:cNvPr id="20511" name="Text Box 48"/>
            <p:cNvSpPr txBox="1">
              <a:spLocks noChangeArrowheads="1"/>
            </p:cNvSpPr>
            <p:nvPr/>
          </p:nvSpPr>
          <p:spPr bwMode="auto">
            <a:xfrm>
              <a:off x="3744" y="2736"/>
              <a:ext cx="1248" cy="167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400" b="1">
                  <a:solidFill>
                    <a:srgbClr val="669900"/>
                  </a:solidFill>
                  <a:latin typeface="Verdana" panose="020B0604030504040204" pitchFamily="34" charset="0"/>
                </a:rPr>
                <a:t>Экономика</a:t>
              </a:r>
              <a:r>
                <a:rPr lang="ru-RU" altLang="ru-RU" sz="1800">
                  <a:solidFill>
                    <a:srgbClr val="669900"/>
                  </a:solidFill>
                  <a:latin typeface="Verdana" panose="020B0604030504040204" pitchFamily="34" charset="0"/>
                </a:rPr>
                <a:t> </a:t>
              </a:r>
            </a:p>
            <a:p>
              <a:pPr eaLnBrk="1" hangingPunct="1">
                <a:spcBef>
                  <a:spcPct val="50000"/>
                </a:spcBef>
                <a:buFontTx/>
                <a:buNone/>
              </a:pPr>
              <a:r>
                <a:rPr lang="ru-RU" altLang="ru-RU" sz="1800">
                  <a:solidFill>
                    <a:srgbClr val="669900"/>
                  </a:solidFill>
                  <a:latin typeface="Verdana" panose="020B0604030504040204" pitchFamily="34" charset="0"/>
                </a:rPr>
                <a:t>(«справедливые цены» схоластов, франц. физиократы, англ. (</a:t>
              </a:r>
              <a:r>
                <a:rPr lang="en-US" altLang="ru-RU" sz="1800">
                  <a:solidFill>
                    <a:srgbClr val="669900"/>
                  </a:solidFill>
                  <a:latin typeface="Verdana" panose="020B0604030504040204" pitchFamily="34" charset="0"/>
                </a:rPr>
                <a:t>“</a:t>
              </a:r>
              <a:r>
                <a:rPr lang="ru-RU" altLang="ru-RU" sz="1800">
                  <a:solidFill>
                    <a:srgbClr val="669900"/>
                  </a:solidFill>
                  <a:latin typeface="Verdana" panose="020B0604030504040204" pitchFamily="34" charset="0"/>
                </a:rPr>
                <a:t>англикане</a:t>
              </a:r>
              <a:r>
                <a:rPr lang="en-US" altLang="ru-RU" sz="1800">
                  <a:solidFill>
                    <a:srgbClr val="669900"/>
                  </a:solidFill>
                  <a:latin typeface="Verdana" panose="020B0604030504040204" pitchFamily="34" charset="0"/>
                </a:rPr>
                <a:t>”</a:t>
              </a:r>
              <a:r>
                <a:rPr lang="ru-RU" altLang="ru-RU" sz="1800">
                  <a:solidFill>
                    <a:srgbClr val="669900"/>
                  </a:solidFill>
                  <a:latin typeface="Verdana" panose="020B0604030504040204" pitchFamily="34" charset="0"/>
                </a:rPr>
                <a:t>): </a:t>
              </a:r>
              <a:br>
                <a:rPr lang="ru-RU" altLang="ru-RU" sz="1800">
                  <a:solidFill>
                    <a:srgbClr val="669900"/>
                  </a:solidFill>
                  <a:latin typeface="Verdana" panose="020B0604030504040204" pitchFamily="34" charset="0"/>
                </a:rPr>
              </a:br>
              <a:r>
                <a:rPr lang="ru-RU" altLang="ru-RU" sz="1800">
                  <a:solidFill>
                    <a:srgbClr val="669900"/>
                  </a:solidFill>
                  <a:latin typeface="Verdana" panose="020B0604030504040204" pitchFamily="34" charset="0"/>
                </a:rPr>
                <a:t>труд как затрата, рациональный выбор…)</a:t>
              </a:r>
            </a:p>
          </p:txBody>
        </p:sp>
        <p:sp>
          <p:nvSpPr>
            <p:cNvPr id="20512" name="Text Box 51"/>
            <p:cNvSpPr txBox="1">
              <a:spLocks noChangeArrowheads="1"/>
            </p:cNvSpPr>
            <p:nvPr/>
          </p:nvSpPr>
          <p:spPr bwMode="auto">
            <a:xfrm>
              <a:off x="2400" y="2832"/>
              <a:ext cx="912"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2400" b="1">
                  <a:solidFill>
                    <a:srgbClr val="669900"/>
                  </a:solidFill>
                  <a:latin typeface="Verdana" panose="020B0604030504040204" pitchFamily="34" charset="0"/>
                </a:rPr>
                <a:t>Физика</a:t>
              </a:r>
              <a:r>
                <a:rPr lang="ru-RU" altLang="ru-RU" sz="1800" b="1">
                  <a:latin typeface="Verdana" panose="020B0604030504040204" pitchFamily="34" charset="0"/>
                </a:rPr>
                <a:t> </a:t>
              </a:r>
            </a:p>
          </p:txBody>
        </p:sp>
        <p:sp>
          <p:nvSpPr>
            <p:cNvPr id="20513" name="Text Box 52"/>
            <p:cNvSpPr txBox="1">
              <a:spLocks noChangeArrowheads="1"/>
            </p:cNvSpPr>
            <p:nvPr/>
          </p:nvSpPr>
          <p:spPr bwMode="auto">
            <a:xfrm>
              <a:off x="912" y="2592"/>
              <a:ext cx="1248" cy="30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400" b="1">
                  <a:solidFill>
                    <a:srgbClr val="669900"/>
                  </a:solidFill>
                  <a:latin typeface="Verdana" panose="020B0604030504040204" pitchFamily="34" charset="0"/>
                </a:rPr>
                <a:t>Теология</a:t>
              </a:r>
              <a:r>
                <a:rPr lang="ru-RU" altLang="ru-RU" sz="1800">
                  <a:latin typeface="Verdana" panose="020B0604030504040204" pitchFamily="34" charset="0"/>
                </a:rPr>
                <a:t> </a:t>
              </a:r>
            </a:p>
          </p:txBody>
        </p:sp>
      </p:grpSp>
      <p:grpSp>
        <p:nvGrpSpPr>
          <p:cNvPr id="20489" name="Group 63"/>
          <p:cNvGrpSpPr>
            <a:grpSpLocks/>
          </p:cNvGrpSpPr>
          <p:nvPr/>
        </p:nvGrpSpPr>
        <p:grpSpPr bwMode="auto">
          <a:xfrm>
            <a:off x="5364164" y="693739"/>
            <a:ext cx="5303837" cy="3711575"/>
            <a:chOff x="2640" y="480"/>
            <a:chExt cx="3120" cy="2385"/>
          </a:xfrm>
        </p:grpSpPr>
        <p:sp>
          <p:nvSpPr>
            <p:cNvPr id="20508" name="Text Box 49"/>
            <p:cNvSpPr txBox="1">
              <a:spLocks noChangeArrowheads="1"/>
            </p:cNvSpPr>
            <p:nvPr/>
          </p:nvSpPr>
          <p:spPr bwMode="auto">
            <a:xfrm>
              <a:off x="3504" y="2453"/>
              <a:ext cx="2256" cy="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a:solidFill>
                    <a:srgbClr val="FF3300"/>
                  </a:solidFill>
                  <a:latin typeface="Arial Unicode MS" panose="020B0604020202020204" pitchFamily="34" charset="-128"/>
                </a:rPr>
                <a:t>«</a:t>
              </a:r>
              <a:r>
                <a:rPr lang="ru-RU" altLang="ru-RU" sz="1800" b="1" i="1">
                  <a:solidFill>
                    <a:srgbClr val="FF3300"/>
                  </a:solidFill>
                </a:rPr>
                <a:t>остров</a:t>
              </a:r>
              <a:r>
                <a:rPr lang="ru-RU" altLang="ru-RU" sz="1800" b="1">
                  <a:solidFill>
                    <a:srgbClr val="FF3300"/>
                  </a:solidFill>
                  <a:latin typeface="Arial Unicode MS" panose="020B0604020202020204" pitchFamily="34" charset="-128"/>
                </a:rPr>
                <a:t>»: (</a:t>
              </a:r>
              <a:r>
                <a:rPr lang="ru-RU" altLang="ru-RU" sz="1800" b="1" i="1">
                  <a:solidFill>
                    <a:srgbClr val="FF3300"/>
                  </a:solidFill>
                </a:rPr>
                <a:t>Пост-)позитивизм</a:t>
              </a:r>
              <a:br>
                <a:rPr lang="ru-RU" altLang="ru-RU" sz="1800" b="1" i="1">
                  <a:solidFill>
                    <a:srgbClr val="FF3300"/>
                  </a:solidFill>
                </a:rPr>
              </a:br>
              <a:r>
                <a:rPr lang="ru-RU" altLang="ru-RU" sz="1800" b="1" i="1">
                  <a:solidFill>
                    <a:srgbClr val="FF3300"/>
                  </a:solidFill>
                </a:rPr>
                <a:t> «континент»: Кант – Гегель</a:t>
              </a:r>
            </a:p>
          </p:txBody>
        </p:sp>
        <p:sp>
          <p:nvSpPr>
            <p:cNvPr id="20509" name="Text Box 50"/>
            <p:cNvSpPr txBox="1">
              <a:spLocks noChangeArrowheads="1"/>
            </p:cNvSpPr>
            <p:nvPr/>
          </p:nvSpPr>
          <p:spPr bwMode="auto">
            <a:xfrm>
              <a:off x="2640" y="480"/>
              <a:ext cx="1920"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ru-RU" altLang="ru-RU" sz="1800" b="1" i="1">
                  <a:solidFill>
                    <a:srgbClr val="FF3300"/>
                  </a:solidFill>
                </a:rPr>
                <a:t>Экзистенциализм </a:t>
              </a:r>
              <a:br>
                <a:rPr lang="ru-RU" altLang="ru-RU" sz="1800" b="1" i="1">
                  <a:solidFill>
                    <a:srgbClr val="FF3300"/>
                  </a:solidFill>
                </a:rPr>
              </a:br>
              <a:r>
                <a:rPr lang="ru-RU" altLang="ru-RU" sz="1800" b="1">
                  <a:solidFill>
                    <a:srgbClr val="FF3300"/>
                  </a:solidFill>
                </a:rPr>
                <a:t>(Бытие)</a:t>
              </a:r>
            </a:p>
          </p:txBody>
        </p:sp>
        <p:sp>
          <p:nvSpPr>
            <p:cNvPr id="20510" name="Text Box 53"/>
            <p:cNvSpPr txBox="1">
              <a:spLocks noChangeArrowheads="1"/>
            </p:cNvSpPr>
            <p:nvPr/>
          </p:nvSpPr>
          <p:spPr bwMode="auto">
            <a:xfrm>
              <a:off x="4224" y="1324"/>
              <a:ext cx="1296" cy="2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ru-RU" altLang="ru-RU" sz="1800" b="1" i="1">
                  <a:solidFill>
                    <a:srgbClr val="FF3300"/>
                  </a:solidFill>
                </a:rPr>
                <a:t>Прагматизм</a:t>
              </a:r>
            </a:p>
          </p:txBody>
        </p:sp>
      </p:grpSp>
      <p:grpSp>
        <p:nvGrpSpPr>
          <p:cNvPr id="20490" name="Group 60"/>
          <p:cNvGrpSpPr>
            <a:grpSpLocks/>
          </p:cNvGrpSpPr>
          <p:nvPr/>
        </p:nvGrpSpPr>
        <p:grpSpPr bwMode="auto">
          <a:xfrm>
            <a:off x="1524000" y="709613"/>
            <a:ext cx="3886200" cy="3175000"/>
            <a:chOff x="0" y="528"/>
            <a:chExt cx="2448" cy="1952"/>
          </a:xfrm>
        </p:grpSpPr>
        <p:sp>
          <p:nvSpPr>
            <p:cNvPr id="20505" name="Text Box 54"/>
            <p:cNvSpPr txBox="1">
              <a:spLocks noChangeArrowheads="1"/>
            </p:cNvSpPr>
            <p:nvPr/>
          </p:nvSpPr>
          <p:spPr bwMode="auto">
            <a:xfrm>
              <a:off x="0" y="2255"/>
              <a:ext cx="1488" cy="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i="1">
                  <a:solidFill>
                    <a:schemeClr val="accent2"/>
                  </a:solidFill>
                </a:rPr>
                <a:t>Католичество</a:t>
              </a:r>
              <a:r>
                <a:rPr lang="ru-RU" altLang="ru-RU" sz="1800" b="1" i="1"/>
                <a:t> </a:t>
              </a:r>
            </a:p>
          </p:txBody>
        </p:sp>
        <p:sp>
          <p:nvSpPr>
            <p:cNvPr id="20506" name="Text Box 55"/>
            <p:cNvSpPr txBox="1">
              <a:spLocks noChangeArrowheads="1"/>
            </p:cNvSpPr>
            <p:nvPr/>
          </p:nvSpPr>
          <p:spPr bwMode="auto">
            <a:xfrm>
              <a:off x="0" y="1248"/>
              <a:ext cx="1344"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i="1">
                  <a:solidFill>
                    <a:schemeClr val="accent2"/>
                  </a:solidFill>
                </a:rPr>
                <a:t>Православие</a:t>
              </a:r>
              <a:r>
                <a:rPr lang="ru-RU" altLang="ru-RU" sz="1800" b="1" i="1"/>
                <a:t> </a:t>
              </a:r>
            </a:p>
          </p:txBody>
        </p:sp>
        <p:sp>
          <p:nvSpPr>
            <p:cNvPr id="20507" name="Text Box 56"/>
            <p:cNvSpPr txBox="1">
              <a:spLocks noChangeArrowheads="1"/>
            </p:cNvSpPr>
            <p:nvPr/>
          </p:nvSpPr>
          <p:spPr bwMode="auto">
            <a:xfrm>
              <a:off x="1680" y="528"/>
              <a:ext cx="768"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i="1">
                  <a:solidFill>
                    <a:schemeClr val="accent2"/>
                  </a:solidFill>
                </a:rPr>
                <a:t>Ислам</a:t>
              </a:r>
              <a:r>
                <a:rPr lang="ru-RU" altLang="ru-RU" sz="1800" b="1" i="1"/>
                <a:t> </a:t>
              </a:r>
            </a:p>
          </p:txBody>
        </p:sp>
      </p:grpSp>
      <p:sp>
        <p:nvSpPr>
          <p:cNvPr id="20491" name="Text Box 57"/>
          <p:cNvSpPr txBox="1">
            <a:spLocks noChangeArrowheads="1"/>
          </p:cNvSpPr>
          <p:nvPr/>
        </p:nvSpPr>
        <p:spPr bwMode="auto">
          <a:xfrm>
            <a:off x="1752600" y="1524001"/>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000" b="1" u="sng"/>
              <a:t>Общение</a:t>
            </a:r>
          </a:p>
        </p:txBody>
      </p:sp>
      <p:sp>
        <p:nvSpPr>
          <p:cNvPr id="20492" name="Text Box 58"/>
          <p:cNvSpPr txBox="1">
            <a:spLocks noChangeArrowheads="1"/>
          </p:cNvSpPr>
          <p:nvPr/>
        </p:nvSpPr>
        <p:spPr bwMode="auto">
          <a:xfrm>
            <a:off x="4800600" y="5867401"/>
            <a:ext cx="2590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000" u="sng">
                <a:latin typeface="Verdana" panose="020B0604030504040204" pitchFamily="34" charset="0"/>
              </a:rPr>
              <a:t>Взаимодействия</a:t>
            </a:r>
          </a:p>
        </p:txBody>
      </p:sp>
      <p:sp>
        <p:nvSpPr>
          <p:cNvPr id="20493" name="Text Box 59"/>
          <p:cNvSpPr txBox="1">
            <a:spLocks noChangeArrowheads="1"/>
          </p:cNvSpPr>
          <p:nvPr/>
        </p:nvSpPr>
        <p:spPr bwMode="auto">
          <a:xfrm>
            <a:off x="8153400" y="1295401"/>
            <a:ext cx="2209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b="1" i="1" u="sng"/>
              <a:t>Деятельность</a:t>
            </a:r>
          </a:p>
        </p:txBody>
      </p:sp>
      <p:sp>
        <p:nvSpPr>
          <p:cNvPr id="33831" name="Freeform 39"/>
          <p:cNvSpPr>
            <a:spLocks/>
          </p:cNvSpPr>
          <p:nvPr/>
        </p:nvSpPr>
        <p:spPr bwMode="auto">
          <a:xfrm>
            <a:off x="3497263" y="1117601"/>
            <a:ext cx="4514850" cy="3440113"/>
          </a:xfrm>
          <a:custGeom>
            <a:avLst/>
            <a:gdLst>
              <a:gd name="T0" fmla="*/ 0 w 2844"/>
              <a:gd name="T1" fmla="*/ 2147483646 h 2167"/>
              <a:gd name="T2" fmla="*/ 2147483646 w 2844"/>
              <a:gd name="T3" fmla="*/ 0 h 2167"/>
              <a:gd name="T4" fmla="*/ 2147483646 w 2844"/>
              <a:gd name="T5" fmla="*/ 2147483646 h 2167"/>
              <a:gd name="T6" fmla="*/ 0 w 2844"/>
              <a:gd name="T7" fmla="*/ 2147483646 h 2167"/>
              <a:gd name="T8" fmla="*/ 0 60000 65536"/>
              <a:gd name="T9" fmla="*/ 0 60000 65536"/>
              <a:gd name="T10" fmla="*/ 0 60000 65536"/>
              <a:gd name="T11" fmla="*/ 0 60000 65536"/>
              <a:gd name="T12" fmla="*/ 0 w 2844"/>
              <a:gd name="T13" fmla="*/ 0 h 2167"/>
              <a:gd name="T14" fmla="*/ 2844 w 2844"/>
              <a:gd name="T15" fmla="*/ 2167 h 2167"/>
            </a:gdLst>
            <a:ahLst/>
            <a:cxnLst>
              <a:cxn ang="T8">
                <a:pos x="T0" y="T1"/>
              </a:cxn>
              <a:cxn ang="T9">
                <a:pos x="T2" y="T3"/>
              </a:cxn>
              <a:cxn ang="T10">
                <a:pos x="T4" y="T5"/>
              </a:cxn>
              <a:cxn ang="T11">
                <a:pos x="T6" y="T7"/>
              </a:cxn>
            </a:cxnLst>
            <a:rect l="T12" t="T13" r="T14" b="T15"/>
            <a:pathLst>
              <a:path w="2844" h="2167">
                <a:moveTo>
                  <a:pt x="0" y="1627"/>
                </a:moveTo>
                <a:lnTo>
                  <a:pt x="1847" y="0"/>
                </a:lnTo>
                <a:lnTo>
                  <a:pt x="2844" y="2167"/>
                </a:lnTo>
                <a:lnTo>
                  <a:pt x="0" y="1627"/>
                </a:lnTo>
                <a:close/>
              </a:path>
            </a:pathLst>
          </a:custGeom>
          <a:noFill/>
          <a:ln w="76200" cap="flat"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33832" name="Freeform 40"/>
          <p:cNvSpPr>
            <a:spLocks/>
          </p:cNvSpPr>
          <p:nvPr/>
        </p:nvSpPr>
        <p:spPr bwMode="auto">
          <a:xfrm>
            <a:off x="3759200" y="1262064"/>
            <a:ext cx="4432300" cy="3106737"/>
          </a:xfrm>
          <a:custGeom>
            <a:avLst/>
            <a:gdLst>
              <a:gd name="T0" fmla="*/ 2147483646 w 2792"/>
              <a:gd name="T1" fmla="*/ 0 h 1957"/>
              <a:gd name="T2" fmla="*/ 2147483646 w 2792"/>
              <a:gd name="T3" fmla="*/ 2147483646 h 1957"/>
              <a:gd name="T4" fmla="*/ 0 w 2792"/>
              <a:gd name="T5" fmla="*/ 2147483646 h 1957"/>
              <a:gd name="T6" fmla="*/ 2147483646 w 2792"/>
              <a:gd name="T7" fmla="*/ 0 h 1957"/>
              <a:gd name="T8" fmla="*/ 0 60000 65536"/>
              <a:gd name="T9" fmla="*/ 0 60000 65536"/>
              <a:gd name="T10" fmla="*/ 0 60000 65536"/>
              <a:gd name="T11" fmla="*/ 0 60000 65536"/>
              <a:gd name="T12" fmla="*/ 0 w 2792"/>
              <a:gd name="T13" fmla="*/ 0 h 1957"/>
              <a:gd name="T14" fmla="*/ 1975 w 2792"/>
              <a:gd name="T15" fmla="*/ 1957 h 1957"/>
            </a:gdLst>
            <a:ahLst/>
            <a:cxnLst>
              <a:cxn ang="T8">
                <a:pos x="T0" y="T1"/>
              </a:cxn>
              <a:cxn ang="T9">
                <a:pos x="T2" y="T3"/>
              </a:cxn>
              <a:cxn ang="T10">
                <a:pos x="T4" y="T5"/>
              </a:cxn>
              <a:cxn ang="T11">
                <a:pos x="T6" y="T7"/>
              </a:cxn>
            </a:cxnLst>
            <a:rect l="T12" t="T13" r="T14" b="T15"/>
            <a:pathLst>
              <a:path w="2792" h="1957">
                <a:moveTo>
                  <a:pt x="622" y="0"/>
                </a:moveTo>
                <a:lnTo>
                  <a:pt x="2792" y="1713"/>
                </a:lnTo>
                <a:lnTo>
                  <a:pt x="0" y="1957"/>
                </a:lnTo>
                <a:lnTo>
                  <a:pt x="622" y="0"/>
                </a:lnTo>
                <a:close/>
              </a:path>
            </a:pathLst>
          </a:custGeom>
          <a:noFill/>
          <a:ln w="76200" cap="flat" cmpd="sng">
            <a:solidFill>
              <a:schemeClr val="folHlink"/>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33833" name="Freeform 41"/>
          <p:cNvSpPr>
            <a:spLocks/>
          </p:cNvSpPr>
          <p:nvPr/>
        </p:nvSpPr>
        <p:spPr bwMode="auto">
          <a:xfrm>
            <a:off x="3236913" y="2235201"/>
            <a:ext cx="5370512" cy="2409825"/>
          </a:xfrm>
          <a:custGeom>
            <a:avLst/>
            <a:gdLst>
              <a:gd name="T0" fmla="*/ 2147483646 w 3383"/>
              <a:gd name="T1" fmla="*/ 0 h 1518"/>
              <a:gd name="T2" fmla="*/ 2147483646 w 3383"/>
              <a:gd name="T3" fmla="*/ 2147483646 h 1518"/>
              <a:gd name="T4" fmla="*/ 0 w 3383"/>
              <a:gd name="T5" fmla="*/ 0 h 1518"/>
              <a:gd name="T6" fmla="*/ 2147483646 w 3383"/>
              <a:gd name="T7" fmla="*/ 0 h 1518"/>
              <a:gd name="T8" fmla="*/ 0 60000 65536"/>
              <a:gd name="T9" fmla="*/ 0 60000 65536"/>
              <a:gd name="T10" fmla="*/ 0 60000 65536"/>
              <a:gd name="T11" fmla="*/ 0 60000 65536"/>
              <a:gd name="T12" fmla="*/ 0 w 3383"/>
              <a:gd name="T13" fmla="*/ 0 h 1518"/>
              <a:gd name="T14" fmla="*/ 3383 w 3383"/>
              <a:gd name="T15" fmla="*/ 1518 h 1518"/>
            </a:gdLst>
            <a:ahLst/>
            <a:cxnLst>
              <a:cxn ang="T8">
                <a:pos x="T0" y="T1"/>
              </a:cxn>
              <a:cxn ang="T9">
                <a:pos x="T2" y="T3"/>
              </a:cxn>
              <a:cxn ang="T10">
                <a:pos x="T4" y="T5"/>
              </a:cxn>
              <a:cxn ang="T11">
                <a:pos x="T6" y="T7"/>
              </a:cxn>
            </a:cxnLst>
            <a:rect l="T12" t="T13" r="T14" b="T15"/>
            <a:pathLst>
              <a:path w="3383" h="1518">
                <a:moveTo>
                  <a:pt x="3383" y="0"/>
                </a:moveTo>
                <a:lnTo>
                  <a:pt x="1710" y="1518"/>
                </a:lnTo>
                <a:lnTo>
                  <a:pt x="0" y="0"/>
                </a:lnTo>
                <a:lnTo>
                  <a:pt x="3383" y="0"/>
                </a:lnTo>
                <a:close/>
              </a:path>
            </a:pathLst>
          </a:custGeom>
          <a:noFill/>
          <a:ln w="57150" cap="flat" cmpd="sng">
            <a:solidFill>
              <a:srgbClr val="FF33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grpSp>
        <p:nvGrpSpPr>
          <p:cNvPr id="20497" name="Group 2"/>
          <p:cNvGrpSpPr>
            <a:grpSpLocks/>
          </p:cNvGrpSpPr>
          <p:nvPr/>
        </p:nvGrpSpPr>
        <p:grpSpPr bwMode="auto">
          <a:xfrm>
            <a:off x="2627313" y="1020763"/>
            <a:ext cx="6324600" cy="4786312"/>
            <a:chOff x="1056" y="240"/>
            <a:chExt cx="3252" cy="2760"/>
          </a:xfrm>
        </p:grpSpPr>
        <p:sp>
          <p:nvSpPr>
            <p:cNvPr id="20501" name="WordArt 3"/>
            <p:cNvSpPr>
              <a:spLocks noChangeArrowheads="1" noChangeShapeType="1"/>
            </p:cNvSpPr>
            <p:nvPr/>
          </p:nvSpPr>
          <p:spPr bwMode="auto">
            <a:xfrm rot="2572597">
              <a:off x="1959" y="562"/>
              <a:ext cx="2095" cy="1955"/>
            </a:xfrm>
            <a:prstGeom prst="rect">
              <a:avLst/>
            </a:prstGeom>
          </p:spPr>
          <p:txBody>
            <a:bodyPr spcFirstLastPara="1" wrap="none" fromWordArt="1">
              <a:prstTxWarp prst="textArchUp">
                <a:avLst>
                  <a:gd name="adj" fmla="val 13055276"/>
                </a:avLst>
              </a:prstTxWarp>
            </a:bodyPr>
            <a:lstStyle/>
            <a:p>
              <a:pPr algn="ctr"/>
              <a:r>
                <a:rPr lang="ru-RU" sz="3600" kern="10">
                  <a:ln w="9525">
                    <a:solidFill>
                      <a:srgbClr val="FF0000"/>
                    </a:solidFill>
                    <a:round/>
                    <a:headEnd/>
                    <a:tailEnd/>
                  </a:ln>
                  <a:solidFill>
                    <a:srgbClr val="FF0000"/>
                  </a:solidFill>
                  <a:latin typeface="Times New Roman" panose="02020603050405020304" pitchFamily="18" charset="0"/>
                  <a:cs typeface="Times New Roman" panose="02020603050405020304" pitchFamily="18" charset="0"/>
                </a:rPr>
                <a:t>Фило-софия</a:t>
              </a:r>
            </a:p>
          </p:txBody>
        </p:sp>
        <p:sp>
          <p:nvSpPr>
            <p:cNvPr id="20502" name="WordArt 4"/>
            <p:cNvSpPr>
              <a:spLocks noChangeArrowheads="1" noChangeShapeType="1"/>
            </p:cNvSpPr>
            <p:nvPr/>
          </p:nvSpPr>
          <p:spPr bwMode="auto">
            <a:xfrm rot="-2723437">
              <a:off x="1176" y="680"/>
              <a:ext cx="1782" cy="1226"/>
            </a:xfrm>
            <a:prstGeom prst="rect">
              <a:avLst/>
            </a:prstGeom>
          </p:spPr>
          <p:txBody>
            <a:bodyPr spcFirstLastPara="1" wrap="none" fromWordArt="1">
              <a:prstTxWarp prst="textArchUp">
                <a:avLst>
                  <a:gd name="adj" fmla="val 12574540"/>
                </a:avLst>
              </a:prstTxWarp>
            </a:bodyPr>
            <a:lstStyle/>
            <a:p>
              <a:pPr algn="ctr"/>
              <a:r>
                <a:rPr lang="ru-RU" sz="3600" kern="10">
                  <a:ln w="9525">
                    <a:solidFill>
                      <a:srgbClr val="0000FF"/>
                    </a:solidFill>
                    <a:round/>
                    <a:headEnd/>
                    <a:tailEnd/>
                  </a:ln>
                  <a:solidFill>
                    <a:srgbClr val="0000FF"/>
                  </a:solidFill>
                  <a:latin typeface="Times New Roman" panose="02020603050405020304" pitchFamily="18" charset="0"/>
                  <a:cs typeface="Times New Roman" panose="02020603050405020304" pitchFamily="18" charset="0"/>
                </a:rPr>
                <a:t>Ре-лигия</a:t>
              </a:r>
            </a:p>
          </p:txBody>
        </p:sp>
        <p:sp>
          <p:nvSpPr>
            <p:cNvPr id="20503" name="WordArt 5"/>
            <p:cNvSpPr>
              <a:spLocks noChangeArrowheads="1" noChangeShapeType="1"/>
            </p:cNvSpPr>
            <p:nvPr/>
          </p:nvSpPr>
          <p:spPr bwMode="auto">
            <a:xfrm rot="-74067">
              <a:off x="2064" y="2400"/>
              <a:ext cx="1247" cy="366"/>
            </a:xfrm>
            <a:prstGeom prst="rect">
              <a:avLst/>
            </a:prstGeom>
          </p:spPr>
          <p:txBody>
            <a:bodyPr spcFirstLastPara="1" wrap="none" fromWordArt="1">
              <a:prstTxWarp prst="textArchDown">
                <a:avLst>
                  <a:gd name="adj" fmla="val 375314"/>
                </a:avLst>
              </a:prstTxWarp>
            </a:bodyPr>
            <a:lstStyle/>
            <a:p>
              <a:pPr algn="ctr"/>
              <a:r>
                <a:rPr lang="ru-RU" kern="10">
                  <a:ln w="9525">
                    <a:solidFill>
                      <a:srgbClr val="99CC00"/>
                    </a:solidFill>
                    <a:round/>
                    <a:headEnd/>
                    <a:tailEnd/>
                  </a:ln>
                  <a:solidFill>
                    <a:srgbClr val="99CC00"/>
                  </a:solidFill>
                  <a:latin typeface="Times New Roman" panose="02020603050405020304" pitchFamily="18" charset="0"/>
                  <a:cs typeface="Times New Roman" panose="02020603050405020304" pitchFamily="18" charset="0"/>
                </a:rPr>
                <a:t>Наука</a:t>
              </a:r>
            </a:p>
          </p:txBody>
        </p:sp>
        <p:sp>
          <p:nvSpPr>
            <p:cNvPr id="20504" name="Oval 6"/>
            <p:cNvSpPr>
              <a:spLocks noChangeArrowheads="1"/>
            </p:cNvSpPr>
            <p:nvPr/>
          </p:nvSpPr>
          <p:spPr bwMode="auto">
            <a:xfrm>
              <a:off x="1056" y="240"/>
              <a:ext cx="3252" cy="2760"/>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grpSp>
      <p:sp>
        <p:nvSpPr>
          <p:cNvPr id="23584" name="Text Box 32"/>
          <p:cNvSpPr txBox="1">
            <a:spLocks noChangeArrowheads="1"/>
          </p:cNvSpPr>
          <p:nvPr/>
        </p:nvSpPr>
        <p:spPr bwMode="auto">
          <a:xfrm>
            <a:off x="1504950" y="2476500"/>
            <a:ext cx="3181350" cy="825500"/>
          </a:xfrm>
          <a:prstGeom prst="rect">
            <a:avLst/>
          </a:prstGeom>
          <a:solidFill>
            <a:srgbClr val="FFFFFF">
              <a:alpha val="749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600" b="1"/>
              <a:t>Серафим С.: </a:t>
            </a:r>
            <a:br>
              <a:rPr lang="ru-RU" altLang="ru-RU" sz="1600" b="1"/>
            </a:br>
            <a:r>
              <a:rPr lang="ru-RU" altLang="ru-RU" sz="1600" b="1"/>
              <a:t>«Стяжай дух мирен и тысячи возле тебя спасутся…»</a:t>
            </a:r>
          </a:p>
        </p:txBody>
      </p:sp>
      <p:sp>
        <p:nvSpPr>
          <p:cNvPr id="23585" name="Text Box 33"/>
          <p:cNvSpPr txBox="1">
            <a:spLocks noChangeArrowheads="1"/>
          </p:cNvSpPr>
          <p:nvPr/>
        </p:nvSpPr>
        <p:spPr bwMode="auto">
          <a:xfrm>
            <a:off x="4514850" y="1703389"/>
            <a:ext cx="2190750" cy="581025"/>
          </a:xfrm>
          <a:prstGeom prst="rect">
            <a:avLst/>
          </a:prstGeom>
          <a:solidFill>
            <a:srgbClr val="FFFFFF">
              <a:alpha val="4901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600" b="1"/>
              <a:t>5 «доказательств» бытия Бога</a:t>
            </a:r>
          </a:p>
        </p:txBody>
      </p:sp>
      <p:sp>
        <p:nvSpPr>
          <p:cNvPr id="23586" name="Text Box 34"/>
          <p:cNvSpPr txBox="1">
            <a:spLocks noChangeArrowheads="1"/>
          </p:cNvSpPr>
          <p:nvPr/>
        </p:nvSpPr>
        <p:spPr bwMode="auto">
          <a:xfrm>
            <a:off x="1524000" y="979488"/>
            <a:ext cx="3143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ru-RU" altLang="ru-RU" sz="1600"/>
              <a:t>Есть Коран!!! (на арабском)</a:t>
            </a:r>
          </a:p>
        </p:txBody>
      </p:sp>
    </p:spTree>
    <p:extLst>
      <p:ext uri="{BB962C8B-B14F-4D97-AF65-F5344CB8AC3E}">
        <p14:creationId xmlns:p14="http://schemas.microsoft.com/office/powerpoint/2010/main" val="24848151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831"/>
                                        </p:tgtEl>
                                        <p:attrNameLst>
                                          <p:attrName>style.visibility</p:attrName>
                                        </p:attrNameLst>
                                      </p:cBhvr>
                                      <p:to>
                                        <p:strVal val="visible"/>
                                      </p:to>
                                    </p:set>
                                    <p:animEffect transition="in" filter="wipe(left)">
                                      <p:cBhvr>
                                        <p:cTn id="7" dur="500"/>
                                        <p:tgtEl>
                                          <p:spTgt spid="33831"/>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585"/>
                                        </p:tgtEl>
                                        <p:attrNameLst>
                                          <p:attrName>style.visibility</p:attrName>
                                        </p:attrNameLst>
                                      </p:cBhvr>
                                      <p:to>
                                        <p:strVal val="visible"/>
                                      </p:to>
                                    </p:set>
                                    <p:animEffect transition="in" filter="wipe(up)">
                                      <p:cBhvr>
                                        <p:cTn id="11" dur="500"/>
                                        <p:tgtEl>
                                          <p:spTgt spid="2358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3833"/>
                                        </p:tgtEl>
                                        <p:attrNameLst>
                                          <p:attrName>style.visibility</p:attrName>
                                        </p:attrNameLst>
                                      </p:cBhvr>
                                      <p:to>
                                        <p:strVal val="visible"/>
                                      </p:to>
                                    </p:set>
                                    <p:animEffect transition="in" filter="wipe(left)">
                                      <p:cBhvr>
                                        <p:cTn id="16" dur="500"/>
                                        <p:tgtEl>
                                          <p:spTgt spid="33833"/>
                                        </p:tgtEl>
                                      </p:cBhvr>
                                    </p:animEffect>
                                  </p:childTnLst>
                                </p:cTn>
                              </p:par>
                            </p:childTnLst>
                          </p:cTn>
                        </p:par>
                        <p:par>
                          <p:cTn id="17" fill="hold" nodeType="afterGroup">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23584"/>
                                        </p:tgtEl>
                                        <p:attrNameLst>
                                          <p:attrName>style.visibility</p:attrName>
                                        </p:attrNameLst>
                                      </p:cBhvr>
                                      <p:to>
                                        <p:strVal val="visible"/>
                                      </p:to>
                                    </p:set>
                                    <p:animEffect transition="in" filter="wipe(up)">
                                      <p:cBhvr>
                                        <p:cTn id="20" dur="500"/>
                                        <p:tgtEl>
                                          <p:spTgt spid="2358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3832"/>
                                        </p:tgtEl>
                                        <p:attrNameLst>
                                          <p:attrName>style.visibility</p:attrName>
                                        </p:attrNameLst>
                                      </p:cBhvr>
                                      <p:to>
                                        <p:strVal val="visible"/>
                                      </p:to>
                                    </p:set>
                                    <p:animEffect transition="in" filter="wipe(up)">
                                      <p:cBhvr>
                                        <p:cTn id="25" dur="500"/>
                                        <p:tgtEl>
                                          <p:spTgt spid="33832"/>
                                        </p:tgtEl>
                                      </p:cBhvr>
                                    </p:animEffect>
                                  </p:childTnLst>
                                </p:cTn>
                              </p:par>
                            </p:childTnLst>
                          </p:cTn>
                        </p:par>
                        <p:par>
                          <p:cTn id="26" fill="hold" nodeType="afterGroup">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23586"/>
                                        </p:tgtEl>
                                        <p:attrNameLst>
                                          <p:attrName>style.visibility</p:attrName>
                                        </p:attrNameLst>
                                      </p:cBhvr>
                                      <p:to>
                                        <p:strVal val="visible"/>
                                      </p:to>
                                    </p:set>
                                    <p:animEffect transition="in" filter="wipe(up)">
                                      <p:cBhvr>
                                        <p:cTn id="29" dur="500"/>
                                        <p:tgtEl>
                                          <p:spTgt spid="23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31" grpId="0" animBg="1"/>
      <p:bldP spid="33832" grpId="0" animBg="1"/>
      <p:bldP spid="33833" grpId="0" animBg="1"/>
      <p:bldP spid="23584" grpId="0" animBg="1"/>
      <p:bldP spid="23585" grpId="0" animBg="1"/>
      <p:bldP spid="2358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8121"/>
            <a:ext cx="10515600" cy="491328"/>
          </a:xfrm>
        </p:spPr>
        <p:txBody>
          <a:bodyPr>
            <a:normAutofit/>
          </a:bodyPr>
          <a:lstStyle/>
          <a:p>
            <a:pPr algn="ctr"/>
            <a:r>
              <a:rPr lang="ru-RU" sz="2400" b="1" dirty="0" smtClean="0"/>
              <a:t>Сравнение подходов </a:t>
            </a:r>
            <a:r>
              <a:rPr lang="en-US" sz="2400" b="1" dirty="0" smtClean="0"/>
              <a:t>Economics </a:t>
            </a:r>
            <a:r>
              <a:rPr lang="ru-RU" sz="2400" b="1" dirty="0" smtClean="0"/>
              <a:t>и </a:t>
            </a:r>
            <a:r>
              <a:rPr lang="en-US" sz="2400" b="1" dirty="0" smtClean="0"/>
              <a:t>Economy</a:t>
            </a:r>
            <a:r>
              <a:rPr lang="ru-RU" sz="2400" b="1" dirty="0" smtClean="0"/>
              <a:t> </a:t>
            </a:r>
            <a:endParaRPr lang="ru-RU" sz="2400" b="1"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421214539"/>
              </p:ext>
            </p:extLst>
          </p:nvPr>
        </p:nvGraphicFramePr>
        <p:xfrm>
          <a:off x="93617" y="483323"/>
          <a:ext cx="11924211" cy="6344920"/>
        </p:xfrm>
        <a:graphic>
          <a:graphicData uri="http://schemas.openxmlformats.org/drawingml/2006/table">
            <a:tbl>
              <a:tblPr firstRow="1" bandRow="1">
                <a:tableStyleId>{5C22544A-7EE6-4342-B048-85BDC9FD1C3A}</a:tableStyleId>
              </a:tblPr>
              <a:tblGrid>
                <a:gridCol w="591283"/>
                <a:gridCol w="2714849"/>
                <a:gridCol w="4137520"/>
                <a:gridCol w="4480559"/>
              </a:tblGrid>
              <a:tr h="0">
                <a:tc>
                  <a:txBody>
                    <a:bodyPr/>
                    <a:lstStyle/>
                    <a:p>
                      <a:endParaRPr lang="ru-RU" sz="1600" dirty="0"/>
                    </a:p>
                  </a:txBody>
                  <a:tcPr/>
                </a:tc>
                <a:tc>
                  <a:txBody>
                    <a:bodyPr/>
                    <a:lstStyle/>
                    <a:p>
                      <a:endParaRPr lang="ru-RU" sz="1600" dirty="0"/>
                    </a:p>
                  </a:txBody>
                  <a:tcPr/>
                </a:tc>
                <a:tc>
                  <a:txBody>
                    <a:bodyPr/>
                    <a:lstStyle/>
                    <a:p>
                      <a:pPr algn="ctr"/>
                      <a:r>
                        <a:rPr lang="en-US" sz="1600" dirty="0" smtClean="0"/>
                        <a:t>Economics </a:t>
                      </a:r>
                      <a:endParaRPr lang="ru-RU" sz="1600" dirty="0"/>
                    </a:p>
                  </a:txBody>
                  <a:tcPr/>
                </a:tc>
                <a:tc>
                  <a:txBody>
                    <a:bodyPr/>
                    <a:lstStyle/>
                    <a:p>
                      <a:pPr algn="ctr"/>
                      <a:r>
                        <a:rPr lang="en-US" sz="1600" dirty="0" smtClean="0"/>
                        <a:t>Economy</a:t>
                      </a:r>
                      <a:r>
                        <a:rPr lang="ru-RU" sz="1600" dirty="0" smtClean="0"/>
                        <a:t> </a:t>
                      </a:r>
                      <a:endParaRPr lang="ru-RU" sz="1600" dirty="0"/>
                    </a:p>
                  </a:txBody>
                  <a:tcP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1</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Условия </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u="sng" kern="1200" dirty="0" smtClean="0">
                          <a:solidFill>
                            <a:schemeClr val="dk1"/>
                          </a:solidFill>
                          <a:latin typeface="+mn-lt"/>
                          <a:ea typeface="+mn-ea"/>
                          <a:cs typeface="+mn-cs"/>
                        </a:rPr>
                        <a:t>Ограниченность</a:t>
                      </a:r>
                      <a:r>
                        <a:rPr lang="en-US" sz="1600" u="sng" kern="1200" baseline="0" dirty="0" smtClean="0">
                          <a:solidFill>
                            <a:schemeClr val="dk1"/>
                          </a:solidFill>
                          <a:latin typeface="+mn-lt"/>
                          <a:ea typeface="+mn-ea"/>
                          <a:cs typeface="+mn-cs"/>
                        </a:rPr>
                        <a:t> </a:t>
                      </a:r>
                      <a:r>
                        <a:rPr lang="ru-RU" sz="1600" u="sng" kern="1200" baseline="0" dirty="0" smtClean="0">
                          <a:solidFill>
                            <a:schemeClr val="dk1"/>
                          </a:solidFill>
                          <a:latin typeface="+mn-lt"/>
                          <a:ea typeface="+mn-ea"/>
                          <a:cs typeface="+mn-cs"/>
                        </a:rPr>
                        <a:t>(точнее, </a:t>
                      </a:r>
                      <a:r>
                        <a:rPr lang="ru-RU" sz="1600" u="sng" kern="1200" baseline="0" dirty="0" smtClean="0">
                          <a:solidFill>
                            <a:schemeClr val="dk1"/>
                          </a:solidFill>
                          <a:latin typeface="+mn-lt"/>
                          <a:ea typeface="+mn-ea"/>
                          <a:cs typeface="+mn-cs"/>
                        </a:rPr>
                        <a:t>недостаточность!)</a:t>
                      </a:r>
                      <a:r>
                        <a:rPr lang="ru-RU" sz="1600" u="sng" kern="1200" dirty="0" smtClean="0">
                          <a:solidFill>
                            <a:schemeClr val="dk1"/>
                          </a:solidFill>
                          <a:latin typeface="+mn-lt"/>
                          <a:ea typeface="+mn-ea"/>
                          <a:cs typeface="+mn-cs"/>
                        </a:rPr>
                        <a:t> </a:t>
                      </a:r>
                      <a:endParaRPr lang="ru-RU" sz="1600" u="sng" kern="1200" dirty="0" smtClean="0">
                        <a:solidFill>
                          <a:schemeClr val="dk1"/>
                        </a:solidFill>
                        <a:latin typeface="+mn-lt"/>
                        <a:ea typeface="+mn-ea"/>
                        <a:cs typeface="+mn-cs"/>
                      </a:endParaRPr>
                    </a:p>
                    <a:p>
                      <a:pPr marL="0" algn="ctr" defTabSz="914400" rtl="0" eaLnBrk="1" latinLnBrk="0" hangingPunct="1"/>
                      <a:r>
                        <a:rPr lang="ru-RU" sz="1600" kern="1200" dirty="0" smtClean="0">
                          <a:solidFill>
                            <a:schemeClr val="dk1"/>
                          </a:solidFill>
                          <a:latin typeface="+mn-lt"/>
                          <a:ea typeface="+mn-ea"/>
                          <a:cs typeface="+mn-cs"/>
                        </a:rPr>
                        <a:t>(= </a:t>
                      </a:r>
                      <a:r>
                        <a:rPr lang="ru-RU" sz="1600" b="1" kern="1200" dirty="0" smtClean="0">
                          <a:solidFill>
                            <a:schemeClr val="dk1"/>
                          </a:solidFill>
                          <a:latin typeface="+mn-lt"/>
                          <a:ea typeface="+mn-ea"/>
                          <a:cs typeface="+mn-cs"/>
                        </a:rPr>
                        <a:t>определенность</a:t>
                      </a:r>
                      <a:r>
                        <a:rPr lang="ru-RU" sz="1600" kern="1200" dirty="0" smtClean="0">
                          <a:solidFill>
                            <a:schemeClr val="dk1"/>
                          </a:solidFill>
                          <a:latin typeface="+mn-lt"/>
                          <a:ea typeface="+mn-ea"/>
                          <a:cs typeface="+mn-cs"/>
                        </a:rPr>
                        <a:t> «тихой сапой»)</a:t>
                      </a:r>
                    </a:p>
                  </a:txBody>
                  <a:tcPr anchor="ctr"/>
                </a:tc>
                <a:tc>
                  <a:txBody>
                    <a:bodyPr/>
                    <a:lstStyle/>
                    <a:p>
                      <a:pPr marL="0" algn="ctr" defTabSz="914400" rtl="0" eaLnBrk="1" latinLnBrk="0" hangingPunct="1"/>
                      <a:r>
                        <a:rPr lang="ru-RU" sz="1600" b="1" kern="1200" dirty="0" smtClean="0">
                          <a:solidFill>
                            <a:schemeClr val="dk1"/>
                          </a:solidFill>
                          <a:latin typeface="+mn-lt"/>
                          <a:ea typeface="+mn-ea"/>
                          <a:cs typeface="+mn-cs"/>
                        </a:rPr>
                        <a:t>Неопределенность </a:t>
                      </a:r>
                    </a:p>
                    <a:p>
                      <a:pPr marL="0" algn="ctr" defTabSz="914400" rtl="0" eaLnBrk="1" latinLnBrk="0" hangingPunct="1"/>
                      <a:r>
                        <a:rPr lang="ru-RU" sz="1600" kern="1200" dirty="0" smtClean="0">
                          <a:solidFill>
                            <a:schemeClr val="dk1"/>
                          </a:solidFill>
                          <a:latin typeface="+mn-lt"/>
                          <a:ea typeface="+mn-ea"/>
                          <a:cs typeface="+mn-cs"/>
                        </a:rPr>
                        <a:t>(внешняя </a:t>
                      </a:r>
                      <a:r>
                        <a:rPr lang="ru-RU" sz="2000" b="1" kern="1200" dirty="0" smtClean="0">
                          <a:solidFill>
                            <a:srgbClr val="FF0000"/>
                          </a:solidFill>
                          <a:latin typeface="+mn-lt"/>
                          <a:ea typeface="+mn-ea"/>
                          <a:cs typeface="+mn-cs"/>
                        </a:rPr>
                        <a:t>и</a:t>
                      </a:r>
                      <a:r>
                        <a:rPr lang="ru-RU" sz="1600" kern="1200" dirty="0" smtClean="0">
                          <a:solidFill>
                            <a:schemeClr val="dk1"/>
                          </a:solidFill>
                          <a:latin typeface="+mn-lt"/>
                          <a:ea typeface="+mn-ea"/>
                          <a:cs typeface="+mn-cs"/>
                        </a:rPr>
                        <a:t> внутренняя)</a:t>
                      </a:r>
                      <a:endParaRPr lang="ru-RU" sz="1600" kern="1200" dirty="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2</a:t>
                      </a:r>
                      <a:endParaRPr lang="ru-RU" sz="1600" kern="1200" dirty="0">
                        <a:solidFill>
                          <a:schemeClr val="dk1"/>
                        </a:solidFill>
                        <a:latin typeface="+mn-lt"/>
                        <a:ea typeface="+mn-ea"/>
                        <a:cs typeface="+mn-cs"/>
                      </a:endParaRPr>
                    </a:p>
                  </a:txBody>
                  <a:tcPr anchor="ctr"/>
                </a:tc>
                <a:tc>
                  <a:txBody>
                    <a:bodyPr/>
                    <a:lstStyle/>
                    <a:p>
                      <a:pPr algn="ctr"/>
                      <a:r>
                        <a:rPr lang="ru-RU" sz="1600" dirty="0" smtClean="0"/>
                        <a:t>Движущие силы</a:t>
                      </a:r>
                      <a:endParaRPr lang="ru-RU" sz="1600" dirty="0"/>
                    </a:p>
                  </a:txBody>
                  <a:tcPr anchor="ctr"/>
                </a:tc>
                <a:tc>
                  <a:txBody>
                    <a:bodyPr/>
                    <a:lstStyle/>
                    <a:p>
                      <a:pPr algn="ctr"/>
                      <a:r>
                        <a:rPr lang="ru-RU" sz="1600" dirty="0" smtClean="0"/>
                        <a:t>Желания </a:t>
                      </a:r>
                      <a:r>
                        <a:rPr lang="en-US" sz="1600" dirty="0" smtClean="0"/>
                        <a:t>&gt; </a:t>
                      </a:r>
                      <a:r>
                        <a:rPr lang="ru-RU" sz="1600" dirty="0" smtClean="0"/>
                        <a:t>возможности</a:t>
                      </a:r>
                      <a:endParaRPr lang="ru-RU" sz="1600" dirty="0"/>
                    </a:p>
                  </a:txBody>
                  <a:tcPr anchor="ctr"/>
                </a:tc>
                <a:tc>
                  <a:txBody>
                    <a:bodyPr/>
                    <a:lstStyle/>
                    <a:p>
                      <a:pPr algn="ctr"/>
                      <a:r>
                        <a:rPr lang="ru-RU" sz="1600" dirty="0" smtClean="0"/>
                        <a:t>Интересы сохранения/изменения</a:t>
                      </a:r>
                      <a:endParaRPr lang="ru-RU" sz="1600" dirty="0"/>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3</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Время </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Статика</a:t>
                      </a: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Динамика (интересы: </a:t>
                      </a:r>
                      <a:r>
                        <a:rPr lang="en-US" sz="1600" kern="1200" dirty="0" smtClean="0">
                          <a:solidFill>
                            <a:schemeClr val="dk1"/>
                          </a:solidFill>
                          <a:latin typeface="+mn-lt"/>
                          <a:ea typeface="+mn-ea"/>
                          <a:cs typeface="+mn-cs"/>
                        </a:rPr>
                        <a:t>Inter-Est Rate?</a:t>
                      </a:r>
                      <a:r>
                        <a:rPr lang="ru-RU" sz="1600" kern="1200" dirty="0" smtClean="0">
                          <a:solidFill>
                            <a:schemeClr val="dk1"/>
                          </a:solidFill>
                          <a:latin typeface="+mn-lt"/>
                          <a:ea typeface="+mn-ea"/>
                          <a:cs typeface="+mn-cs"/>
                        </a:rPr>
                        <a:t>)</a:t>
                      </a:r>
                      <a:endParaRPr lang="ru-RU" sz="1600" kern="1200" dirty="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4</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Действия</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Выбор (целей?)</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Поиск/планирование (</a:t>
                      </a:r>
                      <a:r>
                        <a:rPr lang="ru-RU" sz="1600" dirty="0" smtClean="0"/>
                        <a:t>цели </a:t>
                      </a:r>
                      <a:r>
                        <a:rPr lang="ru-RU" sz="1600" dirty="0" smtClean="0">
                          <a:sym typeface="Wingdings" panose="05000000000000000000" pitchFamily="2" charset="2"/>
                        </a:rPr>
                        <a:t> </a:t>
                      </a:r>
                      <a:r>
                        <a:rPr lang="ru-RU" sz="1600" dirty="0" smtClean="0"/>
                        <a:t>средства</a:t>
                      </a:r>
                      <a:r>
                        <a:rPr lang="ru-RU" sz="1600" kern="1200" dirty="0" smtClean="0">
                          <a:solidFill>
                            <a:schemeClr val="dk1"/>
                          </a:solidFill>
                          <a:latin typeface="+mn-lt"/>
                          <a:ea typeface="+mn-ea"/>
                          <a:cs typeface="+mn-cs"/>
                        </a:rPr>
                        <a:t>)</a:t>
                      </a:r>
                      <a:endParaRPr lang="ru-RU" sz="1600" kern="1200" dirty="0">
                        <a:solidFill>
                          <a:schemeClr val="dk1"/>
                        </a:solidFill>
                        <a:latin typeface="+mn-lt"/>
                        <a:ea typeface="+mn-ea"/>
                        <a:cs typeface="+mn-cs"/>
                      </a:endParaRPr>
                    </a:p>
                  </a:txBody>
                  <a:tcPr anchor="ctr"/>
                </a:tc>
              </a:tr>
              <a:tr h="370840">
                <a:tc>
                  <a:txBody>
                    <a:bodyPr/>
                    <a:lstStyle/>
                    <a:p>
                      <a:pPr algn="ctr"/>
                      <a:r>
                        <a:rPr lang="ru-RU" sz="1600" kern="1200" dirty="0" smtClean="0">
                          <a:solidFill>
                            <a:schemeClr val="dk1"/>
                          </a:solidFill>
                          <a:latin typeface="+mn-lt"/>
                          <a:ea typeface="+mn-ea"/>
                          <a:cs typeface="+mn-cs"/>
                        </a:rPr>
                        <a:t>5</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Тип хоз. деятельности</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b="1" kern="1200" dirty="0" smtClean="0">
                          <a:solidFill>
                            <a:srgbClr val="FF0000"/>
                          </a:solidFill>
                          <a:latin typeface="+mn-lt"/>
                          <a:ea typeface="+mn-ea"/>
                          <a:cs typeface="+mn-cs"/>
                        </a:rPr>
                        <a:t>Обмен</a:t>
                      </a:r>
                      <a:r>
                        <a:rPr lang="ru-RU" sz="1600" kern="1200" dirty="0" smtClean="0">
                          <a:solidFill>
                            <a:srgbClr val="FF0000"/>
                          </a:solidFill>
                          <a:latin typeface="+mn-lt"/>
                          <a:ea typeface="+mn-ea"/>
                          <a:cs typeface="+mn-cs"/>
                        </a:rPr>
                        <a:t> </a:t>
                      </a:r>
                      <a:r>
                        <a:rPr lang="ru-RU" sz="1600" kern="1200" dirty="0" smtClean="0">
                          <a:solidFill>
                            <a:schemeClr val="dk1"/>
                          </a:solidFill>
                          <a:latin typeface="+mn-lt"/>
                          <a:ea typeface="+mn-ea"/>
                          <a:cs typeface="+mn-cs"/>
                        </a:rPr>
                        <a:t>(ограниченными</a:t>
                      </a:r>
                      <a:r>
                        <a:rPr lang="ru-RU" sz="1600" kern="1200" baseline="0" dirty="0" smtClean="0">
                          <a:solidFill>
                            <a:schemeClr val="dk1"/>
                          </a:solidFill>
                          <a:latin typeface="+mn-lt"/>
                          <a:ea typeface="+mn-ea"/>
                          <a:cs typeface="+mn-cs"/>
                        </a:rPr>
                        <a:t> </a:t>
                      </a:r>
                      <a:r>
                        <a:rPr lang="ru-RU" sz="1600" kern="1200" dirty="0" smtClean="0">
                          <a:solidFill>
                            <a:schemeClr val="dk1"/>
                          </a:solidFill>
                          <a:latin typeface="+mn-lt"/>
                          <a:ea typeface="+mn-ea"/>
                          <a:cs typeface="+mn-cs"/>
                        </a:rPr>
                        <a:t>благами)</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b="1" kern="1200" dirty="0" smtClean="0">
                          <a:solidFill>
                            <a:srgbClr val="FF0000"/>
                          </a:solidFill>
                          <a:latin typeface="+mn-lt"/>
                          <a:ea typeface="+mn-ea"/>
                          <a:cs typeface="+mn-cs"/>
                        </a:rPr>
                        <a:t>Производство</a:t>
                      </a:r>
                      <a:r>
                        <a:rPr lang="ru-RU" sz="1600" kern="1200" dirty="0" smtClean="0">
                          <a:solidFill>
                            <a:srgbClr val="FF0000"/>
                          </a:solidFill>
                          <a:latin typeface="+mn-lt"/>
                          <a:ea typeface="+mn-ea"/>
                          <a:cs typeface="+mn-cs"/>
                        </a:rPr>
                        <a:t> </a:t>
                      </a:r>
                      <a:r>
                        <a:rPr lang="ru-RU" sz="1600" kern="1200" dirty="0" smtClean="0">
                          <a:solidFill>
                            <a:schemeClr val="dk1"/>
                          </a:solidFill>
                          <a:latin typeface="+mn-lt"/>
                          <a:ea typeface="+mn-ea"/>
                          <a:cs typeface="+mn-cs"/>
                        </a:rPr>
                        <a:t>(определенной</a:t>
                      </a:r>
                      <a:r>
                        <a:rPr lang="ru-RU" sz="1600" kern="1200" baseline="0" dirty="0" smtClean="0">
                          <a:solidFill>
                            <a:schemeClr val="dk1"/>
                          </a:solidFill>
                          <a:latin typeface="+mn-lt"/>
                          <a:ea typeface="+mn-ea"/>
                          <a:cs typeface="+mn-cs"/>
                        </a:rPr>
                        <a:t> жизни</a:t>
                      </a:r>
                      <a:r>
                        <a:rPr lang="ru-RU" sz="1600" kern="1200" dirty="0" smtClean="0">
                          <a:solidFill>
                            <a:schemeClr val="dk1"/>
                          </a:solidFill>
                          <a:latin typeface="+mn-lt"/>
                          <a:ea typeface="+mn-ea"/>
                          <a:cs typeface="+mn-cs"/>
                        </a:rPr>
                        <a:t>)</a:t>
                      </a:r>
                      <a:endParaRPr lang="ru-RU" sz="1600" kern="1200" dirty="0">
                        <a:solidFill>
                          <a:schemeClr val="dk1"/>
                        </a:solidFill>
                        <a:latin typeface="+mn-lt"/>
                        <a:ea typeface="+mn-ea"/>
                        <a:cs typeface="+mn-cs"/>
                      </a:endParaRPr>
                    </a:p>
                  </a:txBody>
                  <a:tcPr anchor="ctr"/>
                </a:tc>
              </a:tr>
              <a:tr h="370840">
                <a:tc>
                  <a:txBody>
                    <a:bodyPr/>
                    <a:lstStyle/>
                    <a:p>
                      <a:pPr algn="ctr"/>
                      <a:r>
                        <a:rPr lang="ru-RU" sz="1600" kern="1200" dirty="0" smtClean="0">
                          <a:solidFill>
                            <a:schemeClr val="dk1"/>
                          </a:solidFill>
                          <a:latin typeface="+mn-lt"/>
                          <a:ea typeface="+mn-ea"/>
                          <a:cs typeface="+mn-cs"/>
                        </a:rPr>
                        <a:t>6</a:t>
                      </a:r>
                      <a:endParaRPr lang="ru-RU" sz="1600" kern="1200" dirty="0">
                        <a:solidFill>
                          <a:schemeClr val="dk1"/>
                        </a:solidFill>
                        <a:latin typeface="+mn-lt"/>
                        <a:ea typeface="+mn-ea"/>
                        <a:cs typeface="+mn-cs"/>
                      </a:endParaRPr>
                    </a:p>
                  </a:txBody>
                  <a:tcPr anchor="ctr"/>
                </a:tc>
                <a:tc>
                  <a:txBody>
                    <a:bodyPr/>
                    <a:lstStyle/>
                    <a:p>
                      <a:pPr algn="ctr"/>
                      <a:r>
                        <a:rPr lang="ru-RU" sz="1600" kern="1200" dirty="0" smtClean="0">
                          <a:solidFill>
                            <a:schemeClr val="dk1"/>
                          </a:solidFill>
                          <a:latin typeface="+mn-lt"/>
                          <a:ea typeface="+mn-ea"/>
                          <a:cs typeface="+mn-cs"/>
                        </a:rPr>
                        <a:t>Что сравнивается</a:t>
                      </a:r>
                      <a:endParaRPr lang="ru-RU" sz="1600" kern="1200" dirty="0">
                        <a:solidFill>
                          <a:schemeClr val="dk1"/>
                        </a:solidFill>
                        <a:latin typeface="+mn-lt"/>
                        <a:ea typeface="+mn-ea"/>
                        <a:cs typeface="+mn-cs"/>
                      </a:endParaRPr>
                    </a:p>
                  </a:txBody>
                  <a:tcPr anchor="ctr"/>
                </a:tc>
                <a:tc>
                  <a:txBody>
                    <a:bodyPr/>
                    <a:lstStyle/>
                    <a:p>
                      <a:pPr algn="ctr"/>
                      <a:r>
                        <a:rPr lang="ru-RU" sz="1600" kern="1200" dirty="0" smtClean="0">
                          <a:solidFill>
                            <a:schemeClr val="dk1"/>
                          </a:solidFill>
                          <a:latin typeface="+mn-lt"/>
                          <a:ea typeface="+mn-ea"/>
                          <a:cs typeface="+mn-cs"/>
                        </a:rPr>
                        <a:t>Издержки и выгода </a:t>
                      </a:r>
                    </a:p>
                    <a:p>
                      <a:pPr algn="ctr"/>
                      <a:r>
                        <a:rPr lang="ru-RU" sz="1600" kern="1200" dirty="0" smtClean="0">
                          <a:solidFill>
                            <a:schemeClr val="dk1"/>
                          </a:solidFill>
                          <a:latin typeface="+mn-lt"/>
                          <a:ea typeface="+mn-ea"/>
                          <a:cs typeface="+mn-cs"/>
                        </a:rPr>
                        <a:t>(</a:t>
                      </a:r>
                      <a:r>
                        <a:rPr lang="en-US" sz="1600" kern="1200" dirty="0" smtClean="0">
                          <a:solidFill>
                            <a:schemeClr val="dk1"/>
                          </a:solidFill>
                          <a:latin typeface="+mn-lt"/>
                          <a:ea typeface="+mn-ea"/>
                          <a:cs typeface="+mn-cs"/>
                        </a:rPr>
                        <a:t>cost</a:t>
                      </a:r>
                      <a:r>
                        <a:rPr lang="ru-RU" sz="1600" kern="1200" dirty="0" smtClean="0">
                          <a:solidFill>
                            <a:schemeClr val="dk1"/>
                          </a:solidFill>
                          <a:latin typeface="+mn-lt"/>
                          <a:ea typeface="+mn-ea"/>
                          <a:cs typeface="+mn-cs"/>
                        </a:rPr>
                        <a:t> </a:t>
                      </a:r>
                      <a:r>
                        <a:rPr lang="en-US" sz="1600" kern="1200" dirty="0" smtClean="0">
                          <a:solidFill>
                            <a:schemeClr val="dk1"/>
                          </a:solidFill>
                          <a:latin typeface="+mn-lt"/>
                          <a:ea typeface="+mn-ea"/>
                          <a:cs typeface="+mn-cs"/>
                          <a:sym typeface="Wingdings" panose="05000000000000000000" pitchFamily="2" charset="2"/>
                        </a:rPr>
                        <a:t></a:t>
                      </a:r>
                      <a:r>
                        <a:rPr lang="ru-RU" sz="1600" kern="1200" dirty="0" smtClean="0">
                          <a:solidFill>
                            <a:schemeClr val="dk1"/>
                          </a:solidFill>
                          <a:latin typeface="+mn-lt"/>
                          <a:ea typeface="+mn-ea"/>
                          <a:cs typeface="+mn-cs"/>
                          <a:sym typeface="Wingdings" panose="05000000000000000000" pitchFamily="2" charset="2"/>
                        </a:rPr>
                        <a:t> </a:t>
                      </a:r>
                      <a:r>
                        <a:rPr lang="en-US" sz="1600" kern="1200" dirty="0" smtClean="0">
                          <a:solidFill>
                            <a:schemeClr val="dk1"/>
                          </a:solidFill>
                          <a:latin typeface="+mn-lt"/>
                          <a:ea typeface="+mn-ea"/>
                          <a:cs typeface="+mn-cs"/>
                        </a:rPr>
                        <a:t>benefit</a:t>
                      </a:r>
                      <a:r>
                        <a:rPr lang="ru-RU" sz="1600" kern="1200" dirty="0" smtClean="0">
                          <a:solidFill>
                            <a:schemeClr val="dk1"/>
                          </a:solidFill>
                          <a:latin typeface="+mn-lt"/>
                          <a:ea typeface="+mn-ea"/>
                          <a:cs typeface="+mn-cs"/>
                        </a:rPr>
                        <a:t>.</a:t>
                      </a:r>
                      <a:r>
                        <a:rPr lang="en-US" sz="1600" kern="1200" dirty="0" smtClean="0">
                          <a:solidFill>
                            <a:schemeClr val="dk1"/>
                          </a:solidFill>
                          <a:latin typeface="+mn-lt"/>
                          <a:ea typeface="+mn-ea"/>
                          <a:cs typeface="+mn-cs"/>
                        </a:rPr>
                        <a:t> </a:t>
                      </a:r>
                      <a:r>
                        <a:rPr lang="en-US" sz="1600" b="1" kern="1200" dirty="0" smtClean="0">
                          <a:solidFill>
                            <a:srgbClr val="FF0000"/>
                          </a:solidFill>
                          <a:latin typeface="+mn-lt"/>
                          <a:ea typeface="+mn-ea"/>
                          <a:cs typeface="+mn-cs"/>
                        </a:rPr>
                        <a:t>Opportunity cost!</a:t>
                      </a:r>
                      <a:r>
                        <a:rPr lang="en-US" sz="1600" kern="1200" dirty="0" smtClean="0">
                          <a:solidFill>
                            <a:schemeClr val="dk1"/>
                          </a:solidFill>
                          <a:latin typeface="+mn-lt"/>
                          <a:ea typeface="+mn-ea"/>
                          <a:cs typeface="+mn-cs"/>
                        </a:rPr>
                        <a:t>)</a:t>
                      </a:r>
                      <a:endParaRPr lang="ru-RU" sz="1600" kern="1200" dirty="0">
                        <a:solidFill>
                          <a:schemeClr val="dk1"/>
                        </a:solidFill>
                        <a:latin typeface="+mn-lt"/>
                        <a:ea typeface="+mn-ea"/>
                        <a:cs typeface="+mn-cs"/>
                      </a:endParaRPr>
                    </a:p>
                  </a:txBody>
                  <a:tcPr anchor="ctr"/>
                </a:tc>
                <a:tc>
                  <a:txBody>
                    <a:bodyPr/>
                    <a:lstStyle/>
                    <a:p>
                      <a:pPr algn="ctr"/>
                      <a:r>
                        <a:rPr lang="ru-RU" sz="1600" kern="1200" dirty="0" smtClean="0">
                          <a:solidFill>
                            <a:schemeClr val="dk1"/>
                          </a:solidFill>
                          <a:latin typeface="+mn-lt"/>
                          <a:ea typeface="+mn-ea"/>
                          <a:cs typeface="+mn-cs"/>
                        </a:rPr>
                        <a:t>Затраты и результаты </a:t>
                      </a:r>
                      <a:r>
                        <a:rPr lang="en-US" sz="1600" kern="1200" dirty="0" smtClean="0">
                          <a:solidFill>
                            <a:schemeClr val="dk1"/>
                          </a:solidFill>
                          <a:latin typeface="+mn-lt"/>
                          <a:ea typeface="+mn-ea"/>
                          <a:cs typeface="+mn-cs"/>
                        </a:rPr>
                        <a:t/>
                      </a:r>
                      <a:br>
                        <a:rPr lang="en-US" sz="1600" kern="1200" dirty="0" smtClean="0">
                          <a:solidFill>
                            <a:schemeClr val="dk1"/>
                          </a:solidFill>
                          <a:latin typeface="+mn-lt"/>
                          <a:ea typeface="+mn-ea"/>
                          <a:cs typeface="+mn-cs"/>
                        </a:rPr>
                      </a:br>
                      <a:r>
                        <a:rPr lang="en-US" sz="1600" kern="1200" dirty="0" smtClean="0">
                          <a:solidFill>
                            <a:schemeClr val="dk1"/>
                          </a:solidFill>
                          <a:latin typeface="+mn-lt"/>
                          <a:ea typeface="+mn-ea"/>
                          <a:cs typeface="+mn-cs"/>
                        </a:rPr>
                        <a:t>(input</a:t>
                      </a:r>
                      <a:r>
                        <a:rPr lang="ru-RU" sz="1600" kern="1200" dirty="0" smtClean="0">
                          <a:solidFill>
                            <a:schemeClr val="dk1"/>
                          </a:solidFill>
                          <a:latin typeface="+mn-lt"/>
                          <a:ea typeface="+mn-ea"/>
                          <a:cs typeface="+mn-cs"/>
                        </a:rPr>
                        <a:t> </a:t>
                      </a:r>
                      <a:r>
                        <a:rPr lang="en-US" sz="1600" kern="1200" dirty="0" smtClean="0">
                          <a:solidFill>
                            <a:schemeClr val="dk1"/>
                          </a:solidFill>
                          <a:latin typeface="+mn-lt"/>
                          <a:ea typeface="+mn-ea"/>
                          <a:cs typeface="+mn-cs"/>
                          <a:sym typeface="Wingdings" panose="05000000000000000000" pitchFamily="2" charset="2"/>
                        </a:rPr>
                        <a:t></a:t>
                      </a:r>
                      <a:r>
                        <a:rPr lang="ru-RU" sz="1600" kern="1200" dirty="0" smtClean="0">
                          <a:solidFill>
                            <a:schemeClr val="dk1"/>
                          </a:solidFill>
                          <a:latin typeface="+mn-lt"/>
                          <a:ea typeface="+mn-ea"/>
                          <a:cs typeface="+mn-cs"/>
                          <a:sym typeface="Wingdings" panose="05000000000000000000" pitchFamily="2" charset="2"/>
                        </a:rPr>
                        <a:t> </a:t>
                      </a:r>
                      <a:r>
                        <a:rPr lang="en-US" sz="1600" kern="1200" dirty="0" smtClean="0">
                          <a:solidFill>
                            <a:schemeClr val="dk1"/>
                          </a:solidFill>
                          <a:latin typeface="+mn-lt"/>
                          <a:ea typeface="+mn-ea"/>
                          <a:cs typeface="+mn-cs"/>
                        </a:rPr>
                        <a:t>output</a:t>
                      </a:r>
                      <a:r>
                        <a:rPr lang="ru-RU" sz="1600" kern="1200" dirty="0" smtClean="0">
                          <a:solidFill>
                            <a:schemeClr val="dk1"/>
                          </a:solidFill>
                          <a:latin typeface="+mn-lt"/>
                          <a:ea typeface="+mn-ea"/>
                          <a:cs typeface="+mn-cs"/>
                        </a:rPr>
                        <a:t>. </a:t>
                      </a:r>
                      <a:r>
                        <a:rPr lang="en-US" sz="1600" b="1" kern="1200" dirty="0" smtClean="0">
                          <a:solidFill>
                            <a:srgbClr val="FF0000"/>
                          </a:solidFill>
                          <a:latin typeface="+mn-lt"/>
                          <a:ea typeface="+mn-ea"/>
                          <a:cs typeface="+mn-cs"/>
                        </a:rPr>
                        <a:t>Outcome!!!)</a:t>
                      </a:r>
                      <a:endParaRPr lang="ru-RU" sz="1600" b="1" kern="1200" dirty="0">
                        <a:solidFill>
                          <a:srgbClr val="FF0000"/>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7</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Взаимосвязь средств</a:t>
                      </a:r>
                      <a:endParaRPr lang="ru-RU" sz="1600" kern="1200" dirty="0">
                        <a:solidFill>
                          <a:schemeClr val="dk1"/>
                        </a:solidFill>
                        <a:latin typeface="+mn-lt"/>
                        <a:ea typeface="+mn-ea"/>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kern="1200" dirty="0" smtClean="0">
                          <a:solidFill>
                            <a:schemeClr val="dk1"/>
                          </a:solidFill>
                          <a:latin typeface="+mn-lt"/>
                          <a:ea typeface="+mn-ea"/>
                          <a:cs typeface="+mn-cs"/>
                        </a:rPr>
                        <a:t>Частичная взаимозаменяемость</a:t>
                      </a:r>
                    </a:p>
                    <a:p>
                      <a:pPr marL="0" algn="ctr" defTabSz="914400" rtl="0" eaLnBrk="1" latinLnBrk="0" hangingPunct="1"/>
                      <a:r>
                        <a:rPr lang="ru-RU" sz="1600" kern="1200" dirty="0" smtClean="0">
                          <a:solidFill>
                            <a:schemeClr val="dk1"/>
                          </a:solidFill>
                          <a:latin typeface="+mn-lt"/>
                          <a:ea typeface="+mn-ea"/>
                          <a:cs typeface="+mn-cs"/>
                        </a:rPr>
                        <a:t>«Производственная» функция</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kern="1200" dirty="0" smtClean="0">
                          <a:solidFill>
                            <a:schemeClr val="dk1"/>
                          </a:solidFill>
                          <a:latin typeface="+mn-lt"/>
                          <a:ea typeface="+mn-ea"/>
                          <a:cs typeface="+mn-cs"/>
                        </a:rPr>
                        <a:t>Строгая взаимодополняемость</a:t>
                      </a:r>
                    </a:p>
                    <a:p>
                      <a:pPr marL="0" algn="ctr" defTabSz="914400" rtl="0" eaLnBrk="1" latinLnBrk="0" hangingPunct="1"/>
                      <a:r>
                        <a:rPr lang="ru-RU" sz="1600" kern="1200" dirty="0" smtClean="0">
                          <a:solidFill>
                            <a:schemeClr val="dk1"/>
                          </a:solidFill>
                          <a:latin typeface="+mn-lt"/>
                          <a:ea typeface="+mn-ea"/>
                          <a:cs typeface="+mn-cs"/>
                        </a:rPr>
                        <a:t>Технологии («Леонтьевская» ПФ)</a:t>
                      </a: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8</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Детализация средств</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Факторы </a:t>
                      </a:r>
                      <a:r>
                        <a:rPr lang="ru-RU" sz="2000" b="1" kern="1200" dirty="0" smtClean="0">
                          <a:solidFill>
                            <a:srgbClr val="FF0000"/>
                          </a:solidFill>
                          <a:latin typeface="+mn-lt"/>
                          <a:ea typeface="+mn-ea"/>
                          <a:cs typeface="+mn-cs"/>
                          <a:sym typeface="Symbol" panose="05050102010706020507" pitchFamily="18" charset="2"/>
                        </a:rPr>
                        <a:t> </a:t>
                      </a:r>
                      <a:r>
                        <a:rPr lang="ru-RU" sz="1600" kern="1200" dirty="0" smtClean="0">
                          <a:solidFill>
                            <a:schemeClr val="dk1"/>
                          </a:solidFill>
                          <a:latin typeface="+mn-lt"/>
                          <a:ea typeface="+mn-ea"/>
                          <a:cs typeface="+mn-cs"/>
                        </a:rPr>
                        <a:t>Ресурсы</a:t>
                      </a:r>
                      <a:endParaRPr lang="ru-RU" sz="1600" kern="1200" dirty="0">
                        <a:solidFill>
                          <a:schemeClr val="dk1"/>
                        </a:solidFill>
                        <a:latin typeface="+mn-lt"/>
                        <a:ea typeface="+mn-ea"/>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kern="1200" dirty="0" smtClean="0">
                          <a:solidFill>
                            <a:schemeClr val="dk1"/>
                          </a:solidFill>
                          <a:latin typeface="+mn-lt"/>
                          <a:ea typeface="+mn-ea"/>
                          <a:cs typeface="+mn-cs"/>
                        </a:rPr>
                        <a:t>Факторы + Ресурсы («три +</a:t>
                      </a:r>
                      <a:r>
                        <a:rPr lang="ru-RU" sz="1600" kern="1200" baseline="0" dirty="0" smtClean="0">
                          <a:solidFill>
                            <a:schemeClr val="dk1"/>
                          </a:solidFill>
                          <a:latin typeface="+mn-lt"/>
                          <a:ea typeface="+mn-ea"/>
                          <a:cs typeface="+mn-cs"/>
                        </a:rPr>
                        <a:t> три»</a:t>
                      </a:r>
                      <a:r>
                        <a:rPr lang="ru-RU" sz="1600" kern="1200" dirty="0" smtClean="0">
                          <a:solidFill>
                            <a:schemeClr val="dk1"/>
                          </a:solidFill>
                          <a:latin typeface="+mn-lt"/>
                          <a:ea typeface="+mn-ea"/>
                          <a:cs typeface="+mn-cs"/>
                        </a:rPr>
                        <a:t>)</a:t>
                      </a:r>
                      <a:endParaRPr lang="ru-RU" sz="1600" kern="1200" dirty="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9</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Ориентация хозяйства</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Рыночная </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Натуральная (?) </a:t>
                      </a:r>
                      <a:endParaRPr lang="ru-RU" sz="1600" kern="1200" dirty="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10</a:t>
                      </a:r>
                      <a:endParaRPr lang="ru-RU" sz="1600" kern="1200" dirty="0">
                        <a:solidFill>
                          <a:schemeClr val="dk1"/>
                        </a:solidFill>
                        <a:latin typeface="+mn-lt"/>
                        <a:ea typeface="+mn-ea"/>
                        <a:cs typeface="+mn-cs"/>
                      </a:endParaRPr>
                    </a:p>
                  </a:txBody>
                  <a:tcPr anchor="ctr"/>
                </a:tc>
                <a:tc>
                  <a:txBody>
                    <a:bodyPr/>
                    <a:lstStyle/>
                    <a:p>
                      <a:pPr algn="ctr"/>
                      <a:r>
                        <a:rPr lang="ru-RU" sz="1600" dirty="0" smtClean="0"/>
                        <a:t>Образ жизни</a:t>
                      </a:r>
                      <a:endParaRPr lang="ru-RU" sz="1600" dirty="0"/>
                    </a:p>
                  </a:txBody>
                  <a:tcPr anchor="ctr"/>
                </a:tc>
                <a:tc>
                  <a:txBody>
                    <a:bodyPr/>
                    <a:lstStyle/>
                    <a:p>
                      <a:pPr algn="ctr"/>
                      <a:r>
                        <a:rPr lang="ru-RU" sz="1600" dirty="0" smtClean="0"/>
                        <a:t>Кочевой</a:t>
                      </a:r>
                      <a:endParaRPr lang="ru-RU" sz="1600" dirty="0"/>
                    </a:p>
                  </a:txBody>
                  <a:tcPr anchor="ctr"/>
                </a:tc>
                <a:tc>
                  <a:txBody>
                    <a:bodyPr/>
                    <a:lstStyle/>
                    <a:p>
                      <a:pPr algn="ctr"/>
                      <a:r>
                        <a:rPr lang="ru-RU" sz="1600" dirty="0" smtClean="0"/>
                        <a:t>Оседлый</a:t>
                      </a:r>
                      <a:endParaRPr lang="ru-RU" sz="1600" dirty="0"/>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11</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Социальность</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Множество одновременно общающихся ЛПР (агентов, индивидов)</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Многопоколенная</a:t>
                      </a:r>
                      <a:r>
                        <a:rPr lang="ru-RU" sz="1600" kern="1200" baseline="0" dirty="0" smtClean="0">
                          <a:solidFill>
                            <a:schemeClr val="dk1"/>
                          </a:solidFill>
                          <a:latin typeface="+mn-lt"/>
                          <a:ea typeface="+mn-ea"/>
                          <a:cs typeface="+mn-cs"/>
                        </a:rPr>
                        <a:t> общность</a:t>
                      </a:r>
                      <a:br>
                        <a:rPr lang="ru-RU" sz="1600" kern="1200" baseline="0" dirty="0" smtClean="0">
                          <a:solidFill>
                            <a:schemeClr val="dk1"/>
                          </a:solidFill>
                          <a:latin typeface="+mn-lt"/>
                          <a:ea typeface="+mn-ea"/>
                          <a:cs typeface="+mn-cs"/>
                        </a:rPr>
                      </a:br>
                      <a:r>
                        <a:rPr lang="ru-RU" sz="1600" kern="1200" baseline="0" dirty="0" smtClean="0">
                          <a:solidFill>
                            <a:schemeClr val="dk1"/>
                          </a:solidFill>
                          <a:latin typeface="+mn-lt"/>
                          <a:ea typeface="+mn-ea"/>
                          <a:cs typeface="+mn-cs"/>
                        </a:rPr>
                        <a:t>(включая тех, кого уже и еще нет)</a:t>
                      </a:r>
                      <a:endParaRPr lang="ru-RU" sz="1600" kern="1200" dirty="0">
                        <a:solidFill>
                          <a:schemeClr val="dk1"/>
                        </a:solidFill>
                        <a:latin typeface="+mn-lt"/>
                        <a:ea typeface="+mn-ea"/>
                        <a:cs typeface="+mn-cs"/>
                      </a:endParaRPr>
                    </a:p>
                  </a:txBody>
                  <a:tcPr anchor="ctr"/>
                </a:tc>
              </a:tr>
              <a:tr h="370840">
                <a:tc>
                  <a:txBody>
                    <a:bodyPr/>
                    <a:lstStyle/>
                    <a:p>
                      <a:pPr marL="0" algn="ctr" defTabSz="914400" rtl="0" eaLnBrk="1" latinLnBrk="0" hangingPunct="1"/>
                      <a:r>
                        <a:rPr lang="ru-RU" sz="1600" kern="1200" dirty="0" smtClean="0">
                          <a:solidFill>
                            <a:schemeClr val="dk1"/>
                          </a:solidFill>
                          <a:latin typeface="+mn-lt"/>
                          <a:ea typeface="+mn-ea"/>
                          <a:cs typeface="+mn-cs"/>
                        </a:rPr>
                        <a:t>12</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Доминирующий тип обмена</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Купля-продажа, мена</a:t>
                      </a:r>
                      <a:r>
                        <a:rPr lang="ru-RU" sz="1600" kern="1200" baseline="0" dirty="0" smtClean="0">
                          <a:solidFill>
                            <a:schemeClr val="dk1"/>
                          </a:solidFill>
                          <a:latin typeface="+mn-lt"/>
                          <a:ea typeface="+mn-ea"/>
                          <a:cs typeface="+mn-cs"/>
                        </a:rPr>
                        <a:t> </a:t>
                      </a:r>
                    </a:p>
                    <a:p>
                      <a:pPr marL="0" algn="ctr" defTabSz="914400" rtl="0" eaLnBrk="1" latinLnBrk="0" hangingPunct="1"/>
                      <a:r>
                        <a:rPr lang="ru-RU" sz="1600" kern="1200" baseline="0" dirty="0" smtClean="0">
                          <a:solidFill>
                            <a:schemeClr val="dk1"/>
                          </a:solidFill>
                          <a:latin typeface="+mn-lt"/>
                          <a:ea typeface="+mn-ea"/>
                          <a:cs typeface="+mn-cs"/>
                        </a:rPr>
                        <a:t>(«здесь и сейчас»)</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2000" b="1" kern="1200" dirty="0" smtClean="0">
                          <a:solidFill>
                            <a:srgbClr val="FF0000"/>
                          </a:solidFill>
                          <a:latin typeface="+mn-lt"/>
                          <a:ea typeface="+mn-ea"/>
                          <a:cs typeface="+mn-cs"/>
                        </a:rPr>
                        <a:t>А</a:t>
                      </a:r>
                      <a:r>
                        <a:rPr lang="ru-RU" sz="1600" kern="1200" dirty="0" smtClean="0">
                          <a:solidFill>
                            <a:schemeClr val="dk1"/>
                          </a:solidFill>
                          <a:latin typeface="+mn-lt"/>
                          <a:ea typeface="+mn-ea"/>
                          <a:cs typeface="+mn-cs"/>
                        </a:rPr>
                        <a:t>ренда-рента </a:t>
                      </a:r>
                      <a:br>
                        <a:rPr lang="ru-RU" sz="1600" kern="1200" dirty="0" smtClean="0">
                          <a:solidFill>
                            <a:schemeClr val="dk1"/>
                          </a:solidFill>
                          <a:latin typeface="+mn-lt"/>
                          <a:ea typeface="+mn-ea"/>
                          <a:cs typeface="+mn-cs"/>
                        </a:rPr>
                      </a:br>
                      <a:r>
                        <a:rPr lang="ru-RU" sz="1600" kern="1200" dirty="0" smtClean="0">
                          <a:solidFill>
                            <a:schemeClr val="dk1"/>
                          </a:solidFill>
                          <a:latin typeface="+mn-lt"/>
                          <a:ea typeface="+mn-ea"/>
                          <a:cs typeface="+mn-cs"/>
                        </a:rPr>
                        <a:t>(в т.ч. бессрочная)</a:t>
                      </a:r>
                      <a:endParaRPr lang="ru-RU" sz="1600" kern="1200" dirty="0">
                        <a:solidFill>
                          <a:schemeClr val="dk1"/>
                        </a:solidFill>
                        <a:latin typeface="+mn-lt"/>
                        <a:ea typeface="+mn-ea"/>
                        <a:cs typeface="+mn-cs"/>
                      </a:endParaRPr>
                    </a:p>
                  </a:txBody>
                  <a:tcPr anchor="ctr"/>
                </a:tc>
              </a:tr>
              <a:tr h="370840">
                <a:tc>
                  <a:txBody>
                    <a:bodyPr/>
                    <a:lstStyle/>
                    <a:p>
                      <a:pPr algn="ctr"/>
                      <a:r>
                        <a:rPr lang="ru-RU" sz="1600" dirty="0" smtClean="0"/>
                        <a:t>13</a:t>
                      </a:r>
                      <a:endParaRPr lang="ru-RU" sz="1600" dirty="0"/>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Эффективность</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Парето-эффективность</a:t>
                      </a:r>
                      <a:endParaRPr lang="ru-RU" sz="1600" kern="1200" dirty="0">
                        <a:solidFill>
                          <a:schemeClr val="dk1"/>
                        </a:solidFill>
                        <a:latin typeface="+mn-lt"/>
                        <a:ea typeface="+mn-ea"/>
                        <a:cs typeface="+mn-cs"/>
                      </a:endParaRPr>
                    </a:p>
                  </a:txBody>
                  <a:tcPr anchor="ctr"/>
                </a:tc>
                <a:tc>
                  <a:txBody>
                    <a:bodyPr/>
                    <a:lstStyle/>
                    <a:p>
                      <a:pPr marL="0" algn="ctr" defTabSz="914400" rtl="0" eaLnBrk="1" latinLnBrk="0" hangingPunct="1"/>
                      <a:r>
                        <a:rPr lang="ru-RU" sz="1600" kern="1200" dirty="0" smtClean="0">
                          <a:solidFill>
                            <a:schemeClr val="dk1"/>
                          </a:solidFill>
                          <a:latin typeface="+mn-lt"/>
                          <a:ea typeface="+mn-ea"/>
                          <a:cs typeface="+mn-cs"/>
                        </a:rPr>
                        <a:t>Матрешка эффективностей</a:t>
                      </a:r>
                      <a:endParaRPr lang="ru-RU" sz="1600" kern="1200" dirty="0">
                        <a:solidFill>
                          <a:schemeClr val="dk1"/>
                        </a:solidFill>
                        <a:latin typeface="+mn-lt"/>
                        <a:ea typeface="+mn-ea"/>
                        <a:cs typeface="+mn-cs"/>
                      </a:endParaRPr>
                    </a:p>
                  </a:txBody>
                  <a:tcPr anchor="ctr"/>
                </a:tc>
              </a:tr>
            </a:tbl>
          </a:graphicData>
        </a:graphic>
      </p:graphicFrame>
    </p:spTree>
    <p:extLst>
      <p:ext uri="{BB962C8B-B14F-4D97-AF65-F5344CB8AC3E}">
        <p14:creationId xmlns:p14="http://schemas.microsoft.com/office/powerpoint/2010/main" val="5140508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61926"/>
            <a:ext cx="12192000" cy="662164"/>
          </a:xfrm>
        </p:spPr>
        <p:txBody>
          <a:bodyPr>
            <a:normAutofit/>
          </a:bodyPr>
          <a:lstStyle/>
          <a:p>
            <a:pPr algn="ctr"/>
            <a:r>
              <a:rPr lang="ru-RU" sz="3600" dirty="0" err="1" smtClean="0"/>
              <a:t>Лайонел</a:t>
            </a:r>
            <a:r>
              <a:rPr lang="ru-RU" sz="3600" dirty="0" smtClean="0"/>
              <a:t> </a:t>
            </a:r>
            <a:r>
              <a:rPr lang="ru-RU" sz="3600" dirty="0" err="1" smtClean="0"/>
              <a:t>Роббинс</a:t>
            </a:r>
            <a:r>
              <a:rPr lang="ru-RU" sz="3600" dirty="0" smtClean="0"/>
              <a:t>: определение «</a:t>
            </a:r>
            <a:r>
              <a:rPr lang="ru-RU" sz="3600" dirty="0" err="1" smtClean="0"/>
              <a:t>экономикс</a:t>
            </a:r>
            <a:r>
              <a:rPr lang="ru-RU" sz="3600" dirty="0" smtClean="0"/>
              <a:t>»</a:t>
            </a:r>
            <a:endParaRPr lang="ru-RU" sz="3600" dirty="0"/>
          </a:p>
        </p:txBody>
      </p:sp>
      <p:sp>
        <p:nvSpPr>
          <p:cNvPr id="3" name="Объект 2"/>
          <p:cNvSpPr>
            <a:spLocks noGrp="1"/>
          </p:cNvSpPr>
          <p:nvPr>
            <p:ph idx="1"/>
          </p:nvPr>
        </p:nvSpPr>
        <p:spPr>
          <a:xfrm>
            <a:off x="215900" y="741440"/>
            <a:ext cx="11760200" cy="4030132"/>
          </a:xfrm>
        </p:spPr>
        <p:txBody>
          <a:bodyPr>
            <a:noAutofit/>
          </a:bodyPr>
          <a:lstStyle/>
          <a:p>
            <a:r>
              <a:rPr lang="en-US" sz="2400" dirty="0" smtClean="0"/>
              <a:t>"</a:t>
            </a:r>
            <a:r>
              <a:rPr lang="en-US" sz="2400" b="1" dirty="0">
                <a:solidFill>
                  <a:srgbClr val="0070C0"/>
                </a:solidFill>
              </a:rPr>
              <a:t>Economics</a:t>
            </a:r>
            <a:r>
              <a:rPr lang="en-US" sz="2400" dirty="0">
                <a:solidFill>
                  <a:srgbClr val="0070C0"/>
                </a:solidFill>
              </a:rPr>
              <a:t> </a:t>
            </a:r>
            <a:r>
              <a:rPr lang="en-US" sz="2400" dirty="0"/>
              <a:t>is the </a:t>
            </a:r>
            <a:r>
              <a:rPr lang="en-US" sz="2400" i="1" u="sng" dirty="0">
                <a:solidFill>
                  <a:srgbClr val="FF0000"/>
                </a:solidFill>
              </a:rPr>
              <a:t>science</a:t>
            </a:r>
            <a:r>
              <a:rPr lang="en-US" sz="2400" dirty="0">
                <a:solidFill>
                  <a:srgbClr val="FF0000"/>
                </a:solidFill>
              </a:rPr>
              <a:t> </a:t>
            </a:r>
            <a:r>
              <a:rPr lang="en-US" sz="2400" dirty="0"/>
              <a:t>which studies human behavior as a relationship between </a:t>
            </a:r>
            <a:r>
              <a:rPr lang="en-US" sz="2400" b="1" dirty="0">
                <a:solidFill>
                  <a:srgbClr val="FF0000"/>
                </a:solidFill>
              </a:rPr>
              <a:t>end</a:t>
            </a:r>
            <a:r>
              <a:rPr lang="en-US" sz="2400" b="1" u="sng" dirty="0">
                <a:solidFill>
                  <a:srgbClr val="FF0000"/>
                </a:solidFill>
              </a:rPr>
              <a:t>s</a:t>
            </a:r>
            <a:r>
              <a:rPr lang="en-US" sz="2400" dirty="0"/>
              <a:t> and </a:t>
            </a:r>
            <a:r>
              <a:rPr lang="en-US" sz="4800" dirty="0">
                <a:solidFill>
                  <a:srgbClr val="FF0000"/>
                </a:solidFill>
              </a:rPr>
              <a:t>scarce</a:t>
            </a:r>
            <a:r>
              <a:rPr lang="en-US" sz="4800" dirty="0"/>
              <a:t> </a:t>
            </a:r>
            <a:r>
              <a:rPr lang="en-US" sz="2400" b="1" dirty="0">
                <a:solidFill>
                  <a:srgbClr val="FF0000"/>
                </a:solidFill>
              </a:rPr>
              <a:t>means</a:t>
            </a:r>
            <a:r>
              <a:rPr lang="en-US" sz="2400" dirty="0">
                <a:solidFill>
                  <a:srgbClr val="FF0000"/>
                </a:solidFill>
              </a:rPr>
              <a:t> </a:t>
            </a:r>
            <a:r>
              <a:rPr lang="en-US" sz="2400" dirty="0"/>
              <a:t>which have </a:t>
            </a:r>
            <a:r>
              <a:rPr lang="en-US" sz="2400" b="1" u="sng" dirty="0">
                <a:solidFill>
                  <a:srgbClr val="FF0000"/>
                </a:solidFill>
              </a:rPr>
              <a:t>alternative</a:t>
            </a:r>
            <a:r>
              <a:rPr lang="en-US" sz="2400" dirty="0"/>
              <a:t> </a:t>
            </a:r>
            <a:r>
              <a:rPr lang="en-US" sz="2400" dirty="0" smtClean="0"/>
              <a:t>uses</a:t>
            </a:r>
            <a:r>
              <a:rPr lang="en-US" sz="1800" dirty="0" smtClean="0"/>
              <a:t>“ </a:t>
            </a:r>
            <a:r>
              <a:rPr lang="en-US" sz="1600" i="1" dirty="0" smtClean="0"/>
              <a:t>Lionel </a:t>
            </a:r>
            <a:r>
              <a:rPr lang="en-US" sz="1600" i="1" dirty="0"/>
              <a:t>Robbins</a:t>
            </a:r>
            <a:r>
              <a:rPr lang="en-US" sz="1600" dirty="0"/>
              <a:t> (1898 – 1984) The Subject-Matter of Economics. In L. Robbins. An Essay on the Nature and Significance of Economic Science </a:t>
            </a:r>
            <a:r>
              <a:rPr lang="en-US" sz="1600" dirty="0" smtClean="0"/>
              <a:t>(1932</a:t>
            </a:r>
            <a:r>
              <a:rPr lang="en-US" sz="1600" dirty="0"/>
              <a:t>). P. 16</a:t>
            </a:r>
            <a:r>
              <a:rPr lang="en-US" sz="1800" dirty="0" smtClean="0"/>
              <a:t>.</a:t>
            </a:r>
          </a:p>
          <a:p>
            <a:r>
              <a:rPr lang="en-US" sz="2000" b="1" u="sng" dirty="0" smtClean="0">
                <a:solidFill>
                  <a:srgbClr val="0070C0"/>
                </a:solidFill>
              </a:rPr>
              <a:t>But</a:t>
            </a:r>
            <a:r>
              <a:rPr lang="en-US" sz="2000" dirty="0" smtClean="0"/>
              <a:t>:</a:t>
            </a:r>
            <a:r>
              <a:rPr lang="ru-RU" sz="2000" dirty="0" smtClean="0"/>
              <a:t> </a:t>
            </a:r>
            <a:endParaRPr lang="en-US" sz="2000" dirty="0" smtClean="0"/>
          </a:p>
          <a:p>
            <a:r>
              <a:rPr lang="en-US" sz="2000" dirty="0" smtClean="0"/>
              <a:t>“It </a:t>
            </a:r>
            <a:r>
              <a:rPr lang="en-US" sz="2000" dirty="0"/>
              <a:t>should be clear that there is no disharmony between the conception of end here employed, the terminus of particular lines of conduct in acts of final consumption, and the conception involved when it is said that there is </a:t>
            </a:r>
            <a:r>
              <a:rPr lang="en-US" sz="2000" dirty="0">
                <a:solidFill>
                  <a:srgbClr val="FF0000"/>
                </a:solidFill>
              </a:rPr>
              <a:t>but </a:t>
            </a:r>
            <a:r>
              <a:rPr lang="en-US" sz="2000" b="1" u="sng" dirty="0">
                <a:solidFill>
                  <a:srgbClr val="FF0000"/>
                </a:solidFill>
              </a:rPr>
              <a:t>one</a:t>
            </a:r>
            <a:r>
              <a:rPr lang="en-US" sz="2000" b="1" dirty="0">
                <a:solidFill>
                  <a:srgbClr val="FF0000"/>
                </a:solidFill>
              </a:rPr>
              <a:t> end </a:t>
            </a:r>
            <a:r>
              <a:rPr lang="en-US" sz="2000" dirty="0">
                <a:solidFill>
                  <a:srgbClr val="FF0000"/>
                </a:solidFill>
              </a:rPr>
              <a:t>of activity</a:t>
            </a:r>
            <a:r>
              <a:rPr lang="en-US" sz="2000" dirty="0"/>
              <a:t>—the </a:t>
            </a:r>
            <a:r>
              <a:rPr lang="en-GB" sz="2000" b="1" u="sng" dirty="0" smtClean="0">
                <a:solidFill>
                  <a:srgbClr val="FF0000"/>
                </a:solidFill>
              </a:rPr>
              <a:t>maximising</a:t>
            </a:r>
            <a:r>
              <a:rPr lang="en-US" sz="2000" dirty="0" smtClean="0">
                <a:solidFill>
                  <a:srgbClr val="FF0000"/>
                </a:solidFill>
              </a:rPr>
              <a:t> </a:t>
            </a:r>
            <a:r>
              <a:rPr lang="en-US" sz="2000" dirty="0"/>
              <a:t>of satisfaction, "utility", or what not. Our "</a:t>
            </a:r>
            <a:r>
              <a:rPr lang="en-US" sz="2000" dirty="0">
                <a:solidFill>
                  <a:srgbClr val="FF0000"/>
                </a:solidFill>
              </a:rPr>
              <a:t>ends</a:t>
            </a:r>
            <a:r>
              <a:rPr lang="en-US" sz="2000" dirty="0"/>
              <a:t>" are to be regarded as proximate to the achievement of this </a:t>
            </a:r>
            <a:r>
              <a:rPr lang="en-US" sz="2000" b="1" dirty="0">
                <a:solidFill>
                  <a:srgbClr val="FF0000"/>
                </a:solidFill>
              </a:rPr>
              <a:t>ultimate end</a:t>
            </a:r>
            <a:r>
              <a:rPr lang="en-US" sz="2000" dirty="0"/>
              <a:t>. If the means are </a:t>
            </a:r>
            <a:r>
              <a:rPr lang="en-US" sz="2000" dirty="0">
                <a:solidFill>
                  <a:srgbClr val="FF0000"/>
                </a:solidFill>
              </a:rPr>
              <a:t>scarce</a:t>
            </a:r>
            <a:r>
              <a:rPr lang="en-US" sz="1000" dirty="0"/>
              <a:t> </a:t>
            </a:r>
            <a:r>
              <a:rPr lang="en-US" sz="2000" dirty="0"/>
              <a:t>they cannot all be achieved, and according to the </a:t>
            </a:r>
            <a:r>
              <a:rPr lang="en-US" sz="4400" dirty="0">
                <a:solidFill>
                  <a:srgbClr val="FF0000"/>
                </a:solidFill>
              </a:rPr>
              <a:t>scarcity</a:t>
            </a:r>
            <a:r>
              <a:rPr lang="en-US" sz="1800" dirty="0"/>
              <a:t> </a:t>
            </a:r>
            <a:r>
              <a:rPr lang="en-US" sz="2000" dirty="0"/>
              <a:t>of means and their relative importance the achievement of some ends has to be relinquished” </a:t>
            </a:r>
            <a:r>
              <a:rPr lang="en-US" sz="1600" dirty="0"/>
              <a:t>(op. cit. P</a:t>
            </a:r>
            <a:r>
              <a:rPr lang="ru-RU" sz="1600" dirty="0"/>
              <a:t>. 15, </a:t>
            </a:r>
            <a:r>
              <a:rPr lang="en-US" sz="1600" dirty="0"/>
              <a:t>footnote</a:t>
            </a:r>
            <a:r>
              <a:rPr lang="ru-RU" sz="1600" dirty="0" smtClean="0"/>
              <a:t>)</a:t>
            </a:r>
            <a:endParaRPr lang="ru-RU" sz="1400" dirty="0" smtClean="0"/>
          </a:p>
        </p:txBody>
      </p:sp>
      <p:sp>
        <p:nvSpPr>
          <p:cNvPr id="4" name="TextBox 3"/>
          <p:cNvSpPr txBox="1"/>
          <p:nvPr/>
        </p:nvSpPr>
        <p:spPr>
          <a:xfrm>
            <a:off x="112889" y="4540739"/>
            <a:ext cx="12079111" cy="461665"/>
          </a:xfrm>
          <a:prstGeom prst="rect">
            <a:avLst/>
          </a:prstGeom>
          <a:noFill/>
          <a:ln>
            <a:solidFill>
              <a:schemeClr val="tx1"/>
            </a:solidFill>
          </a:ln>
        </p:spPr>
        <p:txBody>
          <a:bodyPr wrap="square" rtlCol="0">
            <a:spAutoFit/>
          </a:bodyPr>
          <a:lstStyle/>
          <a:p>
            <a:r>
              <a:rPr lang="ru-RU" sz="2000" b="1" dirty="0" smtClean="0">
                <a:solidFill>
                  <a:srgbClr val="FF0000"/>
                </a:solidFill>
              </a:rPr>
              <a:t>Следите за руками</a:t>
            </a:r>
            <a:r>
              <a:rPr lang="ru-RU" b="1" dirty="0" smtClean="0"/>
              <a:t>: в жизни, в том числе в </a:t>
            </a:r>
            <a:r>
              <a:rPr lang="en-US" b="1" dirty="0" smtClean="0"/>
              <a:t>Economy, </a:t>
            </a:r>
            <a:r>
              <a:rPr lang="ru-RU" b="1" dirty="0" smtClean="0"/>
              <a:t>сначала </a:t>
            </a:r>
            <a:r>
              <a:rPr lang="ru-RU" b="1" dirty="0" smtClean="0">
                <a:solidFill>
                  <a:srgbClr val="FF0000"/>
                </a:solidFill>
              </a:rPr>
              <a:t>цель</a:t>
            </a:r>
            <a:r>
              <a:rPr lang="ru-RU" b="1" dirty="0" smtClean="0"/>
              <a:t>, потом </a:t>
            </a:r>
            <a:r>
              <a:rPr lang="ru-RU" b="1" dirty="0" smtClean="0">
                <a:solidFill>
                  <a:srgbClr val="FF0000"/>
                </a:solidFill>
              </a:rPr>
              <a:t>средства</a:t>
            </a:r>
            <a:r>
              <a:rPr lang="ru-RU" b="1" dirty="0" smtClean="0"/>
              <a:t> ее достижения: </a:t>
            </a:r>
            <a:r>
              <a:rPr lang="en-US" sz="2400" b="1" dirty="0" smtClean="0">
                <a:solidFill>
                  <a:srgbClr val="FF0000"/>
                </a:solidFill>
              </a:rPr>
              <a:t>end</a:t>
            </a:r>
            <a:r>
              <a:rPr lang="en-US" sz="2400" b="1" dirty="0" smtClean="0"/>
              <a:t> </a:t>
            </a:r>
            <a:r>
              <a:rPr lang="en-US" sz="2400" b="1" dirty="0" smtClean="0">
                <a:sym typeface="Symbol" panose="05050102010706020507" pitchFamily="18" charset="2"/>
              </a:rPr>
              <a:t> </a:t>
            </a:r>
            <a:r>
              <a:rPr lang="en-US" sz="2400" b="1" dirty="0" smtClean="0">
                <a:solidFill>
                  <a:srgbClr val="FF0000"/>
                </a:solidFill>
              </a:rPr>
              <a:t>means</a:t>
            </a:r>
            <a:r>
              <a:rPr lang="en-US" b="1" dirty="0" smtClean="0"/>
              <a:t>.</a:t>
            </a:r>
            <a:endParaRPr lang="ru-RU" b="1" dirty="0"/>
          </a:p>
        </p:txBody>
      </p:sp>
      <p:sp>
        <p:nvSpPr>
          <p:cNvPr id="5" name="TextBox 4"/>
          <p:cNvSpPr txBox="1"/>
          <p:nvPr/>
        </p:nvSpPr>
        <p:spPr>
          <a:xfrm>
            <a:off x="110718" y="5002404"/>
            <a:ext cx="11119291" cy="369332"/>
          </a:xfrm>
          <a:prstGeom prst="rect">
            <a:avLst/>
          </a:prstGeom>
          <a:noFill/>
          <a:ln>
            <a:solidFill>
              <a:schemeClr val="tx1"/>
            </a:solidFill>
          </a:ln>
        </p:spPr>
        <p:txBody>
          <a:bodyPr wrap="square" rtlCol="0">
            <a:spAutoFit/>
          </a:bodyPr>
          <a:lstStyle/>
          <a:p>
            <a:r>
              <a:rPr lang="ru-RU" b="1" dirty="0" smtClean="0"/>
              <a:t>В </a:t>
            </a:r>
            <a:r>
              <a:rPr lang="en-US" b="1" dirty="0" smtClean="0"/>
              <a:t>Economics – </a:t>
            </a:r>
            <a:r>
              <a:rPr lang="ru-RU" b="1" dirty="0" smtClean="0"/>
              <a:t>сразу «средства»</a:t>
            </a:r>
            <a:r>
              <a:rPr lang="en-US" b="1" dirty="0" smtClean="0"/>
              <a:t>,</a:t>
            </a:r>
            <a:r>
              <a:rPr lang="ru-RU" b="1" dirty="0" smtClean="0"/>
              <a:t> причем заведомо неполноценные, недостаточные</a:t>
            </a:r>
            <a:r>
              <a:rPr lang="en-US" b="1" dirty="0" smtClean="0"/>
              <a:t>.</a:t>
            </a:r>
            <a:endParaRPr lang="ru-RU" b="1" dirty="0"/>
          </a:p>
        </p:txBody>
      </p:sp>
      <p:sp>
        <p:nvSpPr>
          <p:cNvPr id="6" name="TextBox 5"/>
          <p:cNvSpPr txBox="1"/>
          <p:nvPr/>
        </p:nvSpPr>
        <p:spPr>
          <a:xfrm>
            <a:off x="106486" y="5372182"/>
            <a:ext cx="4456113" cy="523220"/>
          </a:xfrm>
          <a:prstGeom prst="rect">
            <a:avLst/>
          </a:prstGeom>
          <a:noFill/>
          <a:ln>
            <a:solidFill>
              <a:schemeClr val="tx1"/>
            </a:solidFill>
          </a:ln>
        </p:spPr>
        <p:txBody>
          <a:bodyPr wrap="square" rtlCol="0">
            <a:spAutoFit/>
          </a:bodyPr>
          <a:lstStyle/>
          <a:p>
            <a:r>
              <a:rPr lang="en-US" sz="2800" dirty="0" smtClean="0">
                <a:solidFill>
                  <a:srgbClr val="FF0000"/>
                </a:solidFill>
              </a:rPr>
              <a:t>Scarcity</a:t>
            </a:r>
            <a:r>
              <a:rPr lang="ru-RU" sz="2800" dirty="0" smtClean="0">
                <a:solidFill>
                  <a:srgbClr val="FF0000"/>
                </a:solidFill>
              </a:rPr>
              <a:t> = </a:t>
            </a:r>
            <a:r>
              <a:rPr lang="en-US" sz="2800" dirty="0" smtClean="0">
                <a:solidFill>
                  <a:srgbClr val="FF0000"/>
                </a:solidFill>
              </a:rPr>
              <a:t>deficit = shortage…</a:t>
            </a:r>
            <a:endParaRPr lang="ru-RU" sz="2800" b="1" dirty="0"/>
          </a:p>
        </p:txBody>
      </p:sp>
      <p:sp>
        <p:nvSpPr>
          <p:cNvPr id="7" name="TextBox 6"/>
          <p:cNvSpPr txBox="1"/>
          <p:nvPr/>
        </p:nvSpPr>
        <p:spPr>
          <a:xfrm>
            <a:off x="116311" y="5899107"/>
            <a:ext cx="11113698" cy="523220"/>
          </a:xfrm>
          <a:prstGeom prst="rect">
            <a:avLst/>
          </a:prstGeom>
          <a:noFill/>
          <a:ln>
            <a:solidFill>
              <a:schemeClr val="tx1"/>
            </a:solidFill>
          </a:ln>
        </p:spPr>
        <p:txBody>
          <a:bodyPr wrap="square" rtlCol="0">
            <a:spAutoFit/>
          </a:bodyPr>
          <a:lstStyle/>
          <a:p>
            <a:r>
              <a:rPr lang="ru-RU" sz="2800" dirty="0" smtClean="0">
                <a:solidFill>
                  <a:srgbClr val="7030A0"/>
                </a:solidFill>
              </a:rPr>
              <a:t>«И эти люди говорили, что в СССР была «экономика дефицита»…</a:t>
            </a:r>
            <a:r>
              <a:rPr lang="en-US" sz="2800" dirty="0" smtClean="0">
                <a:solidFill>
                  <a:srgbClr val="7030A0"/>
                </a:solidFill>
              </a:rPr>
              <a:t> </a:t>
            </a:r>
            <a:r>
              <a:rPr lang="en-US" sz="2800" dirty="0" smtClean="0">
                <a:solidFill>
                  <a:srgbClr val="7030A0"/>
                </a:solidFill>
                <a:sym typeface="Wingdings" panose="05000000000000000000" pitchFamily="2" charset="2"/>
              </a:rPr>
              <a:t></a:t>
            </a:r>
            <a:r>
              <a:rPr lang="ru-RU" sz="2800" dirty="0" smtClean="0">
                <a:solidFill>
                  <a:srgbClr val="7030A0"/>
                </a:solidFill>
              </a:rPr>
              <a:t>   </a:t>
            </a:r>
            <a:endParaRPr lang="ru-RU" sz="2800" b="1" dirty="0">
              <a:solidFill>
                <a:srgbClr val="7030A0"/>
              </a:solidFill>
            </a:endParaRPr>
          </a:p>
        </p:txBody>
      </p:sp>
      <p:sp>
        <p:nvSpPr>
          <p:cNvPr id="8" name="TextBox 7"/>
          <p:cNvSpPr txBox="1"/>
          <p:nvPr/>
        </p:nvSpPr>
        <p:spPr>
          <a:xfrm>
            <a:off x="10646646" y="3542230"/>
            <a:ext cx="1351652" cy="400110"/>
          </a:xfrm>
          <a:prstGeom prst="rect">
            <a:avLst/>
          </a:prstGeom>
          <a:noFill/>
        </p:spPr>
        <p:txBody>
          <a:bodyPr wrap="none" rtlCol="0">
            <a:spAutoFit/>
          </a:bodyPr>
          <a:lstStyle/>
          <a:p>
            <a:r>
              <a:rPr lang="en-GB" sz="2000" b="1" u="sng" dirty="0" smtClean="0">
                <a:solidFill>
                  <a:srgbClr val="FF0000"/>
                </a:solidFill>
              </a:rPr>
              <a:t>minimising</a:t>
            </a:r>
            <a:endParaRPr lang="en-GB" b="1" u="sng" dirty="0">
              <a:solidFill>
                <a:srgbClr val="FF0000"/>
              </a:solidFill>
            </a:endParaRPr>
          </a:p>
        </p:txBody>
      </p:sp>
      <p:sp>
        <p:nvSpPr>
          <p:cNvPr id="10" name="TextBox 9"/>
          <p:cNvSpPr txBox="1"/>
          <p:nvPr/>
        </p:nvSpPr>
        <p:spPr>
          <a:xfrm>
            <a:off x="4558367" y="5372851"/>
            <a:ext cx="6671642" cy="523220"/>
          </a:xfrm>
          <a:prstGeom prst="rect">
            <a:avLst/>
          </a:prstGeom>
          <a:noFill/>
          <a:ln>
            <a:solidFill>
              <a:schemeClr val="tx1"/>
            </a:solidFill>
          </a:ln>
        </p:spPr>
        <p:txBody>
          <a:bodyPr wrap="square" rtlCol="0">
            <a:spAutoFit/>
          </a:bodyPr>
          <a:lstStyle/>
          <a:p>
            <a:r>
              <a:rPr lang="ru-RU" sz="2800" dirty="0" smtClean="0">
                <a:solidFill>
                  <a:srgbClr val="0070C0"/>
                </a:solidFill>
              </a:rPr>
              <a:t>Говорим</a:t>
            </a:r>
            <a:r>
              <a:rPr lang="ru-RU" sz="2800" b="1" dirty="0" smtClean="0">
                <a:solidFill>
                  <a:srgbClr val="0070C0"/>
                </a:solidFill>
              </a:rPr>
              <a:t> </a:t>
            </a:r>
            <a:r>
              <a:rPr lang="en-US" sz="2800" b="1" dirty="0">
                <a:solidFill>
                  <a:srgbClr val="FF0000"/>
                </a:solidFill>
              </a:rPr>
              <a:t>means</a:t>
            </a:r>
            <a:r>
              <a:rPr lang="en-US" sz="2800" dirty="0">
                <a:solidFill>
                  <a:srgbClr val="FF0000"/>
                </a:solidFill>
              </a:rPr>
              <a:t> </a:t>
            </a:r>
            <a:r>
              <a:rPr lang="ru-RU" sz="2800" dirty="0" smtClean="0">
                <a:solidFill>
                  <a:srgbClr val="0070C0"/>
                </a:solidFill>
              </a:rPr>
              <a:t>подразумеваем</a:t>
            </a:r>
            <a:r>
              <a:rPr lang="ru-RU" sz="2800" dirty="0" smtClean="0">
                <a:solidFill>
                  <a:srgbClr val="FF0000"/>
                </a:solidFill>
              </a:rPr>
              <a:t> </a:t>
            </a:r>
            <a:r>
              <a:rPr lang="en-US" sz="2800" b="1" dirty="0" smtClean="0">
                <a:solidFill>
                  <a:srgbClr val="FF0000"/>
                </a:solidFill>
              </a:rPr>
              <a:t>money…</a:t>
            </a:r>
            <a:endParaRPr lang="en-GB" sz="2800" b="1" dirty="0">
              <a:solidFill>
                <a:srgbClr val="FF0000"/>
              </a:solidFill>
            </a:endParaRPr>
          </a:p>
        </p:txBody>
      </p:sp>
      <p:cxnSp>
        <p:nvCxnSpPr>
          <p:cNvPr id="13" name="Прямая соединительная линия 12"/>
          <p:cNvCxnSpPr/>
          <p:nvPr/>
        </p:nvCxnSpPr>
        <p:spPr>
          <a:xfrm flipV="1">
            <a:off x="11606194" y="4008436"/>
            <a:ext cx="7902" cy="532303"/>
          </a:xfrm>
          <a:prstGeom prst="line">
            <a:avLst/>
          </a:prstGeom>
          <a:ln w="762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a:stCxn id="8" idx="1"/>
          </p:cNvCxnSpPr>
          <p:nvPr/>
        </p:nvCxnSpPr>
        <p:spPr>
          <a:xfrm flipH="1" flipV="1">
            <a:off x="5670363" y="3325771"/>
            <a:ext cx="4976283" cy="416514"/>
          </a:xfrm>
          <a:prstGeom prst="line">
            <a:avLst/>
          </a:prstGeom>
          <a:ln w="76200">
            <a:solidFill>
              <a:srgbClr val="FF0000"/>
            </a:solidFill>
            <a:headEnd type="stealth"/>
            <a:tailEnd type="stealth" w="med" len="med"/>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4183116" y="4132672"/>
            <a:ext cx="0" cy="1367005"/>
          </a:xfrm>
          <a:prstGeom prst="line">
            <a:avLst/>
          </a:prstGeom>
          <a:ln w="76200">
            <a:solidFill>
              <a:srgbClr val="FF0000"/>
            </a:solidFill>
            <a:tailEnd type="stealth" w="med" len="med"/>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flipV="1">
            <a:off x="2430966" y="1706138"/>
            <a:ext cx="2955073" cy="1432933"/>
          </a:xfrm>
          <a:prstGeom prst="line">
            <a:avLst/>
          </a:prstGeom>
          <a:ln w="76200">
            <a:solidFill>
              <a:srgbClr val="FF0000"/>
            </a:solidFill>
            <a:headEnd type="stealth"/>
            <a:tailEnd type="stealth"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101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circle(ou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par>
                          <p:cTn id="33" fill="hold">
                            <p:stCondLst>
                              <p:cond delay="500"/>
                            </p:stCondLst>
                            <p:childTnLst>
                              <p:par>
                                <p:cTn id="34" presetID="22" presetClass="entr" presetSubtype="4"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32"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circle(out)">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up)">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up)">
                                      <p:cBhvr>
                                        <p:cTn id="56" dur="500"/>
                                        <p:tgtEl>
                                          <p:spTgt spid="19"/>
                                        </p:tgtEl>
                                      </p:cBhvr>
                                    </p:animEffect>
                                  </p:childTnLst>
                                </p:cTn>
                              </p:par>
                            </p:childTnLst>
                          </p:cTn>
                        </p:par>
                        <p:par>
                          <p:cTn id="57" fill="hold">
                            <p:stCondLst>
                              <p:cond delay="500"/>
                            </p:stCondLst>
                            <p:childTnLst>
                              <p:par>
                                <p:cTn id="58" presetID="22" presetClass="entr" presetSubtype="1"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up)">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up)">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animBg="1"/>
      <p:bldP spid="7" grpId="0" animBg="1"/>
      <p:bldP spid="8"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29658"/>
            <a:ext cx="10515600" cy="808919"/>
          </a:xfrm>
        </p:spPr>
        <p:txBody>
          <a:bodyPr/>
          <a:lstStyle/>
          <a:p>
            <a:pPr algn="ctr"/>
            <a:r>
              <a:rPr lang="ru-RU" dirty="0" smtClean="0"/>
              <a:t>Факторы</a:t>
            </a:r>
            <a:r>
              <a:rPr lang="en-US" dirty="0" smtClean="0"/>
              <a:t>(=</a:t>
            </a:r>
            <a:r>
              <a:rPr lang="ru-RU" dirty="0" smtClean="0"/>
              <a:t>ресурсы) в </a:t>
            </a:r>
            <a:r>
              <a:rPr lang="en-US" dirty="0" smtClean="0"/>
              <a:t>Economics</a:t>
            </a:r>
            <a:endParaRPr lang="ru-RU" dirty="0"/>
          </a:p>
        </p:txBody>
      </p:sp>
      <p:sp>
        <p:nvSpPr>
          <p:cNvPr id="5" name="Надпись 2"/>
          <p:cNvSpPr txBox="1">
            <a:spLocks noGrp="1" noChangeArrowheads="1"/>
          </p:cNvSpPr>
          <p:nvPr>
            <p:ph idx="1"/>
          </p:nvPr>
        </p:nvSpPr>
        <p:spPr bwMode="auto">
          <a:xfrm>
            <a:off x="318911" y="2423572"/>
            <a:ext cx="11319933" cy="41713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indent="450215" algn="just">
              <a:lnSpc>
                <a:spcPct val="115000"/>
              </a:lnSpc>
              <a:spcAft>
                <a:spcPts val="0"/>
              </a:spcAft>
            </a:pPr>
            <a:r>
              <a:rPr lang="en-US" sz="2400" spc="0" dirty="0" smtClean="0">
                <a:effectLst/>
                <a:ea typeface="Times New Roman" panose="02020603050405020304" pitchFamily="18" charset="0"/>
                <a:cs typeface="Times New Roman" panose="02020603050405020304" pitchFamily="18" charset="0"/>
              </a:rPr>
              <a:t>“</a:t>
            </a:r>
            <a:r>
              <a:rPr lang="en-US" sz="2400" i="1" spc="0" dirty="0">
                <a:effectLst/>
                <a:ea typeface="Times New Roman" panose="02020603050405020304" pitchFamily="18" charset="0"/>
                <a:cs typeface="Century Schoolbook" panose="02040604050505020304" pitchFamily="18" charset="0"/>
              </a:rPr>
              <a:t>Land</a:t>
            </a:r>
            <a:r>
              <a:rPr lang="en-US" sz="2400" spc="0" dirty="0">
                <a:effectLst/>
                <a:ea typeface="Times New Roman" panose="02020603050405020304" pitchFamily="18" charset="0"/>
                <a:cs typeface="Century Schoolbook" panose="02040604050505020304" pitchFamily="18" charset="0"/>
              </a:rPr>
              <a:t> </a:t>
            </a:r>
            <a:r>
              <a:rPr lang="en-US" sz="2400" u="sng" spc="0" dirty="0" smtClean="0">
                <a:solidFill>
                  <a:srgbClr val="7030A0"/>
                </a:solidFill>
                <a:effectLst/>
                <a:ea typeface="Times New Roman" panose="02020603050405020304" pitchFamily="18" charset="0"/>
                <a:cs typeface="Century Schoolbook" panose="02040604050505020304" pitchFamily="18" charset="0"/>
              </a:rPr>
              <a:t>(=</a:t>
            </a:r>
            <a:r>
              <a:rPr lang="ru-RU" sz="2400" u="sng" spc="0" dirty="0" smtClean="0">
                <a:solidFill>
                  <a:srgbClr val="7030A0"/>
                </a:solidFill>
                <a:effectLst/>
                <a:ea typeface="Times New Roman" panose="02020603050405020304" pitchFamily="18" charset="0"/>
                <a:cs typeface="Century Schoolbook" panose="02040604050505020304" pitchFamily="18" charset="0"/>
              </a:rPr>
              <a:t>поверхность только!!</a:t>
            </a:r>
            <a:r>
              <a:rPr lang="ru-RU" sz="2400" spc="0" dirty="0" smtClean="0">
                <a:effectLst/>
                <a:ea typeface="Times New Roman" panose="02020603050405020304" pitchFamily="18" charset="0"/>
                <a:cs typeface="Century Schoolbook" panose="02040604050505020304" pitchFamily="18" charset="0"/>
              </a:rPr>
              <a:t>) </a:t>
            </a:r>
            <a:r>
              <a:rPr lang="en-US" sz="2400" spc="0" dirty="0" smtClean="0">
                <a:effectLst/>
                <a:ea typeface="Times New Roman" panose="02020603050405020304" pitchFamily="18" charset="0"/>
                <a:cs typeface="Century Schoolbook" panose="02040604050505020304" pitchFamily="18" charset="0"/>
              </a:rPr>
              <a:t>– </a:t>
            </a:r>
            <a:r>
              <a:rPr lang="en-US" sz="2400" dirty="0">
                <a:effectLst/>
                <a:ea typeface="Times New Roman" panose="02020603050405020304" pitchFamily="18" charset="0"/>
                <a:cs typeface="Angsana New"/>
              </a:rPr>
              <a:t>or, </a:t>
            </a:r>
            <a:r>
              <a:rPr lang="en-US" sz="2400" b="1" dirty="0">
                <a:solidFill>
                  <a:srgbClr val="7030A0"/>
                </a:solidFill>
                <a:effectLst/>
                <a:ea typeface="Times New Roman" panose="02020603050405020304" pitchFamily="18" charset="0"/>
                <a:cs typeface="Angsana New"/>
              </a:rPr>
              <a:t>more generally</a:t>
            </a:r>
            <a:r>
              <a:rPr lang="en-US" sz="2400" dirty="0">
                <a:effectLst/>
                <a:ea typeface="Times New Roman" panose="02020603050405020304" pitchFamily="18" charset="0"/>
                <a:cs typeface="Angsana New"/>
              </a:rPr>
              <a:t>, natural </a:t>
            </a:r>
            <a:r>
              <a:rPr lang="en-US" sz="2400" b="1" u="sng" dirty="0">
                <a:solidFill>
                  <a:srgbClr val="FF0000"/>
                </a:solidFill>
                <a:effectLst/>
                <a:ea typeface="Times New Roman" panose="02020603050405020304" pitchFamily="18" charset="0"/>
                <a:cs typeface="Angsana New"/>
              </a:rPr>
              <a:t>resources</a:t>
            </a:r>
            <a:r>
              <a:rPr lang="en-US" sz="2400" dirty="0">
                <a:solidFill>
                  <a:srgbClr val="FF0000"/>
                </a:solidFill>
                <a:effectLst/>
                <a:ea typeface="Times New Roman" panose="02020603050405020304" pitchFamily="18" charset="0"/>
                <a:cs typeface="Angsana New"/>
              </a:rPr>
              <a:t> </a:t>
            </a:r>
            <a:r>
              <a:rPr lang="en-US" sz="2400" dirty="0">
                <a:effectLst/>
                <a:ea typeface="Times New Roman" panose="02020603050405020304" pitchFamily="18" charset="0"/>
                <a:cs typeface="Angsana New"/>
              </a:rPr>
              <a:t>– represents the gift of nature to our productive processes. It consists of the land used for farming or for underpinning houses, factories, and roads; the </a:t>
            </a:r>
            <a:r>
              <a:rPr lang="en-US" sz="2400" b="1" i="1" dirty="0">
                <a:solidFill>
                  <a:srgbClr val="FF0000"/>
                </a:solidFill>
                <a:effectLst/>
                <a:ea typeface="Times New Roman" panose="02020603050405020304" pitchFamily="18" charset="0"/>
                <a:cs typeface="Angsana New"/>
              </a:rPr>
              <a:t>energy resources </a:t>
            </a:r>
            <a:r>
              <a:rPr lang="en-US" sz="2400" dirty="0">
                <a:effectLst/>
                <a:ea typeface="Times New Roman" panose="02020603050405020304" pitchFamily="18" charset="0"/>
                <a:cs typeface="Angsana New"/>
              </a:rPr>
              <a:t>that fuel our cars and heat our homes; and the </a:t>
            </a:r>
            <a:r>
              <a:rPr lang="en-US" sz="2400" b="1" i="1" dirty="0" err="1">
                <a:solidFill>
                  <a:srgbClr val="FF0000"/>
                </a:solidFill>
                <a:effectLst/>
                <a:ea typeface="Times New Roman" panose="02020603050405020304" pitchFamily="18" charset="0"/>
                <a:cs typeface="Angsana New"/>
              </a:rPr>
              <a:t>nonenergy</a:t>
            </a:r>
            <a:r>
              <a:rPr lang="en-US" sz="2400" b="1" i="1" dirty="0">
                <a:solidFill>
                  <a:srgbClr val="FF0000"/>
                </a:solidFill>
                <a:effectLst/>
                <a:ea typeface="Times New Roman" panose="02020603050405020304" pitchFamily="18" charset="0"/>
                <a:cs typeface="Angsana New"/>
              </a:rPr>
              <a:t> resources </a:t>
            </a:r>
            <a:r>
              <a:rPr lang="en-US" sz="2400" dirty="0">
                <a:effectLst/>
                <a:ea typeface="Times New Roman" panose="02020603050405020304" pitchFamily="18" charset="0"/>
                <a:cs typeface="Angsana New"/>
              </a:rPr>
              <a:t>like copper and iron ore and sand…</a:t>
            </a:r>
            <a:endParaRPr lang="ru-RU" sz="2400" dirty="0">
              <a:effectLst/>
              <a:ea typeface="Times New Roman" panose="02020603050405020304" pitchFamily="18" charset="0"/>
              <a:cs typeface="Times New Roman" panose="02020603050405020304" pitchFamily="18" charset="0"/>
            </a:endParaRPr>
          </a:p>
          <a:p>
            <a:pPr indent="450215" algn="just">
              <a:lnSpc>
                <a:spcPct val="115000"/>
              </a:lnSpc>
              <a:spcAft>
                <a:spcPts val="0"/>
              </a:spcAft>
            </a:pPr>
            <a:r>
              <a:rPr lang="en-US" sz="2400" i="1" spc="0" dirty="0">
                <a:effectLst/>
                <a:ea typeface="Times New Roman" panose="02020603050405020304" pitchFamily="18" charset="0"/>
                <a:cs typeface="Times New Roman" panose="02020603050405020304" pitchFamily="18" charset="0"/>
              </a:rPr>
              <a:t>Labor</a:t>
            </a:r>
            <a:r>
              <a:rPr lang="en-US" sz="2400" spc="0" dirty="0">
                <a:effectLst/>
                <a:ea typeface="Times New Roman" panose="02020603050405020304" pitchFamily="18" charset="0"/>
                <a:cs typeface="Times New Roman" panose="02020603050405020304" pitchFamily="18" charset="0"/>
              </a:rPr>
              <a:t> </a:t>
            </a:r>
            <a:r>
              <a:rPr lang="en-US" sz="2400" dirty="0">
                <a:effectLst/>
                <a:ea typeface="Times New Roman" panose="02020603050405020304" pitchFamily="18" charset="0"/>
                <a:cs typeface="Angsana New"/>
              </a:rPr>
              <a:t>consists of the human </a:t>
            </a:r>
            <a:r>
              <a:rPr lang="en-US" sz="2400" b="1" u="sng" dirty="0">
                <a:solidFill>
                  <a:srgbClr val="7030A0"/>
                </a:solidFill>
                <a:effectLst/>
                <a:ea typeface="Times New Roman" panose="02020603050405020304" pitchFamily="18" charset="0"/>
                <a:cs typeface="Angsana New"/>
              </a:rPr>
              <a:t>time</a:t>
            </a:r>
            <a:r>
              <a:rPr lang="en-US" sz="2400" dirty="0">
                <a:solidFill>
                  <a:srgbClr val="7030A0"/>
                </a:solidFill>
                <a:effectLst/>
                <a:ea typeface="Times New Roman" panose="02020603050405020304" pitchFamily="18" charset="0"/>
                <a:cs typeface="Angsana New"/>
              </a:rPr>
              <a:t> </a:t>
            </a:r>
            <a:r>
              <a:rPr lang="en-US" sz="2400" dirty="0">
                <a:effectLst/>
                <a:ea typeface="Times New Roman" panose="02020603050405020304" pitchFamily="18" charset="0"/>
                <a:cs typeface="Angsana New"/>
              </a:rPr>
              <a:t>spent in production—working in automobile factories, tilling the land, teaching school, or baking pizzas… </a:t>
            </a:r>
            <a:endParaRPr lang="ru-RU" sz="2400" dirty="0">
              <a:effectLst/>
              <a:ea typeface="Times New Roman" panose="02020603050405020304" pitchFamily="18" charset="0"/>
            </a:endParaRPr>
          </a:p>
          <a:p>
            <a:pPr indent="450215" algn="just">
              <a:lnSpc>
                <a:spcPct val="115000"/>
              </a:lnSpc>
              <a:spcAft>
                <a:spcPts val="0"/>
              </a:spcAft>
            </a:pPr>
            <a:r>
              <a:rPr lang="en-US" sz="2400" i="1" spc="0" dirty="0">
                <a:effectLst/>
                <a:ea typeface="Calibri" panose="020F0502020204030204" pitchFamily="34" charset="0"/>
                <a:cs typeface="Times New Roman" panose="02020603050405020304" pitchFamily="18" charset="0"/>
              </a:rPr>
              <a:t>Capital</a:t>
            </a:r>
            <a:r>
              <a:rPr lang="en-US" sz="2400" spc="0" dirty="0">
                <a:effectLst/>
                <a:ea typeface="Calibri" panose="020F0502020204030204" pitchFamily="34" charset="0"/>
                <a:cs typeface="Times New Roman" panose="02020603050405020304" pitchFamily="18" charset="0"/>
              </a:rPr>
              <a:t> </a:t>
            </a:r>
            <a:r>
              <a:rPr lang="en-US" sz="2400" b="1" u="sng" spc="0" dirty="0">
                <a:effectLst/>
                <a:ea typeface="Calibri" panose="020F0502020204030204" pitchFamily="34" charset="0"/>
                <a:cs typeface="Century Schoolbook" panose="02040604050505020304" pitchFamily="18" charset="0"/>
              </a:rPr>
              <a:t>resources</a:t>
            </a:r>
            <a:r>
              <a:rPr lang="en-US" sz="2400" spc="0" dirty="0">
                <a:effectLst/>
                <a:ea typeface="Calibri" panose="020F0502020204030204" pitchFamily="34" charset="0"/>
                <a:cs typeface="Century Schoolbook" panose="02040604050505020304" pitchFamily="18" charset="0"/>
              </a:rPr>
              <a:t> form the durable goods of economy, produced in order to produce yet other goods. Capital goods include machines, roads, computers, hammers, trucks, steel mills, automobiles, washing machines, and buildings…” </a:t>
            </a:r>
            <a:r>
              <a:rPr lang="en-US" sz="2400" i="1" dirty="0">
                <a:effectLst/>
                <a:ea typeface="Calibri" panose="020F0502020204030204" pitchFamily="34" charset="0"/>
                <a:cs typeface="Times New Roman" panose="02020603050405020304" pitchFamily="18" charset="0"/>
              </a:rPr>
              <a:t>Samuelson, </a:t>
            </a:r>
            <a:r>
              <a:rPr lang="en-US" sz="2400" i="1" dirty="0" smtClean="0">
                <a:effectLst/>
                <a:ea typeface="Calibri" panose="020F0502020204030204" pitchFamily="34" charset="0"/>
                <a:cs typeface="Times New Roman" panose="02020603050405020304" pitchFamily="18" charset="0"/>
              </a:rPr>
              <a:t>Nordhaus</a:t>
            </a:r>
            <a:endParaRPr lang="ru-RU" sz="2400" dirty="0">
              <a:effectLst/>
              <a:ea typeface="Calibri" panose="020F0502020204030204" pitchFamily="34" charset="0"/>
              <a:cs typeface="Times New Roman" panose="02020603050405020304" pitchFamily="18" charset="0"/>
            </a:endParaRPr>
          </a:p>
        </p:txBody>
      </p:sp>
      <p:sp>
        <p:nvSpPr>
          <p:cNvPr id="3" name="TextBox 2"/>
          <p:cNvSpPr txBox="1"/>
          <p:nvPr/>
        </p:nvSpPr>
        <p:spPr>
          <a:xfrm>
            <a:off x="686365" y="1038577"/>
            <a:ext cx="10083235" cy="1384995"/>
          </a:xfrm>
          <a:prstGeom prst="rect">
            <a:avLst/>
          </a:prstGeom>
          <a:noFill/>
        </p:spPr>
        <p:txBody>
          <a:bodyPr wrap="square" rtlCol="0">
            <a:spAutoFit/>
          </a:bodyPr>
          <a:lstStyle/>
          <a:p>
            <a:r>
              <a:rPr lang="en-US" sz="2800" dirty="0" smtClean="0"/>
              <a:t>“Another </a:t>
            </a:r>
            <a:r>
              <a:rPr lang="en-US" sz="2800" dirty="0"/>
              <a:t>term for </a:t>
            </a:r>
            <a:r>
              <a:rPr lang="en-US" sz="2800" dirty="0">
                <a:solidFill>
                  <a:srgbClr val="FF0000"/>
                </a:solidFill>
              </a:rPr>
              <a:t>inputs</a:t>
            </a:r>
            <a:r>
              <a:rPr lang="en-US" sz="2800" dirty="0"/>
              <a:t> is </a:t>
            </a:r>
            <a:r>
              <a:rPr lang="en-US" sz="2800" dirty="0">
                <a:solidFill>
                  <a:srgbClr val="FF0000"/>
                </a:solidFill>
              </a:rPr>
              <a:t>factors</a:t>
            </a:r>
            <a:r>
              <a:rPr lang="en-US" sz="2800" dirty="0"/>
              <a:t> of production. These can be classified into three broad categories: land, labor and </a:t>
            </a:r>
            <a:r>
              <a:rPr lang="en-US" sz="2800" dirty="0" smtClean="0"/>
              <a:t>capital”</a:t>
            </a:r>
          </a:p>
          <a:p>
            <a:pPr algn="r"/>
            <a:r>
              <a:rPr lang="en-US" sz="2800" dirty="0" smtClean="0"/>
              <a:t> </a:t>
            </a:r>
            <a:r>
              <a:rPr lang="en-US" sz="2800" i="1" dirty="0"/>
              <a:t>Samuelson P.A., Nordhaus W.D.</a:t>
            </a:r>
            <a:r>
              <a:rPr lang="en-US" sz="2800" dirty="0"/>
              <a:t> </a:t>
            </a:r>
            <a:r>
              <a:rPr lang="en-US" sz="2800" dirty="0" smtClean="0"/>
              <a:t>Economics</a:t>
            </a:r>
            <a:endParaRPr lang="ru-RU" sz="2800" dirty="0"/>
          </a:p>
        </p:txBody>
      </p:sp>
      <p:sp>
        <p:nvSpPr>
          <p:cNvPr id="4" name="TextBox 3"/>
          <p:cNvSpPr txBox="1"/>
          <p:nvPr/>
        </p:nvSpPr>
        <p:spPr>
          <a:xfrm>
            <a:off x="134912" y="3232491"/>
            <a:ext cx="6266908" cy="646331"/>
          </a:xfrm>
          <a:prstGeom prst="rect">
            <a:avLst/>
          </a:prstGeom>
          <a:solidFill>
            <a:schemeClr val="bg1"/>
          </a:solidFill>
        </p:spPr>
        <p:txBody>
          <a:bodyPr wrap="none" rtlCol="0">
            <a:spAutoFit/>
          </a:bodyPr>
          <a:lstStyle/>
          <a:p>
            <a:r>
              <a:rPr lang="en-US" sz="3600" b="1" dirty="0" smtClean="0"/>
              <a:t>Earth </a:t>
            </a:r>
            <a:r>
              <a:rPr lang="ru-RU" sz="3600" b="1" dirty="0" smtClean="0"/>
              <a:t>как </a:t>
            </a:r>
            <a:r>
              <a:rPr lang="ru-RU" sz="3600" b="1" dirty="0" smtClean="0">
                <a:solidFill>
                  <a:srgbClr val="FF0000"/>
                </a:solidFill>
              </a:rPr>
              <a:t>фактор</a:t>
            </a:r>
            <a:r>
              <a:rPr lang="ru-RU" sz="3600" b="1" dirty="0" smtClean="0"/>
              <a:t>:</a:t>
            </a:r>
            <a:r>
              <a:rPr lang="en-US" sz="3600" b="1" dirty="0" smtClean="0"/>
              <a:t> gravitation… </a:t>
            </a:r>
            <a:endParaRPr lang="ru-RU" sz="3600" b="1" dirty="0"/>
          </a:p>
        </p:txBody>
      </p:sp>
    </p:spTree>
    <p:extLst>
      <p:ext uri="{BB962C8B-B14F-4D97-AF65-F5344CB8AC3E}">
        <p14:creationId xmlns:p14="http://schemas.microsoft.com/office/powerpoint/2010/main" val="2554073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Скругленный прямоугольник 82"/>
          <p:cNvSpPr/>
          <p:nvPr/>
        </p:nvSpPr>
        <p:spPr>
          <a:xfrm>
            <a:off x="8506606" y="3026574"/>
            <a:ext cx="3315074" cy="1946260"/>
          </a:xfrm>
          <a:prstGeom prst="roundRect">
            <a:avLst/>
          </a:prstGeom>
          <a:solidFill>
            <a:srgbClr val="00B050">
              <a:alpha val="3411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72" name="Прямая соединительная линия 71"/>
          <p:cNvCxnSpPr/>
          <p:nvPr/>
        </p:nvCxnSpPr>
        <p:spPr>
          <a:xfrm flipH="1" flipV="1">
            <a:off x="1870990" y="6548775"/>
            <a:ext cx="3789532" cy="2889"/>
          </a:xfrm>
          <a:prstGeom prst="line">
            <a:avLst/>
          </a:prstGeom>
          <a:ln w="76200">
            <a:solidFill>
              <a:srgbClr val="0070C0"/>
            </a:solidFill>
            <a:headEnd type="stealth"/>
            <a:tailEnd type="stealth"/>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80311" y="-59992"/>
            <a:ext cx="8848530" cy="666377"/>
          </a:xfrm>
        </p:spPr>
        <p:txBody>
          <a:bodyPr>
            <a:normAutofit/>
          </a:bodyPr>
          <a:lstStyle/>
          <a:p>
            <a:r>
              <a:rPr lang="ru-RU" altLang="ru-RU" sz="3600" dirty="0">
                <a:latin typeface="Arial" panose="020B0604020202020204" pitchFamily="34" charset="0"/>
                <a:ea typeface="Calibri" panose="020F0502020204030204" pitchFamily="34" charset="0"/>
                <a:cs typeface="Times New Roman" panose="02020603050405020304" pitchFamily="18" charset="0"/>
              </a:rPr>
              <a:t>Факторы и ресурсы в </a:t>
            </a:r>
            <a:r>
              <a:rPr lang="en-US" altLang="ru-RU" sz="3600" dirty="0" smtClean="0">
                <a:latin typeface="Arial" panose="020B0604020202020204" pitchFamily="34" charset="0"/>
                <a:ea typeface="Calibri" panose="020F0502020204030204" pitchFamily="34" charset="0"/>
                <a:cs typeface="Times New Roman" panose="02020603050405020304" pitchFamily="18" charset="0"/>
              </a:rPr>
              <a:t>Economy</a:t>
            </a:r>
            <a:r>
              <a:rPr lang="ru-RU" altLang="ru-RU" sz="3600" dirty="0" smtClean="0">
                <a:latin typeface="Arial" panose="020B0604020202020204" pitchFamily="34" charset="0"/>
                <a:ea typeface="Calibri" panose="020F0502020204030204" pitchFamily="34" charset="0"/>
                <a:cs typeface="Times New Roman" panose="02020603050405020304" pitchFamily="18" charset="0"/>
              </a:rPr>
              <a:t> </a:t>
            </a:r>
            <a:r>
              <a:rPr lang="ru-RU" altLang="ru-RU" sz="500" dirty="0" smtClean="0">
                <a:latin typeface="Arial" panose="020B0604020202020204" pitchFamily="34" charset="0"/>
                <a:ea typeface="Calibri" panose="020F0502020204030204" pitchFamily="34" charset="0"/>
                <a:cs typeface="Times New Roman" panose="02020603050405020304" pitchFamily="18" charset="0"/>
              </a:rPr>
              <a:t>(</a:t>
            </a:r>
            <a:r>
              <a:rPr lang="ru-RU" sz="400" b="1" dirty="0" smtClean="0"/>
              <a:t>в каждом конкретном </a:t>
            </a:r>
            <a:r>
              <a:rPr lang="ru-RU" sz="400" b="1" dirty="0"/>
              <a:t>технологическом </a:t>
            </a:r>
            <a:r>
              <a:rPr lang="ru-RU" sz="400" b="1" dirty="0" smtClean="0"/>
              <a:t>процессе)</a:t>
            </a:r>
            <a:endParaRPr lang="ru-RU" sz="500" dirty="0"/>
          </a:p>
        </p:txBody>
      </p:sp>
      <p:graphicFrame>
        <p:nvGraphicFramePr>
          <p:cNvPr id="4" name="Объект 3"/>
          <p:cNvGraphicFramePr>
            <a:graphicFrameLocks noGrp="1"/>
          </p:cNvGraphicFramePr>
          <p:nvPr>
            <p:ph idx="1"/>
            <p:extLst/>
          </p:nvPr>
        </p:nvGraphicFramePr>
        <p:xfrm>
          <a:off x="196486" y="3152110"/>
          <a:ext cx="8116712" cy="2381736"/>
        </p:xfrm>
        <a:graphic>
          <a:graphicData uri="http://schemas.openxmlformats.org/drawingml/2006/table">
            <a:tbl>
              <a:tblPr firstRow="1" firstCol="1" bandRow="1">
                <a:tableStyleId>{5C22544A-7EE6-4342-B048-85BDC9FD1C3A}</a:tableStyleId>
              </a:tblPr>
              <a:tblGrid>
                <a:gridCol w="2887152"/>
                <a:gridCol w="1171204"/>
                <a:gridCol w="4058356"/>
              </a:tblGrid>
              <a:tr h="491555">
                <a:tc>
                  <a:txBody>
                    <a:bodyPr/>
                    <a:lstStyle/>
                    <a:p>
                      <a:pPr indent="0" algn="r">
                        <a:lnSpc>
                          <a:spcPct val="115000"/>
                        </a:lnSpc>
                        <a:spcAft>
                          <a:spcPts val="0"/>
                        </a:spcAft>
                      </a:pPr>
                      <a:r>
                        <a:rPr lang="ru-RU" sz="3200" u="sng" dirty="0">
                          <a:effectLst/>
                        </a:rPr>
                        <a:t>Факторы</a:t>
                      </a:r>
                      <a:r>
                        <a:rPr lang="ru-RU" sz="3200" dirty="0">
                          <a:effectLst/>
                        </a:rPr>
                        <a:t> (</a:t>
                      </a:r>
                      <a:r>
                        <a:rPr lang="en-US" sz="3200" dirty="0">
                          <a:effectLst/>
                        </a:rPr>
                        <a:t>S</a:t>
                      </a:r>
                      <a:r>
                        <a:rPr lang="ru-RU" sz="3200" dirty="0">
                          <a:effectLst/>
                        </a:rPr>
                        <a:t>)</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ctr">
                        <a:lnSpc>
                          <a:spcPct val="115000"/>
                        </a:lnSpc>
                        <a:spcAft>
                          <a:spcPts val="0"/>
                        </a:spcAft>
                      </a:pPr>
                      <a:r>
                        <a:rPr lang="ru-RU" sz="3200" dirty="0">
                          <a:effectLst/>
                        </a:rPr>
                        <a:t>↔</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l">
                        <a:lnSpc>
                          <a:spcPct val="115000"/>
                        </a:lnSpc>
                        <a:spcAft>
                          <a:spcPts val="0"/>
                        </a:spcAft>
                      </a:pPr>
                      <a:r>
                        <a:rPr lang="ru-RU" sz="3200" dirty="0">
                          <a:effectLst/>
                        </a:rPr>
                        <a:t>(</a:t>
                      </a:r>
                      <a:r>
                        <a:rPr lang="en-US" sz="3200" dirty="0">
                          <a:effectLst/>
                        </a:rPr>
                        <a:t>O</a:t>
                      </a:r>
                      <a:r>
                        <a:rPr lang="ru-RU" sz="3200" dirty="0">
                          <a:effectLst/>
                        </a:rPr>
                        <a:t>) </a:t>
                      </a:r>
                      <a:r>
                        <a:rPr lang="ru-RU" sz="3200" u="sng" dirty="0">
                          <a:effectLst/>
                        </a:rPr>
                        <a:t>Ресурсы</a:t>
                      </a:r>
                      <a:r>
                        <a:rPr lang="ru-RU" sz="3200" dirty="0">
                          <a:effectLst/>
                        </a:rPr>
                        <a:t> </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r>
              <a:tr h="603793">
                <a:tc>
                  <a:txBody>
                    <a:bodyPr/>
                    <a:lstStyle/>
                    <a:p>
                      <a:pPr indent="0" algn="r">
                        <a:lnSpc>
                          <a:spcPct val="115000"/>
                        </a:lnSpc>
                        <a:spcAft>
                          <a:spcPts val="0"/>
                        </a:spcAft>
                      </a:pPr>
                      <a:r>
                        <a:rPr lang="ru-RU" sz="3200" dirty="0">
                          <a:effectLst/>
                        </a:rPr>
                        <a:t>Труд (</a:t>
                      </a:r>
                      <a:r>
                        <a:rPr lang="en-US" sz="3200" dirty="0">
                          <a:effectLst/>
                        </a:rPr>
                        <a:t>L</a:t>
                      </a:r>
                      <a:r>
                        <a:rPr lang="ru-RU" sz="3200" dirty="0">
                          <a:effectLst/>
                        </a:rPr>
                        <a:t>)</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ctr">
                        <a:lnSpc>
                          <a:spcPct val="115000"/>
                        </a:lnSpc>
                        <a:spcAft>
                          <a:spcPts val="0"/>
                        </a:spcAft>
                      </a:pPr>
                      <a:r>
                        <a:rPr lang="ru-RU" sz="3200" dirty="0">
                          <a:effectLst/>
                        </a:rPr>
                        <a:t>↔</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l">
                        <a:lnSpc>
                          <a:spcPct val="115000"/>
                        </a:lnSpc>
                        <a:spcAft>
                          <a:spcPts val="0"/>
                        </a:spcAft>
                      </a:pPr>
                      <a:r>
                        <a:rPr lang="ru-RU" sz="3200" dirty="0">
                          <a:effectLst/>
                        </a:rPr>
                        <a:t>(</a:t>
                      </a:r>
                      <a:r>
                        <a:rPr lang="en-US" sz="3200" dirty="0">
                          <a:effectLst/>
                        </a:rPr>
                        <a:t>I</a:t>
                      </a:r>
                      <a:r>
                        <a:rPr lang="ru-RU" sz="3200" dirty="0">
                          <a:effectLst/>
                        </a:rPr>
                        <a:t>) Информация </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r>
              <a:tr h="603793">
                <a:tc>
                  <a:txBody>
                    <a:bodyPr/>
                    <a:lstStyle/>
                    <a:p>
                      <a:pPr indent="0" algn="r">
                        <a:lnSpc>
                          <a:spcPct val="115000"/>
                        </a:lnSpc>
                        <a:spcAft>
                          <a:spcPts val="0"/>
                        </a:spcAft>
                      </a:pPr>
                      <a:r>
                        <a:rPr lang="ru-RU" sz="3200" dirty="0">
                          <a:effectLst/>
                        </a:rPr>
                        <a:t>Капитал (</a:t>
                      </a:r>
                      <a:r>
                        <a:rPr lang="en-US" sz="3200" dirty="0">
                          <a:effectLst/>
                        </a:rPr>
                        <a:t>K</a:t>
                      </a:r>
                      <a:r>
                        <a:rPr lang="ru-RU" sz="3200" dirty="0">
                          <a:effectLst/>
                        </a:rPr>
                        <a:t>)</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ctr">
                        <a:lnSpc>
                          <a:spcPct val="115000"/>
                        </a:lnSpc>
                        <a:spcAft>
                          <a:spcPts val="0"/>
                        </a:spcAft>
                      </a:pPr>
                      <a:r>
                        <a:rPr lang="ru-RU" sz="3200">
                          <a:effectLst/>
                        </a:rPr>
                        <a:t>↔</a:t>
                      </a:r>
                      <a:endParaRPr lang="ru-RU"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l">
                        <a:lnSpc>
                          <a:spcPct val="115000"/>
                        </a:lnSpc>
                        <a:spcAft>
                          <a:spcPts val="0"/>
                        </a:spcAft>
                      </a:pPr>
                      <a:r>
                        <a:rPr lang="ru-RU" sz="3200" dirty="0">
                          <a:effectLst/>
                        </a:rPr>
                        <a:t>(</a:t>
                      </a:r>
                      <a:r>
                        <a:rPr lang="en-US" sz="3200" dirty="0">
                          <a:effectLst/>
                        </a:rPr>
                        <a:t>E</a:t>
                      </a:r>
                      <a:r>
                        <a:rPr lang="ru-RU" sz="3200" dirty="0">
                          <a:effectLst/>
                        </a:rPr>
                        <a:t>) Энергия </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r>
              <a:tr h="603793">
                <a:tc>
                  <a:txBody>
                    <a:bodyPr/>
                    <a:lstStyle/>
                    <a:p>
                      <a:pPr indent="0" algn="r">
                        <a:lnSpc>
                          <a:spcPct val="115000"/>
                        </a:lnSpc>
                        <a:spcAft>
                          <a:spcPts val="0"/>
                        </a:spcAft>
                      </a:pPr>
                      <a:r>
                        <a:rPr lang="ru-RU" sz="3200" dirty="0">
                          <a:effectLst/>
                        </a:rPr>
                        <a:t>Земля (</a:t>
                      </a:r>
                      <a:r>
                        <a:rPr lang="en-US" sz="3200" dirty="0">
                          <a:effectLst/>
                        </a:rPr>
                        <a:t>T</a:t>
                      </a:r>
                      <a:r>
                        <a:rPr lang="ru-RU" sz="3200" dirty="0">
                          <a:effectLst/>
                        </a:rPr>
                        <a:t>) </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ctr">
                        <a:lnSpc>
                          <a:spcPct val="115000"/>
                        </a:lnSpc>
                        <a:spcAft>
                          <a:spcPts val="0"/>
                        </a:spcAft>
                      </a:pPr>
                      <a:r>
                        <a:rPr lang="ru-RU" sz="3200">
                          <a:effectLst/>
                        </a:rPr>
                        <a:t>↔</a:t>
                      </a:r>
                      <a:endParaRPr lang="ru-RU"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indent="0" algn="l">
                        <a:lnSpc>
                          <a:spcPct val="115000"/>
                        </a:lnSpc>
                        <a:spcAft>
                          <a:spcPts val="0"/>
                        </a:spcAft>
                      </a:pPr>
                      <a:r>
                        <a:rPr lang="ru-RU" sz="3200" dirty="0">
                          <a:effectLst/>
                        </a:rPr>
                        <a:t>(</a:t>
                      </a:r>
                      <a:r>
                        <a:rPr lang="en-US" sz="3200" dirty="0">
                          <a:effectLst/>
                        </a:rPr>
                        <a:t>M</a:t>
                      </a:r>
                      <a:r>
                        <a:rPr lang="ru-RU" sz="3200" dirty="0">
                          <a:effectLst/>
                        </a:rPr>
                        <a:t>) Материя (вещи)</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r>
            </a:tbl>
          </a:graphicData>
        </a:graphic>
      </p:graphicFrame>
      <p:sp>
        <p:nvSpPr>
          <p:cNvPr id="3" name="TextBox 2"/>
          <p:cNvSpPr txBox="1"/>
          <p:nvPr/>
        </p:nvSpPr>
        <p:spPr>
          <a:xfrm>
            <a:off x="8516103" y="3026573"/>
            <a:ext cx="3169650" cy="523220"/>
          </a:xfrm>
          <a:prstGeom prst="rect">
            <a:avLst/>
          </a:prstGeom>
          <a:noFill/>
        </p:spPr>
        <p:txBody>
          <a:bodyPr wrap="none" rtlCol="0">
            <a:spAutoFit/>
          </a:bodyPr>
          <a:lstStyle/>
          <a:p>
            <a:r>
              <a:rPr lang="ru-RU" sz="2800" dirty="0" smtClean="0"/>
              <a:t>Законы сохранения</a:t>
            </a:r>
            <a:endParaRPr lang="ru-RU" sz="2800" dirty="0"/>
          </a:p>
        </p:txBody>
      </p:sp>
      <p:sp>
        <p:nvSpPr>
          <p:cNvPr id="5" name="TextBox 4"/>
          <p:cNvSpPr txBox="1"/>
          <p:nvPr/>
        </p:nvSpPr>
        <p:spPr>
          <a:xfrm>
            <a:off x="8516103" y="3679118"/>
            <a:ext cx="3279809" cy="523220"/>
          </a:xfrm>
          <a:prstGeom prst="rect">
            <a:avLst/>
          </a:prstGeom>
          <a:noFill/>
        </p:spPr>
        <p:txBody>
          <a:bodyPr wrap="none" rtlCol="0">
            <a:spAutoFit/>
          </a:bodyPr>
          <a:lstStyle/>
          <a:p>
            <a:r>
              <a:rPr lang="ru-RU" sz="2800" dirty="0" smtClean="0"/>
              <a:t>Биология: </a:t>
            </a:r>
            <a:r>
              <a:rPr lang="en-US" sz="2800" b="1" i="1" dirty="0" err="1">
                <a:solidFill>
                  <a:srgbClr val="FF0000"/>
                </a:solidFill>
                <a:effectLst>
                  <a:outerShdw blurRad="38100" dist="38100" dir="2700000" algn="tl">
                    <a:srgbClr val="000000">
                      <a:alpha val="43137"/>
                    </a:srgbClr>
                  </a:outerShdw>
                </a:effectLst>
              </a:rPr>
              <a:t>nrB</a:t>
            </a:r>
            <a:r>
              <a:rPr lang="ru-RU" sz="2800" b="1" dirty="0">
                <a:solidFill>
                  <a:srgbClr val="FF0000"/>
                </a:solidFill>
                <a:effectLst>
                  <a:outerShdw blurRad="38100" dist="38100" dir="2700000" algn="tl">
                    <a:srgbClr val="000000">
                      <a:alpha val="43137"/>
                    </a:srgbClr>
                  </a:outerShdw>
                </a:effectLst>
              </a:rPr>
              <a:t> &gt; </a:t>
            </a:r>
            <a:r>
              <a:rPr lang="en-US" sz="2800" b="1" i="1" dirty="0" smtClean="0">
                <a:solidFill>
                  <a:srgbClr val="FF0000"/>
                </a:solidFill>
                <a:effectLst>
                  <a:outerShdw blurRad="38100" dist="38100" dir="2700000" algn="tl">
                    <a:srgbClr val="000000">
                      <a:alpha val="43137"/>
                    </a:srgbClr>
                  </a:outerShdw>
                </a:effectLst>
              </a:rPr>
              <a:t>C</a:t>
            </a:r>
            <a:r>
              <a:rPr lang="ru-RU" sz="2800" b="1" dirty="0" smtClean="0">
                <a:solidFill>
                  <a:srgbClr val="FF0000"/>
                </a:solidFill>
              </a:rPr>
              <a:t> !!!</a:t>
            </a:r>
            <a:endParaRPr lang="ru-RU" sz="2800" dirty="0"/>
          </a:p>
        </p:txBody>
      </p:sp>
      <mc:AlternateContent xmlns:mc="http://schemas.openxmlformats.org/markup-compatibility/2006" xmlns:a14="http://schemas.microsoft.com/office/drawing/2010/main">
        <mc:Choice Requires="a14">
          <p:sp>
            <p:nvSpPr>
              <p:cNvPr id="6" name="TextBox 5"/>
              <p:cNvSpPr txBox="1"/>
              <p:nvPr/>
            </p:nvSpPr>
            <p:spPr>
              <a:xfrm>
                <a:off x="8516103" y="4329161"/>
                <a:ext cx="2714589" cy="532966"/>
              </a:xfrm>
              <a:prstGeom prst="rect">
                <a:avLst/>
              </a:prstGeom>
              <a:noFill/>
            </p:spPr>
            <p:txBody>
              <a:bodyPr wrap="none" rtlCol="0">
                <a:spAutoFit/>
              </a:bodyPr>
              <a:lstStyle/>
              <a:p>
                <a:r>
                  <a:rPr lang="ru-RU" sz="2800" dirty="0" smtClean="0"/>
                  <a:t>Физика: </a:t>
                </a:r>
                <a:r>
                  <a:rPr lang="en-US" sz="2800" b="1" i="1" dirty="0" smtClean="0">
                    <a:solidFill>
                      <a:schemeClr val="accent4">
                        <a:lumMod val="75000"/>
                      </a:schemeClr>
                    </a:solidFill>
                    <a:effectLst>
                      <a:outerShdw blurRad="38100" dist="38100" dir="2700000" algn="tl">
                        <a:srgbClr val="000000">
                          <a:alpha val="43137"/>
                        </a:srgbClr>
                      </a:outerShdw>
                    </a:effectLst>
                  </a:rPr>
                  <a:t>E</a:t>
                </a:r>
                <a14:m>
                  <m:oMath xmlns:m="http://schemas.openxmlformats.org/officeDocument/2006/math">
                    <m:r>
                      <a:rPr lang="de-DE" sz="2800" b="1" i="1" smtClean="0">
                        <a:solidFill>
                          <a:schemeClr val="accent4">
                            <a:lumMod val="75000"/>
                          </a:schemeClr>
                        </a:solidFill>
                        <a:effectLst>
                          <a:outerShdw blurRad="38100" dist="38100" dir="2700000" algn="tl">
                            <a:srgbClr val="000000">
                              <a:alpha val="43137"/>
                            </a:srgbClr>
                          </a:outerShdw>
                        </a:effectLst>
                        <a:latin typeface="Cambria Math" panose="02040503050406030204" pitchFamily="18" charset="0"/>
                      </a:rPr>
                      <m:t>=</m:t>
                    </m:r>
                    <m:sSup>
                      <m:sSupPr>
                        <m:ctrlPr>
                          <a:rPr lang="de-DE" sz="2800" b="1" i="1" smtClean="0">
                            <a:solidFill>
                              <a:schemeClr val="accent4">
                                <a:lumMod val="75000"/>
                              </a:schemeClr>
                            </a:solidFill>
                            <a:effectLst>
                              <a:outerShdw blurRad="38100" dist="38100" dir="2700000" algn="tl">
                                <a:srgbClr val="000000">
                                  <a:alpha val="43137"/>
                                </a:srgbClr>
                              </a:outerShdw>
                            </a:effectLst>
                            <a:latin typeface="Cambria Math" panose="02040503050406030204" pitchFamily="18" charset="0"/>
                          </a:rPr>
                        </m:ctrlPr>
                      </m:sSupPr>
                      <m:e>
                        <m:r>
                          <a:rPr lang="en-US" sz="2800" b="1" i="1">
                            <a:solidFill>
                              <a:schemeClr val="accent4">
                                <a:lumMod val="75000"/>
                              </a:schemeClr>
                            </a:solidFill>
                            <a:effectLst>
                              <a:outerShdw blurRad="38100" dist="38100" dir="2700000" algn="tl">
                                <a:srgbClr val="000000">
                                  <a:alpha val="43137"/>
                                </a:srgbClr>
                              </a:outerShdw>
                            </a:effectLst>
                            <a:latin typeface="Cambria Math" panose="02040503050406030204" pitchFamily="18" charset="0"/>
                          </a:rPr>
                          <m:t>𝒎𝒄</m:t>
                        </m:r>
                      </m:e>
                      <m:sup>
                        <m:r>
                          <a:rPr lang="de-DE" sz="2800" b="1" i="1" smtClean="0">
                            <a:solidFill>
                              <a:schemeClr val="accent4">
                                <a:lumMod val="75000"/>
                              </a:schemeClr>
                            </a:solidFill>
                            <a:effectLst>
                              <a:outerShdw blurRad="38100" dist="38100" dir="2700000" algn="tl">
                                <a:srgbClr val="000000">
                                  <a:alpha val="43137"/>
                                </a:srgbClr>
                              </a:outerShdw>
                            </a:effectLst>
                            <a:latin typeface="Cambria Math" panose="02040503050406030204" pitchFamily="18" charset="0"/>
                          </a:rPr>
                          <m:t>𝟐</m:t>
                        </m:r>
                      </m:sup>
                    </m:sSup>
                  </m:oMath>
                </a14:m>
                <a:endParaRPr lang="ru-RU" sz="2800" b="1" dirty="0">
                  <a:solidFill>
                    <a:schemeClr val="accent4">
                      <a:lumMod val="60000"/>
                      <a:lumOff val="40000"/>
                    </a:schemeClr>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8516103" y="4329161"/>
                <a:ext cx="2714589" cy="532966"/>
              </a:xfrm>
              <a:prstGeom prst="rect">
                <a:avLst/>
              </a:prstGeom>
              <a:blipFill rotWithShape="0">
                <a:blip r:embed="rId2"/>
                <a:stretch>
                  <a:fillRect l="-4719" t="-9091" b="-38636"/>
                </a:stretch>
              </a:blipFill>
            </p:spPr>
            <p:txBody>
              <a:bodyPr/>
              <a:lstStyle/>
              <a:p>
                <a:r>
                  <a:rPr lang="ru-RU">
                    <a:noFill/>
                  </a:rPr>
                  <a:t> </a:t>
                </a:r>
              </a:p>
            </p:txBody>
          </p:sp>
        </mc:Fallback>
      </mc:AlternateContent>
      <p:sp>
        <p:nvSpPr>
          <p:cNvPr id="9" name="Стрелка вправо 8"/>
          <p:cNvSpPr/>
          <p:nvPr/>
        </p:nvSpPr>
        <p:spPr>
          <a:xfrm>
            <a:off x="8041969" y="3923652"/>
            <a:ext cx="473839" cy="1580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право 9"/>
          <p:cNvSpPr/>
          <p:nvPr/>
        </p:nvSpPr>
        <p:spPr>
          <a:xfrm>
            <a:off x="8041970" y="4531304"/>
            <a:ext cx="473839" cy="1580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947293" y="2201949"/>
            <a:ext cx="1959639" cy="400110"/>
          </a:xfrm>
          <a:prstGeom prst="rect">
            <a:avLst/>
          </a:prstGeom>
          <a:noFill/>
          <a:ln w="57150">
            <a:solidFill>
              <a:srgbClr val="0070C0"/>
            </a:solidFill>
          </a:ln>
        </p:spPr>
        <p:txBody>
          <a:bodyPr wrap="none" rtlCol="0">
            <a:spAutoFit/>
          </a:bodyPr>
          <a:lstStyle/>
          <a:p>
            <a:r>
              <a:rPr lang="ru-RU" sz="2000" b="1" dirty="0" smtClean="0"/>
              <a:t>Использование</a:t>
            </a:r>
            <a:endParaRPr lang="ru-RU" sz="2000" b="1" dirty="0"/>
          </a:p>
        </p:txBody>
      </p:sp>
      <p:sp>
        <p:nvSpPr>
          <p:cNvPr id="12" name="TextBox 11"/>
          <p:cNvSpPr txBox="1"/>
          <p:nvPr/>
        </p:nvSpPr>
        <p:spPr>
          <a:xfrm>
            <a:off x="4613550" y="2241716"/>
            <a:ext cx="1716432" cy="400110"/>
          </a:xfrm>
          <a:prstGeom prst="rect">
            <a:avLst/>
          </a:prstGeom>
          <a:noFill/>
          <a:ln w="57150">
            <a:solidFill>
              <a:srgbClr val="0070C0"/>
            </a:solidFill>
          </a:ln>
        </p:spPr>
        <p:txBody>
          <a:bodyPr wrap="none" rtlCol="0">
            <a:spAutoFit/>
          </a:bodyPr>
          <a:lstStyle/>
          <a:p>
            <a:r>
              <a:rPr lang="ru-RU" sz="2000" b="1" dirty="0" smtClean="0"/>
              <a:t>Потребление</a:t>
            </a:r>
            <a:endParaRPr lang="ru-RU" sz="2000" b="1" dirty="0"/>
          </a:p>
        </p:txBody>
      </p:sp>
      <p:sp>
        <p:nvSpPr>
          <p:cNvPr id="13" name="TextBox 12"/>
          <p:cNvSpPr txBox="1"/>
          <p:nvPr/>
        </p:nvSpPr>
        <p:spPr>
          <a:xfrm>
            <a:off x="2893321" y="1231403"/>
            <a:ext cx="1678665" cy="400110"/>
          </a:xfrm>
          <a:prstGeom prst="rect">
            <a:avLst/>
          </a:prstGeom>
          <a:noFill/>
          <a:ln w="57150">
            <a:solidFill>
              <a:srgbClr val="0070C0"/>
            </a:solidFill>
          </a:ln>
        </p:spPr>
        <p:txBody>
          <a:bodyPr wrap="none" rtlCol="0">
            <a:spAutoFit/>
          </a:bodyPr>
          <a:lstStyle/>
          <a:p>
            <a:r>
              <a:rPr lang="ru-RU" sz="2000" b="1" dirty="0" smtClean="0"/>
              <a:t>Применение</a:t>
            </a:r>
            <a:endParaRPr lang="ru-RU" sz="2000" b="1" dirty="0"/>
          </a:p>
        </p:txBody>
      </p:sp>
      <p:sp>
        <p:nvSpPr>
          <p:cNvPr id="14" name="Стрелка вправо 13"/>
          <p:cNvSpPr/>
          <p:nvPr/>
        </p:nvSpPr>
        <p:spPr>
          <a:xfrm rot="5400000" flipV="1">
            <a:off x="1292196" y="3036646"/>
            <a:ext cx="1085014" cy="295374"/>
          </a:xfrm>
          <a:prstGeom prst="rightArrow">
            <a:avLst>
              <a:gd name="adj1" fmla="val 35199"/>
              <a:gd name="adj2" fmla="val 74667"/>
            </a:avLst>
          </a:prstGeom>
          <a:solidFill>
            <a:srgbClr val="5B9BD5">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право 14"/>
          <p:cNvSpPr/>
          <p:nvPr/>
        </p:nvSpPr>
        <p:spPr>
          <a:xfrm rot="5400000" flipV="1">
            <a:off x="4668900" y="3326457"/>
            <a:ext cx="1548862" cy="202906"/>
          </a:xfrm>
          <a:prstGeom prst="rightArrow">
            <a:avLst>
              <a:gd name="adj1" fmla="val 50000"/>
              <a:gd name="adj2" fmla="val 122798"/>
            </a:avLst>
          </a:prstGeom>
          <a:solidFill>
            <a:srgbClr val="5B9BD5">
              <a:alpha val="3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4237822" y="4263498"/>
            <a:ext cx="3601243" cy="1270348"/>
          </a:xfrm>
          <a:prstGeom prst="rect">
            <a:avLst/>
          </a:prstGeom>
          <a:solidFill>
            <a:srgbClr val="00B0F0">
              <a:alpha val="50196"/>
            </a:srgbClr>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право 16"/>
          <p:cNvSpPr/>
          <p:nvPr/>
        </p:nvSpPr>
        <p:spPr>
          <a:xfrm rot="1447530">
            <a:off x="1790154" y="3168052"/>
            <a:ext cx="3034299" cy="206735"/>
          </a:xfrm>
          <a:prstGeom prst="rightArrow">
            <a:avLst>
              <a:gd name="adj1" fmla="val 50000"/>
              <a:gd name="adj2" fmla="val 149322"/>
            </a:avLst>
          </a:prstGeom>
          <a:solidFill>
            <a:srgbClr val="5B9BD5">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1" name="Группа 20"/>
          <p:cNvGrpSpPr/>
          <p:nvPr/>
        </p:nvGrpSpPr>
        <p:grpSpPr>
          <a:xfrm flipV="1">
            <a:off x="2828940" y="1848280"/>
            <a:ext cx="1843898" cy="160029"/>
            <a:chOff x="2722028" y="5774391"/>
            <a:chExt cx="1843898" cy="160029"/>
          </a:xfrm>
        </p:grpSpPr>
        <p:sp>
          <p:nvSpPr>
            <p:cNvPr id="19" name="Стрелка вправо 18"/>
            <p:cNvSpPr/>
            <p:nvPr/>
          </p:nvSpPr>
          <p:spPr>
            <a:xfrm rot="19503653">
              <a:off x="3533784" y="5774391"/>
              <a:ext cx="1032142" cy="157698"/>
            </a:xfrm>
            <a:prstGeom prst="rightArrow">
              <a:avLst>
                <a:gd name="adj1" fmla="val 50000"/>
                <a:gd name="adj2" fmla="val 126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трелка вправо 19"/>
            <p:cNvSpPr/>
            <p:nvPr/>
          </p:nvSpPr>
          <p:spPr>
            <a:xfrm rot="2096347" flipH="1">
              <a:off x="2722028" y="5776722"/>
              <a:ext cx="1032142" cy="157698"/>
            </a:xfrm>
            <a:prstGeom prst="rightArrow">
              <a:avLst>
                <a:gd name="adj1" fmla="val 50000"/>
                <a:gd name="adj2" fmla="val 126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2" name="Стрелка вправо 21"/>
          <p:cNvSpPr/>
          <p:nvPr/>
        </p:nvSpPr>
        <p:spPr>
          <a:xfrm rot="20152470" flipH="1">
            <a:off x="2453256" y="3210923"/>
            <a:ext cx="3034299" cy="206735"/>
          </a:xfrm>
          <a:prstGeom prst="rightArrow">
            <a:avLst>
              <a:gd name="adj1" fmla="val 50000"/>
              <a:gd name="adj2" fmla="val 149322"/>
            </a:avLst>
          </a:prstGeom>
          <a:solidFill>
            <a:srgbClr val="5B9BD5">
              <a:alpha val="2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TextBox 23"/>
          <p:cNvSpPr txBox="1"/>
          <p:nvPr/>
        </p:nvSpPr>
        <p:spPr>
          <a:xfrm>
            <a:off x="5680710" y="2573915"/>
            <a:ext cx="5700471" cy="400110"/>
          </a:xfrm>
          <a:prstGeom prst="rect">
            <a:avLst/>
          </a:prstGeom>
          <a:noFill/>
          <a:ln w="57150">
            <a:solidFill>
              <a:srgbClr val="0070C0"/>
            </a:solidFill>
          </a:ln>
        </p:spPr>
        <p:txBody>
          <a:bodyPr wrap="none" rtlCol="0">
            <a:spAutoFit/>
          </a:bodyPr>
          <a:lstStyle/>
          <a:p>
            <a:r>
              <a:rPr lang="ru-RU" sz="2000" b="1" dirty="0" smtClean="0"/>
              <a:t>= исчезновение, преобразование, </a:t>
            </a:r>
            <a:r>
              <a:rPr lang="ru-RU" sz="2000" b="1" dirty="0" smtClean="0">
                <a:solidFill>
                  <a:srgbClr val="FF0000"/>
                </a:solidFill>
              </a:rPr>
              <a:t>преображение</a:t>
            </a:r>
            <a:endParaRPr lang="ru-RU" sz="2000" b="1" dirty="0">
              <a:solidFill>
                <a:srgbClr val="FF0000"/>
              </a:solidFill>
            </a:endParaRPr>
          </a:p>
        </p:txBody>
      </p:sp>
      <p:sp>
        <p:nvSpPr>
          <p:cNvPr id="25" name="TextBox 24"/>
          <p:cNvSpPr txBox="1"/>
          <p:nvPr/>
        </p:nvSpPr>
        <p:spPr>
          <a:xfrm>
            <a:off x="2949623" y="2697712"/>
            <a:ext cx="1585883" cy="400110"/>
          </a:xfrm>
          <a:prstGeom prst="rect">
            <a:avLst/>
          </a:prstGeom>
          <a:noFill/>
          <a:ln w="57150">
            <a:solidFill>
              <a:srgbClr val="0070C0"/>
            </a:solidFill>
          </a:ln>
        </p:spPr>
        <p:txBody>
          <a:bodyPr wrap="none" rtlCol="0">
            <a:spAutoFit/>
          </a:bodyPr>
          <a:lstStyle/>
          <a:p>
            <a:r>
              <a:rPr lang="ru-RU" sz="2000" b="1" dirty="0" smtClean="0"/>
              <a:t>Время труда</a:t>
            </a:r>
            <a:endParaRPr lang="ru-RU" sz="2000" b="1" dirty="0"/>
          </a:p>
        </p:txBody>
      </p:sp>
      <p:sp>
        <p:nvSpPr>
          <p:cNvPr id="26" name="Прямоугольник 25"/>
          <p:cNvSpPr/>
          <p:nvPr/>
        </p:nvSpPr>
        <p:spPr>
          <a:xfrm>
            <a:off x="210319" y="3783444"/>
            <a:ext cx="2899391" cy="1750402"/>
          </a:xfrm>
          <a:prstGeom prst="rect">
            <a:avLst/>
          </a:prstGeom>
          <a:solidFill>
            <a:srgbClr val="00B0F0">
              <a:alpha val="10196"/>
            </a:srgbClr>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Двойная стрелка влево/вправо 26"/>
          <p:cNvSpPr/>
          <p:nvPr/>
        </p:nvSpPr>
        <p:spPr>
          <a:xfrm>
            <a:off x="3362822" y="3271419"/>
            <a:ext cx="613833" cy="359832"/>
          </a:xfrm>
          <a:prstGeom prst="leftRightArrow">
            <a:avLst>
              <a:gd name="adj1" fmla="val 48659"/>
              <a:gd name="adj2" fmla="val 6159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TextBox 27"/>
          <p:cNvSpPr txBox="1"/>
          <p:nvPr/>
        </p:nvSpPr>
        <p:spPr>
          <a:xfrm>
            <a:off x="7288414" y="1982396"/>
            <a:ext cx="4533265" cy="400110"/>
          </a:xfrm>
          <a:prstGeom prst="rect">
            <a:avLst/>
          </a:prstGeom>
          <a:noFill/>
          <a:ln w="57150">
            <a:solidFill>
              <a:srgbClr val="0070C0"/>
            </a:solidFill>
          </a:ln>
        </p:spPr>
        <p:txBody>
          <a:bodyPr wrap="square" rtlCol="0">
            <a:spAutoFit/>
          </a:bodyPr>
          <a:lstStyle/>
          <a:p>
            <a:r>
              <a:rPr lang="ru-RU" sz="2000" b="1" dirty="0" smtClean="0"/>
              <a:t>Несбалансированность </a:t>
            </a:r>
            <a:r>
              <a:rPr lang="ru-RU" sz="2000" b="1" dirty="0" smtClean="0">
                <a:sym typeface="Symbol" panose="05050102010706020507" pitchFamily="18" charset="2"/>
              </a:rPr>
              <a:t></a:t>
            </a:r>
            <a:r>
              <a:rPr lang="ru-RU" sz="2000" b="1" dirty="0" smtClean="0"/>
              <a:t> </a:t>
            </a:r>
            <a:r>
              <a:rPr lang="ru-RU" sz="2000" b="1" dirty="0"/>
              <a:t>Неравенство</a:t>
            </a:r>
          </a:p>
        </p:txBody>
      </p:sp>
      <p:sp>
        <p:nvSpPr>
          <p:cNvPr id="29" name="TextBox 28"/>
          <p:cNvSpPr txBox="1"/>
          <p:nvPr/>
        </p:nvSpPr>
        <p:spPr>
          <a:xfrm>
            <a:off x="5680710" y="1253711"/>
            <a:ext cx="6140970" cy="400110"/>
          </a:xfrm>
          <a:prstGeom prst="rect">
            <a:avLst/>
          </a:prstGeom>
          <a:noFill/>
          <a:ln w="57150">
            <a:solidFill>
              <a:srgbClr val="0070C0"/>
            </a:solidFill>
          </a:ln>
        </p:spPr>
        <p:txBody>
          <a:bodyPr wrap="square" rtlCol="0">
            <a:spAutoFit/>
          </a:bodyPr>
          <a:lstStyle/>
          <a:p>
            <a:r>
              <a:rPr lang="ru-RU" sz="2000" b="1" dirty="0" smtClean="0"/>
              <a:t>Расширенное </a:t>
            </a:r>
            <a:r>
              <a:rPr lang="ru-RU" sz="2000" b="1" i="1" u="sng" dirty="0" smtClean="0">
                <a:solidFill>
                  <a:srgbClr val="FF0000"/>
                </a:solidFill>
              </a:rPr>
              <a:t>вос</a:t>
            </a:r>
            <a:r>
              <a:rPr lang="ru-RU" sz="2000" b="1" dirty="0" smtClean="0"/>
              <a:t>производство неопределенности…</a:t>
            </a:r>
            <a:endParaRPr lang="ru-RU" sz="2000" b="1" dirty="0"/>
          </a:p>
        </p:txBody>
      </p:sp>
      <p:sp>
        <p:nvSpPr>
          <p:cNvPr id="30" name="TextBox 29"/>
          <p:cNvSpPr txBox="1"/>
          <p:nvPr/>
        </p:nvSpPr>
        <p:spPr>
          <a:xfrm>
            <a:off x="2283319" y="6129874"/>
            <a:ext cx="3059813" cy="707886"/>
          </a:xfrm>
          <a:prstGeom prst="rect">
            <a:avLst/>
          </a:prstGeom>
          <a:solidFill>
            <a:schemeClr val="bg1"/>
          </a:solidFill>
          <a:ln w="57150">
            <a:solidFill>
              <a:srgbClr val="0070C0"/>
            </a:solidFill>
          </a:ln>
        </p:spPr>
        <p:txBody>
          <a:bodyPr wrap="none" rtlCol="0">
            <a:spAutoFit/>
          </a:bodyPr>
          <a:lstStyle/>
          <a:p>
            <a:pPr algn="ctr"/>
            <a:r>
              <a:rPr lang="ru-RU" sz="2000" b="1" dirty="0" smtClean="0"/>
              <a:t>Издержки </a:t>
            </a:r>
            <a:r>
              <a:rPr lang="en-US" sz="2000" b="1" dirty="0" smtClean="0"/>
              <a:t>– Costs </a:t>
            </a:r>
            <a:r>
              <a:rPr lang="ru-RU" sz="2000" b="1" dirty="0" smtClean="0"/>
              <a:t>(обмен </a:t>
            </a:r>
            <a:br>
              <a:rPr lang="ru-RU" sz="2000" b="1" dirty="0" smtClean="0"/>
            </a:br>
            <a:r>
              <a:rPr lang="ru-RU" sz="2000" b="1" dirty="0" smtClean="0"/>
              <a:t>в </a:t>
            </a:r>
            <a:r>
              <a:rPr lang="ru-RU" sz="2000" b="1" dirty="0" smtClean="0">
                <a:solidFill>
                  <a:srgbClr val="FF0000"/>
                </a:solidFill>
              </a:rPr>
              <a:t>рыночной</a:t>
            </a:r>
            <a:r>
              <a:rPr lang="ru-RU" sz="2000" b="1" dirty="0" smtClean="0"/>
              <a:t> экономике)</a:t>
            </a:r>
            <a:endParaRPr lang="ru-RU" sz="2000" b="1" dirty="0"/>
          </a:p>
        </p:txBody>
      </p:sp>
      <p:sp>
        <p:nvSpPr>
          <p:cNvPr id="33" name="TextBox 32"/>
          <p:cNvSpPr txBox="1"/>
          <p:nvPr/>
        </p:nvSpPr>
        <p:spPr>
          <a:xfrm>
            <a:off x="1548341" y="5530415"/>
            <a:ext cx="2016129" cy="400110"/>
          </a:xfrm>
          <a:prstGeom prst="rect">
            <a:avLst/>
          </a:prstGeom>
          <a:noFill/>
          <a:ln w="57150">
            <a:solidFill>
              <a:srgbClr val="0070C0"/>
            </a:solidFill>
          </a:ln>
        </p:spPr>
        <p:txBody>
          <a:bodyPr wrap="none" rtlCol="0">
            <a:spAutoFit/>
          </a:bodyPr>
          <a:lstStyle/>
          <a:p>
            <a:r>
              <a:rPr lang="ru-RU" sz="2000" b="1" dirty="0" smtClean="0"/>
              <a:t>Постоянные (</a:t>
            </a:r>
            <a:r>
              <a:rPr lang="en-US" sz="2000" b="1" dirty="0" smtClean="0"/>
              <a:t>FC</a:t>
            </a:r>
            <a:r>
              <a:rPr lang="ru-RU" sz="2000" b="1" dirty="0" smtClean="0"/>
              <a:t>)</a:t>
            </a:r>
            <a:endParaRPr lang="ru-RU" sz="2000" b="1" dirty="0"/>
          </a:p>
        </p:txBody>
      </p:sp>
      <p:sp>
        <p:nvSpPr>
          <p:cNvPr id="34" name="TextBox 33"/>
          <p:cNvSpPr txBox="1"/>
          <p:nvPr/>
        </p:nvSpPr>
        <p:spPr>
          <a:xfrm>
            <a:off x="3710653" y="5549217"/>
            <a:ext cx="2206501" cy="400110"/>
          </a:xfrm>
          <a:prstGeom prst="rect">
            <a:avLst/>
          </a:prstGeom>
          <a:noFill/>
          <a:ln w="57150">
            <a:solidFill>
              <a:srgbClr val="0070C0"/>
            </a:solidFill>
          </a:ln>
        </p:spPr>
        <p:txBody>
          <a:bodyPr wrap="none" rtlCol="0">
            <a:spAutoFit/>
          </a:bodyPr>
          <a:lstStyle/>
          <a:p>
            <a:r>
              <a:rPr lang="ru-RU" sz="2000" b="1" dirty="0" smtClean="0"/>
              <a:t>Переменные (</a:t>
            </a:r>
            <a:r>
              <a:rPr lang="en-US" sz="2000" b="1" dirty="0"/>
              <a:t>V</a:t>
            </a:r>
            <a:r>
              <a:rPr lang="en-US" sz="2000" b="1" dirty="0" smtClean="0"/>
              <a:t>C</a:t>
            </a:r>
            <a:r>
              <a:rPr lang="ru-RU" sz="2000" b="1" dirty="0" smtClean="0"/>
              <a:t>)</a:t>
            </a:r>
            <a:endParaRPr lang="ru-RU" sz="2000" b="1" dirty="0"/>
          </a:p>
        </p:txBody>
      </p:sp>
      <p:grpSp>
        <p:nvGrpSpPr>
          <p:cNvPr id="39" name="Группа 38"/>
          <p:cNvGrpSpPr/>
          <p:nvPr/>
        </p:nvGrpSpPr>
        <p:grpSpPr>
          <a:xfrm flipV="1">
            <a:off x="2274096" y="5964699"/>
            <a:ext cx="2586868" cy="132951"/>
            <a:chOff x="3688554" y="6207636"/>
            <a:chExt cx="2586868" cy="135576"/>
          </a:xfrm>
        </p:grpSpPr>
        <p:cxnSp>
          <p:nvCxnSpPr>
            <p:cNvPr id="23" name="Прямая соединительная линия 22"/>
            <p:cNvCxnSpPr/>
            <p:nvPr/>
          </p:nvCxnSpPr>
          <p:spPr>
            <a:xfrm flipV="1">
              <a:off x="3688554" y="6210509"/>
              <a:ext cx="1296494" cy="132703"/>
            </a:xfrm>
            <a:prstGeom prst="line">
              <a:avLst/>
            </a:prstGeom>
            <a:ln w="57150">
              <a:solidFill>
                <a:schemeClr val="accent1">
                  <a:lumMod val="7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p:cNvCxnSpPr/>
            <p:nvPr/>
          </p:nvCxnSpPr>
          <p:spPr>
            <a:xfrm flipH="1" flipV="1">
              <a:off x="4978928" y="6207636"/>
              <a:ext cx="1296494" cy="132703"/>
            </a:xfrm>
            <a:prstGeom prst="line">
              <a:avLst/>
            </a:prstGeom>
            <a:ln w="57150">
              <a:solidFill>
                <a:schemeClr val="accent1">
                  <a:lumMod val="75000"/>
                </a:schemeClr>
              </a:solidFill>
              <a:head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8472966" y="5098840"/>
            <a:ext cx="3611948" cy="400110"/>
          </a:xfrm>
          <a:prstGeom prst="rect">
            <a:avLst/>
          </a:prstGeom>
          <a:noFill/>
          <a:ln w="57150">
            <a:solidFill>
              <a:srgbClr val="0070C0"/>
            </a:solidFill>
          </a:ln>
        </p:spPr>
        <p:txBody>
          <a:bodyPr wrap="square" rtlCol="0">
            <a:spAutoFit/>
          </a:bodyPr>
          <a:lstStyle/>
          <a:p>
            <a:r>
              <a:rPr lang="ru-RU" sz="2000" b="1" dirty="0" smtClean="0"/>
              <a:t>Абсолютизация «равенства»</a:t>
            </a:r>
            <a:endParaRPr lang="ru-RU" sz="2000" b="1" dirty="0"/>
          </a:p>
        </p:txBody>
      </p:sp>
      <p:sp>
        <p:nvSpPr>
          <p:cNvPr id="42" name="TextBox 41"/>
          <p:cNvSpPr txBox="1"/>
          <p:nvPr/>
        </p:nvSpPr>
        <p:spPr>
          <a:xfrm>
            <a:off x="8457738" y="700062"/>
            <a:ext cx="3642404" cy="400110"/>
          </a:xfrm>
          <a:prstGeom prst="rect">
            <a:avLst/>
          </a:prstGeom>
          <a:noFill/>
          <a:ln w="57150">
            <a:solidFill>
              <a:srgbClr val="0070C0"/>
            </a:solidFill>
          </a:ln>
        </p:spPr>
        <p:txBody>
          <a:bodyPr wrap="square" rtlCol="0">
            <a:spAutoFit/>
          </a:bodyPr>
          <a:lstStyle/>
          <a:p>
            <a:r>
              <a:rPr lang="ru-RU" sz="2000" b="1" dirty="0" smtClean="0"/>
              <a:t>Абсолютизация «неравенства»</a:t>
            </a:r>
            <a:endParaRPr lang="ru-RU" sz="2000" b="1" dirty="0"/>
          </a:p>
        </p:txBody>
      </p:sp>
      <p:sp>
        <p:nvSpPr>
          <p:cNvPr id="43" name="TextBox 42"/>
          <p:cNvSpPr txBox="1"/>
          <p:nvPr/>
        </p:nvSpPr>
        <p:spPr>
          <a:xfrm>
            <a:off x="8457738" y="48259"/>
            <a:ext cx="3642404" cy="400110"/>
          </a:xfrm>
          <a:prstGeom prst="rect">
            <a:avLst/>
          </a:prstGeom>
          <a:noFill/>
          <a:ln w="57150">
            <a:solidFill>
              <a:srgbClr val="0070C0"/>
            </a:solidFill>
          </a:ln>
        </p:spPr>
        <p:txBody>
          <a:bodyPr wrap="square" rtlCol="0">
            <a:spAutoFit/>
          </a:bodyPr>
          <a:lstStyle/>
          <a:p>
            <a:pPr algn="ctr"/>
            <a:r>
              <a:rPr lang="ru-RU" sz="2000" b="1" dirty="0" smtClean="0"/>
              <a:t>«Равенство» </a:t>
            </a:r>
            <a:r>
              <a:rPr lang="en-US" sz="2000" b="1" dirty="0" smtClean="0"/>
              <a:t>vs </a:t>
            </a:r>
            <a:r>
              <a:rPr lang="ru-RU" sz="2000" b="1" dirty="0" smtClean="0"/>
              <a:t>«Братство»??</a:t>
            </a:r>
            <a:endParaRPr lang="ru-RU" sz="2000" b="1" dirty="0"/>
          </a:p>
        </p:txBody>
      </p:sp>
      <p:sp>
        <p:nvSpPr>
          <p:cNvPr id="40" name="TextBox 39"/>
          <p:cNvSpPr txBox="1"/>
          <p:nvPr/>
        </p:nvSpPr>
        <p:spPr>
          <a:xfrm>
            <a:off x="4080430" y="695976"/>
            <a:ext cx="3160184" cy="400110"/>
          </a:xfrm>
          <a:prstGeom prst="rect">
            <a:avLst/>
          </a:prstGeom>
          <a:noFill/>
          <a:ln w="57150">
            <a:solidFill>
              <a:srgbClr val="0070C0"/>
            </a:solidFill>
          </a:ln>
        </p:spPr>
        <p:txBody>
          <a:bodyPr wrap="square" rtlCol="0">
            <a:spAutoFit/>
          </a:bodyPr>
          <a:lstStyle/>
          <a:p>
            <a:r>
              <a:rPr lang="ru-RU" sz="2000" b="1" dirty="0" smtClean="0"/>
              <a:t>Идолизация «иерархий»</a:t>
            </a:r>
            <a:endParaRPr lang="ru-RU" sz="2000" b="1" dirty="0"/>
          </a:p>
        </p:txBody>
      </p:sp>
      <p:sp>
        <p:nvSpPr>
          <p:cNvPr id="47" name="TextBox 46"/>
          <p:cNvSpPr txBox="1"/>
          <p:nvPr/>
        </p:nvSpPr>
        <p:spPr>
          <a:xfrm>
            <a:off x="210319" y="683094"/>
            <a:ext cx="2655083" cy="400110"/>
          </a:xfrm>
          <a:prstGeom prst="rect">
            <a:avLst/>
          </a:prstGeom>
          <a:noFill/>
          <a:ln w="57150">
            <a:solidFill>
              <a:srgbClr val="0070C0"/>
            </a:solidFill>
          </a:ln>
        </p:spPr>
        <p:txBody>
          <a:bodyPr wrap="square" rtlCol="0">
            <a:spAutoFit/>
          </a:bodyPr>
          <a:lstStyle/>
          <a:p>
            <a:r>
              <a:rPr lang="la-Latn" sz="2000" b="1" dirty="0" smtClean="0"/>
              <a:t>Filioque</a:t>
            </a:r>
            <a:r>
              <a:rPr lang="en-US" sz="2000" b="1" dirty="0" smtClean="0"/>
              <a:t> </a:t>
            </a:r>
            <a:r>
              <a:rPr lang="ru-RU" sz="2000" b="1" dirty="0" smtClean="0"/>
              <a:t>у католиков</a:t>
            </a:r>
            <a:endParaRPr lang="ru-RU" sz="2000" b="1" dirty="0"/>
          </a:p>
        </p:txBody>
      </p:sp>
      <p:cxnSp>
        <p:nvCxnSpPr>
          <p:cNvPr id="8" name="Прямая соединительная линия 7"/>
          <p:cNvCxnSpPr/>
          <p:nvPr/>
        </p:nvCxnSpPr>
        <p:spPr>
          <a:xfrm flipH="1" flipV="1">
            <a:off x="7277985" y="865077"/>
            <a:ext cx="1000903" cy="1909"/>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p:nvPr/>
        </p:nvCxnSpPr>
        <p:spPr>
          <a:xfrm flipH="1" flipV="1">
            <a:off x="2928448" y="899125"/>
            <a:ext cx="1000903" cy="1909"/>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6625386" y="5812620"/>
            <a:ext cx="5474756" cy="1015663"/>
          </a:xfrm>
          <a:prstGeom prst="rect">
            <a:avLst/>
          </a:prstGeom>
          <a:noFill/>
          <a:ln w="57150">
            <a:solidFill>
              <a:srgbClr val="0070C0"/>
            </a:solidFill>
          </a:ln>
        </p:spPr>
        <p:txBody>
          <a:bodyPr wrap="square" rtlCol="0">
            <a:spAutoFit/>
          </a:bodyPr>
          <a:lstStyle/>
          <a:p>
            <a:r>
              <a:rPr lang="ru-RU" sz="2000" b="1" dirty="0" smtClean="0"/>
              <a:t>Идолизация «закона»: Китай (ритуалы), иудеи («чти субботу»…), псевдо-Рим(«</a:t>
            </a:r>
            <a:r>
              <a:rPr lang="ru-RU" sz="2000" b="1" dirty="0"/>
              <a:t>Пусть погибнет мир, но свершится </a:t>
            </a:r>
            <a:r>
              <a:rPr lang="ru-RU" sz="2000" b="1" dirty="0" smtClean="0"/>
              <a:t>правосудие»), протестанты?</a:t>
            </a:r>
            <a:endParaRPr lang="ru-RU" sz="2000" b="1" dirty="0"/>
          </a:p>
        </p:txBody>
      </p:sp>
      <p:cxnSp>
        <p:nvCxnSpPr>
          <p:cNvPr id="53" name="Прямая соединительная линия 52"/>
          <p:cNvCxnSpPr/>
          <p:nvPr/>
        </p:nvCxnSpPr>
        <p:spPr>
          <a:xfrm flipH="1">
            <a:off x="10156795" y="4681517"/>
            <a:ext cx="1910" cy="380321"/>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55" name="Прямая соединительная линия 54"/>
          <p:cNvCxnSpPr/>
          <p:nvPr/>
        </p:nvCxnSpPr>
        <p:spPr>
          <a:xfrm flipH="1">
            <a:off x="10157896" y="5417398"/>
            <a:ext cx="1910" cy="380321"/>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821208" y="6367764"/>
            <a:ext cx="1023037" cy="400110"/>
          </a:xfrm>
          <a:prstGeom prst="rect">
            <a:avLst/>
          </a:prstGeom>
          <a:noFill/>
          <a:ln w="57150">
            <a:solidFill>
              <a:srgbClr val="0070C0"/>
            </a:solidFill>
          </a:ln>
        </p:spPr>
        <p:txBody>
          <a:bodyPr wrap="none" rtlCol="0">
            <a:spAutoFit/>
          </a:bodyPr>
          <a:lstStyle/>
          <a:p>
            <a:r>
              <a:rPr lang="ru-RU" sz="2000" b="1" dirty="0" smtClean="0"/>
              <a:t>Аренда</a:t>
            </a:r>
            <a:endParaRPr lang="ru-RU" sz="2000" b="1" dirty="0"/>
          </a:p>
        </p:txBody>
      </p:sp>
      <p:sp>
        <p:nvSpPr>
          <p:cNvPr id="57" name="TextBox 56"/>
          <p:cNvSpPr txBox="1"/>
          <p:nvPr/>
        </p:nvSpPr>
        <p:spPr>
          <a:xfrm>
            <a:off x="5680710" y="6367764"/>
            <a:ext cx="843180" cy="400110"/>
          </a:xfrm>
          <a:prstGeom prst="rect">
            <a:avLst/>
          </a:prstGeom>
          <a:noFill/>
          <a:ln w="57150">
            <a:solidFill>
              <a:srgbClr val="0070C0"/>
            </a:solidFill>
          </a:ln>
        </p:spPr>
        <p:txBody>
          <a:bodyPr wrap="none" rtlCol="0">
            <a:spAutoFit/>
          </a:bodyPr>
          <a:lstStyle/>
          <a:p>
            <a:r>
              <a:rPr lang="ru-RU" sz="2000" b="1" dirty="0" smtClean="0"/>
              <a:t>Купля</a:t>
            </a:r>
            <a:endParaRPr lang="ru-RU" sz="2000" b="1" dirty="0"/>
          </a:p>
        </p:txBody>
      </p:sp>
      <p:cxnSp>
        <p:nvCxnSpPr>
          <p:cNvPr id="58" name="Прямая соединительная линия 57"/>
          <p:cNvCxnSpPr/>
          <p:nvPr/>
        </p:nvCxnSpPr>
        <p:spPr>
          <a:xfrm flipV="1">
            <a:off x="10923114" y="2418545"/>
            <a:ext cx="7639" cy="1409810"/>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60" name="Прямая соединительная линия 59"/>
          <p:cNvCxnSpPr/>
          <p:nvPr/>
        </p:nvCxnSpPr>
        <p:spPr>
          <a:xfrm flipH="1" flipV="1">
            <a:off x="10151179" y="362166"/>
            <a:ext cx="9656" cy="465455"/>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61" name="Прямая соединительная линия 60"/>
          <p:cNvCxnSpPr/>
          <p:nvPr/>
        </p:nvCxnSpPr>
        <p:spPr>
          <a:xfrm flipV="1">
            <a:off x="10938720" y="1566934"/>
            <a:ext cx="0" cy="498824"/>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62" name="Прямая соединительная линия 61"/>
          <p:cNvCxnSpPr/>
          <p:nvPr/>
        </p:nvCxnSpPr>
        <p:spPr>
          <a:xfrm flipH="1" flipV="1">
            <a:off x="10169955" y="1132567"/>
            <a:ext cx="10841" cy="2680348"/>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70" name="Прямая соединительная линия 69"/>
          <p:cNvCxnSpPr/>
          <p:nvPr/>
        </p:nvCxnSpPr>
        <p:spPr>
          <a:xfrm flipH="1">
            <a:off x="1729756" y="5952239"/>
            <a:ext cx="1910" cy="380321"/>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71" name="Прямая соединительная линия 70"/>
          <p:cNvCxnSpPr/>
          <p:nvPr/>
        </p:nvCxnSpPr>
        <p:spPr>
          <a:xfrm flipH="1">
            <a:off x="5782206" y="5987443"/>
            <a:ext cx="1910" cy="380321"/>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177406" y="1165473"/>
            <a:ext cx="2679388" cy="1015663"/>
          </a:xfrm>
          <a:prstGeom prst="rect">
            <a:avLst/>
          </a:prstGeom>
          <a:solidFill>
            <a:srgbClr val="E072B9">
              <a:alpha val="36863"/>
            </a:srgbClr>
          </a:solidFill>
          <a:ln w="57150">
            <a:noFill/>
          </a:ln>
        </p:spPr>
        <p:txBody>
          <a:bodyPr wrap="none" rtlCol="0">
            <a:spAutoFit/>
          </a:bodyPr>
          <a:lstStyle/>
          <a:p>
            <a:r>
              <a:rPr lang="en-US" sz="2000" b="1" dirty="0"/>
              <a:t>NLP of “=, </a:t>
            </a:r>
            <a:r>
              <a:rPr lang="en-US" sz="2000" b="1" dirty="0" smtClean="0"/>
              <a:t>&gt;”</a:t>
            </a:r>
            <a:r>
              <a:rPr lang="ru-RU" sz="2000" b="1" dirty="0" smtClean="0"/>
              <a:t> </a:t>
            </a:r>
            <a:r>
              <a:rPr lang="ru-RU" sz="2000" b="1" dirty="0" err="1" smtClean="0"/>
              <a:t>Ильенков</a:t>
            </a:r>
            <a:r>
              <a:rPr lang="ru-RU" sz="2000" b="1" dirty="0" smtClean="0"/>
              <a:t/>
            </a:r>
            <a:br>
              <a:rPr lang="ru-RU" sz="2000" b="1" dirty="0" smtClean="0"/>
            </a:br>
            <a:r>
              <a:rPr lang="ru-RU" sz="2000" b="1" dirty="0" smtClean="0"/>
              <a:t> </a:t>
            </a:r>
            <a:r>
              <a:rPr lang="ru-RU" sz="2000" b="1" dirty="0"/>
              <a:t>(</a:t>
            </a:r>
            <a:r>
              <a:rPr lang="ru-RU" sz="2000" b="1" dirty="0" err="1"/>
              <a:t>тифло-сурдо</a:t>
            </a:r>
            <a:r>
              <a:rPr lang="ru-RU" sz="2000" b="1" dirty="0"/>
              <a:t>…)</a:t>
            </a:r>
          </a:p>
          <a:p>
            <a:r>
              <a:rPr lang="ru-RU" sz="2000" b="1" dirty="0" smtClean="0"/>
              <a:t>об операциях +, –… </a:t>
            </a:r>
            <a:endParaRPr lang="ru-RU" sz="2000" b="1" dirty="0"/>
          </a:p>
        </p:txBody>
      </p:sp>
      <p:cxnSp>
        <p:nvCxnSpPr>
          <p:cNvPr id="82" name="Прямая соединительная линия 81"/>
          <p:cNvCxnSpPr/>
          <p:nvPr/>
        </p:nvCxnSpPr>
        <p:spPr>
          <a:xfrm>
            <a:off x="9813465" y="2848410"/>
            <a:ext cx="0" cy="498824"/>
          </a:xfrm>
          <a:prstGeom prst="line">
            <a:avLst/>
          </a:prstGeom>
          <a:ln w="76200">
            <a:solidFill>
              <a:srgbClr val="0070C0"/>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3428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circle(ou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circle(out)">
                                      <p:cBhvr>
                                        <p:cTn id="12" dur="500"/>
                                        <p:tgtEl>
                                          <p:spTgt spid="72"/>
                                        </p:tgtEl>
                                      </p:cBhvr>
                                    </p:animEffect>
                                  </p:childTnLst>
                                </p:cTn>
                              </p:par>
                              <p:par>
                                <p:cTn id="13" presetID="6" presetClass="entr" presetSubtype="32"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circle(out)">
                                      <p:cBhvr>
                                        <p:cTn id="15" dur="500"/>
                                        <p:tgtEl>
                                          <p:spTgt spid="56"/>
                                        </p:tgtEl>
                                      </p:cBhvr>
                                    </p:animEffect>
                                  </p:childTnLst>
                                </p:cTn>
                              </p:par>
                              <p:par>
                                <p:cTn id="16" presetID="6" presetClass="entr" presetSubtype="32" fill="hold" grpId="0" nodeType="with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circle(out)">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down)">
                                      <p:cBhvr>
                                        <p:cTn id="23" dur="500"/>
                                        <p:tgtEl>
                                          <p:spTgt spid="39"/>
                                        </p:tgtEl>
                                      </p:cBhvr>
                                    </p:animEffect>
                                  </p:childTnLst>
                                </p:cTn>
                              </p:par>
                            </p:childTnLst>
                          </p:cTn>
                        </p:par>
                        <p:par>
                          <p:cTn id="24" fill="hold">
                            <p:stCondLst>
                              <p:cond delay="500"/>
                            </p:stCondLst>
                            <p:childTnLst>
                              <p:par>
                                <p:cTn id="25" presetID="22" presetClass="entr" presetSubtype="4"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up)">
                                      <p:cBhvr>
                                        <p:cTn id="35" dur="500"/>
                                        <p:tgtEl>
                                          <p:spTgt spid="70"/>
                                        </p:tgtEl>
                                      </p:cBhvr>
                                    </p:animEffect>
                                  </p:childTnLst>
                                </p:cTn>
                              </p:par>
                              <p:par>
                                <p:cTn id="36" presetID="22" presetClass="entr" presetSubtype="1" fill="hold" nodeType="with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up)">
                                      <p:cBhvr>
                                        <p:cTn id="38" dur="500"/>
                                        <p:tgtEl>
                                          <p:spTgt spid="7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up)">
                                      <p:cBhvr>
                                        <p:cTn id="43" dur="500"/>
                                        <p:tgtEl>
                                          <p:spTgt spid="82"/>
                                        </p:tgtEl>
                                      </p:cBhvr>
                                    </p:animEffect>
                                  </p:childTnLst>
                                </p:cTn>
                              </p:par>
                            </p:childTnLst>
                          </p:cTn>
                        </p:par>
                        <p:par>
                          <p:cTn id="44" fill="hold">
                            <p:stCondLst>
                              <p:cond delay="500"/>
                            </p:stCondLst>
                            <p:childTnLst>
                              <p:par>
                                <p:cTn id="45" presetID="6" presetClass="entr" presetSubtype="32" fill="hold" grpId="0" nodeType="afterEffect">
                                  <p:stCondLst>
                                    <p:cond delay="0"/>
                                  </p:stCondLst>
                                  <p:childTnLst>
                                    <p:set>
                                      <p:cBhvr>
                                        <p:cTn id="46" dur="1" fill="hold">
                                          <p:stCondLst>
                                            <p:cond delay="0"/>
                                          </p:stCondLst>
                                        </p:cTn>
                                        <p:tgtEl>
                                          <p:spTgt spid="83"/>
                                        </p:tgtEl>
                                        <p:attrNameLst>
                                          <p:attrName>style.visibility</p:attrName>
                                        </p:attrNameLst>
                                      </p:cBhvr>
                                      <p:to>
                                        <p:strVal val="visible"/>
                                      </p:to>
                                    </p:set>
                                    <p:animEffect transition="in" filter="circle(out)">
                                      <p:cBhvr>
                                        <p:cTn id="47" dur="1000"/>
                                        <p:tgtEl>
                                          <p:spTgt spid="8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down)">
                                      <p:cBhvr>
                                        <p:cTn id="52" dur="500"/>
                                        <p:tgtEl>
                                          <p:spTgt spid="61"/>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down)">
                                      <p:cBhvr>
                                        <p:cTn id="61" dur="500"/>
                                        <p:tgtEl>
                                          <p:spTgt spid="8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up)">
                                      <p:cBhvr>
                                        <p:cTn id="66" dur="10"/>
                                        <p:tgtEl>
                                          <p:spTgt spid="53"/>
                                        </p:tgtEl>
                                      </p:cBhvr>
                                    </p:animEffect>
                                  </p:childTnLst>
                                </p:cTn>
                              </p:par>
                            </p:childTnLst>
                          </p:cTn>
                        </p:par>
                        <p:par>
                          <p:cTn id="67" fill="hold">
                            <p:stCondLst>
                              <p:cond delay="10"/>
                            </p:stCondLst>
                            <p:childTnLst>
                              <p:par>
                                <p:cTn id="68" presetID="22" presetClass="entr" presetSubtype="1"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up)">
                                      <p:cBhvr>
                                        <p:cTn id="70" dur="500"/>
                                        <p:tgtEl>
                                          <p:spTgt spid="41"/>
                                        </p:tgtEl>
                                      </p:cBhvr>
                                    </p:animEffect>
                                  </p:childTnLst>
                                </p:cTn>
                              </p:par>
                              <p:par>
                                <p:cTn id="71" presetID="22" presetClass="entr" presetSubtype="4" fill="hold" nodeType="with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wipe(down)">
                                      <p:cBhvr>
                                        <p:cTn id="73" dur="10"/>
                                        <p:tgtEl>
                                          <p:spTgt spid="62"/>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wipe(down)">
                                      <p:cBhvr>
                                        <p:cTn id="76" dur="500"/>
                                        <p:tgtEl>
                                          <p:spTgt spid="42"/>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nodeType="click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wipe(up)">
                                      <p:cBhvr>
                                        <p:cTn id="81" dur="500"/>
                                        <p:tgtEl>
                                          <p:spTgt spid="55"/>
                                        </p:tgtEl>
                                      </p:cBhvr>
                                    </p:animEffect>
                                  </p:childTnLst>
                                </p:cTn>
                              </p:par>
                            </p:childTnLst>
                          </p:cTn>
                        </p:par>
                        <p:par>
                          <p:cTn id="82" fill="hold">
                            <p:stCondLst>
                              <p:cond delay="500"/>
                            </p:stCondLst>
                            <p:childTnLst>
                              <p:par>
                                <p:cTn id="83" presetID="22" presetClass="entr" presetSubtype="8" fill="hold" grpId="0" nodeType="after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wipe(left)">
                                      <p:cBhvr>
                                        <p:cTn id="85" dur="500"/>
                                        <p:tgtEl>
                                          <p:spTgt spid="5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nodeType="click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wipe(down)">
                                      <p:cBhvr>
                                        <p:cTn id="90" dur="500"/>
                                        <p:tgtEl>
                                          <p:spTgt spid="60"/>
                                        </p:tgtEl>
                                      </p:cBhvr>
                                    </p:animEffect>
                                  </p:childTnLst>
                                </p:cTn>
                              </p:par>
                            </p:childTnLst>
                          </p:cTn>
                        </p:par>
                        <p:par>
                          <p:cTn id="91" fill="hold">
                            <p:stCondLst>
                              <p:cond delay="500"/>
                            </p:stCondLst>
                            <p:childTnLst>
                              <p:par>
                                <p:cTn id="92" presetID="22" presetClass="entr" presetSubtype="4"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wipe(down)">
                                      <p:cBhvr>
                                        <p:cTn id="94" dur="500"/>
                                        <p:tgtEl>
                                          <p:spTgt spid="43"/>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nodeType="click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wipe(right)">
                                      <p:cBhvr>
                                        <p:cTn id="99" dur="500"/>
                                        <p:tgtEl>
                                          <p:spTgt spid="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2" fill="hold" grpId="0" nodeType="click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right)">
                                      <p:cBhvr>
                                        <p:cTn id="104" dur="500"/>
                                        <p:tgtEl>
                                          <p:spTgt spid="40"/>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2" fill="hold" nodeType="click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wipe(right)">
                                      <p:cBhvr>
                                        <p:cTn id="109" dur="500"/>
                                        <p:tgtEl>
                                          <p:spTgt spid="51"/>
                                        </p:tgtEl>
                                      </p:cBhvr>
                                    </p:animEffect>
                                  </p:childTnLst>
                                </p:cTn>
                              </p:par>
                            </p:childTnLst>
                          </p:cTn>
                        </p:par>
                        <p:par>
                          <p:cTn id="110" fill="hold">
                            <p:stCondLst>
                              <p:cond delay="500"/>
                            </p:stCondLst>
                            <p:childTnLst>
                              <p:par>
                                <p:cTn id="111" presetID="22" presetClass="entr" presetSubtype="2" fill="hold" grpId="0" nodeType="afterEffect">
                                  <p:stCondLst>
                                    <p:cond delay="0"/>
                                  </p:stCondLst>
                                  <p:childTnLst>
                                    <p:set>
                                      <p:cBhvr>
                                        <p:cTn id="112" dur="1" fill="hold">
                                          <p:stCondLst>
                                            <p:cond delay="0"/>
                                          </p:stCondLst>
                                        </p:cTn>
                                        <p:tgtEl>
                                          <p:spTgt spid="47"/>
                                        </p:tgtEl>
                                        <p:attrNameLst>
                                          <p:attrName>style.visibility</p:attrName>
                                        </p:attrNameLst>
                                      </p:cBhvr>
                                      <p:to>
                                        <p:strVal val="visible"/>
                                      </p:to>
                                    </p:set>
                                    <p:animEffect transition="in" filter="wipe(right)">
                                      <p:cBhvr>
                                        <p:cTn id="11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29" grpId="0" animBg="1"/>
      <p:bldP spid="30" grpId="0" animBg="1"/>
      <p:bldP spid="33" grpId="0" animBg="1"/>
      <p:bldP spid="34" grpId="0" animBg="1"/>
      <p:bldP spid="41" grpId="0" animBg="1"/>
      <p:bldP spid="42" grpId="0" animBg="1"/>
      <p:bldP spid="43" grpId="0" animBg="1"/>
      <p:bldP spid="40" grpId="0" animBg="1"/>
      <p:bldP spid="47" grpId="0" animBg="1"/>
      <p:bldP spid="52" grpId="0" animBg="1"/>
      <p:bldP spid="56" grpId="0" animBg="1"/>
      <p:bldP spid="57" grpId="0" animBg="1"/>
      <p:bldP spid="8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 y="120738"/>
            <a:ext cx="12192000" cy="1325563"/>
          </a:xfrm>
        </p:spPr>
        <p:txBody>
          <a:bodyPr>
            <a:normAutofit/>
          </a:bodyPr>
          <a:lstStyle/>
          <a:p>
            <a:pPr algn="ctr"/>
            <a:r>
              <a:rPr lang="ru-RU" altLang="ru-RU" sz="3600" dirty="0" smtClean="0">
                <a:latin typeface="Arial" panose="020B0604020202020204" pitchFamily="34" charset="0"/>
                <a:ea typeface="Calibri" panose="020F0502020204030204" pitchFamily="34" charset="0"/>
                <a:cs typeface="Times New Roman" panose="02020603050405020304" pitchFamily="18" charset="0"/>
              </a:rPr>
              <a:t>«Динамические</a:t>
            </a:r>
            <a:r>
              <a:rPr lang="ru-RU" altLang="ru-RU" sz="3600" dirty="0">
                <a:latin typeface="Arial" panose="020B0604020202020204" pitchFamily="34" charset="0"/>
                <a:ea typeface="Calibri" panose="020F0502020204030204" pitchFamily="34" charset="0"/>
                <a:cs typeface="Times New Roman" panose="02020603050405020304" pitchFamily="18" charset="0"/>
              </a:rPr>
              <a:t>» связи факторов и </a:t>
            </a:r>
            <a:r>
              <a:rPr lang="ru-RU" altLang="ru-RU" sz="3600" dirty="0" smtClean="0">
                <a:latin typeface="Arial" panose="020B0604020202020204" pitchFamily="34" charset="0"/>
                <a:ea typeface="Calibri" panose="020F0502020204030204" pitchFamily="34" charset="0"/>
                <a:cs typeface="Times New Roman" panose="02020603050405020304" pitchFamily="18" charset="0"/>
              </a:rPr>
              <a:t>ресурсов:</a:t>
            </a:r>
            <a:br>
              <a:rPr lang="ru-RU" altLang="ru-RU" sz="3600" dirty="0" smtClean="0">
                <a:latin typeface="Arial" panose="020B0604020202020204" pitchFamily="34" charset="0"/>
                <a:ea typeface="Calibri" panose="020F0502020204030204" pitchFamily="34" charset="0"/>
                <a:cs typeface="Times New Roman" panose="02020603050405020304" pitchFamily="18" charset="0"/>
              </a:rPr>
            </a:br>
            <a:r>
              <a:rPr lang="ru-RU" altLang="ru-RU" sz="3600" dirty="0" smtClean="0">
                <a:latin typeface="Arial" panose="020B0604020202020204" pitchFamily="34" charset="0"/>
                <a:ea typeface="Calibri" panose="020F0502020204030204" pitchFamily="34" charset="0"/>
                <a:cs typeface="Times New Roman" panose="02020603050405020304" pitchFamily="18" charset="0"/>
              </a:rPr>
              <a:t>«миграция» редкости – </a:t>
            </a:r>
            <a:r>
              <a:rPr lang="en-US" altLang="ru-RU" sz="3600" b="1" dirty="0" smtClean="0">
                <a:solidFill>
                  <a:srgbClr val="FF0000"/>
                </a:solidFill>
                <a:latin typeface="Arial" panose="020B0604020202020204" pitchFamily="34" charset="0"/>
                <a:ea typeface="Calibri" panose="020F0502020204030204" pitchFamily="34" charset="0"/>
                <a:cs typeface="Times New Roman" panose="02020603050405020304" pitchFamily="18" charset="0"/>
              </a:rPr>
              <a:t>Scarcity</a:t>
            </a:r>
            <a:endParaRPr lang="ru-RU" sz="3600" b="1" dirty="0">
              <a:solidFill>
                <a:srgbClr val="FF0000"/>
              </a:solidFill>
            </a:endParaRPr>
          </a:p>
        </p:txBody>
      </p:sp>
      <p:grpSp>
        <p:nvGrpSpPr>
          <p:cNvPr id="5" name="Группа 4"/>
          <p:cNvGrpSpPr/>
          <p:nvPr/>
        </p:nvGrpSpPr>
        <p:grpSpPr>
          <a:xfrm>
            <a:off x="3278187" y="2077862"/>
            <a:ext cx="8139289" cy="2980266"/>
            <a:chOff x="3478212" y="2149300"/>
            <a:chExt cx="8139289" cy="2980266"/>
          </a:xfrm>
        </p:grpSpPr>
        <p:pic>
          <p:nvPicPr>
            <p:cNvPr id="4" name="Рисунок 3"/>
            <p:cNvPicPr/>
            <p:nvPr/>
          </p:nvPicPr>
          <p:blipFill>
            <a:blip r:embed="rId2" cstate="print">
              <a:extLst>
                <a:ext uri="{28A0092B-C50C-407E-A947-70E740481C1C}">
                  <a14:useLocalDpi xmlns:a14="http://schemas.microsoft.com/office/drawing/2010/main" val="0"/>
                </a:ext>
              </a:extLst>
            </a:blip>
            <a:stretch>
              <a:fillRect/>
            </a:stretch>
          </p:blipFill>
          <p:spPr>
            <a:xfrm>
              <a:off x="3478212" y="2149300"/>
              <a:ext cx="8139289" cy="2980266"/>
            </a:xfrm>
            <a:prstGeom prst="rect">
              <a:avLst/>
            </a:prstGeom>
          </p:spPr>
        </p:pic>
        <p:sp>
          <p:nvSpPr>
            <p:cNvPr id="3" name="Прямоугольник 2"/>
            <p:cNvSpPr/>
            <p:nvPr/>
          </p:nvSpPr>
          <p:spPr>
            <a:xfrm>
              <a:off x="5464351" y="2459391"/>
              <a:ext cx="1309511" cy="406400"/>
            </a:xfrm>
            <a:prstGeom prst="rect">
              <a:avLst/>
            </a:prstGeom>
            <a:solidFill>
              <a:srgbClr val="FF000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 name="Скругленная прямоугольная выноска 5"/>
          <p:cNvSpPr/>
          <p:nvPr/>
        </p:nvSpPr>
        <p:spPr>
          <a:xfrm>
            <a:off x="4829174" y="5097375"/>
            <a:ext cx="5357813" cy="671512"/>
          </a:xfrm>
          <a:prstGeom prst="wedgeRoundRectCallout">
            <a:avLst>
              <a:gd name="adj1" fmla="val -45651"/>
              <a:gd name="adj2" fmla="val -10133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t>Дефицит «пищи насущной» в племенах бывал только временами (модель </a:t>
            </a:r>
            <a:r>
              <a:rPr lang="ru-RU" sz="2000" dirty="0" err="1"/>
              <a:t>Вольтерра</a:t>
            </a:r>
            <a:r>
              <a:rPr lang="ru-RU" sz="2000" dirty="0"/>
              <a:t> – </a:t>
            </a:r>
            <a:r>
              <a:rPr lang="ru-RU" sz="2000" dirty="0" smtClean="0"/>
              <a:t>Лотке)</a:t>
            </a:r>
            <a:endParaRPr lang="ru-RU" sz="2000" dirty="0"/>
          </a:p>
        </p:txBody>
      </p:sp>
      <p:sp>
        <p:nvSpPr>
          <p:cNvPr id="7" name="Скругленная прямоугольная выноска 6"/>
          <p:cNvSpPr/>
          <p:nvPr/>
        </p:nvSpPr>
        <p:spPr>
          <a:xfrm>
            <a:off x="114299" y="1092024"/>
            <a:ext cx="3057525" cy="2108375"/>
          </a:xfrm>
          <a:prstGeom prst="wedgeRoundRectCallout">
            <a:avLst>
              <a:gd name="adj1" fmla="val 57830"/>
              <a:gd name="adj2" fmla="val 5204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t>А дефицит рабочих рук бывал даже реже, чем их избыток (проблема аграрного перенаселения и в прошлом, и сейчас – Китай, Индия…)</a:t>
            </a:r>
            <a:endParaRPr lang="ru-RU" sz="2000" dirty="0"/>
          </a:p>
        </p:txBody>
      </p:sp>
      <p:sp>
        <p:nvSpPr>
          <p:cNvPr id="8" name="Скругленная прямоугольная выноска 7"/>
          <p:cNvSpPr/>
          <p:nvPr/>
        </p:nvSpPr>
        <p:spPr>
          <a:xfrm>
            <a:off x="114300" y="3511684"/>
            <a:ext cx="3057524" cy="1046603"/>
          </a:xfrm>
          <a:prstGeom prst="wedgeRoundRectCallout">
            <a:avLst>
              <a:gd name="adj1" fmla="val 60235"/>
              <a:gd name="adj2" fmla="val -577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Кризис перепроизводства – регулярное явление «при капитализме»</a:t>
            </a:r>
            <a:endParaRPr lang="ru-RU" dirty="0"/>
          </a:p>
        </p:txBody>
      </p:sp>
      <p:sp>
        <p:nvSpPr>
          <p:cNvPr id="9" name="Скругленная прямоугольная выноска 8"/>
          <p:cNvSpPr/>
          <p:nvPr/>
        </p:nvSpPr>
        <p:spPr>
          <a:xfrm>
            <a:off x="114299" y="4869572"/>
            <a:ext cx="3057524" cy="1414110"/>
          </a:xfrm>
          <a:prstGeom prst="wedgeRoundRectCallout">
            <a:avLst>
              <a:gd name="adj1" fmla="val 59768"/>
              <a:gd name="adj2" fmla="val -5022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 России пахотные земли сейчас зарастают лесом…</a:t>
            </a:r>
          </a:p>
          <a:p>
            <a:pPr algn="ctr"/>
            <a:r>
              <a:rPr lang="ru-RU" dirty="0" smtClean="0"/>
              <a:t>Население сосредотачивается в агломерациях</a:t>
            </a:r>
            <a:endParaRPr lang="ru-RU" dirty="0"/>
          </a:p>
        </p:txBody>
      </p:sp>
    </p:spTree>
    <p:extLst>
      <p:ext uri="{BB962C8B-B14F-4D97-AF65-F5344CB8AC3E}">
        <p14:creationId xmlns:p14="http://schemas.microsoft.com/office/powerpoint/2010/main" val="461760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altLang="ru-RU" dirty="0" smtClean="0">
                <a:latin typeface="Arial" panose="020B0604020202020204" pitchFamily="34" charset="0"/>
                <a:ea typeface="Calibri" panose="020F0502020204030204" pitchFamily="34" charset="0"/>
                <a:cs typeface="Times New Roman" panose="02020603050405020304" pitchFamily="18" charset="0"/>
              </a:rPr>
              <a:t>Economies</a:t>
            </a:r>
            <a:r>
              <a:rPr lang="en-US" altLang="ru-RU" dirty="0">
                <a:latin typeface="Arial" panose="020B0604020202020204" pitchFamily="34" charset="0"/>
                <a:ea typeface="Calibri" panose="020F0502020204030204" pitchFamily="34" charset="0"/>
                <a:cs typeface="Times New Roman" panose="02020603050405020304" pitchFamily="18" charset="0"/>
              </a:rPr>
              <a:t>, Societies and </a:t>
            </a:r>
            <a:r>
              <a:rPr lang="en-US" altLang="ru-RU" dirty="0" smtClean="0">
                <a:latin typeface="Arial" panose="020B0604020202020204" pitchFamily="34" charset="0"/>
                <a:ea typeface="Calibri" panose="020F0502020204030204" pitchFamily="34" charset="0"/>
                <a:cs typeface="Times New Roman" panose="02020603050405020304" pitchFamily="18" charset="0"/>
              </a:rPr>
              <a:t>Communities</a:t>
            </a:r>
            <a:endParaRPr lang="ru-RU" dirty="0"/>
          </a:p>
        </p:txBody>
      </p:sp>
      <p:sp>
        <p:nvSpPr>
          <p:cNvPr id="6" name="Rectangle 5"/>
          <p:cNvSpPr>
            <a:spLocks noChangeArrowheads="1"/>
          </p:cNvSpPr>
          <p:nvPr/>
        </p:nvSpPr>
        <p:spPr bwMode="auto">
          <a:xfrm>
            <a:off x="1061155" y="21336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2052" name="Рисунок 2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888" y="2133600"/>
            <a:ext cx="12012112" cy="2336800"/>
          </a:xfrm>
          <a:prstGeom prst="rect">
            <a:avLst/>
          </a:prstGeom>
          <a:noFill/>
          <a:extLst>
            <a:ext uri="{909E8E84-426E-40DD-AFC4-6F175D3DCCD1}">
              <a14:hiddenFill xmlns:a14="http://schemas.microsoft.com/office/drawing/2010/main">
                <a:solidFill>
                  <a:srgbClr val="FFFFFF"/>
                </a:solidFill>
              </a14:hiddenFill>
            </a:ext>
          </a:extLst>
        </p:spPr>
      </p:pic>
      <p:sp>
        <p:nvSpPr>
          <p:cNvPr id="5" name="Овал 4"/>
          <p:cNvSpPr/>
          <p:nvPr/>
        </p:nvSpPr>
        <p:spPr>
          <a:xfrm>
            <a:off x="1348154" y="3681046"/>
            <a:ext cx="2168769" cy="789354"/>
          </a:xfrm>
          <a:prstGeom prst="ellipse">
            <a:avLst/>
          </a:prstGeom>
          <a:solidFill>
            <a:srgbClr val="ED7D3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1434302" y="4461525"/>
            <a:ext cx="2082621" cy="369332"/>
          </a:xfrm>
          <a:prstGeom prst="rect">
            <a:avLst/>
          </a:prstGeom>
          <a:solidFill>
            <a:srgbClr val="ED7D31">
              <a:alpha val="40000"/>
            </a:srgbClr>
          </a:solidFill>
        </p:spPr>
        <p:txBody>
          <a:bodyPr wrap="none" rtlCol="0">
            <a:spAutoFit/>
          </a:bodyPr>
          <a:lstStyle/>
          <a:p>
            <a:r>
              <a:rPr lang="ru-RU" b="1" dirty="0" smtClean="0"/>
              <a:t>А не </a:t>
            </a:r>
            <a:r>
              <a:rPr lang="en-US" b="1" dirty="0" smtClean="0"/>
              <a:t>post-market!!!</a:t>
            </a:r>
            <a:endParaRPr lang="ru-RU" b="1" dirty="0"/>
          </a:p>
        </p:txBody>
      </p:sp>
      <p:sp>
        <p:nvSpPr>
          <p:cNvPr id="9" name="TextBox 8"/>
          <p:cNvSpPr txBox="1"/>
          <p:nvPr/>
        </p:nvSpPr>
        <p:spPr>
          <a:xfrm>
            <a:off x="906363" y="4965005"/>
            <a:ext cx="3489289" cy="646331"/>
          </a:xfrm>
          <a:prstGeom prst="rect">
            <a:avLst/>
          </a:prstGeom>
          <a:solidFill>
            <a:srgbClr val="ED7D31">
              <a:alpha val="40000"/>
            </a:srgbClr>
          </a:solidFill>
        </p:spPr>
        <p:txBody>
          <a:bodyPr wrap="none" rtlCol="0">
            <a:spAutoFit/>
          </a:bodyPr>
          <a:lstStyle/>
          <a:p>
            <a:pPr algn="ctr"/>
            <a:r>
              <a:rPr lang="en-US" b="1" dirty="0" smtClean="0"/>
              <a:t>Market</a:t>
            </a:r>
            <a:r>
              <a:rPr lang="ru-RU" b="1" dirty="0" smtClean="0"/>
              <a:t> </a:t>
            </a:r>
            <a:r>
              <a:rPr lang="en-US" b="1" dirty="0" smtClean="0"/>
              <a:t>economy </a:t>
            </a:r>
            <a:r>
              <a:rPr lang="ru-RU" b="1" dirty="0" smtClean="0"/>
              <a:t>= </a:t>
            </a:r>
            <a:r>
              <a:rPr lang="en-US" b="1" dirty="0" smtClean="0"/>
              <a:t>over-natural !!!</a:t>
            </a:r>
            <a:br>
              <a:rPr lang="en-US" b="1" dirty="0" smtClean="0"/>
            </a:br>
            <a:r>
              <a:rPr lang="en-US" b="1" dirty="0" smtClean="0"/>
              <a:t>Government, Households</a:t>
            </a:r>
            <a:endParaRPr lang="ru-RU" b="1" dirty="0"/>
          </a:p>
        </p:txBody>
      </p:sp>
      <p:sp>
        <p:nvSpPr>
          <p:cNvPr id="10" name="TextBox 9"/>
          <p:cNvSpPr txBox="1"/>
          <p:nvPr/>
        </p:nvSpPr>
        <p:spPr>
          <a:xfrm rot="20768672">
            <a:off x="3415120" y="3127047"/>
            <a:ext cx="950132" cy="369332"/>
          </a:xfrm>
          <a:prstGeom prst="rect">
            <a:avLst/>
          </a:prstGeom>
          <a:solidFill>
            <a:srgbClr val="FFFFFF"/>
          </a:solidFill>
          <a:ln>
            <a:solidFill>
              <a:schemeClr val="tx1"/>
            </a:solidFill>
          </a:ln>
        </p:spPr>
        <p:txBody>
          <a:bodyPr wrap="none" rtlCol="0">
            <a:spAutoFit/>
          </a:bodyPr>
          <a:lstStyle/>
          <a:p>
            <a:r>
              <a:rPr lang="en-US" b="1" dirty="0" smtClean="0"/>
              <a:t>States…</a:t>
            </a:r>
            <a:endParaRPr lang="ru-RU" b="1" dirty="0"/>
          </a:p>
        </p:txBody>
      </p:sp>
      <p:sp>
        <p:nvSpPr>
          <p:cNvPr id="11" name="TextBox 10"/>
          <p:cNvSpPr txBox="1"/>
          <p:nvPr/>
        </p:nvSpPr>
        <p:spPr>
          <a:xfrm>
            <a:off x="-184" y="5745859"/>
            <a:ext cx="12192184" cy="369332"/>
          </a:xfrm>
          <a:prstGeom prst="rect">
            <a:avLst/>
          </a:prstGeom>
          <a:solidFill>
            <a:srgbClr val="ED7D31">
              <a:alpha val="40000"/>
            </a:srgbClr>
          </a:solidFill>
        </p:spPr>
        <p:txBody>
          <a:bodyPr wrap="none" rtlCol="0">
            <a:spAutoFit/>
          </a:bodyPr>
          <a:lstStyle/>
          <a:p>
            <a:pPr algn="ctr"/>
            <a:r>
              <a:rPr lang="en-US" b="1" dirty="0" err="1" smtClean="0"/>
              <a:t>Trybes</a:t>
            </a:r>
            <a:r>
              <a:rPr lang="en-US" b="1" dirty="0" smtClean="0"/>
              <a:t> (</a:t>
            </a:r>
            <a:r>
              <a:rPr lang="en-US" b="1" dirty="0" smtClean="0">
                <a:sym typeface="Wingdings" panose="05000000000000000000" pitchFamily="2" charset="2"/>
              </a:rPr>
              <a:t> </a:t>
            </a:r>
            <a:r>
              <a:rPr lang="en-US" b="1" dirty="0"/>
              <a:t>Households</a:t>
            </a:r>
            <a:r>
              <a:rPr lang="en-US" b="1" dirty="0" smtClean="0"/>
              <a:t>)</a:t>
            </a:r>
            <a:r>
              <a:rPr lang="en-US" b="1" dirty="0" smtClean="0">
                <a:sym typeface="Wingdings" panose="05000000000000000000" pitchFamily="2" charset="2"/>
              </a:rPr>
              <a:t> States (</a:t>
            </a:r>
            <a:r>
              <a:rPr lang="en-US" b="1" dirty="0"/>
              <a:t> Government</a:t>
            </a:r>
            <a:r>
              <a:rPr lang="en-US" b="1" dirty="0" smtClean="0">
                <a:sym typeface="Wingdings" panose="05000000000000000000" pitchFamily="2" charset="2"/>
              </a:rPr>
              <a:t>)  State Markets  Firms  Global Market  Over-market Global Economy</a:t>
            </a:r>
            <a:endParaRPr lang="ru-RU" b="1" dirty="0"/>
          </a:p>
        </p:txBody>
      </p:sp>
    </p:spTree>
    <p:extLst>
      <p:ext uri="{BB962C8B-B14F-4D97-AF65-F5344CB8AC3E}">
        <p14:creationId xmlns:p14="http://schemas.microsoft.com/office/powerpoint/2010/main" val="3885502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2000"/>
                                        <p:tgtEl>
                                          <p:spTgt spid="5"/>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98155"/>
            <a:ext cx="12192000" cy="831497"/>
          </a:xfrm>
        </p:spPr>
        <p:txBody>
          <a:bodyPr>
            <a:noAutofit/>
          </a:bodyPr>
          <a:lstStyle/>
          <a:p>
            <a:pPr algn="ctr"/>
            <a:r>
              <a:rPr lang="ru-RU" sz="3200" b="1" dirty="0"/>
              <a:t>Частичная «специализация» секторов на реализации </a:t>
            </a:r>
            <a:br>
              <a:rPr lang="ru-RU" sz="3200" b="1" dirty="0"/>
            </a:br>
            <a:r>
              <a:rPr lang="ru-RU" sz="3200" b="1" dirty="0"/>
              <a:t>интересов современного общества в </a:t>
            </a:r>
            <a:r>
              <a:rPr lang="ru-RU" sz="3200" b="1" dirty="0" smtClean="0"/>
              <a:t>целом и воспроизводстве </a:t>
            </a:r>
            <a:r>
              <a:rPr lang="ru-RU" sz="3200" b="1" dirty="0" smtClean="0">
                <a:solidFill>
                  <a:srgbClr val="FF0000"/>
                </a:solidFill>
              </a:rPr>
              <a:t>факторов </a:t>
            </a:r>
            <a:r>
              <a:rPr lang="ru-RU" sz="3200" b="1" dirty="0" smtClean="0"/>
              <a:t>хозяйствования (не только производства!!!</a:t>
            </a:r>
            <a:endParaRPr lang="ru-RU" sz="3200" b="1" dirty="0"/>
          </a:p>
        </p:txBody>
      </p:sp>
      <p:pic>
        <p:nvPicPr>
          <p:cNvPr id="4" name="Рисунок 3"/>
          <p:cNvPicPr/>
          <p:nvPr/>
        </p:nvPicPr>
        <p:blipFill>
          <a:blip r:embed="rId2">
            <a:extLst>
              <a:ext uri="{28A0092B-C50C-407E-A947-70E740481C1C}">
                <a14:useLocalDpi xmlns:a14="http://schemas.microsoft.com/office/drawing/2010/main" val="0"/>
              </a:ext>
            </a:extLst>
          </a:blip>
          <a:srcRect/>
          <a:stretch>
            <a:fillRect/>
          </a:stretch>
        </p:blipFill>
        <p:spPr bwMode="auto">
          <a:xfrm>
            <a:off x="1896532" y="1275644"/>
            <a:ext cx="8568267" cy="5582356"/>
          </a:xfrm>
          <a:prstGeom prst="rect">
            <a:avLst/>
          </a:prstGeom>
          <a:noFill/>
          <a:ln>
            <a:noFill/>
          </a:ln>
        </p:spPr>
      </p:pic>
      <p:sp>
        <p:nvSpPr>
          <p:cNvPr id="3" name="Скругленная прямоугольная выноска 2"/>
          <p:cNvSpPr/>
          <p:nvPr/>
        </p:nvSpPr>
        <p:spPr>
          <a:xfrm>
            <a:off x="970842" y="2298622"/>
            <a:ext cx="1298223" cy="612648"/>
          </a:xfrm>
          <a:prstGeom prst="wedgeRoundRectCallout">
            <a:avLst>
              <a:gd name="adj1" fmla="val 157192"/>
              <a:gd name="adj2" fmla="val 14592"/>
              <a:gd name="adj3" fmla="val 1666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Труд </a:t>
            </a:r>
            <a:endParaRPr lang="ru-RU" sz="3600" b="1" dirty="0">
              <a:solidFill>
                <a:schemeClr val="tx1"/>
              </a:solidFill>
            </a:endParaRPr>
          </a:p>
        </p:txBody>
      </p:sp>
      <p:sp>
        <p:nvSpPr>
          <p:cNvPr id="5" name="Скругленная прямоугольная выноска 4"/>
          <p:cNvSpPr/>
          <p:nvPr/>
        </p:nvSpPr>
        <p:spPr>
          <a:xfrm>
            <a:off x="1236133" y="5514621"/>
            <a:ext cx="1687690" cy="612648"/>
          </a:xfrm>
          <a:prstGeom prst="wedgeRoundRectCallout">
            <a:avLst>
              <a:gd name="adj1" fmla="val 171975"/>
              <a:gd name="adj2" fmla="val 69871"/>
              <a:gd name="adj3" fmla="val 16667"/>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Земля</a:t>
            </a:r>
            <a:endParaRPr lang="ru-RU" sz="3600" b="1" dirty="0">
              <a:solidFill>
                <a:schemeClr val="tx1"/>
              </a:solidFill>
            </a:endParaRPr>
          </a:p>
        </p:txBody>
      </p:sp>
      <p:sp>
        <p:nvSpPr>
          <p:cNvPr id="6" name="Скругленная прямоугольная выноска 5"/>
          <p:cNvSpPr/>
          <p:nvPr/>
        </p:nvSpPr>
        <p:spPr>
          <a:xfrm>
            <a:off x="10078152" y="4150421"/>
            <a:ext cx="1936046" cy="612648"/>
          </a:xfrm>
          <a:prstGeom prst="wedgeRoundRectCallout">
            <a:avLst>
              <a:gd name="adj1" fmla="val -79919"/>
              <a:gd name="adj2" fmla="val 1693"/>
              <a:gd name="adj3" fmla="val 16667"/>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Капитал</a:t>
            </a:r>
            <a:endParaRPr lang="ru-RU" sz="3600" b="1" dirty="0">
              <a:solidFill>
                <a:schemeClr val="tx1"/>
              </a:solidFill>
            </a:endParaRPr>
          </a:p>
        </p:txBody>
      </p:sp>
      <p:sp>
        <p:nvSpPr>
          <p:cNvPr id="7" name="Скругленный прямоугольник 6"/>
          <p:cNvSpPr/>
          <p:nvPr/>
        </p:nvSpPr>
        <p:spPr>
          <a:xfrm>
            <a:off x="158044" y="4899377"/>
            <a:ext cx="3657600" cy="615243"/>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u="sng" dirty="0" smtClean="0">
                <a:solidFill>
                  <a:schemeClr val="tx1"/>
                </a:solidFill>
              </a:rPr>
              <a:t>Долгосрочный</a:t>
            </a:r>
            <a:r>
              <a:rPr lang="ru-RU" b="1" dirty="0" smtClean="0">
                <a:solidFill>
                  <a:schemeClr val="tx1"/>
                </a:solidFill>
              </a:rPr>
              <a:t> – на столетия – горизонт принятия решений</a:t>
            </a:r>
            <a:endParaRPr lang="ru-RU" b="1" dirty="0">
              <a:solidFill>
                <a:schemeClr val="tx1"/>
              </a:solidFill>
            </a:endParaRPr>
          </a:p>
        </p:txBody>
      </p:sp>
      <p:sp>
        <p:nvSpPr>
          <p:cNvPr id="8" name="Скругленный прямоугольник 7"/>
          <p:cNvSpPr/>
          <p:nvPr/>
        </p:nvSpPr>
        <p:spPr>
          <a:xfrm>
            <a:off x="8866010" y="3573352"/>
            <a:ext cx="3197577" cy="662154"/>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Краткосрочный – на годы – горизонт принятия решений</a:t>
            </a:r>
            <a:endParaRPr lang="ru-RU" b="1" dirty="0">
              <a:solidFill>
                <a:schemeClr val="tx1"/>
              </a:solidFill>
            </a:endParaRPr>
          </a:p>
        </p:txBody>
      </p:sp>
      <p:sp>
        <p:nvSpPr>
          <p:cNvPr id="9" name="Скругленный прямоугольник 8"/>
          <p:cNvSpPr/>
          <p:nvPr/>
        </p:nvSpPr>
        <p:spPr>
          <a:xfrm>
            <a:off x="158044" y="1919111"/>
            <a:ext cx="3657600" cy="52106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Среднесрочный – на десятилетия – горизонт принятия решений</a:t>
            </a:r>
            <a:endParaRPr lang="ru-RU" b="1" dirty="0">
              <a:solidFill>
                <a:schemeClr val="tx1"/>
              </a:solidFill>
            </a:endParaRPr>
          </a:p>
        </p:txBody>
      </p:sp>
      <p:sp>
        <p:nvSpPr>
          <p:cNvPr id="10" name="Прямоугольник 9"/>
          <p:cNvSpPr/>
          <p:nvPr/>
        </p:nvSpPr>
        <p:spPr>
          <a:xfrm>
            <a:off x="347133" y="6334169"/>
            <a:ext cx="7669857" cy="369332"/>
          </a:xfrm>
          <a:prstGeom prst="rect">
            <a:avLst/>
          </a:prstGeom>
          <a:solidFill>
            <a:srgbClr val="FFFF00"/>
          </a:solidFill>
        </p:spPr>
        <p:txBody>
          <a:bodyPr wrap="none">
            <a:spAutoFit/>
          </a:bodyPr>
          <a:lstStyle/>
          <a:p>
            <a:r>
              <a:rPr lang="en-US" b="1" dirty="0" smtClean="0">
                <a:solidFill>
                  <a:srgbClr val="7030A0"/>
                </a:solidFill>
              </a:rPr>
              <a:t>Political Business Cycles </a:t>
            </a:r>
            <a:r>
              <a:rPr lang="en-US" b="1" dirty="0" smtClean="0">
                <a:solidFill>
                  <a:srgbClr val="7030A0"/>
                </a:solidFill>
                <a:sym typeface="Wingdings" panose="05000000000000000000" pitchFamily="2" charset="2"/>
              </a:rPr>
              <a:t> </a:t>
            </a:r>
            <a:r>
              <a:rPr lang="ru-RU" b="1" dirty="0" smtClean="0">
                <a:solidFill>
                  <a:srgbClr val="7030A0"/>
                </a:solidFill>
                <a:sym typeface="Wingdings" panose="05000000000000000000" pitchFamily="2" charset="2"/>
              </a:rPr>
              <a:t>деградация качества хозяйственных решений </a:t>
            </a:r>
            <a:endParaRPr lang="ru-RU" b="1" dirty="0">
              <a:solidFill>
                <a:srgbClr val="7030A0"/>
              </a:solidFill>
            </a:endParaRPr>
          </a:p>
        </p:txBody>
      </p:sp>
      <p:sp>
        <p:nvSpPr>
          <p:cNvPr id="11" name="Прямоугольник 10"/>
          <p:cNvSpPr/>
          <p:nvPr/>
        </p:nvSpPr>
        <p:spPr>
          <a:xfrm>
            <a:off x="8182438" y="6334169"/>
            <a:ext cx="4000390" cy="369332"/>
          </a:xfrm>
          <a:prstGeom prst="rect">
            <a:avLst/>
          </a:prstGeom>
          <a:solidFill>
            <a:srgbClr val="FFFF00"/>
          </a:solidFill>
        </p:spPr>
        <p:txBody>
          <a:bodyPr wrap="none">
            <a:spAutoFit/>
          </a:bodyPr>
          <a:lstStyle/>
          <a:p>
            <a:r>
              <a:rPr lang="ru-RU" b="1" dirty="0" smtClean="0">
                <a:solidFill>
                  <a:srgbClr val="7030A0"/>
                </a:solidFill>
              </a:rPr>
              <a:t>Буши – Клинтоны – самодержавие…?</a:t>
            </a:r>
            <a:endParaRPr lang="ru-RU" b="1" dirty="0">
              <a:solidFill>
                <a:srgbClr val="7030A0"/>
              </a:solidFill>
            </a:endParaRPr>
          </a:p>
        </p:txBody>
      </p:sp>
      <p:sp>
        <p:nvSpPr>
          <p:cNvPr id="12" name="Скругленный прямоугольник 11"/>
          <p:cNvSpPr/>
          <p:nvPr/>
        </p:nvSpPr>
        <p:spPr>
          <a:xfrm>
            <a:off x="178503" y="3826933"/>
            <a:ext cx="3468512" cy="71120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Чаянов – </a:t>
            </a:r>
            <a:r>
              <a:rPr lang="ru-RU" b="1" i="1" u="sng" dirty="0" smtClean="0">
                <a:solidFill>
                  <a:schemeClr val="tx1"/>
                </a:solidFill>
              </a:rPr>
              <a:t>цикл</a:t>
            </a:r>
            <a:r>
              <a:rPr lang="ru-RU" b="1" dirty="0" smtClean="0">
                <a:solidFill>
                  <a:schemeClr val="tx1"/>
                </a:solidFill>
              </a:rPr>
              <a:t> крестьянского хозяйства в России (20 – 25 лет)</a:t>
            </a:r>
            <a:endParaRPr lang="ru-RU" b="1" dirty="0">
              <a:solidFill>
                <a:schemeClr val="tx1"/>
              </a:solidFill>
            </a:endParaRPr>
          </a:p>
        </p:txBody>
      </p:sp>
      <p:cxnSp>
        <p:nvCxnSpPr>
          <p:cNvPr id="14" name="Прямая соединительная линия 13"/>
          <p:cNvCxnSpPr/>
          <p:nvPr/>
        </p:nvCxnSpPr>
        <p:spPr>
          <a:xfrm>
            <a:off x="575733" y="2440171"/>
            <a:ext cx="0" cy="1386762"/>
          </a:xfrm>
          <a:prstGeom prst="line">
            <a:avLst/>
          </a:prstGeom>
          <a:ln w="12700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071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2000"/>
                                        <p:tgtEl>
                                          <p:spTgt spid="5"/>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500"/>
                                        <p:tgtEl>
                                          <p:spTgt spid="14"/>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wipe(left)">
                                      <p:cBhvr>
                                        <p:cTn id="47" dur="20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wipe(left)">
                                      <p:cBhvr>
                                        <p:cTn id="52"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2"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TotalTime>
  <Words>1986</Words>
  <Application>Microsoft Office PowerPoint</Application>
  <PresentationFormat>Широкоэкранный</PresentationFormat>
  <Paragraphs>427</Paragraphs>
  <Slides>26</Slides>
  <Notes>0</Notes>
  <HiddenSlides>0</HiddenSlides>
  <MMClips>0</MMClips>
  <ScaleCrop>false</ScaleCrop>
  <HeadingPairs>
    <vt:vector size="6" baseType="variant">
      <vt:variant>
        <vt:lpstr>Использованные шрифты</vt:lpstr>
      </vt:variant>
      <vt:variant>
        <vt:i4>12</vt:i4>
      </vt:variant>
      <vt:variant>
        <vt:lpstr>Тема</vt:lpstr>
      </vt:variant>
      <vt:variant>
        <vt:i4>1</vt:i4>
      </vt:variant>
      <vt:variant>
        <vt:lpstr>Заголовки слайдов</vt:lpstr>
      </vt:variant>
      <vt:variant>
        <vt:i4>26</vt:i4>
      </vt:variant>
    </vt:vector>
  </HeadingPairs>
  <TitlesOfParts>
    <vt:vector size="39" baseType="lpstr">
      <vt:lpstr>Arial Unicode MS</vt:lpstr>
      <vt:lpstr>Angsana New</vt:lpstr>
      <vt:lpstr>Arial</vt:lpstr>
      <vt:lpstr>Arial Rounded MT Bold</vt:lpstr>
      <vt:lpstr>Calibri</vt:lpstr>
      <vt:lpstr>Calibri Light</vt:lpstr>
      <vt:lpstr>Cambria Math</vt:lpstr>
      <vt:lpstr>Century Schoolbook</vt:lpstr>
      <vt:lpstr>Symbol</vt:lpstr>
      <vt:lpstr>Times New Roman</vt:lpstr>
      <vt:lpstr>Verdana</vt:lpstr>
      <vt:lpstr>Wingdings</vt:lpstr>
      <vt:lpstr>Тема Office</vt:lpstr>
      <vt:lpstr>Principles of Economy (vs Economics) </vt:lpstr>
      <vt:lpstr>Economics – это теория Economy?</vt:lpstr>
      <vt:lpstr>Сравнение подходов Economics и Economy </vt:lpstr>
      <vt:lpstr>Лайонел Роббинс: определение «экономикс»</vt:lpstr>
      <vt:lpstr>Факторы(=ресурсы) в Economics</vt:lpstr>
      <vt:lpstr>Факторы и ресурсы в Economy (в каждом конкретном технологическом процессе)</vt:lpstr>
      <vt:lpstr>«Динамические» связи факторов и ресурсов: «миграция» редкости – Scarcity</vt:lpstr>
      <vt:lpstr>Economies, Societies and Communities</vt:lpstr>
      <vt:lpstr>Частичная «специализация» секторов на реализации  интересов современного общества в целом и воспроизводстве факторов хозяйствования (не только производства!!!</vt:lpstr>
      <vt:lpstr>Презентация PowerPoint</vt:lpstr>
      <vt:lpstr>Презентация PowerPoint</vt:lpstr>
      <vt:lpstr>Презентация PowerPoint</vt:lpstr>
      <vt:lpstr>Хозяйствование в узком и широком смысле</vt:lpstr>
      <vt:lpstr>Культурологическая классификация типов связей в хозяйствовании («евроцентричная версия»)</vt:lpstr>
      <vt:lpstr>Стратагемы</vt:lpstr>
      <vt:lpstr>Модель принятия и выполнения хозяйственных решений (версия 1а – ориентированная на субъектов) </vt:lpstr>
      <vt:lpstr>Модель принятия и выполнения хозяйственных решений (версия 1б ориентированная на субъектов и объекты)</vt:lpstr>
      <vt:lpstr>Стандартная модель «круговых потоков»</vt:lpstr>
      <vt:lpstr>Презентация PowerPoint</vt:lpstr>
      <vt:lpstr>Основные виды конкуренции автономного актора</vt:lpstr>
      <vt:lpstr>«Разложение» единовластия на три «составные части»</vt:lpstr>
      <vt:lpstr>Крест полезности (базовый в евро-культурах)</vt:lpstr>
      <vt:lpstr>Крест  полезности замкнутой общности</vt:lpstr>
      <vt:lpstr>«Треугольник жесткости» европейского типа культуры хозяйствования: НЕОПРЕДЕЛЕННОСТЬ В ДЕЛЕ… </vt:lpstr>
      <vt:lpstr>«Треугольник жесткости» –  «ЕВРО-КОНКРЕТИКА»</vt:lpstr>
      <vt:lpstr>«Треугольник жесткости» евро-культуры: разнообразие альтернативных вариантов</vt:lpstr>
    </vt:vector>
  </TitlesOfParts>
  <Company>HSE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Economy (vs Economics)</dc:title>
  <dc:creator>Леонид Гребнев</dc:creator>
  <cp:lastModifiedBy>Леонид Гребнев</cp:lastModifiedBy>
  <cp:revision>10</cp:revision>
  <dcterms:created xsi:type="dcterms:W3CDTF">2017-02-19T08:20:21Z</dcterms:created>
  <dcterms:modified xsi:type="dcterms:W3CDTF">2017-02-22T08:54:18Z</dcterms:modified>
</cp:coreProperties>
</file>