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>
      <p:cViewPr varScale="1">
        <p:scale>
          <a:sx n="80" d="100"/>
          <a:sy n="80" d="100"/>
        </p:scale>
        <p:origin x="8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C8D04-DB32-41F8-AE0F-7E04790BF7E3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1E909-0778-4E56-BD33-0D2041D71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249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C8D04-DB32-41F8-AE0F-7E04790BF7E3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1E909-0778-4E56-BD33-0D2041D71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876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C8D04-DB32-41F8-AE0F-7E04790BF7E3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1E909-0778-4E56-BD33-0D2041D71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874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C8D04-DB32-41F8-AE0F-7E04790BF7E3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1E909-0778-4E56-BD33-0D2041D71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684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C8D04-DB32-41F8-AE0F-7E04790BF7E3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1E909-0778-4E56-BD33-0D2041D71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60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C8D04-DB32-41F8-AE0F-7E04790BF7E3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1E909-0778-4E56-BD33-0D2041D71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095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C8D04-DB32-41F8-AE0F-7E04790BF7E3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1E909-0778-4E56-BD33-0D2041D71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4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C8D04-DB32-41F8-AE0F-7E04790BF7E3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1E909-0778-4E56-BD33-0D2041D71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066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C8D04-DB32-41F8-AE0F-7E04790BF7E3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1E909-0778-4E56-BD33-0D2041D71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142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C8D04-DB32-41F8-AE0F-7E04790BF7E3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1E909-0778-4E56-BD33-0D2041D71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863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C8D04-DB32-41F8-AE0F-7E04790BF7E3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1E909-0778-4E56-BD33-0D2041D71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108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C8D04-DB32-41F8-AE0F-7E04790BF7E3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1E909-0778-4E56-BD33-0D2041D71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08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1143000"/>
          </a:xfrm>
        </p:spPr>
        <p:txBody>
          <a:bodyPr/>
          <a:lstStyle/>
          <a:p>
            <a:pPr marL="838200" indent="-838200"/>
            <a:r>
              <a:rPr lang="ru-RU" altLang="zh-CN" sz="3200"/>
              <a:t>1. Система экономических </a:t>
            </a:r>
            <a:r>
              <a:rPr lang="ru-RU" altLang="zh-CN" sz="3200" b="1">
                <a:solidFill>
                  <a:schemeClr val="accent2"/>
                </a:solidFill>
              </a:rPr>
              <a:t>балансов времени</a:t>
            </a:r>
            <a:r>
              <a:rPr lang="ru-RU" altLang="zh-CN" sz="3200"/>
              <a:t> и роль государства в их регулировании.</a:t>
            </a:r>
            <a:endParaRPr lang="ru-RU" altLang="ru-RU" sz="320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38338" y="1165226"/>
            <a:ext cx="8729662" cy="4525963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altLang="ru-RU" sz="2400"/>
              <a:t>Суточный баланс времени: время </a:t>
            </a:r>
            <a:r>
              <a:rPr lang="ru-RU" altLang="ru-RU" sz="2400" u="sng"/>
              <a:t>труда</a:t>
            </a:r>
            <a:r>
              <a:rPr lang="ru-RU" altLang="ru-RU" sz="2400"/>
              <a:t> (проблемы:</a:t>
            </a:r>
          </a:p>
          <a:p>
            <a:pPr marL="1371600" lvl="2" indent="-457200">
              <a:lnSpc>
                <a:spcPct val="80000"/>
              </a:lnSpc>
              <a:buNone/>
            </a:pPr>
            <a:r>
              <a:rPr lang="ru-RU" altLang="ru-RU" sz="1800"/>
              <a:t>доля досуга (</a:t>
            </a:r>
            <a:r>
              <a:rPr lang="ru-RU" altLang="ru-RU" sz="1800" b="1">
                <a:solidFill>
                  <a:srgbClr val="FF3300"/>
                </a:solidFill>
              </a:rPr>
              <a:t>8х8х8</a:t>
            </a:r>
            <a:r>
              <a:rPr lang="ru-RU" altLang="ru-RU" sz="1800"/>
              <a:t>? транспорт, очереди…)</a:t>
            </a:r>
          </a:p>
          <a:p>
            <a:pPr marL="1371600" lvl="2" indent="-457200">
              <a:lnSpc>
                <a:spcPct val="80000"/>
              </a:lnSpc>
              <a:buNone/>
            </a:pPr>
            <a:r>
              <a:rPr lang="ru-RU" altLang="ru-RU" sz="1800" b="1">
                <a:solidFill>
                  <a:schemeClr val="accent2"/>
                </a:solidFill>
              </a:rPr>
              <a:t>мы отдыхаем (живем), чтобы работать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altLang="ru-RU" sz="2400"/>
              <a:t>Недельный баланс времени (нормирование труда): </a:t>
            </a:r>
          </a:p>
          <a:p>
            <a:pPr marL="1371600" lvl="2" indent="-457200">
              <a:lnSpc>
                <a:spcPct val="80000"/>
              </a:lnSpc>
              <a:buNone/>
            </a:pPr>
            <a:r>
              <a:rPr lang="ru-RU" altLang="ru-RU" sz="1800"/>
              <a:t>время отдыха (+продолжительность </a:t>
            </a:r>
            <a:r>
              <a:rPr lang="ru-RU" altLang="ru-RU" sz="1800" b="1"/>
              <a:t>рабочей</a:t>
            </a:r>
            <a:r>
              <a:rPr lang="ru-RU" altLang="ru-RU" sz="1800"/>
              <a:t> недели</a:t>
            </a:r>
          </a:p>
          <a:p>
            <a:pPr marL="1371600" lvl="2" indent="-457200">
              <a:lnSpc>
                <a:spcPct val="80000"/>
              </a:lnSpc>
              <a:buNone/>
            </a:pPr>
            <a:r>
              <a:rPr lang="ru-RU" altLang="ru-RU" sz="1800"/>
              <a:t>проблема в Европе – согласование </a:t>
            </a:r>
            <a:r>
              <a:rPr lang="ru-RU" altLang="ru-RU" sz="1800" b="1">
                <a:solidFill>
                  <a:schemeClr val="accent2"/>
                </a:solidFill>
              </a:rPr>
              <a:t>культурных традиций</a:t>
            </a:r>
            <a:r>
              <a:rPr lang="ru-RU" altLang="ru-RU" sz="1800"/>
              <a:t> – </a:t>
            </a:r>
            <a:br>
              <a:rPr lang="ru-RU" altLang="ru-RU" sz="1800"/>
            </a:br>
            <a:r>
              <a:rPr lang="ru-RU" altLang="ru-RU" sz="1800" b="1"/>
              <a:t>пятница, суббота, воскресенье </a:t>
            </a:r>
            <a:br>
              <a:rPr lang="ru-RU" altLang="ru-RU" sz="1800" b="1"/>
            </a:br>
            <a:r>
              <a:rPr lang="ru-RU" altLang="ru-RU" sz="1800" b="1"/>
              <a:t>– три </a:t>
            </a:r>
            <a:r>
              <a:rPr lang="ru-RU" altLang="ru-RU" sz="1800" b="1" u="sng"/>
              <a:t>очень разных</a:t>
            </a:r>
            <a:r>
              <a:rPr lang="ru-RU" altLang="ru-RU" sz="1800" b="1"/>
              <a:t> слова в русском языке</a:t>
            </a:r>
            <a:r>
              <a:rPr lang="ru-RU" altLang="ru-RU" sz="1800"/>
              <a:t>)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altLang="ru-RU" sz="2400"/>
              <a:t>Годовой баланс времени: </a:t>
            </a:r>
          </a:p>
          <a:p>
            <a:pPr marL="1371600" lvl="2" indent="-457200">
              <a:lnSpc>
                <a:spcPct val="80000"/>
              </a:lnSpc>
              <a:buNone/>
            </a:pPr>
            <a:r>
              <a:rPr lang="ru-RU" altLang="ru-RU" sz="1800"/>
              <a:t>продолжительность и время отдыха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altLang="ru-RU" sz="2400"/>
              <a:t>Баланс «жизненного цикла»:</a:t>
            </a:r>
          </a:p>
          <a:p>
            <a:pPr marL="1371600" lvl="2" indent="-457200">
              <a:lnSpc>
                <a:spcPct val="80000"/>
              </a:lnSpc>
              <a:buNone/>
            </a:pPr>
            <a:r>
              <a:rPr lang="ru-RU" altLang="ru-RU" sz="1800"/>
              <a:t>когда на пенсию?</a:t>
            </a:r>
          </a:p>
          <a:p>
            <a:pPr marL="1371600" lvl="2" indent="-457200">
              <a:lnSpc>
                <a:spcPct val="80000"/>
              </a:lnSpc>
              <a:buNone/>
            </a:pPr>
            <a:r>
              <a:rPr lang="ru-RU" altLang="ru-RU" sz="1800"/>
              <a:t>как долго на пенсии?</a:t>
            </a:r>
          </a:p>
          <a:p>
            <a:pPr marL="1371600" lvl="2" indent="-457200">
              <a:lnSpc>
                <a:spcPct val="80000"/>
              </a:lnSpc>
              <a:buNone/>
            </a:pPr>
            <a:r>
              <a:rPr lang="ru-RU" altLang="ru-RU" sz="1800"/>
              <a:t>что такое «</a:t>
            </a:r>
            <a:r>
              <a:rPr lang="ru-RU" altLang="ru-RU" sz="1800" b="1">
                <a:solidFill>
                  <a:srgbClr val="FF3300"/>
                </a:solidFill>
              </a:rPr>
              <a:t>индивидуальные</a:t>
            </a:r>
            <a:r>
              <a:rPr lang="ru-RU" altLang="ru-RU" sz="1800"/>
              <a:t> пенсионные накопления» – проблема номинального и реального обеспечения интересов пенсионеров?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100264" y="5973763"/>
            <a:ext cx="29749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u="sng"/>
              <a:t>Минимум</a:t>
            </a:r>
            <a:r>
              <a:rPr lang="ru-RU" altLang="ru-RU"/>
              <a:t> </a:t>
            </a:r>
            <a:r>
              <a:rPr lang="ru-RU" altLang="ru-RU" b="1"/>
              <a:t>затрат</a:t>
            </a:r>
            <a:r>
              <a:rPr lang="ru-RU" altLang="ru-RU"/>
              <a:t> на определенный результат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6181725" y="5954713"/>
            <a:ext cx="316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u="sng"/>
              <a:t>Максимум</a:t>
            </a:r>
            <a:r>
              <a:rPr lang="ru-RU" altLang="ru-RU" b="1"/>
              <a:t> результата</a:t>
            </a:r>
            <a:r>
              <a:rPr lang="ru-RU" altLang="ru-RU"/>
              <a:t> при определенных затратах</a:t>
            </a: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2767013" y="5537201"/>
            <a:ext cx="7747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Где здесь место фундаментальным принципам рациональности?</a:t>
            </a:r>
          </a:p>
        </p:txBody>
      </p:sp>
      <p:sp>
        <p:nvSpPr>
          <p:cNvPr id="57351" name="Line 7"/>
          <p:cNvSpPr>
            <a:spLocks noChangeShapeType="1"/>
          </p:cNvSpPr>
          <p:nvPr/>
        </p:nvSpPr>
        <p:spPr bwMode="auto">
          <a:xfrm flipV="1">
            <a:off x="2468564" y="2147888"/>
            <a:ext cx="14287" cy="38020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52" name="Line 8"/>
          <p:cNvSpPr>
            <a:spLocks noChangeShapeType="1"/>
          </p:cNvSpPr>
          <p:nvPr/>
        </p:nvSpPr>
        <p:spPr bwMode="auto">
          <a:xfrm flipV="1">
            <a:off x="6696075" y="3765551"/>
            <a:ext cx="1588" cy="22209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17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73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73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7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  <p:bldP spid="57348" grpId="0"/>
      <p:bldP spid="57349" grpId="0"/>
      <p:bldP spid="57350" grpId="0"/>
      <p:bldP spid="57351" grpId="0" animBg="1"/>
      <p:bldP spid="5735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Microsoft Office PowerPoint</Application>
  <PresentationFormat>Широкоэкранный</PresentationFormat>
  <Paragraphs>16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SimSun</vt:lpstr>
      <vt:lpstr>Arial</vt:lpstr>
      <vt:lpstr>Calibri</vt:lpstr>
      <vt:lpstr>Calibri Light</vt:lpstr>
      <vt:lpstr>Тема Office</vt:lpstr>
      <vt:lpstr>1. Система экономических балансов времени и роль государства в их регулировании.</vt:lpstr>
    </vt:vector>
  </TitlesOfParts>
  <Company>HSE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Система экономических балансов времени и роль государства в их регулировании.</dc:title>
  <dc:creator>Леонид Гребнев</dc:creator>
  <cp:lastModifiedBy>Леонид Гребнев</cp:lastModifiedBy>
  <cp:revision>1</cp:revision>
  <dcterms:created xsi:type="dcterms:W3CDTF">2016-05-28T19:59:06Z</dcterms:created>
  <dcterms:modified xsi:type="dcterms:W3CDTF">2016-05-28T19:59:14Z</dcterms:modified>
</cp:coreProperties>
</file>