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111"/>
  </p:notesMasterIdLst>
  <p:sldIdLst>
    <p:sldId id="256" r:id="rId3"/>
    <p:sldId id="257" r:id="rId4"/>
    <p:sldId id="445" r:id="rId5"/>
    <p:sldId id="443" r:id="rId6"/>
    <p:sldId id="444" r:id="rId7"/>
    <p:sldId id="416" r:id="rId8"/>
    <p:sldId id="331" r:id="rId9"/>
    <p:sldId id="411" r:id="rId10"/>
    <p:sldId id="412" r:id="rId11"/>
    <p:sldId id="388" r:id="rId12"/>
    <p:sldId id="447" r:id="rId13"/>
    <p:sldId id="448" r:id="rId14"/>
    <p:sldId id="450" r:id="rId15"/>
    <p:sldId id="449" r:id="rId16"/>
    <p:sldId id="454" r:id="rId17"/>
    <p:sldId id="385" r:id="rId18"/>
    <p:sldId id="386" r:id="rId19"/>
    <p:sldId id="417" r:id="rId20"/>
    <p:sldId id="384" r:id="rId21"/>
    <p:sldId id="430" r:id="rId22"/>
    <p:sldId id="321" r:id="rId23"/>
    <p:sldId id="440" r:id="rId24"/>
    <p:sldId id="438" r:id="rId25"/>
    <p:sldId id="432" r:id="rId26"/>
    <p:sldId id="431" r:id="rId27"/>
    <p:sldId id="433" r:id="rId28"/>
    <p:sldId id="434" r:id="rId29"/>
    <p:sldId id="439" r:id="rId30"/>
    <p:sldId id="435" r:id="rId31"/>
    <p:sldId id="436" r:id="rId32"/>
    <p:sldId id="437" r:id="rId33"/>
    <p:sldId id="427" r:id="rId34"/>
    <p:sldId id="418" r:id="rId35"/>
    <p:sldId id="442" r:id="rId36"/>
    <p:sldId id="401" r:id="rId37"/>
    <p:sldId id="419" r:id="rId38"/>
    <p:sldId id="420" r:id="rId39"/>
    <p:sldId id="421" r:id="rId40"/>
    <p:sldId id="422" r:id="rId41"/>
    <p:sldId id="423" r:id="rId42"/>
    <p:sldId id="424" r:id="rId43"/>
    <p:sldId id="425" r:id="rId44"/>
    <p:sldId id="441" r:id="rId45"/>
    <p:sldId id="426" r:id="rId46"/>
    <p:sldId id="404" r:id="rId47"/>
    <p:sldId id="330" r:id="rId48"/>
    <p:sldId id="278" r:id="rId49"/>
    <p:sldId id="279" r:id="rId50"/>
    <p:sldId id="280" r:id="rId51"/>
    <p:sldId id="281" r:id="rId52"/>
    <p:sldId id="284" r:id="rId53"/>
    <p:sldId id="285" r:id="rId54"/>
    <p:sldId id="287" r:id="rId55"/>
    <p:sldId id="286" r:id="rId56"/>
    <p:sldId id="458" r:id="rId57"/>
    <p:sldId id="459" r:id="rId58"/>
    <p:sldId id="455" r:id="rId59"/>
    <p:sldId id="406" r:id="rId60"/>
    <p:sldId id="333" r:id="rId61"/>
    <p:sldId id="452" r:id="rId62"/>
    <p:sldId id="453" r:id="rId63"/>
    <p:sldId id="451" r:id="rId64"/>
    <p:sldId id="276" r:id="rId65"/>
    <p:sldId id="334" r:id="rId66"/>
    <p:sldId id="335" r:id="rId67"/>
    <p:sldId id="299" r:id="rId68"/>
    <p:sldId id="300" r:id="rId69"/>
    <p:sldId id="301" r:id="rId70"/>
    <p:sldId id="302" r:id="rId71"/>
    <p:sldId id="303" r:id="rId72"/>
    <p:sldId id="410" r:id="rId73"/>
    <p:sldId id="305" r:id="rId74"/>
    <p:sldId id="362" r:id="rId75"/>
    <p:sldId id="460" r:id="rId76"/>
    <p:sldId id="461" r:id="rId77"/>
    <p:sldId id="462" r:id="rId78"/>
    <p:sldId id="463" r:id="rId79"/>
    <p:sldId id="363" r:id="rId80"/>
    <p:sldId id="314" r:id="rId81"/>
    <p:sldId id="315" r:id="rId82"/>
    <p:sldId id="319" r:id="rId83"/>
    <p:sldId id="338" r:id="rId84"/>
    <p:sldId id="293" r:id="rId85"/>
    <p:sldId id="408" r:id="rId86"/>
    <p:sldId id="339" r:id="rId87"/>
    <p:sldId id="340" r:id="rId88"/>
    <p:sldId id="341" r:id="rId89"/>
    <p:sldId id="347" r:id="rId90"/>
    <p:sldId id="345" r:id="rId91"/>
    <p:sldId id="409" r:id="rId92"/>
    <p:sldId id="343" r:id="rId93"/>
    <p:sldId id="344" r:id="rId94"/>
    <p:sldId id="348" r:id="rId95"/>
    <p:sldId id="350" r:id="rId96"/>
    <p:sldId id="381" r:id="rId97"/>
    <p:sldId id="351" r:id="rId98"/>
    <p:sldId id="358" r:id="rId99"/>
    <p:sldId id="359" r:id="rId100"/>
    <p:sldId id="360" r:id="rId101"/>
    <p:sldId id="365" r:id="rId102"/>
    <p:sldId id="367" r:id="rId103"/>
    <p:sldId id="368" r:id="rId104"/>
    <p:sldId id="375" r:id="rId105"/>
    <p:sldId id="413" r:id="rId106"/>
    <p:sldId id="414" r:id="rId107"/>
    <p:sldId id="378" r:id="rId108"/>
    <p:sldId id="379" r:id="rId109"/>
    <p:sldId id="380" r:id="rId1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32" autoAdjust="0"/>
    <p:restoredTop sz="81910" autoAdjust="0"/>
  </p:normalViewPr>
  <p:slideViewPr>
    <p:cSldViewPr snapToGrid="0">
      <p:cViewPr varScale="1">
        <p:scale>
          <a:sx n="60" d="100"/>
          <a:sy n="60" d="100"/>
        </p:scale>
        <p:origin x="1566" y="72"/>
      </p:cViewPr>
      <p:guideLst/>
    </p:cSldViewPr>
  </p:slideViewPr>
  <p:outlineViewPr>
    <p:cViewPr>
      <p:scale>
        <a:sx n="33" d="100"/>
        <a:sy n="33" d="100"/>
      </p:scale>
      <p:origin x="0" y="-1047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20F753-5B67-4ED3-9D0F-D0DF359D9172}" type="datetimeFigureOut">
              <a:rPr lang="ru-RU" smtClean="0"/>
              <a:t>03.07.2017</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2A6DC2-DD33-419C-AC1E-5B5B5D38E74E}" type="slidenum">
              <a:rPr lang="ru-RU" smtClean="0"/>
              <a:t>‹#›</a:t>
            </a:fld>
            <a:endParaRPr lang="ru-RU" dirty="0"/>
          </a:p>
        </p:txBody>
      </p:sp>
    </p:spTree>
    <p:extLst>
      <p:ext uri="{BB962C8B-B14F-4D97-AF65-F5344CB8AC3E}">
        <p14:creationId xmlns:p14="http://schemas.microsoft.com/office/powerpoint/2010/main" val="3737403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2A6DC2-DD33-419C-AC1E-5B5B5D38E74E}" type="slidenum">
              <a:rPr lang="ru-RU" smtClean="0"/>
              <a:t>4</a:t>
            </a:fld>
            <a:endParaRPr lang="ru-RU" dirty="0"/>
          </a:p>
        </p:txBody>
      </p:sp>
    </p:spTree>
    <p:extLst>
      <p:ext uri="{BB962C8B-B14F-4D97-AF65-F5344CB8AC3E}">
        <p14:creationId xmlns:p14="http://schemas.microsoft.com/office/powerpoint/2010/main" val="3927849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2A6DC2-DD33-419C-AC1E-5B5B5D38E74E}" type="slidenum">
              <a:rPr lang="ru-RU" smtClean="0"/>
              <a:t>13</a:t>
            </a:fld>
            <a:endParaRPr lang="ru-RU" dirty="0"/>
          </a:p>
        </p:txBody>
      </p:sp>
    </p:spTree>
    <p:extLst>
      <p:ext uri="{BB962C8B-B14F-4D97-AF65-F5344CB8AC3E}">
        <p14:creationId xmlns:p14="http://schemas.microsoft.com/office/powerpoint/2010/main" val="2760360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2A6DC2-DD33-419C-AC1E-5B5B5D38E74E}" type="slidenum">
              <a:rPr lang="ru-RU" smtClean="0"/>
              <a:t>15</a:t>
            </a:fld>
            <a:endParaRPr lang="ru-RU" dirty="0"/>
          </a:p>
        </p:txBody>
      </p:sp>
    </p:spTree>
    <p:extLst>
      <p:ext uri="{BB962C8B-B14F-4D97-AF65-F5344CB8AC3E}">
        <p14:creationId xmlns:p14="http://schemas.microsoft.com/office/powerpoint/2010/main" val="846720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2A6DC2-DD33-419C-AC1E-5B5B5D38E74E}" type="slidenum">
              <a:rPr lang="ru-RU" smtClean="0"/>
              <a:t>24</a:t>
            </a:fld>
            <a:endParaRPr lang="ru-RU" dirty="0"/>
          </a:p>
        </p:txBody>
      </p:sp>
    </p:spTree>
    <p:extLst>
      <p:ext uri="{BB962C8B-B14F-4D97-AF65-F5344CB8AC3E}">
        <p14:creationId xmlns:p14="http://schemas.microsoft.com/office/powerpoint/2010/main" val="2721360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2A6DC2-DD33-419C-AC1E-5B5B5D38E74E}" type="slidenum">
              <a:rPr lang="ru-RU" smtClean="0"/>
              <a:t>34</a:t>
            </a:fld>
            <a:endParaRPr lang="ru-RU" dirty="0"/>
          </a:p>
        </p:txBody>
      </p:sp>
    </p:spTree>
    <p:extLst>
      <p:ext uri="{BB962C8B-B14F-4D97-AF65-F5344CB8AC3E}">
        <p14:creationId xmlns:p14="http://schemas.microsoft.com/office/powerpoint/2010/main" val="97020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2A6DC2-DD33-419C-AC1E-5B5B5D38E74E}" type="slidenum">
              <a:rPr lang="ru-RU" smtClean="0"/>
              <a:t>53</a:t>
            </a:fld>
            <a:endParaRPr lang="ru-RU" dirty="0"/>
          </a:p>
        </p:txBody>
      </p:sp>
    </p:spTree>
    <p:extLst>
      <p:ext uri="{BB962C8B-B14F-4D97-AF65-F5344CB8AC3E}">
        <p14:creationId xmlns:p14="http://schemas.microsoft.com/office/powerpoint/2010/main" val="71106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a:ln/>
        </p:spPr>
      </p:sp>
      <p:sp>
        <p:nvSpPr>
          <p:cNvPr id="37891"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ru-RU" dirty="0" smtClean="0"/>
          </a:p>
        </p:txBody>
      </p:sp>
      <p:sp>
        <p:nvSpPr>
          <p:cNvPr id="37892"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1D0B1CF-61F1-466D-9390-6F22AFB5B4D7}" type="slidenum">
              <a:rPr lang="ru-RU" altLang="ru-RU"/>
              <a:pPr eaLnBrk="1" hangingPunct="1"/>
              <a:t>81</a:t>
            </a:fld>
            <a:endParaRPr lang="ru-RU" altLang="ru-RU" dirty="0"/>
          </a:p>
        </p:txBody>
      </p:sp>
    </p:spTree>
    <p:extLst>
      <p:ext uri="{BB962C8B-B14F-4D97-AF65-F5344CB8AC3E}">
        <p14:creationId xmlns:p14="http://schemas.microsoft.com/office/powerpoint/2010/main" val="1551584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595510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1211126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1491886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609600" y="274638"/>
            <a:ext cx="109728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609600" y="1600200"/>
            <a:ext cx="53848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6197600" y="1600200"/>
            <a:ext cx="53848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609600" y="3938589"/>
            <a:ext cx="53848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6197600" y="3938589"/>
            <a:ext cx="53848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dirty="0"/>
          </a:p>
        </p:txBody>
      </p:sp>
      <p:sp>
        <p:nvSpPr>
          <p:cNvPr id="8" name="Rectangle 5"/>
          <p:cNvSpPr>
            <a:spLocks noGrp="1" noChangeArrowheads="1"/>
          </p:cNvSpPr>
          <p:nvPr>
            <p:ph type="ftr" sz="quarter" idx="11"/>
          </p:nvPr>
        </p:nvSpPr>
        <p:spPr>
          <a:ln/>
        </p:spPr>
        <p:txBody>
          <a:bodyPr/>
          <a:lstStyle>
            <a:lvl1pPr>
              <a:defRPr/>
            </a:lvl1pPr>
          </a:lstStyle>
          <a:p>
            <a:pPr>
              <a:defRPr/>
            </a:pPr>
            <a:endParaRPr lang="ru-RU" dirty="0"/>
          </a:p>
        </p:txBody>
      </p:sp>
      <p:sp>
        <p:nvSpPr>
          <p:cNvPr id="9" name="Rectangle 6"/>
          <p:cNvSpPr>
            <a:spLocks noGrp="1" noChangeArrowheads="1"/>
          </p:cNvSpPr>
          <p:nvPr>
            <p:ph type="sldNum" sz="quarter" idx="12"/>
          </p:nvPr>
        </p:nvSpPr>
        <p:spPr>
          <a:ln/>
        </p:spPr>
        <p:txBody>
          <a:bodyPr/>
          <a:lstStyle>
            <a:lvl1pPr>
              <a:defRPr/>
            </a:lvl1pPr>
          </a:lstStyle>
          <a:p>
            <a:fld id="{E335D6ED-D2E2-43A5-A4AB-1BAA6C8FF099}" type="slidenum">
              <a:rPr lang="ru-RU" altLang="ru-RU"/>
              <a:pPr/>
              <a:t>‹#›</a:t>
            </a:fld>
            <a:endParaRPr lang="ru-RU" altLang="ru-RU" dirty="0"/>
          </a:p>
        </p:txBody>
      </p:sp>
    </p:spTree>
    <p:extLst>
      <p:ext uri="{BB962C8B-B14F-4D97-AF65-F5344CB8AC3E}">
        <p14:creationId xmlns:p14="http://schemas.microsoft.com/office/powerpoint/2010/main" val="3572591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609600" y="1600201"/>
            <a:ext cx="109728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endParaRPr lang="ru-RU" altLang="ru-RU"/>
          </a:p>
        </p:txBody>
      </p:sp>
      <p:sp>
        <p:nvSpPr>
          <p:cNvPr id="5" name="Rectangle 5"/>
          <p:cNvSpPr>
            <a:spLocks noGrp="1" noChangeArrowheads="1"/>
          </p:cNvSpPr>
          <p:nvPr>
            <p:ph type="ftr" sz="quarter" idx="11"/>
          </p:nvPr>
        </p:nvSpPr>
        <p:spPr>
          <a:ln/>
        </p:spPr>
        <p:txBody>
          <a:bodyPr/>
          <a:lstStyle>
            <a:lvl1pPr>
              <a:defRPr/>
            </a:lvl1pPr>
          </a:lstStyle>
          <a:p>
            <a:endParaRPr lang="ru-RU" altLang="ru-RU"/>
          </a:p>
        </p:txBody>
      </p:sp>
      <p:sp>
        <p:nvSpPr>
          <p:cNvPr id="6" name="Rectangle 6"/>
          <p:cNvSpPr>
            <a:spLocks noGrp="1" noChangeArrowheads="1"/>
          </p:cNvSpPr>
          <p:nvPr>
            <p:ph type="sldNum" sz="quarter" idx="12"/>
          </p:nvPr>
        </p:nvSpPr>
        <p:spPr>
          <a:ln/>
        </p:spPr>
        <p:txBody>
          <a:bodyPr/>
          <a:lstStyle>
            <a:lvl1pPr>
              <a:defRPr/>
            </a:lvl1pPr>
          </a:lstStyle>
          <a:p>
            <a:fld id="{B7C6D0BA-BBF5-43F2-A247-E76A13154115}" type="slidenum">
              <a:rPr lang="ru-RU" altLang="ru-RU"/>
              <a:pPr/>
              <a:t>‹#›</a:t>
            </a:fld>
            <a:endParaRPr lang="ru-RU" altLang="ru-RU"/>
          </a:p>
        </p:txBody>
      </p:sp>
    </p:spTree>
    <p:extLst>
      <p:ext uri="{BB962C8B-B14F-4D97-AF65-F5344CB8AC3E}">
        <p14:creationId xmlns:p14="http://schemas.microsoft.com/office/powerpoint/2010/main" val="76000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8E05033-A5F6-4E56-82BC-B5DE744D575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276733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F364681-F0DF-4937-BDA8-3C151529F7F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061654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8AC7748-D5C7-4C08-862A-7D1CEE2128E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17036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2AFA61E0-7B19-4790-9D55-811153AD7440}"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52016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D6301034-5758-41D8-B8CA-2468BC2CE14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242896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9F550D8-222F-498B-97FD-CE215F2AF35B}"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71918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20444312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23B559B7-B3B3-4D68-80C2-F9C10C4FF45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078423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7C523C1-6253-4591-9EA2-275B42F152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7056276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B195216-B3EF-4123-8F97-225C70057E7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708454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7DCD703-4039-4407-9363-3D3426AC66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8260702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63E9032-3627-4C2D-9B35-AA14375F665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237350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609600" y="1600201"/>
            <a:ext cx="109728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534D1E0-AF55-4A27-9C79-0EBFEFB319D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636196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3887013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4092049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780195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2647211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1597380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440618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569026E-2204-4D0D-90C0-218BE9BB03AF}" type="datetimeFigureOut">
              <a:rPr lang="ru-RU" smtClean="0"/>
              <a:t>03.07.2017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A3D8CFE-6CE2-4B05-8B66-E7D45356B27F}" type="slidenum">
              <a:rPr lang="ru-RU" smtClean="0"/>
              <a:t>‹#›</a:t>
            </a:fld>
            <a:endParaRPr lang="ru-RU" dirty="0"/>
          </a:p>
        </p:txBody>
      </p:sp>
    </p:spTree>
    <p:extLst>
      <p:ext uri="{BB962C8B-B14F-4D97-AF65-F5344CB8AC3E}">
        <p14:creationId xmlns:p14="http://schemas.microsoft.com/office/powerpoint/2010/main" val="1562722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69026E-2204-4D0D-90C0-218BE9BB03AF}" type="datetimeFigureOut">
              <a:rPr lang="ru-RU" smtClean="0"/>
              <a:t>03.07.2017</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3D8CFE-6CE2-4B05-8B66-E7D45356B27F}" type="slidenum">
              <a:rPr lang="ru-RU" smtClean="0"/>
              <a:t>‹#›</a:t>
            </a:fld>
            <a:endParaRPr lang="ru-RU" dirty="0"/>
          </a:p>
        </p:txBody>
      </p:sp>
    </p:spTree>
    <p:extLst>
      <p:ext uri="{BB962C8B-B14F-4D97-AF65-F5344CB8AC3E}">
        <p14:creationId xmlns:p14="http://schemas.microsoft.com/office/powerpoint/2010/main" val="186370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3075"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ru-RU">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ru-RU">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4048E6EA-FEF7-45F3-B934-6E92D2888F14}" type="slidenum">
              <a:rPr lang="ru-RU" altLang="ru-RU" smtClean="0">
                <a:solidFill>
                  <a:srgbClr val="000000"/>
                </a:solidFill>
              </a:rPr>
              <a:pPr fontAlgn="base">
                <a:spcBef>
                  <a:spcPct val="0"/>
                </a:spcBef>
                <a:spcAft>
                  <a:spcPct val="0"/>
                </a:spcAft>
              </a:pPr>
              <a:t>‹#›</a:t>
            </a:fld>
            <a:endParaRPr lang="ru-RU" altLang="ru-RU" smtClean="0">
              <a:solidFill>
                <a:srgbClr val="000000"/>
              </a:solidFill>
            </a:endParaRPr>
          </a:p>
        </p:txBody>
      </p:sp>
    </p:spTree>
    <p:extLst>
      <p:ext uri="{BB962C8B-B14F-4D97-AF65-F5344CB8AC3E}">
        <p14:creationId xmlns:p14="http://schemas.microsoft.com/office/powerpoint/2010/main" val="7556181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hse.ru/staff/grebnev"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wmf"/></Relationships>
</file>

<file path=ppt/slides/_rels/slide17.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0.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1.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2.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3" Type="http://schemas.openxmlformats.org/officeDocument/2006/relationships/image" Target="../media/image25.png"/><Relationship Id="rId18" Type="http://schemas.openxmlformats.org/officeDocument/2006/relationships/image" Target="../media/image30.png"/><Relationship Id="rId26" Type="http://schemas.openxmlformats.org/officeDocument/2006/relationships/image" Target="../media/image38.png"/><Relationship Id="rId39" Type="http://schemas.openxmlformats.org/officeDocument/2006/relationships/image" Target="../media/image51.png"/><Relationship Id="rId21" Type="http://schemas.openxmlformats.org/officeDocument/2006/relationships/image" Target="../media/image33.png"/><Relationship Id="rId34" Type="http://schemas.openxmlformats.org/officeDocument/2006/relationships/image" Target="../media/image46.png"/><Relationship Id="rId42" Type="http://schemas.openxmlformats.org/officeDocument/2006/relationships/image" Target="../media/image54.png"/><Relationship Id="rId47" Type="http://schemas.openxmlformats.org/officeDocument/2006/relationships/image" Target="../media/image59.png"/><Relationship Id="rId50" Type="http://schemas.openxmlformats.org/officeDocument/2006/relationships/image" Target="../media/image62.png"/><Relationship Id="rId55" Type="http://schemas.openxmlformats.org/officeDocument/2006/relationships/image" Target="../media/image67.png"/><Relationship Id="rId7" Type="http://schemas.openxmlformats.org/officeDocument/2006/relationships/image" Target="../media/image19.png"/><Relationship Id="rId2" Type="http://schemas.openxmlformats.org/officeDocument/2006/relationships/image" Target="../media/image14.png"/><Relationship Id="rId16" Type="http://schemas.openxmlformats.org/officeDocument/2006/relationships/image" Target="../media/image28.png"/><Relationship Id="rId20" Type="http://schemas.openxmlformats.org/officeDocument/2006/relationships/image" Target="../media/image32.png"/><Relationship Id="rId29" Type="http://schemas.openxmlformats.org/officeDocument/2006/relationships/image" Target="../media/image41.png"/><Relationship Id="rId41" Type="http://schemas.openxmlformats.org/officeDocument/2006/relationships/image" Target="../media/image53.png"/><Relationship Id="rId54"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24" Type="http://schemas.openxmlformats.org/officeDocument/2006/relationships/image" Target="../media/image36.png"/><Relationship Id="rId32" Type="http://schemas.openxmlformats.org/officeDocument/2006/relationships/image" Target="../media/image44.png"/><Relationship Id="rId37" Type="http://schemas.openxmlformats.org/officeDocument/2006/relationships/image" Target="../media/image49.png"/><Relationship Id="rId40" Type="http://schemas.openxmlformats.org/officeDocument/2006/relationships/image" Target="../media/image52.png"/><Relationship Id="rId45" Type="http://schemas.openxmlformats.org/officeDocument/2006/relationships/image" Target="../media/image57.png"/><Relationship Id="rId53" Type="http://schemas.openxmlformats.org/officeDocument/2006/relationships/image" Target="../media/image65.png"/><Relationship Id="rId58" Type="http://schemas.openxmlformats.org/officeDocument/2006/relationships/image" Target="../media/image70.png"/><Relationship Id="rId5" Type="http://schemas.openxmlformats.org/officeDocument/2006/relationships/image" Target="../media/image17.png"/><Relationship Id="rId15" Type="http://schemas.openxmlformats.org/officeDocument/2006/relationships/image" Target="../media/image27.png"/><Relationship Id="rId23" Type="http://schemas.openxmlformats.org/officeDocument/2006/relationships/image" Target="../media/image35.png"/><Relationship Id="rId28" Type="http://schemas.openxmlformats.org/officeDocument/2006/relationships/image" Target="../media/image40.png"/><Relationship Id="rId36" Type="http://schemas.openxmlformats.org/officeDocument/2006/relationships/image" Target="../media/image48.png"/><Relationship Id="rId49" Type="http://schemas.openxmlformats.org/officeDocument/2006/relationships/image" Target="../media/image61.png"/><Relationship Id="rId57" Type="http://schemas.openxmlformats.org/officeDocument/2006/relationships/image" Target="../media/image69.png"/><Relationship Id="rId61" Type="http://schemas.openxmlformats.org/officeDocument/2006/relationships/image" Target="../media/image73.png"/><Relationship Id="rId10" Type="http://schemas.openxmlformats.org/officeDocument/2006/relationships/image" Target="../media/image22.png"/><Relationship Id="rId19" Type="http://schemas.openxmlformats.org/officeDocument/2006/relationships/image" Target="../media/image31.png"/><Relationship Id="rId31" Type="http://schemas.openxmlformats.org/officeDocument/2006/relationships/image" Target="../media/image43.png"/><Relationship Id="rId44" Type="http://schemas.openxmlformats.org/officeDocument/2006/relationships/image" Target="../media/image56.png"/><Relationship Id="rId52" Type="http://schemas.openxmlformats.org/officeDocument/2006/relationships/image" Target="../media/image64.png"/><Relationship Id="rId60" Type="http://schemas.openxmlformats.org/officeDocument/2006/relationships/image" Target="../media/image72.jpe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png"/><Relationship Id="rId27" Type="http://schemas.openxmlformats.org/officeDocument/2006/relationships/image" Target="../media/image39.png"/><Relationship Id="rId30" Type="http://schemas.openxmlformats.org/officeDocument/2006/relationships/image" Target="../media/image42.png"/><Relationship Id="rId35" Type="http://schemas.openxmlformats.org/officeDocument/2006/relationships/image" Target="../media/image47.png"/><Relationship Id="rId43" Type="http://schemas.openxmlformats.org/officeDocument/2006/relationships/image" Target="../media/image55.png"/><Relationship Id="rId48" Type="http://schemas.openxmlformats.org/officeDocument/2006/relationships/image" Target="../media/image60.png"/><Relationship Id="rId56" Type="http://schemas.openxmlformats.org/officeDocument/2006/relationships/image" Target="../media/image68.png"/><Relationship Id="rId8" Type="http://schemas.openxmlformats.org/officeDocument/2006/relationships/image" Target="../media/image20.png"/><Relationship Id="rId51" Type="http://schemas.openxmlformats.org/officeDocument/2006/relationships/image" Target="../media/image63.png"/><Relationship Id="rId3" Type="http://schemas.openxmlformats.org/officeDocument/2006/relationships/image" Target="../media/image15.png"/><Relationship Id="rId12" Type="http://schemas.openxmlformats.org/officeDocument/2006/relationships/image" Target="../media/image24.png"/><Relationship Id="rId17" Type="http://schemas.openxmlformats.org/officeDocument/2006/relationships/image" Target="../media/image29.png"/><Relationship Id="rId25" Type="http://schemas.openxmlformats.org/officeDocument/2006/relationships/image" Target="../media/image37.png"/><Relationship Id="rId33" Type="http://schemas.openxmlformats.org/officeDocument/2006/relationships/image" Target="../media/image45.png"/><Relationship Id="rId38" Type="http://schemas.openxmlformats.org/officeDocument/2006/relationships/image" Target="../media/image50.png"/><Relationship Id="rId46" Type="http://schemas.openxmlformats.org/officeDocument/2006/relationships/image" Target="../media/image58.png"/><Relationship Id="rId59" Type="http://schemas.openxmlformats.org/officeDocument/2006/relationships/image" Target="../media/image71.png"/></Relationships>
</file>

<file path=ppt/slides/_rels/slide4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slide" Target="slide7.xml"/><Relationship Id="rId7" Type="http://schemas.openxmlformats.org/officeDocument/2006/relationships/image" Target="../media/image55.png"/><Relationship Id="rId2" Type="http://schemas.openxmlformats.org/officeDocument/2006/relationships/image" Target="../media/image72.jpeg"/><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43.png"/><Relationship Id="rId5" Type="http://schemas.openxmlformats.org/officeDocument/2006/relationships/image" Target="../media/image56.png"/><Relationship Id="rId10" Type="http://schemas.openxmlformats.org/officeDocument/2006/relationships/image" Target="../media/image41.png"/><Relationship Id="rId4" Type="http://schemas.openxmlformats.org/officeDocument/2006/relationships/image" Target="../media/image47.png"/><Relationship Id="rId9" Type="http://schemas.openxmlformats.org/officeDocument/2006/relationships/image" Target="../media/image4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2.xml"/><Relationship Id="rId5" Type="http://schemas.openxmlformats.org/officeDocument/2006/relationships/image" Target="NULL"/><Relationship Id="rId4" Type="http://schemas.openxmlformats.org/officeDocument/2006/relationships/image" Target="NULL"/></Relationships>
</file>

<file path=ppt/slides/_rels/slide5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slide" Target="slide82.xml"/><Relationship Id="rId13" Type="http://schemas.openxmlformats.org/officeDocument/2006/relationships/slide" Target="slide8.xml"/><Relationship Id="rId3" Type="http://schemas.openxmlformats.org/officeDocument/2006/relationships/slide" Target="slide81.xml"/><Relationship Id="rId7" Type="http://schemas.openxmlformats.org/officeDocument/2006/relationships/slide" Target="slide70.xml"/><Relationship Id="rId12" Type="http://schemas.openxmlformats.org/officeDocument/2006/relationships/slide" Target="slide86.xml"/><Relationship Id="rId2"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9.xml"/><Relationship Id="rId11" Type="http://schemas.openxmlformats.org/officeDocument/2006/relationships/slide" Target="slide73.xml"/><Relationship Id="rId5" Type="http://schemas.openxmlformats.org/officeDocument/2006/relationships/slide" Target="slide106.xml"/><Relationship Id="rId10" Type="http://schemas.openxmlformats.org/officeDocument/2006/relationships/slide" Target="slide10.xml"/><Relationship Id="rId4" Type="http://schemas.openxmlformats.org/officeDocument/2006/relationships/slide" Target="slide59.xml"/><Relationship Id="rId9" Type="http://schemas.openxmlformats.org/officeDocument/2006/relationships/slide" Target="slide88.xml"/><Relationship Id="rId14" Type="http://schemas.openxmlformats.org/officeDocument/2006/relationships/slide" Target="slide6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6.e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78.wmf"/></Relationships>
</file>

<file path=ppt/slides/_rels/slide8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1768755"/>
          </a:xfrm>
        </p:spPr>
        <p:txBody>
          <a:bodyPr/>
          <a:lstStyle/>
          <a:p>
            <a:r>
              <a:rPr lang="en-US" dirty="0" smtClean="0"/>
              <a:t>Economics vs Economy</a:t>
            </a:r>
            <a:endParaRPr lang="ru-RU" dirty="0"/>
          </a:p>
        </p:txBody>
      </p:sp>
      <p:sp>
        <p:nvSpPr>
          <p:cNvPr id="3" name="Подзаголовок 2"/>
          <p:cNvSpPr>
            <a:spLocks noGrp="1"/>
          </p:cNvSpPr>
          <p:nvPr>
            <p:ph type="subTitle" idx="1"/>
          </p:nvPr>
        </p:nvSpPr>
        <p:spPr/>
        <p:txBody>
          <a:bodyPr>
            <a:normAutofit/>
          </a:bodyPr>
          <a:lstStyle/>
          <a:p>
            <a:r>
              <a:rPr lang="ru-RU" sz="3600" dirty="0" smtClean="0"/>
              <a:t>Гребнев Леонид Сергеевич</a:t>
            </a:r>
          </a:p>
          <a:p>
            <a:r>
              <a:rPr lang="en-US" sz="3600" dirty="0" smtClean="0">
                <a:hlinkClick r:id="rId2"/>
              </a:rPr>
              <a:t>http://www.hse.ru/staff/grebnev</a:t>
            </a:r>
            <a:r>
              <a:rPr lang="ru-RU" sz="3600" dirty="0" smtClean="0"/>
              <a:t> </a:t>
            </a:r>
            <a:endParaRPr lang="ru-RU" sz="3600" dirty="0"/>
          </a:p>
        </p:txBody>
      </p:sp>
    </p:spTree>
    <p:extLst>
      <p:ext uri="{BB962C8B-B14F-4D97-AF65-F5344CB8AC3E}">
        <p14:creationId xmlns:p14="http://schemas.microsoft.com/office/powerpoint/2010/main" val="24192367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Надпись 2"/>
          <p:cNvSpPr txBox="1">
            <a:spLocks noGrp="1" noChangeArrowheads="1"/>
          </p:cNvSpPr>
          <p:nvPr>
            <p:ph idx="1"/>
          </p:nvPr>
        </p:nvSpPr>
        <p:spPr bwMode="auto">
          <a:xfrm>
            <a:off x="318911" y="2423572"/>
            <a:ext cx="11319933" cy="41713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indent="450215" algn="just">
              <a:lnSpc>
                <a:spcPct val="115000"/>
              </a:lnSpc>
              <a:spcAft>
                <a:spcPts val="0"/>
              </a:spcAft>
            </a:pPr>
            <a:r>
              <a:rPr lang="en-US" sz="2400" spc="0" dirty="0" smtClean="0">
                <a:effectLst/>
                <a:ea typeface="Times New Roman" panose="02020603050405020304" pitchFamily="18" charset="0"/>
                <a:cs typeface="Times New Roman" panose="02020603050405020304" pitchFamily="18" charset="0"/>
              </a:rPr>
              <a:t>“</a:t>
            </a:r>
            <a:r>
              <a:rPr lang="en-US" sz="2400" i="1" spc="0" dirty="0">
                <a:effectLst/>
                <a:ea typeface="Times New Roman" panose="02020603050405020304" pitchFamily="18" charset="0"/>
                <a:cs typeface="Century Schoolbook" panose="02040604050505020304" pitchFamily="18" charset="0"/>
              </a:rPr>
              <a:t>Land</a:t>
            </a:r>
            <a:r>
              <a:rPr lang="en-US" sz="2400" spc="0" dirty="0">
                <a:effectLst/>
                <a:ea typeface="Times New Roman" panose="02020603050405020304" pitchFamily="18" charset="0"/>
                <a:cs typeface="Century Schoolbook" panose="02040604050505020304" pitchFamily="18" charset="0"/>
              </a:rPr>
              <a:t> </a:t>
            </a:r>
            <a:r>
              <a:rPr lang="en-US" sz="2400" u="sng" spc="0" dirty="0" smtClean="0">
                <a:solidFill>
                  <a:srgbClr val="7030A0"/>
                </a:solidFill>
                <a:effectLst/>
                <a:ea typeface="Times New Roman" panose="02020603050405020304" pitchFamily="18" charset="0"/>
                <a:cs typeface="Century Schoolbook" panose="02040604050505020304" pitchFamily="18" charset="0"/>
              </a:rPr>
              <a:t>(=</a:t>
            </a:r>
            <a:r>
              <a:rPr lang="ru-RU" sz="2400" u="sng" spc="0" dirty="0" smtClean="0">
                <a:solidFill>
                  <a:srgbClr val="7030A0"/>
                </a:solidFill>
                <a:effectLst/>
                <a:ea typeface="Times New Roman" panose="02020603050405020304" pitchFamily="18" charset="0"/>
                <a:cs typeface="Century Schoolbook" panose="02040604050505020304" pitchFamily="18" charset="0"/>
              </a:rPr>
              <a:t>поверхность только!!</a:t>
            </a:r>
            <a:r>
              <a:rPr lang="ru-RU" sz="2400" spc="0" dirty="0" smtClean="0">
                <a:effectLst/>
                <a:ea typeface="Times New Roman" panose="02020603050405020304" pitchFamily="18" charset="0"/>
                <a:cs typeface="Century Schoolbook" panose="02040604050505020304" pitchFamily="18" charset="0"/>
              </a:rPr>
              <a:t>) </a:t>
            </a:r>
            <a:r>
              <a:rPr lang="en-US" sz="2400" spc="0" dirty="0" smtClean="0">
                <a:effectLst/>
                <a:ea typeface="Times New Roman" panose="02020603050405020304" pitchFamily="18" charset="0"/>
                <a:cs typeface="Century Schoolbook" panose="02040604050505020304" pitchFamily="18" charset="0"/>
              </a:rPr>
              <a:t>– </a:t>
            </a:r>
            <a:r>
              <a:rPr lang="en-US" sz="2400" dirty="0">
                <a:effectLst/>
                <a:ea typeface="Times New Roman" panose="02020603050405020304" pitchFamily="18" charset="0"/>
                <a:cs typeface="Angsana New"/>
              </a:rPr>
              <a:t>or, </a:t>
            </a:r>
            <a:r>
              <a:rPr lang="en-US" sz="2400" b="1" dirty="0">
                <a:solidFill>
                  <a:srgbClr val="7030A0"/>
                </a:solidFill>
                <a:effectLst/>
                <a:ea typeface="Times New Roman" panose="02020603050405020304" pitchFamily="18" charset="0"/>
                <a:cs typeface="Angsana New"/>
              </a:rPr>
              <a:t>more generally</a:t>
            </a:r>
            <a:r>
              <a:rPr lang="en-US" sz="2400" dirty="0">
                <a:effectLst/>
                <a:ea typeface="Times New Roman" panose="02020603050405020304" pitchFamily="18" charset="0"/>
                <a:cs typeface="Angsana New"/>
              </a:rPr>
              <a:t>, natural </a:t>
            </a:r>
            <a:r>
              <a:rPr lang="en-US" sz="2400" b="1" u="sng" dirty="0">
                <a:solidFill>
                  <a:srgbClr val="FF0000"/>
                </a:solidFill>
                <a:effectLst/>
                <a:ea typeface="Times New Roman" panose="02020603050405020304" pitchFamily="18" charset="0"/>
                <a:cs typeface="Angsana New"/>
              </a:rPr>
              <a:t>resources</a:t>
            </a:r>
            <a:r>
              <a:rPr lang="en-US" sz="2400" dirty="0">
                <a:solidFill>
                  <a:srgbClr val="FF0000"/>
                </a:solidFill>
                <a:effectLst/>
                <a:ea typeface="Times New Roman" panose="02020603050405020304" pitchFamily="18" charset="0"/>
                <a:cs typeface="Angsana New"/>
              </a:rPr>
              <a:t> </a:t>
            </a:r>
            <a:r>
              <a:rPr lang="en-US" sz="2400" dirty="0">
                <a:effectLst/>
                <a:ea typeface="Times New Roman" panose="02020603050405020304" pitchFamily="18" charset="0"/>
                <a:cs typeface="Angsana New"/>
              </a:rPr>
              <a:t>– represents the gift of nature to our productive processes. It consists of the land used for farming or for underpinning houses, factories, and roads; the </a:t>
            </a:r>
            <a:r>
              <a:rPr lang="en-US" sz="2400" b="1" i="1" dirty="0">
                <a:solidFill>
                  <a:srgbClr val="FF0000"/>
                </a:solidFill>
                <a:effectLst/>
                <a:ea typeface="Times New Roman" panose="02020603050405020304" pitchFamily="18" charset="0"/>
                <a:cs typeface="Angsana New"/>
              </a:rPr>
              <a:t>energy resources </a:t>
            </a:r>
            <a:r>
              <a:rPr lang="en-US" sz="2400" dirty="0">
                <a:effectLst/>
                <a:ea typeface="Times New Roman" panose="02020603050405020304" pitchFamily="18" charset="0"/>
                <a:cs typeface="Angsana New"/>
              </a:rPr>
              <a:t>that fuel our cars and heat our homes; and the </a:t>
            </a:r>
            <a:r>
              <a:rPr lang="en-US" sz="2400" b="1" i="1" dirty="0" err="1">
                <a:solidFill>
                  <a:srgbClr val="FF0000"/>
                </a:solidFill>
                <a:effectLst/>
                <a:ea typeface="Times New Roman" panose="02020603050405020304" pitchFamily="18" charset="0"/>
                <a:cs typeface="Angsana New"/>
              </a:rPr>
              <a:t>nonenergy</a:t>
            </a:r>
            <a:r>
              <a:rPr lang="en-US" sz="2400" b="1" i="1" dirty="0">
                <a:solidFill>
                  <a:srgbClr val="FF0000"/>
                </a:solidFill>
                <a:effectLst/>
                <a:ea typeface="Times New Roman" panose="02020603050405020304" pitchFamily="18" charset="0"/>
                <a:cs typeface="Angsana New"/>
              </a:rPr>
              <a:t> resources </a:t>
            </a:r>
            <a:r>
              <a:rPr lang="en-US" sz="2400" dirty="0">
                <a:effectLst/>
                <a:ea typeface="Times New Roman" panose="02020603050405020304" pitchFamily="18" charset="0"/>
                <a:cs typeface="Angsana New"/>
              </a:rPr>
              <a:t>like copper and iron ore and sand…</a:t>
            </a:r>
            <a:endParaRPr lang="ru-RU" sz="2400" dirty="0">
              <a:effectLst/>
              <a:ea typeface="Times New Roman" panose="02020603050405020304" pitchFamily="18" charset="0"/>
              <a:cs typeface="Times New Roman" panose="02020603050405020304" pitchFamily="18" charset="0"/>
            </a:endParaRPr>
          </a:p>
          <a:p>
            <a:pPr indent="450215" algn="just">
              <a:lnSpc>
                <a:spcPct val="115000"/>
              </a:lnSpc>
              <a:spcAft>
                <a:spcPts val="0"/>
              </a:spcAft>
            </a:pPr>
            <a:r>
              <a:rPr lang="en-US" sz="2400" i="1" spc="0" dirty="0">
                <a:effectLst/>
                <a:ea typeface="Times New Roman" panose="02020603050405020304" pitchFamily="18" charset="0"/>
                <a:cs typeface="Times New Roman" panose="02020603050405020304" pitchFamily="18" charset="0"/>
              </a:rPr>
              <a:t>Labor</a:t>
            </a:r>
            <a:r>
              <a:rPr lang="en-US" sz="2400" spc="0" dirty="0">
                <a:effectLst/>
                <a:ea typeface="Times New Roman" panose="02020603050405020304" pitchFamily="18" charset="0"/>
                <a:cs typeface="Times New Roman" panose="02020603050405020304" pitchFamily="18" charset="0"/>
              </a:rPr>
              <a:t> </a:t>
            </a:r>
            <a:r>
              <a:rPr lang="en-US" sz="2400" dirty="0">
                <a:effectLst/>
                <a:ea typeface="Times New Roman" panose="02020603050405020304" pitchFamily="18" charset="0"/>
                <a:cs typeface="Angsana New"/>
              </a:rPr>
              <a:t>consists of the human </a:t>
            </a:r>
            <a:r>
              <a:rPr lang="en-US" sz="2400" b="1" u="sng" dirty="0">
                <a:solidFill>
                  <a:srgbClr val="7030A0"/>
                </a:solidFill>
                <a:effectLst/>
                <a:ea typeface="Times New Roman" panose="02020603050405020304" pitchFamily="18" charset="0"/>
                <a:cs typeface="Angsana New"/>
              </a:rPr>
              <a:t>time</a:t>
            </a:r>
            <a:r>
              <a:rPr lang="en-US" sz="2400" dirty="0">
                <a:solidFill>
                  <a:srgbClr val="7030A0"/>
                </a:solidFill>
                <a:effectLst/>
                <a:ea typeface="Times New Roman" panose="02020603050405020304" pitchFamily="18" charset="0"/>
                <a:cs typeface="Angsana New"/>
              </a:rPr>
              <a:t> </a:t>
            </a:r>
            <a:r>
              <a:rPr lang="en-US" sz="2400" dirty="0">
                <a:effectLst/>
                <a:ea typeface="Times New Roman" panose="02020603050405020304" pitchFamily="18" charset="0"/>
                <a:cs typeface="Angsana New"/>
              </a:rPr>
              <a:t>spent in production—working in automobile factories, tilling the land, teaching school, or baking pizzas… </a:t>
            </a:r>
            <a:endParaRPr lang="ru-RU" sz="2400" dirty="0">
              <a:effectLst/>
              <a:ea typeface="Times New Roman" panose="02020603050405020304" pitchFamily="18" charset="0"/>
            </a:endParaRPr>
          </a:p>
          <a:p>
            <a:pPr indent="450215" algn="just">
              <a:lnSpc>
                <a:spcPct val="115000"/>
              </a:lnSpc>
              <a:spcAft>
                <a:spcPts val="0"/>
              </a:spcAft>
            </a:pPr>
            <a:r>
              <a:rPr lang="en-US" sz="2400" i="1" spc="0" dirty="0">
                <a:effectLst/>
                <a:ea typeface="Calibri" panose="020F0502020204030204" pitchFamily="34" charset="0"/>
                <a:cs typeface="Times New Roman" panose="02020603050405020304" pitchFamily="18" charset="0"/>
              </a:rPr>
              <a:t>Capital</a:t>
            </a:r>
            <a:r>
              <a:rPr lang="en-US" sz="2400" spc="0" dirty="0">
                <a:effectLst/>
                <a:ea typeface="Calibri" panose="020F0502020204030204" pitchFamily="34" charset="0"/>
                <a:cs typeface="Times New Roman" panose="02020603050405020304" pitchFamily="18" charset="0"/>
              </a:rPr>
              <a:t> </a:t>
            </a:r>
            <a:r>
              <a:rPr lang="en-US" sz="2400" b="1" u="sng" spc="0" dirty="0">
                <a:effectLst/>
                <a:ea typeface="Calibri" panose="020F0502020204030204" pitchFamily="34" charset="0"/>
                <a:cs typeface="Century Schoolbook" panose="02040604050505020304" pitchFamily="18" charset="0"/>
              </a:rPr>
              <a:t>resources</a:t>
            </a:r>
            <a:r>
              <a:rPr lang="en-US" sz="2400" spc="0" dirty="0">
                <a:effectLst/>
                <a:ea typeface="Calibri" panose="020F0502020204030204" pitchFamily="34" charset="0"/>
                <a:cs typeface="Century Schoolbook" panose="02040604050505020304" pitchFamily="18" charset="0"/>
              </a:rPr>
              <a:t> form the durable goods of economy, produced in order to produce yet other goods. Capital goods include machines, roads, computers, hammers, trucks, steel mills, automobiles, washing machines, and buildings…” </a:t>
            </a:r>
            <a:r>
              <a:rPr lang="en-US" sz="2400" i="1" dirty="0">
                <a:effectLst/>
                <a:ea typeface="Calibri" panose="020F0502020204030204" pitchFamily="34" charset="0"/>
                <a:cs typeface="Times New Roman" panose="02020603050405020304" pitchFamily="18" charset="0"/>
              </a:rPr>
              <a:t>Samuelson, </a:t>
            </a:r>
            <a:r>
              <a:rPr lang="en-US" sz="2400" i="1" dirty="0" smtClean="0">
                <a:effectLst/>
                <a:ea typeface="Calibri" panose="020F0502020204030204" pitchFamily="34" charset="0"/>
                <a:cs typeface="Times New Roman" panose="02020603050405020304" pitchFamily="18" charset="0"/>
              </a:rPr>
              <a:t>Nordhaus</a:t>
            </a:r>
            <a:endParaRPr lang="ru-RU" sz="2400" dirty="0">
              <a:effectLst/>
              <a:ea typeface="Calibri" panose="020F0502020204030204" pitchFamily="34" charset="0"/>
              <a:cs typeface="Times New Roman" panose="02020603050405020304" pitchFamily="18" charset="0"/>
            </a:endParaRPr>
          </a:p>
        </p:txBody>
      </p:sp>
      <p:sp>
        <p:nvSpPr>
          <p:cNvPr id="11" name="TextBox 10"/>
          <p:cNvSpPr txBox="1"/>
          <p:nvPr/>
        </p:nvSpPr>
        <p:spPr>
          <a:xfrm>
            <a:off x="686365" y="1038577"/>
            <a:ext cx="10083235" cy="1384995"/>
          </a:xfrm>
          <a:prstGeom prst="rect">
            <a:avLst/>
          </a:prstGeom>
          <a:noFill/>
        </p:spPr>
        <p:txBody>
          <a:bodyPr wrap="square" rtlCol="0">
            <a:spAutoFit/>
          </a:bodyPr>
          <a:lstStyle/>
          <a:p>
            <a:r>
              <a:rPr lang="en-US" sz="2800" dirty="0" smtClean="0"/>
              <a:t>“Another </a:t>
            </a:r>
            <a:r>
              <a:rPr lang="en-US" sz="2800" dirty="0"/>
              <a:t>term for </a:t>
            </a:r>
            <a:r>
              <a:rPr lang="en-US" sz="2800" dirty="0">
                <a:solidFill>
                  <a:srgbClr val="FF0000"/>
                </a:solidFill>
              </a:rPr>
              <a:t>inputs</a:t>
            </a:r>
            <a:r>
              <a:rPr lang="en-US" sz="2800" dirty="0"/>
              <a:t> is </a:t>
            </a:r>
            <a:r>
              <a:rPr lang="en-US" sz="2800" dirty="0">
                <a:solidFill>
                  <a:srgbClr val="FF0000"/>
                </a:solidFill>
              </a:rPr>
              <a:t>factors</a:t>
            </a:r>
            <a:r>
              <a:rPr lang="en-US" sz="2800" dirty="0"/>
              <a:t> of production. These can be classified into three broad categories: land, labor and </a:t>
            </a:r>
            <a:r>
              <a:rPr lang="en-US" sz="2800" dirty="0" smtClean="0"/>
              <a:t>capital”</a:t>
            </a:r>
          </a:p>
          <a:p>
            <a:pPr algn="r"/>
            <a:r>
              <a:rPr lang="en-US" sz="2800" dirty="0" smtClean="0"/>
              <a:t> </a:t>
            </a:r>
            <a:r>
              <a:rPr lang="en-US" sz="2800" i="1" dirty="0"/>
              <a:t>Samuelson P.A., Nordhaus W.D.</a:t>
            </a:r>
            <a:r>
              <a:rPr lang="en-US" sz="2800" dirty="0"/>
              <a:t> </a:t>
            </a:r>
            <a:r>
              <a:rPr lang="en-US" sz="2800" dirty="0" smtClean="0"/>
              <a:t>Economics</a:t>
            </a:r>
            <a:endParaRPr lang="ru-RU" sz="2800" dirty="0"/>
          </a:p>
        </p:txBody>
      </p:sp>
      <p:sp>
        <p:nvSpPr>
          <p:cNvPr id="12" name="TextBox 11"/>
          <p:cNvSpPr txBox="1"/>
          <p:nvPr/>
        </p:nvSpPr>
        <p:spPr>
          <a:xfrm>
            <a:off x="134912" y="3232491"/>
            <a:ext cx="6266908" cy="646331"/>
          </a:xfrm>
          <a:prstGeom prst="rect">
            <a:avLst/>
          </a:prstGeom>
          <a:solidFill>
            <a:schemeClr val="bg1"/>
          </a:solidFill>
        </p:spPr>
        <p:txBody>
          <a:bodyPr wrap="none" rtlCol="0">
            <a:spAutoFit/>
          </a:bodyPr>
          <a:lstStyle/>
          <a:p>
            <a:r>
              <a:rPr lang="en-US" sz="3600" b="1" dirty="0" smtClean="0"/>
              <a:t>Earth </a:t>
            </a:r>
            <a:r>
              <a:rPr lang="ru-RU" sz="3600" b="1" dirty="0" smtClean="0"/>
              <a:t>как </a:t>
            </a:r>
            <a:r>
              <a:rPr lang="ru-RU" sz="3600" b="1" dirty="0" smtClean="0">
                <a:solidFill>
                  <a:srgbClr val="FF0000"/>
                </a:solidFill>
              </a:rPr>
              <a:t>фактор</a:t>
            </a:r>
            <a:r>
              <a:rPr lang="ru-RU" sz="3600" b="1" dirty="0" smtClean="0"/>
              <a:t>:</a:t>
            </a:r>
            <a:r>
              <a:rPr lang="en-US" sz="3600" b="1" dirty="0" smtClean="0"/>
              <a:t> gravitation… </a:t>
            </a:r>
            <a:endParaRPr lang="ru-RU" sz="3600" b="1" dirty="0"/>
          </a:p>
        </p:txBody>
      </p:sp>
      <p:sp>
        <p:nvSpPr>
          <p:cNvPr id="14" name="Заголовок 1"/>
          <p:cNvSpPr>
            <a:spLocks noGrp="1"/>
          </p:cNvSpPr>
          <p:nvPr>
            <p:ph type="title"/>
          </p:nvPr>
        </p:nvSpPr>
        <p:spPr>
          <a:xfrm>
            <a:off x="870284" y="57253"/>
            <a:ext cx="10515600" cy="1325563"/>
          </a:xfrm>
        </p:spPr>
        <p:txBody>
          <a:bodyPr/>
          <a:lstStyle/>
          <a:p>
            <a:pPr algn="ctr"/>
            <a:r>
              <a:rPr lang="ru-RU" dirty="0" smtClean="0"/>
              <a:t>Факторы</a:t>
            </a:r>
            <a:r>
              <a:rPr lang="en-US" dirty="0" smtClean="0"/>
              <a:t>(=</a:t>
            </a:r>
            <a:r>
              <a:rPr lang="ru-RU" dirty="0" smtClean="0"/>
              <a:t>ресурсы) в </a:t>
            </a:r>
            <a:r>
              <a:rPr lang="en-US" dirty="0" smtClean="0"/>
              <a:t>Economics</a:t>
            </a:r>
            <a:endParaRPr lang="ru-RU" dirty="0"/>
          </a:p>
        </p:txBody>
      </p:sp>
    </p:spTree>
    <p:extLst>
      <p:ext uri="{BB962C8B-B14F-4D97-AF65-F5344CB8AC3E}">
        <p14:creationId xmlns:p14="http://schemas.microsoft.com/office/powerpoint/2010/main" val="3534061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bg/>
                                          </p:spTgt>
                                        </p:tgtEl>
                                        <p:attrNameLst>
                                          <p:attrName>style.visibility</p:attrName>
                                        </p:attrNameLst>
                                      </p:cBhvr>
                                      <p:to>
                                        <p:strVal val="visible"/>
                                      </p:to>
                                    </p:set>
                                    <p:animEffect transition="in" filter="wipe(up)">
                                      <p:cBhvr>
                                        <p:cTn id="12" dur="500"/>
                                        <p:tgtEl>
                                          <p:spTgt spid="10">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ipe(up)">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wipe(up)">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wipe(up)">
                                      <p:cBhvr>
                                        <p:cTn id="27" dur="500"/>
                                        <p:tgtEl>
                                          <p:spTgt spid="10">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11" grpId="0"/>
      <p:bldP spid="12"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1879600" y="0"/>
            <a:ext cx="8229600" cy="1143000"/>
          </a:xfrm>
        </p:spPr>
        <p:txBody>
          <a:bodyPr/>
          <a:lstStyle/>
          <a:p>
            <a:pPr eaLnBrk="1" hangingPunct="1"/>
            <a:r>
              <a:rPr lang="ru-RU" altLang="ru-RU" sz="4000" dirty="0"/>
              <a:t>«Конечный результат» в России</a:t>
            </a:r>
          </a:p>
        </p:txBody>
      </p:sp>
      <p:pic>
        <p:nvPicPr>
          <p:cNvPr id="12291" name="Picture 4"/>
          <p:cNvPicPr>
            <a:picLocks noGrp="1" noChangeAspect="1" noChangeArrowheads="1"/>
          </p:cNvPicPr>
          <p:nvPr>
            <p:ph type="body" idx="4294967295"/>
          </p:nvPr>
        </p:nvPicPr>
        <p:blipFill>
          <a:blip r:embed="rId2" cstate="print">
            <a:extLst>
              <a:ext uri="{28A0092B-C50C-407E-A947-70E740481C1C}">
                <a14:useLocalDpi xmlns:a14="http://schemas.microsoft.com/office/drawing/2010/main" val="0"/>
              </a:ext>
            </a:extLst>
          </a:blip>
          <a:srcRect/>
          <a:stretch>
            <a:fillRect/>
          </a:stretch>
        </p:blipFill>
        <p:spPr>
          <a:xfrm>
            <a:off x="1524000" y="1038225"/>
            <a:ext cx="9144000" cy="5354638"/>
          </a:xfrm>
        </p:spPr>
      </p:pic>
    </p:spTree>
    <p:extLst>
      <p:ext uri="{BB962C8B-B14F-4D97-AF65-F5344CB8AC3E}">
        <p14:creationId xmlns:p14="http://schemas.microsoft.com/office/powerpoint/2010/main" val="233819925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524000" y="0"/>
            <a:ext cx="9144000" cy="793750"/>
          </a:xfrm>
        </p:spPr>
        <p:txBody>
          <a:bodyPr>
            <a:normAutofit fontScale="90000"/>
          </a:bodyPr>
          <a:lstStyle/>
          <a:p>
            <a:pPr algn="ctr" eaLnBrk="1" hangingPunct="1"/>
            <a:r>
              <a:rPr lang="ru-RU" altLang="ru-RU" sz="3200" b="1" dirty="0"/>
              <a:t>Рациональные реакции в </a:t>
            </a:r>
            <a:r>
              <a:rPr lang="ru-RU" altLang="ru-RU" sz="3200" b="1" dirty="0" smtClean="0"/>
              <a:t>хозяйствовании (эффекты замещения и дохода)</a:t>
            </a:r>
            <a:endParaRPr lang="ru-RU" altLang="ru-RU" sz="3200" b="1" dirty="0"/>
          </a:p>
        </p:txBody>
      </p:sp>
      <p:sp>
        <p:nvSpPr>
          <p:cNvPr id="29699" name="Rectangle 3"/>
          <p:cNvSpPr>
            <a:spLocks noGrp="1" noChangeArrowheads="1"/>
          </p:cNvSpPr>
          <p:nvPr>
            <p:ph type="body" idx="1"/>
          </p:nvPr>
        </p:nvSpPr>
        <p:spPr>
          <a:xfrm>
            <a:off x="1349375" y="1600870"/>
            <a:ext cx="9318625" cy="773113"/>
          </a:xfrm>
        </p:spPr>
        <p:txBody>
          <a:bodyPr/>
          <a:lstStyle/>
          <a:p>
            <a:pPr eaLnBrk="1" hangingPunct="1"/>
            <a:r>
              <a:rPr lang="ru-RU" altLang="ru-RU" sz="2000" b="1" dirty="0"/>
              <a:t>Внешняя среда 	        Хозяйствующий агент        Внутренняя среда</a:t>
            </a:r>
          </a:p>
          <a:p>
            <a:pPr lvl="1" eaLnBrk="1" hangingPunct="1"/>
            <a:r>
              <a:rPr lang="ru-RU" altLang="ru-RU" sz="1800" b="1" dirty="0">
                <a:solidFill>
                  <a:srgbClr val="FF3300"/>
                </a:solidFill>
              </a:rPr>
              <a:t>неопределенность</a:t>
            </a:r>
            <a:r>
              <a:rPr lang="ru-RU" altLang="ru-RU" sz="1800" b="1" dirty="0"/>
              <a:t>       – </a:t>
            </a:r>
            <a:r>
              <a:rPr lang="ru-RU" altLang="ru-RU" sz="1800" b="1" dirty="0">
                <a:solidFill>
                  <a:schemeClr val="accent2"/>
                </a:solidFill>
              </a:rPr>
              <a:t>само–определение</a:t>
            </a:r>
            <a:r>
              <a:rPr lang="ru-RU" altLang="ru-RU" sz="1800" b="1" dirty="0"/>
              <a:t>	   – </a:t>
            </a:r>
            <a:r>
              <a:rPr lang="ru-RU" altLang="ru-RU" sz="1800" b="1" dirty="0">
                <a:solidFill>
                  <a:schemeClr val="folHlink"/>
                </a:solidFill>
              </a:rPr>
              <a:t>определенность</a:t>
            </a:r>
            <a:r>
              <a:rPr lang="ru-RU" altLang="ru-RU" sz="1800" b="1" dirty="0"/>
              <a:t> </a:t>
            </a:r>
          </a:p>
        </p:txBody>
      </p:sp>
      <p:sp>
        <p:nvSpPr>
          <p:cNvPr id="29702" name="Rectangle 6"/>
          <p:cNvSpPr>
            <a:spLocks noChangeArrowheads="1"/>
          </p:cNvSpPr>
          <p:nvPr/>
        </p:nvSpPr>
        <p:spPr bwMode="auto">
          <a:xfrm>
            <a:off x="1698624" y="2959770"/>
            <a:ext cx="2286000"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20000"/>
              </a:spcBef>
              <a:buFontTx/>
              <a:buChar char="•"/>
            </a:pPr>
            <a:r>
              <a:rPr lang="ru-RU" altLang="ru-RU" b="1">
                <a:solidFill>
                  <a:srgbClr val="FF3300"/>
                </a:solidFill>
              </a:rPr>
              <a:t>Изменения</a:t>
            </a:r>
            <a:r>
              <a:rPr lang="ru-RU" altLang="ru-RU" b="1"/>
              <a:t>: </a:t>
            </a:r>
            <a:br>
              <a:rPr lang="ru-RU" altLang="ru-RU" b="1"/>
            </a:br>
            <a:r>
              <a:rPr lang="ru-RU" altLang="ru-RU" b="1"/>
              <a:t/>
            </a:r>
            <a:br>
              <a:rPr lang="ru-RU" altLang="ru-RU" b="1"/>
            </a:br>
            <a:r>
              <a:rPr lang="ru-RU" altLang="ru-RU"/>
              <a:t>(«стимулы») </a:t>
            </a:r>
            <a:br>
              <a:rPr lang="ru-RU" altLang="ru-RU"/>
            </a:br>
            <a:r>
              <a:rPr lang="ru-RU" altLang="ru-RU"/>
              <a:t/>
            </a:r>
            <a:br>
              <a:rPr lang="ru-RU" altLang="ru-RU"/>
            </a:br>
            <a:endParaRPr lang="ru-RU" altLang="ru-RU" sz="3200"/>
          </a:p>
          <a:p>
            <a:pPr lvl="1" eaLnBrk="1" hangingPunct="1">
              <a:lnSpc>
                <a:spcPct val="80000"/>
              </a:lnSpc>
              <a:spcBef>
                <a:spcPct val="20000"/>
              </a:spcBef>
              <a:buFontTx/>
              <a:buChar char="–"/>
            </a:pPr>
            <a:r>
              <a:rPr lang="ru-RU" altLang="ru-RU"/>
              <a:t>вр</a:t>
            </a:r>
            <a:r>
              <a:rPr lang="ru-RU" altLang="ru-RU" b="1" i="1">
                <a:solidFill>
                  <a:srgbClr val="FF3300"/>
                </a:solidFill>
              </a:rPr>
              <a:t>е</a:t>
            </a:r>
            <a:r>
              <a:rPr lang="ru-RU" altLang="ru-RU"/>
              <a:t>менные</a:t>
            </a:r>
            <a:br>
              <a:rPr lang="ru-RU" altLang="ru-RU"/>
            </a:br>
            <a:r>
              <a:rPr lang="ru-RU" altLang="ru-RU" sz="2400"/>
              <a:t/>
            </a:r>
            <a:br>
              <a:rPr lang="ru-RU" altLang="ru-RU" sz="2400"/>
            </a:br>
            <a:endParaRPr lang="ru-RU" altLang="ru-RU" sz="2400"/>
          </a:p>
          <a:p>
            <a:pPr lvl="1" eaLnBrk="1" hangingPunct="1">
              <a:lnSpc>
                <a:spcPct val="80000"/>
              </a:lnSpc>
              <a:spcBef>
                <a:spcPct val="20000"/>
              </a:spcBef>
              <a:buFontTx/>
              <a:buChar char="–"/>
            </a:pPr>
            <a:r>
              <a:rPr lang="ru-RU" altLang="ru-RU"/>
              <a:t> «</a:t>
            </a:r>
            <a:r>
              <a:rPr lang="ru-RU" altLang="ru-RU" b="1">
                <a:solidFill>
                  <a:srgbClr val="FF3300"/>
                </a:solidFill>
              </a:rPr>
              <a:t>навсегда</a:t>
            </a:r>
            <a:r>
              <a:rPr lang="ru-RU" altLang="ru-RU"/>
              <a:t>»</a:t>
            </a:r>
          </a:p>
        </p:txBody>
      </p:sp>
      <p:sp>
        <p:nvSpPr>
          <p:cNvPr id="29704" name="Rectangle 8"/>
          <p:cNvSpPr>
            <a:spLocks noChangeArrowheads="1"/>
          </p:cNvSpPr>
          <p:nvPr/>
        </p:nvSpPr>
        <p:spPr bwMode="auto">
          <a:xfrm>
            <a:off x="4487862" y="2515269"/>
            <a:ext cx="3230562"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20000"/>
              </a:spcBef>
            </a:pPr>
            <a:r>
              <a:rPr lang="ru-RU" altLang="ru-RU"/>
              <a:t>1. Наблюдение за средой (мониторинг)</a:t>
            </a:r>
          </a:p>
          <a:p>
            <a:pPr eaLnBrk="1" hangingPunct="1">
              <a:lnSpc>
                <a:spcPct val="80000"/>
              </a:lnSpc>
              <a:spcBef>
                <a:spcPct val="20000"/>
              </a:spcBef>
            </a:pPr>
            <a:r>
              <a:rPr lang="ru-RU" altLang="ru-RU"/>
              <a:t>2. анализ </a:t>
            </a:r>
            <a:r>
              <a:rPr lang="ru-RU" altLang="ru-RU" b="1"/>
              <a:t>изменений</a:t>
            </a:r>
          </a:p>
          <a:p>
            <a:pPr eaLnBrk="1" hangingPunct="1">
              <a:lnSpc>
                <a:spcPct val="80000"/>
              </a:lnSpc>
              <a:spcBef>
                <a:spcPct val="20000"/>
              </a:spcBef>
            </a:pPr>
            <a:r>
              <a:rPr lang="ru-RU" altLang="ru-RU"/>
              <a:t>3. Принятие решения</a:t>
            </a:r>
            <a:br>
              <a:rPr lang="ru-RU" altLang="ru-RU"/>
            </a:br>
            <a:r>
              <a:rPr lang="ru-RU" altLang="ru-RU"/>
              <a:t>«реакция»: </a:t>
            </a:r>
          </a:p>
          <a:p>
            <a:pPr eaLnBrk="1" hangingPunct="1">
              <a:lnSpc>
                <a:spcPct val="80000"/>
              </a:lnSpc>
              <a:spcBef>
                <a:spcPct val="20000"/>
              </a:spcBef>
            </a:pPr>
            <a:endParaRPr lang="ru-RU" altLang="ru-RU"/>
          </a:p>
          <a:p>
            <a:pPr eaLnBrk="1" hangingPunct="1">
              <a:lnSpc>
                <a:spcPct val="80000"/>
              </a:lnSpc>
              <a:spcBef>
                <a:spcPct val="20000"/>
              </a:spcBef>
            </a:pPr>
            <a:endParaRPr lang="ru-RU" altLang="ru-RU" sz="1400"/>
          </a:p>
          <a:p>
            <a:pPr eaLnBrk="1" hangingPunct="1">
              <a:lnSpc>
                <a:spcPct val="80000"/>
              </a:lnSpc>
              <a:spcBef>
                <a:spcPct val="20000"/>
              </a:spcBef>
            </a:pPr>
            <a:r>
              <a:rPr lang="ru-RU" altLang="ru-RU"/>
              <a:t>«маневр запасами» </a:t>
            </a:r>
            <a:r>
              <a:rPr lang="ru-RU" altLang="ru-RU">
                <a:sym typeface="Symbol" panose="05050102010706020507" pitchFamily="18" charset="2"/>
              </a:rPr>
              <a:t></a:t>
            </a:r>
          </a:p>
          <a:p>
            <a:pPr eaLnBrk="1" hangingPunct="1">
              <a:lnSpc>
                <a:spcPct val="80000"/>
              </a:lnSpc>
              <a:spcBef>
                <a:spcPct val="20000"/>
              </a:spcBef>
            </a:pPr>
            <a:endParaRPr lang="ru-RU" altLang="ru-RU"/>
          </a:p>
          <a:p>
            <a:pPr eaLnBrk="1" hangingPunct="1">
              <a:lnSpc>
                <a:spcPct val="80000"/>
              </a:lnSpc>
              <a:spcBef>
                <a:spcPct val="20000"/>
              </a:spcBef>
            </a:pPr>
            <a:endParaRPr lang="ru-RU" altLang="ru-RU" sz="2400"/>
          </a:p>
          <a:p>
            <a:pPr eaLnBrk="1" hangingPunct="1">
              <a:lnSpc>
                <a:spcPct val="80000"/>
              </a:lnSpc>
              <a:spcBef>
                <a:spcPct val="20000"/>
              </a:spcBef>
            </a:pPr>
            <a:r>
              <a:rPr lang="ru-RU" altLang="ru-RU"/>
              <a:t>«маневр технологиями» </a:t>
            </a:r>
            <a:r>
              <a:rPr lang="ru-RU" altLang="ru-RU">
                <a:sym typeface="Symbol" panose="05050102010706020507" pitchFamily="18" charset="2"/>
              </a:rPr>
              <a:t></a:t>
            </a:r>
            <a:r>
              <a:rPr lang="ru-RU" altLang="ru-RU" sz="1600">
                <a:sym typeface="Symbol" panose="05050102010706020507" pitchFamily="18" charset="2"/>
              </a:rPr>
              <a:t/>
            </a:r>
            <a:br>
              <a:rPr lang="ru-RU" altLang="ru-RU" sz="1600">
                <a:sym typeface="Symbol" panose="05050102010706020507" pitchFamily="18" charset="2"/>
              </a:rPr>
            </a:br>
            <a:endParaRPr lang="ru-RU" altLang="ru-RU" sz="1600"/>
          </a:p>
          <a:p>
            <a:pPr eaLnBrk="1" hangingPunct="1">
              <a:lnSpc>
                <a:spcPct val="80000"/>
              </a:lnSpc>
              <a:spcBef>
                <a:spcPct val="20000"/>
              </a:spcBef>
              <a:buFontTx/>
              <a:buChar char="•"/>
            </a:pPr>
            <a:endParaRPr lang="ru-RU" altLang="ru-RU" sz="1600">
              <a:sym typeface="Symbol" panose="05050102010706020507" pitchFamily="18" charset="2"/>
            </a:endParaRPr>
          </a:p>
        </p:txBody>
      </p:sp>
      <p:sp>
        <p:nvSpPr>
          <p:cNvPr id="29705" name="Rectangle 9"/>
          <p:cNvSpPr>
            <a:spLocks noChangeArrowheads="1"/>
          </p:cNvSpPr>
          <p:nvPr/>
        </p:nvSpPr>
        <p:spPr bwMode="auto">
          <a:xfrm>
            <a:off x="7562849" y="2783557"/>
            <a:ext cx="310515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spcBef>
                <a:spcPct val="20000"/>
              </a:spcBef>
            </a:pPr>
            <a:r>
              <a:rPr lang="ru-RU" altLang="ru-RU">
                <a:sym typeface="Symbol" panose="05050102010706020507" pitchFamily="18" charset="2"/>
              </a:rPr>
              <a:t>Эффект </a:t>
            </a:r>
            <a:r>
              <a:rPr lang="ru-RU" altLang="ru-RU" b="1">
                <a:sym typeface="Symbol" panose="05050102010706020507" pitchFamily="18" charset="2"/>
              </a:rPr>
              <a:t>дохода </a:t>
            </a:r>
            <a:r>
              <a:rPr lang="ru-RU" altLang="ru-RU">
                <a:sym typeface="Symbol" panose="05050102010706020507" pitchFamily="18" charset="2"/>
              </a:rPr>
              <a:t>(непосредственный)</a:t>
            </a:r>
            <a:br>
              <a:rPr lang="ru-RU" altLang="ru-RU">
                <a:sym typeface="Symbol" panose="05050102010706020507" pitchFamily="18" charset="2"/>
              </a:rPr>
            </a:br>
            <a:r>
              <a:rPr lang="ru-RU" altLang="ru-RU">
                <a:sym typeface="Symbol" panose="05050102010706020507" pitchFamily="18" charset="2"/>
              </a:rPr>
              <a:t></a:t>
            </a:r>
            <a:r>
              <a:rPr lang="ru-RU" altLang="ru-RU"/>
              <a:t/>
            </a:r>
            <a:br>
              <a:rPr lang="ru-RU" altLang="ru-RU"/>
            </a:br>
            <a:r>
              <a:rPr lang="ru-RU" altLang="ru-RU"/>
              <a:t>Изменения </a:t>
            </a:r>
            <a:r>
              <a:rPr lang="ru-RU" altLang="ru-RU" b="1" i="1"/>
              <a:t>запасов</a:t>
            </a:r>
            <a:r>
              <a:rPr lang="ru-RU" altLang="ru-RU" i="1"/>
              <a:t> </a:t>
            </a:r>
            <a:br>
              <a:rPr lang="ru-RU" altLang="ru-RU" i="1"/>
            </a:br>
            <a:r>
              <a:rPr lang="ru-RU" altLang="ru-RU">
                <a:sym typeface="Symbol" panose="05050102010706020507" pitchFamily="18" charset="2"/>
              </a:rPr>
              <a:t></a:t>
            </a:r>
            <a:r>
              <a:rPr lang="ru-RU" altLang="ru-RU"/>
              <a:t/>
            </a:r>
            <a:br>
              <a:rPr lang="ru-RU" altLang="ru-RU"/>
            </a:br>
            <a:r>
              <a:rPr lang="ru-RU" altLang="ru-RU" b="1">
                <a:solidFill>
                  <a:schemeClr val="folHlink"/>
                </a:solidFill>
              </a:rPr>
              <a:t>Нет</a:t>
            </a:r>
            <a:r>
              <a:rPr lang="ru-RU" altLang="ru-RU"/>
              <a:t> (типичная реакция)</a:t>
            </a:r>
            <a:br>
              <a:rPr lang="ru-RU" altLang="ru-RU"/>
            </a:br>
            <a:r>
              <a:rPr lang="ru-RU" altLang="ru-RU">
                <a:sym typeface="Symbol" panose="05050102010706020507" pitchFamily="18" charset="2"/>
              </a:rPr>
              <a:t> </a:t>
            </a:r>
            <a:br>
              <a:rPr lang="ru-RU" altLang="ru-RU">
                <a:sym typeface="Symbol" panose="05050102010706020507" pitchFamily="18" charset="2"/>
              </a:rPr>
            </a:br>
            <a:r>
              <a:rPr lang="ru-RU" altLang="ru-RU"/>
              <a:t>Изменения технологий?</a:t>
            </a:r>
            <a:br>
              <a:rPr lang="ru-RU" altLang="ru-RU"/>
            </a:br>
            <a:r>
              <a:rPr lang="ru-RU" altLang="ru-RU">
                <a:sym typeface="Symbol" panose="05050102010706020507" pitchFamily="18" charset="2"/>
              </a:rPr>
              <a:t></a:t>
            </a:r>
            <a:br>
              <a:rPr lang="ru-RU" altLang="ru-RU">
                <a:sym typeface="Symbol" panose="05050102010706020507" pitchFamily="18" charset="2"/>
              </a:rPr>
            </a:br>
            <a:r>
              <a:rPr lang="ru-RU" altLang="ru-RU" b="1">
                <a:solidFill>
                  <a:srgbClr val="FF3300"/>
                </a:solidFill>
              </a:rPr>
              <a:t>Есть</a:t>
            </a:r>
            <a:r>
              <a:rPr lang="ru-RU" altLang="ru-RU" b="1"/>
              <a:t/>
            </a:r>
            <a:br>
              <a:rPr lang="ru-RU" altLang="ru-RU" b="1"/>
            </a:br>
            <a:r>
              <a:rPr lang="ru-RU" altLang="ru-RU">
                <a:sym typeface="Symbol" panose="05050102010706020507" pitchFamily="18" charset="2"/>
              </a:rPr>
              <a:t> </a:t>
            </a:r>
            <a:br>
              <a:rPr lang="ru-RU" altLang="ru-RU">
                <a:sym typeface="Symbol" panose="05050102010706020507" pitchFamily="18" charset="2"/>
              </a:rPr>
            </a:br>
            <a:r>
              <a:rPr lang="ru-RU" altLang="ru-RU"/>
              <a:t> Изменения </a:t>
            </a:r>
            <a:r>
              <a:rPr lang="ru-RU" altLang="ru-RU" b="1" i="1"/>
              <a:t>потоков</a:t>
            </a:r>
            <a:r>
              <a:rPr lang="ru-RU" altLang="ru-RU" i="1"/>
              <a:t>,</a:t>
            </a:r>
            <a:br>
              <a:rPr lang="ru-RU" altLang="ru-RU" i="1"/>
            </a:br>
            <a:r>
              <a:rPr lang="ru-RU" altLang="ru-RU" sz="1600"/>
              <a:t>и, как следствие, запасов: </a:t>
            </a:r>
            <a:br>
              <a:rPr lang="ru-RU" altLang="ru-RU" sz="1600"/>
            </a:br>
            <a:r>
              <a:rPr lang="ru-RU" altLang="ru-RU" sz="1600"/>
              <a:t>объемов, структуры</a:t>
            </a:r>
            <a:br>
              <a:rPr lang="ru-RU" altLang="ru-RU" sz="1600"/>
            </a:br>
            <a:r>
              <a:rPr lang="ru-RU" altLang="ru-RU" sz="1600"/>
              <a:t> </a:t>
            </a:r>
            <a:r>
              <a:rPr lang="ru-RU" altLang="ru-RU">
                <a:sym typeface="Symbol" panose="05050102010706020507" pitchFamily="18" charset="2"/>
              </a:rPr>
              <a:t></a:t>
            </a:r>
            <a:br>
              <a:rPr lang="ru-RU" altLang="ru-RU">
                <a:sym typeface="Symbol" panose="05050102010706020507" pitchFamily="18" charset="2"/>
              </a:rPr>
            </a:br>
            <a:r>
              <a:rPr lang="ru-RU" altLang="ru-RU">
                <a:sym typeface="Symbol" panose="05050102010706020507" pitchFamily="18" charset="2"/>
              </a:rPr>
              <a:t>Эффект </a:t>
            </a:r>
            <a:r>
              <a:rPr lang="ru-RU" altLang="ru-RU" b="1">
                <a:sym typeface="Symbol" panose="05050102010706020507" pitchFamily="18" charset="2"/>
              </a:rPr>
              <a:t>замещения</a:t>
            </a:r>
            <a:r>
              <a:rPr lang="ru-RU" altLang="ru-RU"/>
              <a:t> </a:t>
            </a:r>
          </a:p>
        </p:txBody>
      </p:sp>
      <p:sp>
        <p:nvSpPr>
          <p:cNvPr id="29706" name="Rectangle 10"/>
          <p:cNvSpPr>
            <a:spLocks noChangeArrowheads="1"/>
          </p:cNvSpPr>
          <p:nvPr/>
        </p:nvSpPr>
        <p:spPr bwMode="auto">
          <a:xfrm>
            <a:off x="1541795" y="1675483"/>
            <a:ext cx="2932113" cy="466248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9707" name="Rectangle 11"/>
          <p:cNvSpPr>
            <a:spLocks noChangeArrowheads="1"/>
          </p:cNvSpPr>
          <p:nvPr/>
        </p:nvSpPr>
        <p:spPr bwMode="auto">
          <a:xfrm>
            <a:off x="4471987" y="1677069"/>
            <a:ext cx="3117850" cy="46609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9708" name="Rectangle 12"/>
          <p:cNvSpPr>
            <a:spLocks noChangeArrowheads="1"/>
          </p:cNvSpPr>
          <p:nvPr/>
        </p:nvSpPr>
        <p:spPr bwMode="auto">
          <a:xfrm>
            <a:off x="7591425" y="1675483"/>
            <a:ext cx="3076575" cy="466407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9709" name="Text Box 13"/>
          <p:cNvSpPr txBox="1">
            <a:spLocks noChangeArrowheads="1"/>
          </p:cNvSpPr>
          <p:nvPr/>
        </p:nvSpPr>
        <p:spPr bwMode="auto">
          <a:xfrm>
            <a:off x="8042275" y="2197770"/>
            <a:ext cx="262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altLang="ru-RU"/>
              <a:t>(во многом </a:t>
            </a:r>
            <a:r>
              <a:rPr lang="ru-RU" altLang="ru-RU" b="1">
                <a:solidFill>
                  <a:srgbClr val="FF3300"/>
                </a:solidFill>
              </a:rPr>
              <a:t>мнимая</a:t>
            </a:r>
            <a:r>
              <a:rPr lang="ru-RU" altLang="ru-RU"/>
              <a:t>)</a:t>
            </a:r>
          </a:p>
        </p:txBody>
      </p:sp>
      <p:sp>
        <p:nvSpPr>
          <p:cNvPr id="29710" name="Text Box 14"/>
          <p:cNvSpPr txBox="1">
            <a:spLocks noChangeArrowheads="1"/>
          </p:cNvSpPr>
          <p:nvPr/>
        </p:nvSpPr>
        <p:spPr bwMode="auto">
          <a:xfrm>
            <a:off x="2801937" y="1055562"/>
            <a:ext cx="6257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dirty="0"/>
              <a:t>Типичный пример: Вы за рулем авто-, </a:t>
            </a:r>
            <a:r>
              <a:rPr lang="ru-RU" altLang="ru-RU" b="1" dirty="0" err="1"/>
              <a:t>мото</a:t>
            </a:r>
            <a:r>
              <a:rPr lang="ru-RU" altLang="ru-RU" b="1" dirty="0"/>
              <a:t>-, вело-…</a:t>
            </a:r>
          </a:p>
        </p:txBody>
      </p:sp>
      <p:sp>
        <p:nvSpPr>
          <p:cNvPr id="29712" name="Line 16"/>
          <p:cNvSpPr>
            <a:spLocks noChangeShapeType="1"/>
          </p:cNvSpPr>
          <p:nvPr/>
        </p:nvSpPr>
        <p:spPr bwMode="auto">
          <a:xfrm>
            <a:off x="2801937" y="2386682"/>
            <a:ext cx="0" cy="565150"/>
          </a:xfrm>
          <a:prstGeom prst="line">
            <a:avLst/>
          </a:prstGeom>
          <a:noFill/>
          <a:ln w="5715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4997323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710"/>
                                        </p:tgtEl>
                                        <p:attrNameLst>
                                          <p:attrName>style.visibility</p:attrName>
                                        </p:attrNameLst>
                                      </p:cBhvr>
                                      <p:to>
                                        <p:strVal val="visible"/>
                                      </p:to>
                                    </p:set>
                                    <p:animEffect transition="in" filter="wipe(up)">
                                      <p:cBhvr>
                                        <p:cTn id="7" dur="500"/>
                                        <p:tgtEl>
                                          <p:spTgt spid="297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699">
                                            <p:txEl>
                                              <p:pRg st="0" end="0"/>
                                            </p:txEl>
                                          </p:spTgt>
                                        </p:tgtEl>
                                        <p:attrNameLst>
                                          <p:attrName>style.visibility</p:attrName>
                                        </p:attrNameLst>
                                      </p:cBhvr>
                                      <p:to>
                                        <p:strVal val="visible"/>
                                      </p:to>
                                    </p:set>
                                    <p:animEffect transition="in" filter="wipe(up)">
                                      <p:cBhvr>
                                        <p:cTn id="12" dur="500"/>
                                        <p:tgtEl>
                                          <p:spTgt spid="29699">
                                            <p:txEl>
                                              <p:pRg st="0" end="0"/>
                                            </p:tx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29699">
                                            <p:txEl>
                                              <p:pRg st="1" end="1"/>
                                            </p:txEl>
                                          </p:spTgt>
                                        </p:tgtEl>
                                        <p:attrNameLst>
                                          <p:attrName>style.visibility</p:attrName>
                                        </p:attrNameLst>
                                      </p:cBhvr>
                                      <p:to>
                                        <p:strVal val="visible"/>
                                      </p:to>
                                    </p:set>
                                    <p:animEffect transition="in" filter="wipe(up)">
                                      <p:cBhvr>
                                        <p:cTn id="15" dur="500"/>
                                        <p:tgtEl>
                                          <p:spTgt spid="29699">
                                            <p:txEl>
                                              <p:pRg st="1" end="1"/>
                                            </p:txEl>
                                          </p:spTgt>
                                        </p:tgtEl>
                                      </p:cBhvr>
                                    </p:animEffect>
                                  </p:childTnLst>
                                </p:cTn>
                              </p:par>
                            </p:childTnLst>
                          </p:cTn>
                        </p:par>
                        <p:par>
                          <p:cTn id="16" fill="hold" nodeType="afterGroup">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29709"/>
                                        </p:tgtEl>
                                        <p:attrNameLst>
                                          <p:attrName>style.visibility</p:attrName>
                                        </p:attrNameLst>
                                      </p:cBhvr>
                                      <p:to>
                                        <p:strVal val="visible"/>
                                      </p:to>
                                    </p:set>
                                    <p:animEffect transition="in" filter="wipe(up)">
                                      <p:cBhvr>
                                        <p:cTn id="19" dur="1000"/>
                                        <p:tgtEl>
                                          <p:spTgt spid="2970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9706"/>
                                        </p:tgtEl>
                                        <p:attrNameLst>
                                          <p:attrName>style.visibility</p:attrName>
                                        </p:attrNameLst>
                                      </p:cBhvr>
                                      <p:to>
                                        <p:strVal val="visible"/>
                                      </p:to>
                                    </p:set>
                                    <p:animEffect transition="in" filter="wipe(up)">
                                      <p:cBhvr>
                                        <p:cTn id="24" dur="500"/>
                                        <p:tgtEl>
                                          <p:spTgt spid="2970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712"/>
                                        </p:tgtEl>
                                        <p:attrNameLst>
                                          <p:attrName>style.visibility</p:attrName>
                                        </p:attrNameLst>
                                      </p:cBhvr>
                                      <p:to>
                                        <p:strVal val="visible"/>
                                      </p:to>
                                    </p:set>
                                    <p:animEffect transition="in" filter="wipe(up)">
                                      <p:cBhvr>
                                        <p:cTn id="27" dur="500"/>
                                        <p:tgtEl>
                                          <p:spTgt spid="29712"/>
                                        </p:tgtEl>
                                      </p:cBhvr>
                                    </p:animEffect>
                                  </p:childTnLst>
                                </p:cTn>
                              </p:par>
                            </p:childTnLst>
                          </p:cTn>
                        </p:par>
                        <p:par>
                          <p:cTn id="28" fill="hold" nodeType="afterGroup">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29702"/>
                                        </p:tgtEl>
                                        <p:attrNameLst>
                                          <p:attrName>style.visibility</p:attrName>
                                        </p:attrNameLst>
                                      </p:cBhvr>
                                      <p:to>
                                        <p:strVal val="visible"/>
                                      </p:to>
                                    </p:set>
                                    <p:animEffect transition="in" filter="wipe(up)">
                                      <p:cBhvr>
                                        <p:cTn id="31" dur="500"/>
                                        <p:tgtEl>
                                          <p:spTgt spid="2970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9707"/>
                                        </p:tgtEl>
                                        <p:attrNameLst>
                                          <p:attrName>style.visibility</p:attrName>
                                        </p:attrNameLst>
                                      </p:cBhvr>
                                      <p:to>
                                        <p:strVal val="visible"/>
                                      </p:to>
                                    </p:set>
                                    <p:animEffect transition="in" filter="wipe(up)">
                                      <p:cBhvr>
                                        <p:cTn id="36" dur="500"/>
                                        <p:tgtEl>
                                          <p:spTgt spid="29707"/>
                                        </p:tgtEl>
                                      </p:cBhvr>
                                    </p:animEffect>
                                  </p:childTnLst>
                                </p:cTn>
                              </p:par>
                            </p:childTnLst>
                          </p:cTn>
                        </p:par>
                        <p:par>
                          <p:cTn id="37" fill="hold" nodeType="afterGroup">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29704"/>
                                        </p:tgtEl>
                                        <p:attrNameLst>
                                          <p:attrName>style.visibility</p:attrName>
                                        </p:attrNameLst>
                                      </p:cBhvr>
                                      <p:to>
                                        <p:strVal val="visible"/>
                                      </p:to>
                                    </p:set>
                                    <p:animEffect transition="in" filter="wipe(up)">
                                      <p:cBhvr>
                                        <p:cTn id="40" dur="500"/>
                                        <p:tgtEl>
                                          <p:spTgt spid="2970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9708"/>
                                        </p:tgtEl>
                                        <p:attrNameLst>
                                          <p:attrName>style.visibility</p:attrName>
                                        </p:attrNameLst>
                                      </p:cBhvr>
                                      <p:to>
                                        <p:strVal val="visible"/>
                                      </p:to>
                                    </p:set>
                                    <p:animEffect transition="in" filter="wipe(up)">
                                      <p:cBhvr>
                                        <p:cTn id="45" dur="500"/>
                                        <p:tgtEl>
                                          <p:spTgt spid="29708"/>
                                        </p:tgtEl>
                                      </p:cBhvr>
                                    </p:animEffect>
                                  </p:childTnLst>
                                </p:cTn>
                              </p:par>
                            </p:childTnLst>
                          </p:cTn>
                        </p:par>
                        <p:par>
                          <p:cTn id="46" fill="hold" nodeType="afterGroup">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29705"/>
                                        </p:tgtEl>
                                        <p:attrNameLst>
                                          <p:attrName>style.visibility</p:attrName>
                                        </p:attrNameLst>
                                      </p:cBhvr>
                                      <p:to>
                                        <p:strVal val="visible"/>
                                      </p:to>
                                    </p:set>
                                    <p:animEffect transition="in" filter="wipe(up)">
                                      <p:cBhvr>
                                        <p:cTn id="49" dur="500"/>
                                        <p:tgtEl>
                                          <p:spTgt spid="29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29702" grpId="0"/>
      <p:bldP spid="29704" grpId="0"/>
      <p:bldP spid="29705" grpId="0"/>
      <p:bldP spid="29706" grpId="0" animBg="1"/>
      <p:bldP spid="29707" grpId="0" animBg="1"/>
      <p:bldP spid="29708" grpId="0" animBg="1"/>
      <p:bldP spid="29709" grpId="0"/>
      <p:bldP spid="29710" grpId="0"/>
      <p:bldP spid="2971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ru-RU" altLang="ru-RU" sz="3200" b="1"/>
              <a:t>Варианты оценки эффектов изменения внешних условий</a:t>
            </a:r>
            <a:r>
              <a:rPr lang="ru-RU" altLang="ru-RU" sz="3200"/>
              <a:t> </a:t>
            </a:r>
          </a:p>
        </p:txBody>
      </p:sp>
      <p:graphicFrame>
        <p:nvGraphicFramePr>
          <p:cNvPr id="30822" name="Group 102"/>
          <p:cNvGraphicFramePr>
            <a:graphicFrameLocks noGrp="1"/>
          </p:cNvGraphicFramePr>
          <p:nvPr>
            <p:ph idx="1"/>
          </p:nvPr>
        </p:nvGraphicFramePr>
        <p:xfrm>
          <a:off x="1752600" y="1600200"/>
          <a:ext cx="8667750" cy="4530726"/>
        </p:xfrm>
        <a:graphic>
          <a:graphicData uri="http://schemas.openxmlformats.org/drawingml/2006/table">
            <a:tbl>
              <a:tblPr/>
              <a:tblGrid>
                <a:gridCol w="1420813"/>
                <a:gridCol w="1535112"/>
                <a:gridCol w="2652713"/>
                <a:gridCol w="3059112"/>
              </a:tblGrid>
              <a:tr h="844550">
                <a:tc rowSpan="2" gridSpan="2">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ru-RU"/>
                    </a:p>
                  </a:txBody>
                  <a:tcPr/>
                </a:tc>
                <a:tc gridSpan="2">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946150">
                <a:tc gridSpan="2" vMerge="1">
                  <a:txBody>
                    <a:bodyPr/>
                    <a:lstStyle/>
                    <a:p>
                      <a:endParaRPr lang="ru-RU"/>
                    </a:p>
                  </a:txBody>
                  <a:tcPr/>
                </a:tc>
                <a:tc hMerge="1" vMerge="1">
                  <a:txBody>
                    <a:bodyPr/>
                    <a:lstStyle/>
                    <a:p>
                      <a:endParaRPr lang="ru-RU"/>
                    </a:p>
                  </a:txBody>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0013">
                <a:tc rowSpan="2">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0013">
                <a:tc vMerge="1">
                  <a:txBody>
                    <a:bodyPr/>
                    <a:lstStyle/>
                    <a:p>
                      <a:endParaRPr lang="ru-RU"/>
                    </a:p>
                  </a:txBody>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0810" name="Text Box 90"/>
          <p:cNvSpPr txBox="1">
            <a:spLocks noChangeArrowheads="1"/>
          </p:cNvSpPr>
          <p:nvPr/>
        </p:nvSpPr>
        <p:spPr bwMode="auto">
          <a:xfrm>
            <a:off x="1866900" y="4076701"/>
            <a:ext cx="1371600"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altLang="ru-RU" b="1" u="sng"/>
              <a:t>Условия</a:t>
            </a:r>
            <a:r>
              <a:rPr lang="ru-RU" altLang="ru-RU"/>
              <a:t> внешней среды</a:t>
            </a:r>
            <a:br>
              <a:rPr lang="ru-RU" altLang="ru-RU"/>
            </a:br>
            <a:r>
              <a:rPr lang="ru-RU" altLang="ru-RU"/>
              <a:t>(</a:t>
            </a:r>
            <a:r>
              <a:rPr lang="ru-RU" altLang="ru-RU" b="1"/>
              <a:t>неопределенность</a:t>
            </a:r>
            <a:r>
              <a:rPr lang="ru-RU" altLang="ru-RU"/>
              <a:t>)</a:t>
            </a:r>
          </a:p>
          <a:p>
            <a:pPr eaLnBrk="1" hangingPunct="1">
              <a:spcBef>
                <a:spcPct val="50000"/>
              </a:spcBef>
            </a:pPr>
            <a:endParaRPr lang="ru-RU" altLang="ru-RU"/>
          </a:p>
        </p:txBody>
      </p:sp>
      <p:sp>
        <p:nvSpPr>
          <p:cNvPr id="30813" name="Text Box 93"/>
          <p:cNvSpPr txBox="1">
            <a:spLocks noChangeArrowheads="1"/>
          </p:cNvSpPr>
          <p:nvPr/>
        </p:nvSpPr>
        <p:spPr bwMode="auto">
          <a:xfrm>
            <a:off x="7864475" y="5053014"/>
            <a:ext cx="1771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a:t>Конечная</a:t>
            </a:r>
          </a:p>
          <a:p>
            <a:pPr algn="ctr" eaLnBrk="1" hangingPunct="1"/>
            <a:r>
              <a:rPr lang="ru-RU" altLang="ru-RU"/>
              <a:t>ситуация</a:t>
            </a:r>
          </a:p>
          <a:p>
            <a:pPr algn="just"/>
            <a:endParaRPr lang="ru-RU" altLang="ru-RU"/>
          </a:p>
        </p:txBody>
      </p:sp>
      <p:sp>
        <p:nvSpPr>
          <p:cNvPr id="30814" name="Text Box 94"/>
          <p:cNvSpPr txBox="1">
            <a:spLocks noChangeArrowheads="1"/>
          </p:cNvSpPr>
          <p:nvPr/>
        </p:nvSpPr>
        <p:spPr bwMode="auto">
          <a:xfrm>
            <a:off x="7491413" y="3765550"/>
            <a:ext cx="25527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a:solidFill>
                  <a:srgbClr val="FF3300"/>
                </a:solidFill>
              </a:rPr>
              <a:t>Отрицательный (всегда!!!)</a:t>
            </a:r>
            <a:r>
              <a:rPr lang="ru-RU" altLang="ru-RU"/>
              <a:t> </a:t>
            </a:r>
            <a:r>
              <a:rPr lang="ru-RU" altLang="ru-RU" smtClean="0"/>
              <a:t/>
            </a:r>
            <a:br>
              <a:rPr lang="ru-RU" altLang="ru-RU" smtClean="0"/>
            </a:br>
            <a:r>
              <a:rPr lang="ru-RU" altLang="ru-RU" smtClean="0"/>
              <a:t>эффект </a:t>
            </a:r>
            <a:r>
              <a:rPr lang="ru-RU" altLang="ru-RU"/>
              <a:t>замещения</a:t>
            </a:r>
          </a:p>
        </p:txBody>
      </p:sp>
      <p:sp>
        <p:nvSpPr>
          <p:cNvPr id="30815" name="Text Box 95"/>
          <p:cNvSpPr txBox="1">
            <a:spLocks noChangeArrowheads="1"/>
          </p:cNvSpPr>
          <p:nvPr/>
        </p:nvSpPr>
        <p:spPr bwMode="auto">
          <a:xfrm>
            <a:off x="4870450" y="3754438"/>
            <a:ext cx="20764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a:t>Исходная</a:t>
            </a:r>
          </a:p>
          <a:p>
            <a:pPr algn="ctr" eaLnBrk="1" hangingPunct="1"/>
            <a:r>
              <a:rPr lang="ru-RU" altLang="ru-RU"/>
              <a:t>ситуация</a:t>
            </a:r>
          </a:p>
        </p:txBody>
      </p:sp>
      <p:sp>
        <p:nvSpPr>
          <p:cNvPr id="30817" name="Text Box 97"/>
          <p:cNvSpPr txBox="1">
            <a:spLocks noChangeArrowheads="1"/>
          </p:cNvSpPr>
          <p:nvPr/>
        </p:nvSpPr>
        <p:spPr bwMode="auto">
          <a:xfrm>
            <a:off x="7972425" y="2741613"/>
            <a:ext cx="1771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a:t>Конечные</a:t>
            </a:r>
          </a:p>
        </p:txBody>
      </p:sp>
      <p:sp>
        <p:nvSpPr>
          <p:cNvPr id="30818" name="Text Box 98"/>
          <p:cNvSpPr txBox="1">
            <a:spLocks noChangeArrowheads="1"/>
          </p:cNvSpPr>
          <p:nvPr/>
        </p:nvSpPr>
        <p:spPr bwMode="auto">
          <a:xfrm>
            <a:off x="5103813" y="2749551"/>
            <a:ext cx="1600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a:t>Исходные</a:t>
            </a:r>
          </a:p>
        </p:txBody>
      </p:sp>
      <p:sp>
        <p:nvSpPr>
          <p:cNvPr id="30819" name="Text Box 99"/>
          <p:cNvSpPr txBox="1">
            <a:spLocks noChangeArrowheads="1"/>
          </p:cNvSpPr>
          <p:nvPr/>
        </p:nvSpPr>
        <p:spPr bwMode="auto">
          <a:xfrm>
            <a:off x="5467350" y="1824038"/>
            <a:ext cx="3905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u="sng"/>
              <a:t>Технологии</a:t>
            </a:r>
            <a:r>
              <a:rPr lang="ru-RU" altLang="ru-RU"/>
              <a:t> внутренней среды</a:t>
            </a:r>
            <a:r>
              <a:rPr lang="en-US" altLang="ru-RU"/>
              <a:t/>
            </a:r>
            <a:br>
              <a:rPr lang="en-US" altLang="ru-RU"/>
            </a:br>
            <a:r>
              <a:rPr lang="en-US" altLang="ru-RU"/>
              <a:t>(</a:t>
            </a:r>
            <a:r>
              <a:rPr lang="ru-RU" altLang="ru-RU" b="1"/>
              <a:t>определенность</a:t>
            </a:r>
            <a:r>
              <a:rPr lang="ru-RU" altLang="ru-RU"/>
              <a:t>)</a:t>
            </a:r>
          </a:p>
        </p:txBody>
      </p:sp>
      <p:sp>
        <p:nvSpPr>
          <p:cNvPr id="30820" name="Text Box 100"/>
          <p:cNvSpPr txBox="1">
            <a:spLocks noChangeArrowheads="1"/>
          </p:cNvSpPr>
          <p:nvPr/>
        </p:nvSpPr>
        <p:spPr bwMode="auto">
          <a:xfrm>
            <a:off x="3378200" y="3843338"/>
            <a:ext cx="1600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Исходные</a:t>
            </a:r>
          </a:p>
        </p:txBody>
      </p:sp>
      <p:sp>
        <p:nvSpPr>
          <p:cNvPr id="30821" name="Text Box 101"/>
          <p:cNvSpPr txBox="1">
            <a:spLocks noChangeArrowheads="1"/>
          </p:cNvSpPr>
          <p:nvPr/>
        </p:nvSpPr>
        <p:spPr bwMode="auto">
          <a:xfrm>
            <a:off x="3370263" y="5226051"/>
            <a:ext cx="1409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t>Конечные</a:t>
            </a:r>
          </a:p>
        </p:txBody>
      </p:sp>
      <p:sp>
        <p:nvSpPr>
          <p:cNvPr id="30823" name="Text Box 103"/>
          <p:cNvSpPr txBox="1">
            <a:spLocks noChangeArrowheads="1"/>
          </p:cNvSpPr>
          <p:nvPr/>
        </p:nvSpPr>
        <p:spPr bwMode="auto">
          <a:xfrm>
            <a:off x="5038725" y="5048250"/>
            <a:ext cx="2095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a:t>Первичный эффект дохода</a:t>
            </a:r>
          </a:p>
        </p:txBody>
      </p:sp>
      <p:sp>
        <p:nvSpPr>
          <p:cNvPr id="30824" name="Text Box 104"/>
          <p:cNvSpPr txBox="1">
            <a:spLocks noChangeArrowheads="1"/>
          </p:cNvSpPr>
          <p:nvPr/>
        </p:nvSpPr>
        <p:spPr bwMode="auto">
          <a:xfrm>
            <a:off x="1624014" y="6199188"/>
            <a:ext cx="8943975"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b="1"/>
              <a:t>Примеры: «ремни безопасности», демографический переход (глобальный)</a:t>
            </a:r>
          </a:p>
        </p:txBody>
      </p:sp>
    </p:spTree>
    <p:extLst>
      <p:ext uri="{BB962C8B-B14F-4D97-AF65-F5344CB8AC3E}">
        <p14:creationId xmlns:p14="http://schemas.microsoft.com/office/powerpoint/2010/main" val="35001673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0822"/>
                                        </p:tgtEl>
                                        <p:attrNameLst>
                                          <p:attrName>style.visibility</p:attrName>
                                        </p:attrNameLst>
                                      </p:cBhvr>
                                      <p:to>
                                        <p:strVal val="visible"/>
                                      </p:to>
                                    </p:set>
                                    <p:animEffect transition="in" filter="wipe(up)">
                                      <p:cBhvr>
                                        <p:cTn id="7" dur="500"/>
                                        <p:tgtEl>
                                          <p:spTgt spid="308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810"/>
                                        </p:tgtEl>
                                        <p:attrNameLst>
                                          <p:attrName>style.visibility</p:attrName>
                                        </p:attrNameLst>
                                      </p:cBhvr>
                                      <p:to>
                                        <p:strVal val="visible"/>
                                      </p:to>
                                    </p:set>
                                    <p:animEffect transition="in" filter="wipe(up)">
                                      <p:cBhvr>
                                        <p:cTn id="12" dur="500"/>
                                        <p:tgtEl>
                                          <p:spTgt spid="308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0819"/>
                                        </p:tgtEl>
                                        <p:attrNameLst>
                                          <p:attrName>style.visibility</p:attrName>
                                        </p:attrNameLst>
                                      </p:cBhvr>
                                      <p:to>
                                        <p:strVal val="visible"/>
                                      </p:to>
                                    </p:set>
                                    <p:animEffect transition="in" filter="wipe(left)">
                                      <p:cBhvr>
                                        <p:cTn id="15" dur="500"/>
                                        <p:tgtEl>
                                          <p:spTgt spid="3081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0820"/>
                                        </p:tgtEl>
                                        <p:attrNameLst>
                                          <p:attrName>style.visibility</p:attrName>
                                        </p:attrNameLst>
                                      </p:cBhvr>
                                      <p:to>
                                        <p:strVal val="visible"/>
                                      </p:to>
                                    </p:set>
                                    <p:animEffect transition="in" filter="wipe(up)">
                                      <p:cBhvr>
                                        <p:cTn id="20" dur="500"/>
                                        <p:tgtEl>
                                          <p:spTgt spid="308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0818"/>
                                        </p:tgtEl>
                                        <p:attrNameLst>
                                          <p:attrName>style.visibility</p:attrName>
                                        </p:attrNameLst>
                                      </p:cBhvr>
                                      <p:to>
                                        <p:strVal val="visible"/>
                                      </p:to>
                                    </p:set>
                                    <p:animEffect transition="in" filter="wipe(left)">
                                      <p:cBhvr>
                                        <p:cTn id="23" dur="500"/>
                                        <p:tgtEl>
                                          <p:spTgt spid="30818"/>
                                        </p:tgtEl>
                                      </p:cBhvr>
                                    </p:animEffect>
                                  </p:childTnLst>
                                </p:cTn>
                              </p:par>
                            </p:childTnLst>
                          </p:cTn>
                        </p:par>
                        <p:par>
                          <p:cTn id="24" fill="hold" nodeType="afterGroup">
                            <p:stCondLst>
                              <p:cond delay="500"/>
                            </p:stCondLst>
                            <p:childTnLst>
                              <p:par>
                                <p:cTn id="25" presetID="22" presetClass="entr" presetSubtype="1" fill="hold" grpId="0" nodeType="afterEffect">
                                  <p:stCondLst>
                                    <p:cond delay="0"/>
                                  </p:stCondLst>
                                  <p:childTnLst>
                                    <p:set>
                                      <p:cBhvr>
                                        <p:cTn id="26" dur="1" fill="hold">
                                          <p:stCondLst>
                                            <p:cond delay="0"/>
                                          </p:stCondLst>
                                        </p:cTn>
                                        <p:tgtEl>
                                          <p:spTgt spid="30821"/>
                                        </p:tgtEl>
                                        <p:attrNameLst>
                                          <p:attrName>style.visibility</p:attrName>
                                        </p:attrNameLst>
                                      </p:cBhvr>
                                      <p:to>
                                        <p:strVal val="visible"/>
                                      </p:to>
                                    </p:set>
                                    <p:animEffect transition="in" filter="wipe(up)">
                                      <p:cBhvr>
                                        <p:cTn id="27" dur="500"/>
                                        <p:tgtEl>
                                          <p:spTgt spid="3082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0817"/>
                                        </p:tgtEl>
                                        <p:attrNameLst>
                                          <p:attrName>style.visibility</p:attrName>
                                        </p:attrNameLst>
                                      </p:cBhvr>
                                      <p:to>
                                        <p:strVal val="visible"/>
                                      </p:to>
                                    </p:set>
                                    <p:animEffect transition="in" filter="wipe(left)">
                                      <p:cBhvr>
                                        <p:cTn id="30" dur="500"/>
                                        <p:tgtEl>
                                          <p:spTgt spid="3081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0815"/>
                                        </p:tgtEl>
                                        <p:attrNameLst>
                                          <p:attrName>style.visibility</p:attrName>
                                        </p:attrNameLst>
                                      </p:cBhvr>
                                      <p:to>
                                        <p:strVal val="visible"/>
                                      </p:to>
                                    </p:set>
                                    <p:animEffect transition="in" filter="wipe(up)">
                                      <p:cBhvr>
                                        <p:cTn id="35" dur="500"/>
                                        <p:tgtEl>
                                          <p:spTgt spid="30815"/>
                                        </p:tgtEl>
                                      </p:cBhvr>
                                    </p:animEffect>
                                  </p:childTnLst>
                                </p:cTn>
                              </p:par>
                            </p:childTnLst>
                          </p:cTn>
                        </p:par>
                        <p:par>
                          <p:cTn id="36" fill="hold" nodeType="afterGroup">
                            <p:stCondLst>
                              <p:cond delay="500"/>
                            </p:stCondLst>
                            <p:childTnLst>
                              <p:par>
                                <p:cTn id="37" presetID="22" presetClass="entr" presetSubtype="1" fill="hold" grpId="0" nodeType="afterEffect">
                                  <p:stCondLst>
                                    <p:cond delay="0"/>
                                  </p:stCondLst>
                                  <p:childTnLst>
                                    <p:set>
                                      <p:cBhvr>
                                        <p:cTn id="38" dur="1" fill="hold">
                                          <p:stCondLst>
                                            <p:cond delay="0"/>
                                          </p:stCondLst>
                                        </p:cTn>
                                        <p:tgtEl>
                                          <p:spTgt spid="30823"/>
                                        </p:tgtEl>
                                        <p:attrNameLst>
                                          <p:attrName>style.visibility</p:attrName>
                                        </p:attrNameLst>
                                      </p:cBhvr>
                                      <p:to>
                                        <p:strVal val="visible"/>
                                      </p:to>
                                    </p:set>
                                    <p:animEffect transition="in" filter="wipe(up)">
                                      <p:cBhvr>
                                        <p:cTn id="39" dur="500"/>
                                        <p:tgtEl>
                                          <p:spTgt spid="3082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0813"/>
                                        </p:tgtEl>
                                        <p:attrNameLst>
                                          <p:attrName>style.visibility</p:attrName>
                                        </p:attrNameLst>
                                      </p:cBhvr>
                                      <p:to>
                                        <p:strVal val="visible"/>
                                      </p:to>
                                    </p:set>
                                    <p:animEffect transition="in" filter="wipe(left)">
                                      <p:cBhvr>
                                        <p:cTn id="44" dur="500"/>
                                        <p:tgtEl>
                                          <p:spTgt spid="3081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30814"/>
                                        </p:tgtEl>
                                        <p:attrNameLst>
                                          <p:attrName>style.visibility</p:attrName>
                                        </p:attrNameLst>
                                      </p:cBhvr>
                                      <p:to>
                                        <p:strVal val="visible"/>
                                      </p:to>
                                    </p:set>
                                    <p:animEffect transition="in" filter="wipe(up)">
                                      <p:cBhvr>
                                        <p:cTn id="49" dur="500"/>
                                        <p:tgtEl>
                                          <p:spTgt spid="3081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30824"/>
                                        </p:tgtEl>
                                        <p:attrNameLst>
                                          <p:attrName>style.visibility</p:attrName>
                                        </p:attrNameLst>
                                      </p:cBhvr>
                                      <p:to>
                                        <p:strVal val="visible"/>
                                      </p:to>
                                    </p:set>
                                    <p:animEffect transition="in" filter="wipe(up)">
                                      <p:cBhvr>
                                        <p:cTn id="54" dur="500"/>
                                        <p:tgtEl>
                                          <p:spTgt spid="30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0" grpId="0"/>
      <p:bldP spid="30813" grpId="0"/>
      <p:bldP spid="30814" grpId="0"/>
      <p:bldP spid="30815" grpId="0"/>
      <p:bldP spid="30817" grpId="0"/>
      <p:bldP spid="30818" grpId="0"/>
      <p:bldP spid="30819" grpId="0"/>
      <p:bldP spid="30820" grpId="0"/>
      <p:bldP spid="30821" grpId="0"/>
      <p:bldP spid="30823" grpId="0"/>
      <p:bldP spid="3082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Хозяйствование </a:t>
            </a:r>
            <a:endParaRPr lang="ru-RU" dirty="0"/>
          </a:p>
        </p:txBody>
      </p:sp>
      <p:pic>
        <p:nvPicPr>
          <p:cNvPr id="4" name="Рисунок 3" descr="хозяйствование-присвоение"/>
          <p:cNvPicPr/>
          <p:nvPr/>
        </p:nvPicPr>
        <p:blipFill>
          <a:blip r:embed="rId2">
            <a:extLst>
              <a:ext uri="{28A0092B-C50C-407E-A947-70E740481C1C}">
                <a14:useLocalDpi xmlns:a14="http://schemas.microsoft.com/office/drawing/2010/main" val="0"/>
              </a:ext>
            </a:extLst>
          </a:blip>
          <a:srcRect/>
          <a:stretch>
            <a:fillRect/>
          </a:stretch>
        </p:blipFill>
        <p:spPr bwMode="auto">
          <a:xfrm>
            <a:off x="1183341" y="2233612"/>
            <a:ext cx="7889221" cy="3952035"/>
          </a:xfrm>
          <a:prstGeom prst="rect">
            <a:avLst/>
          </a:prstGeom>
          <a:noFill/>
          <a:ln>
            <a:noFill/>
          </a:ln>
        </p:spPr>
      </p:pic>
    </p:spTree>
    <p:extLst>
      <p:ext uri="{BB962C8B-B14F-4D97-AF65-F5344CB8AC3E}">
        <p14:creationId xmlns:p14="http://schemas.microsoft.com/office/powerpoint/2010/main" val="173929885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92313" y="0"/>
            <a:ext cx="8229600" cy="1143000"/>
          </a:xfrm>
        </p:spPr>
        <p:txBody>
          <a:bodyPr/>
          <a:lstStyle/>
          <a:p>
            <a:pPr eaLnBrk="1" hangingPunct="1"/>
            <a:r>
              <a:rPr lang="ru-RU" altLang="ru-RU" sz="2400" u="sng"/>
              <a:t>Взаимодополнение и взаимозамещение (конкуренция) интересов </a:t>
            </a:r>
            <a:r>
              <a:rPr lang="ru-RU" altLang="ru-RU" sz="2400" b="1">
                <a:solidFill>
                  <a:srgbClr val="6600FF"/>
                </a:solidFill>
              </a:rPr>
              <a:t>у физических лиц/семей</a:t>
            </a:r>
            <a:endParaRPr lang="ru-RU" altLang="ru-RU" sz="2400" u="sng"/>
          </a:p>
        </p:txBody>
      </p:sp>
      <p:sp>
        <p:nvSpPr>
          <p:cNvPr id="40963" name="Rectangle 3"/>
          <p:cNvSpPr>
            <a:spLocks noGrp="1" noChangeArrowheads="1"/>
          </p:cNvSpPr>
          <p:nvPr>
            <p:ph type="body" idx="1"/>
          </p:nvPr>
        </p:nvSpPr>
        <p:spPr>
          <a:xfrm>
            <a:off x="1524000" y="1181100"/>
            <a:ext cx="9144000" cy="3181350"/>
          </a:xfrm>
          <a:solidFill>
            <a:srgbClr val="FFFF00"/>
          </a:solidFill>
        </p:spPr>
        <p:txBody>
          <a:bodyPr/>
          <a:lstStyle/>
          <a:p>
            <a:pPr algn="ctr" eaLnBrk="1" hangingPunct="1">
              <a:lnSpc>
                <a:spcPct val="90000"/>
              </a:lnSpc>
            </a:pPr>
            <a:r>
              <a:rPr lang="ru-RU" altLang="ru-RU" sz="2400" b="1" u="sng"/>
              <a:t>Целевой</a:t>
            </a:r>
            <a:r>
              <a:rPr lang="ru-RU" altLang="ru-RU" sz="2400" b="1"/>
              <a:t> </a:t>
            </a:r>
            <a:r>
              <a:rPr lang="ru-RU" altLang="ru-RU" sz="2400" b="1" u="sng"/>
              <a:t>характер</a:t>
            </a:r>
            <a:r>
              <a:rPr lang="ru-RU" altLang="ru-RU" sz="2400" b="1"/>
              <a:t> </a:t>
            </a:r>
            <a:br>
              <a:rPr lang="ru-RU" altLang="ru-RU" sz="2400" b="1"/>
            </a:br>
            <a:r>
              <a:rPr lang="ru-RU" altLang="ru-RU" sz="2400" b="1">
                <a:solidFill>
                  <a:srgbClr val="6600FF"/>
                </a:solidFill>
              </a:rPr>
              <a:t>качественного</a:t>
            </a:r>
            <a:r>
              <a:rPr lang="ru-RU" altLang="ru-RU" sz="2400" b="1"/>
              <a:t> и </a:t>
            </a:r>
            <a:r>
              <a:rPr lang="ru-RU" altLang="ru-RU" sz="2400" b="1">
                <a:solidFill>
                  <a:srgbClr val="6600FF"/>
                </a:solidFill>
              </a:rPr>
              <a:t>бытийного </a:t>
            </a:r>
            <a:r>
              <a:rPr lang="ru-RU" altLang="ru-RU" sz="2400" b="1"/>
              <a:t>интересов, </a:t>
            </a:r>
            <a:br>
              <a:rPr lang="ru-RU" altLang="ru-RU" sz="2400" b="1"/>
            </a:br>
            <a:r>
              <a:rPr lang="ru-RU" altLang="ru-RU" sz="2400" b="1"/>
              <a:t>их </a:t>
            </a:r>
            <a:r>
              <a:rPr lang="ru-RU" altLang="ru-RU" sz="2400" b="1">
                <a:solidFill>
                  <a:srgbClr val="6600FF"/>
                </a:solidFill>
              </a:rPr>
              <a:t>конкуренция</a:t>
            </a:r>
            <a:r>
              <a:rPr lang="ru-RU" altLang="ru-RU" sz="2400" b="1"/>
              <a:t>: </a:t>
            </a:r>
            <a:br>
              <a:rPr lang="ru-RU" altLang="ru-RU" sz="2400" b="1"/>
            </a:br>
            <a:r>
              <a:rPr lang="ru-RU" altLang="ru-RU" sz="2400" b="1"/>
              <a:t>«разнообразие» жизни и/или ее «надежность»</a:t>
            </a:r>
            <a:br>
              <a:rPr lang="ru-RU" altLang="ru-RU" sz="2400" b="1"/>
            </a:br>
            <a:r>
              <a:rPr lang="ru-RU" altLang="ru-RU" sz="2400" b="1"/>
              <a:t>(экономическая наука: </a:t>
            </a:r>
            <a:br>
              <a:rPr lang="ru-RU" altLang="ru-RU" sz="2400" b="1"/>
            </a:br>
            <a:r>
              <a:rPr lang="ru-RU" altLang="ru-RU" sz="2400" b="1"/>
              <a:t>«эффект замещения» и «эффект дохода»</a:t>
            </a:r>
            <a:br>
              <a:rPr lang="ru-RU" altLang="ru-RU" sz="2400" b="1"/>
            </a:br>
            <a:r>
              <a:rPr lang="ru-RU" altLang="ru-RU" sz="2400" b="1"/>
              <a:t> – в деньгах и не только)</a:t>
            </a:r>
          </a:p>
          <a:p>
            <a:pPr algn="ctr" eaLnBrk="1" hangingPunct="1">
              <a:lnSpc>
                <a:spcPct val="90000"/>
              </a:lnSpc>
            </a:pPr>
            <a:r>
              <a:rPr lang="ru-RU" altLang="ru-RU" sz="2400" b="1" u="sng"/>
              <a:t>Инструментальный</a:t>
            </a:r>
            <a:r>
              <a:rPr lang="ru-RU" altLang="ru-RU" sz="2400" b="1"/>
              <a:t> </a:t>
            </a:r>
            <a:r>
              <a:rPr lang="ru-RU" altLang="ru-RU" sz="2400" b="1" u="sng"/>
              <a:t>характер</a:t>
            </a:r>
            <a:r>
              <a:rPr lang="ru-RU" altLang="ru-RU" sz="2400" b="1"/>
              <a:t> </a:t>
            </a:r>
            <a:br>
              <a:rPr lang="ru-RU" altLang="ru-RU" sz="2400" b="1"/>
            </a:br>
            <a:r>
              <a:rPr lang="ru-RU" altLang="ru-RU" sz="2400" b="1"/>
              <a:t>количественного и пространственного интересов</a:t>
            </a:r>
          </a:p>
        </p:txBody>
      </p:sp>
      <p:sp>
        <p:nvSpPr>
          <p:cNvPr id="40964" name="Text Box 4"/>
          <p:cNvSpPr txBox="1">
            <a:spLocks noChangeArrowheads="1"/>
          </p:cNvSpPr>
          <p:nvPr/>
        </p:nvSpPr>
        <p:spPr bwMode="auto">
          <a:xfrm>
            <a:off x="1524000" y="4235451"/>
            <a:ext cx="9144000"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a:t>1. Какие интересы физических лиц легче реализуются при </a:t>
            </a:r>
            <a:r>
              <a:rPr lang="ru-RU" altLang="ru-RU" b="1">
                <a:solidFill>
                  <a:srgbClr val="6600FF"/>
                </a:solidFill>
              </a:rPr>
              <a:t>кочевом</a:t>
            </a:r>
            <a:r>
              <a:rPr lang="ru-RU" altLang="ru-RU"/>
              <a:t> образе жизни?</a:t>
            </a:r>
            <a:br>
              <a:rPr lang="ru-RU" altLang="ru-RU"/>
            </a:br>
            <a:r>
              <a:rPr lang="ru-RU" altLang="ru-RU"/>
              <a:t>2. Какие интересы физических лиц легче реализуются при </a:t>
            </a:r>
            <a:r>
              <a:rPr lang="ru-RU" altLang="ru-RU" b="1">
                <a:solidFill>
                  <a:srgbClr val="FF3300"/>
                </a:solidFill>
              </a:rPr>
              <a:t>оседлом</a:t>
            </a:r>
            <a:r>
              <a:rPr lang="ru-RU" altLang="ru-RU"/>
              <a:t> образе жизни?</a:t>
            </a:r>
          </a:p>
        </p:txBody>
      </p:sp>
      <p:sp>
        <p:nvSpPr>
          <p:cNvPr id="40965" name="Text Box 5"/>
          <p:cNvSpPr txBox="1">
            <a:spLocks noChangeArrowheads="1"/>
          </p:cNvSpPr>
          <p:nvPr/>
        </p:nvSpPr>
        <p:spPr bwMode="auto">
          <a:xfrm>
            <a:off x="1828800" y="5129214"/>
            <a:ext cx="5746750"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b="1"/>
              <a:t>1. Кочевой: </a:t>
            </a:r>
            <a:r>
              <a:rPr lang="ru-RU" altLang="ru-RU" b="1">
                <a:solidFill>
                  <a:schemeClr val="accent2"/>
                </a:solidFill>
              </a:rPr>
              <a:t>Качественный и пространственный</a:t>
            </a:r>
            <a:r>
              <a:rPr lang="ru-RU" altLang="ru-RU" b="1"/>
              <a:t/>
            </a:r>
            <a:br>
              <a:rPr lang="ru-RU" altLang="ru-RU" b="1"/>
            </a:br>
            <a:r>
              <a:rPr lang="ru-RU" altLang="ru-RU" b="1"/>
              <a:t>2. Оседлый: </a:t>
            </a:r>
            <a:r>
              <a:rPr lang="ru-RU" altLang="ru-RU" b="1">
                <a:solidFill>
                  <a:srgbClr val="FF3300"/>
                </a:solidFill>
              </a:rPr>
              <a:t>Бытийный и количественный</a:t>
            </a:r>
          </a:p>
        </p:txBody>
      </p:sp>
      <p:sp>
        <p:nvSpPr>
          <p:cNvPr id="40966" name="Text Box 6"/>
          <p:cNvSpPr txBox="1">
            <a:spLocks noChangeArrowheads="1"/>
          </p:cNvSpPr>
          <p:nvPr/>
        </p:nvSpPr>
        <p:spPr bwMode="auto">
          <a:xfrm>
            <a:off x="2062164" y="5883276"/>
            <a:ext cx="8605837"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b="1"/>
              <a:t>1. Кочевой</a:t>
            </a:r>
            <a:r>
              <a:rPr lang="ru-RU" altLang="ru-RU"/>
              <a:t> </a:t>
            </a:r>
            <a:r>
              <a:rPr lang="ru-RU" altLang="ru-RU" b="1">
                <a:solidFill>
                  <a:schemeClr val="accent2"/>
                </a:solidFill>
              </a:rPr>
              <a:t>Плохо дело с выживанием+количеством и свободой мысли</a:t>
            </a:r>
            <a:br>
              <a:rPr lang="ru-RU" altLang="ru-RU" b="1">
                <a:solidFill>
                  <a:schemeClr val="accent2"/>
                </a:solidFill>
              </a:rPr>
            </a:br>
            <a:r>
              <a:rPr lang="ru-RU" altLang="ru-RU" b="1"/>
              <a:t>2. Оседлый</a:t>
            </a:r>
            <a:r>
              <a:rPr lang="ru-RU" altLang="ru-RU"/>
              <a:t> </a:t>
            </a:r>
            <a:r>
              <a:rPr lang="ru-RU" altLang="ru-RU" b="1">
                <a:solidFill>
                  <a:srgbClr val="FF3300"/>
                </a:solidFill>
              </a:rPr>
              <a:t>Плохо дело со свободой места, но не мысли (у себя дома)</a:t>
            </a:r>
          </a:p>
        </p:txBody>
      </p:sp>
      <p:grpSp>
        <p:nvGrpSpPr>
          <p:cNvPr id="2" name="Group 12"/>
          <p:cNvGrpSpPr>
            <a:grpSpLocks/>
          </p:cNvGrpSpPr>
          <p:nvPr/>
        </p:nvGrpSpPr>
        <p:grpSpPr bwMode="auto">
          <a:xfrm>
            <a:off x="1524000" y="931864"/>
            <a:ext cx="9144000" cy="744537"/>
            <a:chOff x="0" y="587"/>
            <a:chExt cx="5760" cy="469"/>
          </a:xfrm>
        </p:grpSpPr>
        <p:sp>
          <p:nvSpPr>
            <p:cNvPr id="5128" name="Text Box 7"/>
            <p:cNvSpPr txBox="1">
              <a:spLocks noChangeArrowheads="1"/>
            </p:cNvSpPr>
            <p:nvPr/>
          </p:nvSpPr>
          <p:spPr bwMode="auto">
            <a:xfrm>
              <a:off x="4893" y="587"/>
              <a:ext cx="867"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rgbClr val="FF3300"/>
                  </a:solidFill>
                </a:rPr>
                <a:t>«Восток»?</a:t>
              </a:r>
            </a:p>
          </p:txBody>
        </p:sp>
        <p:sp>
          <p:nvSpPr>
            <p:cNvPr id="5129" name="Text Box 8"/>
            <p:cNvSpPr txBox="1">
              <a:spLocks noChangeArrowheads="1"/>
            </p:cNvSpPr>
            <p:nvPr/>
          </p:nvSpPr>
          <p:spPr bwMode="auto">
            <a:xfrm>
              <a:off x="0" y="639"/>
              <a:ext cx="79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accent2"/>
                  </a:solidFill>
                </a:rPr>
                <a:t>«Запад»?</a:t>
              </a:r>
            </a:p>
          </p:txBody>
        </p:sp>
        <p:sp>
          <p:nvSpPr>
            <p:cNvPr id="5130" name="Line 10"/>
            <p:cNvSpPr>
              <a:spLocks noChangeShapeType="1"/>
            </p:cNvSpPr>
            <p:nvPr/>
          </p:nvSpPr>
          <p:spPr bwMode="auto">
            <a:xfrm flipV="1">
              <a:off x="3744" y="828"/>
              <a:ext cx="1404" cy="228"/>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5131" name="Line 11"/>
            <p:cNvSpPr>
              <a:spLocks noChangeShapeType="1"/>
            </p:cNvSpPr>
            <p:nvPr/>
          </p:nvSpPr>
          <p:spPr bwMode="auto">
            <a:xfrm flipH="1" flipV="1">
              <a:off x="388" y="892"/>
              <a:ext cx="744" cy="156"/>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a:p>
          </p:txBody>
        </p:sp>
      </p:grpSp>
    </p:spTree>
    <p:extLst>
      <p:ext uri="{BB962C8B-B14F-4D97-AF65-F5344CB8AC3E}">
        <p14:creationId xmlns:p14="http://schemas.microsoft.com/office/powerpoint/2010/main" val="35903497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963">
                                            <p:bg/>
                                          </p:spTgt>
                                        </p:tgtEl>
                                        <p:attrNameLst>
                                          <p:attrName>style.visibility</p:attrName>
                                        </p:attrNameLst>
                                      </p:cBhvr>
                                      <p:to>
                                        <p:strVal val="visible"/>
                                      </p:to>
                                    </p:set>
                                    <p:animEffect transition="in" filter="wipe(up)">
                                      <p:cBhvr>
                                        <p:cTn id="7" dur="500"/>
                                        <p:tgtEl>
                                          <p:spTgt spid="40963">
                                            <p:bg/>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0963">
                                            <p:txEl>
                                              <p:pRg st="0" end="0"/>
                                            </p:txEl>
                                          </p:spTgt>
                                        </p:tgtEl>
                                        <p:attrNameLst>
                                          <p:attrName>style.visibility</p:attrName>
                                        </p:attrNameLst>
                                      </p:cBhvr>
                                      <p:to>
                                        <p:strVal val="visible"/>
                                      </p:to>
                                    </p:set>
                                    <p:animEffect transition="in" filter="wipe(up)">
                                      <p:cBhvr>
                                        <p:cTn id="11" dur="500"/>
                                        <p:tgtEl>
                                          <p:spTgt spid="40963">
                                            <p:txEl>
                                              <p:pRg st="0" end="0"/>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963">
                                            <p:txEl>
                                              <p:pRg st="1" end="1"/>
                                            </p:txEl>
                                          </p:spTgt>
                                        </p:tgtEl>
                                        <p:attrNameLst>
                                          <p:attrName>style.visibility</p:attrName>
                                        </p:attrNameLst>
                                      </p:cBhvr>
                                      <p:to>
                                        <p:strVal val="visible"/>
                                      </p:to>
                                    </p:set>
                                    <p:animEffect transition="in" filter="wipe(up)">
                                      <p:cBhvr>
                                        <p:cTn id="15" dur="500"/>
                                        <p:tgtEl>
                                          <p:spTgt spid="40963">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0964"/>
                                        </p:tgtEl>
                                        <p:attrNameLst>
                                          <p:attrName>style.visibility</p:attrName>
                                        </p:attrNameLst>
                                      </p:cBhvr>
                                      <p:to>
                                        <p:strVal val="visible"/>
                                      </p:to>
                                    </p:set>
                                    <p:animEffect transition="in" filter="wipe(up)">
                                      <p:cBhvr>
                                        <p:cTn id="25" dur="500"/>
                                        <p:tgtEl>
                                          <p:spTgt spid="4096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40965"/>
                                        </p:tgtEl>
                                        <p:attrNameLst>
                                          <p:attrName>style.visibility</p:attrName>
                                        </p:attrNameLst>
                                      </p:cBhvr>
                                      <p:to>
                                        <p:strVal val="visible"/>
                                      </p:to>
                                    </p:set>
                                    <p:animEffect transition="in" filter="wipe(up)">
                                      <p:cBhvr>
                                        <p:cTn id="30" dur="500"/>
                                        <p:tgtEl>
                                          <p:spTgt spid="4096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40966"/>
                                        </p:tgtEl>
                                        <p:attrNameLst>
                                          <p:attrName>style.visibility</p:attrName>
                                        </p:attrNameLst>
                                      </p:cBhvr>
                                      <p:to>
                                        <p:strVal val="visible"/>
                                      </p:to>
                                    </p:set>
                                    <p:animEffect transition="in" filter="wipe(up)">
                                      <p:cBhvr>
                                        <p:cTn id="35"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nimBg="1"/>
      <p:bldP spid="40964" grpId="0" animBg="1"/>
      <p:bldP spid="40965" grpId="0" animBg="1"/>
      <p:bldP spid="4096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2063750" y="188913"/>
            <a:ext cx="7772400" cy="576262"/>
          </a:xfrm>
        </p:spPr>
        <p:txBody>
          <a:bodyPr>
            <a:normAutofit fontScale="90000"/>
          </a:bodyPr>
          <a:lstStyle/>
          <a:p>
            <a:pPr eaLnBrk="1" hangingPunct="1"/>
            <a:r>
              <a:rPr lang="ru-RU" altLang="ru-RU" sz="4000"/>
              <a:t>Техники мышления</a:t>
            </a:r>
          </a:p>
        </p:txBody>
      </p:sp>
      <p:sp>
        <p:nvSpPr>
          <p:cNvPr id="47108" name="Text Box 4"/>
          <p:cNvSpPr txBox="1">
            <a:spLocks noChangeArrowheads="1"/>
          </p:cNvSpPr>
          <p:nvPr/>
        </p:nvSpPr>
        <p:spPr bwMode="auto">
          <a:xfrm>
            <a:off x="6161088" y="1927225"/>
            <a:ext cx="47355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b="1">
                <a:solidFill>
                  <a:srgbClr val="FF3300"/>
                </a:solidFill>
              </a:rPr>
              <a:t>Континентальная техника мышления (оседлых): </a:t>
            </a:r>
            <a:br>
              <a:rPr lang="ru-RU" altLang="ru-RU" sz="2400" b="1">
                <a:solidFill>
                  <a:srgbClr val="FF3300"/>
                </a:solidFill>
              </a:rPr>
            </a:br>
            <a:r>
              <a:rPr lang="ru-RU" altLang="ru-RU" sz="2400">
                <a:solidFill>
                  <a:srgbClr val="FF3300"/>
                </a:solidFill>
              </a:rPr>
              <a:t>«</a:t>
            </a:r>
            <a:r>
              <a:rPr lang="ru-RU" altLang="ru-RU" sz="2400" u="sng">
                <a:solidFill>
                  <a:srgbClr val="FF3300"/>
                </a:solidFill>
              </a:rPr>
              <a:t>что</a:t>
            </a:r>
            <a:r>
              <a:rPr lang="ru-RU" altLang="ru-RU" sz="2400">
                <a:solidFill>
                  <a:srgbClr val="FF3300"/>
                </a:solidFill>
              </a:rPr>
              <a:t> это</a:t>
            </a:r>
            <a:r>
              <a:rPr lang="en-US" altLang="ru-RU" sz="2400">
                <a:solidFill>
                  <a:srgbClr val="FF3300"/>
                </a:solidFill>
              </a:rPr>
              <a:t> </a:t>
            </a:r>
            <a:r>
              <a:rPr lang="ru-RU" altLang="ru-RU" sz="2400">
                <a:solidFill>
                  <a:srgbClr val="FF3300"/>
                </a:solidFill>
              </a:rPr>
              <a:t>за </a:t>
            </a:r>
            <a:r>
              <a:rPr lang="ru-RU" altLang="ru-RU" sz="2400" b="1" u="sng">
                <a:solidFill>
                  <a:srgbClr val="FF3300"/>
                </a:solidFill>
              </a:rPr>
              <a:t>вещь</a:t>
            </a:r>
            <a:r>
              <a:rPr lang="ru-RU" altLang="ru-RU" sz="2400">
                <a:solidFill>
                  <a:srgbClr val="FF3300"/>
                </a:solidFill>
              </a:rPr>
              <a:t>? </a:t>
            </a:r>
            <a:br>
              <a:rPr lang="ru-RU" altLang="ru-RU" sz="2400">
                <a:solidFill>
                  <a:srgbClr val="FF3300"/>
                </a:solidFill>
              </a:rPr>
            </a:br>
            <a:r>
              <a:rPr lang="ru-RU" altLang="ru-RU" sz="2400" b="1">
                <a:solidFill>
                  <a:srgbClr val="FF3300"/>
                </a:solidFill>
              </a:rPr>
              <a:t>почему </a:t>
            </a:r>
            <a:r>
              <a:rPr lang="ru-RU" altLang="ru-RU" sz="2400">
                <a:solidFill>
                  <a:srgbClr val="FF3300"/>
                </a:solidFill>
              </a:rPr>
              <a:t>у нее эти </a:t>
            </a:r>
            <a:r>
              <a:rPr lang="ru-RU" altLang="ru-RU" sz="2400" b="1" u="sng">
                <a:solidFill>
                  <a:srgbClr val="FF3300"/>
                </a:solidFill>
              </a:rPr>
              <a:t>свойства</a:t>
            </a:r>
            <a:r>
              <a:rPr lang="ru-RU" altLang="ru-RU" sz="2400">
                <a:solidFill>
                  <a:srgbClr val="FF3300"/>
                </a:solidFill>
              </a:rPr>
              <a:t>?»</a:t>
            </a:r>
          </a:p>
        </p:txBody>
      </p:sp>
      <p:sp>
        <p:nvSpPr>
          <p:cNvPr id="47111" name="Text Box 7"/>
          <p:cNvSpPr txBox="1">
            <a:spLocks noChangeArrowheads="1"/>
          </p:cNvSpPr>
          <p:nvPr/>
        </p:nvSpPr>
        <p:spPr bwMode="auto">
          <a:xfrm>
            <a:off x="1524001" y="1952625"/>
            <a:ext cx="48688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b="1">
                <a:solidFill>
                  <a:schemeClr val="accent2"/>
                </a:solidFill>
              </a:rPr>
              <a:t>Островная техника мышления («</a:t>
            </a:r>
            <a:r>
              <a:rPr lang="en-US" altLang="ru-RU" sz="2400" b="1">
                <a:solidFill>
                  <a:schemeClr val="accent2"/>
                </a:solidFill>
              </a:rPr>
              <a:t>ex–</a:t>
            </a:r>
            <a:r>
              <a:rPr lang="ru-RU" altLang="ru-RU" sz="2400" b="1">
                <a:solidFill>
                  <a:schemeClr val="accent2"/>
                </a:solidFill>
              </a:rPr>
              <a:t>кочевников»?)</a:t>
            </a:r>
            <a:r>
              <a:rPr lang="ru-RU" altLang="ru-RU" sz="2400">
                <a:solidFill>
                  <a:schemeClr val="accent2"/>
                </a:solidFill>
              </a:rPr>
              <a:t>: </a:t>
            </a:r>
            <a:br>
              <a:rPr lang="ru-RU" altLang="ru-RU" sz="2400">
                <a:solidFill>
                  <a:schemeClr val="accent2"/>
                </a:solidFill>
              </a:rPr>
            </a:br>
            <a:r>
              <a:rPr lang="ru-RU" altLang="ru-RU" sz="2400">
                <a:solidFill>
                  <a:schemeClr val="accent2"/>
                </a:solidFill>
              </a:rPr>
              <a:t>«в чем </a:t>
            </a:r>
            <a:r>
              <a:rPr lang="ru-RU" altLang="ru-RU" sz="2400" u="sng">
                <a:solidFill>
                  <a:schemeClr val="accent2"/>
                </a:solidFill>
              </a:rPr>
              <a:t>причина</a:t>
            </a:r>
            <a:r>
              <a:rPr lang="ru-RU" altLang="ru-RU" sz="2400">
                <a:solidFill>
                  <a:schemeClr val="accent2"/>
                </a:solidFill>
              </a:rPr>
              <a:t> этого </a:t>
            </a:r>
            <a:r>
              <a:rPr lang="ru-RU" altLang="ru-RU" sz="2400" b="1" u="sng">
                <a:solidFill>
                  <a:schemeClr val="accent2"/>
                </a:solidFill>
              </a:rPr>
              <a:t>события</a:t>
            </a:r>
            <a:r>
              <a:rPr lang="ru-RU" altLang="ru-RU" sz="2400">
                <a:solidFill>
                  <a:schemeClr val="accent2"/>
                </a:solidFill>
              </a:rPr>
              <a:t>? </a:t>
            </a:r>
            <a:br>
              <a:rPr lang="ru-RU" altLang="ru-RU" sz="2400">
                <a:solidFill>
                  <a:schemeClr val="accent2"/>
                </a:solidFill>
              </a:rPr>
            </a:br>
            <a:r>
              <a:rPr lang="ru-RU" altLang="ru-RU" sz="2400">
                <a:solidFill>
                  <a:schemeClr val="accent2"/>
                </a:solidFill>
              </a:rPr>
              <a:t>«Кто виноват»? </a:t>
            </a:r>
          </a:p>
        </p:txBody>
      </p:sp>
      <p:sp>
        <p:nvSpPr>
          <p:cNvPr id="47112" name="Text Box 8"/>
          <p:cNvSpPr txBox="1">
            <a:spLocks noChangeArrowheads="1"/>
          </p:cNvSpPr>
          <p:nvPr/>
        </p:nvSpPr>
        <p:spPr bwMode="auto">
          <a:xfrm>
            <a:off x="2122488" y="4273551"/>
            <a:ext cx="7688262"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a:t>Мысленный эксперимент с «каплей чернил»</a:t>
            </a:r>
          </a:p>
        </p:txBody>
      </p:sp>
      <p:grpSp>
        <p:nvGrpSpPr>
          <p:cNvPr id="2" name="Group 12"/>
          <p:cNvGrpSpPr>
            <a:grpSpLocks/>
          </p:cNvGrpSpPr>
          <p:nvPr/>
        </p:nvGrpSpPr>
        <p:grpSpPr bwMode="auto">
          <a:xfrm>
            <a:off x="1524000" y="931863"/>
            <a:ext cx="9144000" cy="449262"/>
            <a:chOff x="0" y="587"/>
            <a:chExt cx="5760" cy="283"/>
          </a:xfrm>
        </p:grpSpPr>
        <p:sp>
          <p:nvSpPr>
            <p:cNvPr id="6152" name="Text Box 9"/>
            <p:cNvSpPr txBox="1">
              <a:spLocks noChangeArrowheads="1"/>
            </p:cNvSpPr>
            <p:nvPr/>
          </p:nvSpPr>
          <p:spPr bwMode="auto">
            <a:xfrm>
              <a:off x="4893" y="587"/>
              <a:ext cx="867"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rgbClr val="FF3300"/>
                  </a:solidFill>
                </a:rPr>
                <a:t>«Восток»?</a:t>
              </a:r>
            </a:p>
          </p:txBody>
        </p:sp>
        <p:sp>
          <p:nvSpPr>
            <p:cNvPr id="6153" name="Text Box 10"/>
            <p:cNvSpPr txBox="1">
              <a:spLocks noChangeArrowheads="1"/>
            </p:cNvSpPr>
            <p:nvPr/>
          </p:nvSpPr>
          <p:spPr bwMode="auto">
            <a:xfrm>
              <a:off x="0" y="639"/>
              <a:ext cx="79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accent2"/>
                  </a:solidFill>
                </a:rPr>
                <a:t>«Запад»?</a:t>
              </a:r>
            </a:p>
          </p:txBody>
        </p:sp>
      </p:grpSp>
      <p:sp>
        <p:nvSpPr>
          <p:cNvPr id="47115" name="Text Box 11"/>
          <p:cNvSpPr txBox="1">
            <a:spLocks noChangeArrowheads="1"/>
          </p:cNvSpPr>
          <p:nvPr/>
        </p:nvSpPr>
        <p:spPr bwMode="auto">
          <a:xfrm>
            <a:off x="2319338" y="5060950"/>
            <a:ext cx="7688262" cy="831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a:t>+ Две системы права: </a:t>
            </a:r>
          </a:p>
          <a:p>
            <a:pPr algn="ctr" eaLnBrk="1" hangingPunct="1"/>
            <a:r>
              <a:rPr lang="ru-RU" altLang="ru-RU" sz="2400">
                <a:solidFill>
                  <a:schemeClr val="accent2"/>
                </a:solidFill>
              </a:rPr>
              <a:t>Прецедент</a:t>
            </a:r>
            <a:r>
              <a:rPr lang="ru-RU" altLang="ru-RU" sz="2400"/>
              <a:t> </a:t>
            </a:r>
            <a:r>
              <a:rPr lang="en-US" altLang="ru-RU" sz="2400"/>
              <a:t>versus</a:t>
            </a:r>
            <a:r>
              <a:rPr lang="ru-RU" altLang="ru-RU" sz="2400"/>
              <a:t> </a:t>
            </a:r>
            <a:r>
              <a:rPr lang="ru-RU" altLang="ru-RU" sz="2400">
                <a:solidFill>
                  <a:srgbClr val="FF3300"/>
                </a:solidFill>
              </a:rPr>
              <a:t>Система законов</a:t>
            </a:r>
          </a:p>
        </p:txBody>
      </p:sp>
    </p:spTree>
    <p:extLst>
      <p:ext uri="{BB962C8B-B14F-4D97-AF65-F5344CB8AC3E}">
        <p14:creationId xmlns:p14="http://schemas.microsoft.com/office/powerpoint/2010/main" val="39928737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wipe(up)">
                                      <p:cBhvr>
                                        <p:cTn id="7" dur="500"/>
                                        <p:tgtEl>
                                          <p:spTgt spid="471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7111"/>
                                        </p:tgtEl>
                                        <p:attrNameLst>
                                          <p:attrName>style.visibility</p:attrName>
                                        </p:attrNameLst>
                                      </p:cBhvr>
                                      <p:to>
                                        <p:strVal val="visible"/>
                                      </p:to>
                                    </p:set>
                                    <p:animEffect transition="in" filter="wipe(up)">
                                      <p:cBhvr>
                                        <p:cTn id="12" dur="500"/>
                                        <p:tgtEl>
                                          <p:spTgt spid="471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7112"/>
                                        </p:tgtEl>
                                        <p:attrNameLst>
                                          <p:attrName>style.visibility</p:attrName>
                                        </p:attrNameLst>
                                      </p:cBhvr>
                                      <p:to>
                                        <p:strVal val="visible"/>
                                      </p:to>
                                    </p:set>
                                    <p:animEffect transition="in" filter="wipe(up)">
                                      <p:cBhvr>
                                        <p:cTn id="17" dur="500"/>
                                        <p:tgtEl>
                                          <p:spTgt spid="471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7115"/>
                                        </p:tgtEl>
                                        <p:attrNameLst>
                                          <p:attrName>style.visibility</p:attrName>
                                        </p:attrNameLst>
                                      </p:cBhvr>
                                      <p:to>
                                        <p:strVal val="visible"/>
                                      </p:to>
                                    </p:set>
                                    <p:animEffect transition="in" filter="wipe(up)">
                                      <p:cBhvr>
                                        <p:cTn id="22" dur="500"/>
                                        <p:tgtEl>
                                          <p:spTgt spid="471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11" grpId="0"/>
      <p:bldP spid="47112" grpId="0" animBg="1"/>
      <p:bldP spid="47115"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945832"/>
          </a:xfrm>
        </p:spPr>
        <p:txBody>
          <a:bodyPr>
            <a:normAutofit/>
          </a:bodyPr>
          <a:lstStyle/>
          <a:p>
            <a:pPr algn="ctr"/>
            <a:r>
              <a:rPr lang="ru-RU" sz="3600" dirty="0" err="1">
                <a:hlinkClick r:id="rId2" action="ppaction://hlinksldjump"/>
              </a:rPr>
              <a:t>Временнàя</a:t>
            </a:r>
            <a:r>
              <a:rPr lang="ru-RU" sz="3600" dirty="0">
                <a:hlinkClick r:id="rId2" action="ppaction://hlinksldjump"/>
              </a:rPr>
              <a:t> структура </a:t>
            </a:r>
            <a:r>
              <a:rPr lang="ru-RU" sz="3600" dirty="0" smtClean="0">
                <a:hlinkClick r:id="rId2" action="ppaction://hlinksldjump"/>
              </a:rPr>
              <a:t>хозяйствования</a:t>
            </a:r>
            <a:endParaRPr lang="ru-RU" sz="3600" dirty="0"/>
          </a:p>
        </p:txBody>
      </p:sp>
      <p:pic>
        <p:nvPicPr>
          <p:cNvPr id="42" name="Рисунок 41"/>
          <p:cNvPicPr/>
          <p:nvPr/>
        </p:nvPicPr>
        <p:blipFill>
          <a:blip r:embed="rId3">
            <a:extLst>
              <a:ext uri="{28A0092B-C50C-407E-A947-70E740481C1C}">
                <a14:useLocalDpi xmlns:a14="http://schemas.microsoft.com/office/drawing/2010/main" val="0"/>
              </a:ext>
            </a:extLst>
          </a:blip>
          <a:stretch>
            <a:fillRect/>
          </a:stretch>
        </p:blipFill>
        <p:spPr>
          <a:xfrm>
            <a:off x="838200" y="1748590"/>
            <a:ext cx="10920663" cy="4732421"/>
          </a:xfrm>
          <a:prstGeom prst="rect">
            <a:avLst/>
          </a:prstGeom>
        </p:spPr>
      </p:pic>
      <p:sp>
        <p:nvSpPr>
          <p:cNvPr id="3" name="TextBox 2"/>
          <p:cNvSpPr txBox="1"/>
          <p:nvPr/>
        </p:nvSpPr>
        <p:spPr>
          <a:xfrm>
            <a:off x="4732421" y="2535743"/>
            <a:ext cx="2250168" cy="369332"/>
          </a:xfrm>
          <a:prstGeom prst="rect">
            <a:avLst/>
          </a:prstGeom>
          <a:solidFill>
            <a:schemeClr val="bg1"/>
          </a:solidFill>
        </p:spPr>
        <p:txBody>
          <a:bodyPr wrap="none" rtlCol="0">
            <a:spAutoFit/>
          </a:bodyPr>
          <a:lstStyle/>
          <a:p>
            <a:r>
              <a:rPr lang="ru-RU" dirty="0" err="1" smtClean="0"/>
              <a:t>Аллокация</a:t>
            </a:r>
            <a:r>
              <a:rPr lang="ru-RU" dirty="0" smtClean="0"/>
              <a:t> (средств) </a:t>
            </a:r>
            <a:endParaRPr lang="ru-RU" dirty="0"/>
          </a:p>
        </p:txBody>
      </p:sp>
      <p:sp>
        <p:nvSpPr>
          <p:cNvPr id="43" name="TextBox 42"/>
          <p:cNvSpPr txBox="1"/>
          <p:nvPr/>
        </p:nvSpPr>
        <p:spPr>
          <a:xfrm>
            <a:off x="9070595" y="2551785"/>
            <a:ext cx="2872197" cy="369332"/>
          </a:xfrm>
          <a:prstGeom prst="rect">
            <a:avLst/>
          </a:prstGeom>
          <a:solidFill>
            <a:schemeClr val="bg1"/>
          </a:solidFill>
        </p:spPr>
        <p:txBody>
          <a:bodyPr wrap="none" rtlCol="0">
            <a:spAutoFit/>
          </a:bodyPr>
          <a:lstStyle/>
          <a:p>
            <a:r>
              <a:rPr lang="ru-RU" dirty="0" smtClean="0"/>
              <a:t>Дистрибуция (результатов) </a:t>
            </a:r>
            <a:endParaRPr lang="ru-RU" dirty="0"/>
          </a:p>
        </p:txBody>
      </p:sp>
    </p:spTree>
    <p:extLst>
      <p:ext uri="{BB962C8B-B14F-4D97-AF65-F5344CB8AC3E}">
        <p14:creationId xmlns:p14="http://schemas.microsoft.com/office/powerpoint/2010/main" val="81866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0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Эластичность (по Маршаллу)</a:t>
            </a:r>
            <a:endParaRPr lang="ru-RU" dirty="0"/>
          </a:p>
        </p:txBody>
      </p:sp>
      <p:pic>
        <p:nvPicPr>
          <p:cNvPr id="4" name="Рисунок 3" descr="эластичность"/>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90689"/>
            <a:ext cx="6902824" cy="4494958"/>
          </a:xfrm>
          <a:prstGeom prst="rect">
            <a:avLst/>
          </a:prstGeom>
          <a:noFill/>
          <a:ln>
            <a:noFill/>
          </a:ln>
        </p:spPr>
      </p:pic>
    </p:spTree>
    <p:extLst>
      <p:ext uri="{BB962C8B-B14F-4D97-AF65-F5344CB8AC3E}">
        <p14:creationId xmlns:p14="http://schemas.microsoft.com/office/powerpoint/2010/main" val="318692571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Полная двухсекторная модель</a:t>
            </a:r>
            <a:endParaRPr lang="ru-RU"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1039906" y="2043954"/>
            <a:ext cx="10313894" cy="3962400"/>
          </a:xfrm>
          <a:prstGeom prst="rect">
            <a:avLst/>
          </a:prstGeom>
          <a:noFill/>
          <a:ln>
            <a:noFill/>
          </a:ln>
        </p:spPr>
      </p:pic>
    </p:spTree>
    <p:extLst>
      <p:ext uri="{BB962C8B-B14F-4D97-AF65-F5344CB8AC3E}">
        <p14:creationId xmlns:p14="http://schemas.microsoft.com/office/powerpoint/2010/main" val="22206518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Скругленный прямоугольник 82"/>
          <p:cNvSpPr/>
          <p:nvPr/>
        </p:nvSpPr>
        <p:spPr>
          <a:xfrm>
            <a:off x="8506606" y="3026574"/>
            <a:ext cx="3315074" cy="1946260"/>
          </a:xfrm>
          <a:prstGeom prst="roundRect">
            <a:avLst/>
          </a:prstGeom>
          <a:solidFill>
            <a:srgbClr val="00B050">
              <a:alpha val="3411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2" name="Прямая соединительная линия 71"/>
          <p:cNvCxnSpPr/>
          <p:nvPr/>
        </p:nvCxnSpPr>
        <p:spPr>
          <a:xfrm flipH="1" flipV="1">
            <a:off x="1870990" y="6548775"/>
            <a:ext cx="3789532" cy="2889"/>
          </a:xfrm>
          <a:prstGeom prst="line">
            <a:avLst/>
          </a:prstGeom>
          <a:ln w="76200">
            <a:solidFill>
              <a:srgbClr val="0070C0"/>
            </a:solidFill>
            <a:headEnd type="stealth"/>
            <a:tailEnd type="stealth"/>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80311" y="-59992"/>
            <a:ext cx="8848530" cy="666377"/>
          </a:xfrm>
        </p:spPr>
        <p:txBody>
          <a:bodyPr>
            <a:normAutofit/>
          </a:bodyPr>
          <a:lstStyle/>
          <a:p>
            <a:r>
              <a:rPr lang="ru-RU" altLang="ru-RU" sz="3600" dirty="0">
                <a:latin typeface="Arial" panose="020B0604020202020204" pitchFamily="34" charset="0"/>
                <a:ea typeface="Calibri" panose="020F0502020204030204" pitchFamily="34" charset="0"/>
                <a:cs typeface="Times New Roman" panose="02020603050405020304" pitchFamily="18" charset="0"/>
              </a:rPr>
              <a:t>Факторы и ресурсы в </a:t>
            </a:r>
            <a:r>
              <a:rPr lang="en-US" altLang="ru-RU" sz="3600" dirty="0" smtClean="0">
                <a:latin typeface="Arial" panose="020B0604020202020204" pitchFamily="34" charset="0"/>
                <a:ea typeface="Calibri" panose="020F0502020204030204" pitchFamily="34" charset="0"/>
                <a:cs typeface="Times New Roman" panose="02020603050405020304" pitchFamily="18" charset="0"/>
              </a:rPr>
              <a:t>Economy</a:t>
            </a: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 </a:t>
            </a:r>
            <a:r>
              <a:rPr lang="ru-RU" altLang="ru-RU" sz="500" dirty="0" smtClean="0">
                <a:latin typeface="Arial" panose="020B0604020202020204" pitchFamily="34" charset="0"/>
                <a:ea typeface="Calibri" panose="020F0502020204030204" pitchFamily="34" charset="0"/>
                <a:cs typeface="Times New Roman" panose="02020603050405020304" pitchFamily="18" charset="0"/>
              </a:rPr>
              <a:t>(</a:t>
            </a:r>
            <a:r>
              <a:rPr lang="ru-RU" sz="400" b="1" dirty="0" smtClean="0"/>
              <a:t>в каждом конкретном </a:t>
            </a:r>
            <a:r>
              <a:rPr lang="ru-RU" sz="400" b="1" dirty="0"/>
              <a:t>технологическом </a:t>
            </a:r>
            <a:r>
              <a:rPr lang="ru-RU" sz="400" b="1" dirty="0" smtClean="0"/>
              <a:t>процессе)</a:t>
            </a:r>
            <a:endParaRPr lang="ru-RU" sz="500" dirty="0"/>
          </a:p>
        </p:txBody>
      </p:sp>
      <p:graphicFrame>
        <p:nvGraphicFramePr>
          <p:cNvPr id="4" name="Объект 3"/>
          <p:cNvGraphicFramePr>
            <a:graphicFrameLocks noGrp="1"/>
          </p:cNvGraphicFramePr>
          <p:nvPr>
            <p:ph idx="1"/>
            <p:extLst/>
          </p:nvPr>
        </p:nvGraphicFramePr>
        <p:xfrm>
          <a:off x="196486" y="3152110"/>
          <a:ext cx="8116712" cy="2381736"/>
        </p:xfrm>
        <a:graphic>
          <a:graphicData uri="http://schemas.openxmlformats.org/drawingml/2006/table">
            <a:tbl>
              <a:tblPr firstRow="1" firstCol="1" bandRow="1">
                <a:tableStyleId>{5C22544A-7EE6-4342-B048-85BDC9FD1C3A}</a:tableStyleId>
              </a:tblPr>
              <a:tblGrid>
                <a:gridCol w="2887152"/>
                <a:gridCol w="1171204"/>
                <a:gridCol w="4058356"/>
              </a:tblGrid>
              <a:tr h="491555">
                <a:tc>
                  <a:txBody>
                    <a:bodyPr/>
                    <a:lstStyle/>
                    <a:p>
                      <a:pPr indent="0" algn="r">
                        <a:lnSpc>
                          <a:spcPct val="115000"/>
                        </a:lnSpc>
                        <a:spcAft>
                          <a:spcPts val="0"/>
                        </a:spcAft>
                      </a:pPr>
                      <a:r>
                        <a:rPr lang="ru-RU" sz="3200" u="sng" dirty="0">
                          <a:effectLst/>
                        </a:rPr>
                        <a:t>Факторы</a:t>
                      </a:r>
                      <a:r>
                        <a:rPr lang="ru-RU" sz="3200" dirty="0">
                          <a:effectLst/>
                        </a:rPr>
                        <a:t> (</a:t>
                      </a:r>
                      <a:r>
                        <a:rPr lang="en-US" sz="3200" dirty="0">
                          <a:effectLst/>
                        </a:rPr>
                        <a:t>S</a:t>
                      </a: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O</a:t>
                      </a:r>
                      <a:r>
                        <a:rPr lang="ru-RU" sz="3200" dirty="0">
                          <a:effectLst/>
                        </a:rPr>
                        <a:t>) </a:t>
                      </a:r>
                      <a:r>
                        <a:rPr lang="ru-RU" sz="3200" u="sng" dirty="0">
                          <a:effectLst/>
                        </a:rPr>
                        <a:t>Ресурсы</a:t>
                      </a:r>
                      <a:r>
                        <a:rPr lang="ru-RU" sz="3200" dirty="0">
                          <a:effectLst/>
                        </a:rPr>
                        <a:t>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r h="603793">
                <a:tc>
                  <a:txBody>
                    <a:bodyPr/>
                    <a:lstStyle/>
                    <a:p>
                      <a:pPr indent="0" algn="r">
                        <a:lnSpc>
                          <a:spcPct val="115000"/>
                        </a:lnSpc>
                        <a:spcAft>
                          <a:spcPts val="0"/>
                        </a:spcAft>
                      </a:pPr>
                      <a:r>
                        <a:rPr lang="ru-RU" sz="3200" dirty="0">
                          <a:effectLst/>
                        </a:rPr>
                        <a:t>Труд (</a:t>
                      </a:r>
                      <a:r>
                        <a:rPr lang="en-US" sz="3200" dirty="0">
                          <a:effectLst/>
                        </a:rPr>
                        <a:t>L</a:t>
                      </a: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I</a:t>
                      </a:r>
                      <a:r>
                        <a:rPr lang="ru-RU" sz="3200" dirty="0">
                          <a:effectLst/>
                        </a:rPr>
                        <a:t>) Информация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r h="603793">
                <a:tc>
                  <a:txBody>
                    <a:bodyPr/>
                    <a:lstStyle/>
                    <a:p>
                      <a:pPr indent="0" algn="r">
                        <a:lnSpc>
                          <a:spcPct val="115000"/>
                        </a:lnSpc>
                        <a:spcAft>
                          <a:spcPts val="0"/>
                        </a:spcAft>
                      </a:pPr>
                      <a:r>
                        <a:rPr lang="ru-RU" sz="3200" dirty="0">
                          <a:effectLst/>
                        </a:rPr>
                        <a:t>Капитал (</a:t>
                      </a:r>
                      <a:r>
                        <a:rPr lang="en-US" sz="3200" dirty="0">
                          <a:effectLst/>
                        </a:rPr>
                        <a:t>K</a:t>
                      </a: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a:effectLst/>
                        </a:rPr>
                        <a:t>↔</a:t>
                      </a:r>
                      <a:endParaRPr lang="ru-RU"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E</a:t>
                      </a:r>
                      <a:r>
                        <a:rPr lang="ru-RU" sz="3200" dirty="0">
                          <a:effectLst/>
                        </a:rPr>
                        <a:t>) Энергия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r h="603793">
                <a:tc>
                  <a:txBody>
                    <a:bodyPr/>
                    <a:lstStyle/>
                    <a:p>
                      <a:pPr indent="0" algn="r">
                        <a:lnSpc>
                          <a:spcPct val="115000"/>
                        </a:lnSpc>
                        <a:spcAft>
                          <a:spcPts val="0"/>
                        </a:spcAft>
                      </a:pPr>
                      <a:r>
                        <a:rPr lang="ru-RU" sz="3200" dirty="0">
                          <a:effectLst/>
                        </a:rPr>
                        <a:t>Земля (</a:t>
                      </a:r>
                      <a:r>
                        <a:rPr lang="en-US" sz="3200" dirty="0">
                          <a:effectLst/>
                        </a:rPr>
                        <a:t>T</a:t>
                      </a:r>
                      <a:r>
                        <a:rPr lang="ru-RU" sz="3200" dirty="0">
                          <a:effectLst/>
                        </a:rPr>
                        <a:t>)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a:effectLst/>
                        </a:rPr>
                        <a:t>↔</a:t>
                      </a:r>
                      <a:endParaRPr lang="ru-RU"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M</a:t>
                      </a:r>
                      <a:r>
                        <a:rPr lang="ru-RU" sz="3200" dirty="0">
                          <a:effectLst/>
                        </a:rPr>
                        <a:t>) Материя (вещи)</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bl>
          </a:graphicData>
        </a:graphic>
      </p:graphicFrame>
      <p:sp>
        <p:nvSpPr>
          <p:cNvPr id="3" name="TextBox 2"/>
          <p:cNvSpPr txBox="1"/>
          <p:nvPr/>
        </p:nvSpPr>
        <p:spPr>
          <a:xfrm>
            <a:off x="8516103" y="3026573"/>
            <a:ext cx="3169650" cy="523220"/>
          </a:xfrm>
          <a:prstGeom prst="rect">
            <a:avLst/>
          </a:prstGeom>
          <a:noFill/>
        </p:spPr>
        <p:txBody>
          <a:bodyPr wrap="none" rtlCol="0">
            <a:spAutoFit/>
          </a:bodyPr>
          <a:lstStyle/>
          <a:p>
            <a:r>
              <a:rPr lang="ru-RU" sz="2800" dirty="0" smtClean="0"/>
              <a:t>Законы сохранения</a:t>
            </a:r>
            <a:endParaRPr lang="ru-RU" sz="2800" dirty="0"/>
          </a:p>
        </p:txBody>
      </p:sp>
      <p:sp>
        <p:nvSpPr>
          <p:cNvPr id="5" name="TextBox 4"/>
          <p:cNvSpPr txBox="1"/>
          <p:nvPr/>
        </p:nvSpPr>
        <p:spPr>
          <a:xfrm>
            <a:off x="8516103" y="3679118"/>
            <a:ext cx="3279809" cy="523220"/>
          </a:xfrm>
          <a:prstGeom prst="rect">
            <a:avLst/>
          </a:prstGeom>
          <a:noFill/>
        </p:spPr>
        <p:txBody>
          <a:bodyPr wrap="none" rtlCol="0">
            <a:spAutoFit/>
          </a:bodyPr>
          <a:lstStyle/>
          <a:p>
            <a:r>
              <a:rPr lang="ru-RU" sz="2800" dirty="0" smtClean="0"/>
              <a:t>Биология: </a:t>
            </a:r>
            <a:r>
              <a:rPr lang="en-US" sz="2800" b="1" i="1" dirty="0" err="1">
                <a:solidFill>
                  <a:srgbClr val="FF0000"/>
                </a:solidFill>
                <a:effectLst>
                  <a:outerShdw blurRad="38100" dist="38100" dir="2700000" algn="tl">
                    <a:srgbClr val="000000">
                      <a:alpha val="43137"/>
                    </a:srgbClr>
                  </a:outerShdw>
                </a:effectLst>
              </a:rPr>
              <a:t>nrB</a:t>
            </a:r>
            <a:r>
              <a:rPr lang="ru-RU" sz="2800" b="1" dirty="0">
                <a:solidFill>
                  <a:srgbClr val="FF0000"/>
                </a:solidFill>
                <a:effectLst>
                  <a:outerShdw blurRad="38100" dist="38100" dir="2700000" algn="tl">
                    <a:srgbClr val="000000">
                      <a:alpha val="43137"/>
                    </a:srgbClr>
                  </a:outerShdw>
                </a:effectLst>
              </a:rPr>
              <a:t> &gt; </a:t>
            </a:r>
            <a:r>
              <a:rPr lang="en-US" sz="2800" b="1" i="1" dirty="0" smtClean="0">
                <a:solidFill>
                  <a:srgbClr val="FF0000"/>
                </a:solidFill>
                <a:effectLst>
                  <a:outerShdw blurRad="38100" dist="38100" dir="2700000" algn="tl">
                    <a:srgbClr val="000000">
                      <a:alpha val="43137"/>
                    </a:srgbClr>
                  </a:outerShdw>
                </a:effectLst>
              </a:rPr>
              <a:t>C</a:t>
            </a:r>
            <a:r>
              <a:rPr lang="ru-RU" sz="2800" b="1" dirty="0" smtClean="0">
                <a:solidFill>
                  <a:srgbClr val="FF0000"/>
                </a:solidFill>
              </a:rPr>
              <a:t> !!!</a:t>
            </a:r>
            <a:endParaRPr lang="ru-RU" sz="2800" dirty="0"/>
          </a:p>
        </p:txBody>
      </p:sp>
      <mc:AlternateContent xmlns:mc="http://schemas.openxmlformats.org/markup-compatibility/2006" xmlns:a14="http://schemas.microsoft.com/office/drawing/2010/main">
        <mc:Choice Requires="a14">
          <p:sp>
            <p:nvSpPr>
              <p:cNvPr id="6" name="TextBox 5"/>
              <p:cNvSpPr txBox="1"/>
              <p:nvPr/>
            </p:nvSpPr>
            <p:spPr>
              <a:xfrm>
                <a:off x="8516103" y="4329161"/>
                <a:ext cx="2714589" cy="532966"/>
              </a:xfrm>
              <a:prstGeom prst="rect">
                <a:avLst/>
              </a:prstGeom>
              <a:noFill/>
            </p:spPr>
            <p:txBody>
              <a:bodyPr wrap="none" rtlCol="0">
                <a:spAutoFit/>
              </a:bodyPr>
              <a:lstStyle/>
              <a:p>
                <a:r>
                  <a:rPr lang="ru-RU" sz="2800" dirty="0" smtClean="0"/>
                  <a:t>Физика: </a:t>
                </a:r>
                <a:r>
                  <a:rPr lang="en-US" sz="2800" b="1" i="1" dirty="0" smtClean="0">
                    <a:solidFill>
                      <a:schemeClr val="accent4">
                        <a:lumMod val="75000"/>
                      </a:schemeClr>
                    </a:solidFill>
                    <a:effectLst>
                      <a:outerShdw blurRad="38100" dist="38100" dir="2700000" algn="tl">
                        <a:srgbClr val="000000">
                          <a:alpha val="43137"/>
                        </a:srgbClr>
                      </a:outerShdw>
                    </a:effectLst>
                  </a:rPr>
                  <a:t>E</a:t>
                </a:r>
                <a14:m>
                  <m:oMath xmlns:m="http://schemas.openxmlformats.org/officeDocument/2006/math">
                    <m:r>
                      <a:rPr lang="de-DE" sz="2800" b="1" i="1" smtClean="0">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t>=</m:t>
                    </m:r>
                    <m:sSup>
                      <m:sSupPr>
                        <m:ctrlPr>
                          <a:rPr lang="de-DE" sz="2800" b="1" i="1" smtClean="0">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ctrlPr>
                      </m:sSupPr>
                      <m:e>
                        <m:r>
                          <a:rPr lang="en-US" sz="2800" b="1" i="1">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t>𝒎𝒄</m:t>
                        </m:r>
                      </m:e>
                      <m:sup>
                        <m:r>
                          <a:rPr lang="de-DE" sz="2800" b="1" i="1" smtClean="0">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t>𝟐</m:t>
                        </m:r>
                      </m:sup>
                    </m:sSup>
                  </m:oMath>
                </a14:m>
                <a:endParaRPr lang="ru-RU" sz="2800" b="1" dirty="0">
                  <a:solidFill>
                    <a:schemeClr val="accent4">
                      <a:lumMod val="60000"/>
                      <a:lumOff val="40000"/>
                    </a:schemeClr>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8516103" y="4329161"/>
                <a:ext cx="2714589" cy="532966"/>
              </a:xfrm>
              <a:prstGeom prst="rect">
                <a:avLst/>
              </a:prstGeom>
              <a:blipFill rotWithShape="0">
                <a:blip r:embed="rId2"/>
                <a:stretch>
                  <a:fillRect l="-4719" t="-9091" b="-38636"/>
                </a:stretch>
              </a:blipFill>
            </p:spPr>
            <p:txBody>
              <a:bodyPr/>
              <a:lstStyle/>
              <a:p>
                <a:r>
                  <a:rPr lang="ru-RU">
                    <a:noFill/>
                  </a:rPr>
                  <a:t> </a:t>
                </a:r>
              </a:p>
            </p:txBody>
          </p:sp>
        </mc:Fallback>
      </mc:AlternateContent>
      <p:sp>
        <p:nvSpPr>
          <p:cNvPr id="9" name="Стрелка вправо 8"/>
          <p:cNvSpPr/>
          <p:nvPr/>
        </p:nvSpPr>
        <p:spPr>
          <a:xfrm>
            <a:off x="8041969" y="3923652"/>
            <a:ext cx="473839" cy="1580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право 9"/>
          <p:cNvSpPr/>
          <p:nvPr/>
        </p:nvSpPr>
        <p:spPr>
          <a:xfrm>
            <a:off x="8041970" y="4531304"/>
            <a:ext cx="473839" cy="1580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947293" y="2201949"/>
            <a:ext cx="1959639" cy="400110"/>
          </a:xfrm>
          <a:prstGeom prst="rect">
            <a:avLst/>
          </a:prstGeom>
          <a:noFill/>
          <a:ln w="57150">
            <a:solidFill>
              <a:srgbClr val="0070C0"/>
            </a:solidFill>
          </a:ln>
        </p:spPr>
        <p:txBody>
          <a:bodyPr wrap="none" rtlCol="0">
            <a:spAutoFit/>
          </a:bodyPr>
          <a:lstStyle/>
          <a:p>
            <a:r>
              <a:rPr lang="ru-RU" sz="2000" b="1" dirty="0" smtClean="0"/>
              <a:t>Использование</a:t>
            </a:r>
            <a:endParaRPr lang="ru-RU" sz="2000" b="1" dirty="0"/>
          </a:p>
        </p:txBody>
      </p:sp>
      <p:sp>
        <p:nvSpPr>
          <p:cNvPr id="12" name="TextBox 11"/>
          <p:cNvSpPr txBox="1"/>
          <p:nvPr/>
        </p:nvSpPr>
        <p:spPr>
          <a:xfrm>
            <a:off x="4613550" y="2241716"/>
            <a:ext cx="1716432" cy="400110"/>
          </a:xfrm>
          <a:prstGeom prst="rect">
            <a:avLst/>
          </a:prstGeom>
          <a:noFill/>
          <a:ln w="57150">
            <a:solidFill>
              <a:srgbClr val="0070C0"/>
            </a:solidFill>
          </a:ln>
        </p:spPr>
        <p:txBody>
          <a:bodyPr wrap="none" rtlCol="0">
            <a:spAutoFit/>
          </a:bodyPr>
          <a:lstStyle/>
          <a:p>
            <a:r>
              <a:rPr lang="ru-RU" sz="2000" b="1" dirty="0" smtClean="0"/>
              <a:t>Потребление</a:t>
            </a:r>
            <a:endParaRPr lang="ru-RU" sz="2000" b="1" dirty="0"/>
          </a:p>
        </p:txBody>
      </p:sp>
      <p:sp>
        <p:nvSpPr>
          <p:cNvPr id="13" name="TextBox 12"/>
          <p:cNvSpPr txBox="1"/>
          <p:nvPr/>
        </p:nvSpPr>
        <p:spPr>
          <a:xfrm>
            <a:off x="2893321" y="1231403"/>
            <a:ext cx="1678665" cy="400110"/>
          </a:xfrm>
          <a:prstGeom prst="rect">
            <a:avLst/>
          </a:prstGeom>
          <a:noFill/>
          <a:ln w="57150">
            <a:solidFill>
              <a:srgbClr val="0070C0"/>
            </a:solidFill>
          </a:ln>
        </p:spPr>
        <p:txBody>
          <a:bodyPr wrap="none" rtlCol="0">
            <a:spAutoFit/>
          </a:bodyPr>
          <a:lstStyle/>
          <a:p>
            <a:r>
              <a:rPr lang="ru-RU" sz="2000" b="1" dirty="0" smtClean="0"/>
              <a:t>Применение</a:t>
            </a:r>
            <a:endParaRPr lang="ru-RU" sz="2000" b="1" dirty="0"/>
          </a:p>
        </p:txBody>
      </p:sp>
      <p:sp>
        <p:nvSpPr>
          <p:cNvPr id="14" name="Стрелка вправо 13"/>
          <p:cNvSpPr/>
          <p:nvPr/>
        </p:nvSpPr>
        <p:spPr>
          <a:xfrm rot="5400000" flipV="1">
            <a:off x="1292196" y="3036646"/>
            <a:ext cx="1085014" cy="295374"/>
          </a:xfrm>
          <a:prstGeom prst="rightArrow">
            <a:avLst>
              <a:gd name="adj1" fmla="val 35199"/>
              <a:gd name="adj2" fmla="val 74667"/>
            </a:avLst>
          </a:prstGeom>
          <a:solidFill>
            <a:srgbClr val="5B9BD5">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право 14"/>
          <p:cNvSpPr/>
          <p:nvPr/>
        </p:nvSpPr>
        <p:spPr>
          <a:xfrm rot="5400000" flipV="1">
            <a:off x="4668900" y="3326457"/>
            <a:ext cx="1548862" cy="202906"/>
          </a:xfrm>
          <a:prstGeom prst="rightArrow">
            <a:avLst>
              <a:gd name="adj1" fmla="val 50000"/>
              <a:gd name="adj2" fmla="val 122798"/>
            </a:avLst>
          </a:prstGeom>
          <a:solidFill>
            <a:srgbClr val="5B9BD5">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4237822" y="4263498"/>
            <a:ext cx="3601243" cy="1270348"/>
          </a:xfrm>
          <a:prstGeom prst="rect">
            <a:avLst/>
          </a:prstGeom>
          <a:solidFill>
            <a:srgbClr val="00B0F0">
              <a:alpha val="50196"/>
            </a:srgb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право 16"/>
          <p:cNvSpPr/>
          <p:nvPr/>
        </p:nvSpPr>
        <p:spPr>
          <a:xfrm rot="1447530">
            <a:off x="1790154" y="3168052"/>
            <a:ext cx="3034299" cy="206735"/>
          </a:xfrm>
          <a:prstGeom prst="rightArrow">
            <a:avLst>
              <a:gd name="adj1" fmla="val 50000"/>
              <a:gd name="adj2" fmla="val 149322"/>
            </a:avLst>
          </a:prstGeom>
          <a:solidFill>
            <a:srgbClr val="5B9BD5">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1" name="Группа 20"/>
          <p:cNvGrpSpPr/>
          <p:nvPr/>
        </p:nvGrpSpPr>
        <p:grpSpPr>
          <a:xfrm flipV="1">
            <a:off x="2828940" y="1848280"/>
            <a:ext cx="1843898" cy="160029"/>
            <a:chOff x="2722028" y="5774391"/>
            <a:chExt cx="1843898" cy="160029"/>
          </a:xfrm>
        </p:grpSpPr>
        <p:sp>
          <p:nvSpPr>
            <p:cNvPr id="19" name="Стрелка вправо 18"/>
            <p:cNvSpPr/>
            <p:nvPr/>
          </p:nvSpPr>
          <p:spPr>
            <a:xfrm rot="19503653">
              <a:off x="3533784" y="5774391"/>
              <a:ext cx="1032142" cy="157698"/>
            </a:xfrm>
            <a:prstGeom prst="rightArrow">
              <a:avLst>
                <a:gd name="adj1" fmla="val 50000"/>
                <a:gd name="adj2" fmla="val 126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трелка вправо 19"/>
            <p:cNvSpPr/>
            <p:nvPr/>
          </p:nvSpPr>
          <p:spPr>
            <a:xfrm rot="2096347" flipH="1">
              <a:off x="2722028" y="5776722"/>
              <a:ext cx="1032142" cy="157698"/>
            </a:xfrm>
            <a:prstGeom prst="rightArrow">
              <a:avLst>
                <a:gd name="adj1" fmla="val 50000"/>
                <a:gd name="adj2" fmla="val 126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2" name="Стрелка вправо 21"/>
          <p:cNvSpPr/>
          <p:nvPr/>
        </p:nvSpPr>
        <p:spPr>
          <a:xfrm rot="20152470" flipH="1">
            <a:off x="2453256" y="3210923"/>
            <a:ext cx="3034299" cy="206735"/>
          </a:xfrm>
          <a:prstGeom prst="rightArrow">
            <a:avLst>
              <a:gd name="adj1" fmla="val 50000"/>
              <a:gd name="adj2" fmla="val 149322"/>
            </a:avLst>
          </a:prstGeom>
          <a:solidFill>
            <a:srgbClr val="5B9BD5">
              <a:alpha val="2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TextBox 23"/>
          <p:cNvSpPr txBox="1"/>
          <p:nvPr/>
        </p:nvSpPr>
        <p:spPr>
          <a:xfrm>
            <a:off x="5680710" y="2573915"/>
            <a:ext cx="5700471" cy="400110"/>
          </a:xfrm>
          <a:prstGeom prst="rect">
            <a:avLst/>
          </a:prstGeom>
          <a:noFill/>
          <a:ln w="57150">
            <a:solidFill>
              <a:srgbClr val="0070C0"/>
            </a:solidFill>
          </a:ln>
        </p:spPr>
        <p:txBody>
          <a:bodyPr wrap="none" rtlCol="0">
            <a:spAutoFit/>
          </a:bodyPr>
          <a:lstStyle/>
          <a:p>
            <a:r>
              <a:rPr lang="ru-RU" sz="2000" b="1" dirty="0" smtClean="0"/>
              <a:t>= исчезновение, преобразование, </a:t>
            </a:r>
            <a:r>
              <a:rPr lang="ru-RU" sz="2000" b="1" dirty="0" smtClean="0">
                <a:solidFill>
                  <a:srgbClr val="FF0000"/>
                </a:solidFill>
              </a:rPr>
              <a:t>преображение</a:t>
            </a:r>
            <a:endParaRPr lang="ru-RU" sz="2000" b="1" dirty="0">
              <a:solidFill>
                <a:srgbClr val="FF0000"/>
              </a:solidFill>
            </a:endParaRPr>
          </a:p>
        </p:txBody>
      </p:sp>
      <p:sp>
        <p:nvSpPr>
          <p:cNvPr id="25" name="TextBox 24"/>
          <p:cNvSpPr txBox="1"/>
          <p:nvPr/>
        </p:nvSpPr>
        <p:spPr>
          <a:xfrm>
            <a:off x="2949623" y="2697712"/>
            <a:ext cx="1585883" cy="400110"/>
          </a:xfrm>
          <a:prstGeom prst="rect">
            <a:avLst/>
          </a:prstGeom>
          <a:noFill/>
          <a:ln w="57150">
            <a:solidFill>
              <a:srgbClr val="0070C0"/>
            </a:solidFill>
          </a:ln>
        </p:spPr>
        <p:txBody>
          <a:bodyPr wrap="none" rtlCol="0">
            <a:spAutoFit/>
          </a:bodyPr>
          <a:lstStyle/>
          <a:p>
            <a:r>
              <a:rPr lang="ru-RU" sz="2000" b="1" dirty="0" smtClean="0"/>
              <a:t>Время труда</a:t>
            </a:r>
            <a:endParaRPr lang="ru-RU" sz="2000" b="1" dirty="0"/>
          </a:p>
        </p:txBody>
      </p:sp>
      <p:sp>
        <p:nvSpPr>
          <p:cNvPr id="26" name="Прямоугольник 25"/>
          <p:cNvSpPr/>
          <p:nvPr/>
        </p:nvSpPr>
        <p:spPr>
          <a:xfrm>
            <a:off x="210319" y="3783444"/>
            <a:ext cx="2899391" cy="1750402"/>
          </a:xfrm>
          <a:prstGeom prst="rect">
            <a:avLst/>
          </a:prstGeom>
          <a:solidFill>
            <a:srgbClr val="00B0F0">
              <a:alpha val="10196"/>
            </a:srgb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Двойная стрелка влево/вправо 26"/>
          <p:cNvSpPr/>
          <p:nvPr/>
        </p:nvSpPr>
        <p:spPr>
          <a:xfrm>
            <a:off x="3362822" y="3271419"/>
            <a:ext cx="613833" cy="359832"/>
          </a:xfrm>
          <a:prstGeom prst="leftRightArrow">
            <a:avLst>
              <a:gd name="adj1" fmla="val 48659"/>
              <a:gd name="adj2" fmla="val 6159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TextBox 27"/>
          <p:cNvSpPr txBox="1"/>
          <p:nvPr/>
        </p:nvSpPr>
        <p:spPr>
          <a:xfrm>
            <a:off x="7288414" y="1982396"/>
            <a:ext cx="4533265" cy="400110"/>
          </a:xfrm>
          <a:prstGeom prst="rect">
            <a:avLst/>
          </a:prstGeom>
          <a:noFill/>
          <a:ln w="57150">
            <a:solidFill>
              <a:srgbClr val="0070C0"/>
            </a:solidFill>
          </a:ln>
        </p:spPr>
        <p:txBody>
          <a:bodyPr wrap="square" rtlCol="0">
            <a:spAutoFit/>
          </a:bodyPr>
          <a:lstStyle/>
          <a:p>
            <a:r>
              <a:rPr lang="ru-RU" sz="2000" b="1" dirty="0" smtClean="0"/>
              <a:t>Несбалансированность </a:t>
            </a:r>
            <a:r>
              <a:rPr lang="ru-RU" sz="2000" b="1" dirty="0" smtClean="0">
                <a:sym typeface="Symbol" panose="05050102010706020507" pitchFamily="18" charset="2"/>
              </a:rPr>
              <a:t></a:t>
            </a:r>
            <a:r>
              <a:rPr lang="ru-RU" sz="2000" b="1" dirty="0" smtClean="0"/>
              <a:t> </a:t>
            </a:r>
            <a:r>
              <a:rPr lang="ru-RU" sz="2000" b="1" dirty="0"/>
              <a:t>Неравенство</a:t>
            </a:r>
          </a:p>
        </p:txBody>
      </p:sp>
      <p:sp>
        <p:nvSpPr>
          <p:cNvPr id="29" name="TextBox 28"/>
          <p:cNvSpPr txBox="1"/>
          <p:nvPr/>
        </p:nvSpPr>
        <p:spPr>
          <a:xfrm>
            <a:off x="5680710" y="1253711"/>
            <a:ext cx="6140970" cy="400110"/>
          </a:xfrm>
          <a:prstGeom prst="rect">
            <a:avLst/>
          </a:prstGeom>
          <a:noFill/>
          <a:ln w="57150">
            <a:solidFill>
              <a:srgbClr val="0070C0"/>
            </a:solidFill>
          </a:ln>
        </p:spPr>
        <p:txBody>
          <a:bodyPr wrap="square" rtlCol="0">
            <a:spAutoFit/>
          </a:bodyPr>
          <a:lstStyle/>
          <a:p>
            <a:r>
              <a:rPr lang="ru-RU" sz="2000" b="1" dirty="0" smtClean="0"/>
              <a:t>Расширенное </a:t>
            </a:r>
            <a:r>
              <a:rPr lang="ru-RU" sz="2000" b="1" i="1" u="sng" dirty="0" smtClean="0">
                <a:solidFill>
                  <a:srgbClr val="FF0000"/>
                </a:solidFill>
              </a:rPr>
              <a:t>вос</a:t>
            </a:r>
            <a:r>
              <a:rPr lang="ru-RU" sz="2000" b="1" dirty="0" smtClean="0"/>
              <a:t>производство неопределенности…</a:t>
            </a:r>
            <a:endParaRPr lang="ru-RU" sz="2000" b="1" dirty="0"/>
          </a:p>
        </p:txBody>
      </p:sp>
      <p:sp>
        <p:nvSpPr>
          <p:cNvPr id="30" name="TextBox 29"/>
          <p:cNvSpPr txBox="1"/>
          <p:nvPr/>
        </p:nvSpPr>
        <p:spPr>
          <a:xfrm>
            <a:off x="2283319" y="6129874"/>
            <a:ext cx="3059813" cy="707886"/>
          </a:xfrm>
          <a:prstGeom prst="rect">
            <a:avLst/>
          </a:prstGeom>
          <a:solidFill>
            <a:schemeClr val="bg1"/>
          </a:solidFill>
          <a:ln w="57150">
            <a:solidFill>
              <a:srgbClr val="0070C0"/>
            </a:solidFill>
          </a:ln>
        </p:spPr>
        <p:txBody>
          <a:bodyPr wrap="none" rtlCol="0">
            <a:spAutoFit/>
          </a:bodyPr>
          <a:lstStyle/>
          <a:p>
            <a:pPr algn="ctr"/>
            <a:r>
              <a:rPr lang="ru-RU" sz="2000" b="1" dirty="0" smtClean="0"/>
              <a:t>Издержки </a:t>
            </a:r>
            <a:r>
              <a:rPr lang="en-US" sz="2000" b="1" dirty="0" smtClean="0"/>
              <a:t>– Costs </a:t>
            </a:r>
            <a:r>
              <a:rPr lang="ru-RU" sz="2000" b="1" dirty="0" smtClean="0"/>
              <a:t>(обмен </a:t>
            </a:r>
            <a:br>
              <a:rPr lang="ru-RU" sz="2000" b="1" dirty="0" smtClean="0"/>
            </a:br>
            <a:r>
              <a:rPr lang="ru-RU" sz="2000" b="1" dirty="0" smtClean="0"/>
              <a:t>в </a:t>
            </a:r>
            <a:r>
              <a:rPr lang="ru-RU" sz="2000" b="1" dirty="0" smtClean="0">
                <a:solidFill>
                  <a:srgbClr val="FF0000"/>
                </a:solidFill>
              </a:rPr>
              <a:t>рыночной</a:t>
            </a:r>
            <a:r>
              <a:rPr lang="ru-RU" sz="2000" b="1" dirty="0" smtClean="0"/>
              <a:t> экономике)</a:t>
            </a:r>
            <a:endParaRPr lang="ru-RU" sz="2000" b="1" dirty="0"/>
          </a:p>
        </p:txBody>
      </p:sp>
      <p:sp>
        <p:nvSpPr>
          <p:cNvPr id="33" name="TextBox 32"/>
          <p:cNvSpPr txBox="1"/>
          <p:nvPr/>
        </p:nvSpPr>
        <p:spPr>
          <a:xfrm>
            <a:off x="1548341" y="5530415"/>
            <a:ext cx="2016129" cy="400110"/>
          </a:xfrm>
          <a:prstGeom prst="rect">
            <a:avLst/>
          </a:prstGeom>
          <a:noFill/>
          <a:ln w="57150">
            <a:solidFill>
              <a:srgbClr val="0070C0"/>
            </a:solidFill>
          </a:ln>
        </p:spPr>
        <p:txBody>
          <a:bodyPr wrap="none" rtlCol="0">
            <a:spAutoFit/>
          </a:bodyPr>
          <a:lstStyle/>
          <a:p>
            <a:r>
              <a:rPr lang="ru-RU" sz="2000" b="1" dirty="0" smtClean="0"/>
              <a:t>Постоянные (</a:t>
            </a:r>
            <a:r>
              <a:rPr lang="en-US" sz="2000" b="1" dirty="0" smtClean="0"/>
              <a:t>FC</a:t>
            </a:r>
            <a:r>
              <a:rPr lang="ru-RU" sz="2000" b="1" dirty="0" smtClean="0"/>
              <a:t>)</a:t>
            </a:r>
            <a:endParaRPr lang="ru-RU" sz="2000" b="1" dirty="0"/>
          </a:p>
        </p:txBody>
      </p:sp>
      <p:sp>
        <p:nvSpPr>
          <p:cNvPr id="34" name="TextBox 33"/>
          <p:cNvSpPr txBox="1"/>
          <p:nvPr/>
        </p:nvSpPr>
        <p:spPr>
          <a:xfrm>
            <a:off x="3710653" y="5549217"/>
            <a:ext cx="2206501" cy="400110"/>
          </a:xfrm>
          <a:prstGeom prst="rect">
            <a:avLst/>
          </a:prstGeom>
          <a:noFill/>
          <a:ln w="57150">
            <a:solidFill>
              <a:srgbClr val="0070C0"/>
            </a:solidFill>
          </a:ln>
        </p:spPr>
        <p:txBody>
          <a:bodyPr wrap="none" rtlCol="0">
            <a:spAutoFit/>
          </a:bodyPr>
          <a:lstStyle/>
          <a:p>
            <a:r>
              <a:rPr lang="ru-RU" sz="2000" b="1" dirty="0" smtClean="0"/>
              <a:t>Переменные (</a:t>
            </a:r>
            <a:r>
              <a:rPr lang="en-US" sz="2000" b="1" dirty="0"/>
              <a:t>V</a:t>
            </a:r>
            <a:r>
              <a:rPr lang="en-US" sz="2000" b="1" dirty="0" smtClean="0"/>
              <a:t>C</a:t>
            </a:r>
            <a:r>
              <a:rPr lang="ru-RU" sz="2000" b="1" dirty="0" smtClean="0"/>
              <a:t>)</a:t>
            </a:r>
            <a:endParaRPr lang="ru-RU" sz="2000" b="1" dirty="0"/>
          </a:p>
        </p:txBody>
      </p:sp>
      <p:grpSp>
        <p:nvGrpSpPr>
          <p:cNvPr id="39" name="Группа 38"/>
          <p:cNvGrpSpPr/>
          <p:nvPr/>
        </p:nvGrpSpPr>
        <p:grpSpPr>
          <a:xfrm flipV="1">
            <a:off x="2274096" y="5964699"/>
            <a:ext cx="2586868" cy="132951"/>
            <a:chOff x="3688554" y="6207636"/>
            <a:chExt cx="2586868" cy="135576"/>
          </a:xfrm>
        </p:grpSpPr>
        <p:cxnSp>
          <p:nvCxnSpPr>
            <p:cNvPr id="23" name="Прямая соединительная линия 22"/>
            <p:cNvCxnSpPr/>
            <p:nvPr/>
          </p:nvCxnSpPr>
          <p:spPr>
            <a:xfrm flipV="1">
              <a:off x="3688554" y="6210509"/>
              <a:ext cx="1296494" cy="132703"/>
            </a:xfrm>
            <a:prstGeom prst="line">
              <a:avLst/>
            </a:prstGeom>
            <a:ln w="57150">
              <a:solidFill>
                <a:schemeClr val="accent1">
                  <a:lumMod val="7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p:nvPr/>
          </p:nvCxnSpPr>
          <p:spPr>
            <a:xfrm flipH="1" flipV="1">
              <a:off x="4978928" y="6207636"/>
              <a:ext cx="1296494" cy="132703"/>
            </a:xfrm>
            <a:prstGeom prst="line">
              <a:avLst/>
            </a:prstGeom>
            <a:ln w="57150">
              <a:solidFill>
                <a:schemeClr val="accent1">
                  <a:lumMod val="75000"/>
                </a:schemeClr>
              </a:solidFill>
              <a:head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8472966" y="5098840"/>
            <a:ext cx="3611948" cy="400110"/>
          </a:xfrm>
          <a:prstGeom prst="rect">
            <a:avLst/>
          </a:prstGeom>
          <a:noFill/>
          <a:ln w="57150">
            <a:solidFill>
              <a:srgbClr val="0070C0"/>
            </a:solidFill>
          </a:ln>
        </p:spPr>
        <p:txBody>
          <a:bodyPr wrap="square" rtlCol="0">
            <a:spAutoFit/>
          </a:bodyPr>
          <a:lstStyle/>
          <a:p>
            <a:r>
              <a:rPr lang="ru-RU" sz="2000" b="1" dirty="0" smtClean="0"/>
              <a:t>Абсолютизация «равенства»</a:t>
            </a:r>
            <a:endParaRPr lang="ru-RU" sz="2000" b="1" dirty="0"/>
          </a:p>
        </p:txBody>
      </p:sp>
      <p:sp>
        <p:nvSpPr>
          <p:cNvPr id="42" name="TextBox 41"/>
          <p:cNvSpPr txBox="1"/>
          <p:nvPr/>
        </p:nvSpPr>
        <p:spPr>
          <a:xfrm>
            <a:off x="8457738" y="700062"/>
            <a:ext cx="3642404" cy="400110"/>
          </a:xfrm>
          <a:prstGeom prst="rect">
            <a:avLst/>
          </a:prstGeom>
          <a:noFill/>
          <a:ln w="57150">
            <a:solidFill>
              <a:srgbClr val="0070C0"/>
            </a:solidFill>
          </a:ln>
        </p:spPr>
        <p:txBody>
          <a:bodyPr wrap="square" rtlCol="0">
            <a:spAutoFit/>
          </a:bodyPr>
          <a:lstStyle/>
          <a:p>
            <a:r>
              <a:rPr lang="ru-RU" sz="2000" b="1" dirty="0" smtClean="0"/>
              <a:t>Абсолютизация «неравенства»</a:t>
            </a:r>
            <a:endParaRPr lang="ru-RU" sz="2000" b="1" dirty="0"/>
          </a:p>
        </p:txBody>
      </p:sp>
      <p:sp>
        <p:nvSpPr>
          <p:cNvPr id="43" name="TextBox 42"/>
          <p:cNvSpPr txBox="1"/>
          <p:nvPr/>
        </p:nvSpPr>
        <p:spPr>
          <a:xfrm>
            <a:off x="8457738" y="48259"/>
            <a:ext cx="3642404" cy="400110"/>
          </a:xfrm>
          <a:prstGeom prst="rect">
            <a:avLst/>
          </a:prstGeom>
          <a:noFill/>
          <a:ln w="57150">
            <a:solidFill>
              <a:srgbClr val="0070C0"/>
            </a:solidFill>
          </a:ln>
        </p:spPr>
        <p:txBody>
          <a:bodyPr wrap="square" rtlCol="0">
            <a:spAutoFit/>
          </a:bodyPr>
          <a:lstStyle/>
          <a:p>
            <a:pPr algn="ctr"/>
            <a:r>
              <a:rPr lang="ru-RU" sz="2000" b="1" dirty="0" smtClean="0"/>
              <a:t>«Равенство» </a:t>
            </a:r>
            <a:r>
              <a:rPr lang="en-US" sz="2000" b="1" dirty="0" smtClean="0"/>
              <a:t>vs </a:t>
            </a:r>
            <a:r>
              <a:rPr lang="ru-RU" sz="2000" b="1" dirty="0" smtClean="0"/>
              <a:t>«Братство»??</a:t>
            </a:r>
            <a:endParaRPr lang="ru-RU" sz="2000" b="1" dirty="0"/>
          </a:p>
        </p:txBody>
      </p:sp>
      <p:sp>
        <p:nvSpPr>
          <p:cNvPr id="40" name="TextBox 39"/>
          <p:cNvSpPr txBox="1"/>
          <p:nvPr/>
        </p:nvSpPr>
        <p:spPr>
          <a:xfrm>
            <a:off x="4080430" y="695976"/>
            <a:ext cx="3160184" cy="400110"/>
          </a:xfrm>
          <a:prstGeom prst="rect">
            <a:avLst/>
          </a:prstGeom>
          <a:noFill/>
          <a:ln w="57150">
            <a:solidFill>
              <a:srgbClr val="0070C0"/>
            </a:solidFill>
          </a:ln>
        </p:spPr>
        <p:txBody>
          <a:bodyPr wrap="square" rtlCol="0">
            <a:spAutoFit/>
          </a:bodyPr>
          <a:lstStyle/>
          <a:p>
            <a:r>
              <a:rPr lang="ru-RU" sz="2000" b="1" dirty="0" smtClean="0"/>
              <a:t>Идолизация «иерархий»</a:t>
            </a:r>
            <a:endParaRPr lang="ru-RU" sz="2000" b="1" dirty="0"/>
          </a:p>
        </p:txBody>
      </p:sp>
      <p:sp>
        <p:nvSpPr>
          <p:cNvPr id="47" name="TextBox 46"/>
          <p:cNvSpPr txBox="1"/>
          <p:nvPr/>
        </p:nvSpPr>
        <p:spPr>
          <a:xfrm>
            <a:off x="210319" y="683094"/>
            <a:ext cx="2655083" cy="400110"/>
          </a:xfrm>
          <a:prstGeom prst="rect">
            <a:avLst/>
          </a:prstGeom>
          <a:noFill/>
          <a:ln w="57150">
            <a:solidFill>
              <a:srgbClr val="0070C0"/>
            </a:solidFill>
          </a:ln>
        </p:spPr>
        <p:txBody>
          <a:bodyPr wrap="square" rtlCol="0">
            <a:spAutoFit/>
          </a:bodyPr>
          <a:lstStyle/>
          <a:p>
            <a:r>
              <a:rPr lang="la-Latn" sz="2000" b="1" dirty="0" smtClean="0"/>
              <a:t>Filioque</a:t>
            </a:r>
            <a:r>
              <a:rPr lang="en-US" sz="2000" b="1" dirty="0" smtClean="0"/>
              <a:t> </a:t>
            </a:r>
            <a:r>
              <a:rPr lang="ru-RU" sz="2000" b="1" dirty="0" smtClean="0"/>
              <a:t>у католиков</a:t>
            </a:r>
            <a:endParaRPr lang="ru-RU" sz="2000" b="1" dirty="0"/>
          </a:p>
        </p:txBody>
      </p:sp>
      <p:cxnSp>
        <p:nvCxnSpPr>
          <p:cNvPr id="8" name="Прямая соединительная линия 7"/>
          <p:cNvCxnSpPr/>
          <p:nvPr/>
        </p:nvCxnSpPr>
        <p:spPr>
          <a:xfrm flipH="1" flipV="1">
            <a:off x="7277985" y="865077"/>
            <a:ext cx="1000903" cy="1909"/>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flipH="1" flipV="1">
            <a:off x="2928448" y="899125"/>
            <a:ext cx="1000903" cy="1909"/>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6625386" y="5812620"/>
            <a:ext cx="5474756" cy="1015663"/>
          </a:xfrm>
          <a:prstGeom prst="rect">
            <a:avLst/>
          </a:prstGeom>
          <a:noFill/>
          <a:ln w="57150">
            <a:solidFill>
              <a:srgbClr val="0070C0"/>
            </a:solidFill>
          </a:ln>
        </p:spPr>
        <p:txBody>
          <a:bodyPr wrap="square" rtlCol="0">
            <a:spAutoFit/>
          </a:bodyPr>
          <a:lstStyle/>
          <a:p>
            <a:r>
              <a:rPr lang="ru-RU" sz="2000" b="1" dirty="0" smtClean="0"/>
              <a:t>Идолизация «закона»: Китай (ритуалы), иудеи («чти субботу»…), псевдо-Рим(«</a:t>
            </a:r>
            <a:r>
              <a:rPr lang="ru-RU" sz="2000" b="1" dirty="0"/>
              <a:t>Пусть погибнет мир, но свершится </a:t>
            </a:r>
            <a:r>
              <a:rPr lang="ru-RU" sz="2000" b="1" dirty="0" smtClean="0"/>
              <a:t>правосудие»), протестанты?</a:t>
            </a:r>
            <a:endParaRPr lang="ru-RU" sz="2000" b="1" dirty="0"/>
          </a:p>
        </p:txBody>
      </p:sp>
      <p:cxnSp>
        <p:nvCxnSpPr>
          <p:cNvPr id="53" name="Прямая соединительная линия 52"/>
          <p:cNvCxnSpPr/>
          <p:nvPr/>
        </p:nvCxnSpPr>
        <p:spPr>
          <a:xfrm flipH="1">
            <a:off x="10156795" y="4681517"/>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55" name="Прямая соединительная линия 54"/>
          <p:cNvCxnSpPr/>
          <p:nvPr/>
        </p:nvCxnSpPr>
        <p:spPr>
          <a:xfrm flipH="1">
            <a:off x="10157896" y="5417398"/>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821208" y="6367764"/>
            <a:ext cx="1023037" cy="400110"/>
          </a:xfrm>
          <a:prstGeom prst="rect">
            <a:avLst/>
          </a:prstGeom>
          <a:noFill/>
          <a:ln w="57150">
            <a:solidFill>
              <a:srgbClr val="0070C0"/>
            </a:solidFill>
          </a:ln>
        </p:spPr>
        <p:txBody>
          <a:bodyPr wrap="none" rtlCol="0">
            <a:spAutoFit/>
          </a:bodyPr>
          <a:lstStyle/>
          <a:p>
            <a:r>
              <a:rPr lang="ru-RU" sz="2000" b="1" dirty="0" smtClean="0"/>
              <a:t>Аренда</a:t>
            </a:r>
            <a:endParaRPr lang="ru-RU" sz="2000" b="1" dirty="0"/>
          </a:p>
        </p:txBody>
      </p:sp>
      <p:sp>
        <p:nvSpPr>
          <p:cNvPr id="57" name="TextBox 56"/>
          <p:cNvSpPr txBox="1"/>
          <p:nvPr/>
        </p:nvSpPr>
        <p:spPr>
          <a:xfrm>
            <a:off x="5680710" y="6367764"/>
            <a:ext cx="843180" cy="400110"/>
          </a:xfrm>
          <a:prstGeom prst="rect">
            <a:avLst/>
          </a:prstGeom>
          <a:noFill/>
          <a:ln w="57150">
            <a:solidFill>
              <a:srgbClr val="0070C0"/>
            </a:solidFill>
          </a:ln>
        </p:spPr>
        <p:txBody>
          <a:bodyPr wrap="none" rtlCol="0">
            <a:spAutoFit/>
          </a:bodyPr>
          <a:lstStyle/>
          <a:p>
            <a:r>
              <a:rPr lang="ru-RU" sz="2000" b="1" dirty="0" smtClean="0"/>
              <a:t>Купля</a:t>
            </a:r>
            <a:endParaRPr lang="ru-RU" sz="2000" b="1" dirty="0"/>
          </a:p>
        </p:txBody>
      </p:sp>
      <p:cxnSp>
        <p:nvCxnSpPr>
          <p:cNvPr id="58" name="Прямая соединительная линия 57"/>
          <p:cNvCxnSpPr/>
          <p:nvPr/>
        </p:nvCxnSpPr>
        <p:spPr>
          <a:xfrm flipV="1">
            <a:off x="10923114" y="2418545"/>
            <a:ext cx="7639" cy="1409810"/>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flipH="1" flipV="1">
            <a:off x="10151179" y="362166"/>
            <a:ext cx="9656" cy="465455"/>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61" name="Прямая соединительная линия 60"/>
          <p:cNvCxnSpPr/>
          <p:nvPr/>
        </p:nvCxnSpPr>
        <p:spPr>
          <a:xfrm flipV="1">
            <a:off x="10938720" y="1566934"/>
            <a:ext cx="0" cy="498824"/>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62" name="Прямая соединительная линия 61"/>
          <p:cNvCxnSpPr/>
          <p:nvPr/>
        </p:nvCxnSpPr>
        <p:spPr>
          <a:xfrm flipH="1" flipV="1">
            <a:off x="10169955" y="1132567"/>
            <a:ext cx="10841" cy="2680348"/>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70" name="Прямая соединительная линия 69"/>
          <p:cNvCxnSpPr/>
          <p:nvPr/>
        </p:nvCxnSpPr>
        <p:spPr>
          <a:xfrm flipH="1">
            <a:off x="1729756" y="5952239"/>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p:cNvCxnSpPr/>
          <p:nvPr/>
        </p:nvCxnSpPr>
        <p:spPr>
          <a:xfrm flipH="1">
            <a:off x="5782206" y="5987443"/>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177406" y="1165473"/>
            <a:ext cx="2679388" cy="1015663"/>
          </a:xfrm>
          <a:prstGeom prst="rect">
            <a:avLst/>
          </a:prstGeom>
          <a:solidFill>
            <a:srgbClr val="E072B9">
              <a:alpha val="36863"/>
            </a:srgbClr>
          </a:solidFill>
          <a:ln w="57150">
            <a:noFill/>
          </a:ln>
        </p:spPr>
        <p:txBody>
          <a:bodyPr wrap="none" rtlCol="0">
            <a:spAutoFit/>
          </a:bodyPr>
          <a:lstStyle/>
          <a:p>
            <a:r>
              <a:rPr lang="en-US" sz="2000" b="1" dirty="0"/>
              <a:t>NLP of “=, </a:t>
            </a:r>
            <a:r>
              <a:rPr lang="en-US" sz="2000" b="1" dirty="0" smtClean="0"/>
              <a:t>&gt;”</a:t>
            </a:r>
            <a:r>
              <a:rPr lang="ru-RU" sz="2000" b="1" dirty="0" smtClean="0"/>
              <a:t> </a:t>
            </a:r>
            <a:r>
              <a:rPr lang="ru-RU" sz="2000" b="1" dirty="0" err="1" smtClean="0"/>
              <a:t>Ильенков</a:t>
            </a:r>
            <a:r>
              <a:rPr lang="ru-RU" sz="2000" b="1" dirty="0" smtClean="0"/>
              <a:t/>
            </a:r>
            <a:br>
              <a:rPr lang="ru-RU" sz="2000" b="1" dirty="0" smtClean="0"/>
            </a:br>
            <a:r>
              <a:rPr lang="ru-RU" sz="2000" b="1" dirty="0" smtClean="0"/>
              <a:t> </a:t>
            </a:r>
            <a:r>
              <a:rPr lang="ru-RU" sz="2000" b="1" dirty="0"/>
              <a:t>(</a:t>
            </a:r>
            <a:r>
              <a:rPr lang="ru-RU" sz="2000" b="1" dirty="0" err="1"/>
              <a:t>тифло-сурдо</a:t>
            </a:r>
            <a:r>
              <a:rPr lang="ru-RU" sz="2000" b="1" dirty="0"/>
              <a:t>…)</a:t>
            </a:r>
          </a:p>
          <a:p>
            <a:r>
              <a:rPr lang="ru-RU" sz="2000" b="1" dirty="0" smtClean="0"/>
              <a:t>об операциях +, –… </a:t>
            </a:r>
            <a:endParaRPr lang="ru-RU" sz="2000" b="1" dirty="0"/>
          </a:p>
        </p:txBody>
      </p:sp>
      <p:cxnSp>
        <p:nvCxnSpPr>
          <p:cNvPr id="82" name="Прямая соединительная линия 81"/>
          <p:cNvCxnSpPr/>
          <p:nvPr/>
        </p:nvCxnSpPr>
        <p:spPr>
          <a:xfrm>
            <a:off x="9813465" y="2848410"/>
            <a:ext cx="0" cy="498824"/>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4374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ircle(ou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circle(out)">
                                      <p:cBhvr>
                                        <p:cTn id="12" dur="500"/>
                                        <p:tgtEl>
                                          <p:spTgt spid="72"/>
                                        </p:tgtEl>
                                      </p:cBhvr>
                                    </p:animEffect>
                                  </p:childTnLst>
                                </p:cTn>
                              </p:par>
                              <p:par>
                                <p:cTn id="13" presetID="6" presetClass="entr" presetSubtype="32"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circle(out)">
                                      <p:cBhvr>
                                        <p:cTn id="15" dur="500"/>
                                        <p:tgtEl>
                                          <p:spTgt spid="56"/>
                                        </p:tgtEl>
                                      </p:cBhvr>
                                    </p:animEffect>
                                  </p:childTnLst>
                                </p:cTn>
                              </p:par>
                              <p:par>
                                <p:cTn id="16" presetID="6" presetClass="entr" presetSubtype="32"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circle(out)">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up)">
                                      <p:cBhvr>
                                        <p:cTn id="35" dur="500"/>
                                        <p:tgtEl>
                                          <p:spTgt spid="70"/>
                                        </p:tgtEl>
                                      </p:cBhvr>
                                    </p:animEffect>
                                  </p:childTnLst>
                                </p:cTn>
                              </p:par>
                              <p:par>
                                <p:cTn id="36" presetID="22" presetClass="entr" presetSubtype="1" fill="hold" nodeType="with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up)">
                                      <p:cBhvr>
                                        <p:cTn id="38" dur="500"/>
                                        <p:tgtEl>
                                          <p:spTgt spid="7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up)">
                                      <p:cBhvr>
                                        <p:cTn id="43" dur="500"/>
                                        <p:tgtEl>
                                          <p:spTgt spid="82"/>
                                        </p:tgtEl>
                                      </p:cBhvr>
                                    </p:animEffect>
                                  </p:childTnLst>
                                </p:cTn>
                              </p:par>
                            </p:childTnLst>
                          </p:cTn>
                        </p:par>
                        <p:par>
                          <p:cTn id="44" fill="hold">
                            <p:stCondLst>
                              <p:cond delay="500"/>
                            </p:stCondLst>
                            <p:childTnLst>
                              <p:par>
                                <p:cTn id="45" presetID="6" presetClass="entr" presetSubtype="32" fill="hold" grpId="0"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circle(out)">
                                      <p:cBhvr>
                                        <p:cTn id="47" dur="1000"/>
                                        <p:tgtEl>
                                          <p:spTgt spid="8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down)">
                                      <p:cBhvr>
                                        <p:cTn id="52" dur="500"/>
                                        <p:tgtEl>
                                          <p:spTgt spid="61"/>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500"/>
                                        <p:tgtEl>
                                          <p:spTgt spid="8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up)">
                                      <p:cBhvr>
                                        <p:cTn id="66" dur="10"/>
                                        <p:tgtEl>
                                          <p:spTgt spid="53"/>
                                        </p:tgtEl>
                                      </p:cBhvr>
                                    </p:animEffect>
                                  </p:childTnLst>
                                </p:cTn>
                              </p:par>
                            </p:childTnLst>
                          </p:cTn>
                        </p:par>
                        <p:par>
                          <p:cTn id="67" fill="hold">
                            <p:stCondLst>
                              <p:cond delay="10"/>
                            </p:stCondLst>
                            <p:childTnLst>
                              <p:par>
                                <p:cTn id="68" presetID="22" presetClass="entr" presetSubtype="1"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up)">
                                      <p:cBhvr>
                                        <p:cTn id="70" dur="500"/>
                                        <p:tgtEl>
                                          <p:spTgt spid="41"/>
                                        </p:tgtEl>
                                      </p:cBhvr>
                                    </p:animEffect>
                                  </p:childTnLst>
                                </p:cTn>
                              </p:par>
                              <p:par>
                                <p:cTn id="71" presetID="22" presetClass="entr" presetSubtype="4" fill="hold"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wipe(down)">
                                      <p:cBhvr>
                                        <p:cTn id="73" dur="10"/>
                                        <p:tgtEl>
                                          <p:spTgt spid="6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down)">
                                      <p:cBhvr>
                                        <p:cTn id="76" dur="500"/>
                                        <p:tgtEl>
                                          <p:spTgt spid="42"/>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wipe(up)">
                                      <p:cBhvr>
                                        <p:cTn id="81" dur="500"/>
                                        <p:tgtEl>
                                          <p:spTgt spid="55"/>
                                        </p:tgtEl>
                                      </p:cBhvr>
                                    </p:animEffect>
                                  </p:childTnLst>
                                </p:cTn>
                              </p:par>
                            </p:childTnLst>
                          </p:cTn>
                        </p:par>
                        <p:par>
                          <p:cTn id="82" fill="hold">
                            <p:stCondLst>
                              <p:cond delay="500"/>
                            </p:stCondLst>
                            <p:childTnLst>
                              <p:par>
                                <p:cTn id="83" presetID="22" presetClass="entr" presetSubtype="8"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left)">
                                      <p:cBhvr>
                                        <p:cTn id="85" dur="500"/>
                                        <p:tgtEl>
                                          <p:spTgt spid="5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wipe(down)">
                                      <p:cBhvr>
                                        <p:cTn id="90" dur="500"/>
                                        <p:tgtEl>
                                          <p:spTgt spid="60"/>
                                        </p:tgtEl>
                                      </p:cBhvr>
                                    </p:animEffect>
                                  </p:childTnLst>
                                </p:cTn>
                              </p:par>
                            </p:childTnLst>
                          </p:cTn>
                        </p:par>
                        <p:par>
                          <p:cTn id="91" fill="hold">
                            <p:stCondLst>
                              <p:cond delay="500"/>
                            </p:stCondLst>
                            <p:childTnLst>
                              <p:par>
                                <p:cTn id="92" presetID="22" presetClass="entr" presetSubtype="4"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down)">
                                      <p:cBhvr>
                                        <p:cTn id="94" dur="500"/>
                                        <p:tgtEl>
                                          <p:spTgt spid="43"/>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right)">
                                      <p:cBhvr>
                                        <p:cTn id="99" dur="500"/>
                                        <p:tgtEl>
                                          <p:spTgt spid="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2" fill="hold" grpId="0" nodeType="click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right)">
                                      <p:cBhvr>
                                        <p:cTn id="104" dur="500"/>
                                        <p:tgtEl>
                                          <p:spTgt spid="4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2" fill="hold" nodeType="click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wipe(right)">
                                      <p:cBhvr>
                                        <p:cTn id="109" dur="500"/>
                                        <p:tgtEl>
                                          <p:spTgt spid="51"/>
                                        </p:tgtEl>
                                      </p:cBhvr>
                                    </p:animEffect>
                                  </p:childTnLst>
                                </p:cTn>
                              </p:par>
                            </p:childTnLst>
                          </p:cTn>
                        </p:par>
                        <p:par>
                          <p:cTn id="110" fill="hold">
                            <p:stCondLst>
                              <p:cond delay="500"/>
                            </p:stCondLst>
                            <p:childTnLst>
                              <p:par>
                                <p:cTn id="111" presetID="22" presetClass="entr" presetSubtype="2" fill="hold" grpId="0" nodeType="afterEffect">
                                  <p:stCondLst>
                                    <p:cond delay="0"/>
                                  </p:stCondLst>
                                  <p:childTnLst>
                                    <p:set>
                                      <p:cBhvr>
                                        <p:cTn id="112" dur="1" fill="hold">
                                          <p:stCondLst>
                                            <p:cond delay="0"/>
                                          </p:stCondLst>
                                        </p:cTn>
                                        <p:tgtEl>
                                          <p:spTgt spid="47"/>
                                        </p:tgtEl>
                                        <p:attrNameLst>
                                          <p:attrName>style.visibility</p:attrName>
                                        </p:attrNameLst>
                                      </p:cBhvr>
                                      <p:to>
                                        <p:strVal val="visible"/>
                                      </p:to>
                                    </p:set>
                                    <p:animEffect transition="in" filter="wipe(right)">
                                      <p:cBhvr>
                                        <p:cTn id="11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29" grpId="0" animBg="1"/>
      <p:bldP spid="30" grpId="0" animBg="1"/>
      <p:bldP spid="33" grpId="0" animBg="1"/>
      <p:bldP spid="34" grpId="0" animBg="1"/>
      <p:bldP spid="41" grpId="0" animBg="1"/>
      <p:bldP spid="42" grpId="0" animBg="1"/>
      <p:bldP spid="43" grpId="0" animBg="1"/>
      <p:bldP spid="40" grpId="0" animBg="1"/>
      <p:bldP spid="47" grpId="0" animBg="1"/>
      <p:bldP spid="52" grpId="0" animBg="1"/>
      <p:bldP spid="56" grpId="0" animBg="1"/>
      <p:bldP spid="57" grpId="0" animBg="1"/>
      <p:bldP spid="8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 y="120738"/>
            <a:ext cx="12192000" cy="1325563"/>
          </a:xfrm>
        </p:spPr>
        <p:txBody>
          <a:bodyPr>
            <a:normAutofit/>
          </a:bodyPr>
          <a:lstStyle/>
          <a:p>
            <a:pPr algn="ct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«Динамические</a:t>
            </a:r>
            <a:r>
              <a:rPr lang="ru-RU" altLang="ru-RU" sz="3600" dirty="0">
                <a:latin typeface="Arial" panose="020B0604020202020204" pitchFamily="34" charset="0"/>
                <a:ea typeface="Calibri" panose="020F0502020204030204" pitchFamily="34" charset="0"/>
                <a:cs typeface="Times New Roman" panose="02020603050405020304" pitchFamily="18" charset="0"/>
              </a:rPr>
              <a:t>» связи факторов и </a:t>
            </a: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ресурсов:</a:t>
            </a:r>
            <a:br>
              <a:rPr lang="ru-RU" altLang="ru-RU" sz="3600" dirty="0" smtClean="0">
                <a:latin typeface="Arial" panose="020B0604020202020204" pitchFamily="34" charset="0"/>
                <a:ea typeface="Calibri" panose="020F0502020204030204" pitchFamily="34" charset="0"/>
                <a:cs typeface="Times New Roman" panose="02020603050405020304" pitchFamily="18" charset="0"/>
              </a:rPr>
            </a:b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«миграция» редкости – </a:t>
            </a:r>
            <a:r>
              <a:rPr lang="en-US" altLang="ru-RU" sz="3600" b="1" dirty="0" smtClean="0">
                <a:solidFill>
                  <a:srgbClr val="FF0000"/>
                </a:solidFill>
                <a:latin typeface="Arial" panose="020B0604020202020204" pitchFamily="34" charset="0"/>
                <a:ea typeface="Calibri" panose="020F0502020204030204" pitchFamily="34" charset="0"/>
                <a:cs typeface="Times New Roman" panose="02020603050405020304" pitchFamily="18" charset="0"/>
              </a:rPr>
              <a:t>Scarcity</a:t>
            </a:r>
            <a:endParaRPr lang="ru-RU" sz="3600" b="1" dirty="0">
              <a:solidFill>
                <a:srgbClr val="FF0000"/>
              </a:solidFill>
            </a:endParaRPr>
          </a:p>
        </p:txBody>
      </p:sp>
      <p:grpSp>
        <p:nvGrpSpPr>
          <p:cNvPr id="5" name="Группа 4"/>
          <p:cNvGrpSpPr/>
          <p:nvPr/>
        </p:nvGrpSpPr>
        <p:grpSpPr>
          <a:xfrm>
            <a:off x="3278187" y="2077862"/>
            <a:ext cx="8139289" cy="2980266"/>
            <a:chOff x="3478212" y="2149300"/>
            <a:chExt cx="8139289" cy="2980266"/>
          </a:xfrm>
        </p:grpSpPr>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3478212" y="2149300"/>
              <a:ext cx="8139289" cy="2980266"/>
            </a:xfrm>
            <a:prstGeom prst="rect">
              <a:avLst/>
            </a:prstGeom>
          </p:spPr>
        </p:pic>
        <p:sp>
          <p:nvSpPr>
            <p:cNvPr id="3" name="Прямоугольник 2"/>
            <p:cNvSpPr/>
            <p:nvPr/>
          </p:nvSpPr>
          <p:spPr>
            <a:xfrm>
              <a:off x="5464351" y="2459391"/>
              <a:ext cx="1309511" cy="406400"/>
            </a:xfrm>
            <a:prstGeom prst="rect">
              <a:avLst/>
            </a:prstGeom>
            <a:solidFill>
              <a:srgbClr val="FF00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 name="Скругленная прямоугольная выноска 5"/>
          <p:cNvSpPr/>
          <p:nvPr/>
        </p:nvSpPr>
        <p:spPr>
          <a:xfrm>
            <a:off x="4829174" y="5097375"/>
            <a:ext cx="5357813" cy="671512"/>
          </a:xfrm>
          <a:prstGeom prst="wedgeRoundRectCallout">
            <a:avLst>
              <a:gd name="adj1" fmla="val -45651"/>
              <a:gd name="adj2" fmla="val -10133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t>Дефицит «пищи насущной» в племенах бывал только временами (модель </a:t>
            </a:r>
            <a:r>
              <a:rPr lang="ru-RU" sz="2000" dirty="0" err="1"/>
              <a:t>Вольтерра</a:t>
            </a:r>
            <a:r>
              <a:rPr lang="ru-RU" sz="2000" dirty="0"/>
              <a:t> – </a:t>
            </a:r>
            <a:r>
              <a:rPr lang="ru-RU" sz="2000" dirty="0" smtClean="0"/>
              <a:t>Лотке)</a:t>
            </a:r>
            <a:endParaRPr lang="ru-RU" sz="2000" dirty="0"/>
          </a:p>
        </p:txBody>
      </p:sp>
      <p:sp>
        <p:nvSpPr>
          <p:cNvPr id="7" name="Скругленная прямоугольная выноска 6"/>
          <p:cNvSpPr/>
          <p:nvPr/>
        </p:nvSpPr>
        <p:spPr>
          <a:xfrm>
            <a:off x="114299" y="1092024"/>
            <a:ext cx="3057525" cy="2108375"/>
          </a:xfrm>
          <a:prstGeom prst="wedgeRoundRectCallout">
            <a:avLst>
              <a:gd name="adj1" fmla="val 57830"/>
              <a:gd name="adj2" fmla="val 520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t>А дефицит рабочих рук бывал даже реже, чем их избыток (проблема аграрного перенаселения и в прошлом, и сейчас – Китай, Индия…)</a:t>
            </a:r>
            <a:endParaRPr lang="ru-RU" sz="2000" dirty="0"/>
          </a:p>
        </p:txBody>
      </p:sp>
      <p:sp>
        <p:nvSpPr>
          <p:cNvPr id="8" name="Скругленная прямоугольная выноска 7"/>
          <p:cNvSpPr/>
          <p:nvPr/>
        </p:nvSpPr>
        <p:spPr>
          <a:xfrm>
            <a:off x="114300" y="3511684"/>
            <a:ext cx="3057524" cy="1046603"/>
          </a:xfrm>
          <a:prstGeom prst="wedgeRoundRectCallout">
            <a:avLst>
              <a:gd name="adj1" fmla="val 60235"/>
              <a:gd name="adj2" fmla="val -577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Кризис перепроизводства – регулярное явление «при капитализме»</a:t>
            </a:r>
            <a:endParaRPr lang="ru-RU" dirty="0"/>
          </a:p>
        </p:txBody>
      </p:sp>
      <p:sp>
        <p:nvSpPr>
          <p:cNvPr id="9" name="Скругленная прямоугольная выноска 8"/>
          <p:cNvSpPr/>
          <p:nvPr/>
        </p:nvSpPr>
        <p:spPr>
          <a:xfrm>
            <a:off x="114299" y="4869572"/>
            <a:ext cx="3057524" cy="1414110"/>
          </a:xfrm>
          <a:prstGeom prst="wedgeRoundRectCallout">
            <a:avLst>
              <a:gd name="adj1" fmla="val 59768"/>
              <a:gd name="adj2" fmla="val -5022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 России пахотные земли сейчас зарастают лесом…</a:t>
            </a:r>
          </a:p>
          <a:p>
            <a:pPr algn="ctr"/>
            <a:r>
              <a:rPr lang="ru-RU" dirty="0" smtClean="0"/>
              <a:t>Население мигрирует в агломерации…</a:t>
            </a:r>
            <a:endParaRPr lang="ru-RU" dirty="0"/>
          </a:p>
        </p:txBody>
      </p:sp>
    </p:spTree>
    <p:extLst>
      <p:ext uri="{BB962C8B-B14F-4D97-AF65-F5344CB8AC3E}">
        <p14:creationId xmlns:p14="http://schemas.microsoft.com/office/powerpoint/2010/main" val="6101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128669" y="1621578"/>
            <a:ext cx="11709370" cy="3983435"/>
          </a:xfrm>
          <a:prstGeom prst="rect">
            <a:avLst/>
          </a:prstGeom>
        </p:spPr>
      </p:pic>
      <p:sp>
        <p:nvSpPr>
          <p:cNvPr id="5" name="TextBox 4"/>
          <p:cNvSpPr txBox="1"/>
          <p:nvPr/>
        </p:nvSpPr>
        <p:spPr>
          <a:xfrm>
            <a:off x="1617405" y="3003525"/>
            <a:ext cx="10574595" cy="400110"/>
          </a:xfrm>
          <a:prstGeom prst="rect">
            <a:avLst/>
          </a:prstGeom>
          <a:solidFill>
            <a:srgbClr val="FFFFFF">
              <a:alpha val="50196"/>
            </a:srgbClr>
          </a:solidFill>
          <a:ln>
            <a:solidFill>
              <a:srgbClr val="000000">
                <a:alpha val="50196"/>
              </a:srgbClr>
            </a:solidFill>
          </a:ln>
        </p:spPr>
        <p:txBody>
          <a:bodyPr wrap="square" rtlCol="0">
            <a:spAutoFit/>
          </a:bodyPr>
          <a:lstStyle/>
          <a:p>
            <a:pPr algn="r"/>
            <a:r>
              <a:rPr lang="ru-RU" sz="2000" dirty="0" smtClean="0"/>
              <a:t>В том числе: Предпринимательские способности: производство управленческой информации</a:t>
            </a:r>
            <a:endParaRPr lang="ru-RU" sz="2000" dirty="0"/>
          </a:p>
        </p:txBody>
      </p:sp>
      <p:sp>
        <p:nvSpPr>
          <p:cNvPr id="6" name="Скругленная прямоугольная выноска 5"/>
          <p:cNvSpPr/>
          <p:nvPr/>
        </p:nvSpPr>
        <p:spPr>
          <a:xfrm>
            <a:off x="7356599" y="5713097"/>
            <a:ext cx="4689987" cy="612648"/>
          </a:xfrm>
          <a:prstGeom prst="wedgeRoundRectCallout">
            <a:avLst>
              <a:gd name="adj1" fmla="val -46619"/>
              <a:gd name="adj2" fmla="val -1036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Первобытная </a:t>
            </a:r>
            <a:r>
              <a:rPr lang="ru-RU" u="sng" dirty="0" smtClean="0"/>
              <a:t>присваивающая</a:t>
            </a:r>
            <a:r>
              <a:rPr lang="ru-RU" dirty="0" smtClean="0"/>
              <a:t> экономика</a:t>
            </a:r>
            <a:endParaRPr lang="ru-RU" dirty="0"/>
          </a:p>
        </p:txBody>
      </p:sp>
      <p:sp>
        <p:nvSpPr>
          <p:cNvPr id="7" name="Скругленная прямоугольная выноска 6"/>
          <p:cNvSpPr/>
          <p:nvPr/>
        </p:nvSpPr>
        <p:spPr>
          <a:xfrm>
            <a:off x="1710813" y="4163548"/>
            <a:ext cx="6651522" cy="612648"/>
          </a:xfrm>
          <a:prstGeom prst="wedgeRoundRectCallout">
            <a:avLst>
              <a:gd name="adj1" fmla="val -43160"/>
              <a:gd name="adj2" fmla="val -747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Индустриальная рыночная экономика (</a:t>
            </a:r>
            <a:r>
              <a:rPr lang="en-US" dirty="0" smtClean="0"/>
              <a:t>national states</a:t>
            </a:r>
            <a:r>
              <a:rPr lang="ru-RU" dirty="0" smtClean="0"/>
              <a:t>)</a:t>
            </a:r>
            <a:endParaRPr lang="ru-RU" dirty="0"/>
          </a:p>
        </p:txBody>
      </p:sp>
      <p:sp>
        <p:nvSpPr>
          <p:cNvPr id="8" name="Скругленная прямоугольная выноска 7"/>
          <p:cNvSpPr/>
          <p:nvPr/>
        </p:nvSpPr>
        <p:spPr>
          <a:xfrm>
            <a:off x="838200" y="982282"/>
            <a:ext cx="4689987" cy="612648"/>
          </a:xfrm>
          <a:prstGeom prst="wedgeRoundRectCallout">
            <a:avLst>
              <a:gd name="adj1" fmla="val -31210"/>
              <a:gd name="adj2" fmla="val 2021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Аграрная натуральная экономика (труд + поверхность земли, территория)</a:t>
            </a:r>
            <a:endParaRPr lang="ru-RU" dirty="0"/>
          </a:p>
        </p:txBody>
      </p:sp>
      <p:sp>
        <p:nvSpPr>
          <p:cNvPr id="9" name="Скругленная прямоугольная выноска 8"/>
          <p:cNvSpPr/>
          <p:nvPr/>
        </p:nvSpPr>
        <p:spPr>
          <a:xfrm>
            <a:off x="6400800" y="954742"/>
            <a:ext cx="4689987" cy="612648"/>
          </a:xfrm>
          <a:prstGeom prst="wedgeRoundRectCallout">
            <a:avLst>
              <a:gd name="adj1" fmla="val -79638"/>
              <a:gd name="adj2" fmla="val 1900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Глобальная сеть </a:t>
            </a:r>
            <a:r>
              <a:rPr lang="en-US" dirty="0" smtClean="0"/>
              <a:t>knowledge-based economy</a:t>
            </a:r>
            <a:endParaRPr lang="ru-RU" dirty="0"/>
          </a:p>
        </p:txBody>
      </p:sp>
      <p:sp>
        <p:nvSpPr>
          <p:cNvPr id="10" name="Скругленная прямоугольная выноска 9"/>
          <p:cNvSpPr/>
          <p:nvPr/>
        </p:nvSpPr>
        <p:spPr>
          <a:xfrm>
            <a:off x="128668" y="5713097"/>
            <a:ext cx="7106321" cy="612648"/>
          </a:xfrm>
          <a:prstGeom prst="wedgeRoundRectCallout">
            <a:avLst>
              <a:gd name="adj1" fmla="val -32957"/>
              <a:gd name="adj2" fmla="val -1150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Глобальная рыночная </a:t>
            </a:r>
            <a:r>
              <a:rPr lang="ru-RU" dirty="0" smtClean="0">
                <a:sym typeface="Wingdings" panose="05000000000000000000" pitchFamily="2" charset="2"/>
              </a:rPr>
              <a:t> координируемая</a:t>
            </a:r>
            <a:r>
              <a:rPr lang="ru-RU" dirty="0" smtClean="0"/>
              <a:t> экономика (+недра земли)</a:t>
            </a:r>
            <a:endParaRPr lang="ru-RU" dirty="0"/>
          </a:p>
        </p:txBody>
      </p:sp>
      <p:sp>
        <p:nvSpPr>
          <p:cNvPr id="11" name="Заголовок 1"/>
          <p:cNvSpPr>
            <a:spLocks noGrp="1"/>
          </p:cNvSpPr>
          <p:nvPr>
            <p:ph type="title"/>
          </p:nvPr>
        </p:nvSpPr>
        <p:spPr>
          <a:xfrm>
            <a:off x="838200" y="365126"/>
            <a:ext cx="10515600" cy="589616"/>
          </a:xfrm>
        </p:spPr>
        <p:txBody>
          <a:bodyPr>
            <a:normAutofit fontScale="90000"/>
          </a:bodyPr>
          <a:lstStyle/>
          <a:p>
            <a:pPr algn="ctr"/>
            <a:r>
              <a:rPr lang="ru-RU" dirty="0"/>
              <a:t>Факторы и </a:t>
            </a:r>
            <a:r>
              <a:rPr lang="ru-RU" dirty="0" smtClean="0"/>
              <a:t>ресурсы, эволюция «места» </a:t>
            </a:r>
            <a:r>
              <a:rPr lang="en-US" dirty="0" smtClean="0"/>
              <a:t>Scarcity</a:t>
            </a:r>
            <a:endParaRPr lang="ru-RU" dirty="0"/>
          </a:p>
        </p:txBody>
      </p:sp>
    </p:spTree>
    <p:extLst>
      <p:ext uri="{BB962C8B-B14F-4D97-AF65-F5344CB8AC3E}">
        <p14:creationId xmlns:p14="http://schemas.microsoft.com/office/powerpoint/2010/main" val="2316133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altLang="ru-RU" dirty="0" smtClean="0">
                <a:latin typeface="Arial" panose="020B0604020202020204" pitchFamily="34" charset="0"/>
                <a:ea typeface="Calibri" panose="020F0502020204030204" pitchFamily="34" charset="0"/>
                <a:cs typeface="Times New Roman" panose="02020603050405020304" pitchFamily="18" charset="0"/>
              </a:rPr>
              <a:t>Economies</a:t>
            </a:r>
            <a:r>
              <a:rPr lang="en-US" altLang="ru-RU" dirty="0">
                <a:latin typeface="Arial" panose="020B0604020202020204" pitchFamily="34" charset="0"/>
                <a:ea typeface="Calibri" panose="020F0502020204030204" pitchFamily="34" charset="0"/>
                <a:cs typeface="Times New Roman" panose="02020603050405020304" pitchFamily="18" charset="0"/>
              </a:rPr>
              <a:t>, Societies and </a:t>
            </a:r>
            <a:r>
              <a:rPr lang="en-US" altLang="ru-RU" dirty="0" smtClean="0">
                <a:latin typeface="Arial" panose="020B0604020202020204" pitchFamily="34" charset="0"/>
                <a:ea typeface="Calibri" panose="020F0502020204030204" pitchFamily="34" charset="0"/>
                <a:cs typeface="Times New Roman" panose="02020603050405020304" pitchFamily="18" charset="0"/>
              </a:rPr>
              <a:t>Communities</a:t>
            </a:r>
            <a:endParaRPr lang="ru-RU" dirty="0"/>
          </a:p>
        </p:txBody>
      </p:sp>
      <p:sp>
        <p:nvSpPr>
          <p:cNvPr id="6" name="Rectangle 5"/>
          <p:cNvSpPr>
            <a:spLocks noChangeArrowheads="1"/>
          </p:cNvSpPr>
          <p:nvPr/>
        </p:nvSpPr>
        <p:spPr bwMode="auto">
          <a:xfrm>
            <a:off x="1061155" y="2133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052" name="Рисунок 2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88" y="2133600"/>
            <a:ext cx="12012112" cy="2336800"/>
          </a:xfrm>
          <a:prstGeom prst="rect">
            <a:avLst/>
          </a:prstGeom>
          <a:noFill/>
          <a:extLst>
            <a:ext uri="{909E8E84-426E-40DD-AFC4-6F175D3DCCD1}">
              <a14:hiddenFill xmlns:a14="http://schemas.microsoft.com/office/drawing/2010/main">
                <a:solidFill>
                  <a:srgbClr val="FFFFFF"/>
                </a:solidFill>
              </a14:hiddenFill>
            </a:ext>
          </a:extLst>
        </p:spPr>
      </p:pic>
      <p:sp>
        <p:nvSpPr>
          <p:cNvPr id="5" name="Овал 4"/>
          <p:cNvSpPr/>
          <p:nvPr/>
        </p:nvSpPr>
        <p:spPr>
          <a:xfrm>
            <a:off x="1348154" y="3681046"/>
            <a:ext cx="2168769" cy="789354"/>
          </a:xfrm>
          <a:prstGeom prst="ellipse">
            <a:avLst/>
          </a:prstGeom>
          <a:solidFill>
            <a:srgbClr val="ED7D3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1434302" y="4461525"/>
            <a:ext cx="2082621" cy="369332"/>
          </a:xfrm>
          <a:prstGeom prst="rect">
            <a:avLst/>
          </a:prstGeom>
          <a:solidFill>
            <a:srgbClr val="ED7D31">
              <a:alpha val="40000"/>
            </a:srgbClr>
          </a:solidFill>
        </p:spPr>
        <p:txBody>
          <a:bodyPr wrap="none" rtlCol="0">
            <a:spAutoFit/>
          </a:bodyPr>
          <a:lstStyle/>
          <a:p>
            <a:r>
              <a:rPr lang="ru-RU" b="1" dirty="0" smtClean="0"/>
              <a:t>А не </a:t>
            </a:r>
            <a:r>
              <a:rPr lang="en-US" b="1" dirty="0" smtClean="0"/>
              <a:t>post-market!!!</a:t>
            </a:r>
            <a:endParaRPr lang="ru-RU" b="1" dirty="0"/>
          </a:p>
        </p:txBody>
      </p:sp>
      <p:sp>
        <p:nvSpPr>
          <p:cNvPr id="9" name="TextBox 8"/>
          <p:cNvSpPr txBox="1"/>
          <p:nvPr/>
        </p:nvSpPr>
        <p:spPr>
          <a:xfrm>
            <a:off x="906363" y="4965005"/>
            <a:ext cx="3489289" cy="646331"/>
          </a:xfrm>
          <a:prstGeom prst="rect">
            <a:avLst/>
          </a:prstGeom>
          <a:solidFill>
            <a:srgbClr val="ED7D31">
              <a:alpha val="40000"/>
            </a:srgbClr>
          </a:solidFill>
        </p:spPr>
        <p:txBody>
          <a:bodyPr wrap="none" rtlCol="0">
            <a:spAutoFit/>
          </a:bodyPr>
          <a:lstStyle/>
          <a:p>
            <a:pPr algn="ctr"/>
            <a:r>
              <a:rPr lang="en-US" b="1" dirty="0" smtClean="0"/>
              <a:t>Market</a:t>
            </a:r>
            <a:r>
              <a:rPr lang="ru-RU" b="1" dirty="0" smtClean="0"/>
              <a:t> </a:t>
            </a:r>
            <a:r>
              <a:rPr lang="en-US" b="1" dirty="0" smtClean="0"/>
              <a:t>economy </a:t>
            </a:r>
            <a:r>
              <a:rPr lang="ru-RU" b="1" dirty="0" smtClean="0"/>
              <a:t>= </a:t>
            </a:r>
            <a:r>
              <a:rPr lang="en-US" b="1" dirty="0" smtClean="0"/>
              <a:t>over-natural !!!</a:t>
            </a:r>
            <a:br>
              <a:rPr lang="en-US" b="1" dirty="0" smtClean="0"/>
            </a:br>
            <a:r>
              <a:rPr lang="en-US" b="1" dirty="0" smtClean="0"/>
              <a:t>Government, Households</a:t>
            </a:r>
            <a:endParaRPr lang="ru-RU" b="1" dirty="0"/>
          </a:p>
        </p:txBody>
      </p:sp>
      <p:sp>
        <p:nvSpPr>
          <p:cNvPr id="10" name="TextBox 9"/>
          <p:cNvSpPr txBox="1"/>
          <p:nvPr/>
        </p:nvSpPr>
        <p:spPr>
          <a:xfrm rot="20768672">
            <a:off x="3415120" y="3127047"/>
            <a:ext cx="950132" cy="369332"/>
          </a:xfrm>
          <a:prstGeom prst="rect">
            <a:avLst/>
          </a:prstGeom>
          <a:solidFill>
            <a:srgbClr val="FFFFFF"/>
          </a:solidFill>
          <a:ln>
            <a:solidFill>
              <a:schemeClr val="tx1"/>
            </a:solidFill>
          </a:ln>
        </p:spPr>
        <p:txBody>
          <a:bodyPr wrap="none" rtlCol="0">
            <a:spAutoFit/>
          </a:bodyPr>
          <a:lstStyle/>
          <a:p>
            <a:r>
              <a:rPr lang="en-US" b="1" dirty="0" smtClean="0"/>
              <a:t>States…</a:t>
            </a:r>
            <a:endParaRPr lang="ru-RU" b="1" dirty="0"/>
          </a:p>
        </p:txBody>
      </p:sp>
      <p:sp>
        <p:nvSpPr>
          <p:cNvPr id="11" name="TextBox 10"/>
          <p:cNvSpPr txBox="1"/>
          <p:nvPr/>
        </p:nvSpPr>
        <p:spPr>
          <a:xfrm>
            <a:off x="-184" y="5745859"/>
            <a:ext cx="12192184" cy="369332"/>
          </a:xfrm>
          <a:prstGeom prst="rect">
            <a:avLst/>
          </a:prstGeom>
          <a:solidFill>
            <a:srgbClr val="ED7D31">
              <a:alpha val="40000"/>
            </a:srgbClr>
          </a:solidFill>
        </p:spPr>
        <p:txBody>
          <a:bodyPr wrap="none" rtlCol="0">
            <a:spAutoFit/>
          </a:bodyPr>
          <a:lstStyle/>
          <a:p>
            <a:pPr algn="ctr"/>
            <a:r>
              <a:rPr lang="en-US" b="1" dirty="0" err="1" smtClean="0"/>
              <a:t>Trybes</a:t>
            </a:r>
            <a:r>
              <a:rPr lang="en-US" b="1" dirty="0" smtClean="0"/>
              <a:t> (</a:t>
            </a:r>
            <a:r>
              <a:rPr lang="en-US" b="1" dirty="0" smtClean="0">
                <a:sym typeface="Wingdings" panose="05000000000000000000" pitchFamily="2" charset="2"/>
              </a:rPr>
              <a:t> </a:t>
            </a:r>
            <a:r>
              <a:rPr lang="en-US" b="1" dirty="0"/>
              <a:t>Households</a:t>
            </a:r>
            <a:r>
              <a:rPr lang="en-US" b="1" dirty="0" smtClean="0"/>
              <a:t>)</a:t>
            </a:r>
            <a:r>
              <a:rPr lang="en-US" b="1" dirty="0" smtClean="0">
                <a:sym typeface="Wingdings" panose="05000000000000000000" pitchFamily="2" charset="2"/>
              </a:rPr>
              <a:t> States (</a:t>
            </a:r>
            <a:r>
              <a:rPr lang="en-US" b="1" dirty="0"/>
              <a:t> Government</a:t>
            </a:r>
            <a:r>
              <a:rPr lang="en-US" b="1" dirty="0" smtClean="0">
                <a:sym typeface="Wingdings" panose="05000000000000000000" pitchFamily="2" charset="2"/>
              </a:rPr>
              <a:t>)  State Markets  Firms  Global Market  Over-market Global Economy</a:t>
            </a:r>
            <a:endParaRPr lang="ru-RU" b="1" dirty="0"/>
          </a:p>
        </p:txBody>
      </p:sp>
    </p:spTree>
    <p:extLst>
      <p:ext uri="{BB962C8B-B14F-4D97-AF65-F5344CB8AC3E}">
        <p14:creationId xmlns:p14="http://schemas.microsoft.com/office/powerpoint/2010/main" val="30447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98155"/>
            <a:ext cx="12192000" cy="831497"/>
          </a:xfrm>
        </p:spPr>
        <p:txBody>
          <a:bodyPr>
            <a:noAutofit/>
          </a:bodyPr>
          <a:lstStyle/>
          <a:p>
            <a:pPr algn="ctr"/>
            <a:r>
              <a:rPr lang="ru-RU" sz="3200" b="1" dirty="0"/>
              <a:t>Частичная «специализация» секторов на реализации </a:t>
            </a:r>
            <a:br>
              <a:rPr lang="ru-RU" sz="3200" b="1" dirty="0"/>
            </a:br>
            <a:r>
              <a:rPr lang="ru-RU" sz="3200" b="1" dirty="0"/>
              <a:t>интересов современного общества в </a:t>
            </a:r>
            <a:r>
              <a:rPr lang="ru-RU" sz="3200" b="1" dirty="0" smtClean="0"/>
              <a:t>целом и воспроизводстве </a:t>
            </a:r>
            <a:r>
              <a:rPr lang="ru-RU" sz="3200" b="1" dirty="0" smtClean="0">
                <a:solidFill>
                  <a:srgbClr val="FF0000"/>
                </a:solidFill>
              </a:rPr>
              <a:t>факторов </a:t>
            </a:r>
            <a:r>
              <a:rPr lang="ru-RU" sz="3200" b="1" dirty="0" smtClean="0"/>
              <a:t>хозяйствования (не только производства!!!</a:t>
            </a:r>
            <a:endParaRPr lang="ru-RU" sz="3200" b="1" dirty="0"/>
          </a:p>
        </p:txBody>
      </p:sp>
      <p:pic>
        <p:nvPicPr>
          <p:cNvPr id="4" name="Рисунок 3"/>
          <p:cNvPicPr/>
          <p:nvPr/>
        </p:nvPicPr>
        <p:blipFill>
          <a:blip r:embed="rId3">
            <a:extLst>
              <a:ext uri="{28A0092B-C50C-407E-A947-70E740481C1C}">
                <a14:useLocalDpi xmlns:a14="http://schemas.microsoft.com/office/drawing/2010/main" val="0"/>
              </a:ext>
            </a:extLst>
          </a:blip>
          <a:srcRect/>
          <a:stretch>
            <a:fillRect/>
          </a:stretch>
        </p:blipFill>
        <p:spPr bwMode="auto">
          <a:xfrm>
            <a:off x="1896532" y="1275644"/>
            <a:ext cx="8568267" cy="5582356"/>
          </a:xfrm>
          <a:prstGeom prst="rect">
            <a:avLst/>
          </a:prstGeom>
          <a:noFill/>
          <a:ln>
            <a:noFill/>
          </a:ln>
        </p:spPr>
      </p:pic>
      <p:sp>
        <p:nvSpPr>
          <p:cNvPr id="3" name="Скругленная прямоугольная выноска 2"/>
          <p:cNvSpPr/>
          <p:nvPr/>
        </p:nvSpPr>
        <p:spPr>
          <a:xfrm>
            <a:off x="970842" y="2298622"/>
            <a:ext cx="1298223" cy="612648"/>
          </a:xfrm>
          <a:prstGeom prst="wedgeRoundRectCallout">
            <a:avLst>
              <a:gd name="adj1" fmla="val 157192"/>
              <a:gd name="adj2" fmla="val 14592"/>
              <a:gd name="adj3" fmla="val 1666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Труд </a:t>
            </a:r>
            <a:endParaRPr lang="ru-RU" sz="3600" b="1" dirty="0">
              <a:solidFill>
                <a:schemeClr val="tx1"/>
              </a:solidFill>
            </a:endParaRPr>
          </a:p>
        </p:txBody>
      </p:sp>
      <p:sp>
        <p:nvSpPr>
          <p:cNvPr id="5" name="Скругленная прямоугольная выноска 4"/>
          <p:cNvSpPr/>
          <p:nvPr/>
        </p:nvSpPr>
        <p:spPr>
          <a:xfrm>
            <a:off x="1236133" y="5514621"/>
            <a:ext cx="1687690" cy="612648"/>
          </a:xfrm>
          <a:prstGeom prst="wedgeRoundRectCallout">
            <a:avLst>
              <a:gd name="adj1" fmla="val 171975"/>
              <a:gd name="adj2" fmla="val 69871"/>
              <a:gd name="adj3" fmla="val 16667"/>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Земля</a:t>
            </a:r>
            <a:endParaRPr lang="ru-RU" sz="3600" b="1" dirty="0">
              <a:solidFill>
                <a:schemeClr val="tx1"/>
              </a:solidFill>
            </a:endParaRPr>
          </a:p>
        </p:txBody>
      </p:sp>
      <p:sp>
        <p:nvSpPr>
          <p:cNvPr id="6" name="Скругленная прямоугольная выноска 5"/>
          <p:cNvSpPr/>
          <p:nvPr/>
        </p:nvSpPr>
        <p:spPr>
          <a:xfrm>
            <a:off x="10078152" y="4150421"/>
            <a:ext cx="1936046" cy="612648"/>
          </a:xfrm>
          <a:prstGeom prst="wedgeRoundRectCallout">
            <a:avLst>
              <a:gd name="adj1" fmla="val -79919"/>
              <a:gd name="adj2" fmla="val 1693"/>
              <a:gd name="adj3" fmla="val 16667"/>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Капитал</a:t>
            </a:r>
            <a:endParaRPr lang="ru-RU" sz="3600" b="1" dirty="0">
              <a:solidFill>
                <a:schemeClr val="tx1"/>
              </a:solidFill>
            </a:endParaRPr>
          </a:p>
        </p:txBody>
      </p:sp>
      <p:sp>
        <p:nvSpPr>
          <p:cNvPr id="7" name="Скругленный прямоугольник 6"/>
          <p:cNvSpPr/>
          <p:nvPr/>
        </p:nvSpPr>
        <p:spPr>
          <a:xfrm>
            <a:off x="158044" y="4899377"/>
            <a:ext cx="3657600" cy="615243"/>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u="sng" dirty="0" smtClean="0">
                <a:solidFill>
                  <a:schemeClr val="tx1"/>
                </a:solidFill>
              </a:rPr>
              <a:t>Долгосрочный</a:t>
            </a:r>
            <a:r>
              <a:rPr lang="ru-RU" b="1" dirty="0" smtClean="0">
                <a:solidFill>
                  <a:schemeClr val="tx1"/>
                </a:solidFill>
              </a:rPr>
              <a:t> – на столетия – горизонт принятия решений</a:t>
            </a:r>
            <a:endParaRPr lang="ru-RU" b="1" dirty="0">
              <a:solidFill>
                <a:schemeClr val="tx1"/>
              </a:solidFill>
            </a:endParaRPr>
          </a:p>
        </p:txBody>
      </p:sp>
      <p:sp>
        <p:nvSpPr>
          <p:cNvPr id="8" name="Скругленный прямоугольник 7"/>
          <p:cNvSpPr/>
          <p:nvPr/>
        </p:nvSpPr>
        <p:spPr>
          <a:xfrm>
            <a:off x="8866010" y="3573352"/>
            <a:ext cx="3197577" cy="662154"/>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Краткосрочный – на годы – горизонт принятия решений</a:t>
            </a:r>
            <a:endParaRPr lang="ru-RU" b="1" dirty="0">
              <a:solidFill>
                <a:schemeClr val="tx1"/>
              </a:solidFill>
            </a:endParaRPr>
          </a:p>
        </p:txBody>
      </p:sp>
      <p:sp>
        <p:nvSpPr>
          <p:cNvPr id="9" name="Скругленный прямоугольник 8"/>
          <p:cNvSpPr/>
          <p:nvPr/>
        </p:nvSpPr>
        <p:spPr>
          <a:xfrm>
            <a:off x="158044" y="1919111"/>
            <a:ext cx="3657600" cy="52106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Среднесрочный – на десятилетия – горизонт принятия решений</a:t>
            </a:r>
            <a:endParaRPr lang="ru-RU" b="1" dirty="0">
              <a:solidFill>
                <a:schemeClr val="tx1"/>
              </a:solidFill>
            </a:endParaRPr>
          </a:p>
        </p:txBody>
      </p:sp>
      <p:sp>
        <p:nvSpPr>
          <p:cNvPr id="10" name="Прямоугольник 9"/>
          <p:cNvSpPr/>
          <p:nvPr/>
        </p:nvSpPr>
        <p:spPr>
          <a:xfrm>
            <a:off x="347133" y="6334169"/>
            <a:ext cx="7669857" cy="369332"/>
          </a:xfrm>
          <a:prstGeom prst="rect">
            <a:avLst/>
          </a:prstGeom>
          <a:solidFill>
            <a:srgbClr val="FFFF00"/>
          </a:solidFill>
        </p:spPr>
        <p:txBody>
          <a:bodyPr wrap="none">
            <a:spAutoFit/>
          </a:bodyPr>
          <a:lstStyle/>
          <a:p>
            <a:r>
              <a:rPr lang="en-US" b="1" dirty="0" smtClean="0">
                <a:solidFill>
                  <a:srgbClr val="7030A0"/>
                </a:solidFill>
              </a:rPr>
              <a:t>Political Business Cycles </a:t>
            </a:r>
            <a:r>
              <a:rPr lang="en-US" b="1" dirty="0" smtClean="0">
                <a:solidFill>
                  <a:srgbClr val="7030A0"/>
                </a:solidFill>
                <a:sym typeface="Wingdings" panose="05000000000000000000" pitchFamily="2" charset="2"/>
              </a:rPr>
              <a:t> </a:t>
            </a:r>
            <a:r>
              <a:rPr lang="ru-RU" b="1" dirty="0" smtClean="0">
                <a:solidFill>
                  <a:srgbClr val="7030A0"/>
                </a:solidFill>
                <a:sym typeface="Wingdings" panose="05000000000000000000" pitchFamily="2" charset="2"/>
              </a:rPr>
              <a:t>деградация качества хозяйственных решений </a:t>
            </a:r>
            <a:endParaRPr lang="ru-RU" b="1" dirty="0">
              <a:solidFill>
                <a:srgbClr val="7030A0"/>
              </a:solidFill>
            </a:endParaRPr>
          </a:p>
        </p:txBody>
      </p:sp>
      <p:sp>
        <p:nvSpPr>
          <p:cNvPr id="11" name="Прямоугольник 10"/>
          <p:cNvSpPr/>
          <p:nvPr/>
        </p:nvSpPr>
        <p:spPr>
          <a:xfrm>
            <a:off x="8182438" y="6334169"/>
            <a:ext cx="4000390" cy="369332"/>
          </a:xfrm>
          <a:prstGeom prst="rect">
            <a:avLst/>
          </a:prstGeom>
          <a:solidFill>
            <a:srgbClr val="FFFF00"/>
          </a:solidFill>
        </p:spPr>
        <p:txBody>
          <a:bodyPr wrap="none">
            <a:spAutoFit/>
          </a:bodyPr>
          <a:lstStyle/>
          <a:p>
            <a:r>
              <a:rPr lang="ru-RU" b="1" dirty="0" smtClean="0">
                <a:solidFill>
                  <a:srgbClr val="7030A0"/>
                </a:solidFill>
              </a:rPr>
              <a:t>Буши – Клинтоны – самодержавие…?</a:t>
            </a:r>
            <a:endParaRPr lang="ru-RU" b="1" dirty="0">
              <a:solidFill>
                <a:srgbClr val="7030A0"/>
              </a:solidFill>
            </a:endParaRPr>
          </a:p>
        </p:txBody>
      </p:sp>
      <p:sp>
        <p:nvSpPr>
          <p:cNvPr id="12" name="Скругленный прямоугольник 11"/>
          <p:cNvSpPr/>
          <p:nvPr/>
        </p:nvSpPr>
        <p:spPr>
          <a:xfrm>
            <a:off x="178503" y="3826933"/>
            <a:ext cx="3468512" cy="7112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Чаянов – </a:t>
            </a:r>
            <a:r>
              <a:rPr lang="ru-RU" b="1" i="1" u="sng" dirty="0" smtClean="0">
                <a:solidFill>
                  <a:schemeClr val="tx1"/>
                </a:solidFill>
              </a:rPr>
              <a:t>цикл</a:t>
            </a:r>
            <a:r>
              <a:rPr lang="ru-RU" b="1" dirty="0" smtClean="0">
                <a:solidFill>
                  <a:schemeClr val="tx1"/>
                </a:solidFill>
              </a:rPr>
              <a:t> крестьянского хозяйства в России (20 – 25 лет)</a:t>
            </a:r>
            <a:endParaRPr lang="ru-RU" b="1" dirty="0">
              <a:solidFill>
                <a:schemeClr val="tx1"/>
              </a:solidFill>
            </a:endParaRPr>
          </a:p>
        </p:txBody>
      </p:sp>
      <p:cxnSp>
        <p:nvCxnSpPr>
          <p:cNvPr id="14" name="Прямая соединительная линия 13"/>
          <p:cNvCxnSpPr/>
          <p:nvPr/>
        </p:nvCxnSpPr>
        <p:spPr>
          <a:xfrm>
            <a:off x="575733" y="2440171"/>
            <a:ext cx="0" cy="1386762"/>
          </a:xfrm>
          <a:prstGeom prst="line">
            <a:avLst/>
          </a:prstGeom>
          <a:ln w="1270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
        <p:nvSpPr>
          <p:cNvPr id="15" name="Прямоугольник 14"/>
          <p:cNvSpPr/>
          <p:nvPr/>
        </p:nvSpPr>
        <p:spPr>
          <a:xfrm>
            <a:off x="9349557" y="1474689"/>
            <a:ext cx="2853730" cy="369332"/>
          </a:xfrm>
          <a:prstGeom prst="rect">
            <a:avLst/>
          </a:prstGeom>
        </p:spPr>
        <p:txBody>
          <a:bodyPr wrap="none">
            <a:spAutoFit/>
          </a:bodyPr>
          <a:lstStyle/>
          <a:p>
            <a:r>
              <a:rPr lang="ru-RU" dirty="0" smtClean="0">
                <a:hlinkClick r:id="rId4" action="ppaction://hlinksldjump"/>
              </a:rPr>
              <a:t>Возврат в базовую т</a:t>
            </a:r>
            <a:r>
              <a:rPr lang="ru-RU" dirty="0" smtClean="0"/>
              <a:t>аблицу</a:t>
            </a:r>
            <a:endParaRPr lang="ru-RU" dirty="0"/>
          </a:p>
        </p:txBody>
      </p:sp>
    </p:spTree>
    <p:extLst>
      <p:ext uri="{BB962C8B-B14F-4D97-AF65-F5344CB8AC3E}">
        <p14:creationId xmlns:p14="http://schemas.microsoft.com/office/powerpoint/2010/main" val="44376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wipe(left)">
                                      <p:cBhvr>
                                        <p:cTn id="47" dur="20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wipe(left)">
                                      <p:cBhvr>
                                        <p:cTn id="52" dur="20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2"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2264" y="148558"/>
            <a:ext cx="10515600" cy="513180"/>
          </a:xfrm>
        </p:spPr>
        <p:txBody>
          <a:bodyPr>
            <a:normAutofit fontScale="90000"/>
          </a:bodyPr>
          <a:lstStyle/>
          <a:p>
            <a:pPr algn="ctr"/>
            <a:r>
              <a:rPr lang="ru-RU" sz="3600" dirty="0" smtClean="0"/>
              <a:t>Мифы – 1 </a:t>
            </a:r>
            <a:r>
              <a:rPr lang="en-US" sz="3600" dirty="0" smtClean="0"/>
              <a:t>(</a:t>
            </a:r>
            <a:r>
              <a:rPr lang="ru-RU" sz="3600" dirty="0" smtClean="0">
                <a:solidFill>
                  <a:srgbClr val="FF0000"/>
                </a:solidFill>
              </a:rPr>
              <a:t>Гребнев-Нуреев. </a:t>
            </a:r>
            <a:r>
              <a:rPr lang="ru-RU" sz="3600" b="1" dirty="0" smtClean="0">
                <a:solidFill>
                  <a:srgbClr val="FF0000"/>
                </a:solidFill>
              </a:rPr>
              <a:t>Экономика. Курс основ. Гл. </a:t>
            </a:r>
            <a:r>
              <a:rPr lang="en-US" sz="3600" b="1" dirty="0" smtClean="0">
                <a:solidFill>
                  <a:srgbClr val="FF0000"/>
                </a:solidFill>
              </a:rPr>
              <a:t>VII</a:t>
            </a:r>
            <a:r>
              <a:rPr lang="ru-RU" sz="3600" dirty="0" smtClean="0">
                <a:solidFill>
                  <a:srgbClr val="FF0000"/>
                </a:solidFill>
              </a:rPr>
              <a:t>)</a:t>
            </a:r>
            <a:endParaRPr lang="ru-RU" sz="3600" dirty="0">
              <a:solidFill>
                <a:srgbClr val="FF0000"/>
              </a:solidFill>
            </a:endParaRPr>
          </a:p>
        </p:txBody>
      </p:sp>
      <p:sp>
        <p:nvSpPr>
          <p:cNvPr id="4" name="Rectangle 2"/>
          <p:cNvSpPr>
            <a:spLocks noChangeArrowheads="1"/>
          </p:cNvSpPr>
          <p:nvPr/>
        </p:nvSpPr>
        <p:spPr bwMode="auto">
          <a:xfrm>
            <a:off x="252663" y="16906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397359024"/>
              </p:ext>
            </p:extLst>
          </p:nvPr>
        </p:nvGraphicFramePr>
        <p:xfrm>
          <a:off x="252662" y="866273"/>
          <a:ext cx="11694696" cy="5618747"/>
        </p:xfrm>
        <a:graphic>
          <a:graphicData uri="http://schemas.openxmlformats.org/presentationml/2006/ole">
            <mc:AlternateContent xmlns:mc="http://schemas.openxmlformats.org/markup-compatibility/2006">
              <mc:Choice xmlns:v="urn:schemas-microsoft-com:vml" Requires="v">
                <p:oleObj spid="_x0000_s6196" name="Picture" r:id="rId3" imgW="5449824" imgH="4319016" progId="Word.Picture.8">
                  <p:embed/>
                </p:oleObj>
              </mc:Choice>
              <mc:Fallback>
                <p:oleObj name="Picture" r:id="rId3" imgW="5449824" imgH="4319016"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662" y="866273"/>
                        <a:ext cx="11694696" cy="5618747"/>
                      </a:xfrm>
                      <a:prstGeom prst="rect">
                        <a:avLst/>
                      </a:prstGeom>
                      <a:noFill/>
                    </p:spPr>
                  </p:pic>
                </p:oleObj>
              </mc:Fallback>
            </mc:AlternateContent>
          </a:graphicData>
        </a:graphic>
      </p:graphicFrame>
    </p:spTree>
    <p:extLst>
      <p:ext uri="{BB962C8B-B14F-4D97-AF65-F5344CB8AC3E}">
        <p14:creationId xmlns:p14="http://schemas.microsoft.com/office/powerpoint/2010/main" val="968187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9073" y="365125"/>
            <a:ext cx="11345779" cy="838033"/>
          </a:xfrm>
        </p:spPr>
        <p:txBody>
          <a:bodyPr>
            <a:normAutofit/>
          </a:bodyPr>
          <a:lstStyle/>
          <a:p>
            <a:pPr algn="ctr"/>
            <a:r>
              <a:rPr lang="ru-RU" sz="3600" dirty="0" smtClean="0"/>
              <a:t>Мифы – 2</a:t>
            </a:r>
            <a:endParaRPr lang="ru-RU" sz="3600" dirty="0"/>
          </a:p>
        </p:txBody>
      </p:sp>
      <p:sp>
        <p:nvSpPr>
          <p:cNvPr id="3" name="Объект 2"/>
          <p:cNvSpPr>
            <a:spLocks noGrp="1"/>
          </p:cNvSpPr>
          <p:nvPr>
            <p:ph idx="1"/>
          </p:nvPr>
        </p:nvSpPr>
        <p:spPr>
          <a:xfrm>
            <a:off x="824162" y="1203158"/>
            <a:ext cx="10515600" cy="5185610"/>
          </a:xfrm>
        </p:spPr>
        <p:txBody>
          <a:bodyPr>
            <a:normAutofit/>
          </a:bodyPr>
          <a:lstStyle/>
          <a:p>
            <a:pPr marL="0" indent="0">
              <a:buNone/>
            </a:pPr>
            <a:r>
              <a:rPr lang="ru-RU" dirty="0" smtClean="0"/>
              <a:t>«Над </a:t>
            </a:r>
            <a:r>
              <a:rPr lang="ru-RU" i="1" dirty="0" smtClean="0"/>
              <a:t>обществом </a:t>
            </a:r>
            <a:r>
              <a:rPr lang="ru-RU" dirty="0" smtClean="0"/>
              <a:t>тяготеет обвинение в том, что оно </a:t>
            </a:r>
            <a:r>
              <a:rPr lang="ru-RU" dirty="0" smtClean="0">
                <a:hlinkClick r:id="rId2" action="ppaction://hlinksldjump"/>
              </a:rPr>
              <a:t>эксплуатирует труд</a:t>
            </a:r>
            <a:r>
              <a:rPr lang="ru-RU" dirty="0" smtClean="0"/>
              <a:t>. „Работников, — как говорят, — регулярно грабят, лишая их того, что они производят. Это делается в законных формах и посредством естественного механизма конкуренции". Если бы это обвинение было доказано, </a:t>
            </a:r>
            <a:r>
              <a:rPr lang="ru-RU" dirty="0" smtClean="0">
                <a:solidFill>
                  <a:srgbClr val="FF0000"/>
                </a:solidFill>
              </a:rPr>
              <a:t>всякий здравомыслящий человек стал бы революционером</a:t>
            </a:r>
            <a:r>
              <a:rPr lang="ru-RU" dirty="0" smtClean="0"/>
              <a:t>, и его стремление переделать </a:t>
            </a:r>
            <a:r>
              <a:rPr lang="ru-RU" i="1" dirty="0" smtClean="0"/>
              <a:t>систему производства </a:t>
            </a:r>
            <a:r>
              <a:rPr lang="ru-RU" dirty="0" smtClean="0"/>
              <a:t>было бы мерилом и выражением его чувства справедливости…»</a:t>
            </a:r>
          </a:p>
          <a:p>
            <a:pPr marL="0" indent="0" algn="r">
              <a:buNone/>
            </a:pPr>
            <a:r>
              <a:rPr lang="ru-RU" i="1" dirty="0" smtClean="0"/>
              <a:t>Кларк Дж. Б. </a:t>
            </a:r>
            <a:r>
              <a:rPr lang="ru-RU" dirty="0" smtClean="0"/>
              <a:t>(1899). Распределение богатства. С. 11</a:t>
            </a:r>
            <a:br>
              <a:rPr lang="ru-RU" dirty="0" smtClean="0"/>
            </a:br>
            <a:r>
              <a:rPr lang="en-US" dirty="0" smtClean="0"/>
              <a:t>[Clark J. </a:t>
            </a:r>
            <a:r>
              <a:rPr lang="ru-RU" dirty="0" smtClean="0"/>
              <a:t>В</a:t>
            </a:r>
            <a:r>
              <a:rPr lang="en-US" dirty="0" smtClean="0"/>
              <a:t>. Distribution of Wealth</a:t>
            </a:r>
            <a:r>
              <a:rPr lang="ru-RU" dirty="0" smtClean="0"/>
              <a:t>]</a:t>
            </a:r>
          </a:p>
        </p:txBody>
      </p:sp>
    </p:spTree>
    <p:extLst>
      <p:ext uri="{BB962C8B-B14F-4D97-AF65-F5344CB8AC3E}">
        <p14:creationId xmlns:p14="http://schemas.microsoft.com/office/powerpoint/2010/main" val="42470221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Чудеса «по Кларку»:</a:t>
            </a:r>
            <a:endParaRPr lang="ru-RU" dirty="0"/>
          </a:p>
        </p:txBody>
      </p:sp>
      <p:sp>
        <p:nvSpPr>
          <p:cNvPr id="3" name="Объект 2"/>
          <p:cNvSpPr>
            <a:spLocks noGrp="1"/>
          </p:cNvSpPr>
          <p:nvPr>
            <p:ph idx="1"/>
          </p:nvPr>
        </p:nvSpPr>
        <p:spPr>
          <a:xfrm>
            <a:off x="838199" y="1825625"/>
            <a:ext cx="11062447" cy="3028763"/>
          </a:xfrm>
        </p:spPr>
        <p:txBody>
          <a:bodyPr>
            <a:normAutofit lnSpcReduction="10000"/>
          </a:bodyPr>
          <a:lstStyle/>
          <a:p>
            <a:pPr marL="0" indent="0">
              <a:buNone/>
            </a:pPr>
            <a:r>
              <a:rPr lang="ru-RU" dirty="0"/>
              <a:t>«Покинутая кирка и лопата </a:t>
            </a:r>
            <a:r>
              <a:rPr lang="ru-RU" i="1" dirty="0">
                <a:solidFill>
                  <a:srgbClr val="FF0000"/>
                </a:solidFill>
              </a:rPr>
              <a:t>становятся посредством чудесного превращения</a:t>
            </a:r>
            <a:r>
              <a:rPr lang="ru-RU" i="1" dirty="0"/>
              <a:t> </a:t>
            </a:r>
            <a:r>
              <a:rPr lang="ru-RU" dirty="0"/>
              <a:t>улучшением качества лошади </a:t>
            </a:r>
            <a:r>
              <a:rPr lang="ru-RU" dirty="0" smtClean="0"/>
              <a:t>и телеги</a:t>
            </a:r>
            <a:r>
              <a:rPr lang="ru-RU" dirty="0"/>
              <a:t>. Теперь копает уж меньшее количество людей, но они имеют столько же капитала, как и раньше, и притом </a:t>
            </a:r>
            <a:r>
              <a:rPr lang="ru-RU" dirty="0" smtClean="0"/>
              <a:t>в такой </a:t>
            </a:r>
            <a:r>
              <a:rPr lang="ru-RU" dirty="0"/>
              <a:t>форме, в которой они могут использовать его при своей сократившейся численности</a:t>
            </a:r>
            <a:r>
              <a:rPr lang="ru-RU" dirty="0" smtClean="0"/>
              <a:t>...»</a:t>
            </a:r>
          </a:p>
          <a:p>
            <a:pPr marL="0" indent="0">
              <a:buNone/>
            </a:pPr>
            <a:r>
              <a:rPr lang="ru-RU" dirty="0"/>
              <a:t>Кларк Дж. Б. (2000). Распределение богатства. М.: Гелиос АРВ. </a:t>
            </a:r>
            <a:r>
              <a:rPr lang="ru-RU" dirty="0" smtClean="0"/>
              <a:t> С. 149</a:t>
            </a:r>
          </a:p>
          <a:p>
            <a:pPr marL="0" indent="0">
              <a:buNone/>
            </a:pPr>
            <a:r>
              <a:rPr lang="ru-RU" dirty="0" smtClean="0"/>
              <a:t>[</a:t>
            </a:r>
            <a:r>
              <a:rPr lang="en-US" dirty="0"/>
              <a:t>Clark J. </a:t>
            </a:r>
            <a:r>
              <a:rPr lang="ru-RU" dirty="0"/>
              <a:t>В. </a:t>
            </a:r>
            <a:r>
              <a:rPr lang="en-US" dirty="0"/>
              <a:t>Distribution of Wealth</a:t>
            </a:r>
            <a:r>
              <a:rPr lang="en-US" dirty="0" smtClean="0"/>
              <a:t>.</a:t>
            </a:r>
            <a:r>
              <a:rPr lang="ru-RU" dirty="0" smtClean="0"/>
              <a:t> </a:t>
            </a:r>
            <a:r>
              <a:rPr lang="en-US" dirty="0" smtClean="0"/>
              <a:t>Moscow</a:t>
            </a:r>
            <a:r>
              <a:rPr lang="en-US" dirty="0"/>
              <a:t>: </a:t>
            </a:r>
            <a:r>
              <a:rPr lang="en-US" dirty="0" err="1"/>
              <a:t>Gelios</a:t>
            </a:r>
            <a:r>
              <a:rPr lang="en-US" dirty="0"/>
              <a:t> ARV.]</a:t>
            </a:r>
            <a:endParaRPr lang="ru-RU" dirty="0"/>
          </a:p>
        </p:txBody>
      </p:sp>
      <p:sp>
        <p:nvSpPr>
          <p:cNvPr id="4" name="Прямоугольник 3"/>
          <p:cNvSpPr/>
          <p:nvPr/>
        </p:nvSpPr>
        <p:spPr>
          <a:xfrm>
            <a:off x="838199" y="5284693"/>
            <a:ext cx="10434918" cy="646331"/>
          </a:xfrm>
          <a:prstGeom prst="rect">
            <a:avLst/>
          </a:prstGeom>
        </p:spPr>
        <p:txBody>
          <a:bodyPr wrap="square">
            <a:spAutoFit/>
          </a:bodyPr>
          <a:lstStyle/>
          <a:p>
            <a:pPr algn="ctr"/>
            <a:r>
              <a:rPr lang="ru-RU" sz="3600" b="1" dirty="0"/>
              <a:t>«Закон Кларка»: снижающаяся отдача фактора</a:t>
            </a:r>
          </a:p>
        </p:txBody>
      </p:sp>
    </p:spTree>
    <p:extLst>
      <p:ext uri="{BB962C8B-B14F-4D97-AF65-F5344CB8AC3E}">
        <p14:creationId xmlns:p14="http://schemas.microsoft.com/office/powerpoint/2010/main" val="4082394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3955" y="196934"/>
            <a:ext cx="10960510" cy="482040"/>
          </a:xfrm>
        </p:spPr>
        <p:txBody>
          <a:bodyPr>
            <a:normAutofit fontScale="90000"/>
          </a:bodyPr>
          <a:lstStyle/>
          <a:p>
            <a:pPr algn="ctr"/>
            <a:r>
              <a:rPr lang="ru-RU" sz="3200" dirty="0" smtClean="0">
                <a:hlinkClick r:id="rId2" action="ppaction://hlinksldjump"/>
              </a:rPr>
              <a:t>Мифы – 3 (возврат) </a:t>
            </a:r>
            <a:r>
              <a:rPr lang="en-US" sz="3200" dirty="0"/>
              <a:t>(</a:t>
            </a:r>
            <a:r>
              <a:rPr lang="ru-RU" sz="3200" dirty="0">
                <a:solidFill>
                  <a:srgbClr val="FF0000"/>
                </a:solidFill>
              </a:rPr>
              <a:t>Гребнев-Нуреев. </a:t>
            </a:r>
            <a:r>
              <a:rPr lang="ru-RU" sz="3200" b="1" dirty="0">
                <a:solidFill>
                  <a:srgbClr val="FF0000"/>
                </a:solidFill>
              </a:rPr>
              <a:t>Экономика. Курс основ. Гл. </a:t>
            </a:r>
            <a:r>
              <a:rPr lang="en-US" sz="3200" b="1" dirty="0" smtClean="0">
                <a:solidFill>
                  <a:srgbClr val="FF0000"/>
                </a:solidFill>
              </a:rPr>
              <a:t>VI</a:t>
            </a:r>
            <a:r>
              <a:rPr lang="ru-RU" sz="3200" dirty="0" smtClean="0"/>
              <a:t>)</a:t>
            </a:r>
            <a:r>
              <a:rPr lang="ru-RU" sz="3200" dirty="0" smtClean="0">
                <a:hlinkClick r:id="rId2" action="ppaction://hlinksldjump"/>
              </a:rPr>
              <a:t> </a:t>
            </a:r>
            <a:endParaRPr lang="ru-RU" sz="3200" dirty="0"/>
          </a:p>
        </p:txBody>
      </p:sp>
      <p:pic>
        <p:nvPicPr>
          <p:cNvPr id="4" name="Рисунок 3"/>
          <p:cNvPicPr>
            <a:picLocks noChangeAspect="1"/>
          </p:cNvPicPr>
          <p:nvPr/>
        </p:nvPicPr>
        <p:blipFill>
          <a:blip r:embed="rId3"/>
          <a:stretch>
            <a:fillRect/>
          </a:stretch>
        </p:blipFill>
        <p:spPr>
          <a:xfrm>
            <a:off x="954742" y="699686"/>
            <a:ext cx="9090211" cy="6325181"/>
          </a:xfrm>
          <a:prstGeom prst="rect">
            <a:avLst/>
          </a:prstGeom>
        </p:spPr>
      </p:pic>
      <p:sp>
        <p:nvSpPr>
          <p:cNvPr id="5" name="Дуга 4"/>
          <p:cNvSpPr/>
          <p:nvPr/>
        </p:nvSpPr>
        <p:spPr>
          <a:xfrm flipV="1">
            <a:off x="593921" y="305222"/>
            <a:ext cx="5429250" cy="5809606"/>
          </a:xfrm>
          <a:prstGeom prst="arc">
            <a:avLst>
              <a:gd name="adj1" fmla="val 18183576"/>
              <a:gd name="adj2" fmla="val 20069529"/>
            </a:avLst>
          </a:prstGeom>
          <a:ln w="76200"/>
        </p:spPr>
        <p:style>
          <a:lnRef idx="1">
            <a:schemeClr val="dk1"/>
          </a:lnRef>
          <a:fillRef idx="0">
            <a:schemeClr val="dk1"/>
          </a:fillRef>
          <a:effectRef idx="0">
            <a:schemeClr val="dk1"/>
          </a:effectRef>
          <a:fontRef idx="minor">
            <a:schemeClr val="tx1"/>
          </a:fontRef>
        </p:style>
        <p:txBody>
          <a:bodyPr rtlCol="0" anchor="ctr"/>
          <a:lstStyle/>
          <a:p>
            <a:pPr algn="ctr"/>
            <a:endParaRPr lang="ru-RU">
              <a:solidFill>
                <a:sysClr val="windowText" lastClr="000000"/>
              </a:solidFill>
            </a:endParaRPr>
          </a:p>
        </p:txBody>
      </p:sp>
      <p:sp>
        <p:nvSpPr>
          <p:cNvPr id="3" name="Скругленная прямоугольная выноска 2"/>
          <p:cNvSpPr/>
          <p:nvPr/>
        </p:nvSpPr>
        <p:spPr>
          <a:xfrm>
            <a:off x="8981764" y="3701845"/>
            <a:ext cx="2639961" cy="1032387"/>
          </a:xfrm>
          <a:prstGeom prst="wedgeRoundRectCallout">
            <a:avLst>
              <a:gd name="adj1" fmla="val -185031"/>
              <a:gd name="adj2" fmla="val 9392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Индивидуальная кривая предложения</a:t>
            </a:r>
            <a:endParaRPr lang="ru-RU" b="1" dirty="0"/>
          </a:p>
        </p:txBody>
      </p:sp>
    </p:spTree>
    <p:extLst>
      <p:ext uri="{BB962C8B-B14F-4D97-AF65-F5344CB8AC3E}">
        <p14:creationId xmlns:p14="http://schemas.microsoft.com/office/powerpoint/2010/main" val="2738181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640" y="325589"/>
            <a:ext cx="12192000" cy="803049"/>
          </a:xfrm>
        </p:spPr>
        <p:txBody>
          <a:bodyPr>
            <a:noAutofit/>
          </a:bodyPr>
          <a:lstStyle/>
          <a:p>
            <a:pPr algn="ctr"/>
            <a:r>
              <a:rPr lang="en-US" sz="6600" b="1" dirty="0" smtClean="0"/>
              <a:t>Economics </a:t>
            </a:r>
            <a:r>
              <a:rPr lang="ru-RU" sz="6600" b="1" dirty="0" smtClean="0"/>
              <a:t>– это теория</a:t>
            </a:r>
            <a:r>
              <a:rPr lang="en-US" sz="6600" b="1" dirty="0" smtClean="0"/>
              <a:t> Economy</a:t>
            </a:r>
            <a:r>
              <a:rPr lang="ru-RU" sz="6600" b="1" dirty="0" smtClean="0"/>
              <a:t>?</a:t>
            </a:r>
            <a:endParaRPr lang="ru-RU" sz="6600" b="1" dirty="0"/>
          </a:p>
        </p:txBody>
      </p:sp>
      <p:sp>
        <p:nvSpPr>
          <p:cNvPr id="4" name="Прямоугольник 3"/>
          <p:cNvSpPr/>
          <p:nvPr/>
        </p:nvSpPr>
        <p:spPr>
          <a:xfrm>
            <a:off x="335280" y="1142576"/>
            <a:ext cx="11856720" cy="1569660"/>
          </a:xfrm>
          <a:prstGeom prst="rect">
            <a:avLst/>
          </a:prstGeom>
        </p:spPr>
        <p:txBody>
          <a:bodyPr wrap="square">
            <a:spAutoFit/>
          </a:bodyPr>
          <a:lstStyle/>
          <a:p>
            <a:pPr algn="ctr"/>
            <a:r>
              <a:rPr lang="ru-RU" sz="9600" u="sng" dirty="0">
                <a:solidFill>
                  <a:srgbClr val="FF0000"/>
                </a:solidFill>
              </a:rPr>
              <a:t>Нет!</a:t>
            </a:r>
            <a:r>
              <a:rPr lang="ru-RU" sz="9600" dirty="0"/>
              <a:t> </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1247" y="3081603"/>
            <a:ext cx="6555991" cy="3322378"/>
          </a:xfrm>
          <a:prstGeom prst="rect">
            <a:avLst/>
          </a:prstGeom>
        </p:spPr>
      </p:pic>
    </p:spTree>
    <p:extLst>
      <p:ext uri="{BB962C8B-B14F-4D97-AF65-F5344CB8AC3E}">
        <p14:creationId xmlns:p14="http://schemas.microsoft.com/office/powerpoint/2010/main" val="2354622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235974"/>
            <a:ext cx="12192000" cy="960439"/>
          </a:xfrm>
        </p:spPr>
        <p:txBody>
          <a:bodyPr>
            <a:normAutofit fontScale="90000"/>
          </a:bodyPr>
          <a:lstStyle/>
          <a:p>
            <a:pPr algn="ctr" eaLnBrk="1" hangingPunct="1"/>
            <a:r>
              <a:rPr lang="ru-RU" altLang="zh-CN" sz="4000" dirty="0" smtClean="0"/>
              <a:t>Обоснование закона спроса (</a:t>
            </a:r>
            <a:r>
              <a:rPr lang="ru-RU" altLang="zh-CN" sz="4000" dirty="0" smtClean="0">
                <a:hlinkClick r:id="rId2" action="ppaction://hlinksldjump"/>
              </a:rPr>
              <a:t>возврат</a:t>
            </a:r>
            <a:r>
              <a:rPr lang="ru-RU" altLang="zh-CN" sz="4000" dirty="0" smtClean="0"/>
              <a:t>) </a:t>
            </a:r>
            <a:br>
              <a:rPr lang="ru-RU" altLang="zh-CN" sz="4000" dirty="0" smtClean="0"/>
            </a:br>
            <a:r>
              <a:rPr lang="ru-RU" altLang="zh-CN" sz="4000" dirty="0" smtClean="0"/>
              <a:t>через </a:t>
            </a:r>
            <a:r>
              <a:rPr lang="ru-RU" altLang="zh-CN" sz="4000" b="1" dirty="0" smtClean="0"/>
              <a:t>сравнительное (относительное) преимущество</a:t>
            </a:r>
            <a:endParaRPr lang="ru-RU" altLang="ru-RU" sz="4000" b="1" dirty="0"/>
          </a:p>
        </p:txBody>
      </p:sp>
      <p:sp>
        <p:nvSpPr>
          <p:cNvPr id="264195" name="Rectangle 3"/>
          <p:cNvSpPr>
            <a:spLocks noGrp="1" noChangeArrowheads="1"/>
          </p:cNvSpPr>
          <p:nvPr>
            <p:ph type="body" idx="1"/>
          </p:nvPr>
        </p:nvSpPr>
        <p:spPr>
          <a:xfrm>
            <a:off x="1524000" y="1196413"/>
            <a:ext cx="9144000" cy="5426075"/>
          </a:xfrm>
        </p:spPr>
        <p:txBody>
          <a:bodyPr/>
          <a:lstStyle/>
          <a:p>
            <a:pPr eaLnBrk="1" hangingPunct="1">
              <a:lnSpc>
                <a:spcPct val="90000"/>
              </a:lnSpc>
            </a:pPr>
            <a:r>
              <a:rPr lang="ru-RU" altLang="ru-RU" dirty="0"/>
              <a:t>Изменение </a:t>
            </a:r>
            <a:r>
              <a:rPr lang="ru-RU" altLang="ru-RU" b="1" dirty="0"/>
              <a:t>абсолютной</a:t>
            </a:r>
            <a:r>
              <a:rPr lang="ru-RU" altLang="ru-RU" dirty="0"/>
              <a:t> цены (в деньгах) на </a:t>
            </a:r>
            <a:r>
              <a:rPr lang="ru-RU" altLang="ru-RU" b="1" dirty="0"/>
              <a:t>одно</a:t>
            </a:r>
            <a:r>
              <a:rPr lang="ru-RU" altLang="ru-RU" dirty="0"/>
              <a:t> благо при сохранении цен на другие блага ведет к изменению его </a:t>
            </a:r>
            <a:r>
              <a:rPr lang="ru-RU" altLang="ru-RU" b="1" dirty="0"/>
              <a:t>относительных</a:t>
            </a:r>
            <a:r>
              <a:rPr lang="ru-RU" altLang="ru-RU" dirty="0"/>
              <a:t> цен.</a:t>
            </a:r>
          </a:p>
          <a:p>
            <a:pPr eaLnBrk="1" hangingPunct="1">
              <a:lnSpc>
                <a:spcPct val="90000"/>
              </a:lnSpc>
            </a:pPr>
            <a:r>
              <a:rPr lang="ru-RU" altLang="ru-RU" dirty="0"/>
              <a:t>Если </a:t>
            </a:r>
            <a:r>
              <a:rPr lang="ru-RU" altLang="ru-RU" b="1" dirty="0"/>
              <a:t>цена понижается</a:t>
            </a:r>
            <a:r>
              <a:rPr lang="ru-RU" altLang="ru-RU" dirty="0"/>
              <a:t>, то благо получает </a:t>
            </a:r>
            <a:r>
              <a:rPr lang="ru-RU" altLang="ru-RU" b="1" dirty="0">
                <a:solidFill>
                  <a:srgbClr val="FF3300"/>
                </a:solidFill>
              </a:rPr>
              <a:t>сравнительное преимущество</a:t>
            </a:r>
            <a:r>
              <a:rPr lang="ru-RU" altLang="ru-RU" dirty="0"/>
              <a:t> у каждого субъекта </a:t>
            </a:r>
            <a:r>
              <a:rPr lang="en-US" altLang="ru-RU" dirty="0">
                <a:sym typeface="Wingdings" panose="05000000000000000000" pitchFamily="2" charset="2"/>
              </a:rPr>
              <a:t> </a:t>
            </a:r>
            <a:r>
              <a:rPr lang="ru-RU" altLang="ru-RU" b="1" dirty="0">
                <a:sym typeface="Wingdings" panose="05000000000000000000" pitchFamily="2" charset="2"/>
              </a:rPr>
              <a:t>спрос</a:t>
            </a:r>
            <a:r>
              <a:rPr lang="ru-RU" altLang="ru-RU" dirty="0">
                <a:sym typeface="Wingdings" panose="05000000000000000000" pitchFamily="2" charset="2"/>
              </a:rPr>
              <a:t> на него </a:t>
            </a:r>
            <a:r>
              <a:rPr lang="ru-RU" altLang="ru-RU" b="1" dirty="0">
                <a:sym typeface="Wingdings" panose="05000000000000000000" pitchFamily="2" charset="2"/>
              </a:rPr>
              <a:t>растет</a:t>
            </a:r>
            <a:r>
              <a:rPr lang="ru-RU" altLang="ru-RU" dirty="0"/>
              <a:t> </a:t>
            </a:r>
          </a:p>
          <a:p>
            <a:pPr eaLnBrk="1" hangingPunct="1">
              <a:lnSpc>
                <a:spcPct val="90000"/>
              </a:lnSpc>
            </a:pPr>
            <a:r>
              <a:rPr lang="ru-RU" altLang="ru-RU" sz="2400" dirty="0"/>
              <a:t>(сравнительное преимущество </a:t>
            </a:r>
            <a:r>
              <a:rPr lang="en-US" altLang="ru-RU" sz="2400" dirty="0">
                <a:sym typeface="Wingdings" panose="05000000000000000000" pitchFamily="2" charset="2"/>
              </a:rPr>
              <a:t></a:t>
            </a:r>
            <a:r>
              <a:rPr lang="ru-RU" altLang="ru-RU" sz="2400" dirty="0">
                <a:sym typeface="Wingdings" panose="05000000000000000000" pitchFamily="2" charset="2"/>
              </a:rPr>
              <a:t> </a:t>
            </a:r>
            <a:r>
              <a:rPr lang="ru-RU" altLang="ru-RU" sz="2400" u="sng" dirty="0">
                <a:sym typeface="Wingdings" panose="05000000000000000000" pitchFamily="2" charset="2"/>
              </a:rPr>
              <a:t>эффект замещения</a:t>
            </a:r>
            <a:r>
              <a:rPr lang="ru-RU" altLang="ru-RU" sz="2400" dirty="0"/>
              <a:t>)</a:t>
            </a:r>
          </a:p>
          <a:p>
            <a:pPr eaLnBrk="1" hangingPunct="1">
              <a:lnSpc>
                <a:spcPct val="90000"/>
              </a:lnSpc>
            </a:pPr>
            <a:r>
              <a:rPr lang="ru-RU" altLang="ru-RU" dirty="0"/>
              <a:t>И наоборот: </a:t>
            </a:r>
            <a:r>
              <a:rPr lang="ru-RU" altLang="ru-RU" b="1" dirty="0"/>
              <a:t>цена растет</a:t>
            </a:r>
            <a:r>
              <a:rPr lang="ru-RU" altLang="ru-RU" dirty="0"/>
              <a:t> </a:t>
            </a:r>
            <a:r>
              <a:rPr lang="en-US" altLang="ru-RU" dirty="0">
                <a:sym typeface="Wingdings" panose="05000000000000000000" pitchFamily="2" charset="2"/>
              </a:rPr>
              <a:t> </a:t>
            </a:r>
            <a:r>
              <a:rPr lang="ru-RU" altLang="ru-RU" b="1" dirty="0">
                <a:sym typeface="Wingdings" panose="05000000000000000000" pitchFamily="2" charset="2"/>
              </a:rPr>
              <a:t>спрос понижается</a:t>
            </a:r>
            <a:r>
              <a:rPr lang="ru-RU" altLang="ru-RU" dirty="0"/>
              <a:t>!!!</a:t>
            </a:r>
          </a:p>
          <a:p>
            <a:pPr eaLnBrk="1" hangingPunct="1">
              <a:lnSpc>
                <a:spcPct val="90000"/>
              </a:lnSpc>
            </a:pPr>
            <a:r>
              <a:rPr lang="ru-RU" altLang="ru-RU" dirty="0"/>
              <a:t>Этот принцип сравнительного преимущества действует на уровне каждого субъекта</a:t>
            </a:r>
          </a:p>
          <a:p>
            <a:pPr eaLnBrk="1" hangingPunct="1">
              <a:lnSpc>
                <a:spcPct val="90000"/>
              </a:lnSpc>
            </a:pPr>
            <a:r>
              <a:rPr lang="ru-RU" altLang="ru-RU" dirty="0"/>
              <a:t>Он «горизонтально суммируется» в «кривую спроса» </a:t>
            </a:r>
          </a:p>
        </p:txBody>
      </p:sp>
    </p:spTree>
    <p:extLst>
      <p:ext uri="{BB962C8B-B14F-4D97-AF65-F5344CB8AC3E}">
        <p14:creationId xmlns:p14="http://schemas.microsoft.com/office/powerpoint/2010/main" val="37576577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4195">
                                            <p:txEl>
                                              <p:pRg st="0" end="0"/>
                                            </p:txEl>
                                          </p:spTgt>
                                        </p:tgtEl>
                                        <p:attrNameLst>
                                          <p:attrName>style.visibility</p:attrName>
                                        </p:attrNameLst>
                                      </p:cBhvr>
                                      <p:to>
                                        <p:strVal val="visible"/>
                                      </p:to>
                                    </p:set>
                                    <p:animEffect transition="in" filter="wipe(up)">
                                      <p:cBhvr>
                                        <p:cTn id="7" dur="500"/>
                                        <p:tgtEl>
                                          <p:spTgt spid="264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4195">
                                            <p:txEl>
                                              <p:pRg st="1" end="1"/>
                                            </p:txEl>
                                          </p:spTgt>
                                        </p:tgtEl>
                                        <p:attrNameLst>
                                          <p:attrName>style.visibility</p:attrName>
                                        </p:attrNameLst>
                                      </p:cBhvr>
                                      <p:to>
                                        <p:strVal val="visible"/>
                                      </p:to>
                                    </p:set>
                                    <p:animEffect transition="in" filter="wipe(up)">
                                      <p:cBhvr>
                                        <p:cTn id="12" dur="500"/>
                                        <p:tgtEl>
                                          <p:spTgt spid="264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64195">
                                            <p:txEl>
                                              <p:pRg st="2" end="2"/>
                                            </p:txEl>
                                          </p:spTgt>
                                        </p:tgtEl>
                                        <p:attrNameLst>
                                          <p:attrName>style.visibility</p:attrName>
                                        </p:attrNameLst>
                                      </p:cBhvr>
                                      <p:to>
                                        <p:strVal val="visible"/>
                                      </p:to>
                                    </p:set>
                                    <p:animEffect transition="in" filter="wipe(up)">
                                      <p:cBhvr>
                                        <p:cTn id="17" dur="500"/>
                                        <p:tgtEl>
                                          <p:spTgt spid="2641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64195">
                                            <p:txEl>
                                              <p:pRg st="3" end="3"/>
                                            </p:txEl>
                                          </p:spTgt>
                                        </p:tgtEl>
                                        <p:attrNameLst>
                                          <p:attrName>style.visibility</p:attrName>
                                        </p:attrNameLst>
                                      </p:cBhvr>
                                      <p:to>
                                        <p:strVal val="visible"/>
                                      </p:to>
                                    </p:set>
                                    <p:animEffect transition="in" filter="wipe(up)">
                                      <p:cBhvr>
                                        <p:cTn id="22" dur="500"/>
                                        <p:tgtEl>
                                          <p:spTgt spid="2641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64195">
                                            <p:txEl>
                                              <p:pRg st="4" end="4"/>
                                            </p:txEl>
                                          </p:spTgt>
                                        </p:tgtEl>
                                        <p:attrNameLst>
                                          <p:attrName>style.visibility</p:attrName>
                                        </p:attrNameLst>
                                      </p:cBhvr>
                                      <p:to>
                                        <p:strVal val="visible"/>
                                      </p:to>
                                    </p:set>
                                    <p:animEffect transition="in" filter="wipe(up)">
                                      <p:cBhvr>
                                        <p:cTn id="27" dur="500"/>
                                        <p:tgtEl>
                                          <p:spTgt spid="26419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64195">
                                            <p:txEl>
                                              <p:pRg st="5" end="5"/>
                                            </p:txEl>
                                          </p:spTgt>
                                        </p:tgtEl>
                                        <p:attrNameLst>
                                          <p:attrName>style.visibility</p:attrName>
                                        </p:attrNameLst>
                                      </p:cBhvr>
                                      <p:to>
                                        <p:strVal val="visible"/>
                                      </p:to>
                                    </p:set>
                                    <p:animEffect transition="in" filter="wipe(up)">
                                      <p:cBhvr>
                                        <p:cTn id="32" dur="500"/>
                                        <p:tgtEl>
                                          <p:spTgt spid="264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1874838" y="0"/>
            <a:ext cx="8229600" cy="1022350"/>
          </a:xfrm>
        </p:spPr>
        <p:txBody>
          <a:bodyPr>
            <a:normAutofit/>
          </a:bodyPr>
          <a:lstStyle/>
          <a:p>
            <a:pPr algn="ctr" eaLnBrk="1" hangingPunct="1"/>
            <a:r>
              <a:rPr lang="ru-RU" altLang="ru-RU" sz="3200" dirty="0" smtClean="0"/>
              <a:t>Прямая </a:t>
            </a:r>
            <a:r>
              <a:rPr lang="ru-RU" altLang="ru-RU" sz="3200" dirty="0"/>
              <a:t>и косвенная конкуренция </a:t>
            </a:r>
            <a:r>
              <a:rPr lang="ru-RU" altLang="ru-RU" sz="3200" b="1" dirty="0"/>
              <a:t>субъектов</a:t>
            </a:r>
          </a:p>
        </p:txBody>
      </p:sp>
      <p:sp>
        <p:nvSpPr>
          <p:cNvPr id="2052" name="Rectangle 5"/>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graphicFrame>
        <p:nvGraphicFramePr>
          <p:cNvPr id="16388" name="Object 4"/>
          <p:cNvGraphicFramePr>
            <a:graphicFrameLocks noChangeAspect="1"/>
          </p:cNvGraphicFramePr>
          <p:nvPr>
            <p:extLst>
              <p:ext uri="{D42A27DB-BD31-4B8C-83A1-F6EECF244321}">
                <p14:modId xmlns:p14="http://schemas.microsoft.com/office/powerpoint/2010/main" val="1370093361"/>
              </p:ext>
            </p:extLst>
          </p:nvPr>
        </p:nvGraphicFramePr>
        <p:xfrm>
          <a:off x="1429871" y="1609165"/>
          <a:ext cx="9467850" cy="2909888"/>
        </p:xfrm>
        <a:graphic>
          <a:graphicData uri="http://schemas.openxmlformats.org/presentationml/2006/ole">
            <mc:AlternateContent xmlns:mc="http://schemas.openxmlformats.org/markup-compatibility/2006">
              <mc:Choice xmlns:v="urn:schemas-microsoft-com:vml" Requires="v">
                <p:oleObj spid="_x0000_s5184" name="Рисунок" r:id="rId3" imgW="5047488" imgH="1554480" progId="Word.Picture.8">
                  <p:embed/>
                </p:oleObj>
              </mc:Choice>
              <mc:Fallback>
                <p:oleObj name="Рисунок" r:id="rId3" imgW="5047488" imgH="155448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9871" y="1609165"/>
                        <a:ext cx="9467850" cy="2909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102047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wipe(left)">
                                      <p:cBhvr>
                                        <p:cTn id="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 y="202894"/>
            <a:ext cx="12064181" cy="829494"/>
          </a:xfrm>
        </p:spPr>
        <p:txBody>
          <a:bodyPr>
            <a:normAutofit/>
          </a:bodyPr>
          <a:lstStyle/>
          <a:p>
            <a:pPr algn="ctr"/>
            <a:r>
              <a:rPr lang="ru-RU" sz="3600" dirty="0" smtClean="0"/>
              <a:t>«Леммы» (предпосылки) законов спроса и предложения</a:t>
            </a:r>
            <a:endParaRPr lang="ru-RU" sz="3600" dirty="0"/>
          </a:p>
        </p:txBody>
      </p:sp>
      <p:sp>
        <p:nvSpPr>
          <p:cNvPr id="3" name="Объект 2"/>
          <p:cNvSpPr>
            <a:spLocks noGrp="1"/>
          </p:cNvSpPr>
          <p:nvPr>
            <p:ph idx="1"/>
          </p:nvPr>
        </p:nvSpPr>
        <p:spPr>
          <a:xfrm>
            <a:off x="-1" y="1032388"/>
            <a:ext cx="12192001" cy="5707625"/>
          </a:xfrm>
        </p:spPr>
        <p:txBody>
          <a:bodyPr>
            <a:normAutofit fontScale="92500" lnSpcReduction="20000"/>
          </a:bodyPr>
          <a:lstStyle/>
          <a:p>
            <a:r>
              <a:rPr lang="ru-RU" sz="3500" b="1" dirty="0" smtClean="0"/>
              <a:t>Цена</a:t>
            </a:r>
            <a:r>
              <a:rPr lang="ru-RU" sz="3500" dirty="0" smtClean="0"/>
              <a:t> </a:t>
            </a:r>
            <a:r>
              <a:rPr lang="ru-RU" dirty="0" smtClean="0"/>
              <a:t>– </a:t>
            </a:r>
            <a:r>
              <a:rPr lang="ru-RU" u="sng" dirty="0" smtClean="0"/>
              <a:t>качественная</a:t>
            </a:r>
            <a:r>
              <a:rPr lang="ru-RU" dirty="0" smtClean="0"/>
              <a:t> характеристика конкретного блага (в количественной форме) – </a:t>
            </a:r>
            <a:br>
              <a:rPr lang="ru-RU" dirty="0" smtClean="0"/>
            </a:br>
            <a:r>
              <a:rPr lang="ru-RU" dirty="0" smtClean="0">
                <a:solidFill>
                  <a:srgbClr val="FF0000"/>
                </a:solidFill>
              </a:rPr>
              <a:t>(условно наблюдаемая переменная?)</a:t>
            </a:r>
          </a:p>
          <a:p>
            <a:r>
              <a:rPr lang="ru-RU" sz="3500" b="1" dirty="0" smtClean="0"/>
              <a:t>Величина</a:t>
            </a:r>
            <a:r>
              <a:rPr lang="ru-RU" sz="3500" dirty="0" smtClean="0"/>
              <a:t> </a:t>
            </a:r>
            <a:r>
              <a:rPr lang="ru-RU" dirty="0" smtClean="0"/>
              <a:t>(спроса и/или предложения) (но не «</a:t>
            </a:r>
            <a:r>
              <a:rPr lang="ru-RU" b="1" dirty="0" smtClean="0"/>
              <a:t>объем</a:t>
            </a:r>
            <a:r>
              <a:rPr lang="ru-RU" dirty="0" smtClean="0"/>
              <a:t>»!!!) – </a:t>
            </a:r>
            <a:r>
              <a:rPr lang="ru-RU" u="sng" dirty="0" smtClean="0"/>
              <a:t>количественная</a:t>
            </a:r>
            <a:r>
              <a:rPr lang="ru-RU" dirty="0" smtClean="0"/>
              <a:t> характеристика </a:t>
            </a:r>
            <a:r>
              <a:rPr lang="ru-RU" u="sng" dirty="0" smtClean="0"/>
              <a:t>потока</a:t>
            </a:r>
            <a:r>
              <a:rPr lang="ru-RU" dirty="0" smtClean="0"/>
              <a:t> (за период!) или </a:t>
            </a:r>
            <a:r>
              <a:rPr lang="ru-RU" u="sng" dirty="0" smtClean="0"/>
              <a:t>запаса</a:t>
            </a:r>
            <a:r>
              <a:rPr lang="ru-RU" dirty="0" smtClean="0"/>
              <a:t> </a:t>
            </a:r>
            <a:r>
              <a:rPr lang="ru-RU" dirty="0"/>
              <a:t>конкретного </a:t>
            </a:r>
            <a:r>
              <a:rPr lang="ru-RU" dirty="0" smtClean="0"/>
              <a:t>блага </a:t>
            </a:r>
            <a:br>
              <a:rPr lang="ru-RU" dirty="0" smtClean="0"/>
            </a:br>
            <a:r>
              <a:rPr lang="ru-RU" dirty="0" smtClean="0">
                <a:solidFill>
                  <a:srgbClr val="FF0000"/>
                </a:solidFill>
              </a:rPr>
              <a:t>(ненаблюдаемая переменная?)</a:t>
            </a:r>
          </a:p>
          <a:p>
            <a:r>
              <a:rPr lang="ru-RU" dirty="0" smtClean="0"/>
              <a:t>По определенной цене блага может быть </a:t>
            </a:r>
            <a:r>
              <a:rPr lang="ru-RU" sz="3200" b="1" dirty="0" smtClean="0"/>
              <a:t>куплено</a:t>
            </a:r>
            <a:r>
              <a:rPr lang="ru-RU" sz="3200" dirty="0" smtClean="0"/>
              <a:t> </a:t>
            </a:r>
            <a:r>
              <a:rPr lang="ru-RU" u="sng" dirty="0" smtClean="0"/>
              <a:t>не более </a:t>
            </a:r>
            <a:r>
              <a:rPr lang="ru-RU" dirty="0" smtClean="0"/>
              <a:t>определенного количества (величины) этого блага (бюджетное ограничение потребителей)</a:t>
            </a:r>
          </a:p>
          <a:p>
            <a:r>
              <a:rPr lang="ru-RU" dirty="0" smtClean="0"/>
              <a:t>По </a:t>
            </a:r>
            <a:r>
              <a:rPr lang="ru-RU" dirty="0"/>
              <a:t>определенной цене блага </a:t>
            </a:r>
            <a:r>
              <a:rPr lang="ru-RU" dirty="0" smtClean="0"/>
              <a:t>в </a:t>
            </a:r>
            <a:r>
              <a:rPr lang="ru-RU" u="sng" dirty="0" smtClean="0"/>
              <a:t>краткосрочном периоде(?) </a:t>
            </a:r>
            <a:r>
              <a:rPr lang="ru-RU" dirty="0" smtClean="0"/>
              <a:t>может </a:t>
            </a:r>
            <a:r>
              <a:rPr lang="ru-RU" dirty="0"/>
              <a:t>быть </a:t>
            </a:r>
            <a:r>
              <a:rPr lang="ru-RU" sz="3600" b="1" dirty="0" smtClean="0"/>
              <a:t>продано</a:t>
            </a:r>
            <a:r>
              <a:rPr lang="ru-RU" sz="3600" dirty="0" smtClean="0"/>
              <a:t> </a:t>
            </a:r>
            <a:r>
              <a:rPr lang="ru-RU" u="sng" dirty="0" smtClean="0"/>
              <a:t>не </a:t>
            </a:r>
            <a:r>
              <a:rPr lang="ru-RU" u="sng" dirty="0"/>
              <a:t>более </a:t>
            </a:r>
            <a:r>
              <a:rPr lang="ru-RU" dirty="0"/>
              <a:t>определенного количества (величины) этого блага (ограничение по </a:t>
            </a:r>
            <a:r>
              <a:rPr lang="ru-RU" dirty="0" smtClean="0"/>
              <a:t>издержкам и/или производственной мощности)</a:t>
            </a:r>
          </a:p>
          <a:p>
            <a:r>
              <a:rPr lang="ru-RU" dirty="0" smtClean="0"/>
              <a:t>Определенное количество блага может быть </a:t>
            </a:r>
            <a:r>
              <a:rPr lang="ru-RU" sz="3500" b="1" dirty="0" smtClean="0"/>
              <a:t>продано</a:t>
            </a:r>
            <a:r>
              <a:rPr lang="ru-RU" sz="3500" dirty="0" smtClean="0"/>
              <a:t> </a:t>
            </a:r>
            <a:r>
              <a:rPr lang="ru-RU" u="sng" dirty="0" smtClean="0"/>
              <a:t>не менее</a:t>
            </a:r>
            <a:r>
              <a:rPr lang="ru-RU" dirty="0" smtClean="0"/>
              <a:t>, чем по определенной цене (ограничение </a:t>
            </a:r>
            <a:r>
              <a:rPr lang="ru-RU" dirty="0"/>
              <a:t>по </a:t>
            </a:r>
            <a:r>
              <a:rPr lang="ru-RU" dirty="0" smtClean="0"/>
              <a:t>издержкам)</a:t>
            </a:r>
          </a:p>
          <a:p>
            <a:r>
              <a:rPr lang="ru-RU" dirty="0"/>
              <a:t>Определенное количество блага может быть </a:t>
            </a:r>
            <a:r>
              <a:rPr lang="ru-RU" sz="3500" b="1" dirty="0" smtClean="0"/>
              <a:t>куплено</a:t>
            </a:r>
            <a:r>
              <a:rPr lang="ru-RU" sz="3500" dirty="0" smtClean="0"/>
              <a:t> </a:t>
            </a:r>
            <a:r>
              <a:rPr lang="ru-RU" u="sng" dirty="0" smtClean="0"/>
              <a:t>не более</a:t>
            </a:r>
            <a:r>
              <a:rPr lang="ru-RU" dirty="0" smtClean="0"/>
              <a:t>, </a:t>
            </a:r>
            <a:r>
              <a:rPr lang="ru-RU" dirty="0"/>
              <a:t>чем по определенной цене </a:t>
            </a:r>
            <a:r>
              <a:rPr lang="ru-RU" dirty="0" smtClean="0"/>
              <a:t>(бюджетное ограничение потребителей)</a:t>
            </a:r>
            <a:endParaRPr lang="ru-RU" dirty="0"/>
          </a:p>
        </p:txBody>
      </p:sp>
    </p:spTree>
    <p:extLst>
      <p:ext uri="{BB962C8B-B14F-4D97-AF65-F5344CB8AC3E}">
        <p14:creationId xmlns:p14="http://schemas.microsoft.com/office/powerpoint/2010/main" val="337507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Закон спроса</a:t>
            </a:r>
            <a:endParaRPr lang="ru-RU" dirty="0"/>
          </a:p>
        </p:txBody>
      </p:sp>
      <p:sp>
        <p:nvSpPr>
          <p:cNvPr id="4" name="TextBox 3"/>
          <p:cNvSpPr txBox="1"/>
          <p:nvPr/>
        </p:nvSpPr>
        <p:spPr>
          <a:xfrm>
            <a:off x="1791203" y="1690688"/>
            <a:ext cx="8609593" cy="1569660"/>
          </a:xfrm>
          <a:prstGeom prst="rect">
            <a:avLst/>
          </a:prstGeom>
          <a:noFill/>
        </p:spPr>
        <p:txBody>
          <a:bodyPr wrap="square" rtlCol="0">
            <a:spAutoFit/>
          </a:bodyPr>
          <a:lstStyle/>
          <a:p>
            <a:r>
              <a:rPr lang="ru-RU" sz="3200" i="1" dirty="0" smtClean="0"/>
              <a:t>Отрицательная связь между </a:t>
            </a:r>
            <a:r>
              <a:rPr lang="ru-RU" sz="3200" i="1" u="sng" dirty="0" smtClean="0"/>
              <a:t>изменениями</a:t>
            </a:r>
            <a:r>
              <a:rPr lang="ru-RU" sz="3200" i="1" dirty="0" smtClean="0"/>
              <a:t> цены и величины спроса </a:t>
            </a:r>
            <a:br>
              <a:rPr lang="ru-RU" sz="3200" i="1" dirty="0" smtClean="0"/>
            </a:br>
            <a:r>
              <a:rPr lang="ru-RU" sz="3200" i="1" dirty="0" smtClean="0"/>
              <a:t>называется</a:t>
            </a:r>
            <a:r>
              <a:rPr lang="ru-RU" sz="3200" dirty="0" smtClean="0"/>
              <a:t> </a:t>
            </a:r>
            <a:r>
              <a:rPr lang="ru-RU" sz="3200" b="1" dirty="0" smtClean="0"/>
              <a:t>законом спроса</a:t>
            </a:r>
            <a:endParaRPr lang="ru-RU" sz="3200" dirty="0"/>
          </a:p>
        </p:txBody>
      </p:sp>
      <p:sp>
        <p:nvSpPr>
          <p:cNvPr id="5" name="TextBox 4"/>
          <p:cNvSpPr txBox="1"/>
          <p:nvPr/>
        </p:nvSpPr>
        <p:spPr>
          <a:xfrm>
            <a:off x="2445852" y="3938620"/>
            <a:ext cx="6252674" cy="461665"/>
          </a:xfrm>
          <a:prstGeom prst="rect">
            <a:avLst/>
          </a:prstGeom>
          <a:noFill/>
        </p:spPr>
        <p:txBody>
          <a:bodyPr wrap="none" rtlCol="0">
            <a:spAutoFit/>
          </a:bodyPr>
          <a:lstStyle/>
          <a:p>
            <a:r>
              <a:rPr lang="ru-RU" altLang="zh-CN" sz="2400" dirty="0" smtClean="0"/>
              <a:t>Это континентальный </a:t>
            </a:r>
            <a:r>
              <a:rPr lang="ru-RU" altLang="zh-CN" sz="2400" dirty="0"/>
              <a:t>или </a:t>
            </a:r>
            <a:r>
              <a:rPr lang="ru-RU" altLang="zh-CN" sz="2400" dirty="0" smtClean="0"/>
              <a:t>островной подход?</a:t>
            </a:r>
            <a:endParaRPr lang="ru-RU" sz="2400" dirty="0"/>
          </a:p>
        </p:txBody>
      </p:sp>
    </p:spTree>
    <p:extLst>
      <p:ext uri="{BB962C8B-B14F-4D97-AF65-F5344CB8AC3E}">
        <p14:creationId xmlns:p14="http://schemas.microsoft.com/office/powerpoint/2010/main" val="247471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0" y="288925"/>
            <a:ext cx="12142284" cy="706438"/>
          </a:xfrm>
        </p:spPr>
        <p:txBody>
          <a:bodyPr>
            <a:normAutofit fontScale="90000"/>
          </a:bodyPr>
          <a:lstStyle/>
          <a:p>
            <a:pPr algn="ctr" eaLnBrk="1" hangingPunct="1"/>
            <a:r>
              <a:rPr lang="ru-RU" altLang="zh-CN" sz="3600" dirty="0" smtClean="0"/>
              <a:t>«Закон спроса</a:t>
            </a:r>
            <a:r>
              <a:rPr lang="ru-RU" altLang="zh-CN" sz="3600" dirty="0"/>
              <a:t>» </a:t>
            </a:r>
            <a:r>
              <a:rPr lang="ru-RU" altLang="zh-CN" sz="3600" dirty="0" smtClean="0"/>
              <a:t>(только здравый смысл? Нет, + </a:t>
            </a:r>
            <a:r>
              <a:rPr lang="ru-RU" altLang="zh-CN" sz="3600" dirty="0" smtClean="0">
                <a:hlinkClick r:id="rId3" action="ppaction://hlinksldjump"/>
              </a:rPr>
              <a:t>опора на принцип сравнительного преимущества</a:t>
            </a:r>
            <a:r>
              <a:rPr lang="ru-RU" altLang="zh-CN" sz="3600" dirty="0" smtClean="0"/>
              <a:t>)</a:t>
            </a:r>
            <a:endParaRPr lang="ru-RU" altLang="ru-RU" sz="2400" dirty="0"/>
          </a:p>
        </p:txBody>
      </p:sp>
      <p:sp>
        <p:nvSpPr>
          <p:cNvPr id="8196" name="AutoShape 7"/>
          <p:cNvSpPr>
            <a:spLocks noChangeArrowheads="1"/>
          </p:cNvSpPr>
          <p:nvPr/>
        </p:nvSpPr>
        <p:spPr bwMode="auto">
          <a:xfrm>
            <a:off x="7837488" y="2714625"/>
            <a:ext cx="2322512" cy="1493838"/>
          </a:xfrm>
          <a:prstGeom prst="wedgeRoundRectCallout">
            <a:avLst>
              <a:gd name="adj1" fmla="val -99079"/>
              <a:gd name="adj2" fmla="val 60944"/>
              <a:gd name="adj3" fmla="val 16667"/>
            </a:avLst>
          </a:prstGeom>
          <a:solidFill>
            <a:schemeClr val="accent1"/>
          </a:solidFill>
          <a:ln w="9525">
            <a:solidFill>
              <a:schemeClr val="tx1"/>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1800"/>
              <a:t>Кривая спроса: граница </a:t>
            </a:r>
            <a:r>
              <a:rPr lang="ru-RU" altLang="ru-RU" sz="1800" b="1">
                <a:solidFill>
                  <a:srgbClr val="FF3300"/>
                </a:solidFill>
              </a:rPr>
              <a:t>косвенной</a:t>
            </a:r>
            <a:r>
              <a:rPr lang="ru-RU" altLang="ru-RU" sz="1800"/>
              <a:t> конкуренции потребителей</a:t>
            </a:r>
          </a:p>
        </p:txBody>
      </p:sp>
      <p:sp>
        <p:nvSpPr>
          <p:cNvPr id="8197" name="Rectangle 10"/>
          <p:cNvSpPr>
            <a:spLocks noChangeArrowheads="1"/>
          </p:cNvSpPr>
          <p:nvPr/>
        </p:nvSpPr>
        <p:spPr bwMode="auto">
          <a:xfrm>
            <a:off x="1919288" y="1595438"/>
            <a:ext cx="95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3000">
                <a:solidFill>
                  <a:srgbClr val="000000"/>
                </a:solidFill>
                <a:latin typeface="Times New Roman" panose="02020603050405020304" pitchFamily="18" charset="0"/>
              </a:rPr>
              <a:t> </a:t>
            </a:r>
            <a:endParaRPr lang="ru-RU" altLang="ru-RU" sz="1800"/>
          </a:p>
        </p:txBody>
      </p:sp>
      <p:sp>
        <p:nvSpPr>
          <p:cNvPr id="8198" name="Freeform 11"/>
          <p:cNvSpPr>
            <a:spLocks/>
          </p:cNvSpPr>
          <p:nvPr/>
        </p:nvSpPr>
        <p:spPr bwMode="auto">
          <a:xfrm>
            <a:off x="2860676" y="2279651"/>
            <a:ext cx="6265863" cy="3395663"/>
          </a:xfrm>
          <a:custGeom>
            <a:avLst/>
            <a:gdLst>
              <a:gd name="T0" fmla="*/ 0 w 3947"/>
              <a:gd name="T1" fmla="*/ 0 h 2139"/>
              <a:gd name="T2" fmla="*/ 0 w 3947"/>
              <a:gd name="T3" fmla="*/ 2147483647 h 2139"/>
              <a:gd name="T4" fmla="*/ 2147483647 w 3947"/>
              <a:gd name="T5" fmla="*/ 2147483647 h 2139"/>
              <a:gd name="T6" fmla="*/ 0 w 3947"/>
              <a:gd name="T7" fmla="*/ 0 h 2139"/>
              <a:gd name="T8" fmla="*/ 0 60000 65536"/>
              <a:gd name="T9" fmla="*/ 0 60000 65536"/>
              <a:gd name="T10" fmla="*/ 0 60000 65536"/>
              <a:gd name="T11" fmla="*/ 0 60000 65536"/>
              <a:gd name="T12" fmla="*/ 0 w 3947"/>
              <a:gd name="T13" fmla="*/ 0 h 2139"/>
              <a:gd name="T14" fmla="*/ 3947 w 3947"/>
              <a:gd name="T15" fmla="*/ 2139 h 2139"/>
            </a:gdLst>
            <a:ahLst/>
            <a:cxnLst>
              <a:cxn ang="T8">
                <a:pos x="T0" y="T1"/>
              </a:cxn>
              <a:cxn ang="T9">
                <a:pos x="T2" y="T3"/>
              </a:cxn>
              <a:cxn ang="T10">
                <a:pos x="T4" y="T5"/>
              </a:cxn>
              <a:cxn ang="T11">
                <a:pos x="T6" y="T7"/>
              </a:cxn>
            </a:cxnLst>
            <a:rect l="T12" t="T13" r="T14" b="T15"/>
            <a:pathLst>
              <a:path w="3947" h="2139">
                <a:moveTo>
                  <a:pt x="0" y="0"/>
                </a:moveTo>
                <a:lnTo>
                  <a:pt x="0" y="2139"/>
                </a:lnTo>
                <a:lnTo>
                  <a:pt x="3947" y="2139"/>
                </a:lnTo>
                <a:lnTo>
                  <a:pt x="0" y="0"/>
                </a:lnTo>
                <a:close/>
              </a:path>
            </a:pathLst>
          </a:custGeom>
          <a:solidFill>
            <a:srgbClr val="FABC0E"/>
          </a:solidFill>
          <a:ln w="57150">
            <a:solidFill>
              <a:srgbClr val="000000"/>
            </a:solidFill>
            <a:round/>
            <a:headEnd/>
            <a:tailEnd/>
          </a:ln>
        </p:spPr>
        <p:txBody>
          <a:bodyPr/>
          <a:lstStyle/>
          <a:p>
            <a:endParaRPr lang="ru-RU"/>
          </a:p>
        </p:txBody>
      </p:sp>
      <p:sp>
        <p:nvSpPr>
          <p:cNvPr id="8199" name="Line 15"/>
          <p:cNvSpPr>
            <a:spLocks noChangeShapeType="1"/>
          </p:cNvSpPr>
          <p:nvPr/>
        </p:nvSpPr>
        <p:spPr bwMode="auto">
          <a:xfrm>
            <a:off x="8804275" y="5648325"/>
            <a:ext cx="0" cy="0"/>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8200" name="Line 16"/>
          <p:cNvSpPr>
            <a:spLocks noChangeShapeType="1"/>
          </p:cNvSpPr>
          <p:nvPr/>
        </p:nvSpPr>
        <p:spPr bwMode="auto">
          <a:xfrm>
            <a:off x="8804275" y="5648325"/>
            <a:ext cx="0" cy="0"/>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8201" name="Rectangle 18"/>
          <p:cNvSpPr>
            <a:spLocks noChangeArrowheads="1"/>
          </p:cNvSpPr>
          <p:nvPr/>
        </p:nvSpPr>
        <p:spPr bwMode="auto">
          <a:xfrm>
            <a:off x="2193926" y="2279651"/>
            <a:ext cx="535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dirty="0" smtClean="0">
                <a:solidFill>
                  <a:srgbClr val="000000"/>
                </a:solidFill>
                <a:latin typeface="Times New Roman" panose="02020603050405020304" pitchFamily="18" charset="0"/>
              </a:rPr>
              <a:t>P</a:t>
            </a:r>
            <a:r>
              <a:rPr lang="ru-RU" altLang="ru-RU" sz="2600" b="1" dirty="0" smtClean="0">
                <a:solidFill>
                  <a:srgbClr val="000000"/>
                </a:solidFill>
                <a:latin typeface="Times New Roman" panose="02020603050405020304" pitchFamily="18" charset="0"/>
              </a:rPr>
              <a:t>(!)</a:t>
            </a:r>
            <a:endParaRPr lang="ru-RU" altLang="ru-RU" sz="1800" dirty="0"/>
          </a:p>
        </p:txBody>
      </p:sp>
      <p:sp>
        <p:nvSpPr>
          <p:cNvPr id="8203" name="Rectangle 20"/>
          <p:cNvSpPr>
            <a:spLocks noChangeArrowheads="1"/>
          </p:cNvSpPr>
          <p:nvPr/>
        </p:nvSpPr>
        <p:spPr bwMode="auto">
          <a:xfrm>
            <a:off x="9073357" y="5839620"/>
            <a:ext cx="3206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Q </a:t>
            </a:r>
            <a:endParaRPr lang="ru-RU" altLang="ru-RU" sz="1800"/>
          </a:p>
        </p:txBody>
      </p:sp>
      <p:sp>
        <p:nvSpPr>
          <p:cNvPr id="8205" name="Rectangle 24"/>
          <p:cNvSpPr>
            <a:spLocks noChangeArrowheads="1"/>
          </p:cNvSpPr>
          <p:nvPr/>
        </p:nvSpPr>
        <p:spPr bwMode="auto">
          <a:xfrm>
            <a:off x="8120064" y="4552951"/>
            <a:ext cx="25479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i="1">
                <a:solidFill>
                  <a:srgbClr val="000000"/>
                </a:solidFill>
                <a:latin typeface="Arial Rounded MT Bold" panose="020F0704030504030204" pitchFamily="34" charset="0"/>
              </a:rPr>
              <a:t>D </a:t>
            </a:r>
            <a:r>
              <a:rPr lang="ru-RU" altLang="ru-RU" sz="2000">
                <a:solidFill>
                  <a:srgbClr val="000000"/>
                </a:solidFill>
                <a:latin typeface="Arial Rounded MT Bold" panose="020F0704030504030204" pitchFamily="34" charset="0"/>
              </a:rPr>
              <a:t>– спрос (</a:t>
            </a:r>
            <a:r>
              <a:rPr lang="en-US" altLang="ru-RU" sz="2000">
                <a:solidFill>
                  <a:srgbClr val="000000"/>
                </a:solidFill>
                <a:latin typeface="Arial Rounded MT Bold" panose="020F0704030504030204" pitchFamily="34" charset="0"/>
              </a:rPr>
              <a:t>demand</a:t>
            </a:r>
            <a:r>
              <a:rPr lang="ru-RU" altLang="ru-RU" sz="2000">
                <a:solidFill>
                  <a:srgbClr val="000000"/>
                </a:solidFill>
                <a:latin typeface="Arial Rounded MT Bold" panose="020F0704030504030204" pitchFamily="34" charset="0"/>
              </a:rPr>
              <a:t>)</a:t>
            </a:r>
          </a:p>
        </p:txBody>
      </p:sp>
      <p:grpSp>
        <p:nvGrpSpPr>
          <p:cNvPr id="8206" name="Group 52"/>
          <p:cNvGrpSpPr>
            <a:grpSpLocks/>
          </p:cNvGrpSpPr>
          <p:nvPr/>
        </p:nvGrpSpPr>
        <p:grpSpPr bwMode="auto">
          <a:xfrm>
            <a:off x="2830514" y="3703639"/>
            <a:ext cx="2535237" cy="1944687"/>
            <a:chOff x="823" y="2333"/>
            <a:chExt cx="1597" cy="1225"/>
          </a:xfrm>
        </p:grpSpPr>
        <p:sp>
          <p:nvSpPr>
            <p:cNvPr id="8218" name="Line 14"/>
            <p:cNvSpPr>
              <a:spLocks noChangeShapeType="1"/>
            </p:cNvSpPr>
            <p:nvPr/>
          </p:nvSpPr>
          <p:spPr bwMode="auto">
            <a:xfrm>
              <a:off x="823" y="3558"/>
              <a:ext cx="0" cy="0"/>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8219" name="Line 22"/>
            <p:cNvSpPr>
              <a:spLocks noChangeShapeType="1"/>
            </p:cNvSpPr>
            <p:nvPr/>
          </p:nvSpPr>
          <p:spPr bwMode="auto">
            <a:xfrm>
              <a:off x="881" y="2730"/>
              <a:ext cx="0" cy="0"/>
            </a:xfrm>
            <a:prstGeom prst="line">
              <a:avLst/>
            </a:prstGeom>
            <a:noFill/>
            <a:ln w="22225">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8220" name="Rectangle 31"/>
            <p:cNvSpPr>
              <a:spLocks noChangeArrowheads="1"/>
            </p:cNvSpPr>
            <p:nvPr/>
          </p:nvSpPr>
          <p:spPr bwMode="auto">
            <a:xfrm>
              <a:off x="967" y="2333"/>
              <a:ext cx="1345" cy="10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sz="1800"/>
            </a:p>
          </p:txBody>
        </p:sp>
        <p:sp>
          <p:nvSpPr>
            <p:cNvPr id="8221" name="Rectangle 32"/>
            <p:cNvSpPr>
              <a:spLocks noChangeArrowheads="1"/>
            </p:cNvSpPr>
            <p:nvPr/>
          </p:nvSpPr>
          <p:spPr bwMode="auto">
            <a:xfrm>
              <a:off x="967" y="2333"/>
              <a:ext cx="1453" cy="1018"/>
            </a:xfrm>
            <a:prstGeom prst="rect">
              <a:avLst/>
            </a:prstGeom>
            <a:solidFill>
              <a:schemeClr val="bg1"/>
            </a:solidFill>
            <a:ln w="22225">
              <a:solidFill>
                <a:srgbClr val="000000"/>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sz="1800"/>
            </a:p>
          </p:txBody>
        </p:sp>
        <p:sp>
          <p:nvSpPr>
            <p:cNvPr id="8222" name="Rectangle 33"/>
            <p:cNvSpPr>
              <a:spLocks noChangeArrowheads="1"/>
            </p:cNvSpPr>
            <p:nvPr/>
          </p:nvSpPr>
          <p:spPr bwMode="auto">
            <a:xfrm>
              <a:off x="1097" y="2402"/>
              <a:ext cx="66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dirty="0">
                  <a:solidFill>
                    <a:srgbClr val="000000"/>
                  </a:solidFill>
                  <a:latin typeface="Arial Rounded MT Bold" panose="020F0704030504030204" pitchFamily="34" charset="0"/>
                </a:rPr>
                <a:t>Область</a:t>
              </a:r>
              <a:endParaRPr lang="ru-RU" altLang="ru-RU" sz="1800" dirty="0">
                <a:latin typeface="Arial Rounded MT Bold" panose="020F0704030504030204" pitchFamily="34" charset="0"/>
              </a:endParaRPr>
            </a:p>
          </p:txBody>
        </p:sp>
        <p:sp>
          <p:nvSpPr>
            <p:cNvPr id="8223" name="Rectangle 35"/>
            <p:cNvSpPr>
              <a:spLocks noChangeArrowheads="1"/>
            </p:cNvSpPr>
            <p:nvPr/>
          </p:nvSpPr>
          <p:spPr bwMode="auto">
            <a:xfrm>
              <a:off x="1097" y="2626"/>
              <a:ext cx="112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Arial Rounded MT Bold" panose="020F0704030504030204" pitchFamily="34" charset="0"/>
                </a:rPr>
                <a:t>совершенной</a:t>
              </a:r>
              <a:endParaRPr lang="ru-RU" altLang="ru-RU" sz="1800">
                <a:latin typeface="Arial Rounded MT Bold" panose="020F0704030504030204" pitchFamily="34" charset="0"/>
              </a:endParaRPr>
            </a:p>
          </p:txBody>
        </p:sp>
        <p:sp>
          <p:nvSpPr>
            <p:cNvPr id="8224" name="Rectangle 36"/>
            <p:cNvSpPr>
              <a:spLocks noChangeArrowheads="1"/>
            </p:cNvSpPr>
            <p:nvPr/>
          </p:nvSpPr>
          <p:spPr bwMode="auto">
            <a:xfrm>
              <a:off x="2023" y="2643"/>
              <a:ext cx="4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Arial Rounded MT Bold" panose="020F0704030504030204" pitchFamily="34" charset="0"/>
                </a:rPr>
                <a:t> </a:t>
              </a:r>
              <a:endParaRPr lang="ru-RU" altLang="ru-RU" sz="1800"/>
            </a:p>
          </p:txBody>
        </p:sp>
        <p:sp>
          <p:nvSpPr>
            <p:cNvPr id="8225" name="Rectangle 37"/>
            <p:cNvSpPr>
              <a:spLocks noChangeArrowheads="1"/>
            </p:cNvSpPr>
            <p:nvPr/>
          </p:nvSpPr>
          <p:spPr bwMode="auto">
            <a:xfrm>
              <a:off x="1097" y="2851"/>
              <a:ext cx="108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dirty="0">
                  <a:solidFill>
                    <a:srgbClr val="000000"/>
                  </a:solidFill>
                  <a:latin typeface="Arial Rounded MT Bold" panose="020F0704030504030204" pitchFamily="34" charset="0"/>
                </a:rPr>
                <a:t>конкуренции</a:t>
              </a:r>
            </a:p>
          </p:txBody>
        </p:sp>
        <p:sp>
          <p:nvSpPr>
            <p:cNvPr id="8226" name="Rectangle 38"/>
            <p:cNvSpPr>
              <a:spLocks noChangeArrowheads="1"/>
            </p:cNvSpPr>
            <p:nvPr/>
          </p:nvSpPr>
          <p:spPr bwMode="auto">
            <a:xfrm>
              <a:off x="2008" y="2868"/>
              <a:ext cx="4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Arial Rounded MT Bold" panose="020F0704030504030204" pitchFamily="34" charset="0"/>
                </a:rPr>
                <a:t> </a:t>
              </a:r>
              <a:endParaRPr lang="ru-RU" altLang="ru-RU" sz="1800"/>
            </a:p>
          </p:txBody>
        </p:sp>
        <p:sp>
          <p:nvSpPr>
            <p:cNvPr id="8227" name="Rectangle 39"/>
            <p:cNvSpPr>
              <a:spLocks noChangeArrowheads="1"/>
            </p:cNvSpPr>
            <p:nvPr/>
          </p:nvSpPr>
          <p:spPr bwMode="auto">
            <a:xfrm>
              <a:off x="1097" y="3075"/>
              <a:ext cx="115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Arial Rounded MT Bold" panose="020F0704030504030204" pitchFamily="34" charset="0"/>
                </a:rPr>
                <a:t>потребителей</a:t>
              </a:r>
            </a:p>
          </p:txBody>
        </p:sp>
        <p:sp>
          <p:nvSpPr>
            <p:cNvPr id="8228" name="Rectangle 40"/>
            <p:cNvSpPr>
              <a:spLocks noChangeArrowheads="1"/>
            </p:cNvSpPr>
            <p:nvPr/>
          </p:nvSpPr>
          <p:spPr bwMode="auto">
            <a:xfrm>
              <a:off x="2037" y="3092"/>
              <a:ext cx="4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Arial Rounded MT Bold" panose="020F0704030504030204" pitchFamily="34" charset="0"/>
                </a:rPr>
                <a:t> </a:t>
              </a:r>
              <a:endParaRPr lang="ru-RU" altLang="ru-RU" sz="1800"/>
            </a:p>
          </p:txBody>
        </p:sp>
      </p:grpSp>
      <p:sp>
        <p:nvSpPr>
          <p:cNvPr id="8207" name="Freeform 48"/>
          <p:cNvSpPr>
            <a:spLocks/>
          </p:cNvSpPr>
          <p:nvPr/>
        </p:nvSpPr>
        <p:spPr bwMode="auto">
          <a:xfrm>
            <a:off x="2830513" y="1709738"/>
            <a:ext cx="7264400" cy="3981450"/>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grpSp>
        <p:nvGrpSpPr>
          <p:cNvPr id="8208" name="Group 53"/>
          <p:cNvGrpSpPr>
            <a:grpSpLocks/>
          </p:cNvGrpSpPr>
          <p:nvPr/>
        </p:nvGrpSpPr>
        <p:grpSpPr bwMode="auto">
          <a:xfrm>
            <a:off x="5526089" y="3849689"/>
            <a:ext cx="1831975" cy="1398587"/>
            <a:chOff x="2521" y="2425"/>
            <a:chExt cx="1154" cy="881"/>
          </a:xfrm>
        </p:grpSpPr>
        <p:sp>
          <p:nvSpPr>
            <p:cNvPr id="8216" name="Rectangle 28"/>
            <p:cNvSpPr>
              <a:spLocks noChangeArrowheads="1"/>
            </p:cNvSpPr>
            <p:nvPr/>
          </p:nvSpPr>
          <p:spPr bwMode="auto">
            <a:xfrm>
              <a:off x="2521" y="3056"/>
              <a:ext cx="191" cy="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 В</a:t>
              </a:r>
              <a:endParaRPr lang="ru-RU" altLang="ru-RU" sz="1800"/>
            </a:p>
          </p:txBody>
        </p:sp>
        <p:sp>
          <p:nvSpPr>
            <p:cNvPr id="8217" name="Freeform 49"/>
            <p:cNvSpPr>
              <a:spLocks/>
            </p:cNvSpPr>
            <p:nvPr/>
          </p:nvSpPr>
          <p:spPr bwMode="auto">
            <a:xfrm>
              <a:off x="2603" y="2425"/>
              <a:ext cx="1072" cy="552"/>
            </a:xfrm>
            <a:custGeom>
              <a:avLst/>
              <a:gdLst>
                <a:gd name="T0" fmla="*/ 0 w 2440"/>
                <a:gd name="T1" fmla="*/ 0 h 1680"/>
                <a:gd name="T2" fmla="*/ 0 w 2440"/>
                <a:gd name="T3" fmla="*/ 0 h 1680"/>
                <a:gd name="T4" fmla="*/ 0 w 2440"/>
                <a:gd name="T5" fmla="*/ 0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med" len="lg"/>
              <a:tailEnd type="stealth" w="med" len="lg"/>
            </a:ln>
            <a:extLst>
              <a:ext uri="{909E8E84-426E-40DD-AFC4-6F175D3DCCD1}">
                <a14:hiddenFill xmlns:a14="http://schemas.microsoft.com/office/drawing/2010/main">
                  <a:solidFill>
                    <a:srgbClr val="FFFFFF"/>
                  </a:solidFill>
                </a14:hiddenFill>
              </a:ext>
            </a:extLst>
          </p:spPr>
          <p:txBody>
            <a:bodyPr/>
            <a:lstStyle/>
            <a:p>
              <a:endParaRPr lang="ru-RU"/>
            </a:p>
          </p:txBody>
        </p:sp>
      </p:grpSp>
      <p:grpSp>
        <p:nvGrpSpPr>
          <p:cNvPr id="4" name="Group 51"/>
          <p:cNvGrpSpPr>
            <a:grpSpLocks/>
          </p:cNvGrpSpPr>
          <p:nvPr/>
        </p:nvGrpSpPr>
        <p:grpSpPr bwMode="auto">
          <a:xfrm>
            <a:off x="4179095" y="2431257"/>
            <a:ext cx="3376613" cy="1751013"/>
            <a:chOff x="1661" y="1549"/>
            <a:chExt cx="2127" cy="1103"/>
          </a:xfrm>
        </p:grpSpPr>
        <p:sp>
          <p:nvSpPr>
            <p:cNvPr id="8210" name="Rectangle 34"/>
            <p:cNvSpPr>
              <a:spLocks noChangeArrowheads="1"/>
            </p:cNvSpPr>
            <p:nvPr/>
          </p:nvSpPr>
          <p:spPr bwMode="auto">
            <a:xfrm>
              <a:off x="1661" y="2419"/>
              <a:ext cx="4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Arial Rounded MT Bold" panose="020F0704030504030204" pitchFamily="34" charset="0"/>
                </a:rPr>
                <a:t> </a:t>
              </a:r>
              <a:endParaRPr lang="ru-RU" altLang="ru-RU" sz="1800"/>
            </a:p>
          </p:txBody>
        </p:sp>
        <p:grpSp>
          <p:nvGrpSpPr>
            <p:cNvPr id="8211" name="Group 47"/>
            <p:cNvGrpSpPr>
              <a:grpSpLocks/>
            </p:cNvGrpSpPr>
            <p:nvPr/>
          </p:nvGrpSpPr>
          <p:grpSpPr bwMode="auto">
            <a:xfrm>
              <a:off x="2330" y="1549"/>
              <a:ext cx="1458" cy="475"/>
              <a:chOff x="2678" y="1729"/>
              <a:chExt cx="1458" cy="475"/>
            </a:xfrm>
          </p:grpSpPr>
          <p:sp>
            <p:nvSpPr>
              <p:cNvPr id="8213" name="Rectangle 42"/>
              <p:cNvSpPr>
                <a:spLocks noChangeArrowheads="1"/>
              </p:cNvSpPr>
              <p:nvPr/>
            </p:nvSpPr>
            <p:spPr bwMode="auto">
              <a:xfrm>
                <a:off x="2678" y="1729"/>
                <a:ext cx="99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Arial Rounded MT Bold" panose="020F0704030504030204" pitchFamily="34" charset="0"/>
                  </a:rPr>
                  <a:t>Изменение</a:t>
                </a:r>
                <a:r>
                  <a:rPr lang="ru-RU" altLang="ru-RU" sz="2400">
                    <a:solidFill>
                      <a:srgbClr val="000000"/>
                    </a:solidFill>
                    <a:latin typeface="Times New Roman" panose="02020603050405020304" pitchFamily="18" charset="0"/>
                  </a:rPr>
                  <a:t> </a:t>
                </a:r>
                <a:endParaRPr lang="ru-RU" altLang="ru-RU" sz="1800"/>
              </a:p>
            </p:txBody>
          </p:sp>
          <p:sp>
            <p:nvSpPr>
              <p:cNvPr id="8214" name="Rectangle 43"/>
              <p:cNvSpPr>
                <a:spLocks noChangeArrowheads="1"/>
              </p:cNvSpPr>
              <p:nvPr/>
            </p:nvSpPr>
            <p:spPr bwMode="auto">
              <a:xfrm>
                <a:off x="2678" y="1971"/>
                <a:ext cx="145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b="1">
                    <a:solidFill>
                      <a:srgbClr val="FF3300"/>
                    </a:solidFill>
                    <a:latin typeface="Arial Rounded MT Bold" panose="020F0704030504030204" pitchFamily="34" charset="0"/>
                  </a:rPr>
                  <a:t>величины</a:t>
                </a:r>
                <a:r>
                  <a:rPr lang="ru-RU" altLang="ru-RU" sz="2400">
                    <a:solidFill>
                      <a:srgbClr val="000000"/>
                    </a:solidFill>
                    <a:latin typeface="Arial Rounded MT Bold" panose="020F0704030504030204" pitchFamily="34" charset="0"/>
                  </a:rPr>
                  <a:t> спроса</a:t>
                </a:r>
                <a:endParaRPr lang="ru-RU" altLang="ru-RU" sz="1800">
                  <a:latin typeface="Arial Rounded MT Bold" panose="020F0704030504030204" pitchFamily="34" charset="0"/>
                </a:endParaRPr>
              </a:p>
            </p:txBody>
          </p:sp>
          <p:sp>
            <p:nvSpPr>
              <p:cNvPr id="8215" name="Rectangle 44"/>
              <p:cNvSpPr>
                <a:spLocks noChangeArrowheads="1"/>
              </p:cNvSpPr>
              <p:nvPr/>
            </p:nvSpPr>
            <p:spPr bwMode="auto">
              <a:xfrm>
                <a:off x="3878" y="1971"/>
                <a:ext cx="4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400">
                    <a:solidFill>
                      <a:srgbClr val="000000"/>
                    </a:solidFill>
                    <a:latin typeface="Times New Roman" panose="02020603050405020304" pitchFamily="18" charset="0"/>
                  </a:rPr>
                  <a:t> </a:t>
                </a:r>
                <a:endParaRPr lang="ru-RU" altLang="ru-RU" sz="1800"/>
              </a:p>
            </p:txBody>
          </p:sp>
        </p:grpSp>
        <p:sp>
          <p:nvSpPr>
            <p:cNvPr id="8212" name="Line 50"/>
            <p:cNvSpPr>
              <a:spLocks noChangeShapeType="1"/>
            </p:cNvSpPr>
            <p:nvPr/>
          </p:nvSpPr>
          <p:spPr bwMode="auto">
            <a:xfrm>
              <a:off x="1680" y="1680"/>
              <a:ext cx="1572" cy="876"/>
            </a:xfrm>
            <a:prstGeom prst="line">
              <a:avLst/>
            </a:prstGeom>
            <a:noFill/>
            <a:ln w="57150">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ru-RU"/>
            </a:p>
          </p:txBody>
        </p:sp>
      </p:grpSp>
      <p:sp>
        <p:nvSpPr>
          <p:cNvPr id="37" name="Rectangle 7"/>
          <p:cNvSpPr>
            <a:spLocks noChangeArrowheads="1"/>
          </p:cNvSpPr>
          <p:nvPr/>
        </p:nvSpPr>
        <p:spPr bwMode="auto">
          <a:xfrm>
            <a:off x="1890713" y="6035677"/>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b="1" i="1" dirty="0"/>
              <a:t>Взаимо</a:t>
            </a:r>
            <a:r>
              <a:rPr lang="ru-RU" altLang="ru-RU" sz="2000" b="1" dirty="0"/>
              <a:t>зависимость</a:t>
            </a:r>
            <a:r>
              <a:rPr lang="ru-RU" altLang="ru-RU" sz="2000" dirty="0"/>
              <a:t> (!!!) величины </a:t>
            </a:r>
            <a:r>
              <a:rPr lang="ru-RU" altLang="ru-RU" sz="2000" dirty="0" smtClean="0"/>
              <a:t>спроса и </a:t>
            </a:r>
            <a:r>
              <a:rPr lang="ru-RU" altLang="ru-RU" sz="2000" dirty="0"/>
              <a:t>цены </a:t>
            </a:r>
            <a:r>
              <a:rPr lang="ru-RU" altLang="ru-RU" sz="2000" dirty="0" smtClean="0"/>
              <a:t>спроса</a:t>
            </a:r>
            <a:endParaRPr lang="ru-RU" altLang="ru-RU" sz="2000" dirty="0"/>
          </a:p>
          <a:p>
            <a:pPr algn="ctr" eaLnBrk="1" hangingPunct="1"/>
            <a:r>
              <a:rPr lang="ru-RU" altLang="ru-RU" sz="2000" dirty="0"/>
              <a:t>(количества </a:t>
            </a:r>
            <a:r>
              <a:rPr lang="en-US" altLang="ru-RU" sz="2000" b="1" i="1" dirty="0"/>
              <a:t>Q</a:t>
            </a:r>
            <a:r>
              <a:rPr lang="en-US" altLang="ru-RU" sz="2000" dirty="0"/>
              <a:t> </a:t>
            </a:r>
            <a:r>
              <a:rPr lang="ru-RU" altLang="ru-RU" sz="2000" dirty="0"/>
              <a:t>и качества </a:t>
            </a:r>
            <a:r>
              <a:rPr lang="en-US" altLang="ru-RU" sz="2000" b="1" i="1" dirty="0"/>
              <a:t>P</a:t>
            </a:r>
            <a:r>
              <a:rPr lang="en-US" altLang="ru-RU" sz="2000" dirty="0"/>
              <a:t> </a:t>
            </a:r>
            <a:r>
              <a:rPr lang="ru-RU" altLang="ru-RU" sz="2000" dirty="0"/>
              <a:t>на стороне </a:t>
            </a:r>
            <a:r>
              <a:rPr lang="ru-RU" altLang="ru-RU" sz="2000" dirty="0" smtClean="0"/>
              <a:t>спроса) </a:t>
            </a:r>
            <a:endParaRPr lang="ru-RU" altLang="ru-RU" sz="2000" dirty="0"/>
          </a:p>
        </p:txBody>
      </p:sp>
    </p:spTree>
    <p:extLst>
      <p:ext uri="{BB962C8B-B14F-4D97-AF65-F5344CB8AC3E}">
        <p14:creationId xmlns:p14="http://schemas.microsoft.com/office/powerpoint/2010/main" val="255743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20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20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0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20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19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20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8" grpId="0" animBg="1"/>
      <p:bldP spid="8199" grpId="0" animBg="1"/>
      <p:bldP spid="8200" grpId="0" animBg="1"/>
      <p:bldP spid="8201" grpId="0"/>
      <p:bldP spid="8203" grpId="0"/>
      <p:bldP spid="8205" grpId="0"/>
      <p:bldP spid="8207" grpId="0" animBg="1"/>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62" name="AutoShape 46"/>
          <p:cNvSpPr>
            <a:spLocks noChangeArrowheads="1"/>
          </p:cNvSpPr>
          <p:nvPr/>
        </p:nvSpPr>
        <p:spPr bwMode="auto">
          <a:xfrm>
            <a:off x="1524000" y="1041400"/>
            <a:ext cx="3403601" cy="971552"/>
          </a:xfrm>
          <a:prstGeom prst="wedgeRoundRectCallout">
            <a:avLst>
              <a:gd name="adj1" fmla="val -13516"/>
              <a:gd name="adj2" fmla="val 204291"/>
              <a:gd name="adj3" fmla="val 16667"/>
            </a:avLst>
          </a:prstGeom>
          <a:solidFill>
            <a:schemeClr val="accent5">
              <a:lumMod val="20000"/>
              <a:lumOff val="80000"/>
            </a:schemeClr>
          </a:solidFill>
          <a:ln w="9525">
            <a:solidFill>
              <a:schemeClr val="tx1"/>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2000" dirty="0"/>
              <a:t>Индивидуальный спрос на «хлеб» субъекта </a:t>
            </a:r>
            <a:r>
              <a:rPr lang="ru-RU" altLang="ru-RU" sz="2000" dirty="0" smtClean="0"/>
              <a:t>1</a:t>
            </a:r>
            <a:endParaRPr lang="ru-RU" altLang="ru-RU" sz="2000" dirty="0"/>
          </a:p>
        </p:txBody>
      </p:sp>
      <p:sp>
        <p:nvSpPr>
          <p:cNvPr id="265261" name="AutoShape 45"/>
          <p:cNvSpPr>
            <a:spLocks noChangeArrowheads="1"/>
          </p:cNvSpPr>
          <p:nvPr/>
        </p:nvSpPr>
        <p:spPr bwMode="auto">
          <a:xfrm>
            <a:off x="4994276" y="977900"/>
            <a:ext cx="2632075" cy="1016000"/>
          </a:xfrm>
          <a:prstGeom prst="wedgeRoundRectCallout">
            <a:avLst>
              <a:gd name="adj1" fmla="val -30338"/>
              <a:gd name="adj2" fmla="val 208440"/>
              <a:gd name="adj3" fmla="val 16667"/>
            </a:avLst>
          </a:prstGeom>
          <a:solidFill>
            <a:schemeClr val="accent5">
              <a:lumMod val="20000"/>
              <a:lumOff val="80000"/>
            </a:schemeClr>
          </a:solidFill>
          <a:ln w="9525">
            <a:solidFill>
              <a:schemeClr val="tx1"/>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2000"/>
              <a:t>Индивидуальный спрос на «хлеб» субъекта 2</a:t>
            </a:r>
          </a:p>
        </p:txBody>
      </p:sp>
      <p:sp>
        <p:nvSpPr>
          <p:cNvPr id="7172" name="Rectangle 2"/>
          <p:cNvSpPr>
            <a:spLocks noGrp="1" noChangeArrowheads="1"/>
          </p:cNvSpPr>
          <p:nvPr>
            <p:ph type="title"/>
          </p:nvPr>
        </p:nvSpPr>
        <p:spPr>
          <a:xfrm>
            <a:off x="117987" y="274639"/>
            <a:ext cx="12074013" cy="403225"/>
          </a:xfrm>
        </p:spPr>
        <p:txBody>
          <a:bodyPr>
            <a:normAutofit fontScale="90000"/>
          </a:bodyPr>
          <a:lstStyle/>
          <a:p>
            <a:pPr algn="ctr" eaLnBrk="1" hangingPunct="1"/>
            <a:r>
              <a:rPr lang="ru-RU" altLang="zh-CN" sz="3600" dirty="0"/>
              <a:t>Объяснение «кривой спроса» – </a:t>
            </a:r>
            <a:r>
              <a:rPr lang="ru-RU" altLang="zh-CN" sz="3600" dirty="0" smtClean="0"/>
              <a:t>горизонтальное суммирование</a:t>
            </a:r>
            <a:endParaRPr lang="ru-RU" altLang="ru-RU" sz="3600" dirty="0"/>
          </a:p>
        </p:txBody>
      </p:sp>
      <p:grpSp>
        <p:nvGrpSpPr>
          <p:cNvPr id="265263" name="Group 47"/>
          <p:cNvGrpSpPr>
            <a:grpSpLocks/>
          </p:cNvGrpSpPr>
          <p:nvPr/>
        </p:nvGrpSpPr>
        <p:grpSpPr bwMode="auto">
          <a:xfrm>
            <a:off x="1843089" y="2482851"/>
            <a:ext cx="2816225" cy="2549525"/>
            <a:chOff x="256" y="1592"/>
            <a:chExt cx="1774" cy="1606"/>
          </a:xfrm>
        </p:grpSpPr>
        <p:sp>
          <p:nvSpPr>
            <p:cNvPr id="7200" name="Rectangle 5"/>
            <p:cNvSpPr>
              <a:spLocks noChangeArrowheads="1"/>
            </p:cNvSpPr>
            <p:nvPr/>
          </p:nvSpPr>
          <p:spPr bwMode="auto">
            <a:xfrm>
              <a:off x="1573" y="2557"/>
              <a:ext cx="457"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1600" i="1"/>
                <a:t>«</a:t>
              </a:r>
              <a:r>
                <a:rPr lang="ru-RU" altLang="ru-RU" sz="1600" b="1" i="1">
                  <a:latin typeface="Arial Rounded MT Bold" panose="020F0704030504030204" pitchFamily="34" charset="0"/>
                </a:rPr>
                <a:t>Хлеб</a:t>
              </a:r>
              <a:r>
                <a:rPr lang="ru-RU" altLang="ru-RU" sz="1600" i="1"/>
                <a:t>»</a:t>
              </a:r>
              <a:r>
                <a:rPr lang="ru-RU" altLang="ru-RU" sz="1200">
                  <a:solidFill>
                    <a:srgbClr val="000000"/>
                  </a:solidFill>
                  <a:latin typeface="Times New Roman" panose="02020603050405020304" pitchFamily="18" charset="0"/>
                </a:rPr>
                <a:t> </a:t>
              </a:r>
              <a:endParaRPr lang="ru-RU" altLang="ru-RU" sz="1800"/>
            </a:p>
          </p:txBody>
        </p:sp>
        <p:sp>
          <p:nvSpPr>
            <p:cNvPr id="7201" name="Rectangle 6"/>
            <p:cNvSpPr>
              <a:spLocks noChangeArrowheads="1"/>
            </p:cNvSpPr>
            <p:nvPr/>
          </p:nvSpPr>
          <p:spPr bwMode="auto">
            <a:xfrm>
              <a:off x="350" y="1623"/>
              <a:ext cx="342"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1600" b="1" i="1"/>
                <a:t>Цена</a:t>
              </a:r>
              <a:r>
                <a:rPr lang="ru-RU" altLang="ru-RU" sz="1200" b="1" i="1">
                  <a:solidFill>
                    <a:srgbClr val="000000"/>
                  </a:solidFill>
                  <a:latin typeface="Times New Roman" panose="02020603050405020304" pitchFamily="18" charset="0"/>
                </a:rPr>
                <a:t> </a:t>
              </a:r>
              <a:endParaRPr lang="ru-RU" altLang="ru-RU" sz="1800"/>
            </a:p>
          </p:txBody>
        </p:sp>
        <p:sp>
          <p:nvSpPr>
            <p:cNvPr id="7202" name="Line 13"/>
            <p:cNvSpPr>
              <a:spLocks noChangeShapeType="1"/>
            </p:cNvSpPr>
            <p:nvPr/>
          </p:nvSpPr>
          <p:spPr bwMode="auto">
            <a:xfrm>
              <a:off x="262" y="1950"/>
              <a:ext cx="1300" cy="857"/>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203" name="Freeform 9"/>
            <p:cNvSpPr>
              <a:spLocks/>
            </p:cNvSpPr>
            <p:nvPr/>
          </p:nvSpPr>
          <p:spPr bwMode="auto">
            <a:xfrm>
              <a:off x="256" y="1592"/>
              <a:ext cx="1648" cy="1220"/>
            </a:xfrm>
            <a:custGeom>
              <a:avLst/>
              <a:gdLst>
                <a:gd name="T0" fmla="*/ 3 w 1928"/>
                <a:gd name="T1" fmla="*/ 0 h 1019"/>
                <a:gd name="T2" fmla="*/ 0 w 1928"/>
                <a:gd name="T3" fmla="*/ 6168 h 1019"/>
                <a:gd name="T4" fmla="*/ 402 w 1928"/>
                <a:gd name="T5" fmla="*/ 6168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204" name="Text Box 11"/>
            <p:cNvSpPr txBox="1">
              <a:spLocks noChangeArrowheads="1"/>
            </p:cNvSpPr>
            <p:nvPr/>
          </p:nvSpPr>
          <p:spPr bwMode="auto">
            <a:xfrm>
              <a:off x="373" y="2967"/>
              <a:ext cx="13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1800" dirty="0"/>
                <a:t>Субъект 1</a:t>
              </a:r>
            </a:p>
          </p:txBody>
        </p:sp>
      </p:grpSp>
      <p:grpSp>
        <p:nvGrpSpPr>
          <p:cNvPr id="265270" name="Group 54"/>
          <p:cNvGrpSpPr>
            <a:grpSpLocks/>
          </p:cNvGrpSpPr>
          <p:nvPr/>
        </p:nvGrpSpPr>
        <p:grpSpPr bwMode="auto">
          <a:xfrm>
            <a:off x="4541839" y="2417764"/>
            <a:ext cx="2338387" cy="2617787"/>
            <a:chOff x="1901" y="1523"/>
            <a:chExt cx="1473" cy="1649"/>
          </a:xfrm>
        </p:grpSpPr>
        <p:sp>
          <p:nvSpPr>
            <p:cNvPr id="7194" name="Text Box 13"/>
            <p:cNvSpPr txBox="1">
              <a:spLocks noChangeArrowheads="1"/>
            </p:cNvSpPr>
            <p:nvPr/>
          </p:nvSpPr>
          <p:spPr bwMode="auto">
            <a:xfrm>
              <a:off x="1901" y="2941"/>
              <a:ext cx="130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1800"/>
                <a:t>Субъект 2</a:t>
              </a:r>
            </a:p>
          </p:txBody>
        </p:sp>
        <p:grpSp>
          <p:nvGrpSpPr>
            <p:cNvPr id="7195" name="Group 48"/>
            <p:cNvGrpSpPr>
              <a:grpSpLocks/>
            </p:cNvGrpSpPr>
            <p:nvPr/>
          </p:nvGrpSpPr>
          <p:grpSpPr bwMode="auto">
            <a:xfrm>
              <a:off x="2015" y="1523"/>
              <a:ext cx="1359" cy="1274"/>
              <a:chOff x="2015" y="1523"/>
              <a:chExt cx="1359" cy="1274"/>
            </a:xfrm>
          </p:grpSpPr>
          <p:sp>
            <p:nvSpPr>
              <p:cNvPr id="7196" name="Rectangle 14"/>
              <p:cNvSpPr>
                <a:spLocks noChangeArrowheads="1"/>
              </p:cNvSpPr>
              <p:nvPr/>
            </p:nvSpPr>
            <p:spPr bwMode="auto">
              <a:xfrm>
                <a:off x="2863" y="2555"/>
                <a:ext cx="511"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1600" i="1"/>
                  <a:t>«</a:t>
                </a:r>
                <a:r>
                  <a:rPr lang="ru-RU" altLang="ru-RU" sz="1600" b="1" i="1">
                    <a:latin typeface="Arial Rounded MT Bold" panose="020F0704030504030204" pitchFamily="34" charset="0"/>
                  </a:rPr>
                  <a:t>Хлеб</a:t>
                </a:r>
                <a:r>
                  <a:rPr lang="ru-RU" altLang="ru-RU" sz="1600"/>
                  <a:t>»</a:t>
                </a:r>
              </a:p>
            </p:txBody>
          </p:sp>
          <p:sp>
            <p:nvSpPr>
              <p:cNvPr id="7197" name="Rectangle 15"/>
              <p:cNvSpPr>
                <a:spLocks noChangeArrowheads="1"/>
              </p:cNvSpPr>
              <p:nvPr/>
            </p:nvSpPr>
            <p:spPr bwMode="auto">
              <a:xfrm>
                <a:off x="2144" y="1555"/>
                <a:ext cx="40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1600" b="1" i="1"/>
                  <a:t>Цена</a:t>
                </a:r>
                <a:r>
                  <a:rPr lang="ru-RU" altLang="ru-RU" sz="1600">
                    <a:latin typeface="Arial Rounded MT Bold" panose="020F0704030504030204" pitchFamily="34" charset="0"/>
                  </a:rPr>
                  <a:t> </a:t>
                </a:r>
              </a:p>
            </p:txBody>
          </p:sp>
          <p:sp>
            <p:nvSpPr>
              <p:cNvPr id="7198" name="Line 22"/>
              <p:cNvSpPr>
                <a:spLocks noChangeShapeType="1"/>
              </p:cNvSpPr>
              <p:nvPr/>
            </p:nvSpPr>
            <p:spPr bwMode="auto">
              <a:xfrm>
                <a:off x="2037" y="1687"/>
                <a:ext cx="748" cy="110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99" name="Freeform 17"/>
              <p:cNvSpPr>
                <a:spLocks/>
              </p:cNvSpPr>
              <p:nvPr/>
            </p:nvSpPr>
            <p:spPr bwMode="auto">
              <a:xfrm>
                <a:off x="2015" y="1523"/>
                <a:ext cx="1224" cy="1274"/>
              </a:xfrm>
              <a:custGeom>
                <a:avLst/>
                <a:gdLst>
                  <a:gd name="T0" fmla="*/ 1 w 1928"/>
                  <a:gd name="T1" fmla="*/ 0 h 1019"/>
                  <a:gd name="T2" fmla="*/ 0 w 1928"/>
                  <a:gd name="T3" fmla="*/ 9509 h 1019"/>
                  <a:gd name="T4" fmla="*/ 20 w 1928"/>
                  <a:gd name="T5" fmla="*/ 9509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grpSp>
      </p:grpSp>
      <p:sp>
        <p:nvSpPr>
          <p:cNvPr id="265259" name="Line 43"/>
          <p:cNvSpPr>
            <a:spLocks noChangeShapeType="1"/>
          </p:cNvSpPr>
          <p:nvPr/>
        </p:nvSpPr>
        <p:spPr bwMode="auto">
          <a:xfrm>
            <a:off x="2001838" y="3105150"/>
            <a:ext cx="50609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265260" name="AutoShape 44"/>
          <p:cNvSpPr>
            <a:spLocks noChangeArrowheads="1"/>
          </p:cNvSpPr>
          <p:nvPr/>
        </p:nvSpPr>
        <p:spPr bwMode="auto">
          <a:xfrm>
            <a:off x="7693026" y="1029835"/>
            <a:ext cx="4371155" cy="1575259"/>
          </a:xfrm>
          <a:prstGeom prst="wedgeRoundRectCallout">
            <a:avLst>
              <a:gd name="adj1" fmla="val -62269"/>
              <a:gd name="adj2" fmla="val 75590"/>
              <a:gd name="adj3" fmla="val 16667"/>
            </a:avLst>
          </a:prstGeom>
          <a:solidFill>
            <a:schemeClr val="accent5">
              <a:lumMod val="20000"/>
              <a:lumOff val="80000"/>
            </a:schemeClr>
          </a:solidFill>
          <a:ln w="9525">
            <a:solidFill>
              <a:schemeClr val="tx1"/>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2000" dirty="0"/>
              <a:t>Суммарный </a:t>
            </a:r>
            <a:br>
              <a:rPr lang="ru-RU" altLang="ru-RU" sz="2000" dirty="0"/>
            </a:br>
            <a:r>
              <a:rPr lang="ru-RU" altLang="ru-RU" sz="2000" dirty="0"/>
              <a:t>спрос на «хлеб» </a:t>
            </a:r>
            <a:r>
              <a:rPr lang="ru-RU" altLang="ru-RU" sz="2000" dirty="0" smtClean="0"/>
              <a:t/>
            </a:r>
            <a:br>
              <a:rPr lang="ru-RU" altLang="ru-RU" sz="2000" dirty="0" smtClean="0"/>
            </a:br>
            <a:r>
              <a:rPr lang="ru-RU" altLang="ru-RU" sz="2000" dirty="0" smtClean="0"/>
              <a:t>(</a:t>
            </a:r>
            <a:r>
              <a:rPr lang="ru-RU" altLang="ru-RU" b="1" dirty="0"/>
              <a:t>ломаная </a:t>
            </a:r>
            <a:r>
              <a:rPr lang="ru-RU" altLang="ru-RU" b="1" dirty="0" smtClean="0"/>
              <a:t>кривая, вогнутость вниз</a:t>
            </a:r>
            <a:r>
              <a:rPr lang="ru-RU" altLang="ru-RU" sz="2000" dirty="0" smtClean="0"/>
              <a:t>)</a:t>
            </a:r>
            <a:endParaRPr lang="ru-RU" altLang="ru-RU" sz="2000" dirty="0"/>
          </a:p>
        </p:txBody>
      </p:sp>
      <p:grpSp>
        <p:nvGrpSpPr>
          <p:cNvPr id="265269" name="Group 53"/>
          <p:cNvGrpSpPr>
            <a:grpSpLocks/>
          </p:cNvGrpSpPr>
          <p:nvPr/>
        </p:nvGrpSpPr>
        <p:grpSpPr bwMode="auto">
          <a:xfrm>
            <a:off x="4222751" y="3105150"/>
            <a:ext cx="2333625" cy="533400"/>
            <a:chOff x="1700" y="1910"/>
            <a:chExt cx="1470" cy="336"/>
          </a:xfrm>
        </p:grpSpPr>
        <p:sp>
          <p:nvSpPr>
            <p:cNvPr id="7192" name="Text Box 49"/>
            <p:cNvSpPr txBox="1">
              <a:spLocks noChangeArrowheads="1"/>
            </p:cNvSpPr>
            <p:nvPr/>
          </p:nvSpPr>
          <p:spPr bwMode="auto">
            <a:xfrm>
              <a:off x="1700" y="1919"/>
              <a:ext cx="25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ru-RU" altLang="ru-RU"/>
                <a:t>+</a:t>
              </a:r>
            </a:p>
          </p:txBody>
        </p:sp>
        <p:sp>
          <p:nvSpPr>
            <p:cNvPr id="7193" name="Text Box 50"/>
            <p:cNvSpPr txBox="1">
              <a:spLocks noChangeArrowheads="1"/>
            </p:cNvSpPr>
            <p:nvPr/>
          </p:nvSpPr>
          <p:spPr bwMode="auto">
            <a:xfrm>
              <a:off x="2923" y="1910"/>
              <a:ext cx="2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a:t>=</a:t>
              </a:r>
            </a:p>
          </p:txBody>
        </p:sp>
      </p:grpSp>
      <p:grpSp>
        <p:nvGrpSpPr>
          <p:cNvPr id="265268" name="Group 52"/>
          <p:cNvGrpSpPr>
            <a:grpSpLocks/>
          </p:cNvGrpSpPr>
          <p:nvPr/>
        </p:nvGrpSpPr>
        <p:grpSpPr bwMode="auto">
          <a:xfrm>
            <a:off x="6694488" y="2374955"/>
            <a:ext cx="3973512" cy="2660650"/>
            <a:chOff x="3257" y="1526"/>
            <a:chExt cx="2503" cy="1676"/>
          </a:xfrm>
        </p:grpSpPr>
        <p:sp>
          <p:nvSpPr>
            <p:cNvPr id="7185" name="Rectangle 14"/>
            <p:cNvSpPr>
              <a:spLocks noChangeArrowheads="1"/>
            </p:cNvSpPr>
            <p:nvPr/>
          </p:nvSpPr>
          <p:spPr bwMode="auto">
            <a:xfrm>
              <a:off x="5285" y="2494"/>
              <a:ext cx="47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1600" i="1"/>
                <a:t>«</a:t>
              </a:r>
              <a:r>
                <a:rPr lang="ru-RU" altLang="ru-RU" sz="1600" b="1" i="1">
                  <a:latin typeface="Arial Rounded MT Bold" panose="020F0704030504030204" pitchFamily="34" charset="0"/>
                </a:rPr>
                <a:t>Хлеб</a:t>
              </a:r>
              <a:r>
                <a:rPr lang="ru-RU" altLang="ru-RU" sz="1600"/>
                <a:t>»</a:t>
              </a:r>
            </a:p>
          </p:txBody>
        </p:sp>
        <p:sp>
          <p:nvSpPr>
            <p:cNvPr id="7186" name="Rectangle 15"/>
            <p:cNvSpPr>
              <a:spLocks noChangeArrowheads="1"/>
            </p:cNvSpPr>
            <p:nvPr/>
          </p:nvSpPr>
          <p:spPr bwMode="auto">
            <a:xfrm>
              <a:off x="3437" y="1558"/>
              <a:ext cx="40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1600" b="1" i="1"/>
                <a:t>Цена</a:t>
              </a:r>
              <a:r>
                <a:rPr lang="ru-RU" altLang="ru-RU" sz="1600">
                  <a:latin typeface="Arial Rounded MT Bold" panose="020F0704030504030204" pitchFamily="34" charset="0"/>
                </a:rPr>
                <a:t> </a:t>
              </a:r>
            </a:p>
          </p:txBody>
        </p:sp>
        <p:sp>
          <p:nvSpPr>
            <p:cNvPr id="7187" name="Line 22"/>
            <p:cNvSpPr>
              <a:spLocks noChangeShapeType="1"/>
            </p:cNvSpPr>
            <p:nvPr/>
          </p:nvSpPr>
          <p:spPr bwMode="auto">
            <a:xfrm>
              <a:off x="3330" y="1690"/>
              <a:ext cx="748" cy="11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88" name="Freeform 37"/>
            <p:cNvSpPr>
              <a:spLocks/>
            </p:cNvSpPr>
            <p:nvPr/>
          </p:nvSpPr>
          <p:spPr bwMode="auto">
            <a:xfrm>
              <a:off x="3308" y="1526"/>
              <a:ext cx="2452" cy="1274"/>
            </a:xfrm>
            <a:custGeom>
              <a:avLst/>
              <a:gdLst>
                <a:gd name="T0" fmla="*/ 46 w 1928"/>
                <a:gd name="T1" fmla="*/ 0 h 1019"/>
                <a:gd name="T2" fmla="*/ 0 w 1928"/>
                <a:gd name="T3" fmla="*/ 9509 h 1019"/>
                <a:gd name="T4" fmla="*/ 21339 w 1928"/>
                <a:gd name="T5" fmla="*/ 9509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189" name="Line 13"/>
            <p:cNvSpPr>
              <a:spLocks noChangeShapeType="1"/>
            </p:cNvSpPr>
            <p:nvPr/>
          </p:nvSpPr>
          <p:spPr bwMode="auto">
            <a:xfrm>
              <a:off x="3502" y="1936"/>
              <a:ext cx="1892" cy="86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90" name="Line 22"/>
            <p:cNvSpPr>
              <a:spLocks noChangeShapeType="1"/>
            </p:cNvSpPr>
            <p:nvPr/>
          </p:nvSpPr>
          <p:spPr bwMode="auto">
            <a:xfrm>
              <a:off x="3320" y="1674"/>
              <a:ext cx="186" cy="27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7191" name="Text Box 51"/>
            <p:cNvSpPr txBox="1">
              <a:spLocks noChangeArrowheads="1"/>
            </p:cNvSpPr>
            <p:nvPr/>
          </p:nvSpPr>
          <p:spPr bwMode="auto">
            <a:xfrm>
              <a:off x="3257" y="2971"/>
              <a:ext cx="226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1800" dirty="0"/>
                <a:t>Все субъекты – покупатели</a:t>
              </a:r>
            </a:p>
          </p:txBody>
        </p:sp>
      </p:grpSp>
      <p:grpSp>
        <p:nvGrpSpPr>
          <p:cNvPr id="265279" name="Group 63"/>
          <p:cNvGrpSpPr>
            <a:grpSpLocks/>
          </p:cNvGrpSpPr>
          <p:nvPr/>
        </p:nvGrpSpPr>
        <p:grpSpPr bwMode="auto">
          <a:xfrm>
            <a:off x="1835150" y="4403733"/>
            <a:ext cx="8223250" cy="306388"/>
            <a:chOff x="196" y="2774"/>
            <a:chExt cx="5180" cy="193"/>
          </a:xfrm>
        </p:grpSpPr>
        <p:sp>
          <p:nvSpPr>
            <p:cNvPr id="7183" name="AutoShape 56"/>
            <p:cNvSpPr>
              <a:spLocks/>
            </p:cNvSpPr>
            <p:nvPr/>
          </p:nvSpPr>
          <p:spPr bwMode="auto">
            <a:xfrm rot="-5400000">
              <a:off x="740" y="2230"/>
              <a:ext cx="193" cy="1281"/>
            </a:xfrm>
            <a:prstGeom prst="leftBrace">
              <a:avLst>
                <a:gd name="adj1" fmla="val 55311"/>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7184" name="AutoShape 57"/>
            <p:cNvSpPr>
              <a:spLocks/>
            </p:cNvSpPr>
            <p:nvPr/>
          </p:nvSpPr>
          <p:spPr bwMode="auto">
            <a:xfrm rot="16200000">
              <a:off x="4668" y="2216"/>
              <a:ext cx="115" cy="1301"/>
            </a:xfrm>
            <a:prstGeom prst="leftBrace">
              <a:avLst>
                <a:gd name="adj1" fmla="val 55311"/>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grpSp>
      <p:grpSp>
        <p:nvGrpSpPr>
          <p:cNvPr id="265278" name="Group 62"/>
          <p:cNvGrpSpPr>
            <a:grpSpLocks/>
          </p:cNvGrpSpPr>
          <p:nvPr/>
        </p:nvGrpSpPr>
        <p:grpSpPr bwMode="auto">
          <a:xfrm>
            <a:off x="4745039" y="4443419"/>
            <a:ext cx="3228974" cy="331788"/>
            <a:chOff x="2010" y="2780"/>
            <a:chExt cx="2034" cy="209"/>
          </a:xfrm>
        </p:grpSpPr>
        <p:sp>
          <p:nvSpPr>
            <p:cNvPr id="7181" name="AutoShape 58"/>
            <p:cNvSpPr>
              <a:spLocks/>
            </p:cNvSpPr>
            <p:nvPr/>
          </p:nvSpPr>
          <p:spPr bwMode="auto">
            <a:xfrm rot="-5400000">
              <a:off x="2271" y="2526"/>
              <a:ext cx="202" cy="723"/>
            </a:xfrm>
            <a:prstGeom prst="leftBrace">
              <a:avLst>
                <a:gd name="adj1" fmla="val 29827"/>
                <a:gd name="adj2" fmla="val 50000"/>
              </a:avLst>
            </a:prstGeom>
            <a:noFill/>
            <a:ln w="28575">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7182" name="AutoShape 59"/>
            <p:cNvSpPr>
              <a:spLocks/>
            </p:cNvSpPr>
            <p:nvPr/>
          </p:nvSpPr>
          <p:spPr bwMode="auto">
            <a:xfrm rot="16200000">
              <a:off x="3603" y="2462"/>
              <a:ext cx="123" cy="759"/>
            </a:xfrm>
            <a:prstGeom prst="leftBrace">
              <a:avLst>
                <a:gd name="adj1" fmla="val 28420"/>
                <a:gd name="adj2" fmla="val 51041"/>
              </a:avLst>
            </a:prstGeom>
            <a:noFill/>
            <a:ln w="28575">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grpSp>
      <p:sp>
        <p:nvSpPr>
          <p:cNvPr id="37" name="AutoShape 57"/>
          <p:cNvSpPr>
            <a:spLocks/>
          </p:cNvSpPr>
          <p:nvPr/>
        </p:nvSpPr>
        <p:spPr bwMode="auto">
          <a:xfrm rot="16200000">
            <a:off x="8216879" y="2982940"/>
            <a:ext cx="384226" cy="3298825"/>
          </a:xfrm>
          <a:prstGeom prst="leftBrace">
            <a:avLst>
              <a:gd name="adj1" fmla="val 55311"/>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Tree>
    <p:extLst>
      <p:ext uri="{BB962C8B-B14F-4D97-AF65-F5344CB8AC3E}">
        <p14:creationId xmlns:p14="http://schemas.microsoft.com/office/powerpoint/2010/main" val="40816652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65263"/>
                                        </p:tgtEl>
                                        <p:attrNameLst>
                                          <p:attrName>style.visibility</p:attrName>
                                        </p:attrNameLst>
                                      </p:cBhvr>
                                      <p:to>
                                        <p:strVal val="visible"/>
                                      </p:to>
                                    </p:set>
                                    <p:animEffect transition="in" filter="box(out)">
                                      <p:cBhvr>
                                        <p:cTn id="7" dur="500"/>
                                        <p:tgtEl>
                                          <p:spTgt spid="26526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5262"/>
                                        </p:tgtEl>
                                        <p:attrNameLst>
                                          <p:attrName>style.visibility</p:attrName>
                                        </p:attrNameLst>
                                      </p:cBhvr>
                                      <p:to>
                                        <p:strVal val="visible"/>
                                      </p:to>
                                    </p:set>
                                    <p:animEffect transition="in" filter="wipe(down)">
                                      <p:cBhvr>
                                        <p:cTn id="10" dur="500"/>
                                        <p:tgtEl>
                                          <p:spTgt spid="26526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32" fill="hold" nodeType="clickEffect">
                                  <p:stCondLst>
                                    <p:cond delay="0"/>
                                  </p:stCondLst>
                                  <p:childTnLst>
                                    <p:set>
                                      <p:cBhvr>
                                        <p:cTn id="14" dur="1" fill="hold">
                                          <p:stCondLst>
                                            <p:cond delay="0"/>
                                          </p:stCondLst>
                                        </p:cTn>
                                        <p:tgtEl>
                                          <p:spTgt spid="265270"/>
                                        </p:tgtEl>
                                        <p:attrNameLst>
                                          <p:attrName>style.visibility</p:attrName>
                                        </p:attrNameLst>
                                      </p:cBhvr>
                                      <p:to>
                                        <p:strVal val="visible"/>
                                      </p:to>
                                    </p:set>
                                    <p:animEffect transition="in" filter="box(out)">
                                      <p:cBhvr>
                                        <p:cTn id="15" dur="500"/>
                                        <p:tgtEl>
                                          <p:spTgt spid="26527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65261"/>
                                        </p:tgtEl>
                                        <p:attrNameLst>
                                          <p:attrName>style.visibility</p:attrName>
                                        </p:attrNameLst>
                                      </p:cBhvr>
                                      <p:to>
                                        <p:strVal val="visible"/>
                                      </p:to>
                                    </p:set>
                                    <p:animEffect transition="in" filter="wipe(down)">
                                      <p:cBhvr>
                                        <p:cTn id="18" dur="500"/>
                                        <p:tgtEl>
                                          <p:spTgt spid="26526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65269"/>
                                        </p:tgtEl>
                                        <p:attrNameLst>
                                          <p:attrName>style.visibility</p:attrName>
                                        </p:attrNameLst>
                                      </p:cBhvr>
                                      <p:to>
                                        <p:strVal val="visible"/>
                                      </p:to>
                                    </p:set>
                                    <p:animEffect transition="in" filter="wipe(left)">
                                      <p:cBhvr>
                                        <p:cTn id="23" dur="500"/>
                                        <p:tgtEl>
                                          <p:spTgt spid="265269"/>
                                        </p:tgtEl>
                                      </p:cBhvr>
                                    </p:animEffect>
                                  </p:childTnLst>
                                </p:cTn>
                              </p:par>
                            </p:childTnLst>
                          </p:cTn>
                        </p:par>
                        <p:par>
                          <p:cTn id="24" fill="hold" nodeType="afterGroup">
                            <p:stCondLst>
                              <p:cond delay="500"/>
                            </p:stCondLst>
                            <p:childTnLst>
                              <p:par>
                                <p:cTn id="25" presetID="22" presetClass="entr" presetSubtype="8" fill="hold" nodeType="afterEffect">
                                  <p:stCondLst>
                                    <p:cond delay="0"/>
                                  </p:stCondLst>
                                  <p:childTnLst>
                                    <p:set>
                                      <p:cBhvr>
                                        <p:cTn id="26" dur="1" fill="hold">
                                          <p:stCondLst>
                                            <p:cond delay="0"/>
                                          </p:stCondLst>
                                        </p:cTn>
                                        <p:tgtEl>
                                          <p:spTgt spid="265268"/>
                                        </p:tgtEl>
                                        <p:attrNameLst>
                                          <p:attrName>style.visibility</p:attrName>
                                        </p:attrNameLst>
                                      </p:cBhvr>
                                      <p:to>
                                        <p:strVal val="visible"/>
                                      </p:to>
                                    </p:set>
                                    <p:animEffect transition="in" filter="wipe(left)">
                                      <p:cBhvr>
                                        <p:cTn id="27" dur="500"/>
                                        <p:tgtEl>
                                          <p:spTgt spid="26526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65260"/>
                                        </p:tgtEl>
                                        <p:attrNameLst>
                                          <p:attrName>style.visibility</p:attrName>
                                        </p:attrNameLst>
                                      </p:cBhvr>
                                      <p:to>
                                        <p:strVal val="visible"/>
                                      </p:to>
                                    </p:set>
                                    <p:animEffect transition="in" filter="wipe(down)">
                                      <p:cBhvr>
                                        <p:cTn id="30" dur="500"/>
                                        <p:tgtEl>
                                          <p:spTgt spid="26526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65259"/>
                                        </p:tgtEl>
                                        <p:attrNameLst>
                                          <p:attrName>style.visibility</p:attrName>
                                        </p:attrNameLst>
                                      </p:cBhvr>
                                      <p:to>
                                        <p:strVal val="visible"/>
                                      </p:to>
                                    </p:set>
                                    <p:animEffect transition="in" filter="wipe(left)">
                                      <p:cBhvr>
                                        <p:cTn id="33" dur="500"/>
                                        <p:tgtEl>
                                          <p:spTgt spid="26525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265279"/>
                                        </p:tgtEl>
                                        <p:attrNameLst>
                                          <p:attrName>style.visibility</p:attrName>
                                        </p:attrNameLst>
                                      </p:cBhvr>
                                      <p:to>
                                        <p:strVal val="visible"/>
                                      </p:to>
                                    </p:set>
                                    <p:animEffect transition="in" filter="wipe(down)">
                                      <p:cBhvr>
                                        <p:cTn id="38" dur="500"/>
                                        <p:tgtEl>
                                          <p:spTgt spid="265279"/>
                                        </p:tgtEl>
                                      </p:cBhvr>
                                    </p:animEffect>
                                  </p:childTnLst>
                                </p:cTn>
                              </p:par>
                              <p:par>
                                <p:cTn id="39" presetID="22" presetClass="entr" presetSubtype="4" fill="hold" nodeType="withEffect">
                                  <p:stCondLst>
                                    <p:cond delay="0"/>
                                  </p:stCondLst>
                                  <p:childTnLst>
                                    <p:set>
                                      <p:cBhvr>
                                        <p:cTn id="40" dur="1" fill="hold">
                                          <p:stCondLst>
                                            <p:cond delay="0"/>
                                          </p:stCondLst>
                                        </p:cTn>
                                        <p:tgtEl>
                                          <p:spTgt spid="265278"/>
                                        </p:tgtEl>
                                        <p:attrNameLst>
                                          <p:attrName>style.visibility</p:attrName>
                                        </p:attrNameLst>
                                      </p:cBhvr>
                                      <p:to>
                                        <p:strVal val="visible"/>
                                      </p:to>
                                    </p:set>
                                    <p:animEffect transition="in" filter="wipe(down)">
                                      <p:cBhvr>
                                        <p:cTn id="41" dur="500"/>
                                        <p:tgtEl>
                                          <p:spTgt spid="265278"/>
                                        </p:tgtEl>
                                      </p:cBhvr>
                                    </p:animEffect>
                                  </p:childTnLst>
                                </p:cTn>
                              </p:par>
                              <p:par>
                                <p:cTn id="42" presetID="1"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62" grpId="0" animBg="1"/>
      <p:bldP spid="265261" grpId="0" animBg="1"/>
      <p:bldP spid="265259" grpId="0" animBg="1"/>
      <p:bldP spid="265260" grpId="0" animBg="1"/>
      <p:bldP spid="3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Freeform 3"/>
          <p:cNvSpPr>
            <a:spLocks/>
          </p:cNvSpPr>
          <p:nvPr/>
        </p:nvSpPr>
        <p:spPr bwMode="auto">
          <a:xfrm>
            <a:off x="2888538" y="2399251"/>
            <a:ext cx="5895975" cy="3247488"/>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a:p>
        </p:txBody>
      </p:sp>
      <p:sp>
        <p:nvSpPr>
          <p:cNvPr id="9219" name="Freeform 4"/>
          <p:cNvSpPr>
            <a:spLocks/>
          </p:cNvSpPr>
          <p:nvPr/>
        </p:nvSpPr>
        <p:spPr bwMode="auto">
          <a:xfrm>
            <a:off x="2880600" y="3119575"/>
            <a:ext cx="4752975" cy="2519224"/>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3175">
            <a:solidFill>
              <a:srgbClr val="000000"/>
            </a:solidFill>
            <a:round/>
            <a:headEnd/>
            <a:tailEnd/>
          </a:ln>
        </p:spPr>
        <p:txBody>
          <a:bodyPr/>
          <a:lstStyle/>
          <a:p>
            <a:endParaRPr lang="ru-RU"/>
          </a:p>
        </p:txBody>
      </p:sp>
      <p:sp>
        <p:nvSpPr>
          <p:cNvPr id="9220" name="Rectangle 5"/>
          <p:cNvSpPr>
            <a:spLocks noGrp="1" noChangeArrowheads="1"/>
          </p:cNvSpPr>
          <p:nvPr>
            <p:ph type="title"/>
          </p:nvPr>
        </p:nvSpPr>
        <p:spPr>
          <a:xfrm>
            <a:off x="2052638" y="231775"/>
            <a:ext cx="8229600" cy="679450"/>
          </a:xfrm>
        </p:spPr>
        <p:txBody>
          <a:bodyPr>
            <a:normAutofit fontScale="90000"/>
          </a:bodyPr>
          <a:lstStyle/>
          <a:p>
            <a:pPr marL="838200" indent="-838200" algn="ctr"/>
            <a:r>
              <a:rPr lang="ru-RU" altLang="ru-RU" sz="2800" dirty="0"/>
              <a:t>Изменение спроса – 1</a:t>
            </a:r>
            <a:br>
              <a:rPr lang="ru-RU" altLang="ru-RU" sz="2800" dirty="0"/>
            </a:br>
            <a:r>
              <a:rPr lang="ru-RU" altLang="ru-RU" sz="2800" dirty="0"/>
              <a:t>Сдвиги «кривой спроса»</a:t>
            </a:r>
          </a:p>
        </p:txBody>
      </p:sp>
      <p:sp>
        <p:nvSpPr>
          <p:cNvPr id="9221" name="Rectangle 6"/>
          <p:cNvSpPr>
            <a:spLocks noChangeArrowheads="1"/>
          </p:cNvSpPr>
          <p:nvPr/>
        </p:nvSpPr>
        <p:spPr bwMode="auto">
          <a:xfrm>
            <a:off x="2523412" y="1482975"/>
            <a:ext cx="800100" cy="40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en-US" altLang="ru-RU" sz="2000" b="1" i="1">
                <a:solidFill>
                  <a:srgbClr val="000000"/>
                </a:solidFill>
                <a:latin typeface="Times New Roman" panose="02020603050405020304" pitchFamily="18" charset="0"/>
              </a:rPr>
              <a:t>P</a:t>
            </a:r>
            <a:endParaRPr lang="ru-RU" altLang="ru-RU" sz="2000"/>
          </a:p>
        </p:txBody>
      </p:sp>
      <p:sp>
        <p:nvSpPr>
          <p:cNvPr id="9222" name="Rectangle 7"/>
          <p:cNvSpPr>
            <a:spLocks noChangeArrowheads="1"/>
          </p:cNvSpPr>
          <p:nvPr/>
        </p:nvSpPr>
        <p:spPr bwMode="auto">
          <a:xfrm>
            <a:off x="8387638" y="5856963"/>
            <a:ext cx="719137" cy="44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en-US" altLang="ru-RU" sz="2000" b="1" i="1">
                <a:solidFill>
                  <a:srgbClr val="000000"/>
                </a:solidFill>
                <a:latin typeface="Times New Roman" panose="02020603050405020304" pitchFamily="18" charset="0"/>
              </a:rPr>
              <a:t>Q</a:t>
            </a:r>
            <a:endParaRPr lang="ru-RU" altLang="ru-RU" sz="1800"/>
          </a:p>
        </p:txBody>
      </p:sp>
      <p:sp>
        <p:nvSpPr>
          <p:cNvPr id="9223" name="Rectangle 8"/>
          <p:cNvSpPr>
            <a:spLocks noChangeArrowheads="1"/>
          </p:cNvSpPr>
          <p:nvPr/>
        </p:nvSpPr>
        <p:spPr bwMode="auto">
          <a:xfrm>
            <a:off x="7097794" y="4960560"/>
            <a:ext cx="357187" cy="390847"/>
          </a:xfrm>
          <a:prstGeom prst="rect">
            <a:avLst/>
          </a:prstGeom>
          <a:solidFill>
            <a:schemeClr val="bg1"/>
          </a:solidFill>
          <a:ln>
            <a:noFill/>
          </a:ln>
          <a:extLs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en-US" altLang="ru-RU"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a:t>
            </a:r>
            <a:endParaRPr lang="ru-RU" altLang="ru-RU" sz="2000" dirty="0"/>
          </a:p>
        </p:txBody>
      </p:sp>
      <p:sp>
        <p:nvSpPr>
          <p:cNvPr id="9224" name="Line 10"/>
          <p:cNvSpPr>
            <a:spLocks noChangeShapeType="1"/>
          </p:cNvSpPr>
          <p:nvPr/>
        </p:nvSpPr>
        <p:spPr bwMode="auto">
          <a:xfrm flipH="1" flipV="1">
            <a:off x="2874248" y="3093752"/>
            <a:ext cx="4759325" cy="2545048"/>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9225" name="Text Box 13"/>
          <p:cNvSpPr txBox="1">
            <a:spLocks noChangeArrowheads="1"/>
          </p:cNvSpPr>
          <p:nvPr/>
        </p:nvSpPr>
        <p:spPr bwMode="auto">
          <a:xfrm>
            <a:off x="3139363" y="1400175"/>
            <a:ext cx="13684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ru-RU" altLang="ru-RU" sz="1600" b="1"/>
              <a:t>Цены блага</a:t>
            </a:r>
          </a:p>
        </p:txBody>
      </p:sp>
      <p:sp>
        <p:nvSpPr>
          <p:cNvPr id="9226" name="Text Box 14"/>
          <p:cNvSpPr txBox="1">
            <a:spLocks noChangeArrowheads="1"/>
          </p:cNvSpPr>
          <p:nvPr/>
        </p:nvSpPr>
        <p:spPr bwMode="auto">
          <a:xfrm>
            <a:off x="5887324" y="5795963"/>
            <a:ext cx="21605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ru-RU" altLang="ru-RU" sz="1600" b="1"/>
              <a:t>Количества блага</a:t>
            </a:r>
          </a:p>
        </p:txBody>
      </p:sp>
      <p:sp>
        <p:nvSpPr>
          <p:cNvPr id="9227" name="Freeform 15"/>
          <p:cNvSpPr>
            <a:spLocks/>
          </p:cNvSpPr>
          <p:nvPr/>
        </p:nvSpPr>
        <p:spPr bwMode="auto">
          <a:xfrm>
            <a:off x="2864724" y="1496291"/>
            <a:ext cx="6639494" cy="4159972"/>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68305" name="Rectangle 17"/>
          <p:cNvSpPr>
            <a:spLocks noChangeArrowheads="1"/>
          </p:cNvSpPr>
          <p:nvPr/>
        </p:nvSpPr>
        <p:spPr bwMode="auto">
          <a:xfrm>
            <a:off x="7987587" y="4714410"/>
            <a:ext cx="444500" cy="337015"/>
          </a:xfrm>
          <a:prstGeom prst="rect">
            <a:avLst/>
          </a:prstGeom>
          <a:solidFill>
            <a:schemeClr val="bg1"/>
          </a:solidFill>
          <a:ln>
            <a:noFill/>
          </a:ln>
          <a:extLs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en-US" altLang="ru-RU" b="1" i="1" dirty="0">
                <a:solidFill>
                  <a:srgbClr val="000000"/>
                </a:solidFill>
                <a:latin typeface="Times New Roman" panose="02020603050405020304" pitchFamily="18" charset="0"/>
              </a:rPr>
              <a:t>D</a:t>
            </a:r>
            <a:r>
              <a:rPr lang="en-US" altLang="ru-RU" b="1" i="1" dirty="0">
                <a:solidFill>
                  <a:srgbClr val="000000"/>
                </a:solidFill>
                <a:latin typeface="Times New Roman" panose="02020603050405020304" pitchFamily="18" charset="0"/>
                <a:cs typeface="Times New Roman" panose="02020603050405020304" pitchFamily="18" charset="0"/>
              </a:rPr>
              <a:t>'</a:t>
            </a:r>
            <a:r>
              <a:rPr lang="ru-RU" altLang="ru-RU" sz="2000" b="1" i="1" dirty="0">
                <a:solidFill>
                  <a:srgbClr val="000000"/>
                </a:solidFill>
                <a:latin typeface="Times New Roman" panose="02020603050405020304" pitchFamily="18" charset="0"/>
              </a:rPr>
              <a:t> </a:t>
            </a:r>
            <a:endParaRPr lang="ru-RU" altLang="ru-RU" sz="2000" dirty="0"/>
          </a:p>
        </p:txBody>
      </p:sp>
      <p:sp>
        <p:nvSpPr>
          <p:cNvPr id="268306" name="AutoShape 18"/>
          <p:cNvSpPr>
            <a:spLocks noChangeArrowheads="1"/>
          </p:cNvSpPr>
          <p:nvPr/>
        </p:nvSpPr>
        <p:spPr bwMode="auto">
          <a:xfrm>
            <a:off x="5277724" y="1496291"/>
            <a:ext cx="5240338" cy="1027833"/>
          </a:xfrm>
          <a:prstGeom prst="wedgeRoundRectCallout">
            <a:avLst>
              <a:gd name="adj1" fmla="val -40746"/>
              <a:gd name="adj2" fmla="val 185677"/>
              <a:gd name="adj3" fmla="val 16667"/>
            </a:avLst>
          </a:prstGeom>
          <a:solidFill>
            <a:schemeClr val="accent1"/>
          </a:solidFill>
          <a:ln w="9525">
            <a:solidFill>
              <a:schemeClr val="tx1"/>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2400" dirty="0"/>
              <a:t>Увеличение </a:t>
            </a:r>
            <a:r>
              <a:rPr lang="ru-RU" altLang="ru-RU" sz="2400" dirty="0" smtClean="0"/>
              <a:t>спроса (!!!!!)</a:t>
            </a:r>
            <a:br>
              <a:rPr lang="ru-RU" altLang="ru-RU" sz="2400" dirty="0" smtClean="0"/>
            </a:br>
            <a:r>
              <a:rPr lang="ru-RU" altLang="ru-RU" sz="2400" dirty="0" smtClean="0"/>
              <a:t>а не «величины» спроса!</a:t>
            </a:r>
            <a:endParaRPr lang="ru-RU" altLang="ru-RU" sz="2400" dirty="0"/>
          </a:p>
        </p:txBody>
      </p:sp>
      <p:sp>
        <p:nvSpPr>
          <p:cNvPr id="268311" name="Freeform 49"/>
          <p:cNvSpPr>
            <a:spLocks/>
          </p:cNvSpPr>
          <p:nvPr/>
        </p:nvSpPr>
        <p:spPr bwMode="auto">
          <a:xfrm>
            <a:off x="5355511" y="3809841"/>
            <a:ext cx="1063625" cy="557819"/>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med" len="lg"/>
            <a:tailEnd type="stealth" w="med" len="lg"/>
          </a:ln>
          <a:extLst>
            <a:ext uri="{909E8E84-426E-40DD-AFC4-6F175D3DCCD1}">
              <a14:hiddenFill xmlns:a14="http://schemas.microsoft.com/office/drawing/2010/main">
                <a:solidFill>
                  <a:srgbClr val="FFFFFF"/>
                </a:solidFill>
              </a14:hiddenFill>
            </a:ext>
          </a:extLst>
        </p:spPr>
        <p:txBody>
          <a:bodyPr/>
          <a:lstStyle/>
          <a:p>
            <a:endParaRPr lang="ru-RU"/>
          </a:p>
        </p:txBody>
      </p:sp>
    </p:spTree>
    <p:extLst>
      <p:ext uri="{BB962C8B-B14F-4D97-AF65-F5344CB8AC3E}">
        <p14:creationId xmlns:p14="http://schemas.microsoft.com/office/powerpoint/2010/main" val="16135340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68291"/>
                                        </p:tgtEl>
                                        <p:attrNameLst>
                                          <p:attrName>style.visibility</p:attrName>
                                        </p:attrNameLst>
                                      </p:cBhvr>
                                      <p:to>
                                        <p:strVal val="visible"/>
                                      </p:to>
                                    </p:set>
                                    <p:animEffect transition="in" filter="box(out)">
                                      <p:cBhvr>
                                        <p:cTn id="7" dur="500"/>
                                        <p:tgtEl>
                                          <p:spTgt spid="26829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8305"/>
                                        </p:tgtEl>
                                        <p:attrNameLst>
                                          <p:attrName>style.visibility</p:attrName>
                                        </p:attrNameLst>
                                      </p:cBhvr>
                                      <p:to>
                                        <p:strVal val="visible"/>
                                      </p:to>
                                    </p:set>
                                    <p:animEffect transition="in" filter="wipe(left)">
                                      <p:cBhvr>
                                        <p:cTn id="10" dur="500"/>
                                        <p:tgtEl>
                                          <p:spTgt spid="268305"/>
                                        </p:tgtEl>
                                      </p:cBhvr>
                                    </p:animEffect>
                                  </p:childTnLst>
                                </p:cTn>
                              </p:par>
                            </p:childTnLst>
                          </p:cTn>
                        </p:par>
                        <p:par>
                          <p:cTn id="11" fill="hold" nodeType="afterGroup">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68306"/>
                                        </p:tgtEl>
                                        <p:attrNameLst>
                                          <p:attrName>style.visibility</p:attrName>
                                        </p:attrNameLst>
                                      </p:cBhvr>
                                      <p:to>
                                        <p:strVal val="visible"/>
                                      </p:to>
                                    </p:set>
                                    <p:animEffect transition="in" filter="wipe(down)">
                                      <p:cBhvr>
                                        <p:cTn id="14" dur="500"/>
                                        <p:tgtEl>
                                          <p:spTgt spid="26830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8311"/>
                                        </p:tgtEl>
                                        <p:attrNameLst>
                                          <p:attrName>style.visibility</p:attrName>
                                        </p:attrNameLst>
                                      </p:cBhvr>
                                      <p:to>
                                        <p:strVal val="visible"/>
                                      </p:to>
                                    </p:set>
                                    <p:animEffect transition="in" filter="wipe(left)">
                                      <p:cBhvr>
                                        <p:cTn id="17" dur="500"/>
                                        <p:tgtEl>
                                          <p:spTgt spid="268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1" grpId="0" animBg="1"/>
      <p:bldP spid="268305" grpId="0" animBg="1"/>
      <p:bldP spid="268306" grpId="0" animBg="1"/>
      <p:bldP spid="2683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78223" y="70504"/>
            <a:ext cx="11510683" cy="1325563"/>
          </a:xfrm>
        </p:spPr>
        <p:txBody>
          <a:bodyPr>
            <a:normAutofit fontScale="90000"/>
          </a:bodyPr>
          <a:lstStyle/>
          <a:p>
            <a:pPr algn="ctr" eaLnBrk="1" hangingPunct="1"/>
            <a:r>
              <a:rPr lang="ru-RU" altLang="ru-RU" sz="3200" dirty="0"/>
              <a:t>Изменение спроса – 2</a:t>
            </a:r>
            <a:br>
              <a:rPr lang="ru-RU" altLang="ru-RU" sz="3200" dirty="0"/>
            </a:br>
            <a:r>
              <a:rPr lang="ru-RU" altLang="ru-RU" sz="3200" dirty="0"/>
              <a:t>Возможные </a:t>
            </a:r>
            <a:r>
              <a:rPr lang="ru-RU" altLang="ru-RU" sz="2700" dirty="0"/>
              <a:t>причины</a:t>
            </a:r>
            <a:r>
              <a:rPr lang="ru-RU" altLang="ru-RU" sz="3200" dirty="0"/>
              <a:t> </a:t>
            </a:r>
            <a:r>
              <a:rPr lang="ru-RU" altLang="ru-RU" sz="3200" b="1" dirty="0">
                <a:solidFill>
                  <a:srgbClr val="FF3300"/>
                </a:solidFill>
              </a:rPr>
              <a:t>повышения</a:t>
            </a:r>
            <a:r>
              <a:rPr lang="ru-RU" altLang="ru-RU" sz="3200" dirty="0"/>
              <a:t> </a:t>
            </a:r>
            <a:r>
              <a:rPr lang="ru-RU" altLang="ru-RU" sz="3200" dirty="0" smtClean="0"/>
              <a:t>(а как насчет понижения?) спроса</a:t>
            </a:r>
            <a:r>
              <a:rPr lang="ru-RU" altLang="ru-RU" sz="3200" dirty="0"/>
              <a:t/>
            </a:r>
            <a:br>
              <a:rPr lang="ru-RU" altLang="ru-RU" sz="3200" dirty="0"/>
            </a:br>
            <a:r>
              <a:rPr lang="ru-RU" altLang="ru-RU" sz="3200" dirty="0"/>
              <a:t>(«</a:t>
            </a:r>
            <a:r>
              <a:rPr lang="ru-RU" altLang="ru-RU" sz="2700" b="1" dirty="0"/>
              <a:t>неценовые</a:t>
            </a:r>
            <a:r>
              <a:rPr lang="ru-RU" altLang="ru-RU" sz="3200" dirty="0"/>
              <a:t> </a:t>
            </a:r>
            <a:r>
              <a:rPr lang="ru-RU" altLang="ru-RU" sz="2700" dirty="0"/>
              <a:t>факторы</a:t>
            </a:r>
            <a:r>
              <a:rPr lang="ru-RU" altLang="ru-RU" sz="3200" dirty="0"/>
              <a:t> спроса»):</a:t>
            </a:r>
          </a:p>
        </p:txBody>
      </p:sp>
      <p:sp>
        <p:nvSpPr>
          <p:cNvPr id="266244" name="Rectangle 4"/>
          <p:cNvSpPr>
            <a:spLocks noGrp="1" noChangeArrowheads="1"/>
          </p:cNvSpPr>
          <p:nvPr>
            <p:ph type="body" idx="1"/>
          </p:nvPr>
        </p:nvSpPr>
        <p:spPr>
          <a:xfrm>
            <a:off x="1380539" y="1716088"/>
            <a:ext cx="9144000" cy="5141912"/>
          </a:xfrm>
          <a:solidFill>
            <a:srgbClr val="FFFFFF">
              <a:alpha val="94901"/>
            </a:srgbClr>
          </a:solidFill>
        </p:spPr>
        <p:txBody>
          <a:bodyPr>
            <a:normAutofit lnSpcReduction="10000"/>
          </a:bodyPr>
          <a:lstStyle/>
          <a:p>
            <a:pPr marL="381000" indent="-381000"/>
            <a:r>
              <a:rPr lang="ru-RU" altLang="ru-RU" dirty="0"/>
              <a:t>Увеличение дохода</a:t>
            </a:r>
            <a:r>
              <a:rPr lang="ru-RU" altLang="ru-RU" dirty="0" smtClean="0"/>
              <a:t>? </a:t>
            </a:r>
            <a:r>
              <a:rPr lang="ru-RU" altLang="ru-RU" sz="3600" b="1" i="1" dirty="0" smtClean="0">
                <a:latin typeface="Times New Roman" panose="02020603050405020304" pitchFamily="18" charset="0"/>
                <a:cs typeface="Times New Roman" panose="02020603050405020304" pitchFamily="18" charset="0"/>
              </a:rPr>
              <a:t>(</a:t>
            </a:r>
            <a:r>
              <a:rPr lang="en-US" altLang="ru-RU" sz="3600" b="1" i="1" dirty="0" smtClean="0">
                <a:latin typeface="Times New Roman" panose="02020603050405020304" pitchFamily="18" charset="0"/>
                <a:cs typeface="Times New Roman" panose="02020603050405020304" pitchFamily="18" charset="0"/>
              </a:rPr>
              <a:t>I</a:t>
            </a:r>
            <a:r>
              <a:rPr lang="ru-RU" altLang="ru-RU" sz="3600" b="1" i="1" dirty="0" smtClean="0">
                <a:latin typeface="Times New Roman" panose="02020603050405020304" pitchFamily="18" charset="0"/>
                <a:cs typeface="Times New Roman" panose="02020603050405020304" pitchFamily="18" charset="0"/>
              </a:rPr>
              <a:t>)</a:t>
            </a:r>
            <a:endParaRPr lang="ru-RU" altLang="ru-RU" b="1" i="1" dirty="0">
              <a:latin typeface="Times New Roman" panose="02020603050405020304" pitchFamily="18" charset="0"/>
              <a:cs typeface="Times New Roman" panose="02020603050405020304" pitchFamily="18" charset="0"/>
            </a:endParaRPr>
          </a:p>
          <a:p>
            <a:pPr marL="381000" indent="-381000"/>
            <a:r>
              <a:rPr lang="ru-RU" altLang="ru-RU" dirty="0"/>
              <a:t>Не обязательно. Только для «нормальных» благ</a:t>
            </a:r>
          </a:p>
          <a:p>
            <a:pPr marL="381000" indent="-381000"/>
            <a:r>
              <a:rPr lang="ru-RU" altLang="ru-RU" b="1" dirty="0">
                <a:solidFill>
                  <a:srgbClr val="FF3300"/>
                </a:solidFill>
              </a:rPr>
              <a:t>Увеличение</a:t>
            </a:r>
            <a:r>
              <a:rPr lang="ru-RU" altLang="ru-RU" dirty="0"/>
              <a:t> </a:t>
            </a:r>
            <a:r>
              <a:rPr lang="ru-RU" altLang="ru-RU" b="1" dirty="0"/>
              <a:t>цены</a:t>
            </a:r>
            <a:r>
              <a:rPr lang="ru-RU" altLang="ru-RU" dirty="0"/>
              <a:t> на </a:t>
            </a:r>
            <a:r>
              <a:rPr lang="ru-RU" altLang="ru-RU" b="1" dirty="0">
                <a:solidFill>
                  <a:srgbClr val="FF3300"/>
                </a:solidFill>
              </a:rPr>
              <a:t>заменяемое</a:t>
            </a:r>
            <a:r>
              <a:rPr lang="ru-RU" altLang="ru-RU" dirty="0"/>
              <a:t> благо </a:t>
            </a:r>
            <a:r>
              <a:rPr lang="en-US" altLang="ru-RU" sz="3600" b="1" i="1" dirty="0">
                <a:latin typeface="Times New Roman" panose="02020603050405020304" pitchFamily="18" charset="0"/>
                <a:cs typeface="Times New Roman" panose="02020603050405020304" pitchFamily="18" charset="0"/>
              </a:rPr>
              <a:t>(</a:t>
            </a:r>
            <a:r>
              <a:rPr lang="en-US" altLang="ru-RU" sz="3600" b="1" i="1" dirty="0" err="1">
                <a:latin typeface="Times New Roman" panose="02020603050405020304" pitchFamily="18" charset="0"/>
                <a:cs typeface="Times New Roman" panose="02020603050405020304" pitchFamily="18" charset="0"/>
              </a:rPr>
              <a:t>Psub</a:t>
            </a:r>
            <a:r>
              <a:rPr lang="en-US" altLang="ru-RU" sz="3600" b="1" i="1" dirty="0">
                <a:latin typeface="Times New Roman" panose="02020603050405020304" pitchFamily="18" charset="0"/>
                <a:cs typeface="Times New Roman" panose="02020603050405020304" pitchFamily="18" charset="0"/>
              </a:rPr>
              <a:t>)</a:t>
            </a:r>
            <a:endParaRPr lang="ru-RU" altLang="ru-RU" sz="3600" b="1" i="1" dirty="0">
              <a:latin typeface="Times New Roman" panose="02020603050405020304" pitchFamily="18" charset="0"/>
              <a:cs typeface="Times New Roman" panose="02020603050405020304" pitchFamily="18" charset="0"/>
            </a:endParaRPr>
          </a:p>
          <a:p>
            <a:pPr marL="381000" indent="-381000"/>
            <a:r>
              <a:rPr lang="ru-RU" altLang="ru-RU" b="1" dirty="0">
                <a:solidFill>
                  <a:schemeClr val="accent2"/>
                </a:solidFill>
              </a:rPr>
              <a:t>Уменьшение</a:t>
            </a:r>
            <a:r>
              <a:rPr lang="ru-RU" altLang="ru-RU" dirty="0"/>
              <a:t> </a:t>
            </a:r>
            <a:r>
              <a:rPr lang="ru-RU" altLang="ru-RU" b="1" dirty="0"/>
              <a:t>цены</a:t>
            </a:r>
            <a:r>
              <a:rPr lang="ru-RU" altLang="ru-RU" dirty="0"/>
              <a:t> на </a:t>
            </a:r>
            <a:r>
              <a:rPr lang="ru-RU" altLang="ru-RU" b="1" dirty="0">
                <a:solidFill>
                  <a:schemeClr val="accent2"/>
                </a:solidFill>
              </a:rPr>
              <a:t>дополняющее</a:t>
            </a:r>
            <a:r>
              <a:rPr lang="ru-RU" altLang="ru-RU" dirty="0"/>
              <a:t> благо </a:t>
            </a:r>
            <a:r>
              <a:rPr lang="en-US" altLang="ru-RU" sz="3600" b="1" i="1" dirty="0">
                <a:latin typeface="Times New Roman" panose="02020603050405020304" pitchFamily="18" charset="0"/>
                <a:cs typeface="Times New Roman" panose="02020603050405020304" pitchFamily="18" charset="0"/>
              </a:rPr>
              <a:t>(</a:t>
            </a:r>
            <a:r>
              <a:rPr lang="en-US" altLang="ru-RU" sz="3600" b="1" i="1" dirty="0" err="1">
                <a:latin typeface="Times New Roman" panose="02020603050405020304" pitchFamily="18" charset="0"/>
                <a:cs typeface="Times New Roman" panose="02020603050405020304" pitchFamily="18" charset="0"/>
              </a:rPr>
              <a:t>Pcom</a:t>
            </a:r>
            <a:r>
              <a:rPr lang="en-US" altLang="ru-RU" sz="3600" b="1" i="1" dirty="0">
                <a:latin typeface="Times New Roman" panose="02020603050405020304" pitchFamily="18" charset="0"/>
                <a:cs typeface="Times New Roman" panose="02020603050405020304" pitchFamily="18" charset="0"/>
              </a:rPr>
              <a:t>)</a:t>
            </a:r>
            <a:endParaRPr lang="ru-RU" altLang="ru-RU" sz="3600" b="1" i="1" dirty="0">
              <a:latin typeface="Times New Roman" panose="02020603050405020304" pitchFamily="18" charset="0"/>
              <a:cs typeface="Times New Roman" panose="02020603050405020304" pitchFamily="18" charset="0"/>
            </a:endParaRPr>
          </a:p>
          <a:p>
            <a:pPr marL="381000" indent="-381000"/>
            <a:r>
              <a:rPr lang="ru-RU" altLang="ru-RU" dirty="0" smtClean="0"/>
              <a:t>Увеличение </a:t>
            </a:r>
            <a:r>
              <a:rPr lang="ru-RU" altLang="ru-RU" dirty="0"/>
              <a:t>количества </a:t>
            </a:r>
            <a:r>
              <a:rPr lang="ru-RU" altLang="ru-RU" dirty="0" smtClean="0"/>
              <a:t>покупателей</a:t>
            </a:r>
            <a:r>
              <a:rPr lang="en-US" altLang="ru-RU" sz="3600" b="1" i="1" dirty="0">
                <a:latin typeface="Times New Roman" panose="02020603050405020304" pitchFamily="18" charset="0"/>
                <a:cs typeface="Times New Roman" panose="02020603050405020304" pitchFamily="18" charset="0"/>
              </a:rPr>
              <a:t> </a:t>
            </a:r>
            <a:r>
              <a:rPr lang="en-US" altLang="ru-RU" sz="3600" b="1" i="1" dirty="0" smtClean="0">
                <a:latin typeface="Times New Roman" panose="02020603050405020304" pitchFamily="18" charset="0"/>
                <a:cs typeface="Times New Roman" panose="02020603050405020304" pitchFamily="18" charset="0"/>
              </a:rPr>
              <a:t>(N)</a:t>
            </a:r>
            <a:endParaRPr lang="ru-RU" altLang="ru-RU" dirty="0"/>
          </a:p>
          <a:p>
            <a:pPr marL="381000" indent="-381000"/>
            <a:r>
              <a:rPr lang="ru-RU" altLang="ru-RU" dirty="0"/>
              <a:t>Мода??? Почему бы нет…</a:t>
            </a:r>
          </a:p>
          <a:p>
            <a:pPr marL="381000" indent="-381000"/>
            <a:r>
              <a:rPr lang="ru-RU" altLang="ru-RU" dirty="0"/>
              <a:t>Новые технологии потребления!!! </a:t>
            </a:r>
            <a:r>
              <a:rPr lang="ru-RU" altLang="ru-RU" sz="2400" dirty="0">
                <a:solidFill>
                  <a:srgbClr val="FF3300"/>
                </a:solidFill>
              </a:rPr>
              <a:t>(не только в быту)</a:t>
            </a:r>
          </a:p>
          <a:p>
            <a:pPr marL="381000" indent="-381000"/>
            <a:r>
              <a:rPr lang="ru-RU" altLang="ru-RU" dirty="0"/>
              <a:t>Изменение внешних условий</a:t>
            </a:r>
          </a:p>
          <a:p>
            <a:pPr marL="381000" indent="-381000"/>
            <a:r>
              <a:rPr lang="ru-RU" altLang="ru-RU" dirty="0"/>
              <a:t>Понижение налога по потребителей</a:t>
            </a:r>
          </a:p>
          <a:p>
            <a:pPr marL="381000" indent="-381000"/>
            <a:r>
              <a:rPr lang="ru-RU" altLang="ru-RU" dirty="0"/>
              <a:t>…</a:t>
            </a:r>
          </a:p>
        </p:txBody>
      </p:sp>
      <p:grpSp>
        <p:nvGrpSpPr>
          <p:cNvPr id="266250" name="Group 10"/>
          <p:cNvGrpSpPr>
            <a:grpSpLocks/>
          </p:cNvGrpSpPr>
          <p:nvPr/>
        </p:nvGrpSpPr>
        <p:grpSpPr bwMode="auto">
          <a:xfrm>
            <a:off x="3701653" y="923086"/>
            <a:ext cx="2197098" cy="2868613"/>
            <a:chOff x="1235" y="717"/>
            <a:chExt cx="1384" cy="1807"/>
          </a:xfrm>
        </p:grpSpPr>
        <p:sp>
          <p:nvSpPr>
            <p:cNvPr id="10245" name="Line 5"/>
            <p:cNvSpPr>
              <a:spLocks noChangeShapeType="1"/>
            </p:cNvSpPr>
            <p:nvPr/>
          </p:nvSpPr>
          <p:spPr bwMode="auto">
            <a:xfrm flipH="1">
              <a:off x="1609" y="1157"/>
              <a:ext cx="363" cy="757"/>
            </a:xfrm>
            <a:prstGeom prst="line">
              <a:avLst/>
            </a:prstGeom>
            <a:noFill/>
            <a:ln w="5715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10246" name="Rectangle 6"/>
            <p:cNvSpPr>
              <a:spLocks noChangeArrowheads="1"/>
            </p:cNvSpPr>
            <p:nvPr/>
          </p:nvSpPr>
          <p:spPr bwMode="auto">
            <a:xfrm>
              <a:off x="1235" y="1914"/>
              <a:ext cx="737" cy="610"/>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sp>
          <p:nvSpPr>
            <p:cNvPr id="10247" name="Rectangle 8"/>
            <p:cNvSpPr>
              <a:spLocks noChangeArrowheads="1"/>
            </p:cNvSpPr>
            <p:nvPr/>
          </p:nvSpPr>
          <p:spPr bwMode="auto">
            <a:xfrm>
              <a:off x="1501" y="717"/>
              <a:ext cx="1118" cy="424"/>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a:p>
          </p:txBody>
        </p:sp>
      </p:grpSp>
      <p:sp>
        <p:nvSpPr>
          <p:cNvPr id="2" name="Rectangle 2"/>
          <p:cNvSpPr>
            <a:spLocks noChangeArrowheads="1"/>
          </p:cNvSpPr>
          <p:nvPr/>
        </p:nvSpPr>
        <p:spPr bwMode="auto">
          <a:xfrm>
            <a:off x="0" y="-3286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 name="Объект 2"/>
          <p:cNvGraphicFramePr>
            <a:graphicFrameLocks noChangeAspect="1"/>
          </p:cNvGraphicFramePr>
          <p:nvPr>
            <p:extLst>
              <p:ext uri="{D42A27DB-BD31-4B8C-83A1-F6EECF244321}">
                <p14:modId xmlns:p14="http://schemas.microsoft.com/office/powerpoint/2010/main" val="772187946"/>
              </p:ext>
            </p:extLst>
          </p:nvPr>
        </p:nvGraphicFramePr>
        <p:xfrm>
          <a:off x="6051176" y="1396067"/>
          <a:ext cx="6167423" cy="1135297"/>
        </p:xfrm>
        <a:graphic>
          <a:graphicData uri="http://schemas.openxmlformats.org/presentationml/2006/ole">
            <mc:AlternateContent xmlns:mc="http://schemas.openxmlformats.org/markup-compatibility/2006">
              <mc:Choice xmlns:v="urn:schemas-microsoft-com:vml" Requires="v">
                <p:oleObj spid="_x0000_s7198" name="Уравнение" r:id="rId3" imgW="1916868" imgH="355446" progId="Equation.3">
                  <p:embed/>
                </p:oleObj>
              </mc:Choice>
              <mc:Fallback>
                <p:oleObj name="Уравнение" r:id="rId3" imgW="1916868" imgH="35544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1176" y="1396067"/>
                        <a:ext cx="6167423" cy="1135297"/>
                      </a:xfrm>
                      <a:prstGeom prst="rect">
                        <a:avLst/>
                      </a:prstGeom>
                      <a:noFill/>
                    </p:spPr>
                  </p:pic>
                </p:oleObj>
              </mc:Fallback>
            </mc:AlternateContent>
          </a:graphicData>
        </a:graphic>
      </p:graphicFrame>
    </p:spTree>
    <p:extLst>
      <p:ext uri="{BB962C8B-B14F-4D97-AF65-F5344CB8AC3E}">
        <p14:creationId xmlns:p14="http://schemas.microsoft.com/office/powerpoint/2010/main" val="38689041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6244">
                                            <p:txEl>
                                              <p:pRg st="0" end="0"/>
                                            </p:txEl>
                                          </p:spTgt>
                                        </p:tgtEl>
                                        <p:attrNameLst>
                                          <p:attrName>style.visibility</p:attrName>
                                        </p:attrNameLst>
                                      </p:cBhvr>
                                      <p:to>
                                        <p:strVal val="visible"/>
                                      </p:to>
                                    </p:set>
                                    <p:animEffect transition="in" filter="wipe(up)">
                                      <p:cBhvr>
                                        <p:cTn id="7" dur="500"/>
                                        <p:tgtEl>
                                          <p:spTgt spid="26624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6244">
                                            <p:txEl>
                                              <p:pRg st="1" end="1"/>
                                            </p:txEl>
                                          </p:spTgt>
                                        </p:tgtEl>
                                        <p:attrNameLst>
                                          <p:attrName>style.visibility</p:attrName>
                                        </p:attrNameLst>
                                      </p:cBhvr>
                                      <p:to>
                                        <p:strVal val="visible"/>
                                      </p:to>
                                    </p:set>
                                    <p:animEffect transition="in" filter="wipe(up)">
                                      <p:cBhvr>
                                        <p:cTn id="12" dur="500"/>
                                        <p:tgtEl>
                                          <p:spTgt spid="26624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66244">
                                            <p:txEl>
                                              <p:pRg st="2" end="2"/>
                                            </p:txEl>
                                          </p:spTgt>
                                        </p:tgtEl>
                                        <p:attrNameLst>
                                          <p:attrName>style.visibility</p:attrName>
                                        </p:attrNameLst>
                                      </p:cBhvr>
                                      <p:to>
                                        <p:strVal val="visible"/>
                                      </p:to>
                                    </p:set>
                                    <p:animEffect transition="in" filter="wipe(up)">
                                      <p:cBhvr>
                                        <p:cTn id="17" dur="500"/>
                                        <p:tgtEl>
                                          <p:spTgt spid="26624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66244">
                                            <p:txEl>
                                              <p:pRg st="3" end="3"/>
                                            </p:txEl>
                                          </p:spTgt>
                                        </p:tgtEl>
                                        <p:attrNameLst>
                                          <p:attrName>style.visibility</p:attrName>
                                        </p:attrNameLst>
                                      </p:cBhvr>
                                      <p:to>
                                        <p:strVal val="visible"/>
                                      </p:to>
                                    </p:set>
                                    <p:animEffect transition="in" filter="wipe(up)">
                                      <p:cBhvr>
                                        <p:cTn id="22" dur="500"/>
                                        <p:tgtEl>
                                          <p:spTgt spid="26624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66244">
                                            <p:txEl>
                                              <p:pRg st="4" end="4"/>
                                            </p:txEl>
                                          </p:spTgt>
                                        </p:tgtEl>
                                        <p:attrNameLst>
                                          <p:attrName>style.visibility</p:attrName>
                                        </p:attrNameLst>
                                      </p:cBhvr>
                                      <p:to>
                                        <p:strVal val="visible"/>
                                      </p:to>
                                    </p:set>
                                    <p:animEffect transition="in" filter="wipe(up)">
                                      <p:cBhvr>
                                        <p:cTn id="27" dur="500"/>
                                        <p:tgtEl>
                                          <p:spTgt spid="26624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66250"/>
                                        </p:tgtEl>
                                        <p:attrNameLst>
                                          <p:attrName>style.visibility</p:attrName>
                                        </p:attrNameLst>
                                      </p:cBhvr>
                                      <p:to>
                                        <p:strVal val="visible"/>
                                      </p:to>
                                    </p:set>
                                    <p:animEffect transition="in" filter="wipe(up)">
                                      <p:cBhvr>
                                        <p:cTn id="32" dur="500"/>
                                        <p:tgtEl>
                                          <p:spTgt spid="26625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66244">
                                            <p:txEl>
                                              <p:pRg st="5" end="5"/>
                                            </p:txEl>
                                          </p:spTgt>
                                        </p:tgtEl>
                                        <p:attrNameLst>
                                          <p:attrName>style.visibility</p:attrName>
                                        </p:attrNameLst>
                                      </p:cBhvr>
                                      <p:to>
                                        <p:strVal val="visible"/>
                                      </p:to>
                                    </p:set>
                                    <p:animEffect transition="in" filter="wipe(up)">
                                      <p:cBhvr>
                                        <p:cTn id="37" dur="500"/>
                                        <p:tgtEl>
                                          <p:spTgt spid="26624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66244">
                                            <p:txEl>
                                              <p:pRg st="6" end="6"/>
                                            </p:txEl>
                                          </p:spTgt>
                                        </p:tgtEl>
                                        <p:attrNameLst>
                                          <p:attrName>style.visibility</p:attrName>
                                        </p:attrNameLst>
                                      </p:cBhvr>
                                      <p:to>
                                        <p:strVal val="visible"/>
                                      </p:to>
                                    </p:set>
                                    <p:animEffect transition="in" filter="wipe(up)">
                                      <p:cBhvr>
                                        <p:cTn id="42" dur="500"/>
                                        <p:tgtEl>
                                          <p:spTgt spid="26624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66244">
                                            <p:txEl>
                                              <p:pRg st="7" end="7"/>
                                            </p:txEl>
                                          </p:spTgt>
                                        </p:tgtEl>
                                        <p:attrNameLst>
                                          <p:attrName>style.visibility</p:attrName>
                                        </p:attrNameLst>
                                      </p:cBhvr>
                                      <p:to>
                                        <p:strVal val="visible"/>
                                      </p:to>
                                    </p:set>
                                    <p:animEffect transition="in" filter="wipe(up)">
                                      <p:cBhvr>
                                        <p:cTn id="47" dur="500"/>
                                        <p:tgtEl>
                                          <p:spTgt spid="26624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66244">
                                            <p:txEl>
                                              <p:pRg st="8" end="8"/>
                                            </p:txEl>
                                          </p:spTgt>
                                        </p:tgtEl>
                                        <p:attrNameLst>
                                          <p:attrName>style.visibility</p:attrName>
                                        </p:attrNameLst>
                                      </p:cBhvr>
                                      <p:to>
                                        <p:strVal val="visible"/>
                                      </p:to>
                                    </p:set>
                                    <p:animEffect transition="in" filter="wipe(up)">
                                      <p:cBhvr>
                                        <p:cTn id="52" dur="500"/>
                                        <p:tgtEl>
                                          <p:spTgt spid="266244">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66244">
                                            <p:txEl>
                                              <p:pRg st="9" end="9"/>
                                            </p:txEl>
                                          </p:spTgt>
                                        </p:tgtEl>
                                        <p:attrNameLst>
                                          <p:attrName>style.visibility</p:attrName>
                                        </p:attrNameLst>
                                      </p:cBhvr>
                                      <p:to>
                                        <p:strVal val="visible"/>
                                      </p:to>
                                    </p:set>
                                    <p:animEffect transition="in" filter="wipe(up)">
                                      <p:cBhvr>
                                        <p:cTn id="57" dur="500"/>
                                        <p:tgtEl>
                                          <p:spTgt spid="266244">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4"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Закон предложения</a:t>
            </a:r>
            <a:endParaRPr lang="ru-RU" dirty="0"/>
          </a:p>
        </p:txBody>
      </p:sp>
      <p:sp>
        <p:nvSpPr>
          <p:cNvPr id="4" name="Прямоугольник 3"/>
          <p:cNvSpPr/>
          <p:nvPr/>
        </p:nvSpPr>
        <p:spPr>
          <a:xfrm>
            <a:off x="1932039" y="2043951"/>
            <a:ext cx="8377084" cy="1569660"/>
          </a:xfrm>
          <a:prstGeom prst="rect">
            <a:avLst/>
          </a:prstGeom>
        </p:spPr>
        <p:txBody>
          <a:bodyPr wrap="square">
            <a:spAutoFit/>
          </a:bodyPr>
          <a:lstStyle/>
          <a:p>
            <a:r>
              <a:rPr lang="ru-RU" sz="3200" i="1" dirty="0">
                <a:solidFill>
                  <a:srgbClr val="000000"/>
                </a:solidFill>
                <a:ea typeface="Times New Roman" panose="02020603050405020304" pitchFamily="18" charset="0"/>
              </a:rPr>
              <a:t>Положительная </a:t>
            </a:r>
            <a:r>
              <a:rPr lang="ru-RU" sz="3200" i="1" dirty="0" smtClean="0">
                <a:solidFill>
                  <a:srgbClr val="000000"/>
                </a:solidFill>
                <a:ea typeface="Times New Roman" panose="02020603050405020304" pitchFamily="18" charset="0"/>
              </a:rPr>
              <a:t>связь между </a:t>
            </a:r>
            <a:br>
              <a:rPr lang="ru-RU" sz="3200" i="1" dirty="0" smtClean="0">
                <a:solidFill>
                  <a:srgbClr val="000000"/>
                </a:solidFill>
                <a:ea typeface="Times New Roman" panose="02020603050405020304" pitchFamily="18" charset="0"/>
              </a:rPr>
            </a:br>
            <a:r>
              <a:rPr lang="ru-RU" sz="3200" i="1" dirty="0" smtClean="0">
                <a:solidFill>
                  <a:srgbClr val="000000"/>
                </a:solidFill>
                <a:ea typeface="Times New Roman" panose="02020603050405020304" pitchFamily="18" charset="0"/>
              </a:rPr>
              <a:t>изменениями цены </a:t>
            </a:r>
            <a:r>
              <a:rPr lang="ru-RU" sz="3200" i="1" dirty="0">
                <a:solidFill>
                  <a:srgbClr val="000000"/>
                </a:solidFill>
                <a:ea typeface="Times New Roman" panose="02020603050405020304" pitchFamily="18" charset="0"/>
              </a:rPr>
              <a:t>и </a:t>
            </a:r>
            <a:r>
              <a:rPr lang="ru-RU" sz="3200" i="1" dirty="0" smtClean="0">
                <a:solidFill>
                  <a:srgbClr val="000000"/>
                </a:solidFill>
                <a:ea typeface="Times New Roman" panose="02020603050405020304" pitchFamily="18" charset="0"/>
              </a:rPr>
              <a:t>величины </a:t>
            </a:r>
            <a:r>
              <a:rPr lang="ru-RU" sz="3200" i="1" dirty="0">
                <a:solidFill>
                  <a:srgbClr val="000000"/>
                </a:solidFill>
                <a:ea typeface="Times New Roman" panose="02020603050405020304" pitchFamily="18" charset="0"/>
              </a:rPr>
              <a:t>предложения </a:t>
            </a:r>
            <a:r>
              <a:rPr lang="ru-RU" sz="3200" i="1" dirty="0" smtClean="0">
                <a:solidFill>
                  <a:srgbClr val="000000"/>
                </a:solidFill>
                <a:ea typeface="Times New Roman" panose="02020603050405020304" pitchFamily="18" charset="0"/>
              </a:rPr>
              <a:t/>
            </a:r>
            <a:br>
              <a:rPr lang="ru-RU" sz="3200" i="1" dirty="0" smtClean="0">
                <a:solidFill>
                  <a:srgbClr val="000000"/>
                </a:solidFill>
                <a:ea typeface="Times New Roman" panose="02020603050405020304" pitchFamily="18" charset="0"/>
              </a:rPr>
            </a:br>
            <a:r>
              <a:rPr lang="ru-RU" sz="3200" i="1" dirty="0" smtClean="0">
                <a:solidFill>
                  <a:srgbClr val="000000"/>
                </a:solidFill>
                <a:ea typeface="Times New Roman" panose="02020603050405020304" pitchFamily="18" charset="0"/>
              </a:rPr>
              <a:t>называется</a:t>
            </a:r>
            <a:r>
              <a:rPr lang="ru-RU" sz="3200" dirty="0" smtClean="0">
                <a:solidFill>
                  <a:srgbClr val="000000"/>
                </a:solidFill>
                <a:ea typeface="Times New Roman" panose="02020603050405020304" pitchFamily="18" charset="0"/>
              </a:rPr>
              <a:t> </a:t>
            </a:r>
            <a:r>
              <a:rPr lang="ru-RU" sz="3200" b="1" dirty="0">
                <a:solidFill>
                  <a:srgbClr val="000000"/>
                </a:solidFill>
                <a:ea typeface="Times New Roman" panose="02020603050405020304" pitchFamily="18" charset="0"/>
              </a:rPr>
              <a:t>законом предложения</a:t>
            </a:r>
            <a:endParaRPr lang="ru-RU" sz="3200" dirty="0"/>
          </a:p>
        </p:txBody>
      </p:sp>
      <p:sp>
        <p:nvSpPr>
          <p:cNvPr id="5" name="TextBox 4"/>
          <p:cNvSpPr txBox="1"/>
          <p:nvPr/>
        </p:nvSpPr>
        <p:spPr>
          <a:xfrm>
            <a:off x="2357362" y="4489338"/>
            <a:ext cx="6252674" cy="461665"/>
          </a:xfrm>
          <a:prstGeom prst="rect">
            <a:avLst/>
          </a:prstGeom>
          <a:noFill/>
        </p:spPr>
        <p:txBody>
          <a:bodyPr wrap="none" rtlCol="0">
            <a:spAutoFit/>
          </a:bodyPr>
          <a:lstStyle/>
          <a:p>
            <a:r>
              <a:rPr lang="ru-RU" altLang="zh-CN" sz="2400" dirty="0" smtClean="0"/>
              <a:t>Это континентальный </a:t>
            </a:r>
            <a:r>
              <a:rPr lang="ru-RU" altLang="zh-CN" sz="2400" dirty="0"/>
              <a:t>или </a:t>
            </a:r>
            <a:r>
              <a:rPr lang="ru-RU" altLang="zh-CN" sz="2400" dirty="0" smtClean="0"/>
              <a:t>островной подход?</a:t>
            </a:r>
            <a:endParaRPr lang="ru-RU" sz="2400" dirty="0"/>
          </a:p>
        </p:txBody>
      </p:sp>
    </p:spTree>
    <p:extLst>
      <p:ext uri="{BB962C8B-B14F-4D97-AF65-F5344CB8AC3E}">
        <p14:creationId xmlns:p14="http://schemas.microsoft.com/office/powerpoint/2010/main" val="3233263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225039" y="273845"/>
            <a:ext cx="9684774" cy="1143000"/>
          </a:xfrm>
        </p:spPr>
        <p:txBody>
          <a:bodyPr>
            <a:normAutofit/>
          </a:bodyPr>
          <a:lstStyle/>
          <a:p>
            <a:r>
              <a:rPr lang="ru-RU" altLang="zh-CN" sz="3200" dirty="0" smtClean="0"/>
              <a:t>«</a:t>
            </a:r>
            <a:r>
              <a:rPr lang="ru-RU" sz="3200" dirty="0"/>
              <a:t>Закон предложения</a:t>
            </a:r>
            <a:r>
              <a:rPr lang="ru-RU" altLang="zh-CN" sz="3200" dirty="0" smtClean="0"/>
              <a:t>» </a:t>
            </a:r>
            <a:r>
              <a:rPr lang="ru-RU" altLang="zh-CN" sz="3200" dirty="0"/>
              <a:t>– </a:t>
            </a:r>
            <a:r>
              <a:rPr lang="ru-RU" altLang="zh-CN" sz="3200" dirty="0" smtClean="0"/>
              <a:t>пока - только </a:t>
            </a:r>
            <a:r>
              <a:rPr lang="ru-RU" altLang="zh-CN" sz="3200" dirty="0"/>
              <a:t>здравый смысл</a:t>
            </a:r>
            <a:r>
              <a:rPr lang="ru-RU" altLang="zh-CN" sz="3200" dirty="0" smtClean="0"/>
              <a:t>)</a:t>
            </a:r>
            <a:endParaRPr lang="ru-RU" altLang="ru-RU" sz="2400" dirty="0"/>
          </a:p>
        </p:txBody>
      </p:sp>
      <p:sp>
        <p:nvSpPr>
          <p:cNvPr id="40963" name="AutoShape 8"/>
          <p:cNvSpPr>
            <a:spLocks noChangeArrowheads="1"/>
          </p:cNvSpPr>
          <p:nvPr/>
        </p:nvSpPr>
        <p:spPr bwMode="auto">
          <a:xfrm>
            <a:off x="5588000" y="5195888"/>
            <a:ext cx="3830638" cy="1073150"/>
          </a:xfrm>
          <a:prstGeom prst="wedgeRoundRectCallout">
            <a:avLst>
              <a:gd name="adj1" fmla="val -114648"/>
              <a:gd name="adj2" fmla="val -23963"/>
              <a:gd name="adj3" fmla="val 16667"/>
            </a:avLst>
          </a:prstGeom>
          <a:solidFill>
            <a:schemeClr val="accent1"/>
          </a:solidFill>
          <a:ln w="9525">
            <a:solidFill>
              <a:schemeClr val="tx1"/>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1800"/>
              <a:t>Кривая предложения: граница </a:t>
            </a:r>
            <a:r>
              <a:rPr lang="ru-RU" altLang="ru-RU" sz="1800" b="1">
                <a:solidFill>
                  <a:srgbClr val="FF3300"/>
                </a:solidFill>
              </a:rPr>
              <a:t>косвенной</a:t>
            </a:r>
            <a:r>
              <a:rPr lang="ru-RU" altLang="ru-RU" sz="1800"/>
              <a:t> конкуренции производителей</a:t>
            </a:r>
          </a:p>
        </p:txBody>
      </p:sp>
      <p:sp>
        <p:nvSpPr>
          <p:cNvPr id="40964" name="Freeform 12"/>
          <p:cNvSpPr>
            <a:spLocks/>
          </p:cNvSpPr>
          <p:nvPr/>
        </p:nvSpPr>
        <p:spPr bwMode="auto">
          <a:xfrm>
            <a:off x="2225676" y="2701925"/>
            <a:ext cx="8289925" cy="3092450"/>
          </a:xfrm>
          <a:custGeom>
            <a:avLst/>
            <a:gdLst>
              <a:gd name="T0" fmla="*/ 0 w 5222"/>
              <a:gd name="T1" fmla="*/ 2147483647 h 1948"/>
              <a:gd name="T2" fmla="*/ 0 w 5222"/>
              <a:gd name="T3" fmla="*/ 0 h 1948"/>
              <a:gd name="T4" fmla="*/ 2147483647 w 5222"/>
              <a:gd name="T5" fmla="*/ 0 h 1948"/>
              <a:gd name="T6" fmla="*/ 0 w 5222"/>
              <a:gd name="T7" fmla="*/ 2147483647 h 1948"/>
              <a:gd name="T8" fmla="*/ 0 60000 65536"/>
              <a:gd name="T9" fmla="*/ 0 60000 65536"/>
              <a:gd name="T10" fmla="*/ 0 60000 65536"/>
              <a:gd name="T11" fmla="*/ 0 60000 65536"/>
              <a:gd name="T12" fmla="*/ 0 w 5222"/>
              <a:gd name="T13" fmla="*/ 0 h 1948"/>
              <a:gd name="T14" fmla="*/ 5222 w 5222"/>
              <a:gd name="T15" fmla="*/ 1948 h 1948"/>
            </a:gdLst>
            <a:ahLst/>
            <a:cxnLst>
              <a:cxn ang="T8">
                <a:pos x="T0" y="T1"/>
              </a:cxn>
              <a:cxn ang="T9">
                <a:pos x="T2" y="T3"/>
              </a:cxn>
              <a:cxn ang="T10">
                <a:pos x="T4" y="T5"/>
              </a:cxn>
              <a:cxn ang="T11">
                <a:pos x="T6" y="T7"/>
              </a:cxn>
            </a:cxnLst>
            <a:rect l="T12" t="T13" r="T14" b="T15"/>
            <a:pathLst>
              <a:path w="5222" h="1948">
                <a:moveTo>
                  <a:pt x="0" y="1948"/>
                </a:moveTo>
                <a:lnTo>
                  <a:pt x="0" y="0"/>
                </a:lnTo>
                <a:lnTo>
                  <a:pt x="5222" y="0"/>
                </a:lnTo>
                <a:lnTo>
                  <a:pt x="0" y="1948"/>
                </a:lnTo>
                <a:close/>
              </a:path>
            </a:pathLst>
          </a:custGeom>
          <a:solidFill>
            <a:srgbClr val="65B9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40965" name="Freeform 13"/>
          <p:cNvSpPr>
            <a:spLocks/>
          </p:cNvSpPr>
          <p:nvPr/>
        </p:nvSpPr>
        <p:spPr bwMode="auto">
          <a:xfrm>
            <a:off x="2225676" y="2701925"/>
            <a:ext cx="8289925" cy="3092450"/>
          </a:xfrm>
          <a:custGeom>
            <a:avLst/>
            <a:gdLst>
              <a:gd name="T0" fmla="*/ 0 w 5222"/>
              <a:gd name="T1" fmla="*/ 2147483647 h 1948"/>
              <a:gd name="T2" fmla="*/ 0 w 5222"/>
              <a:gd name="T3" fmla="*/ 0 h 1948"/>
              <a:gd name="T4" fmla="*/ 2147483647 w 5222"/>
              <a:gd name="T5" fmla="*/ 0 h 1948"/>
              <a:gd name="T6" fmla="*/ 0 w 5222"/>
              <a:gd name="T7" fmla="*/ 2147483647 h 1948"/>
              <a:gd name="T8" fmla="*/ 0 60000 65536"/>
              <a:gd name="T9" fmla="*/ 0 60000 65536"/>
              <a:gd name="T10" fmla="*/ 0 60000 65536"/>
              <a:gd name="T11" fmla="*/ 0 60000 65536"/>
              <a:gd name="T12" fmla="*/ 0 w 5222"/>
              <a:gd name="T13" fmla="*/ 0 h 1948"/>
              <a:gd name="T14" fmla="*/ 5222 w 5222"/>
              <a:gd name="T15" fmla="*/ 1948 h 1948"/>
            </a:gdLst>
            <a:ahLst/>
            <a:cxnLst>
              <a:cxn ang="T8">
                <a:pos x="T0" y="T1"/>
              </a:cxn>
              <a:cxn ang="T9">
                <a:pos x="T2" y="T3"/>
              </a:cxn>
              <a:cxn ang="T10">
                <a:pos x="T4" y="T5"/>
              </a:cxn>
              <a:cxn ang="T11">
                <a:pos x="T6" y="T7"/>
              </a:cxn>
            </a:cxnLst>
            <a:rect l="T12" t="T13" r="T14" b="T15"/>
            <a:pathLst>
              <a:path w="5222" h="1948">
                <a:moveTo>
                  <a:pt x="0" y="1948"/>
                </a:moveTo>
                <a:lnTo>
                  <a:pt x="0" y="0"/>
                </a:lnTo>
                <a:lnTo>
                  <a:pt x="5222" y="0"/>
                </a:lnTo>
                <a:lnTo>
                  <a:pt x="0" y="1948"/>
                </a:lnTo>
                <a:close/>
              </a:path>
            </a:pathLst>
          </a:cu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40966" name="Rectangle 19"/>
          <p:cNvSpPr>
            <a:spLocks noChangeArrowheads="1"/>
          </p:cNvSpPr>
          <p:nvPr/>
        </p:nvSpPr>
        <p:spPr bwMode="auto">
          <a:xfrm>
            <a:off x="9258300" y="3187897"/>
            <a:ext cx="20669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r" eaLnBrk="1" hangingPunct="1"/>
            <a:r>
              <a:rPr lang="ru-RU" altLang="ru-RU" sz="2600" b="1" i="1" dirty="0" smtClean="0">
                <a:solidFill>
                  <a:srgbClr val="000000"/>
                </a:solidFill>
                <a:latin typeface="Times New Roman" panose="02020603050405020304" pitchFamily="18" charset="0"/>
              </a:rPr>
              <a:t>S – </a:t>
            </a:r>
            <a:r>
              <a:rPr lang="ru-RU" altLang="ru-RU" sz="2000" dirty="0" smtClean="0">
                <a:solidFill>
                  <a:srgbClr val="000000"/>
                </a:solidFill>
                <a:latin typeface="+mn-lt"/>
              </a:rPr>
              <a:t>предложение (</a:t>
            </a:r>
            <a:r>
              <a:rPr lang="en-US" altLang="ru-RU" sz="2000" b="1" dirty="0" smtClean="0">
                <a:solidFill>
                  <a:srgbClr val="000000"/>
                </a:solidFill>
                <a:latin typeface="+mn-lt"/>
              </a:rPr>
              <a:t>Supply</a:t>
            </a:r>
            <a:r>
              <a:rPr lang="ru-RU" altLang="ru-RU" sz="2000" dirty="0" smtClean="0">
                <a:solidFill>
                  <a:srgbClr val="000000"/>
                </a:solidFill>
                <a:latin typeface="+mn-lt"/>
              </a:rPr>
              <a:t>) </a:t>
            </a:r>
            <a:endParaRPr lang="ru-RU" altLang="ru-RU" sz="1800" dirty="0">
              <a:latin typeface="+mn-lt"/>
            </a:endParaRPr>
          </a:p>
        </p:txBody>
      </p:sp>
      <p:sp>
        <p:nvSpPr>
          <p:cNvPr id="40967" name="Rectangle 21"/>
          <p:cNvSpPr>
            <a:spLocks noChangeArrowheads="1"/>
          </p:cNvSpPr>
          <p:nvPr/>
        </p:nvSpPr>
        <p:spPr bwMode="auto">
          <a:xfrm>
            <a:off x="9505951" y="6451601"/>
            <a:ext cx="238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Q</a:t>
            </a:r>
            <a:endParaRPr lang="ru-RU" altLang="ru-RU" sz="1800"/>
          </a:p>
        </p:txBody>
      </p:sp>
      <p:sp>
        <p:nvSpPr>
          <p:cNvPr id="40968" name="Rectangle 23"/>
          <p:cNvSpPr>
            <a:spLocks noChangeArrowheads="1"/>
          </p:cNvSpPr>
          <p:nvPr/>
        </p:nvSpPr>
        <p:spPr bwMode="auto">
          <a:xfrm>
            <a:off x="1846263" y="2419350"/>
            <a:ext cx="2035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P</a:t>
            </a:r>
            <a:endParaRPr lang="ru-RU" altLang="ru-RU" sz="1800"/>
          </a:p>
        </p:txBody>
      </p:sp>
      <p:sp>
        <p:nvSpPr>
          <p:cNvPr id="40969" name="Rectangle 26"/>
          <p:cNvSpPr>
            <a:spLocks noChangeArrowheads="1"/>
          </p:cNvSpPr>
          <p:nvPr/>
        </p:nvSpPr>
        <p:spPr bwMode="auto">
          <a:xfrm>
            <a:off x="6067426" y="2854326"/>
            <a:ext cx="379413"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sz="1800"/>
          </a:p>
        </p:txBody>
      </p:sp>
      <p:sp>
        <p:nvSpPr>
          <p:cNvPr id="40970" name="Rectangle 27"/>
          <p:cNvSpPr>
            <a:spLocks noChangeArrowheads="1"/>
          </p:cNvSpPr>
          <p:nvPr/>
        </p:nvSpPr>
        <p:spPr bwMode="auto">
          <a:xfrm>
            <a:off x="6092826" y="2878139"/>
            <a:ext cx="220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А</a:t>
            </a:r>
            <a:endParaRPr lang="ru-RU" altLang="ru-RU" sz="1800"/>
          </a:p>
        </p:txBody>
      </p:sp>
      <p:sp>
        <p:nvSpPr>
          <p:cNvPr id="40971" name="Rectangle 29"/>
          <p:cNvSpPr>
            <a:spLocks noChangeArrowheads="1"/>
          </p:cNvSpPr>
          <p:nvPr/>
        </p:nvSpPr>
        <p:spPr bwMode="auto">
          <a:xfrm>
            <a:off x="2478089" y="3208339"/>
            <a:ext cx="3184525" cy="129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sz="1800"/>
          </a:p>
        </p:txBody>
      </p:sp>
      <p:sp>
        <p:nvSpPr>
          <p:cNvPr id="40972" name="Rectangle 30"/>
          <p:cNvSpPr>
            <a:spLocks noChangeArrowheads="1"/>
          </p:cNvSpPr>
          <p:nvPr/>
        </p:nvSpPr>
        <p:spPr bwMode="auto">
          <a:xfrm>
            <a:off x="2478089" y="3208339"/>
            <a:ext cx="3184525" cy="129222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endParaRPr lang="ru-RU" altLang="ru-RU" sz="1800"/>
          </a:p>
        </p:txBody>
      </p:sp>
      <p:sp>
        <p:nvSpPr>
          <p:cNvPr id="40973" name="Rectangle 31"/>
          <p:cNvSpPr>
            <a:spLocks noChangeArrowheads="1"/>
          </p:cNvSpPr>
          <p:nvPr/>
        </p:nvSpPr>
        <p:spPr bwMode="auto">
          <a:xfrm>
            <a:off x="2520950" y="3303588"/>
            <a:ext cx="1043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a:solidFill>
                  <a:srgbClr val="000000"/>
                </a:solidFill>
                <a:latin typeface="Arial Rounded MT Bold" panose="020F0704030504030204" pitchFamily="34" charset="0"/>
              </a:rPr>
              <a:t>Область</a:t>
            </a:r>
            <a:r>
              <a:rPr lang="ru-RU" altLang="ru-RU" sz="2200">
                <a:solidFill>
                  <a:srgbClr val="000000"/>
                </a:solidFill>
                <a:latin typeface="Times New Roman" panose="02020603050405020304" pitchFamily="18" charset="0"/>
              </a:rPr>
              <a:t> </a:t>
            </a:r>
            <a:endParaRPr lang="ru-RU" altLang="ru-RU" sz="1800"/>
          </a:p>
        </p:txBody>
      </p:sp>
      <p:sp>
        <p:nvSpPr>
          <p:cNvPr id="40974" name="Rectangle 32"/>
          <p:cNvSpPr>
            <a:spLocks noChangeArrowheads="1"/>
          </p:cNvSpPr>
          <p:nvPr/>
        </p:nvSpPr>
        <p:spPr bwMode="auto">
          <a:xfrm>
            <a:off x="3792539" y="3284538"/>
            <a:ext cx="17104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a:solidFill>
                  <a:srgbClr val="000000"/>
                </a:solidFill>
                <a:latin typeface="Arial Rounded MT Bold" panose="020F0704030504030204" pitchFamily="34" charset="0"/>
              </a:rPr>
              <a:t>совершенной</a:t>
            </a:r>
            <a:r>
              <a:rPr lang="ru-RU" altLang="ru-RU" sz="2200">
                <a:solidFill>
                  <a:srgbClr val="000000"/>
                </a:solidFill>
                <a:latin typeface="Times New Roman" panose="02020603050405020304" pitchFamily="18" charset="0"/>
              </a:rPr>
              <a:t> </a:t>
            </a:r>
            <a:endParaRPr lang="ru-RU" altLang="ru-RU" sz="1800"/>
          </a:p>
        </p:txBody>
      </p:sp>
      <p:sp>
        <p:nvSpPr>
          <p:cNvPr id="40975" name="Rectangle 33"/>
          <p:cNvSpPr>
            <a:spLocks noChangeArrowheads="1"/>
          </p:cNvSpPr>
          <p:nvPr/>
        </p:nvSpPr>
        <p:spPr bwMode="auto">
          <a:xfrm>
            <a:off x="3287713" y="3613150"/>
            <a:ext cx="16535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a:solidFill>
                  <a:srgbClr val="000000"/>
                </a:solidFill>
                <a:latin typeface="Arial Rounded MT Bold" panose="020F0704030504030204" pitchFamily="34" charset="0"/>
              </a:rPr>
              <a:t>конкуренции</a:t>
            </a:r>
            <a:r>
              <a:rPr lang="ru-RU" altLang="ru-RU" sz="2200">
                <a:solidFill>
                  <a:srgbClr val="000000"/>
                </a:solidFill>
                <a:latin typeface="Times New Roman" panose="02020603050405020304" pitchFamily="18" charset="0"/>
              </a:rPr>
              <a:t> </a:t>
            </a:r>
            <a:endParaRPr lang="ru-RU" altLang="ru-RU" sz="1800"/>
          </a:p>
        </p:txBody>
      </p:sp>
      <p:sp>
        <p:nvSpPr>
          <p:cNvPr id="40976" name="Rectangle 34"/>
          <p:cNvSpPr>
            <a:spLocks noChangeArrowheads="1"/>
          </p:cNvSpPr>
          <p:nvPr/>
        </p:nvSpPr>
        <p:spPr bwMode="auto">
          <a:xfrm>
            <a:off x="3438525" y="3968750"/>
            <a:ext cx="12958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a:solidFill>
                  <a:srgbClr val="000000"/>
                </a:solidFill>
                <a:latin typeface="Arial Rounded MT Bold" panose="020F0704030504030204" pitchFamily="34" charset="0"/>
              </a:rPr>
              <a:t>продавцов</a:t>
            </a:r>
            <a:endParaRPr lang="ru-RU" altLang="ru-RU" sz="1800">
              <a:latin typeface="Arial Rounded MT Bold" panose="020F0704030504030204" pitchFamily="34" charset="0"/>
            </a:endParaRPr>
          </a:p>
        </p:txBody>
      </p:sp>
      <p:sp>
        <p:nvSpPr>
          <p:cNvPr id="40977" name="Rectangle 35"/>
          <p:cNvSpPr>
            <a:spLocks noChangeArrowheads="1"/>
          </p:cNvSpPr>
          <p:nvPr/>
        </p:nvSpPr>
        <p:spPr bwMode="auto">
          <a:xfrm>
            <a:off x="4702175" y="3968750"/>
            <a:ext cx="705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a:solidFill>
                  <a:srgbClr val="000000"/>
                </a:solidFill>
                <a:latin typeface="Times New Roman" panose="02020603050405020304" pitchFamily="18" charset="0"/>
              </a:rPr>
              <a:t> </a:t>
            </a:r>
            <a:endParaRPr lang="ru-RU" altLang="ru-RU" sz="1800"/>
          </a:p>
        </p:txBody>
      </p:sp>
      <p:grpSp>
        <p:nvGrpSpPr>
          <p:cNvPr id="236580" name="Group 36"/>
          <p:cNvGrpSpPr>
            <a:grpSpLocks/>
          </p:cNvGrpSpPr>
          <p:nvPr/>
        </p:nvGrpSpPr>
        <p:grpSpPr bwMode="auto">
          <a:xfrm>
            <a:off x="7559678" y="4195763"/>
            <a:ext cx="1700213" cy="996950"/>
            <a:chOff x="3802" y="2643"/>
            <a:chExt cx="1071" cy="628"/>
          </a:xfrm>
        </p:grpSpPr>
        <p:sp>
          <p:nvSpPr>
            <p:cNvPr id="40984" name="Rectangle 38"/>
            <p:cNvSpPr>
              <a:spLocks noChangeArrowheads="1"/>
            </p:cNvSpPr>
            <p:nvPr/>
          </p:nvSpPr>
          <p:spPr bwMode="auto">
            <a:xfrm>
              <a:off x="3802" y="2643"/>
              <a:ext cx="90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a:solidFill>
                    <a:srgbClr val="000000"/>
                  </a:solidFill>
                  <a:latin typeface="Arial Rounded MT Bold" panose="020F0704030504030204" pitchFamily="34" charset="0"/>
                </a:rPr>
                <a:t>Изменение</a:t>
              </a:r>
              <a:r>
                <a:rPr lang="ru-RU" altLang="ru-RU" sz="2200">
                  <a:solidFill>
                    <a:srgbClr val="000000"/>
                  </a:solidFill>
                  <a:latin typeface="Times New Roman" panose="02020603050405020304" pitchFamily="18" charset="0"/>
                </a:rPr>
                <a:t> </a:t>
              </a:r>
              <a:endParaRPr lang="ru-RU" altLang="ru-RU" sz="1800"/>
            </a:p>
          </p:txBody>
        </p:sp>
        <p:sp>
          <p:nvSpPr>
            <p:cNvPr id="40985" name="Rectangle 39"/>
            <p:cNvSpPr>
              <a:spLocks noChangeArrowheads="1"/>
            </p:cNvSpPr>
            <p:nvPr/>
          </p:nvSpPr>
          <p:spPr bwMode="auto">
            <a:xfrm>
              <a:off x="3802" y="2851"/>
              <a:ext cx="82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b="1" u="sng">
                  <a:solidFill>
                    <a:srgbClr val="FF3300"/>
                  </a:solidFill>
                  <a:latin typeface="Arial Rounded MT Bold" panose="020F0704030504030204" pitchFamily="34" charset="0"/>
                </a:rPr>
                <a:t>величины</a:t>
              </a:r>
              <a:r>
                <a:rPr lang="ru-RU" altLang="ru-RU" sz="2200">
                  <a:solidFill>
                    <a:srgbClr val="000000"/>
                  </a:solidFill>
                  <a:latin typeface="Times New Roman" panose="02020603050405020304" pitchFamily="18" charset="0"/>
                </a:rPr>
                <a:t> </a:t>
              </a:r>
              <a:endParaRPr lang="ru-RU" altLang="ru-RU" sz="1800"/>
            </a:p>
          </p:txBody>
        </p:sp>
        <p:sp>
          <p:nvSpPr>
            <p:cNvPr id="40986" name="Rectangle 40"/>
            <p:cNvSpPr>
              <a:spLocks noChangeArrowheads="1"/>
            </p:cNvSpPr>
            <p:nvPr/>
          </p:nvSpPr>
          <p:spPr bwMode="auto">
            <a:xfrm>
              <a:off x="3802" y="3058"/>
              <a:ext cx="107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200" b="1">
                  <a:solidFill>
                    <a:srgbClr val="FF3300"/>
                  </a:solidFill>
                  <a:latin typeface="Arial Rounded MT Bold" panose="020F0704030504030204" pitchFamily="34" charset="0"/>
                </a:rPr>
                <a:t>предложения</a:t>
              </a:r>
            </a:p>
          </p:txBody>
        </p:sp>
      </p:grpSp>
      <p:sp>
        <p:nvSpPr>
          <p:cNvPr id="236575" name="Line 43"/>
          <p:cNvSpPr>
            <a:spLocks noChangeShapeType="1"/>
          </p:cNvSpPr>
          <p:nvPr/>
        </p:nvSpPr>
        <p:spPr bwMode="auto">
          <a:xfrm flipV="1">
            <a:off x="6191250" y="3409950"/>
            <a:ext cx="3067050" cy="1143000"/>
          </a:xfrm>
          <a:prstGeom prst="line">
            <a:avLst/>
          </a:prstGeom>
          <a:noFill/>
          <a:ln w="57150">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40980" name="Freeform 44"/>
          <p:cNvSpPr>
            <a:spLocks/>
          </p:cNvSpPr>
          <p:nvPr/>
        </p:nvSpPr>
        <p:spPr bwMode="auto">
          <a:xfrm>
            <a:off x="2220913" y="2166938"/>
            <a:ext cx="7264400" cy="4229100"/>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40981" name="Freeform 45"/>
          <p:cNvSpPr>
            <a:spLocks/>
          </p:cNvSpPr>
          <p:nvPr/>
        </p:nvSpPr>
        <p:spPr bwMode="auto">
          <a:xfrm flipV="1">
            <a:off x="6037263" y="3373438"/>
            <a:ext cx="2197100" cy="838200"/>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med" len="lg"/>
            <a:tailEnd type="stealth" w="med"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40982" name="Text Box 34"/>
          <p:cNvSpPr txBox="1">
            <a:spLocks noChangeArrowheads="1"/>
          </p:cNvSpPr>
          <p:nvPr/>
        </p:nvSpPr>
        <p:spPr bwMode="auto">
          <a:xfrm>
            <a:off x="6356350" y="6521450"/>
            <a:ext cx="21605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ru-RU" altLang="ru-RU" sz="1600" b="1"/>
              <a:t>Количества блага</a:t>
            </a:r>
          </a:p>
        </p:txBody>
      </p:sp>
      <p:sp>
        <p:nvSpPr>
          <p:cNvPr id="40983" name="Text Box 35"/>
          <p:cNvSpPr txBox="1">
            <a:spLocks noChangeArrowheads="1"/>
          </p:cNvSpPr>
          <p:nvPr/>
        </p:nvSpPr>
        <p:spPr bwMode="auto">
          <a:xfrm>
            <a:off x="2508251" y="2154238"/>
            <a:ext cx="13684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ru-RU" altLang="ru-RU" sz="1600" b="1"/>
              <a:t>Цены блага</a:t>
            </a:r>
          </a:p>
        </p:txBody>
      </p:sp>
      <p:sp>
        <p:nvSpPr>
          <p:cNvPr id="27" name="Rectangle 7"/>
          <p:cNvSpPr>
            <a:spLocks noChangeArrowheads="1"/>
          </p:cNvSpPr>
          <p:nvPr/>
        </p:nvSpPr>
        <p:spPr bwMode="auto">
          <a:xfrm>
            <a:off x="1784350" y="1405008"/>
            <a:ext cx="914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b="1" i="1" dirty="0"/>
              <a:t>Взаимо</a:t>
            </a:r>
            <a:r>
              <a:rPr lang="ru-RU" altLang="ru-RU" sz="2000" b="1" dirty="0"/>
              <a:t>зависимость</a:t>
            </a:r>
            <a:r>
              <a:rPr lang="ru-RU" altLang="ru-RU" sz="2000" dirty="0"/>
              <a:t> (!!!) </a:t>
            </a:r>
            <a:r>
              <a:rPr lang="ru-RU" altLang="ru-RU" sz="2000" dirty="0" smtClean="0"/>
              <a:t>величины </a:t>
            </a:r>
            <a:r>
              <a:rPr lang="ru-RU" altLang="ru-RU" sz="2000" dirty="0"/>
              <a:t>предложения и цены предложения </a:t>
            </a:r>
          </a:p>
          <a:p>
            <a:pPr algn="ctr" eaLnBrk="1" hangingPunct="1"/>
            <a:r>
              <a:rPr lang="ru-RU" altLang="ru-RU" sz="2000" dirty="0"/>
              <a:t>(количества </a:t>
            </a:r>
            <a:r>
              <a:rPr lang="en-US" altLang="ru-RU" sz="2000" b="1" i="1" dirty="0"/>
              <a:t>Q</a:t>
            </a:r>
            <a:r>
              <a:rPr lang="en-US" altLang="ru-RU" sz="2000" dirty="0"/>
              <a:t> </a:t>
            </a:r>
            <a:r>
              <a:rPr lang="ru-RU" altLang="ru-RU" sz="2000" dirty="0"/>
              <a:t>и качества </a:t>
            </a:r>
            <a:r>
              <a:rPr lang="en-US" altLang="ru-RU" sz="2000" b="1" i="1" dirty="0"/>
              <a:t>P</a:t>
            </a:r>
            <a:r>
              <a:rPr lang="en-US" altLang="ru-RU" sz="2000" dirty="0"/>
              <a:t> </a:t>
            </a:r>
            <a:r>
              <a:rPr lang="ru-RU" altLang="ru-RU" sz="2000" dirty="0"/>
              <a:t>на стороне предложения ) </a:t>
            </a:r>
          </a:p>
        </p:txBody>
      </p:sp>
    </p:spTree>
    <p:extLst>
      <p:ext uri="{BB962C8B-B14F-4D97-AF65-F5344CB8AC3E}">
        <p14:creationId xmlns:p14="http://schemas.microsoft.com/office/powerpoint/2010/main" val="34165468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6575"/>
                                        </p:tgtEl>
                                        <p:attrNameLst>
                                          <p:attrName>style.visibility</p:attrName>
                                        </p:attrNameLst>
                                      </p:cBhvr>
                                      <p:to>
                                        <p:strVal val="visible"/>
                                      </p:to>
                                    </p:set>
                                    <p:animEffect transition="in" filter="wipe(down)">
                                      <p:cBhvr>
                                        <p:cTn id="7" dur="500"/>
                                        <p:tgtEl>
                                          <p:spTgt spid="236575"/>
                                        </p:tgtEl>
                                      </p:cBhvr>
                                    </p:animEffect>
                                  </p:childTnLst>
                                </p:cTn>
                              </p:par>
                              <p:par>
                                <p:cTn id="8" presetID="22" presetClass="entr" presetSubtype="8" fill="hold" nodeType="withEffect">
                                  <p:stCondLst>
                                    <p:cond delay="0"/>
                                  </p:stCondLst>
                                  <p:childTnLst>
                                    <p:set>
                                      <p:cBhvr>
                                        <p:cTn id="9" dur="1" fill="hold">
                                          <p:stCondLst>
                                            <p:cond delay="0"/>
                                          </p:stCondLst>
                                        </p:cTn>
                                        <p:tgtEl>
                                          <p:spTgt spid="236580"/>
                                        </p:tgtEl>
                                        <p:attrNameLst>
                                          <p:attrName>style.visibility</p:attrName>
                                        </p:attrNameLst>
                                      </p:cBhvr>
                                      <p:to>
                                        <p:strVal val="visible"/>
                                      </p:to>
                                    </p:set>
                                    <p:animEffect transition="in" filter="wipe(left)">
                                      <p:cBhvr>
                                        <p:cTn id="10" dur="500"/>
                                        <p:tgtEl>
                                          <p:spTgt spid="236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7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61926"/>
            <a:ext cx="12192000" cy="662164"/>
          </a:xfrm>
        </p:spPr>
        <p:txBody>
          <a:bodyPr>
            <a:normAutofit/>
          </a:bodyPr>
          <a:lstStyle/>
          <a:p>
            <a:pPr algn="ctr"/>
            <a:r>
              <a:rPr lang="ru-RU" sz="3600" dirty="0" err="1" smtClean="0"/>
              <a:t>Лайонел</a:t>
            </a:r>
            <a:r>
              <a:rPr lang="ru-RU" sz="3600" dirty="0" smtClean="0"/>
              <a:t> </a:t>
            </a:r>
            <a:r>
              <a:rPr lang="ru-RU" sz="3600" dirty="0" err="1" smtClean="0"/>
              <a:t>Роббинс</a:t>
            </a:r>
            <a:r>
              <a:rPr lang="ru-RU" sz="3600" dirty="0" smtClean="0"/>
              <a:t>: определение «</a:t>
            </a:r>
            <a:r>
              <a:rPr lang="ru-RU" sz="3600" dirty="0" err="1" smtClean="0"/>
              <a:t>экономикс</a:t>
            </a:r>
            <a:r>
              <a:rPr lang="ru-RU" sz="3600" dirty="0" smtClean="0"/>
              <a:t>»</a:t>
            </a:r>
            <a:endParaRPr lang="ru-RU" sz="3600" dirty="0"/>
          </a:p>
        </p:txBody>
      </p:sp>
      <p:sp>
        <p:nvSpPr>
          <p:cNvPr id="3" name="Объект 2"/>
          <p:cNvSpPr>
            <a:spLocks noGrp="1"/>
          </p:cNvSpPr>
          <p:nvPr>
            <p:ph idx="1"/>
          </p:nvPr>
        </p:nvSpPr>
        <p:spPr>
          <a:xfrm>
            <a:off x="215900" y="741440"/>
            <a:ext cx="11760200" cy="4030132"/>
          </a:xfrm>
        </p:spPr>
        <p:txBody>
          <a:bodyPr>
            <a:noAutofit/>
          </a:bodyPr>
          <a:lstStyle/>
          <a:p>
            <a:r>
              <a:rPr lang="en-US" sz="2400" dirty="0" smtClean="0"/>
              <a:t>"</a:t>
            </a:r>
            <a:r>
              <a:rPr lang="en-US" sz="2400" b="1" dirty="0">
                <a:solidFill>
                  <a:srgbClr val="0070C0"/>
                </a:solidFill>
              </a:rPr>
              <a:t>Economics</a:t>
            </a:r>
            <a:r>
              <a:rPr lang="en-US" sz="2400" dirty="0">
                <a:solidFill>
                  <a:srgbClr val="0070C0"/>
                </a:solidFill>
              </a:rPr>
              <a:t> </a:t>
            </a:r>
            <a:r>
              <a:rPr lang="en-US" sz="2400" dirty="0"/>
              <a:t>is the </a:t>
            </a:r>
            <a:r>
              <a:rPr lang="en-US" sz="2400" i="1" u="sng" dirty="0">
                <a:solidFill>
                  <a:srgbClr val="FF0000"/>
                </a:solidFill>
              </a:rPr>
              <a:t>science</a:t>
            </a:r>
            <a:r>
              <a:rPr lang="en-US" sz="2400" dirty="0">
                <a:solidFill>
                  <a:srgbClr val="FF0000"/>
                </a:solidFill>
              </a:rPr>
              <a:t> </a:t>
            </a:r>
            <a:r>
              <a:rPr lang="en-US" sz="2400" dirty="0"/>
              <a:t>which studies human behavior as a relationship between </a:t>
            </a:r>
            <a:r>
              <a:rPr lang="en-US" sz="2400" b="1" dirty="0">
                <a:solidFill>
                  <a:srgbClr val="FF0000"/>
                </a:solidFill>
              </a:rPr>
              <a:t>end</a:t>
            </a:r>
            <a:r>
              <a:rPr lang="en-US" sz="2400" b="1" u="sng" dirty="0">
                <a:solidFill>
                  <a:srgbClr val="FF0000"/>
                </a:solidFill>
              </a:rPr>
              <a:t>s</a:t>
            </a:r>
            <a:r>
              <a:rPr lang="en-US" sz="2400" dirty="0"/>
              <a:t> and </a:t>
            </a:r>
            <a:r>
              <a:rPr lang="en-US" sz="4800" dirty="0">
                <a:solidFill>
                  <a:srgbClr val="FF0000"/>
                </a:solidFill>
              </a:rPr>
              <a:t>scarce</a:t>
            </a:r>
            <a:r>
              <a:rPr lang="en-US" sz="4800" dirty="0"/>
              <a:t> </a:t>
            </a:r>
            <a:r>
              <a:rPr lang="en-US" sz="2400" b="1" dirty="0">
                <a:solidFill>
                  <a:srgbClr val="FF0000"/>
                </a:solidFill>
              </a:rPr>
              <a:t>means</a:t>
            </a:r>
            <a:r>
              <a:rPr lang="en-US" sz="2400" dirty="0">
                <a:solidFill>
                  <a:srgbClr val="FF0000"/>
                </a:solidFill>
              </a:rPr>
              <a:t> </a:t>
            </a:r>
            <a:r>
              <a:rPr lang="en-US" sz="2400" dirty="0"/>
              <a:t>which have </a:t>
            </a:r>
            <a:r>
              <a:rPr lang="en-US" sz="2400" b="1" u="sng" dirty="0">
                <a:solidFill>
                  <a:srgbClr val="FF0000"/>
                </a:solidFill>
              </a:rPr>
              <a:t>alternative</a:t>
            </a:r>
            <a:r>
              <a:rPr lang="en-US" sz="2400" dirty="0"/>
              <a:t> </a:t>
            </a:r>
            <a:r>
              <a:rPr lang="en-US" sz="2400" dirty="0" smtClean="0"/>
              <a:t>uses</a:t>
            </a:r>
            <a:r>
              <a:rPr lang="en-US" sz="1800" dirty="0" smtClean="0"/>
              <a:t>“ </a:t>
            </a:r>
            <a:r>
              <a:rPr lang="en-US" sz="1600" i="1" dirty="0" smtClean="0"/>
              <a:t>Lionel </a:t>
            </a:r>
            <a:r>
              <a:rPr lang="en-US" sz="1600" i="1" dirty="0"/>
              <a:t>Robbins</a:t>
            </a:r>
            <a:r>
              <a:rPr lang="en-US" sz="1600" dirty="0"/>
              <a:t> (1898 – 1984) The Subject-Matter of Economics. In L. Robbins. An Essay on the Nature and Significance of Economic Science </a:t>
            </a:r>
            <a:r>
              <a:rPr lang="en-US" sz="1600" dirty="0" smtClean="0"/>
              <a:t>(1932</a:t>
            </a:r>
            <a:r>
              <a:rPr lang="en-US" sz="1600" dirty="0"/>
              <a:t>). P. 16</a:t>
            </a:r>
            <a:r>
              <a:rPr lang="en-US" sz="1800" dirty="0" smtClean="0"/>
              <a:t>.</a:t>
            </a:r>
          </a:p>
          <a:p>
            <a:r>
              <a:rPr lang="en-US" sz="2000" b="1" u="sng" dirty="0" smtClean="0">
                <a:solidFill>
                  <a:srgbClr val="0070C0"/>
                </a:solidFill>
              </a:rPr>
              <a:t>But</a:t>
            </a:r>
            <a:r>
              <a:rPr lang="en-US" sz="2000" dirty="0" smtClean="0"/>
              <a:t>:</a:t>
            </a:r>
            <a:r>
              <a:rPr lang="ru-RU" sz="2000" dirty="0" smtClean="0"/>
              <a:t> </a:t>
            </a:r>
            <a:endParaRPr lang="en-US" sz="2000" dirty="0" smtClean="0"/>
          </a:p>
          <a:p>
            <a:r>
              <a:rPr lang="en-US" sz="2000" dirty="0" smtClean="0"/>
              <a:t>“It </a:t>
            </a:r>
            <a:r>
              <a:rPr lang="en-US" sz="2000" dirty="0"/>
              <a:t>should be clear that there is no disharmony between the conception of end here employed, the terminus of particular lines of conduct in acts of final consumption, and the conception involved when it is said that there is </a:t>
            </a:r>
            <a:r>
              <a:rPr lang="en-US" sz="2000" dirty="0">
                <a:solidFill>
                  <a:srgbClr val="FF0000"/>
                </a:solidFill>
              </a:rPr>
              <a:t>but </a:t>
            </a:r>
            <a:r>
              <a:rPr lang="en-US" sz="2000" b="1" u="sng" dirty="0">
                <a:solidFill>
                  <a:srgbClr val="FF0000"/>
                </a:solidFill>
              </a:rPr>
              <a:t>one</a:t>
            </a:r>
            <a:r>
              <a:rPr lang="en-US" sz="2000" b="1" dirty="0">
                <a:solidFill>
                  <a:srgbClr val="FF0000"/>
                </a:solidFill>
              </a:rPr>
              <a:t> end </a:t>
            </a:r>
            <a:r>
              <a:rPr lang="en-US" sz="2000" dirty="0">
                <a:solidFill>
                  <a:srgbClr val="FF0000"/>
                </a:solidFill>
              </a:rPr>
              <a:t>of activity</a:t>
            </a:r>
            <a:r>
              <a:rPr lang="en-US" sz="2000" dirty="0"/>
              <a:t>—the </a:t>
            </a:r>
            <a:r>
              <a:rPr lang="en-GB" sz="2000" b="1" u="sng" dirty="0" smtClean="0">
                <a:solidFill>
                  <a:srgbClr val="FF0000"/>
                </a:solidFill>
              </a:rPr>
              <a:t>maximising</a:t>
            </a:r>
            <a:r>
              <a:rPr lang="en-US" sz="2000" dirty="0" smtClean="0">
                <a:solidFill>
                  <a:srgbClr val="FF0000"/>
                </a:solidFill>
              </a:rPr>
              <a:t> </a:t>
            </a:r>
            <a:r>
              <a:rPr lang="en-US" sz="2000" dirty="0"/>
              <a:t>of satisfaction, "utility", or what not. Our "</a:t>
            </a:r>
            <a:r>
              <a:rPr lang="en-US" sz="2000" dirty="0">
                <a:solidFill>
                  <a:srgbClr val="FF0000"/>
                </a:solidFill>
              </a:rPr>
              <a:t>ends</a:t>
            </a:r>
            <a:r>
              <a:rPr lang="en-US" sz="2000" dirty="0"/>
              <a:t>" are to be regarded as proximate to the achievement of this </a:t>
            </a:r>
            <a:r>
              <a:rPr lang="en-US" sz="2000" b="1" dirty="0">
                <a:solidFill>
                  <a:srgbClr val="FF0000"/>
                </a:solidFill>
              </a:rPr>
              <a:t>ultimate end</a:t>
            </a:r>
            <a:r>
              <a:rPr lang="en-US" sz="2000" dirty="0"/>
              <a:t>. If the means are </a:t>
            </a:r>
            <a:r>
              <a:rPr lang="en-US" sz="2000" dirty="0">
                <a:solidFill>
                  <a:srgbClr val="FF0000"/>
                </a:solidFill>
              </a:rPr>
              <a:t>scarce</a:t>
            </a:r>
            <a:r>
              <a:rPr lang="en-US" sz="1000" dirty="0"/>
              <a:t> </a:t>
            </a:r>
            <a:r>
              <a:rPr lang="en-US" sz="2000" dirty="0"/>
              <a:t>they cannot all be achieved, and according to the </a:t>
            </a:r>
            <a:r>
              <a:rPr lang="en-US" sz="4400" dirty="0">
                <a:solidFill>
                  <a:srgbClr val="FF0000"/>
                </a:solidFill>
              </a:rPr>
              <a:t>scarcity</a:t>
            </a:r>
            <a:r>
              <a:rPr lang="en-US" sz="1800" dirty="0"/>
              <a:t> </a:t>
            </a:r>
            <a:r>
              <a:rPr lang="en-US" sz="2000" dirty="0"/>
              <a:t>of means and their relative importance the achievement of some ends has to be relinquished” </a:t>
            </a:r>
            <a:r>
              <a:rPr lang="en-US" sz="1600" dirty="0"/>
              <a:t>(op. cit. P</a:t>
            </a:r>
            <a:r>
              <a:rPr lang="ru-RU" sz="1600" dirty="0"/>
              <a:t>. 15, </a:t>
            </a:r>
            <a:r>
              <a:rPr lang="en-US" sz="1600" dirty="0"/>
              <a:t>footnote</a:t>
            </a:r>
            <a:r>
              <a:rPr lang="ru-RU" sz="1600" dirty="0" smtClean="0"/>
              <a:t>)</a:t>
            </a:r>
            <a:endParaRPr lang="ru-RU" sz="1400" dirty="0" smtClean="0"/>
          </a:p>
        </p:txBody>
      </p:sp>
      <p:sp>
        <p:nvSpPr>
          <p:cNvPr id="4" name="TextBox 3"/>
          <p:cNvSpPr txBox="1"/>
          <p:nvPr/>
        </p:nvSpPr>
        <p:spPr>
          <a:xfrm>
            <a:off x="112889" y="4540739"/>
            <a:ext cx="12079111" cy="461665"/>
          </a:xfrm>
          <a:prstGeom prst="rect">
            <a:avLst/>
          </a:prstGeom>
          <a:noFill/>
          <a:ln>
            <a:solidFill>
              <a:schemeClr val="tx1"/>
            </a:solidFill>
          </a:ln>
        </p:spPr>
        <p:txBody>
          <a:bodyPr wrap="square" rtlCol="0">
            <a:spAutoFit/>
          </a:bodyPr>
          <a:lstStyle/>
          <a:p>
            <a:r>
              <a:rPr lang="ru-RU" sz="2000" b="1" dirty="0" smtClean="0">
                <a:solidFill>
                  <a:srgbClr val="FF0000"/>
                </a:solidFill>
              </a:rPr>
              <a:t>Следите за руками</a:t>
            </a:r>
            <a:r>
              <a:rPr lang="ru-RU" b="1" dirty="0" smtClean="0"/>
              <a:t>: в жизни, в том числе в </a:t>
            </a:r>
            <a:r>
              <a:rPr lang="en-US" b="1" dirty="0" smtClean="0"/>
              <a:t>Economy, </a:t>
            </a:r>
            <a:r>
              <a:rPr lang="ru-RU" b="1" dirty="0" smtClean="0"/>
              <a:t>сначала </a:t>
            </a:r>
            <a:r>
              <a:rPr lang="ru-RU" b="1" dirty="0" smtClean="0">
                <a:solidFill>
                  <a:srgbClr val="FF0000"/>
                </a:solidFill>
              </a:rPr>
              <a:t>цель</a:t>
            </a:r>
            <a:r>
              <a:rPr lang="ru-RU" b="1" dirty="0" smtClean="0"/>
              <a:t>, потом </a:t>
            </a:r>
            <a:r>
              <a:rPr lang="ru-RU" b="1" dirty="0" smtClean="0">
                <a:solidFill>
                  <a:srgbClr val="FF0000"/>
                </a:solidFill>
              </a:rPr>
              <a:t>средства</a:t>
            </a:r>
            <a:r>
              <a:rPr lang="ru-RU" b="1" dirty="0" smtClean="0"/>
              <a:t> ее достижения: </a:t>
            </a:r>
            <a:r>
              <a:rPr lang="en-US" sz="2400" b="1" dirty="0" smtClean="0">
                <a:solidFill>
                  <a:srgbClr val="FF0000"/>
                </a:solidFill>
              </a:rPr>
              <a:t>end</a:t>
            </a:r>
            <a:r>
              <a:rPr lang="en-US" sz="2400" b="1" dirty="0" smtClean="0"/>
              <a:t> </a:t>
            </a:r>
            <a:r>
              <a:rPr lang="en-US" sz="2400" b="1" dirty="0" smtClean="0">
                <a:sym typeface="Symbol" panose="05050102010706020507" pitchFamily="18" charset="2"/>
              </a:rPr>
              <a:t> </a:t>
            </a:r>
            <a:r>
              <a:rPr lang="en-US" sz="2400" b="1" dirty="0" smtClean="0">
                <a:solidFill>
                  <a:srgbClr val="FF0000"/>
                </a:solidFill>
              </a:rPr>
              <a:t>means</a:t>
            </a:r>
            <a:r>
              <a:rPr lang="en-US" b="1" dirty="0" smtClean="0"/>
              <a:t>.</a:t>
            </a:r>
            <a:endParaRPr lang="ru-RU" b="1" dirty="0"/>
          </a:p>
        </p:txBody>
      </p:sp>
      <p:sp>
        <p:nvSpPr>
          <p:cNvPr id="5" name="TextBox 4"/>
          <p:cNvSpPr txBox="1"/>
          <p:nvPr/>
        </p:nvSpPr>
        <p:spPr>
          <a:xfrm>
            <a:off x="110718" y="5002404"/>
            <a:ext cx="11119291" cy="369332"/>
          </a:xfrm>
          <a:prstGeom prst="rect">
            <a:avLst/>
          </a:prstGeom>
          <a:noFill/>
          <a:ln>
            <a:solidFill>
              <a:schemeClr val="tx1"/>
            </a:solidFill>
          </a:ln>
        </p:spPr>
        <p:txBody>
          <a:bodyPr wrap="square" rtlCol="0">
            <a:spAutoFit/>
          </a:bodyPr>
          <a:lstStyle/>
          <a:p>
            <a:r>
              <a:rPr lang="ru-RU" b="1" dirty="0" smtClean="0"/>
              <a:t>В </a:t>
            </a:r>
            <a:r>
              <a:rPr lang="en-US" b="1" dirty="0" smtClean="0"/>
              <a:t>Economics – </a:t>
            </a:r>
            <a:r>
              <a:rPr lang="ru-RU" b="1" dirty="0" smtClean="0"/>
              <a:t>сразу «средства»</a:t>
            </a:r>
            <a:r>
              <a:rPr lang="en-US" b="1" dirty="0" smtClean="0"/>
              <a:t>,</a:t>
            </a:r>
            <a:r>
              <a:rPr lang="ru-RU" b="1" dirty="0" smtClean="0"/>
              <a:t> причем заведомо неполноценные, недостаточные</a:t>
            </a:r>
            <a:r>
              <a:rPr lang="en-US" b="1" dirty="0" smtClean="0"/>
              <a:t>.</a:t>
            </a:r>
            <a:endParaRPr lang="ru-RU" b="1" dirty="0"/>
          </a:p>
        </p:txBody>
      </p:sp>
      <p:sp>
        <p:nvSpPr>
          <p:cNvPr id="6" name="TextBox 5"/>
          <p:cNvSpPr txBox="1"/>
          <p:nvPr/>
        </p:nvSpPr>
        <p:spPr>
          <a:xfrm>
            <a:off x="106486" y="5372182"/>
            <a:ext cx="4456113" cy="523220"/>
          </a:xfrm>
          <a:prstGeom prst="rect">
            <a:avLst/>
          </a:prstGeom>
          <a:noFill/>
          <a:ln>
            <a:solidFill>
              <a:schemeClr val="tx1"/>
            </a:solidFill>
          </a:ln>
        </p:spPr>
        <p:txBody>
          <a:bodyPr wrap="square" rtlCol="0">
            <a:spAutoFit/>
          </a:bodyPr>
          <a:lstStyle/>
          <a:p>
            <a:r>
              <a:rPr lang="en-US" sz="2800" dirty="0" smtClean="0">
                <a:solidFill>
                  <a:srgbClr val="FF0000"/>
                </a:solidFill>
              </a:rPr>
              <a:t>Scarcity</a:t>
            </a:r>
            <a:r>
              <a:rPr lang="ru-RU" sz="2800" dirty="0" smtClean="0">
                <a:solidFill>
                  <a:srgbClr val="FF0000"/>
                </a:solidFill>
              </a:rPr>
              <a:t> = </a:t>
            </a:r>
            <a:r>
              <a:rPr lang="en-US" sz="2800" dirty="0" smtClean="0">
                <a:solidFill>
                  <a:srgbClr val="FF0000"/>
                </a:solidFill>
              </a:rPr>
              <a:t>deficit = shortage…</a:t>
            </a:r>
            <a:endParaRPr lang="ru-RU" sz="2800" b="1" dirty="0"/>
          </a:p>
        </p:txBody>
      </p:sp>
      <p:sp>
        <p:nvSpPr>
          <p:cNvPr id="7" name="TextBox 6"/>
          <p:cNvSpPr txBox="1"/>
          <p:nvPr/>
        </p:nvSpPr>
        <p:spPr>
          <a:xfrm>
            <a:off x="116311" y="5899107"/>
            <a:ext cx="11113698" cy="523220"/>
          </a:xfrm>
          <a:prstGeom prst="rect">
            <a:avLst/>
          </a:prstGeom>
          <a:noFill/>
          <a:ln>
            <a:solidFill>
              <a:schemeClr val="tx1"/>
            </a:solidFill>
          </a:ln>
        </p:spPr>
        <p:txBody>
          <a:bodyPr wrap="square" rtlCol="0">
            <a:spAutoFit/>
          </a:bodyPr>
          <a:lstStyle/>
          <a:p>
            <a:r>
              <a:rPr lang="ru-RU" sz="2800" dirty="0" smtClean="0">
                <a:solidFill>
                  <a:srgbClr val="7030A0"/>
                </a:solidFill>
              </a:rPr>
              <a:t>«И эти люди говорили, что в СССР была «экономика дефицита»…</a:t>
            </a:r>
            <a:r>
              <a:rPr lang="en-US" sz="2800" dirty="0" smtClean="0">
                <a:solidFill>
                  <a:srgbClr val="7030A0"/>
                </a:solidFill>
              </a:rPr>
              <a:t> </a:t>
            </a:r>
            <a:r>
              <a:rPr lang="en-US" sz="2800" dirty="0" smtClean="0">
                <a:solidFill>
                  <a:srgbClr val="7030A0"/>
                </a:solidFill>
                <a:sym typeface="Wingdings" panose="05000000000000000000" pitchFamily="2" charset="2"/>
              </a:rPr>
              <a:t></a:t>
            </a:r>
            <a:r>
              <a:rPr lang="ru-RU" sz="2800" dirty="0" smtClean="0">
                <a:solidFill>
                  <a:srgbClr val="7030A0"/>
                </a:solidFill>
              </a:rPr>
              <a:t>   </a:t>
            </a:r>
            <a:endParaRPr lang="ru-RU" sz="2800" b="1" dirty="0">
              <a:solidFill>
                <a:srgbClr val="7030A0"/>
              </a:solidFill>
            </a:endParaRPr>
          </a:p>
        </p:txBody>
      </p:sp>
      <p:sp>
        <p:nvSpPr>
          <p:cNvPr id="8" name="TextBox 7"/>
          <p:cNvSpPr txBox="1"/>
          <p:nvPr/>
        </p:nvSpPr>
        <p:spPr>
          <a:xfrm>
            <a:off x="10646646" y="3542230"/>
            <a:ext cx="1351652" cy="400110"/>
          </a:xfrm>
          <a:prstGeom prst="rect">
            <a:avLst/>
          </a:prstGeom>
          <a:noFill/>
        </p:spPr>
        <p:txBody>
          <a:bodyPr wrap="none" rtlCol="0">
            <a:spAutoFit/>
          </a:bodyPr>
          <a:lstStyle/>
          <a:p>
            <a:r>
              <a:rPr lang="en-GB" sz="2000" b="1" u="sng" dirty="0" smtClean="0">
                <a:solidFill>
                  <a:srgbClr val="FF0000"/>
                </a:solidFill>
              </a:rPr>
              <a:t>minimising</a:t>
            </a:r>
            <a:endParaRPr lang="en-GB" b="1" u="sng" dirty="0">
              <a:solidFill>
                <a:srgbClr val="FF0000"/>
              </a:solidFill>
            </a:endParaRPr>
          </a:p>
        </p:txBody>
      </p:sp>
      <p:sp>
        <p:nvSpPr>
          <p:cNvPr id="10" name="TextBox 9"/>
          <p:cNvSpPr txBox="1"/>
          <p:nvPr/>
        </p:nvSpPr>
        <p:spPr>
          <a:xfrm>
            <a:off x="4558367" y="5372851"/>
            <a:ext cx="6671642" cy="523220"/>
          </a:xfrm>
          <a:prstGeom prst="rect">
            <a:avLst/>
          </a:prstGeom>
          <a:noFill/>
          <a:ln>
            <a:solidFill>
              <a:schemeClr val="tx1"/>
            </a:solidFill>
          </a:ln>
        </p:spPr>
        <p:txBody>
          <a:bodyPr wrap="square" rtlCol="0">
            <a:spAutoFit/>
          </a:bodyPr>
          <a:lstStyle/>
          <a:p>
            <a:r>
              <a:rPr lang="ru-RU" sz="2800" dirty="0" smtClean="0">
                <a:solidFill>
                  <a:srgbClr val="0070C0"/>
                </a:solidFill>
              </a:rPr>
              <a:t>Говорим</a:t>
            </a:r>
            <a:r>
              <a:rPr lang="ru-RU" sz="2800" b="1" dirty="0" smtClean="0">
                <a:solidFill>
                  <a:srgbClr val="0070C0"/>
                </a:solidFill>
              </a:rPr>
              <a:t> </a:t>
            </a:r>
            <a:r>
              <a:rPr lang="en-US" sz="2800" b="1" dirty="0">
                <a:solidFill>
                  <a:srgbClr val="FF0000"/>
                </a:solidFill>
              </a:rPr>
              <a:t>means</a:t>
            </a:r>
            <a:r>
              <a:rPr lang="en-US" sz="2800" dirty="0">
                <a:solidFill>
                  <a:srgbClr val="FF0000"/>
                </a:solidFill>
              </a:rPr>
              <a:t> </a:t>
            </a:r>
            <a:r>
              <a:rPr lang="ru-RU" sz="2800" dirty="0" smtClean="0">
                <a:solidFill>
                  <a:srgbClr val="0070C0"/>
                </a:solidFill>
              </a:rPr>
              <a:t>подразумеваем</a:t>
            </a:r>
            <a:r>
              <a:rPr lang="ru-RU" sz="2800" dirty="0" smtClean="0">
                <a:solidFill>
                  <a:srgbClr val="FF0000"/>
                </a:solidFill>
              </a:rPr>
              <a:t> </a:t>
            </a:r>
            <a:r>
              <a:rPr lang="en-US" sz="2800" b="1" dirty="0" smtClean="0">
                <a:solidFill>
                  <a:srgbClr val="FF0000"/>
                </a:solidFill>
              </a:rPr>
              <a:t>money…</a:t>
            </a:r>
            <a:endParaRPr lang="en-GB" sz="2800" b="1" dirty="0">
              <a:solidFill>
                <a:srgbClr val="FF0000"/>
              </a:solidFill>
            </a:endParaRPr>
          </a:p>
        </p:txBody>
      </p:sp>
      <p:cxnSp>
        <p:nvCxnSpPr>
          <p:cNvPr id="13" name="Прямая соединительная линия 12"/>
          <p:cNvCxnSpPr/>
          <p:nvPr/>
        </p:nvCxnSpPr>
        <p:spPr>
          <a:xfrm flipV="1">
            <a:off x="11606194" y="4008436"/>
            <a:ext cx="7902" cy="532303"/>
          </a:xfrm>
          <a:prstGeom prst="line">
            <a:avLst/>
          </a:prstGeom>
          <a:ln w="762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a:stCxn id="8" idx="1"/>
          </p:cNvCxnSpPr>
          <p:nvPr/>
        </p:nvCxnSpPr>
        <p:spPr>
          <a:xfrm flipH="1" flipV="1">
            <a:off x="5670363" y="3325771"/>
            <a:ext cx="4976283" cy="416514"/>
          </a:xfrm>
          <a:prstGeom prst="line">
            <a:avLst/>
          </a:prstGeom>
          <a:ln w="76200">
            <a:solidFill>
              <a:srgbClr val="FF0000"/>
            </a:solidFill>
            <a:headEnd type="stealth"/>
            <a:tailEnd type="stealth" w="med" len="med"/>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4183116" y="4132672"/>
            <a:ext cx="0" cy="1367005"/>
          </a:xfrm>
          <a:prstGeom prst="line">
            <a:avLst/>
          </a:prstGeom>
          <a:ln w="762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flipV="1">
            <a:off x="2430966" y="1706138"/>
            <a:ext cx="2955073" cy="1432933"/>
          </a:xfrm>
          <a:prstGeom prst="line">
            <a:avLst/>
          </a:prstGeom>
          <a:ln w="76200">
            <a:solidFill>
              <a:srgbClr val="FF0000"/>
            </a:solidFill>
            <a:headEnd type="stealth"/>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888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circle(ou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par>
                          <p:cTn id="33" fill="hold">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circle(out)">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up)">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up)">
                                      <p:cBhvr>
                                        <p:cTn id="56" dur="500"/>
                                        <p:tgtEl>
                                          <p:spTgt spid="19"/>
                                        </p:tgtEl>
                                      </p:cBhvr>
                                    </p:animEffect>
                                  </p:childTnLst>
                                </p:cTn>
                              </p:par>
                            </p:childTnLst>
                          </p:cTn>
                        </p:par>
                        <p:par>
                          <p:cTn id="57" fill="hold">
                            <p:stCondLst>
                              <p:cond delay="500"/>
                            </p:stCondLst>
                            <p:childTnLst>
                              <p:par>
                                <p:cTn id="58" presetID="22" presetClass="entr" presetSubtype="1"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up)">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P spid="7" grpId="0" animBg="1"/>
      <p:bldP spid="8" grpId="0"/>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49" name="Freeform 12"/>
          <p:cNvSpPr>
            <a:spLocks/>
          </p:cNvSpPr>
          <p:nvPr/>
        </p:nvSpPr>
        <p:spPr bwMode="auto">
          <a:xfrm>
            <a:off x="1879600" y="2716213"/>
            <a:ext cx="8788400" cy="3294062"/>
          </a:xfrm>
          <a:custGeom>
            <a:avLst/>
            <a:gdLst>
              <a:gd name="T0" fmla="*/ 0 w 5222"/>
              <a:gd name="T1" fmla="*/ 2147483647 h 1948"/>
              <a:gd name="T2" fmla="*/ 0 w 5222"/>
              <a:gd name="T3" fmla="*/ 0 h 1948"/>
              <a:gd name="T4" fmla="*/ 2147483647 w 5222"/>
              <a:gd name="T5" fmla="*/ 0 h 1948"/>
              <a:gd name="T6" fmla="*/ 0 w 5222"/>
              <a:gd name="T7" fmla="*/ 2147483647 h 1948"/>
              <a:gd name="T8" fmla="*/ 0 60000 65536"/>
              <a:gd name="T9" fmla="*/ 0 60000 65536"/>
              <a:gd name="T10" fmla="*/ 0 60000 65536"/>
              <a:gd name="T11" fmla="*/ 0 60000 65536"/>
              <a:gd name="T12" fmla="*/ 0 w 5222"/>
              <a:gd name="T13" fmla="*/ 0 h 1948"/>
              <a:gd name="T14" fmla="*/ 5222 w 5222"/>
              <a:gd name="T15" fmla="*/ 1948 h 1948"/>
            </a:gdLst>
            <a:ahLst/>
            <a:cxnLst>
              <a:cxn ang="T8">
                <a:pos x="T0" y="T1"/>
              </a:cxn>
              <a:cxn ang="T9">
                <a:pos x="T2" y="T3"/>
              </a:cxn>
              <a:cxn ang="T10">
                <a:pos x="T4" y="T5"/>
              </a:cxn>
              <a:cxn ang="T11">
                <a:pos x="T6" y="T7"/>
              </a:cxn>
            </a:cxnLst>
            <a:rect l="T12" t="T13" r="T14" b="T15"/>
            <a:pathLst>
              <a:path w="5222" h="1948">
                <a:moveTo>
                  <a:pt x="0" y="1948"/>
                </a:moveTo>
                <a:lnTo>
                  <a:pt x="0" y="0"/>
                </a:lnTo>
                <a:lnTo>
                  <a:pt x="5222" y="0"/>
                </a:lnTo>
                <a:lnTo>
                  <a:pt x="0" y="1948"/>
                </a:lnTo>
                <a:close/>
              </a:path>
            </a:pathLst>
          </a:custGeom>
          <a:solidFill>
            <a:srgbClr val="65B9BF"/>
          </a:solidFill>
          <a:ln w="57150">
            <a:solidFill>
              <a:schemeClr val="tx1"/>
            </a:solidFill>
            <a:round/>
            <a:headEnd/>
            <a:tailEnd/>
          </a:ln>
        </p:spPr>
        <p:txBody>
          <a:bodyPr/>
          <a:lstStyle/>
          <a:p>
            <a:endParaRPr lang="ru-RU"/>
          </a:p>
        </p:txBody>
      </p:sp>
      <p:sp>
        <p:nvSpPr>
          <p:cNvPr id="41987" name="Rectangle 2"/>
          <p:cNvSpPr>
            <a:spLocks noGrp="1" noChangeArrowheads="1"/>
          </p:cNvSpPr>
          <p:nvPr>
            <p:ph type="title"/>
          </p:nvPr>
        </p:nvSpPr>
        <p:spPr>
          <a:xfrm>
            <a:off x="1981200" y="274639"/>
            <a:ext cx="8229600" cy="968375"/>
          </a:xfrm>
        </p:spPr>
        <p:txBody>
          <a:bodyPr/>
          <a:lstStyle/>
          <a:p>
            <a:pPr algn="ctr" eaLnBrk="1" hangingPunct="1"/>
            <a:r>
              <a:rPr lang="ru-RU" altLang="ru-RU" sz="3200" dirty="0"/>
              <a:t>Изменение предложения – 1</a:t>
            </a:r>
            <a:endParaRPr lang="ru-RU" altLang="ru-RU" sz="2800" dirty="0"/>
          </a:p>
        </p:txBody>
      </p:sp>
      <p:sp>
        <p:nvSpPr>
          <p:cNvPr id="41988" name="Freeform 12"/>
          <p:cNvSpPr>
            <a:spLocks/>
          </p:cNvSpPr>
          <p:nvPr/>
        </p:nvSpPr>
        <p:spPr bwMode="auto">
          <a:xfrm>
            <a:off x="1903414" y="2711451"/>
            <a:ext cx="6664325" cy="2511425"/>
          </a:xfrm>
          <a:custGeom>
            <a:avLst/>
            <a:gdLst>
              <a:gd name="T0" fmla="*/ 0 w 5222"/>
              <a:gd name="T1" fmla="*/ 2147483647 h 1948"/>
              <a:gd name="T2" fmla="*/ 0 w 5222"/>
              <a:gd name="T3" fmla="*/ 0 h 1948"/>
              <a:gd name="T4" fmla="*/ 2147483647 w 5222"/>
              <a:gd name="T5" fmla="*/ 0 h 1948"/>
              <a:gd name="T6" fmla="*/ 0 w 5222"/>
              <a:gd name="T7" fmla="*/ 2147483647 h 1948"/>
              <a:gd name="T8" fmla="*/ 0 60000 65536"/>
              <a:gd name="T9" fmla="*/ 0 60000 65536"/>
              <a:gd name="T10" fmla="*/ 0 60000 65536"/>
              <a:gd name="T11" fmla="*/ 0 60000 65536"/>
              <a:gd name="T12" fmla="*/ 0 w 5222"/>
              <a:gd name="T13" fmla="*/ 0 h 1948"/>
              <a:gd name="T14" fmla="*/ 5222 w 5222"/>
              <a:gd name="T15" fmla="*/ 1948 h 1948"/>
            </a:gdLst>
            <a:ahLst/>
            <a:cxnLst>
              <a:cxn ang="T8">
                <a:pos x="T0" y="T1"/>
              </a:cxn>
              <a:cxn ang="T9">
                <a:pos x="T2" y="T3"/>
              </a:cxn>
              <a:cxn ang="T10">
                <a:pos x="T4" y="T5"/>
              </a:cxn>
              <a:cxn ang="T11">
                <a:pos x="T6" y="T7"/>
              </a:cxn>
            </a:cxnLst>
            <a:rect l="T12" t="T13" r="T14" b="T15"/>
            <a:pathLst>
              <a:path w="5222" h="1948">
                <a:moveTo>
                  <a:pt x="0" y="1948"/>
                </a:moveTo>
                <a:lnTo>
                  <a:pt x="0" y="0"/>
                </a:lnTo>
                <a:lnTo>
                  <a:pt x="5222" y="0"/>
                </a:lnTo>
                <a:lnTo>
                  <a:pt x="0" y="1948"/>
                </a:lnTo>
                <a:close/>
              </a:path>
            </a:pathLst>
          </a:custGeom>
          <a:solidFill>
            <a:srgbClr val="65B9BF"/>
          </a:solidFill>
          <a:ln w="57150">
            <a:solidFill>
              <a:schemeClr val="tx1"/>
            </a:solidFill>
            <a:round/>
            <a:headEnd/>
            <a:tailEnd/>
          </a:ln>
        </p:spPr>
        <p:txBody>
          <a:bodyPr/>
          <a:lstStyle/>
          <a:p>
            <a:endParaRPr lang="ru-RU"/>
          </a:p>
        </p:txBody>
      </p:sp>
      <p:sp>
        <p:nvSpPr>
          <p:cNvPr id="41989" name="Rectangle 19"/>
          <p:cNvSpPr>
            <a:spLocks noChangeArrowheads="1"/>
          </p:cNvSpPr>
          <p:nvPr/>
        </p:nvSpPr>
        <p:spPr bwMode="auto">
          <a:xfrm>
            <a:off x="8345489" y="2944814"/>
            <a:ext cx="257175"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2600" b="1" i="1" dirty="0">
                <a:solidFill>
                  <a:srgbClr val="000000"/>
                </a:solidFill>
                <a:latin typeface="Times New Roman" panose="02020603050405020304" pitchFamily="18" charset="0"/>
              </a:rPr>
              <a:t>S</a:t>
            </a:r>
            <a:endParaRPr lang="ru-RU" altLang="ru-RU" sz="1800" dirty="0"/>
          </a:p>
        </p:txBody>
      </p:sp>
      <p:sp>
        <p:nvSpPr>
          <p:cNvPr id="41990" name="Rectangle 21"/>
          <p:cNvSpPr>
            <a:spLocks noChangeArrowheads="1"/>
          </p:cNvSpPr>
          <p:nvPr/>
        </p:nvSpPr>
        <p:spPr bwMode="auto">
          <a:xfrm>
            <a:off x="9183689" y="6418264"/>
            <a:ext cx="238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Q</a:t>
            </a:r>
            <a:endParaRPr lang="ru-RU" altLang="ru-RU" sz="1800"/>
          </a:p>
        </p:txBody>
      </p:sp>
      <p:sp>
        <p:nvSpPr>
          <p:cNvPr id="41991" name="Rectangle 23"/>
          <p:cNvSpPr>
            <a:spLocks noChangeArrowheads="1"/>
          </p:cNvSpPr>
          <p:nvPr/>
        </p:nvSpPr>
        <p:spPr bwMode="auto">
          <a:xfrm>
            <a:off x="1566863" y="1979613"/>
            <a:ext cx="2035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P</a:t>
            </a:r>
            <a:endParaRPr lang="ru-RU" altLang="ru-RU" sz="1800"/>
          </a:p>
        </p:txBody>
      </p:sp>
      <p:sp>
        <p:nvSpPr>
          <p:cNvPr id="41992" name="Freeform 44"/>
          <p:cNvSpPr>
            <a:spLocks/>
          </p:cNvSpPr>
          <p:nvPr/>
        </p:nvSpPr>
        <p:spPr bwMode="auto">
          <a:xfrm>
            <a:off x="1882775" y="1784351"/>
            <a:ext cx="7816850" cy="4621213"/>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82650" name="Rectangle 19"/>
          <p:cNvSpPr>
            <a:spLocks noChangeArrowheads="1"/>
          </p:cNvSpPr>
          <p:nvPr/>
        </p:nvSpPr>
        <p:spPr bwMode="auto">
          <a:xfrm>
            <a:off x="9280526" y="3370264"/>
            <a:ext cx="358775"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2600" b="1" i="1">
                <a:solidFill>
                  <a:srgbClr val="000000"/>
                </a:solidFill>
                <a:latin typeface="Times New Roman" panose="02020603050405020304" pitchFamily="18" charset="0"/>
              </a:rPr>
              <a:t>S</a:t>
            </a:r>
            <a:r>
              <a:rPr lang="en-US" altLang="ru-RU" sz="2600" b="1" i="1">
                <a:solidFill>
                  <a:srgbClr val="000000"/>
                </a:solidFill>
                <a:latin typeface="Times New Roman" panose="02020603050405020304" pitchFamily="18" charset="0"/>
                <a:cs typeface="Times New Roman" panose="02020603050405020304" pitchFamily="18" charset="0"/>
              </a:rPr>
              <a:t>'</a:t>
            </a:r>
            <a:endParaRPr lang="en-US" altLang="ru-RU" sz="1800">
              <a:latin typeface="Times New Roman" panose="02020603050405020304" pitchFamily="18" charset="0"/>
              <a:cs typeface="Times New Roman" panose="02020603050405020304" pitchFamily="18" charset="0"/>
            </a:endParaRPr>
          </a:p>
        </p:txBody>
      </p:sp>
      <p:sp>
        <p:nvSpPr>
          <p:cNvPr id="41994" name="Text Box 27"/>
          <p:cNvSpPr txBox="1">
            <a:spLocks noChangeArrowheads="1"/>
          </p:cNvSpPr>
          <p:nvPr/>
        </p:nvSpPr>
        <p:spPr bwMode="auto">
          <a:xfrm>
            <a:off x="2178051" y="1992313"/>
            <a:ext cx="13684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ru-RU" altLang="ru-RU" sz="1600" b="1"/>
              <a:t>Цены блага</a:t>
            </a:r>
          </a:p>
        </p:txBody>
      </p:sp>
      <p:sp>
        <p:nvSpPr>
          <p:cNvPr id="41995" name="Text Box 28"/>
          <p:cNvSpPr txBox="1">
            <a:spLocks noChangeArrowheads="1"/>
          </p:cNvSpPr>
          <p:nvPr/>
        </p:nvSpPr>
        <p:spPr bwMode="auto">
          <a:xfrm>
            <a:off x="6226175" y="6464300"/>
            <a:ext cx="21605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ru-RU" altLang="ru-RU" sz="1600" b="1"/>
              <a:t>Количества блага</a:t>
            </a:r>
          </a:p>
        </p:txBody>
      </p:sp>
      <p:sp>
        <p:nvSpPr>
          <p:cNvPr id="282653" name="Freeform 45"/>
          <p:cNvSpPr>
            <a:spLocks/>
          </p:cNvSpPr>
          <p:nvPr/>
        </p:nvSpPr>
        <p:spPr bwMode="auto">
          <a:xfrm flipV="1">
            <a:off x="6180139" y="3673475"/>
            <a:ext cx="1965325" cy="647700"/>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med" len="lg"/>
            <a:tailEnd type="stealth" w="med"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82654" name="AutoShape 30"/>
          <p:cNvSpPr>
            <a:spLocks noChangeArrowheads="1"/>
          </p:cNvSpPr>
          <p:nvPr/>
        </p:nvSpPr>
        <p:spPr bwMode="auto">
          <a:xfrm>
            <a:off x="5427664" y="4765675"/>
            <a:ext cx="5240337" cy="522288"/>
          </a:xfrm>
          <a:prstGeom prst="wedgeRoundRectCallout">
            <a:avLst>
              <a:gd name="adj1" fmla="val -51454"/>
              <a:gd name="adj2" fmla="val -140880"/>
              <a:gd name="adj3" fmla="val 16667"/>
            </a:avLst>
          </a:prstGeom>
          <a:solidFill>
            <a:schemeClr val="accent1"/>
          </a:solidFill>
          <a:ln w="9525">
            <a:solidFill>
              <a:schemeClr val="tx1"/>
            </a:solidFill>
            <a:miter lim="800000"/>
            <a:headEnd/>
            <a:tailEnd/>
          </a:ln>
        </p:spPr>
        <p:txBody>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ru-RU" altLang="ru-RU" sz="2400"/>
              <a:t>Увеличение предложения</a:t>
            </a:r>
          </a:p>
        </p:txBody>
      </p:sp>
    </p:spTree>
    <p:extLst>
      <p:ext uri="{BB962C8B-B14F-4D97-AF65-F5344CB8AC3E}">
        <p14:creationId xmlns:p14="http://schemas.microsoft.com/office/powerpoint/2010/main" val="22619167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2649"/>
                                        </p:tgtEl>
                                        <p:attrNameLst>
                                          <p:attrName>style.visibility</p:attrName>
                                        </p:attrNameLst>
                                      </p:cBhvr>
                                      <p:to>
                                        <p:strVal val="visible"/>
                                      </p:to>
                                    </p:set>
                                    <p:animEffect transition="in" filter="wipe(left)">
                                      <p:cBhvr>
                                        <p:cTn id="7" dur="500"/>
                                        <p:tgtEl>
                                          <p:spTgt spid="28264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82650"/>
                                        </p:tgtEl>
                                        <p:attrNameLst>
                                          <p:attrName>style.visibility</p:attrName>
                                        </p:attrNameLst>
                                      </p:cBhvr>
                                      <p:to>
                                        <p:strVal val="visible"/>
                                      </p:to>
                                    </p:set>
                                    <p:animEffect transition="in" filter="wipe(up)">
                                      <p:cBhvr>
                                        <p:cTn id="10" dur="500"/>
                                        <p:tgtEl>
                                          <p:spTgt spid="28265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82653"/>
                                        </p:tgtEl>
                                        <p:attrNameLst>
                                          <p:attrName>style.visibility</p:attrName>
                                        </p:attrNameLst>
                                      </p:cBhvr>
                                      <p:to>
                                        <p:strVal val="visible"/>
                                      </p:to>
                                    </p:set>
                                    <p:animEffect transition="in" filter="wipe(left)">
                                      <p:cBhvr>
                                        <p:cTn id="13" dur="500"/>
                                        <p:tgtEl>
                                          <p:spTgt spid="282653"/>
                                        </p:tgtEl>
                                      </p:cBhvr>
                                    </p:animEffect>
                                  </p:childTnLst>
                                </p:cTn>
                              </p:par>
                            </p:childTnLst>
                          </p:cTn>
                        </p:par>
                        <p:par>
                          <p:cTn id="14" fill="hold" nodeType="afterGroup">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282654"/>
                                        </p:tgtEl>
                                        <p:attrNameLst>
                                          <p:attrName>style.visibility</p:attrName>
                                        </p:attrNameLst>
                                      </p:cBhvr>
                                      <p:to>
                                        <p:strVal val="visible"/>
                                      </p:to>
                                    </p:set>
                                    <p:animEffect transition="in" filter="wipe(down)">
                                      <p:cBhvr>
                                        <p:cTn id="17" dur="500"/>
                                        <p:tgtEl>
                                          <p:spTgt spid="282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9" grpId="0" animBg="1"/>
      <p:bldP spid="282650" grpId="0" animBg="1"/>
      <p:bldP spid="282653" grpId="0" animBg="1"/>
      <p:bldP spid="282654"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gn="ctr" eaLnBrk="1" hangingPunct="1"/>
            <a:r>
              <a:rPr lang="ru-RU" altLang="ru-RU" sz="2800" dirty="0"/>
              <a:t>Изменение предложения – 2</a:t>
            </a:r>
            <a:br>
              <a:rPr lang="ru-RU" altLang="ru-RU" sz="2800" dirty="0"/>
            </a:br>
            <a:r>
              <a:rPr lang="ru-RU" altLang="ru-RU" sz="2800" dirty="0"/>
              <a:t> </a:t>
            </a:r>
            <a:r>
              <a:rPr lang="ru-RU" altLang="ru-RU" sz="2400" dirty="0"/>
              <a:t>Возможные причины </a:t>
            </a:r>
            <a:r>
              <a:rPr lang="ru-RU" altLang="ru-RU" sz="2400" b="1" dirty="0">
                <a:solidFill>
                  <a:srgbClr val="FF3300"/>
                </a:solidFill>
              </a:rPr>
              <a:t>повышения</a:t>
            </a:r>
            <a:r>
              <a:rPr lang="ru-RU" altLang="ru-RU" sz="2400" dirty="0"/>
              <a:t> предложения</a:t>
            </a:r>
            <a:br>
              <a:rPr lang="ru-RU" altLang="ru-RU" sz="2400" dirty="0"/>
            </a:br>
            <a:r>
              <a:rPr lang="ru-RU" altLang="ru-RU" sz="2400" dirty="0"/>
              <a:t>(«</a:t>
            </a:r>
            <a:r>
              <a:rPr lang="ru-RU" altLang="ru-RU" sz="2400" b="1" dirty="0"/>
              <a:t>неценовые</a:t>
            </a:r>
            <a:r>
              <a:rPr lang="ru-RU" altLang="ru-RU" sz="2400" dirty="0"/>
              <a:t> факторы предложения»):</a:t>
            </a:r>
          </a:p>
        </p:txBody>
      </p:sp>
      <p:sp>
        <p:nvSpPr>
          <p:cNvPr id="283651" name="Rectangle 3"/>
          <p:cNvSpPr>
            <a:spLocks noGrp="1" noChangeArrowheads="1"/>
          </p:cNvSpPr>
          <p:nvPr>
            <p:ph type="body" idx="1"/>
          </p:nvPr>
        </p:nvSpPr>
        <p:spPr>
          <a:xfrm>
            <a:off x="942184" y="2506662"/>
            <a:ext cx="10515600" cy="4351338"/>
          </a:xfrm>
        </p:spPr>
        <p:txBody>
          <a:bodyPr/>
          <a:lstStyle/>
          <a:p>
            <a:pPr eaLnBrk="1" hangingPunct="1"/>
            <a:r>
              <a:rPr lang="ru-RU" altLang="ru-RU" b="1" dirty="0" smtClean="0">
                <a:solidFill>
                  <a:schemeClr val="accent2"/>
                </a:solidFill>
              </a:rPr>
              <a:t>Уменьшение</a:t>
            </a:r>
            <a:r>
              <a:rPr lang="ru-RU" altLang="ru-RU" dirty="0" smtClean="0"/>
              <a:t> </a:t>
            </a:r>
            <a:r>
              <a:rPr lang="ru-RU" altLang="ru-RU" b="1" dirty="0" smtClean="0"/>
              <a:t>цены</a:t>
            </a:r>
            <a:r>
              <a:rPr lang="ru-RU" altLang="ru-RU" dirty="0" smtClean="0"/>
              <a:t> на </a:t>
            </a:r>
            <a:r>
              <a:rPr lang="ru-RU" altLang="ru-RU" b="1" dirty="0" smtClean="0">
                <a:solidFill>
                  <a:schemeClr val="accent2"/>
                </a:solidFill>
              </a:rPr>
              <a:t>факторы и/или ресурсы</a:t>
            </a:r>
            <a:r>
              <a:rPr lang="ru-RU" altLang="ru-RU" dirty="0" smtClean="0"/>
              <a:t> Увеличение количества продавцов (точнее, производителей)</a:t>
            </a:r>
          </a:p>
          <a:p>
            <a:pPr eaLnBrk="1" hangingPunct="1"/>
            <a:r>
              <a:rPr lang="ru-RU" altLang="ru-RU" dirty="0" smtClean="0"/>
              <a:t>Новые технологии производства</a:t>
            </a:r>
          </a:p>
          <a:p>
            <a:pPr eaLnBrk="1" hangingPunct="1"/>
            <a:r>
              <a:rPr lang="ru-RU" altLang="ru-RU" dirty="0" smtClean="0"/>
              <a:t>Изменение внешних условий</a:t>
            </a:r>
          </a:p>
          <a:p>
            <a:pPr eaLnBrk="1" hangingPunct="1"/>
            <a:r>
              <a:rPr lang="ru-RU" altLang="ru-RU" dirty="0" smtClean="0"/>
              <a:t>Понижение налога по производителей</a:t>
            </a:r>
          </a:p>
          <a:p>
            <a:pPr eaLnBrk="1" hangingPunct="1"/>
            <a:r>
              <a:rPr lang="ru-RU" altLang="ru-RU" dirty="0" smtClean="0"/>
              <a:t>…</a:t>
            </a:r>
          </a:p>
          <a:p>
            <a:pPr eaLnBrk="1" hangingPunct="1"/>
            <a:endParaRPr lang="ru-RU" altLang="ru-RU" dirty="0" smtClean="0"/>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 name="Объект 2"/>
          <p:cNvGraphicFramePr>
            <a:graphicFrameLocks noChangeAspect="1"/>
          </p:cNvGraphicFramePr>
          <p:nvPr>
            <p:extLst>
              <p:ext uri="{D42A27DB-BD31-4B8C-83A1-F6EECF244321}">
                <p14:modId xmlns:p14="http://schemas.microsoft.com/office/powerpoint/2010/main" val="3820224508"/>
              </p:ext>
            </p:extLst>
          </p:nvPr>
        </p:nvGraphicFramePr>
        <p:xfrm>
          <a:off x="6952129" y="1598146"/>
          <a:ext cx="4653572" cy="1001059"/>
        </p:xfrm>
        <a:graphic>
          <a:graphicData uri="http://schemas.openxmlformats.org/presentationml/2006/ole">
            <mc:AlternateContent xmlns:mc="http://schemas.openxmlformats.org/markup-compatibility/2006">
              <mc:Choice xmlns:v="urn:schemas-microsoft-com:vml" Requires="v">
                <p:oleObj spid="_x0000_s8221" name="Уравнение" r:id="rId3" imgW="1637589" imgH="355446" progId="Equation.3">
                  <p:embed/>
                </p:oleObj>
              </mc:Choice>
              <mc:Fallback>
                <p:oleObj name="Уравнение" r:id="rId3" imgW="1637589" imgH="35544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2129" y="1598146"/>
                        <a:ext cx="4653572" cy="1001059"/>
                      </a:xfrm>
                      <a:prstGeom prst="rect">
                        <a:avLst/>
                      </a:prstGeom>
                      <a:noFill/>
                    </p:spPr>
                  </p:pic>
                </p:oleObj>
              </mc:Fallback>
            </mc:AlternateContent>
          </a:graphicData>
        </a:graphic>
      </p:graphicFrame>
    </p:spTree>
    <p:extLst>
      <p:ext uri="{BB962C8B-B14F-4D97-AF65-F5344CB8AC3E}">
        <p14:creationId xmlns:p14="http://schemas.microsoft.com/office/powerpoint/2010/main" val="228236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3651">
                                            <p:txEl>
                                              <p:pRg st="0" end="0"/>
                                            </p:txEl>
                                          </p:spTgt>
                                        </p:tgtEl>
                                        <p:attrNameLst>
                                          <p:attrName>style.visibility</p:attrName>
                                        </p:attrNameLst>
                                      </p:cBhvr>
                                      <p:to>
                                        <p:strVal val="visible"/>
                                      </p:to>
                                    </p:set>
                                    <p:animEffect transition="in" filter="wipe(up)">
                                      <p:cBhvr>
                                        <p:cTn id="7" dur="500"/>
                                        <p:tgtEl>
                                          <p:spTgt spid="283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3651">
                                            <p:txEl>
                                              <p:pRg st="1" end="1"/>
                                            </p:txEl>
                                          </p:spTgt>
                                        </p:tgtEl>
                                        <p:attrNameLst>
                                          <p:attrName>style.visibility</p:attrName>
                                        </p:attrNameLst>
                                      </p:cBhvr>
                                      <p:to>
                                        <p:strVal val="visible"/>
                                      </p:to>
                                    </p:set>
                                    <p:animEffect transition="in" filter="wipe(up)">
                                      <p:cBhvr>
                                        <p:cTn id="12" dur="500"/>
                                        <p:tgtEl>
                                          <p:spTgt spid="283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3651">
                                            <p:txEl>
                                              <p:pRg st="2" end="2"/>
                                            </p:txEl>
                                          </p:spTgt>
                                        </p:tgtEl>
                                        <p:attrNameLst>
                                          <p:attrName>style.visibility</p:attrName>
                                        </p:attrNameLst>
                                      </p:cBhvr>
                                      <p:to>
                                        <p:strVal val="visible"/>
                                      </p:to>
                                    </p:set>
                                    <p:animEffect transition="in" filter="wipe(up)">
                                      <p:cBhvr>
                                        <p:cTn id="17" dur="500"/>
                                        <p:tgtEl>
                                          <p:spTgt spid="2836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83651">
                                            <p:txEl>
                                              <p:pRg st="3" end="3"/>
                                            </p:txEl>
                                          </p:spTgt>
                                        </p:tgtEl>
                                        <p:attrNameLst>
                                          <p:attrName>style.visibility</p:attrName>
                                        </p:attrNameLst>
                                      </p:cBhvr>
                                      <p:to>
                                        <p:strVal val="visible"/>
                                      </p:to>
                                    </p:set>
                                    <p:animEffect transition="in" filter="wipe(up)">
                                      <p:cBhvr>
                                        <p:cTn id="22" dur="500"/>
                                        <p:tgtEl>
                                          <p:spTgt spid="2836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83651">
                                            <p:txEl>
                                              <p:pRg st="4" end="4"/>
                                            </p:txEl>
                                          </p:spTgt>
                                        </p:tgtEl>
                                        <p:attrNameLst>
                                          <p:attrName>style.visibility</p:attrName>
                                        </p:attrNameLst>
                                      </p:cBhvr>
                                      <p:to>
                                        <p:strVal val="visible"/>
                                      </p:to>
                                    </p:set>
                                    <p:animEffect transition="in" filter="wipe(up)">
                                      <p:cBhvr>
                                        <p:cTn id="27" dur="500"/>
                                        <p:tgtEl>
                                          <p:spTgt spid="2836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p:cNvSpPr>
            <a:spLocks noChangeArrowheads="1"/>
          </p:cNvSpPr>
          <p:nvPr/>
        </p:nvSpPr>
        <p:spPr bwMode="auto">
          <a:xfrm>
            <a:off x="1524001" y="21584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5" name="Rectangle 7"/>
          <p:cNvSpPr>
            <a:spLocks noChangeArrowheads="1"/>
          </p:cNvSpPr>
          <p:nvPr/>
        </p:nvSpPr>
        <p:spPr bwMode="auto">
          <a:xfrm>
            <a:off x="1524000" y="1527176"/>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b="1" i="1" dirty="0"/>
              <a:t>Взаимо</a:t>
            </a:r>
            <a:r>
              <a:rPr lang="ru-RU" altLang="ru-RU" sz="2000" b="1" dirty="0"/>
              <a:t>зависимость</a:t>
            </a:r>
            <a:r>
              <a:rPr lang="ru-RU" altLang="ru-RU" sz="2000" dirty="0"/>
              <a:t> (!!!) величины предложения и цены предложения </a:t>
            </a:r>
          </a:p>
          <a:p>
            <a:pPr algn="ctr" eaLnBrk="1" hangingPunct="1"/>
            <a:r>
              <a:rPr lang="ru-RU" altLang="ru-RU" sz="2000" dirty="0"/>
              <a:t>(количества </a:t>
            </a:r>
            <a:r>
              <a:rPr lang="en-US" altLang="ru-RU" sz="2000" b="1" i="1" dirty="0"/>
              <a:t>Q</a:t>
            </a:r>
            <a:r>
              <a:rPr lang="en-US" altLang="ru-RU" sz="2000" dirty="0"/>
              <a:t> </a:t>
            </a:r>
            <a:r>
              <a:rPr lang="ru-RU" altLang="ru-RU" sz="2000" dirty="0"/>
              <a:t>и качества </a:t>
            </a:r>
            <a:r>
              <a:rPr lang="en-US" altLang="ru-RU" sz="2000" b="1" i="1" dirty="0"/>
              <a:t>P</a:t>
            </a:r>
            <a:r>
              <a:rPr lang="en-US" altLang="ru-RU" sz="2000" dirty="0"/>
              <a:t> </a:t>
            </a:r>
            <a:r>
              <a:rPr lang="ru-RU" altLang="ru-RU" sz="2000" dirty="0"/>
              <a:t>на стороне предложения ) </a:t>
            </a:r>
          </a:p>
        </p:txBody>
      </p:sp>
      <p:sp>
        <p:nvSpPr>
          <p:cNvPr id="11269" name="AutoShape 8"/>
          <p:cNvSpPr>
            <a:spLocks noChangeArrowheads="1"/>
          </p:cNvSpPr>
          <p:nvPr/>
        </p:nvSpPr>
        <p:spPr bwMode="auto">
          <a:xfrm>
            <a:off x="5588000" y="5195888"/>
            <a:ext cx="3830638" cy="1073150"/>
          </a:xfrm>
          <a:prstGeom prst="wedgeRoundRectCallout">
            <a:avLst>
              <a:gd name="adj1" fmla="val -115394"/>
              <a:gd name="adj2" fmla="val -25296"/>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Кривая предложения: граница </a:t>
            </a:r>
            <a:r>
              <a:rPr lang="ru-RU" altLang="ru-RU" b="1" dirty="0">
                <a:solidFill>
                  <a:srgbClr val="FF3300"/>
                </a:solidFill>
              </a:rPr>
              <a:t>косвенной</a:t>
            </a:r>
            <a:r>
              <a:rPr lang="ru-RU" altLang="ru-RU" dirty="0"/>
              <a:t> конкуренции производителей</a:t>
            </a:r>
          </a:p>
        </p:txBody>
      </p:sp>
      <p:sp>
        <p:nvSpPr>
          <p:cNvPr id="11270" name="Rectangle 11"/>
          <p:cNvSpPr>
            <a:spLocks noChangeArrowheads="1"/>
          </p:cNvSpPr>
          <p:nvPr/>
        </p:nvSpPr>
        <p:spPr bwMode="auto">
          <a:xfrm>
            <a:off x="1517650" y="1966914"/>
            <a:ext cx="82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dirty="0">
                <a:solidFill>
                  <a:srgbClr val="000000"/>
                </a:solidFill>
                <a:latin typeface="Times New Roman" panose="02020603050405020304" pitchFamily="18" charset="0"/>
              </a:rPr>
              <a:t> </a:t>
            </a:r>
            <a:endParaRPr lang="ru-RU" altLang="ru-RU" dirty="0"/>
          </a:p>
        </p:txBody>
      </p:sp>
      <p:sp>
        <p:nvSpPr>
          <p:cNvPr id="11271" name="Freeform 12"/>
          <p:cNvSpPr>
            <a:spLocks/>
          </p:cNvSpPr>
          <p:nvPr/>
        </p:nvSpPr>
        <p:spPr bwMode="auto">
          <a:xfrm>
            <a:off x="2225676" y="2701925"/>
            <a:ext cx="8289925" cy="3092450"/>
          </a:xfrm>
          <a:custGeom>
            <a:avLst/>
            <a:gdLst>
              <a:gd name="T0" fmla="*/ 0 w 5222"/>
              <a:gd name="T1" fmla="*/ 3092450 h 1948"/>
              <a:gd name="T2" fmla="*/ 0 w 5222"/>
              <a:gd name="T3" fmla="*/ 0 h 1948"/>
              <a:gd name="T4" fmla="*/ 8289925 w 5222"/>
              <a:gd name="T5" fmla="*/ 0 h 1948"/>
              <a:gd name="T6" fmla="*/ 0 w 5222"/>
              <a:gd name="T7" fmla="*/ 3092450 h 1948"/>
              <a:gd name="T8" fmla="*/ 0 60000 65536"/>
              <a:gd name="T9" fmla="*/ 0 60000 65536"/>
              <a:gd name="T10" fmla="*/ 0 60000 65536"/>
              <a:gd name="T11" fmla="*/ 0 60000 65536"/>
              <a:gd name="T12" fmla="*/ 0 w 5222"/>
              <a:gd name="T13" fmla="*/ 0 h 1948"/>
              <a:gd name="T14" fmla="*/ 5222 w 5222"/>
              <a:gd name="T15" fmla="*/ 1948 h 1948"/>
            </a:gdLst>
            <a:ahLst/>
            <a:cxnLst>
              <a:cxn ang="T8">
                <a:pos x="T0" y="T1"/>
              </a:cxn>
              <a:cxn ang="T9">
                <a:pos x="T2" y="T3"/>
              </a:cxn>
              <a:cxn ang="T10">
                <a:pos x="T4" y="T5"/>
              </a:cxn>
              <a:cxn ang="T11">
                <a:pos x="T6" y="T7"/>
              </a:cxn>
            </a:cxnLst>
            <a:rect l="T12" t="T13" r="T14" b="T15"/>
            <a:pathLst>
              <a:path w="5222" h="1948">
                <a:moveTo>
                  <a:pt x="0" y="1948"/>
                </a:moveTo>
                <a:lnTo>
                  <a:pt x="0" y="0"/>
                </a:lnTo>
                <a:lnTo>
                  <a:pt x="5222" y="0"/>
                </a:lnTo>
                <a:lnTo>
                  <a:pt x="0" y="1948"/>
                </a:lnTo>
                <a:close/>
              </a:path>
            </a:pathLst>
          </a:custGeom>
          <a:solidFill>
            <a:srgbClr val="00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dirty="0"/>
          </a:p>
        </p:txBody>
      </p:sp>
      <p:sp>
        <p:nvSpPr>
          <p:cNvPr id="11272" name="Freeform 13"/>
          <p:cNvSpPr>
            <a:spLocks/>
          </p:cNvSpPr>
          <p:nvPr/>
        </p:nvSpPr>
        <p:spPr bwMode="auto">
          <a:xfrm>
            <a:off x="2225676" y="2701925"/>
            <a:ext cx="8289925" cy="3092450"/>
          </a:xfrm>
          <a:custGeom>
            <a:avLst/>
            <a:gdLst>
              <a:gd name="T0" fmla="*/ 0 w 5222"/>
              <a:gd name="T1" fmla="*/ 3092450 h 1948"/>
              <a:gd name="T2" fmla="*/ 0 w 5222"/>
              <a:gd name="T3" fmla="*/ 0 h 1948"/>
              <a:gd name="T4" fmla="*/ 8289925 w 5222"/>
              <a:gd name="T5" fmla="*/ 0 h 1948"/>
              <a:gd name="T6" fmla="*/ 0 w 5222"/>
              <a:gd name="T7" fmla="*/ 3092450 h 1948"/>
              <a:gd name="T8" fmla="*/ 0 60000 65536"/>
              <a:gd name="T9" fmla="*/ 0 60000 65536"/>
              <a:gd name="T10" fmla="*/ 0 60000 65536"/>
              <a:gd name="T11" fmla="*/ 0 60000 65536"/>
              <a:gd name="T12" fmla="*/ 0 w 5222"/>
              <a:gd name="T13" fmla="*/ 0 h 1948"/>
              <a:gd name="T14" fmla="*/ 5222 w 5222"/>
              <a:gd name="T15" fmla="*/ 1948 h 1948"/>
            </a:gdLst>
            <a:ahLst/>
            <a:cxnLst>
              <a:cxn ang="T8">
                <a:pos x="T0" y="T1"/>
              </a:cxn>
              <a:cxn ang="T9">
                <a:pos x="T2" y="T3"/>
              </a:cxn>
              <a:cxn ang="T10">
                <a:pos x="T4" y="T5"/>
              </a:cxn>
              <a:cxn ang="T11">
                <a:pos x="T6" y="T7"/>
              </a:cxn>
            </a:cxnLst>
            <a:rect l="T12" t="T13" r="T14" b="T15"/>
            <a:pathLst>
              <a:path w="5222" h="1948">
                <a:moveTo>
                  <a:pt x="0" y="1948"/>
                </a:moveTo>
                <a:lnTo>
                  <a:pt x="0" y="0"/>
                </a:lnTo>
                <a:lnTo>
                  <a:pt x="5222" y="0"/>
                </a:lnTo>
                <a:lnTo>
                  <a:pt x="0" y="1948"/>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11273" name="Rectangle 18"/>
          <p:cNvSpPr>
            <a:spLocks noChangeArrowheads="1"/>
          </p:cNvSpPr>
          <p:nvPr/>
        </p:nvSpPr>
        <p:spPr bwMode="auto">
          <a:xfrm>
            <a:off x="10086976" y="1992313"/>
            <a:ext cx="379413" cy="3540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74" name="Rectangle 19"/>
          <p:cNvSpPr>
            <a:spLocks noChangeArrowheads="1"/>
          </p:cNvSpPr>
          <p:nvPr/>
        </p:nvSpPr>
        <p:spPr bwMode="auto">
          <a:xfrm>
            <a:off x="9959975" y="3182939"/>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S</a:t>
            </a:r>
            <a:endParaRPr lang="ru-RU" altLang="ru-RU" dirty="0"/>
          </a:p>
        </p:txBody>
      </p:sp>
      <p:sp>
        <p:nvSpPr>
          <p:cNvPr id="11276" name="Rectangle 21"/>
          <p:cNvSpPr>
            <a:spLocks noChangeArrowheads="1"/>
          </p:cNvSpPr>
          <p:nvPr/>
        </p:nvSpPr>
        <p:spPr bwMode="auto">
          <a:xfrm>
            <a:off x="9505951" y="6451601"/>
            <a:ext cx="238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Q</a:t>
            </a:r>
            <a:endParaRPr lang="ru-RU" altLang="ru-RU" dirty="0"/>
          </a:p>
        </p:txBody>
      </p:sp>
      <p:sp>
        <p:nvSpPr>
          <p:cNvPr id="11277" name="Rectangle 22"/>
          <p:cNvSpPr>
            <a:spLocks noChangeArrowheads="1"/>
          </p:cNvSpPr>
          <p:nvPr/>
        </p:nvSpPr>
        <p:spPr bwMode="auto">
          <a:xfrm>
            <a:off x="9732963" y="6451601"/>
            <a:ext cx="82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 </a:t>
            </a:r>
            <a:endParaRPr lang="ru-RU" altLang="ru-RU" dirty="0"/>
          </a:p>
        </p:txBody>
      </p:sp>
      <p:sp>
        <p:nvSpPr>
          <p:cNvPr id="11278" name="Rectangle 23"/>
          <p:cNvSpPr>
            <a:spLocks noChangeArrowheads="1"/>
          </p:cNvSpPr>
          <p:nvPr/>
        </p:nvSpPr>
        <p:spPr bwMode="auto">
          <a:xfrm>
            <a:off x="1846263" y="2827338"/>
            <a:ext cx="2035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P</a:t>
            </a:r>
            <a:endParaRPr lang="ru-RU" altLang="ru-RU" dirty="0"/>
          </a:p>
        </p:txBody>
      </p:sp>
      <p:sp>
        <p:nvSpPr>
          <p:cNvPr id="11279" name="Rectangle 24"/>
          <p:cNvSpPr>
            <a:spLocks noChangeArrowheads="1"/>
          </p:cNvSpPr>
          <p:nvPr/>
        </p:nvSpPr>
        <p:spPr bwMode="auto">
          <a:xfrm>
            <a:off x="2073275" y="2827339"/>
            <a:ext cx="82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 </a:t>
            </a:r>
            <a:endParaRPr lang="ru-RU" altLang="ru-RU" dirty="0"/>
          </a:p>
        </p:txBody>
      </p:sp>
      <p:sp>
        <p:nvSpPr>
          <p:cNvPr id="11280" name="Rectangle 25"/>
          <p:cNvSpPr>
            <a:spLocks noChangeArrowheads="1"/>
          </p:cNvSpPr>
          <p:nvPr/>
        </p:nvSpPr>
        <p:spPr bwMode="auto">
          <a:xfrm>
            <a:off x="1770063" y="5184775"/>
            <a:ext cx="404812"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81" name="Rectangle 26"/>
          <p:cNvSpPr>
            <a:spLocks noChangeArrowheads="1"/>
          </p:cNvSpPr>
          <p:nvPr/>
        </p:nvSpPr>
        <p:spPr bwMode="auto">
          <a:xfrm>
            <a:off x="6067426" y="2854326"/>
            <a:ext cx="379413"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82" name="Rectangle 27"/>
          <p:cNvSpPr>
            <a:spLocks noChangeArrowheads="1"/>
          </p:cNvSpPr>
          <p:nvPr/>
        </p:nvSpPr>
        <p:spPr bwMode="auto">
          <a:xfrm>
            <a:off x="6092826" y="2878139"/>
            <a:ext cx="220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А</a:t>
            </a:r>
            <a:endParaRPr lang="ru-RU" altLang="ru-RU" dirty="0"/>
          </a:p>
        </p:txBody>
      </p:sp>
      <p:sp>
        <p:nvSpPr>
          <p:cNvPr id="11283" name="Rectangle 28"/>
          <p:cNvSpPr>
            <a:spLocks noChangeArrowheads="1"/>
          </p:cNvSpPr>
          <p:nvPr/>
        </p:nvSpPr>
        <p:spPr bwMode="auto">
          <a:xfrm>
            <a:off x="6319838" y="2878139"/>
            <a:ext cx="82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 </a:t>
            </a:r>
            <a:endParaRPr lang="ru-RU" altLang="ru-RU" dirty="0"/>
          </a:p>
        </p:txBody>
      </p:sp>
      <p:sp>
        <p:nvSpPr>
          <p:cNvPr id="11284" name="Rectangle 29"/>
          <p:cNvSpPr>
            <a:spLocks noChangeArrowheads="1"/>
          </p:cNvSpPr>
          <p:nvPr/>
        </p:nvSpPr>
        <p:spPr bwMode="auto">
          <a:xfrm>
            <a:off x="2478089" y="3208339"/>
            <a:ext cx="3184525" cy="129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85" name="Rectangle 30"/>
          <p:cNvSpPr>
            <a:spLocks noChangeArrowheads="1"/>
          </p:cNvSpPr>
          <p:nvPr/>
        </p:nvSpPr>
        <p:spPr bwMode="auto">
          <a:xfrm>
            <a:off x="2478089" y="3208339"/>
            <a:ext cx="3184525" cy="129222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86" name="Rectangle 31"/>
          <p:cNvSpPr>
            <a:spLocks noChangeArrowheads="1"/>
          </p:cNvSpPr>
          <p:nvPr/>
        </p:nvSpPr>
        <p:spPr bwMode="auto">
          <a:xfrm>
            <a:off x="2520950" y="3303588"/>
            <a:ext cx="1043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Arial Rounded MT Bold" panose="020F0704030504030204" pitchFamily="34" charset="0"/>
              </a:rPr>
              <a:t>Область</a:t>
            </a:r>
            <a:r>
              <a:rPr lang="ru-RU" altLang="ru-RU" sz="2200" dirty="0">
                <a:solidFill>
                  <a:srgbClr val="000000"/>
                </a:solidFill>
                <a:latin typeface="Times New Roman" panose="02020603050405020304" pitchFamily="18" charset="0"/>
              </a:rPr>
              <a:t> </a:t>
            </a:r>
            <a:endParaRPr lang="ru-RU" altLang="ru-RU" dirty="0"/>
          </a:p>
        </p:txBody>
      </p:sp>
      <p:sp>
        <p:nvSpPr>
          <p:cNvPr id="11287" name="Rectangle 32"/>
          <p:cNvSpPr>
            <a:spLocks noChangeArrowheads="1"/>
          </p:cNvSpPr>
          <p:nvPr/>
        </p:nvSpPr>
        <p:spPr bwMode="auto">
          <a:xfrm>
            <a:off x="3792539" y="3284538"/>
            <a:ext cx="17104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Arial Rounded MT Bold" panose="020F0704030504030204" pitchFamily="34" charset="0"/>
              </a:rPr>
              <a:t>совершенной</a:t>
            </a:r>
            <a:r>
              <a:rPr lang="ru-RU" altLang="ru-RU" sz="2200" dirty="0">
                <a:solidFill>
                  <a:srgbClr val="000000"/>
                </a:solidFill>
                <a:latin typeface="Times New Roman" panose="02020603050405020304" pitchFamily="18" charset="0"/>
              </a:rPr>
              <a:t> </a:t>
            </a:r>
            <a:endParaRPr lang="ru-RU" altLang="ru-RU" dirty="0"/>
          </a:p>
        </p:txBody>
      </p:sp>
      <p:sp>
        <p:nvSpPr>
          <p:cNvPr id="11288" name="Rectangle 33"/>
          <p:cNvSpPr>
            <a:spLocks noChangeArrowheads="1"/>
          </p:cNvSpPr>
          <p:nvPr/>
        </p:nvSpPr>
        <p:spPr bwMode="auto">
          <a:xfrm>
            <a:off x="3287713" y="3613150"/>
            <a:ext cx="16535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Arial Rounded MT Bold" panose="020F0704030504030204" pitchFamily="34" charset="0"/>
              </a:rPr>
              <a:t>конкуренции</a:t>
            </a:r>
            <a:r>
              <a:rPr lang="ru-RU" altLang="ru-RU" sz="2200" dirty="0">
                <a:solidFill>
                  <a:srgbClr val="000000"/>
                </a:solidFill>
                <a:latin typeface="Times New Roman" panose="02020603050405020304" pitchFamily="18" charset="0"/>
              </a:rPr>
              <a:t> </a:t>
            </a:r>
            <a:endParaRPr lang="ru-RU" altLang="ru-RU" dirty="0"/>
          </a:p>
        </p:txBody>
      </p:sp>
      <p:sp>
        <p:nvSpPr>
          <p:cNvPr id="11289" name="Rectangle 34"/>
          <p:cNvSpPr>
            <a:spLocks noChangeArrowheads="1"/>
          </p:cNvSpPr>
          <p:nvPr/>
        </p:nvSpPr>
        <p:spPr bwMode="auto">
          <a:xfrm>
            <a:off x="3438525" y="3968750"/>
            <a:ext cx="12958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Arial Rounded MT Bold" panose="020F0704030504030204" pitchFamily="34" charset="0"/>
              </a:rPr>
              <a:t>продавцов</a:t>
            </a:r>
            <a:endParaRPr lang="ru-RU" altLang="ru-RU" dirty="0">
              <a:latin typeface="Arial Rounded MT Bold" panose="020F0704030504030204" pitchFamily="34" charset="0"/>
            </a:endParaRPr>
          </a:p>
        </p:txBody>
      </p:sp>
      <p:sp>
        <p:nvSpPr>
          <p:cNvPr id="11290" name="Rectangle 35"/>
          <p:cNvSpPr>
            <a:spLocks noChangeArrowheads="1"/>
          </p:cNvSpPr>
          <p:nvPr/>
        </p:nvSpPr>
        <p:spPr bwMode="auto">
          <a:xfrm>
            <a:off x="4702175" y="3968750"/>
            <a:ext cx="705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Times New Roman" panose="02020603050405020304" pitchFamily="18" charset="0"/>
              </a:rPr>
              <a:t> </a:t>
            </a:r>
            <a:endParaRPr lang="ru-RU" altLang="ru-RU" dirty="0"/>
          </a:p>
        </p:txBody>
      </p:sp>
      <p:sp>
        <p:nvSpPr>
          <p:cNvPr id="11291" name="Rectangle 38"/>
          <p:cNvSpPr>
            <a:spLocks noChangeArrowheads="1"/>
          </p:cNvSpPr>
          <p:nvPr/>
        </p:nvSpPr>
        <p:spPr bwMode="auto">
          <a:xfrm>
            <a:off x="7559675" y="4195763"/>
            <a:ext cx="14378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Arial Rounded MT Bold" panose="020F0704030504030204" pitchFamily="34" charset="0"/>
              </a:rPr>
              <a:t>Изменение</a:t>
            </a:r>
            <a:r>
              <a:rPr lang="ru-RU" altLang="ru-RU" sz="2200" dirty="0">
                <a:solidFill>
                  <a:srgbClr val="000000"/>
                </a:solidFill>
                <a:latin typeface="Times New Roman" panose="02020603050405020304" pitchFamily="18" charset="0"/>
              </a:rPr>
              <a:t> </a:t>
            </a:r>
            <a:endParaRPr lang="ru-RU" altLang="ru-RU" dirty="0"/>
          </a:p>
        </p:txBody>
      </p:sp>
      <p:sp>
        <p:nvSpPr>
          <p:cNvPr id="11292" name="Rectangle 39"/>
          <p:cNvSpPr>
            <a:spLocks noChangeArrowheads="1"/>
          </p:cNvSpPr>
          <p:nvPr/>
        </p:nvSpPr>
        <p:spPr bwMode="auto">
          <a:xfrm>
            <a:off x="7559675" y="4525963"/>
            <a:ext cx="12616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Arial Rounded MT Bold" panose="020F0704030504030204" pitchFamily="34" charset="0"/>
              </a:rPr>
              <a:t>величины</a:t>
            </a:r>
            <a:r>
              <a:rPr lang="ru-RU" altLang="ru-RU" sz="2200" dirty="0">
                <a:solidFill>
                  <a:srgbClr val="000000"/>
                </a:solidFill>
                <a:latin typeface="Times New Roman" panose="02020603050405020304" pitchFamily="18" charset="0"/>
              </a:rPr>
              <a:t> </a:t>
            </a:r>
            <a:endParaRPr lang="ru-RU" altLang="ru-RU" dirty="0"/>
          </a:p>
        </p:txBody>
      </p:sp>
      <p:sp>
        <p:nvSpPr>
          <p:cNvPr id="11293" name="Rectangle 40"/>
          <p:cNvSpPr>
            <a:spLocks noChangeArrowheads="1"/>
          </p:cNvSpPr>
          <p:nvPr/>
        </p:nvSpPr>
        <p:spPr bwMode="auto">
          <a:xfrm>
            <a:off x="7559676" y="4854575"/>
            <a:ext cx="16476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Arial Rounded MT Bold" panose="020F0704030504030204" pitchFamily="34" charset="0"/>
              </a:rPr>
              <a:t>предложения</a:t>
            </a:r>
          </a:p>
        </p:txBody>
      </p:sp>
      <p:sp>
        <p:nvSpPr>
          <p:cNvPr id="11294" name="Rectangle 41"/>
          <p:cNvSpPr>
            <a:spLocks noChangeArrowheads="1"/>
          </p:cNvSpPr>
          <p:nvPr/>
        </p:nvSpPr>
        <p:spPr bwMode="auto">
          <a:xfrm>
            <a:off x="9177338" y="4854575"/>
            <a:ext cx="705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200" dirty="0">
                <a:solidFill>
                  <a:srgbClr val="000000"/>
                </a:solidFill>
                <a:latin typeface="Times New Roman" panose="02020603050405020304" pitchFamily="18" charset="0"/>
              </a:rPr>
              <a:t> </a:t>
            </a:r>
            <a:endParaRPr lang="ru-RU" altLang="ru-RU" dirty="0"/>
          </a:p>
        </p:txBody>
      </p:sp>
      <p:sp>
        <p:nvSpPr>
          <p:cNvPr id="11295" name="Line 43"/>
          <p:cNvSpPr>
            <a:spLocks noChangeShapeType="1"/>
          </p:cNvSpPr>
          <p:nvPr/>
        </p:nvSpPr>
        <p:spPr bwMode="auto">
          <a:xfrm flipV="1">
            <a:off x="6191250" y="3409950"/>
            <a:ext cx="3067050" cy="1143000"/>
          </a:xfrm>
          <a:prstGeom prst="line">
            <a:avLst/>
          </a:prstGeom>
          <a:noFill/>
          <a:ln w="57150">
            <a:solidFill>
              <a:schemeClr val="tx1"/>
            </a:solidFill>
            <a:round/>
            <a:headEnd type="stealth" w="med" len="lg"/>
            <a:tailEnd type="stealth" w="med" len="lg"/>
          </a:ln>
          <a:extLst>
            <a:ext uri="{909E8E84-426E-40DD-AFC4-6F175D3DCCD1}">
              <a14:hiddenFill xmlns:a14="http://schemas.microsoft.com/office/drawing/2010/main">
                <a:noFill/>
              </a14:hiddenFill>
            </a:ext>
          </a:extLst>
        </p:spPr>
        <p:txBody>
          <a:bodyPr/>
          <a:lstStyle/>
          <a:p>
            <a:endParaRPr lang="ru-RU" dirty="0"/>
          </a:p>
        </p:txBody>
      </p:sp>
      <p:sp>
        <p:nvSpPr>
          <p:cNvPr id="11296" name="Freeform 44"/>
          <p:cNvSpPr>
            <a:spLocks/>
          </p:cNvSpPr>
          <p:nvPr/>
        </p:nvSpPr>
        <p:spPr bwMode="auto">
          <a:xfrm>
            <a:off x="2220913" y="2414588"/>
            <a:ext cx="7264400" cy="3981450"/>
          </a:xfrm>
          <a:custGeom>
            <a:avLst/>
            <a:gdLst>
              <a:gd name="T0" fmla="*/ 0 w 2440"/>
              <a:gd name="T1" fmla="*/ 0 h 1680"/>
              <a:gd name="T2" fmla="*/ 0 w 2440"/>
              <a:gd name="T3" fmla="*/ 3981450 h 1680"/>
              <a:gd name="T4" fmla="*/ 7264400 w 2440"/>
              <a:gd name="T5" fmla="*/ 3981450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cmpd="sng">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11297" name="Freeform 45"/>
          <p:cNvSpPr>
            <a:spLocks/>
          </p:cNvSpPr>
          <p:nvPr/>
        </p:nvSpPr>
        <p:spPr bwMode="auto">
          <a:xfrm flipV="1">
            <a:off x="6208713" y="3468688"/>
            <a:ext cx="2197100" cy="838200"/>
          </a:xfrm>
          <a:custGeom>
            <a:avLst/>
            <a:gdLst>
              <a:gd name="T0" fmla="*/ 0 w 2440"/>
              <a:gd name="T1" fmla="*/ 0 h 1680"/>
              <a:gd name="T2" fmla="*/ 0 w 2440"/>
              <a:gd name="T3" fmla="*/ 838200 h 1680"/>
              <a:gd name="T4" fmla="*/ 2197100 w 2440"/>
              <a:gd name="T5" fmla="*/ 838200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cmpd="sng">
            <a:solidFill>
              <a:schemeClr val="tx1"/>
            </a:solidFill>
            <a:round/>
            <a:headEnd type="stealth" w="med" len="lg"/>
            <a:tailEnd type="stealth" w="med"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34" name="Заголовок 1"/>
          <p:cNvSpPr txBox="1">
            <a:spLocks/>
          </p:cNvSpPr>
          <p:nvPr/>
        </p:nvSpPr>
        <p:spPr>
          <a:xfrm>
            <a:off x="950913" y="392322"/>
            <a:ext cx="10515600" cy="6980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ru-RU" dirty="0"/>
          </a:p>
        </p:txBody>
      </p:sp>
      <p:sp>
        <p:nvSpPr>
          <p:cNvPr id="36" name="Заголовок 1"/>
          <p:cNvSpPr>
            <a:spLocks noGrp="1"/>
          </p:cNvSpPr>
          <p:nvPr>
            <p:ph type="title"/>
          </p:nvPr>
        </p:nvSpPr>
        <p:spPr>
          <a:xfrm>
            <a:off x="838200" y="365126"/>
            <a:ext cx="10515600" cy="931864"/>
          </a:xfrm>
        </p:spPr>
        <p:txBody>
          <a:bodyPr>
            <a:normAutofit/>
          </a:bodyPr>
          <a:lstStyle/>
          <a:p>
            <a:pPr algn="ctr"/>
            <a:r>
              <a:rPr lang="ru-RU" dirty="0" smtClean="0"/>
              <a:t>Закон предложения</a:t>
            </a:r>
            <a:endParaRPr lang="ru-RU" dirty="0"/>
          </a:p>
        </p:txBody>
      </p:sp>
    </p:spTree>
    <p:extLst>
      <p:ext uri="{BB962C8B-B14F-4D97-AF65-F5344CB8AC3E}">
        <p14:creationId xmlns:p14="http://schemas.microsoft.com/office/powerpoint/2010/main" val="28211099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2292" name="Rectangle 4"/>
          <p:cNvSpPr>
            <a:spLocks noChangeArrowheads="1"/>
          </p:cNvSpPr>
          <p:nvPr/>
        </p:nvSpPr>
        <p:spPr bwMode="auto">
          <a:xfrm>
            <a:off x="3719513" y="1096964"/>
            <a:ext cx="8001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D,S</a:t>
            </a:r>
            <a:endParaRPr lang="ru-RU" altLang="ru-RU" sz="2000" dirty="0"/>
          </a:p>
        </p:txBody>
      </p:sp>
      <p:sp>
        <p:nvSpPr>
          <p:cNvPr id="12293" name="Rectangle 5"/>
          <p:cNvSpPr>
            <a:spLocks noChangeArrowheads="1"/>
          </p:cNvSpPr>
          <p:nvPr/>
        </p:nvSpPr>
        <p:spPr bwMode="auto">
          <a:xfrm>
            <a:off x="9264650" y="5561014"/>
            <a:ext cx="71913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D,S</a:t>
            </a:r>
            <a:r>
              <a:rPr lang="en-US" altLang="ru-RU" sz="1200" b="1" i="1" dirty="0">
                <a:solidFill>
                  <a:srgbClr val="000000"/>
                </a:solidFill>
                <a:latin typeface="Times New Roman" panose="02020603050405020304" pitchFamily="18" charset="0"/>
              </a:rPr>
              <a:t> </a:t>
            </a:r>
            <a:endParaRPr lang="ru-RU" altLang="ru-RU" dirty="0"/>
          </a:p>
        </p:txBody>
      </p:sp>
      <p:sp>
        <p:nvSpPr>
          <p:cNvPr id="12294" name="Line 6"/>
          <p:cNvSpPr>
            <a:spLocks noChangeShapeType="1"/>
          </p:cNvSpPr>
          <p:nvPr/>
        </p:nvSpPr>
        <p:spPr bwMode="auto">
          <a:xfrm>
            <a:off x="2673350" y="4043364"/>
            <a:ext cx="1588"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90472" name="Freeform 8"/>
          <p:cNvSpPr>
            <a:spLocks/>
          </p:cNvSpPr>
          <p:nvPr/>
        </p:nvSpPr>
        <p:spPr bwMode="auto">
          <a:xfrm>
            <a:off x="4367214" y="2320926"/>
            <a:ext cx="4752975" cy="3097213"/>
          </a:xfrm>
          <a:custGeom>
            <a:avLst/>
            <a:gdLst>
              <a:gd name="T0" fmla="*/ 0 w 20000"/>
              <a:gd name="T1" fmla="*/ 0 h 20000"/>
              <a:gd name="T2" fmla="*/ 0 w 20000"/>
              <a:gd name="T3" fmla="*/ 3095510 h 20000"/>
              <a:gd name="T4" fmla="*/ 4751311 w 20000"/>
              <a:gd name="T5" fmla="*/ 3095510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3175" cap="flat" cmpd="sng">
            <a:solidFill>
              <a:srgbClr val="000000"/>
            </a:solidFill>
            <a:prstDash val="solid"/>
            <a:round/>
            <a:headEnd type="none" w="med" len="med"/>
            <a:tailEnd type="none" w="med" len="med"/>
          </a:ln>
        </p:spPr>
        <p:txBody>
          <a:bodyPr/>
          <a:lstStyle/>
          <a:p>
            <a:endParaRPr lang="ru-RU" dirty="0"/>
          </a:p>
        </p:txBody>
      </p:sp>
      <p:sp>
        <p:nvSpPr>
          <p:cNvPr id="12296" name="Line 9"/>
          <p:cNvSpPr>
            <a:spLocks noChangeShapeType="1"/>
          </p:cNvSpPr>
          <p:nvPr/>
        </p:nvSpPr>
        <p:spPr bwMode="auto">
          <a:xfrm flipH="1" flipV="1">
            <a:off x="4368801" y="5403851"/>
            <a:ext cx="5751513" cy="3175"/>
          </a:xfrm>
          <a:prstGeom prst="line">
            <a:avLst/>
          </a:prstGeom>
          <a:noFill/>
          <a:ln w="1905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190474" name="Rectangle 10"/>
          <p:cNvSpPr>
            <a:spLocks noChangeArrowheads="1"/>
          </p:cNvSpPr>
          <p:nvPr/>
        </p:nvSpPr>
        <p:spPr bwMode="auto">
          <a:xfrm>
            <a:off x="8464551" y="4395789"/>
            <a:ext cx="1808163"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 спрос </a:t>
            </a:r>
            <a:r>
              <a:rPr lang="en-US" altLang="ru-RU" sz="2000" b="1" i="1" dirty="0">
                <a:solidFill>
                  <a:srgbClr val="000000"/>
                </a:solidFill>
                <a:latin typeface="Times New Roman" panose="02020603050405020304" pitchFamily="18" charset="0"/>
              </a:rPr>
              <a:t> </a:t>
            </a:r>
            <a:endParaRPr lang="ru-RU" altLang="ru-RU" sz="2000" dirty="0"/>
          </a:p>
        </p:txBody>
      </p:sp>
      <p:sp>
        <p:nvSpPr>
          <p:cNvPr id="190475" name="Rectangle 11"/>
          <p:cNvSpPr>
            <a:spLocks noChangeArrowheads="1"/>
          </p:cNvSpPr>
          <p:nvPr/>
        </p:nvSpPr>
        <p:spPr bwMode="auto">
          <a:xfrm>
            <a:off x="8328026" y="2465389"/>
            <a:ext cx="20161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S</a:t>
            </a:r>
            <a:r>
              <a:rPr lang="ru-RU" altLang="ru-RU" sz="2000" b="1" i="1" dirty="0">
                <a:solidFill>
                  <a:srgbClr val="000000"/>
                </a:solidFill>
                <a:latin typeface="Times New Roman" panose="02020603050405020304" pitchFamily="18" charset="0"/>
              </a:rPr>
              <a:t> – предложение</a:t>
            </a:r>
            <a:endParaRPr lang="ru-RU" altLang="ru-RU" sz="2000" dirty="0"/>
          </a:p>
        </p:txBody>
      </p:sp>
      <p:sp>
        <p:nvSpPr>
          <p:cNvPr id="190476" name="AutoShape 12"/>
          <p:cNvSpPr>
            <a:spLocks noChangeArrowheads="1"/>
          </p:cNvSpPr>
          <p:nvPr/>
        </p:nvSpPr>
        <p:spPr bwMode="auto">
          <a:xfrm flipV="1">
            <a:off x="4384675" y="1922463"/>
            <a:ext cx="4948238" cy="2832100"/>
          </a:xfrm>
          <a:prstGeom prst="rtTriangle">
            <a:avLst/>
          </a:prstGeom>
          <a:solidFill>
            <a:srgbClr val="009999">
              <a:alpha val="50195"/>
            </a:srgbClr>
          </a:solidFill>
          <a:ln w="317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2300" name="Line 14"/>
          <p:cNvSpPr>
            <a:spLocks noChangeShapeType="1"/>
          </p:cNvSpPr>
          <p:nvPr/>
        </p:nvSpPr>
        <p:spPr bwMode="auto">
          <a:xfrm>
            <a:off x="4367213" y="952500"/>
            <a:ext cx="12700" cy="4465638"/>
          </a:xfrm>
          <a:prstGeom prst="line">
            <a:avLst/>
          </a:prstGeom>
          <a:noFill/>
          <a:ln w="1905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190479" name="Line 15"/>
          <p:cNvSpPr>
            <a:spLocks noChangeShapeType="1"/>
          </p:cNvSpPr>
          <p:nvPr/>
        </p:nvSpPr>
        <p:spPr bwMode="auto">
          <a:xfrm flipH="1" flipV="1">
            <a:off x="4360864" y="2289176"/>
            <a:ext cx="4759325" cy="31289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90481" name="Line 17"/>
          <p:cNvSpPr>
            <a:spLocks noChangeShapeType="1"/>
          </p:cNvSpPr>
          <p:nvPr/>
        </p:nvSpPr>
        <p:spPr bwMode="auto">
          <a:xfrm flipH="1">
            <a:off x="4381501" y="1943100"/>
            <a:ext cx="4881563" cy="27876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90482" name="AutoShape 18"/>
          <p:cNvSpPr>
            <a:spLocks noChangeArrowheads="1"/>
          </p:cNvSpPr>
          <p:nvPr/>
        </p:nvSpPr>
        <p:spPr bwMode="auto">
          <a:xfrm>
            <a:off x="7223126" y="6021388"/>
            <a:ext cx="2881313" cy="647700"/>
          </a:xfrm>
          <a:prstGeom prst="wedgeRoundRectCallout">
            <a:avLst>
              <a:gd name="adj1" fmla="val -50843"/>
              <a:gd name="adj2" fmla="val -254616"/>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Зона конкуренции покупателей</a:t>
            </a:r>
          </a:p>
          <a:p>
            <a:pPr algn="ctr" eaLnBrk="1" hangingPunct="1"/>
            <a:endParaRPr lang="ru-RU" altLang="ru-RU" b="1" dirty="0"/>
          </a:p>
        </p:txBody>
      </p:sp>
      <p:sp>
        <p:nvSpPr>
          <p:cNvPr id="190483" name="AutoShape 19"/>
          <p:cNvSpPr>
            <a:spLocks noChangeArrowheads="1"/>
          </p:cNvSpPr>
          <p:nvPr/>
        </p:nvSpPr>
        <p:spPr bwMode="auto">
          <a:xfrm>
            <a:off x="7464425" y="809625"/>
            <a:ext cx="2878138" cy="719138"/>
          </a:xfrm>
          <a:prstGeom prst="wedgeRoundRectCallout">
            <a:avLst>
              <a:gd name="adj1" fmla="val -47792"/>
              <a:gd name="adj2" fmla="val 20209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Зона конкуренции продавцов</a:t>
            </a:r>
          </a:p>
        </p:txBody>
      </p:sp>
      <p:sp>
        <p:nvSpPr>
          <p:cNvPr id="190489" name="AutoShape 25"/>
          <p:cNvSpPr>
            <a:spLocks noChangeArrowheads="1"/>
          </p:cNvSpPr>
          <p:nvPr/>
        </p:nvSpPr>
        <p:spPr bwMode="auto">
          <a:xfrm>
            <a:off x="1801814" y="4090989"/>
            <a:ext cx="2447925" cy="503237"/>
          </a:xfrm>
          <a:prstGeom prst="wedgeRoundRectCallout">
            <a:avLst>
              <a:gd name="adj1" fmla="val 55838"/>
              <a:gd name="adj2" fmla="val -13472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Равновесная цена</a:t>
            </a:r>
          </a:p>
        </p:txBody>
      </p:sp>
      <p:sp>
        <p:nvSpPr>
          <p:cNvPr id="190490" name="Rectangle 26"/>
          <p:cNvSpPr>
            <a:spLocks noChangeArrowheads="1"/>
          </p:cNvSpPr>
          <p:nvPr/>
        </p:nvSpPr>
        <p:spPr bwMode="auto">
          <a:xfrm>
            <a:off x="4381500" y="3617913"/>
            <a:ext cx="1962150" cy="1782762"/>
          </a:xfrm>
          <a:prstGeom prst="rect">
            <a:avLst/>
          </a:prstGeom>
          <a:solidFill>
            <a:schemeClr val="accent2">
              <a:lumMod val="50000"/>
              <a:alpha val="63000"/>
            </a:schemeClr>
          </a:solidFill>
          <a:ln w="38100">
            <a:solidFill>
              <a:srgbClr val="000000"/>
            </a:solidFill>
            <a:prstDash val="dash"/>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90491" name="AutoShape 27"/>
          <p:cNvSpPr>
            <a:spLocks noChangeArrowheads="1"/>
          </p:cNvSpPr>
          <p:nvPr/>
        </p:nvSpPr>
        <p:spPr bwMode="auto">
          <a:xfrm>
            <a:off x="4511676" y="6065839"/>
            <a:ext cx="2378075" cy="719137"/>
          </a:xfrm>
          <a:prstGeom prst="wedgeRoundRectCallout">
            <a:avLst>
              <a:gd name="adj1" fmla="val 25569"/>
              <a:gd name="adj2" fmla="val -138963"/>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Равновесное количество</a:t>
            </a:r>
          </a:p>
        </p:txBody>
      </p:sp>
      <p:sp>
        <p:nvSpPr>
          <p:cNvPr id="190492" name="Rectangle 28"/>
          <p:cNvSpPr>
            <a:spLocks noChangeArrowheads="1"/>
          </p:cNvSpPr>
          <p:nvPr/>
        </p:nvSpPr>
        <p:spPr bwMode="auto">
          <a:xfrm>
            <a:off x="6456363" y="5489576"/>
            <a:ext cx="1225550" cy="36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e</a:t>
            </a:r>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D</a:t>
            </a:r>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S</a:t>
            </a:r>
            <a:endParaRPr lang="ru-RU" altLang="ru-RU" sz="2000" dirty="0"/>
          </a:p>
        </p:txBody>
      </p:sp>
      <p:sp>
        <p:nvSpPr>
          <p:cNvPr id="190493" name="Rectangle 29"/>
          <p:cNvSpPr>
            <a:spLocks noChangeArrowheads="1"/>
          </p:cNvSpPr>
          <p:nvPr/>
        </p:nvSpPr>
        <p:spPr bwMode="auto">
          <a:xfrm>
            <a:off x="2930526" y="3640139"/>
            <a:ext cx="1273175" cy="288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e</a:t>
            </a:r>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D</a:t>
            </a:r>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S</a:t>
            </a:r>
            <a:endParaRPr lang="ru-RU" altLang="ru-RU" sz="2000" dirty="0"/>
          </a:p>
        </p:txBody>
      </p:sp>
      <p:sp>
        <p:nvSpPr>
          <p:cNvPr id="12310" name="Text Box 30"/>
          <p:cNvSpPr txBox="1">
            <a:spLocks noChangeArrowheads="1"/>
          </p:cNvSpPr>
          <p:nvPr/>
        </p:nvSpPr>
        <p:spPr bwMode="auto">
          <a:xfrm>
            <a:off x="3000376" y="1528763"/>
            <a:ext cx="13684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Цены блага</a:t>
            </a:r>
          </a:p>
        </p:txBody>
      </p:sp>
      <p:sp>
        <p:nvSpPr>
          <p:cNvPr id="12311" name="Text Box 31"/>
          <p:cNvSpPr txBox="1">
            <a:spLocks noChangeArrowheads="1"/>
          </p:cNvSpPr>
          <p:nvPr/>
        </p:nvSpPr>
        <p:spPr bwMode="auto">
          <a:xfrm>
            <a:off x="4151314" y="5561013"/>
            <a:ext cx="21605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Количества блага</a:t>
            </a:r>
          </a:p>
        </p:txBody>
      </p:sp>
      <p:sp>
        <p:nvSpPr>
          <p:cNvPr id="35" name="TextBox 34"/>
          <p:cNvSpPr txBox="1">
            <a:spLocks noChangeArrowheads="1"/>
          </p:cNvSpPr>
          <p:nvPr/>
        </p:nvSpPr>
        <p:spPr bwMode="auto">
          <a:xfrm>
            <a:off x="7783513" y="3074988"/>
            <a:ext cx="2679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dirty="0"/>
              <a:t>Но кривые спроса и предложения могут и не пересечься. Что тогда?</a:t>
            </a:r>
          </a:p>
        </p:txBody>
      </p:sp>
      <p:sp>
        <p:nvSpPr>
          <p:cNvPr id="25" name="Скругленная прямоугольная выноска 24"/>
          <p:cNvSpPr/>
          <p:nvPr/>
        </p:nvSpPr>
        <p:spPr>
          <a:xfrm>
            <a:off x="1524001" y="5149850"/>
            <a:ext cx="2333625" cy="1035050"/>
          </a:xfrm>
          <a:prstGeom prst="wedgeRoundRectCallout">
            <a:avLst>
              <a:gd name="adj1" fmla="val 122223"/>
              <a:gd name="adj2" fmla="val -1002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ru-RU" dirty="0"/>
              <a:t>P*Q </a:t>
            </a:r>
            <a:r>
              <a:rPr lang="ru-RU" altLang="ru-RU" dirty="0"/>
              <a:t> - площадь прямоугольника – размер выручки</a:t>
            </a:r>
          </a:p>
        </p:txBody>
      </p:sp>
      <p:sp>
        <p:nvSpPr>
          <p:cNvPr id="27" name="Заголовок 1"/>
          <p:cNvSpPr>
            <a:spLocks noGrp="1"/>
          </p:cNvSpPr>
          <p:nvPr>
            <p:ph type="title"/>
          </p:nvPr>
        </p:nvSpPr>
        <p:spPr>
          <a:xfrm>
            <a:off x="339213" y="11114"/>
            <a:ext cx="11444748" cy="795336"/>
          </a:xfrm>
        </p:spPr>
        <p:txBody>
          <a:bodyPr>
            <a:normAutofit fontScale="90000"/>
          </a:bodyPr>
          <a:lstStyle/>
          <a:p>
            <a:pPr algn="ctr"/>
            <a:r>
              <a:rPr lang="ru-RU" dirty="0" smtClean="0"/>
              <a:t>Крест Маршалла: четыре разных зоны (</a:t>
            </a:r>
            <a:r>
              <a:rPr lang="ru-RU" dirty="0" smtClean="0">
                <a:hlinkClick r:id="rId2" action="ppaction://hlinksldjump"/>
              </a:rPr>
              <a:t>возврат?</a:t>
            </a:r>
            <a:r>
              <a:rPr lang="ru-RU" dirty="0" smtClean="0"/>
              <a:t>)</a:t>
            </a:r>
            <a:endParaRPr lang="ru-RU" dirty="0"/>
          </a:p>
        </p:txBody>
      </p:sp>
    </p:spTree>
    <p:extLst>
      <p:ext uri="{BB962C8B-B14F-4D97-AF65-F5344CB8AC3E}">
        <p14:creationId xmlns:p14="http://schemas.microsoft.com/office/powerpoint/2010/main" val="12517925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90481"/>
                                        </p:tgtEl>
                                        <p:attrNameLst>
                                          <p:attrName>style.visibility</p:attrName>
                                        </p:attrNameLst>
                                      </p:cBhvr>
                                      <p:to>
                                        <p:strVal val="visible"/>
                                      </p:to>
                                    </p:set>
                                    <p:anim calcmode="lin" valueType="num">
                                      <p:cBhvr>
                                        <p:cTn id="7" dur="500" fill="hold"/>
                                        <p:tgtEl>
                                          <p:spTgt spid="190481"/>
                                        </p:tgtEl>
                                        <p:attrNameLst>
                                          <p:attrName>ppt_w</p:attrName>
                                        </p:attrNameLst>
                                      </p:cBhvr>
                                      <p:tavLst>
                                        <p:tav tm="0">
                                          <p:val>
                                            <p:fltVal val="0"/>
                                          </p:val>
                                        </p:tav>
                                        <p:tav tm="100000">
                                          <p:val>
                                            <p:strVal val="#ppt_w"/>
                                          </p:val>
                                        </p:tav>
                                      </p:tavLst>
                                    </p:anim>
                                    <p:anim calcmode="lin" valueType="num">
                                      <p:cBhvr>
                                        <p:cTn id="8" dur="500" fill="hold"/>
                                        <p:tgtEl>
                                          <p:spTgt spid="190481"/>
                                        </p:tgtEl>
                                        <p:attrNameLst>
                                          <p:attrName>ppt_h</p:attrName>
                                        </p:attrNameLst>
                                      </p:cBhvr>
                                      <p:tavLst>
                                        <p:tav tm="0">
                                          <p:val>
                                            <p:fltVal val="0"/>
                                          </p:val>
                                        </p:tav>
                                        <p:tav tm="100000">
                                          <p:val>
                                            <p:strVal val="#ppt_h"/>
                                          </p:val>
                                        </p:tav>
                                      </p:tavLst>
                                    </p:anim>
                                    <p:animEffect transition="in" filter="fade">
                                      <p:cBhvr>
                                        <p:cTn id="9" dur="500"/>
                                        <p:tgtEl>
                                          <p:spTgt spid="190481"/>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90475"/>
                                        </p:tgtEl>
                                        <p:attrNameLst>
                                          <p:attrName>style.visibility</p:attrName>
                                        </p:attrNameLst>
                                      </p:cBhvr>
                                      <p:to>
                                        <p:strVal val="visible"/>
                                      </p:to>
                                    </p:set>
                                    <p:anim calcmode="lin" valueType="num">
                                      <p:cBhvr>
                                        <p:cTn id="12" dur="500" fill="hold"/>
                                        <p:tgtEl>
                                          <p:spTgt spid="190475"/>
                                        </p:tgtEl>
                                        <p:attrNameLst>
                                          <p:attrName>ppt_w</p:attrName>
                                        </p:attrNameLst>
                                      </p:cBhvr>
                                      <p:tavLst>
                                        <p:tav tm="0">
                                          <p:val>
                                            <p:fltVal val="0"/>
                                          </p:val>
                                        </p:tav>
                                        <p:tav tm="100000">
                                          <p:val>
                                            <p:strVal val="#ppt_w"/>
                                          </p:val>
                                        </p:tav>
                                      </p:tavLst>
                                    </p:anim>
                                    <p:anim calcmode="lin" valueType="num">
                                      <p:cBhvr>
                                        <p:cTn id="13" dur="500" fill="hold"/>
                                        <p:tgtEl>
                                          <p:spTgt spid="190475"/>
                                        </p:tgtEl>
                                        <p:attrNameLst>
                                          <p:attrName>ppt_h</p:attrName>
                                        </p:attrNameLst>
                                      </p:cBhvr>
                                      <p:tavLst>
                                        <p:tav tm="0">
                                          <p:val>
                                            <p:fltVal val="0"/>
                                          </p:val>
                                        </p:tav>
                                        <p:tav tm="100000">
                                          <p:val>
                                            <p:strVal val="#ppt_h"/>
                                          </p:val>
                                        </p:tav>
                                      </p:tavLst>
                                    </p:anim>
                                    <p:animEffect transition="in" filter="fade">
                                      <p:cBhvr>
                                        <p:cTn id="14" dur="500"/>
                                        <p:tgtEl>
                                          <p:spTgt spid="190475"/>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90476"/>
                                        </p:tgtEl>
                                        <p:attrNameLst>
                                          <p:attrName>style.visibility</p:attrName>
                                        </p:attrNameLst>
                                      </p:cBhvr>
                                      <p:to>
                                        <p:strVal val="visible"/>
                                      </p:to>
                                    </p:set>
                                    <p:anim calcmode="lin" valueType="num">
                                      <p:cBhvr>
                                        <p:cTn id="17" dur="500" fill="hold"/>
                                        <p:tgtEl>
                                          <p:spTgt spid="190476"/>
                                        </p:tgtEl>
                                        <p:attrNameLst>
                                          <p:attrName>ppt_w</p:attrName>
                                        </p:attrNameLst>
                                      </p:cBhvr>
                                      <p:tavLst>
                                        <p:tav tm="0">
                                          <p:val>
                                            <p:fltVal val="0"/>
                                          </p:val>
                                        </p:tav>
                                        <p:tav tm="100000">
                                          <p:val>
                                            <p:strVal val="#ppt_w"/>
                                          </p:val>
                                        </p:tav>
                                      </p:tavLst>
                                    </p:anim>
                                    <p:anim calcmode="lin" valueType="num">
                                      <p:cBhvr>
                                        <p:cTn id="18" dur="500" fill="hold"/>
                                        <p:tgtEl>
                                          <p:spTgt spid="190476"/>
                                        </p:tgtEl>
                                        <p:attrNameLst>
                                          <p:attrName>ppt_h</p:attrName>
                                        </p:attrNameLst>
                                      </p:cBhvr>
                                      <p:tavLst>
                                        <p:tav tm="0">
                                          <p:val>
                                            <p:fltVal val="0"/>
                                          </p:val>
                                        </p:tav>
                                        <p:tav tm="100000">
                                          <p:val>
                                            <p:strVal val="#ppt_h"/>
                                          </p:val>
                                        </p:tav>
                                      </p:tavLst>
                                    </p:anim>
                                    <p:animEffect transition="in" filter="fade">
                                      <p:cBhvr>
                                        <p:cTn id="19" dur="500"/>
                                        <p:tgtEl>
                                          <p:spTgt spid="190476"/>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190483"/>
                                        </p:tgtEl>
                                        <p:attrNameLst>
                                          <p:attrName>style.visibility</p:attrName>
                                        </p:attrNameLst>
                                      </p:cBhvr>
                                      <p:to>
                                        <p:strVal val="visible"/>
                                      </p:to>
                                    </p:set>
                                    <p:anim calcmode="lin" valueType="num">
                                      <p:cBhvr>
                                        <p:cTn id="22" dur="500" fill="hold"/>
                                        <p:tgtEl>
                                          <p:spTgt spid="190483"/>
                                        </p:tgtEl>
                                        <p:attrNameLst>
                                          <p:attrName>ppt_w</p:attrName>
                                        </p:attrNameLst>
                                      </p:cBhvr>
                                      <p:tavLst>
                                        <p:tav tm="0">
                                          <p:val>
                                            <p:fltVal val="0"/>
                                          </p:val>
                                        </p:tav>
                                        <p:tav tm="100000">
                                          <p:val>
                                            <p:strVal val="#ppt_w"/>
                                          </p:val>
                                        </p:tav>
                                      </p:tavLst>
                                    </p:anim>
                                    <p:anim calcmode="lin" valueType="num">
                                      <p:cBhvr>
                                        <p:cTn id="23" dur="500" fill="hold"/>
                                        <p:tgtEl>
                                          <p:spTgt spid="190483"/>
                                        </p:tgtEl>
                                        <p:attrNameLst>
                                          <p:attrName>ppt_h</p:attrName>
                                        </p:attrNameLst>
                                      </p:cBhvr>
                                      <p:tavLst>
                                        <p:tav tm="0">
                                          <p:val>
                                            <p:fltVal val="0"/>
                                          </p:val>
                                        </p:tav>
                                        <p:tav tm="100000">
                                          <p:val>
                                            <p:strVal val="#ppt_h"/>
                                          </p:val>
                                        </p:tav>
                                      </p:tavLst>
                                    </p:anim>
                                    <p:animEffect transition="in" filter="fade">
                                      <p:cBhvr>
                                        <p:cTn id="24" dur="500"/>
                                        <p:tgtEl>
                                          <p:spTgt spid="19048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190479"/>
                                        </p:tgtEl>
                                        <p:attrNameLst>
                                          <p:attrName>style.visibility</p:attrName>
                                        </p:attrNameLst>
                                      </p:cBhvr>
                                      <p:to>
                                        <p:strVal val="visible"/>
                                      </p:to>
                                    </p:set>
                                    <p:anim calcmode="lin" valueType="num">
                                      <p:cBhvr>
                                        <p:cTn id="29" dur="500" fill="hold"/>
                                        <p:tgtEl>
                                          <p:spTgt spid="190479"/>
                                        </p:tgtEl>
                                        <p:attrNameLst>
                                          <p:attrName>ppt_w</p:attrName>
                                        </p:attrNameLst>
                                      </p:cBhvr>
                                      <p:tavLst>
                                        <p:tav tm="0">
                                          <p:val>
                                            <p:fltVal val="0"/>
                                          </p:val>
                                        </p:tav>
                                        <p:tav tm="100000">
                                          <p:val>
                                            <p:strVal val="#ppt_w"/>
                                          </p:val>
                                        </p:tav>
                                      </p:tavLst>
                                    </p:anim>
                                    <p:anim calcmode="lin" valueType="num">
                                      <p:cBhvr>
                                        <p:cTn id="30" dur="500" fill="hold"/>
                                        <p:tgtEl>
                                          <p:spTgt spid="190479"/>
                                        </p:tgtEl>
                                        <p:attrNameLst>
                                          <p:attrName>ppt_h</p:attrName>
                                        </p:attrNameLst>
                                      </p:cBhvr>
                                      <p:tavLst>
                                        <p:tav tm="0">
                                          <p:val>
                                            <p:fltVal val="0"/>
                                          </p:val>
                                        </p:tav>
                                        <p:tav tm="100000">
                                          <p:val>
                                            <p:strVal val="#ppt_h"/>
                                          </p:val>
                                        </p:tav>
                                      </p:tavLst>
                                    </p:anim>
                                    <p:animEffect transition="in" filter="fade">
                                      <p:cBhvr>
                                        <p:cTn id="31" dur="500"/>
                                        <p:tgtEl>
                                          <p:spTgt spid="190479"/>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90474"/>
                                        </p:tgtEl>
                                        <p:attrNameLst>
                                          <p:attrName>style.visibility</p:attrName>
                                        </p:attrNameLst>
                                      </p:cBhvr>
                                      <p:to>
                                        <p:strVal val="visible"/>
                                      </p:to>
                                    </p:set>
                                    <p:anim calcmode="lin" valueType="num">
                                      <p:cBhvr>
                                        <p:cTn id="34" dur="500" fill="hold"/>
                                        <p:tgtEl>
                                          <p:spTgt spid="190474"/>
                                        </p:tgtEl>
                                        <p:attrNameLst>
                                          <p:attrName>ppt_w</p:attrName>
                                        </p:attrNameLst>
                                      </p:cBhvr>
                                      <p:tavLst>
                                        <p:tav tm="0">
                                          <p:val>
                                            <p:fltVal val="0"/>
                                          </p:val>
                                        </p:tav>
                                        <p:tav tm="100000">
                                          <p:val>
                                            <p:strVal val="#ppt_w"/>
                                          </p:val>
                                        </p:tav>
                                      </p:tavLst>
                                    </p:anim>
                                    <p:anim calcmode="lin" valueType="num">
                                      <p:cBhvr>
                                        <p:cTn id="35" dur="500" fill="hold"/>
                                        <p:tgtEl>
                                          <p:spTgt spid="190474"/>
                                        </p:tgtEl>
                                        <p:attrNameLst>
                                          <p:attrName>ppt_h</p:attrName>
                                        </p:attrNameLst>
                                      </p:cBhvr>
                                      <p:tavLst>
                                        <p:tav tm="0">
                                          <p:val>
                                            <p:fltVal val="0"/>
                                          </p:val>
                                        </p:tav>
                                        <p:tav tm="100000">
                                          <p:val>
                                            <p:strVal val="#ppt_h"/>
                                          </p:val>
                                        </p:tav>
                                      </p:tavLst>
                                    </p:anim>
                                    <p:animEffect transition="in" filter="fade">
                                      <p:cBhvr>
                                        <p:cTn id="36" dur="500"/>
                                        <p:tgtEl>
                                          <p:spTgt spid="190474"/>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190472"/>
                                        </p:tgtEl>
                                        <p:attrNameLst>
                                          <p:attrName>style.visibility</p:attrName>
                                        </p:attrNameLst>
                                      </p:cBhvr>
                                      <p:to>
                                        <p:strVal val="visible"/>
                                      </p:to>
                                    </p:set>
                                    <p:anim calcmode="lin" valueType="num">
                                      <p:cBhvr>
                                        <p:cTn id="39" dur="500" fill="hold"/>
                                        <p:tgtEl>
                                          <p:spTgt spid="190472"/>
                                        </p:tgtEl>
                                        <p:attrNameLst>
                                          <p:attrName>ppt_w</p:attrName>
                                        </p:attrNameLst>
                                      </p:cBhvr>
                                      <p:tavLst>
                                        <p:tav tm="0">
                                          <p:val>
                                            <p:fltVal val="0"/>
                                          </p:val>
                                        </p:tav>
                                        <p:tav tm="100000">
                                          <p:val>
                                            <p:strVal val="#ppt_w"/>
                                          </p:val>
                                        </p:tav>
                                      </p:tavLst>
                                    </p:anim>
                                    <p:anim calcmode="lin" valueType="num">
                                      <p:cBhvr>
                                        <p:cTn id="40" dur="500" fill="hold"/>
                                        <p:tgtEl>
                                          <p:spTgt spid="190472"/>
                                        </p:tgtEl>
                                        <p:attrNameLst>
                                          <p:attrName>ppt_h</p:attrName>
                                        </p:attrNameLst>
                                      </p:cBhvr>
                                      <p:tavLst>
                                        <p:tav tm="0">
                                          <p:val>
                                            <p:fltVal val="0"/>
                                          </p:val>
                                        </p:tav>
                                        <p:tav tm="100000">
                                          <p:val>
                                            <p:strVal val="#ppt_h"/>
                                          </p:val>
                                        </p:tav>
                                      </p:tavLst>
                                    </p:anim>
                                    <p:animEffect transition="in" filter="fade">
                                      <p:cBhvr>
                                        <p:cTn id="41" dur="500"/>
                                        <p:tgtEl>
                                          <p:spTgt spid="190472"/>
                                        </p:tgtEl>
                                      </p:cBhvr>
                                    </p:animEffect>
                                  </p:childTnLst>
                                </p:cTn>
                              </p:par>
                              <p:par>
                                <p:cTn id="42" presetID="53" presetClass="entr" presetSubtype="0" fill="hold" grpId="0" nodeType="withEffect">
                                  <p:stCondLst>
                                    <p:cond delay="0"/>
                                  </p:stCondLst>
                                  <p:childTnLst>
                                    <p:set>
                                      <p:cBhvr>
                                        <p:cTn id="43" dur="1" fill="hold">
                                          <p:stCondLst>
                                            <p:cond delay="0"/>
                                          </p:stCondLst>
                                        </p:cTn>
                                        <p:tgtEl>
                                          <p:spTgt spid="190482"/>
                                        </p:tgtEl>
                                        <p:attrNameLst>
                                          <p:attrName>style.visibility</p:attrName>
                                        </p:attrNameLst>
                                      </p:cBhvr>
                                      <p:to>
                                        <p:strVal val="visible"/>
                                      </p:to>
                                    </p:set>
                                    <p:anim calcmode="lin" valueType="num">
                                      <p:cBhvr>
                                        <p:cTn id="44" dur="500" fill="hold"/>
                                        <p:tgtEl>
                                          <p:spTgt spid="190482"/>
                                        </p:tgtEl>
                                        <p:attrNameLst>
                                          <p:attrName>ppt_w</p:attrName>
                                        </p:attrNameLst>
                                      </p:cBhvr>
                                      <p:tavLst>
                                        <p:tav tm="0">
                                          <p:val>
                                            <p:fltVal val="0"/>
                                          </p:val>
                                        </p:tav>
                                        <p:tav tm="100000">
                                          <p:val>
                                            <p:strVal val="#ppt_w"/>
                                          </p:val>
                                        </p:tav>
                                      </p:tavLst>
                                    </p:anim>
                                    <p:anim calcmode="lin" valueType="num">
                                      <p:cBhvr>
                                        <p:cTn id="45" dur="500" fill="hold"/>
                                        <p:tgtEl>
                                          <p:spTgt spid="190482"/>
                                        </p:tgtEl>
                                        <p:attrNameLst>
                                          <p:attrName>ppt_h</p:attrName>
                                        </p:attrNameLst>
                                      </p:cBhvr>
                                      <p:tavLst>
                                        <p:tav tm="0">
                                          <p:val>
                                            <p:fltVal val="0"/>
                                          </p:val>
                                        </p:tav>
                                        <p:tav tm="100000">
                                          <p:val>
                                            <p:strVal val="#ppt_h"/>
                                          </p:val>
                                        </p:tav>
                                      </p:tavLst>
                                    </p:anim>
                                    <p:animEffect transition="in" filter="fade">
                                      <p:cBhvr>
                                        <p:cTn id="46" dur="500"/>
                                        <p:tgtEl>
                                          <p:spTgt spid="19048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3" presetClass="entr" presetSubtype="0" fill="hold" grpId="0" nodeType="clickEffect">
                                  <p:stCondLst>
                                    <p:cond delay="0"/>
                                  </p:stCondLst>
                                  <p:childTnLst>
                                    <p:set>
                                      <p:cBhvr>
                                        <p:cTn id="50" dur="1" fill="hold">
                                          <p:stCondLst>
                                            <p:cond delay="0"/>
                                          </p:stCondLst>
                                        </p:cTn>
                                        <p:tgtEl>
                                          <p:spTgt spid="190490"/>
                                        </p:tgtEl>
                                        <p:attrNameLst>
                                          <p:attrName>style.visibility</p:attrName>
                                        </p:attrNameLst>
                                      </p:cBhvr>
                                      <p:to>
                                        <p:strVal val="visible"/>
                                      </p:to>
                                    </p:set>
                                    <p:anim calcmode="lin" valueType="num">
                                      <p:cBhvr>
                                        <p:cTn id="51" dur="500" fill="hold"/>
                                        <p:tgtEl>
                                          <p:spTgt spid="190490"/>
                                        </p:tgtEl>
                                        <p:attrNameLst>
                                          <p:attrName>ppt_w</p:attrName>
                                        </p:attrNameLst>
                                      </p:cBhvr>
                                      <p:tavLst>
                                        <p:tav tm="0">
                                          <p:val>
                                            <p:fltVal val="0"/>
                                          </p:val>
                                        </p:tav>
                                        <p:tav tm="100000">
                                          <p:val>
                                            <p:strVal val="#ppt_w"/>
                                          </p:val>
                                        </p:tav>
                                      </p:tavLst>
                                    </p:anim>
                                    <p:anim calcmode="lin" valueType="num">
                                      <p:cBhvr>
                                        <p:cTn id="52" dur="500" fill="hold"/>
                                        <p:tgtEl>
                                          <p:spTgt spid="190490"/>
                                        </p:tgtEl>
                                        <p:attrNameLst>
                                          <p:attrName>ppt_h</p:attrName>
                                        </p:attrNameLst>
                                      </p:cBhvr>
                                      <p:tavLst>
                                        <p:tav tm="0">
                                          <p:val>
                                            <p:fltVal val="0"/>
                                          </p:val>
                                        </p:tav>
                                        <p:tav tm="100000">
                                          <p:val>
                                            <p:strVal val="#ppt_h"/>
                                          </p:val>
                                        </p:tav>
                                      </p:tavLst>
                                    </p:anim>
                                    <p:animEffect transition="in" filter="fade">
                                      <p:cBhvr>
                                        <p:cTn id="53" dur="500"/>
                                        <p:tgtEl>
                                          <p:spTgt spid="190490"/>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190489"/>
                                        </p:tgtEl>
                                        <p:attrNameLst>
                                          <p:attrName>style.visibility</p:attrName>
                                        </p:attrNameLst>
                                      </p:cBhvr>
                                      <p:to>
                                        <p:strVal val="visible"/>
                                      </p:to>
                                    </p:set>
                                    <p:anim calcmode="lin" valueType="num">
                                      <p:cBhvr>
                                        <p:cTn id="56" dur="500" fill="hold"/>
                                        <p:tgtEl>
                                          <p:spTgt spid="190489"/>
                                        </p:tgtEl>
                                        <p:attrNameLst>
                                          <p:attrName>ppt_w</p:attrName>
                                        </p:attrNameLst>
                                      </p:cBhvr>
                                      <p:tavLst>
                                        <p:tav tm="0">
                                          <p:val>
                                            <p:fltVal val="0"/>
                                          </p:val>
                                        </p:tav>
                                        <p:tav tm="100000">
                                          <p:val>
                                            <p:strVal val="#ppt_w"/>
                                          </p:val>
                                        </p:tav>
                                      </p:tavLst>
                                    </p:anim>
                                    <p:anim calcmode="lin" valueType="num">
                                      <p:cBhvr>
                                        <p:cTn id="57" dur="500" fill="hold"/>
                                        <p:tgtEl>
                                          <p:spTgt spid="190489"/>
                                        </p:tgtEl>
                                        <p:attrNameLst>
                                          <p:attrName>ppt_h</p:attrName>
                                        </p:attrNameLst>
                                      </p:cBhvr>
                                      <p:tavLst>
                                        <p:tav tm="0">
                                          <p:val>
                                            <p:fltVal val="0"/>
                                          </p:val>
                                        </p:tav>
                                        <p:tav tm="100000">
                                          <p:val>
                                            <p:strVal val="#ppt_h"/>
                                          </p:val>
                                        </p:tav>
                                      </p:tavLst>
                                    </p:anim>
                                    <p:animEffect transition="in" filter="fade">
                                      <p:cBhvr>
                                        <p:cTn id="58" dur="500"/>
                                        <p:tgtEl>
                                          <p:spTgt spid="190489"/>
                                        </p:tgtEl>
                                      </p:cBhvr>
                                    </p:animEffect>
                                  </p:childTnLst>
                                </p:cTn>
                              </p:par>
                              <p:par>
                                <p:cTn id="59" presetID="53" presetClass="entr" presetSubtype="0" fill="hold" grpId="0" nodeType="withEffect">
                                  <p:stCondLst>
                                    <p:cond delay="0"/>
                                  </p:stCondLst>
                                  <p:childTnLst>
                                    <p:set>
                                      <p:cBhvr>
                                        <p:cTn id="60" dur="1" fill="hold">
                                          <p:stCondLst>
                                            <p:cond delay="0"/>
                                          </p:stCondLst>
                                        </p:cTn>
                                        <p:tgtEl>
                                          <p:spTgt spid="190493"/>
                                        </p:tgtEl>
                                        <p:attrNameLst>
                                          <p:attrName>style.visibility</p:attrName>
                                        </p:attrNameLst>
                                      </p:cBhvr>
                                      <p:to>
                                        <p:strVal val="visible"/>
                                      </p:to>
                                    </p:set>
                                    <p:anim calcmode="lin" valueType="num">
                                      <p:cBhvr>
                                        <p:cTn id="61" dur="500" fill="hold"/>
                                        <p:tgtEl>
                                          <p:spTgt spid="190493"/>
                                        </p:tgtEl>
                                        <p:attrNameLst>
                                          <p:attrName>ppt_w</p:attrName>
                                        </p:attrNameLst>
                                      </p:cBhvr>
                                      <p:tavLst>
                                        <p:tav tm="0">
                                          <p:val>
                                            <p:fltVal val="0"/>
                                          </p:val>
                                        </p:tav>
                                        <p:tav tm="100000">
                                          <p:val>
                                            <p:strVal val="#ppt_w"/>
                                          </p:val>
                                        </p:tav>
                                      </p:tavLst>
                                    </p:anim>
                                    <p:anim calcmode="lin" valueType="num">
                                      <p:cBhvr>
                                        <p:cTn id="62" dur="500" fill="hold"/>
                                        <p:tgtEl>
                                          <p:spTgt spid="190493"/>
                                        </p:tgtEl>
                                        <p:attrNameLst>
                                          <p:attrName>ppt_h</p:attrName>
                                        </p:attrNameLst>
                                      </p:cBhvr>
                                      <p:tavLst>
                                        <p:tav tm="0">
                                          <p:val>
                                            <p:fltVal val="0"/>
                                          </p:val>
                                        </p:tav>
                                        <p:tav tm="100000">
                                          <p:val>
                                            <p:strVal val="#ppt_h"/>
                                          </p:val>
                                        </p:tav>
                                      </p:tavLst>
                                    </p:anim>
                                    <p:animEffect transition="in" filter="fade">
                                      <p:cBhvr>
                                        <p:cTn id="63" dur="500"/>
                                        <p:tgtEl>
                                          <p:spTgt spid="190493"/>
                                        </p:tgtEl>
                                      </p:cBhvr>
                                    </p:animEffect>
                                  </p:childTnLst>
                                </p:cTn>
                              </p:par>
                              <p:par>
                                <p:cTn id="64" presetID="53" presetClass="entr" presetSubtype="0" fill="hold" grpId="0" nodeType="withEffect">
                                  <p:stCondLst>
                                    <p:cond delay="0"/>
                                  </p:stCondLst>
                                  <p:childTnLst>
                                    <p:set>
                                      <p:cBhvr>
                                        <p:cTn id="65" dur="1" fill="hold">
                                          <p:stCondLst>
                                            <p:cond delay="0"/>
                                          </p:stCondLst>
                                        </p:cTn>
                                        <p:tgtEl>
                                          <p:spTgt spid="190491"/>
                                        </p:tgtEl>
                                        <p:attrNameLst>
                                          <p:attrName>style.visibility</p:attrName>
                                        </p:attrNameLst>
                                      </p:cBhvr>
                                      <p:to>
                                        <p:strVal val="visible"/>
                                      </p:to>
                                    </p:set>
                                    <p:anim calcmode="lin" valueType="num">
                                      <p:cBhvr>
                                        <p:cTn id="66" dur="500" fill="hold"/>
                                        <p:tgtEl>
                                          <p:spTgt spid="190491"/>
                                        </p:tgtEl>
                                        <p:attrNameLst>
                                          <p:attrName>ppt_w</p:attrName>
                                        </p:attrNameLst>
                                      </p:cBhvr>
                                      <p:tavLst>
                                        <p:tav tm="0">
                                          <p:val>
                                            <p:fltVal val="0"/>
                                          </p:val>
                                        </p:tav>
                                        <p:tav tm="100000">
                                          <p:val>
                                            <p:strVal val="#ppt_w"/>
                                          </p:val>
                                        </p:tav>
                                      </p:tavLst>
                                    </p:anim>
                                    <p:anim calcmode="lin" valueType="num">
                                      <p:cBhvr>
                                        <p:cTn id="67" dur="500" fill="hold"/>
                                        <p:tgtEl>
                                          <p:spTgt spid="190491"/>
                                        </p:tgtEl>
                                        <p:attrNameLst>
                                          <p:attrName>ppt_h</p:attrName>
                                        </p:attrNameLst>
                                      </p:cBhvr>
                                      <p:tavLst>
                                        <p:tav tm="0">
                                          <p:val>
                                            <p:fltVal val="0"/>
                                          </p:val>
                                        </p:tav>
                                        <p:tav tm="100000">
                                          <p:val>
                                            <p:strVal val="#ppt_h"/>
                                          </p:val>
                                        </p:tav>
                                      </p:tavLst>
                                    </p:anim>
                                    <p:animEffect transition="in" filter="fade">
                                      <p:cBhvr>
                                        <p:cTn id="68" dur="500"/>
                                        <p:tgtEl>
                                          <p:spTgt spid="190491"/>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190492"/>
                                        </p:tgtEl>
                                        <p:attrNameLst>
                                          <p:attrName>style.visibility</p:attrName>
                                        </p:attrNameLst>
                                      </p:cBhvr>
                                      <p:to>
                                        <p:strVal val="visible"/>
                                      </p:to>
                                    </p:set>
                                    <p:anim calcmode="lin" valueType="num">
                                      <p:cBhvr>
                                        <p:cTn id="71" dur="500" fill="hold"/>
                                        <p:tgtEl>
                                          <p:spTgt spid="190492"/>
                                        </p:tgtEl>
                                        <p:attrNameLst>
                                          <p:attrName>ppt_w</p:attrName>
                                        </p:attrNameLst>
                                      </p:cBhvr>
                                      <p:tavLst>
                                        <p:tav tm="0">
                                          <p:val>
                                            <p:fltVal val="0"/>
                                          </p:val>
                                        </p:tav>
                                        <p:tav tm="100000">
                                          <p:val>
                                            <p:strVal val="#ppt_w"/>
                                          </p:val>
                                        </p:tav>
                                      </p:tavLst>
                                    </p:anim>
                                    <p:anim calcmode="lin" valueType="num">
                                      <p:cBhvr>
                                        <p:cTn id="72" dur="500" fill="hold"/>
                                        <p:tgtEl>
                                          <p:spTgt spid="190492"/>
                                        </p:tgtEl>
                                        <p:attrNameLst>
                                          <p:attrName>ppt_h</p:attrName>
                                        </p:attrNameLst>
                                      </p:cBhvr>
                                      <p:tavLst>
                                        <p:tav tm="0">
                                          <p:val>
                                            <p:fltVal val="0"/>
                                          </p:val>
                                        </p:tav>
                                        <p:tav tm="100000">
                                          <p:val>
                                            <p:strVal val="#ppt_h"/>
                                          </p:val>
                                        </p:tav>
                                      </p:tavLst>
                                    </p:anim>
                                    <p:animEffect transition="in" filter="fade">
                                      <p:cBhvr>
                                        <p:cTn id="73" dur="500"/>
                                        <p:tgtEl>
                                          <p:spTgt spid="19049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down)">
                                      <p:cBhvr>
                                        <p:cTn id="76" dur="500"/>
                                        <p:tgtEl>
                                          <p:spTgt spid="25"/>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up)">
                                      <p:cBhvr>
                                        <p:cTn id="8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2" grpId="0" animBg="1"/>
      <p:bldP spid="190474" grpId="0"/>
      <p:bldP spid="190475" grpId="0"/>
      <p:bldP spid="190476" grpId="0" animBg="1"/>
      <p:bldP spid="190479" grpId="0" animBg="1"/>
      <p:bldP spid="190481" grpId="0" animBg="1"/>
      <p:bldP spid="190482" grpId="0" animBg="1"/>
      <p:bldP spid="190483" grpId="0" animBg="1"/>
      <p:bldP spid="190489" grpId="0" animBg="1"/>
      <p:bldP spid="190490" grpId="0" animBg="1"/>
      <p:bldP spid="190491" grpId="0" animBg="1"/>
      <p:bldP spid="190492" grpId="0" animBg="1"/>
      <p:bldP spid="190493" grpId="0" animBg="1"/>
      <p:bldP spid="35" grpId="0"/>
      <p:bldP spid="2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24200"/>
            <a:ext cx="10515600" cy="747542"/>
          </a:xfrm>
        </p:spPr>
        <p:txBody>
          <a:bodyPr>
            <a:normAutofit/>
          </a:bodyPr>
          <a:lstStyle/>
          <a:p>
            <a:pPr algn="ctr"/>
            <a:r>
              <a:rPr lang="ru-RU" dirty="0" smtClean="0"/>
              <a:t>Спрос и предложение: варианты сочетаний</a:t>
            </a:r>
            <a:endParaRPr lang="ru-RU" dirty="0"/>
          </a:p>
        </p:txBody>
      </p:sp>
      <p:grpSp>
        <p:nvGrpSpPr>
          <p:cNvPr id="46" name="Группа 45"/>
          <p:cNvGrpSpPr/>
          <p:nvPr/>
        </p:nvGrpSpPr>
        <p:grpSpPr>
          <a:xfrm>
            <a:off x="4056544" y="2267059"/>
            <a:ext cx="3936313" cy="3643235"/>
            <a:chOff x="4403888" y="2227006"/>
            <a:chExt cx="3936313" cy="3643235"/>
          </a:xfrm>
        </p:grpSpPr>
        <p:grpSp>
          <p:nvGrpSpPr>
            <p:cNvPr id="33" name="Группа 32"/>
            <p:cNvGrpSpPr/>
            <p:nvPr/>
          </p:nvGrpSpPr>
          <p:grpSpPr>
            <a:xfrm>
              <a:off x="4403888" y="2227006"/>
              <a:ext cx="3936313" cy="3643235"/>
              <a:chOff x="4403888" y="2227006"/>
              <a:chExt cx="3936313" cy="3643235"/>
            </a:xfrm>
          </p:grpSpPr>
          <p:sp>
            <p:nvSpPr>
              <p:cNvPr id="5" name="Freeform 48"/>
              <p:cNvSpPr>
                <a:spLocks/>
              </p:cNvSpPr>
              <p:nvPr/>
            </p:nvSpPr>
            <p:spPr bwMode="auto">
              <a:xfrm>
                <a:off x="4811713" y="2230232"/>
                <a:ext cx="3393306" cy="3228207"/>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cxnSp>
            <p:nvCxnSpPr>
              <p:cNvPr id="11" name="Прямая соединительная линия 10"/>
              <p:cNvCxnSpPr/>
              <p:nvPr/>
            </p:nvCxnSpPr>
            <p:spPr>
              <a:xfrm>
                <a:off x="4879246" y="4427972"/>
                <a:ext cx="1109280" cy="102724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H="1">
                <a:off x="6643548" y="4356151"/>
                <a:ext cx="1696653" cy="109906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5" name="Rectangle 23"/>
              <p:cNvSpPr>
                <a:spLocks noChangeArrowheads="1"/>
              </p:cNvSpPr>
              <p:nvPr/>
            </p:nvSpPr>
            <p:spPr bwMode="auto">
              <a:xfrm>
                <a:off x="4403888" y="2227006"/>
                <a:ext cx="2035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P</a:t>
                </a:r>
                <a:endParaRPr lang="ru-RU" altLang="ru-RU" sz="1800" dirty="0"/>
              </a:p>
            </p:txBody>
          </p:sp>
          <p:sp>
            <p:nvSpPr>
              <p:cNvPr id="30" name="Rectangle 23"/>
              <p:cNvSpPr>
                <a:spLocks noChangeArrowheads="1"/>
              </p:cNvSpPr>
              <p:nvPr/>
            </p:nvSpPr>
            <p:spPr bwMode="auto">
              <a:xfrm>
                <a:off x="7685579" y="5470131"/>
                <a:ext cx="240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en-US" altLang="ru-RU" sz="2600" b="1" i="1" dirty="0" smtClean="0">
                    <a:solidFill>
                      <a:srgbClr val="000000"/>
                    </a:solidFill>
                    <a:latin typeface="Times New Roman" panose="02020603050405020304" pitchFamily="18" charset="0"/>
                  </a:rPr>
                  <a:t>Q</a:t>
                </a:r>
                <a:endParaRPr lang="ru-RU" altLang="ru-RU" sz="1800" dirty="0"/>
              </a:p>
            </p:txBody>
          </p:sp>
        </p:grpSp>
        <p:sp>
          <p:nvSpPr>
            <p:cNvPr id="40" name="Rectangle 19"/>
            <p:cNvSpPr>
              <a:spLocks noChangeArrowheads="1"/>
            </p:cNvSpPr>
            <p:nvPr/>
          </p:nvSpPr>
          <p:spPr bwMode="auto">
            <a:xfrm>
              <a:off x="8132879" y="4557953"/>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S</a:t>
              </a:r>
              <a:endParaRPr lang="ru-RU" altLang="ru-RU" dirty="0"/>
            </a:p>
          </p:txBody>
        </p:sp>
        <p:sp>
          <p:nvSpPr>
            <p:cNvPr id="42" name="Rectangle 8"/>
            <p:cNvSpPr>
              <a:spLocks noChangeArrowheads="1"/>
            </p:cNvSpPr>
            <p:nvPr/>
          </p:nvSpPr>
          <p:spPr bwMode="auto">
            <a:xfrm>
              <a:off x="5859318" y="4759404"/>
              <a:ext cx="357187" cy="390847"/>
            </a:xfrm>
            <a:prstGeom prst="rect">
              <a:avLst/>
            </a:prstGeom>
            <a:solidFill>
              <a:schemeClr val="bg1"/>
            </a:solidFill>
            <a:ln>
              <a:noFill/>
            </a:ln>
            <a:extLs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en-US" altLang="ru-RU"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a:t>
              </a:r>
              <a:endParaRPr lang="ru-RU" altLang="ru-RU" sz="2000" dirty="0"/>
            </a:p>
          </p:txBody>
        </p:sp>
      </p:grpSp>
      <p:grpSp>
        <p:nvGrpSpPr>
          <p:cNvPr id="47" name="Группа 46"/>
          <p:cNvGrpSpPr/>
          <p:nvPr/>
        </p:nvGrpSpPr>
        <p:grpSpPr>
          <a:xfrm>
            <a:off x="-84980" y="2227006"/>
            <a:ext cx="3741835" cy="3628316"/>
            <a:chOff x="8317129" y="2227006"/>
            <a:chExt cx="3741835" cy="3628316"/>
          </a:xfrm>
        </p:grpSpPr>
        <p:grpSp>
          <p:nvGrpSpPr>
            <p:cNvPr id="34" name="Группа 33"/>
            <p:cNvGrpSpPr/>
            <p:nvPr/>
          </p:nvGrpSpPr>
          <p:grpSpPr>
            <a:xfrm>
              <a:off x="8317129" y="2227006"/>
              <a:ext cx="3741835" cy="3628316"/>
              <a:chOff x="8317129" y="2227006"/>
              <a:chExt cx="3741835" cy="3628316"/>
            </a:xfrm>
          </p:grpSpPr>
          <p:sp>
            <p:nvSpPr>
              <p:cNvPr id="6" name="Freeform 48"/>
              <p:cNvSpPr>
                <a:spLocks/>
              </p:cNvSpPr>
              <p:nvPr/>
            </p:nvSpPr>
            <p:spPr bwMode="auto">
              <a:xfrm>
                <a:off x="8665658" y="2227006"/>
                <a:ext cx="3393306" cy="3228207"/>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cxnSp>
            <p:nvCxnSpPr>
              <p:cNvPr id="8" name="Прямая соединительная линия 7"/>
              <p:cNvCxnSpPr/>
              <p:nvPr/>
            </p:nvCxnSpPr>
            <p:spPr>
              <a:xfrm>
                <a:off x="9453716" y="3288890"/>
                <a:ext cx="1448682" cy="1616792"/>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flipH="1">
                <a:off x="9205745" y="3530011"/>
                <a:ext cx="1696653" cy="109906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Rectangle 23"/>
              <p:cNvSpPr>
                <a:spLocks noChangeArrowheads="1"/>
              </p:cNvSpPr>
              <p:nvPr/>
            </p:nvSpPr>
            <p:spPr bwMode="auto">
              <a:xfrm>
                <a:off x="8317129" y="2227006"/>
                <a:ext cx="2035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P</a:t>
                </a:r>
                <a:endParaRPr lang="ru-RU" altLang="ru-RU" sz="1800"/>
              </a:p>
            </p:txBody>
          </p:sp>
          <p:sp>
            <p:nvSpPr>
              <p:cNvPr id="31" name="Rectangle 23"/>
              <p:cNvSpPr>
                <a:spLocks noChangeArrowheads="1"/>
              </p:cNvSpPr>
              <p:nvPr/>
            </p:nvSpPr>
            <p:spPr bwMode="auto">
              <a:xfrm>
                <a:off x="11353800" y="5455212"/>
                <a:ext cx="240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en-US" altLang="ru-RU" sz="2600" b="1" i="1" dirty="0" smtClean="0">
                    <a:solidFill>
                      <a:srgbClr val="000000"/>
                    </a:solidFill>
                    <a:latin typeface="Times New Roman" panose="02020603050405020304" pitchFamily="18" charset="0"/>
                  </a:rPr>
                  <a:t>Q</a:t>
                </a:r>
                <a:endParaRPr lang="ru-RU" altLang="ru-RU" sz="1800" dirty="0"/>
              </a:p>
            </p:txBody>
          </p:sp>
        </p:grpSp>
        <p:sp>
          <p:nvSpPr>
            <p:cNvPr id="41" name="Rectangle 19"/>
            <p:cNvSpPr>
              <a:spLocks noChangeArrowheads="1"/>
            </p:cNvSpPr>
            <p:nvPr/>
          </p:nvSpPr>
          <p:spPr bwMode="auto">
            <a:xfrm>
              <a:off x="10945665" y="3642671"/>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S</a:t>
              </a:r>
              <a:endParaRPr lang="ru-RU" altLang="ru-RU" dirty="0"/>
            </a:p>
          </p:txBody>
        </p:sp>
        <p:sp>
          <p:nvSpPr>
            <p:cNvPr id="43" name="Rectangle 8"/>
            <p:cNvSpPr>
              <a:spLocks noChangeArrowheads="1"/>
            </p:cNvSpPr>
            <p:nvPr/>
          </p:nvSpPr>
          <p:spPr bwMode="auto">
            <a:xfrm>
              <a:off x="11005850" y="4523790"/>
              <a:ext cx="357187" cy="390847"/>
            </a:xfrm>
            <a:prstGeom prst="rect">
              <a:avLst/>
            </a:prstGeom>
            <a:solidFill>
              <a:schemeClr val="bg1"/>
            </a:solidFill>
            <a:ln>
              <a:noFill/>
            </a:ln>
            <a:extLs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en-US" altLang="ru-RU"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a:t>
              </a:r>
              <a:endParaRPr lang="ru-RU" altLang="ru-RU" sz="2000" dirty="0"/>
            </a:p>
          </p:txBody>
        </p:sp>
      </p:grpSp>
      <p:grpSp>
        <p:nvGrpSpPr>
          <p:cNvPr id="45" name="Группа 44"/>
          <p:cNvGrpSpPr/>
          <p:nvPr/>
        </p:nvGrpSpPr>
        <p:grpSpPr>
          <a:xfrm>
            <a:off x="8205019" y="2262050"/>
            <a:ext cx="3773080" cy="3644387"/>
            <a:chOff x="725178" y="2227006"/>
            <a:chExt cx="3773080" cy="3644387"/>
          </a:xfrm>
        </p:grpSpPr>
        <p:grpSp>
          <p:nvGrpSpPr>
            <p:cNvPr id="32" name="Группа 31"/>
            <p:cNvGrpSpPr/>
            <p:nvPr/>
          </p:nvGrpSpPr>
          <p:grpSpPr>
            <a:xfrm>
              <a:off x="725178" y="2227006"/>
              <a:ext cx="3773080" cy="3644387"/>
              <a:chOff x="725178" y="2227006"/>
              <a:chExt cx="3773080" cy="3644387"/>
            </a:xfrm>
          </p:grpSpPr>
          <p:sp>
            <p:nvSpPr>
              <p:cNvPr id="4" name="Freeform 48"/>
              <p:cNvSpPr>
                <a:spLocks/>
              </p:cNvSpPr>
              <p:nvPr/>
            </p:nvSpPr>
            <p:spPr bwMode="auto">
              <a:xfrm>
                <a:off x="1104952" y="2227006"/>
                <a:ext cx="3393306" cy="3228207"/>
              </a:xfrm>
              <a:custGeom>
                <a:avLst/>
                <a:gdLst>
                  <a:gd name="T0" fmla="*/ 0 w 2440"/>
                  <a:gd name="T1" fmla="*/ 0 h 1680"/>
                  <a:gd name="T2" fmla="*/ 0 w 2440"/>
                  <a:gd name="T3" fmla="*/ 2147483647 h 1680"/>
                  <a:gd name="T4" fmla="*/ 2147483647 w 2440"/>
                  <a:gd name="T5" fmla="*/ 2147483647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cxnSp>
            <p:nvCxnSpPr>
              <p:cNvPr id="10" name="Прямая соединительная линия 9"/>
              <p:cNvCxnSpPr/>
              <p:nvPr/>
            </p:nvCxnSpPr>
            <p:spPr>
              <a:xfrm>
                <a:off x="1118818" y="4310369"/>
                <a:ext cx="781959" cy="81769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H="1">
                <a:off x="1118818" y="2496857"/>
                <a:ext cx="1696653" cy="109906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4" name="Rectangle 23"/>
              <p:cNvSpPr>
                <a:spLocks noChangeArrowheads="1"/>
              </p:cNvSpPr>
              <p:nvPr/>
            </p:nvSpPr>
            <p:spPr bwMode="auto">
              <a:xfrm>
                <a:off x="725178" y="2227006"/>
                <a:ext cx="2035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ru-RU" altLang="ru-RU" sz="2600" b="1" i="1">
                    <a:solidFill>
                      <a:srgbClr val="000000"/>
                    </a:solidFill>
                    <a:latin typeface="Times New Roman" panose="02020603050405020304" pitchFamily="18" charset="0"/>
                  </a:rPr>
                  <a:t>P</a:t>
                </a:r>
                <a:endParaRPr lang="ru-RU" altLang="ru-RU" sz="1800"/>
              </a:p>
            </p:txBody>
          </p:sp>
          <p:sp>
            <p:nvSpPr>
              <p:cNvPr id="27" name="Rectangle 23"/>
              <p:cNvSpPr>
                <a:spLocks noChangeArrowheads="1"/>
              </p:cNvSpPr>
              <p:nvPr/>
            </p:nvSpPr>
            <p:spPr bwMode="auto">
              <a:xfrm>
                <a:off x="3897133" y="5471283"/>
                <a:ext cx="240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eaLnBrk="1" hangingPunct="1"/>
                <a:r>
                  <a:rPr lang="en-US" altLang="ru-RU" sz="2600" b="1" i="1" dirty="0" smtClean="0">
                    <a:solidFill>
                      <a:srgbClr val="000000"/>
                    </a:solidFill>
                    <a:latin typeface="Times New Roman" panose="02020603050405020304" pitchFamily="18" charset="0"/>
                  </a:rPr>
                  <a:t>Q</a:t>
                </a:r>
                <a:endParaRPr lang="ru-RU" altLang="ru-RU" sz="1800" dirty="0"/>
              </a:p>
            </p:txBody>
          </p:sp>
        </p:grpSp>
        <p:sp>
          <p:nvSpPr>
            <p:cNvPr id="39" name="Rectangle 19"/>
            <p:cNvSpPr>
              <a:spLocks noChangeArrowheads="1"/>
            </p:cNvSpPr>
            <p:nvPr/>
          </p:nvSpPr>
          <p:spPr bwMode="auto">
            <a:xfrm>
              <a:off x="2846725" y="2626544"/>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600" b="1" i="1" dirty="0">
                  <a:solidFill>
                    <a:srgbClr val="000000"/>
                  </a:solidFill>
                  <a:latin typeface="Times New Roman" panose="02020603050405020304" pitchFamily="18" charset="0"/>
                </a:rPr>
                <a:t>S</a:t>
              </a:r>
              <a:endParaRPr lang="ru-RU" altLang="ru-RU" dirty="0"/>
            </a:p>
          </p:txBody>
        </p:sp>
        <p:sp>
          <p:nvSpPr>
            <p:cNvPr id="44" name="Rectangle 8"/>
            <p:cNvSpPr>
              <a:spLocks noChangeArrowheads="1"/>
            </p:cNvSpPr>
            <p:nvPr/>
          </p:nvSpPr>
          <p:spPr bwMode="auto">
            <a:xfrm>
              <a:off x="2300466" y="4710257"/>
              <a:ext cx="357187" cy="390847"/>
            </a:xfrm>
            <a:prstGeom prst="rect">
              <a:avLst/>
            </a:prstGeom>
            <a:solidFill>
              <a:schemeClr val="bg1"/>
            </a:solidFill>
            <a:ln>
              <a:noFill/>
            </a:ln>
            <a:extLs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sz="2800">
                  <a:solidFill>
                    <a:schemeClr val="tx1"/>
                  </a:solidFill>
                  <a:latin typeface="Arial" panose="020B0604020202020204" pitchFamily="34" charset="0"/>
                  <a:cs typeface="Arial" panose="020B0604020202020204" pitchFamily="34" charset="0"/>
                </a:defRPr>
              </a:lvl1pPr>
              <a:lvl2pPr marL="742950" indent="-285750" eaLnBrk="0" hangingPunct="0">
                <a:defRPr sz="2800">
                  <a:solidFill>
                    <a:schemeClr val="tx1"/>
                  </a:solidFill>
                  <a:latin typeface="Arial" panose="020B0604020202020204" pitchFamily="34" charset="0"/>
                  <a:cs typeface="Arial" panose="020B0604020202020204" pitchFamily="34" charset="0"/>
                </a:defRPr>
              </a:lvl2pPr>
              <a:lvl3pPr marL="1143000" indent="-228600" eaLnBrk="0" hangingPunct="0">
                <a:defRPr sz="2800">
                  <a:solidFill>
                    <a:schemeClr val="tx1"/>
                  </a:solidFill>
                  <a:latin typeface="Arial" panose="020B0604020202020204" pitchFamily="34" charset="0"/>
                  <a:cs typeface="Arial" panose="020B0604020202020204" pitchFamily="34" charset="0"/>
                </a:defRPr>
              </a:lvl3pPr>
              <a:lvl4pPr marL="1600200" indent="-228600" eaLnBrk="0" hangingPunct="0">
                <a:defRPr sz="2800">
                  <a:solidFill>
                    <a:schemeClr val="tx1"/>
                  </a:solidFill>
                  <a:latin typeface="Arial" panose="020B0604020202020204" pitchFamily="34" charset="0"/>
                  <a:cs typeface="Arial" panose="020B0604020202020204" pitchFamily="34" charset="0"/>
                </a:defRPr>
              </a:lvl4pPr>
              <a:lvl5pPr marL="2057400" indent="-228600" eaLnBrk="0" hangingPunct="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eaLnBrk="1" hangingPunct="1"/>
              <a:r>
                <a:rPr lang="en-US" altLang="ru-RU"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a:t>
              </a:r>
              <a:endParaRPr lang="ru-RU" altLang="ru-RU" sz="2000" dirty="0"/>
            </a:p>
          </p:txBody>
        </p:sp>
      </p:grpSp>
      <p:sp>
        <p:nvSpPr>
          <p:cNvPr id="48" name="TextBox 47"/>
          <p:cNvSpPr txBox="1"/>
          <p:nvPr/>
        </p:nvSpPr>
        <p:spPr>
          <a:xfrm>
            <a:off x="4292528" y="717745"/>
            <a:ext cx="1616148" cy="461665"/>
          </a:xfrm>
          <a:prstGeom prst="rect">
            <a:avLst/>
          </a:prstGeom>
          <a:noFill/>
        </p:spPr>
        <p:txBody>
          <a:bodyPr wrap="none" rtlCol="0">
            <a:spAutoFit/>
          </a:bodyPr>
          <a:lstStyle/>
          <a:p>
            <a:r>
              <a:rPr lang="ru-RU" sz="2400" dirty="0"/>
              <a:t>а) </a:t>
            </a:r>
            <a:r>
              <a:rPr lang="ru-RU" sz="2400" dirty="0" smtClean="0"/>
              <a:t>базовый</a:t>
            </a:r>
            <a:endParaRPr lang="ru-RU" sz="2400" dirty="0"/>
          </a:p>
        </p:txBody>
      </p:sp>
      <p:sp>
        <p:nvSpPr>
          <p:cNvPr id="49" name="TextBox 48"/>
          <p:cNvSpPr txBox="1"/>
          <p:nvPr/>
        </p:nvSpPr>
        <p:spPr>
          <a:xfrm>
            <a:off x="4292528" y="1204294"/>
            <a:ext cx="4336765" cy="461665"/>
          </a:xfrm>
          <a:prstGeom prst="rect">
            <a:avLst/>
          </a:prstGeom>
          <a:noFill/>
        </p:spPr>
        <p:txBody>
          <a:bodyPr wrap="none" rtlCol="0">
            <a:spAutoFit/>
          </a:bodyPr>
          <a:lstStyle/>
          <a:p>
            <a:r>
              <a:rPr lang="ru-RU" sz="2400" dirty="0" smtClean="0"/>
              <a:t>б</a:t>
            </a:r>
            <a:r>
              <a:rPr lang="ru-RU" sz="2400" dirty="0"/>
              <a:t>) </a:t>
            </a:r>
            <a:r>
              <a:rPr lang="ru-RU" sz="2400" dirty="0" smtClean="0"/>
              <a:t>нереальный (но возможный)</a:t>
            </a:r>
            <a:endParaRPr lang="ru-RU" sz="2400" dirty="0"/>
          </a:p>
        </p:txBody>
      </p:sp>
      <p:sp>
        <p:nvSpPr>
          <p:cNvPr id="50" name="TextBox 49"/>
          <p:cNvSpPr txBox="1"/>
          <p:nvPr/>
        </p:nvSpPr>
        <p:spPr>
          <a:xfrm>
            <a:off x="4292528" y="1669185"/>
            <a:ext cx="2368277" cy="461665"/>
          </a:xfrm>
          <a:prstGeom prst="rect">
            <a:avLst/>
          </a:prstGeom>
          <a:noFill/>
        </p:spPr>
        <p:txBody>
          <a:bodyPr wrap="none" rtlCol="0">
            <a:spAutoFit/>
          </a:bodyPr>
          <a:lstStyle/>
          <a:p>
            <a:r>
              <a:rPr lang="ru-RU" sz="2400" dirty="0" smtClean="0"/>
              <a:t>в</a:t>
            </a:r>
            <a:r>
              <a:rPr lang="ru-RU" sz="2400" dirty="0"/>
              <a:t>) невозможный</a:t>
            </a:r>
          </a:p>
        </p:txBody>
      </p:sp>
    </p:spTree>
    <p:extLst>
      <p:ext uri="{BB962C8B-B14F-4D97-AF65-F5344CB8AC3E}">
        <p14:creationId xmlns:p14="http://schemas.microsoft.com/office/powerpoint/2010/main" val="1302331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left)">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t>Конъюнктурная рента</a:t>
            </a:r>
            <a:endParaRPr lang="ru-RU" sz="3600" b="1" dirty="0"/>
          </a:p>
        </p:txBody>
      </p:sp>
      <p:pic>
        <p:nvPicPr>
          <p:cNvPr id="3" name="Рисунок 2"/>
          <p:cNvPicPr/>
          <p:nvPr/>
        </p:nvPicPr>
        <p:blipFill>
          <a:blip r:embed="rId2">
            <a:extLst>
              <a:ext uri="{28A0092B-C50C-407E-A947-70E740481C1C}">
                <a14:useLocalDpi xmlns:a14="http://schemas.microsoft.com/office/drawing/2010/main" val="0"/>
              </a:ext>
            </a:extLst>
          </a:blip>
          <a:srcRect/>
          <a:stretch>
            <a:fillRect/>
          </a:stretch>
        </p:blipFill>
        <p:spPr bwMode="auto">
          <a:xfrm>
            <a:off x="838201" y="1330036"/>
            <a:ext cx="9455726" cy="5527963"/>
          </a:xfrm>
          <a:prstGeom prst="rect">
            <a:avLst/>
          </a:prstGeom>
          <a:noFill/>
          <a:ln>
            <a:noFill/>
          </a:ln>
        </p:spPr>
      </p:pic>
    </p:spTree>
    <p:extLst>
      <p:ext uri="{BB962C8B-B14F-4D97-AF65-F5344CB8AC3E}">
        <p14:creationId xmlns:p14="http://schemas.microsoft.com/office/powerpoint/2010/main" val="38237453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2"/>
          <p:cNvSpPr>
            <a:spLocks noGrp="1" noChangeArrowheads="1"/>
          </p:cNvSpPr>
          <p:nvPr>
            <p:ph type="title"/>
          </p:nvPr>
        </p:nvSpPr>
        <p:spPr>
          <a:xfrm>
            <a:off x="1524000" y="0"/>
            <a:ext cx="9144000" cy="490538"/>
          </a:xfrm>
        </p:spPr>
        <p:txBody>
          <a:bodyPr/>
          <a:lstStyle/>
          <a:p>
            <a:pPr algn="ctr" eaLnBrk="1" hangingPunct="1"/>
            <a:r>
              <a:rPr lang="ru-RU" altLang="zh-CN" sz="2800" dirty="0"/>
              <a:t>Равновесные цены и </a:t>
            </a:r>
            <a:r>
              <a:rPr lang="ru-RU" altLang="zh-CN" sz="2800" dirty="0" smtClean="0"/>
              <a:t>количества</a:t>
            </a:r>
            <a:endParaRPr lang="ru-RU" sz="1800" b="1" dirty="0"/>
          </a:p>
        </p:txBody>
      </p:sp>
      <p:sp>
        <p:nvSpPr>
          <p:cNvPr id="335874" name="Rectangle 3"/>
          <p:cNvSpPr>
            <a:spLocks noChangeArrowheads="1"/>
          </p:cNvSpPr>
          <p:nvPr/>
        </p:nvSpPr>
        <p:spPr bwMode="auto">
          <a:xfrm>
            <a:off x="1524001" y="-184666"/>
            <a:ext cx="184731" cy="369332"/>
          </a:xfrm>
          <a:prstGeom prst="rect">
            <a:avLst/>
          </a:prstGeom>
          <a:noFill/>
          <a:ln w="9525">
            <a:noFill/>
            <a:miter lim="800000"/>
            <a:headEnd/>
            <a:tailEnd/>
          </a:ln>
        </p:spPr>
        <p:txBody>
          <a:bodyPr wrap="none" anchor="ctr">
            <a:spAutoFit/>
          </a:bodyPr>
          <a:lstStyle/>
          <a:p>
            <a:endParaRPr lang="ru-RU" dirty="0"/>
          </a:p>
        </p:txBody>
      </p:sp>
      <p:sp>
        <p:nvSpPr>
          <p:cNvPr id="335875" name="Rectangle 4"/>
          <p:cNvSpPr>
            <a:spLocks noChangeArrowheads="1"/>
          </p:cNvSpPr>
          <p:nvPr/>
        </p:nvSpPr>
        <p:spPr bwMode="auto">
          <a:xfrm>
            <a:off x="3719513" y="836614"/>
            <a:ext cx="800100" cy="503237"/>
          </a:xfrm>
          <a:prstGeom prst="rect">
            <a:avLst/>
          </a:prstGeom>
          <a:noFill/>
          <a:ln w="0">
            <a:noFill/>
            <a:miter lim="800000"/>
            <a:headEnd/>
            <a:tailEnd/>
          </a:ln>
        </p:spPr>
        <p:txBody>
          <a:bodyPr lIns="0" tIns="0" rIns="0" bIns="0"/>
          <a:lstStyle/>
          <a:p>
            <a:r>
              <a:rPr lang="en-US" sz="2000" b="1" i="1" dirty="0">
                <a:solidFill>
                  <a:srgbClr val="000000"/>
                </a:solidFill>
                <a:latin typeface="Times New Roman" pitchFamily="18" charset="0"/>
              </a:rPr>
              <a:t>P</a:t>
            </a:r>
            <a:r>
              <a:rPr lang="en-US" sz="2000" b="1" i="1" baseline="30000" dirty="0">
                <a:solidFill>
                  <a:srgbClr val="000000"/>
                </a:solidFill>
                <a:latin typeface="Times New Roman" pitchFamily="18" charset="0"/>
              </a:rPr>
              <a:t>D,S</a:t>
            </a:r>
            <a:endParaRPr lang="ru-RU" sz="2000" dirty="0"/>
          </a:p>
        </p:txBody>
      </p:sp>
      <p:sp>
        <p:nvSpPr>
          <p:cNvPr id="335876" name="Rectangle 5"/>
          <p:cNvSpPr>
            <a:spLocks noChangeArrowheads="1"/>
          </p:cNvSpPr>
          <p:nvPr/>
        </p:nvSpPr>
        <p:spPr bwMode="auto">
          <a:xfrm>
            <a:off x="9264650" y="5300664"/>
            <a:ext cx="719138" cy="504825"/>
          </a:xfrm>
          <a:prstGeom prst="rect">
            <a:avLst/>
          </a:prstGeom>
          <a:noFill/>
          <a:ln w="25400">
            <a:noFill/>
            <a:miter lim="800000"/>
            <a:headEnd/>
            <a:tailEnd/>
          </a:ln>
        </p:spPr>
        <p:txBody>
          <a:bodyPr lIns="0" tIns="0" rIns="0" bIns="0"/>
          <a:lstStyle/>
          <a:p>
            <a:r>
              <a:rPr lang="en-US" sz="2000" b="1" i="1" dirty="0">
                <a:solidFill>
                  <a:srgbClr val="000000"/>
                </a:solidFill>
                <a:latin typeface="Times New Roman" pitchFamily="18" charset="0"/>
              </a:rPr>
              <a:t>Q</a:t>
            </a:r>
            <a:r>
              <a:rPr lang="en-US" sz="2000" b="1" i="1" baseline="30000" dirty="0">
                <a:solidFill>
                  <a:srgbClr val="000000"/>
                </a:solidFill>
                <a:latin typeface="Times New Roman" pitchFamily="18" charset="0"/>
              </a:rPr>
              <a:t>D,S</a:t>
            </a:r>
            <a:r>
              <a:rPr lang="en-US" sz="1200" b="1" i="1" dirty="0">
                <a:solidFill>
                  <a:srgbClr val="000000"/>
                </a:solidFill>
                <a:latin typeface="Times New Roman" pitchFamily="18" charset="0"/>
              </a:rPr>
              <a:t> </a:t>
            </a:r>
            <a:endParaRPr lang="ru-RU" dirty="0"/>
          </a:p>
        </p:txBody>
      </p:sp>
      <p:sp>
        <p:nvSpPr>
          <p:cNvPr id="335877" name="Line 6"/>
          <p:cNvSpPr>
            <a:spLocks noChangeShapeType="1"/>
          </p:cNvSpPr>
          <p:nvPr/>
        </p:nvSpPr>
        <p:spPr bwMode="auto">
          <a:xfrm>
            <a:off x="2673350" y="3783014"/>
            <a:ext cx="1588" cy="1587"/>
          </a:xfrm>
          <a:prstGeom prst="line">
            <a:avLst/>
          </a:prstGeom>
          <a:noFill/>
          <a:ln w="12700">
            <a:solidFill>
              <a:srgbClr val="000000"/>
            </a:solidFill>
            <a:round/>
            <a:headEnd/>
            <a:tailEnd/>
          </a:ln>
        </p:spPr>
        <p:txBody>
          <a:bodyPr/>
          <a:lstStyle/>
          <a:p>
            <a:endParaRPr lang="ru-RU" dirty="0"/>
          </a:p>
        </p:txBody>
      </p:sp>
      <p:sp>
        <p:nvSpPr>
          <p:cNvPr id="190471" name="Line 7"/>
          <p:cNvSpPr>
            <a:spLocks noChangeShapeType="1"/>
          </p:cNvSpPr>
          <p:nvPr/>
        </p:nvSpPr>
        <p:spPr bwMode="auto">
          <a:xfrm rot="-5400000">
            <a:off x="2387601" y="3897313"/>
            <a:ext cx="504825" cy="0"/>
          </a:xfrm>
          <a:prstGeom prst="line">
            <a:avLst/>
          </a:prstGeom>
          <a:noFill/>
          <a:ln w="28575">
            <a:solidFill>
              <a:srgbClr val="000000"/>
            </a:solidFill>
            <a:round/>
            <a:headEnd/>
            <a:tailEnd type="triangle" w="med" len="med"/>
          </a:ln>
        </p:spPr>
        <p:txBody>
          <a:bodyPr/>
          <a:lstStyle/>
          <a:p>
            <a:endParaRPr lang="ru-RU" dirty="0"/>
          </a:p>
        </p:txBody>
      </p:sp>
      <p:sp>
        <p:nvSpPr>
          <p:cNvPr id="335879" name="Freeform 8"/>
          <p:cNvSpPr>
            <a:spLocks/>
          </p:cNvSpPr>
          <p:nvPr/>
        </p:nvSpPr>
        <p:spPr bwMode="auto">
          <a:xfrm>
            <a:off x="4367214" y="2060576"/>
            <a:ext cx="4752975" cy="3097213"/>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3175">
            <a:solidFill>
              <a:srgbClr val="000000"/>
            </a:solidFill>
            <a:round/>
            <a:headEnd/>
            <a:tailEnd/>
          </a:ln>
        </p:spPr>
        <p:txBody>
          <a:bodyPr/>
          <a:lstStyle/>
          <a:p>
            <a:endParaRPr lang="ru-RU" dirty="0"/>
          </a:p>
        </p:txBody>
      </p:sp>
      <p:sp>
        <p:nvSpPr>
          <p:cNvPr id="335880" name="Rectangle 10"/>
          <p:cNvSpPr>
            <a:spLocks noChangeArrowheads="1"/>
          </p:cNvSpPr>
          <p:nvPr/>
        </p:nvSpPr>
        <p:spPr bwMode="auto">
          <a:xfrm>
            <a:off x="8464551" y="4135439"/>
            <a:ext cx="1808163" cy="414337"/>
          </a:xfrm>
          <a:prstGeom prst="rect">
            <a:avLst/>
          </a:prstGeom>
          <a:noFill/>
          <a:ln w="0">
            <a:noFill/>
            <a:miter lim="800000"/>
            <a:headEnd/>
            <a:tailEnd/>
          </a:ln>
        </p:spPr>
        <p:txBody>
          <a:bodyPr lIns="0" tIns="0" rIns="0" bIns="0"/>
          <a:lstStyle/>
          <a:p>
            <a:r>
              <a:rPr lang="en-US" b="1" i="1" dirty="0">
                <a:solidFill>
                  <a:srgbClr val="000000"/>
                </a:solidFill>
                <a:latin typeface="Times New Roman" pitchFamily="18" charset="0"/>
              </a:rPr>
              <a:t>D</a:t>
            </a:r>
            <a:r>
              <a:rPr lang="ru-RU" sz="2000" b="1" i="1" dirty="0">
                <a:solidFill>
                  <a:srgbClr val="000000"/>
                </a:solidFill>
                <a:latin typeface="Times New Roman" pitchFamily="18" charset="0"/>
              </a:rPr>
              <a:t> – спрос </a:t>
            </a:r>
            <a:r>
              <a:rPr lang="en-US" sz="2000" b="1" i="1" dirty="0">
                <a:solidFill>
                  <a:srgbClr val="000000"/>
                </a:solidFill>
                <a:latin typeface="Times New Roman" pitchFamily="18" charset="0"/>
              </a:rPr>
              <a:t> </a:t>
            </a:r>
            <a:endParaRPr lang="ru-RU" sz="2000" dirty="0"/>
          </a:p>
        </p:txBody>
      </p:sp>
      <p:sp>
        <p:nvSpPr>
          <p:cNvPr id="335881" name="Rectangle 11"/>
          <p:cNvSpPr>
            <a:spLocks noChangeArrowheads="1"/>
          </p:cNvSpPr>
          <p:nvPr/>
        </p:nvSpPr>
        <p:spPr bwMode="auto">
          <a:xfrm>
            <a:off x="8328026" y="2205039"/>
            <a:ext cx="2016125" cy="492125"/>
          </a:xfrm>
          <a:prstGeom prst="rect">
            <a:avLst/>
          </a:prstGeom>
          <a:noFill/>
          <a:ln w="9525">
            <a:noFill/>
            <a:miter lim="800000"/>
            <a:headEnd/>
            <a:tailEnd/>
          </a:ln>
        </p:spPr>
        <p:txBody>
          <a:bodyPr lIns="0" tIns="0" rIns="0" bIns="0"/>
          <a:lstStyle/>
          <a:p>
            <a:r>
              <a:rPr lang="en-US" b="1" i="1" dirty="0">
                <a:solidFill>
                  <a:srgbClr val="000000"/>
                </a:solidFill>
                <a:latin typeface="Times New Roman" pitchFamily="18" charset="0"/>
              </a:rPr>
              <a:t>S</a:t>
            </a:r>
            <a:r>
              <a:rPr lang="ru-RU" sz="2000" b="1" i="1" dirty="0">
                <a:solidFill>
                  <a:srgbClr val="000000"/>
                </a:solidFill>
                <a:latin typeface="Times New Roman" pitchFamily="18" charset="0"/>
              </a:rPr>
              <a:t> – предложение</a:t>
            </a:r>
            <a:endParaRPr lang="ru-RU" sz="2000" dirty="0"/>
          </a:p>
        </p:txBody>
      </p:sp>
      <p:sp>
        <p:nvSpPr>
          <p:cNvPr id="335882" name="AutoShape 12"/>
          <p:cNvSpPr>
            <a:spLocks noChangeArrowheads="1"/>
          </p:cNvSpPr>
          <p:nvPr/>
        </p:nvSpPr>
        <p:spPr bwMode="auto">
          <a:xfrm flipV="1">
            <a:off x="4384675" y="1662113"/>
            <a:ext cx="4948238" cy="2832100"/>
          </a:xfrm>
          <a:prstGeom prst="rtTriangle">
            <a:avLst/>
          </a:prstGeom>
          <a:solidFill>
            <a:srgbClr val="009999">
              <a:alpha val="50195"/>
            </a:srgbClr>
          </a:solidFill>
          <a:ln w="3175">
            <a:solidFill>
              <a:srgbClr val="000000"/>
            </a:solidFill>
            <a:miter lim="800000"/>
            <a:headEnd/>
            <a:tailEnd/>
          </a:ln>
        </p:spPr>
        <p:txBody>
          <a:bodyPr/>
          <a:lstStyle/>
          <a:p>
            <a:endParaRPr lang="ru-RU" dirty="0"/>
          </a:p>
        </p:txBody>
      </p:sp>
      <p:sp>
        <p:nvSpPr>
          <p:cNvPr id="190477" name="AutoShape 13"/>
          <p:cNvSpPr>
            <a:spLocks noChangeArrowheads="1"/>
          </p:cNvSpPr>
          <p:nvPr/>
        </p:nvSpPr>
        <p:spPr bwMode="auto">
          <a:xfrm rot="5400000">
            <a:off x="4134645" y="2256632"/>
            <a:ext cx="2433637" cy="1968500"/>
          </a:xfrm>
          <a:prstGeom prst="triangle">
            <a:avLst>
              <a:gd name="adj" fmla="val 53509"/>
            </a:avLst>
          </a:prstGeom>
          <a:solidFill>
            <a:schemeClr val="folHlink"/>
          </a:solidFill>
          <a:ln w="9525">
            <a:solidFill>
              <a:srgbClr val="000000"/>
            </a:solidFill>
            <a:miter lim="800000"/>
            <a:headEnd/>
            <a:tailEnd/>
          </a:ln>
        </p:spPr>
        <p:txBody>
          <a:bodyPr/>
          <a:lstStyle/>
          <a:p>
            <a:endParaRPr lang="ru-RU" dirty="0"/>
          </a:p>
        </p:txBody>
      </p:sp>
      <p:sp>
        <p:nvSpPr>
          <p:cNvPr id="335884" name="Line 15"/>
          <p:cNvSpPr>
            <a:spLocks noChangeShapeType="1"/>
          </p:cNvSpPr>
          <p:nvPr/>
        </p:nvSpPr>
        <p:spPr bwMode="auto">
          <a:xfrm flipH="1" flipV="1">
            <a:off x="4360864" y="2028826"/>
            <a:ext cx="4759325" cy="3128963"/>
          </a:xfrm>
          <a:prstGeom prst="line">
            <a:avLst/>
          </a:prstGeom>
          <a:noFill/>
          <a:ln w="28575">
            <a:solidFill>
              <a:srgbClr val="000000"/>
            </a:solidFill>
            <a:round/>
            <a:headEnd/>
            <a:tailEnd/>
          </a:ln>
        </p:spPr>
        <p:txBody>
          <a:bodyPr/>
          <a:lstStyle/>
          <a:p>
            <a:endParaRPr lang="ru-RU" dirty="0"/>
          </a:p>
        </p:txBody>
      </p:sp>
      <p:sp>
        <p:nvSpPr>
          <p:cNvPr id="190480" name="AutoShape 16"/>
          <p:cNvSpPr>
            <a:spLocks noChangeArrowheads="1"/>
          </p:cNvSpPr>
          <p:nvPr/>
        </p:nvSpPr>
        <p:spPr bwMode="auto">
          <a:xfrm flipV="1">
            <a:off x="4365626" y="3346450"/>
            <a:ext cx="1984375" cy="1144588"/>
          </a:xfrm>
          <a:prstGeom prst="rtTriangle">
            <a:avLst/>
          </a:prstGeom>
          <a:solidFill>
            <a:srgbClr val="FFFF00"/>
          </a:solidFill>
          <a:ln w="19050">
            <a:solidFill>
              <a:srgbClr val="000000"/>
            </a:solidFill>
            <a:miter lim="800000"/>
            <a:headEnd/>
            <a:tailEnd/>
          </a:ln>
        </p:spPr>
        <p:txBody>
          <a:bodyPr/>
          <a:lstStyle/>
          <a:p>
            <a:endParaRPr lang="ru-RU" dirty="0"/>
          </a:p>
        </p:txBody>
      </p:sp>
      <p:sp>
        <p:nvSpPr>
          <p:cNvPr id="335886" name="Line 17"/>
          <p:cNvSpPr>
            <a:spLocks noChangeShapeType="1"/>
          </p:cNvSpPr>
          <p:nvPr/>
        </p:nvSpPr>
        <p:spPr bwMode="auto">
          <a:xfrm flipH="1">
            <a:off x="4381501" y="1682750"/>
            <a:ext cx="4881563" cy="2787650"/>
          </a:xfrm>
          <a:prstGeom prst="line">
            <a:avLst/>
          </a:prstGeom>
          <a:noFill/>
          <a:ln w="28575">
            <a:solidFill>
              <a:srgbClr val="000000"/>
            </a:solidFill>
            <a:round/>
            <a:headEnd/>
            <a:tailEnd/>
          </a:ln>
        </p:spPr>
        <p:txBody>
          <a:bodyPr/>
          <a:lstStyle/>
          <a:p>
            <a:endParaRPr lang="ru-RU" dirty="0"/>
          </a:p>
        </p:txBody>
      </p:sp>
      <p:sp>
        <p:nvSpPr>
          <p:cNvPr id="335887" name="AutoShape 18"/>
          <p:cNvSpPr>
            <a:spLocks noChangeArrowheads="1"/>
          </p:cNvSpPr>
          <p:nvPr/>
        </p:nvSpPr>
        <p:spPr bwMode="auto">
          <a:xfrm>
            <a:off x="7175501" y="5949950"/>
            <a:ext cx="2881313" cy="647700"/>
          </a:xfrm>
          <a:prstGeom prst="wedgeRoundRectCallout">
            <a:avLst>
              <a:gd name="adj1" fmla="val -29505"/>
              <a:gd name="adj2" fmla="val -283824"/>
              <a:gd name="adj3" fmla="val 16667"/>
            </a:avLst>
          </a:prstGeom>
          <a:solidFill>
            <a:schemeClr val="accent1"/>
          </a:solidFill>
          <a:ln w="9525">
            <a:solidFill>
              <a:schemeClr val="tx1"/>
            </a:solidFill>
            <a:miter lim="800000"/>
            <a:headEnd/>
            <a:tailEnd/>
          </a:ln>
        </p:spPr>
        <p:txBody>
          <a:bodyPr/>
          <a:lstStyle/>
          <a:p>
            <a:pPr algn="ctr"/>
            <a:r>
              <a:rPr lang="ru-RU" b="1" dirty="0"/>
              <a:t>Зона конкуренции покупателей</a:t>
            </a:r>
          </a:p>
          <a:p>
            <a:pPr algn="ctr"/>
            <a:endParaRPr lang="ru-RU" b="1" dirty="0"/>
          </a:p>
        </p:txBody>
      </p:sp>
      <p:sp>
        <p:nvSpPr>
          <p:cNvPr id="335888" name="AutoShape 19"/>
          <p:cNvSpPr>
            <a:spLocks noChangeArrowheads="1"/>
          </p:cNvSpPr>
          <p:nvPr/>
        </p:nvSpPr>
        <p:spPr bwMode="auto">
          <a:xfrm>
            <a:off x="7464425" y="549275"/>
            <a:ext cx="2878138" cy="719138"/>
          </a:xfrm>
          <a:prstGeom prst="wedgeRoundRectCallout">
            <a:avLst>
              <a:gd name="adj1" fmla="val -47792"/>
              <a:gd name="adj2" fmla="val 202097"/>
              <a:gd name="adj3" fmla="val 16667"/>
            </a:avLst>
          </a:prstGeom>
          <a:solidFill>
            <a:schemeClr val="accent1"/>
          </a:solidFill>
          <a:ln w="9525">
            <a:solidFill>
              <a:schemeClr val="tx1"/>
            </a:solidFill>
            <a:miter lim="800000"/>
            <a:headEnd/>
            <a:tailEnd/>
          </a:ln>
        </p:spPr>
        <p:txBody>
          <a:bodyPr/>
          <a:lstStyle/>
          <a:p>
            <a:pPr algn="ctr"/>
            <a:r>
              <a:rPr lang="ru-RU" b="1" dirty="0"/>
              <a:t>Зона конкуренции продавцов</a:t>
            </a:r>
          </a:p>
        </p:txBody>
      </p:sp>
      <p:sp>
        <p:nvSpPr>
          <p:cNvPr id="190484" name="AutoShape 20"/>
          <p:cNvSpPr>
            <a:spLocks noChangeArrowheads="1"/>
          </p:cNvSpPr>
          <p:nvPr/>
        </p:nvSpPr>
        <p:spPr bwMode="auto">
          <a:xfrm>
            <a:off x="1698626" y="4221164"/>
            <a:ext cx="2525713" cy="720725"/>
          </a:xfrm>
          <a:prstGeom prst="wedgeRoundRectCallout">
            <a:avLst>
              <a:gd name="adj1" fmla="val 81051"/>
              <a:gd name="adj2" fmla="val -133699"/>
              <a:gd name="adj3" fmla="val 16667"/>
            </a:avLst>
          </a:prstGeom>
          <a:solidFill>
            <a:schemeClr val="accent1"/>
          </a:solidFill>
          <a:ln w="9525">
            <a:solidFill>
              <a:schemeClr val="tx1"/>
            </a:solidFill>
            <a:miter lim="800000"/>
            <a:headEnd/>
            <a:tailEnd/>
          </a:ln>
        </p:spPr>
        <p:txBody>
          <a:bodyPr/>
          <a:lstStyle/>
          <a:p>
            <a:r>
              <a:rPr lang="ru-RU" b="1" dirty="0"/>
              <a:t>"Излишек производителей"</a:t>
            </a:r>
          </a:p>
          <a:p>
            <a:pPr algn="ctr"/>
            <a:endParaRPr lang="ru-RU" b="1" dirty="0"/>
          </a:p>
        </p:txBody>
      </p:sp>
      <p:sp>
        <p:nvSpPr>
          <p:cNvPr id="190485" name="AutoShape 21"/>
          <p:cNvSpPr>
            <a:spLocks noChangeArrowheads="1"/>
          </p:cNvSpPr>
          <p:nvPr/>
        </p:nvSpPr>
        <p:spPr bwMode="auto">
          <a:xfrm>
            <a:off x="1712914" y="1714500"/>
            <a:ext cx="2333625" cy="706438"/>
          </a:xfrm>
          <a:prstGeom prst="wedgeRoundRectCallout">
            <a:avLst>
              <a:gd name="adj1" fmla="val 93671"/>
              <a:gd name="adj2" fmla="val 120111"/>
              <a:gd name="adj3" fmla="val 16667"/>
            </a:avLst>
          </a:prstGeom>
          <a:solidFill>
            <a:schemeClr val="accent1"/>
          </a:solidFill>
          <a:ln w="9525">
            <a:solidFill>
              <a:schemeClr val="tx1"/>
            </a:solidFill>
            <a:miter lim="800000"/>
            <a:headEnd/>
            <a:tailEnd/>
          </a:ln>
        </p:spPr>
        <p:txBody>
          <a:bodyPr/>
          <a:lstStyle/>
          <a:p>
            <a:r>
              <a:rPr lang="ru-RU" b="1" dirty="0"/>
              <a:t>"Излишек потребителей"</a:t>
            </a:r>
          </a:p>
          <a:p>
            <a:pPr algn="ctr"/>
            <a:endParaRPr lang="ru-RU" b="1" dirty="0"/>
          </a:p>
        </p:txBody>
      </p:sp>
      <p:sp>
        <p:nvSpPr>
          <p:cNvPr id="190486" name="AutoShape 22"/>
          <p:cNvSpPr>
            <a:spLocks noChangeArrowheads="1"/>
          </p:cNvSpPr>
          <p:nvPr/>
        </p:nvSpPr>
        <p:spPr bwMode="auto">
          <a:xfrm>
            <a:off x="1703388" y="2997201"/>
            <a:ext cx="2051050" cy="574675"/>
          </a:xfrm>
          <a:prstGeom prst="wedgeRectCallout">
            <a:avLst>
              <a:gd name="adj1" fmla="val 65481"/>
              <a:gd name="adj2" fmla="val 14366"/>
            </a:avLst>
          </a:prstGeom>
          <a:solidFill>
            <a:schemeClr val="accent1"/>
          </a:solidFill>
          <a:ln w="9525">
            <a:solidFill>
              <a:schemeClr val="tx1"/>
            </a:solidFill>
            <a:miter lim="800000"/>
            <a:headEnd/>
            <a:tailEnd/>
          </a:ln>
        </p:spPr>
        <p:txBody>
          <a:bodyPr/>
          <a:lstStyle/>
          <a:p>
            <a:pPr algn="ctr"/>
            <a:r>
              <a:rPr lang="ru-RU" b="1" dirty="0"/>
              <a:t>«Излишек общества»</a:t>
            </a:r>
          </a:p>
        </p:txBody>
      </p:sp>
      <p:sp>
        <p:nvSpPr>
          <p:cNvPr id="190487" name="Line 23"/>
          <p:cNvSpPr>
            <a:spLocks noChangeShapeType="1"/>
          </p:cNvSpPr>
          <p:nvPr/>
        </p:nvSpPr>
        <p:spPr bwMode="auto">
          <a:xfrm rot="5400000" flipV="1">
            <a:off x="2387601" y="2744788"/>
            <a:ext cx="504825" cy="0"/>
          </a:xfrm>
          <a:prstGeom prst="line">
            <a:avLst/>
          </a:prstGeom>
          <a:noFill/>
          <a:ln w="28575">
            <a:solidFill>
              <a:srgbClr val="000000"/>
            </a:solidFill>
            <a:round/>
            <a:headEnd/>
            <a:tailEnd type="triangle" w="med" len="med"/>
          </a:ln>
        </p:spPr>
        <p:txBody>
          <a:bodyPr/>
          <a:lstStyle/>
          <a:p>
            <a:endParaRPr lang="ru-RU" dirty="0"/>
          </a:p>
        </p:txBody>
      </p:sp>
      <p:sp>
        <p:nvSpPr>
          <p:cNvPr id="335894" name="AutoShape 25"/>
          <p:cNvSpPr>
            <a:spLocks noChangeArrowheads="1"/>
          </p:cNvSpPr>
          <p:nvPr/>
        </p:nvSpPr>
        <p:spPr bwMode="auto">
          <a:xfrm>
            <a:off x="6888164" y="3213100"/>
            <a:ext cx="2447925" cy="503238"/>
          </a:xfrm>
          <a:prstGeom prst="wedgeRoundRectCallout">
            <a:avLst>
              <a:gd name="adj1" fmla="val -67120"/>
              <a:gd name="adj2" fmla="val -25079"/>
              <a:gd name="adj3" fmla="val 16667"/>
            </a:avLst>
          </a:prstGeom>
          <a:solidFill>
            <a:schemeClr val="accent1"/>
          </a:solidFill>
          <a:ln w="9525">
            <a:solidFill>
              <a:schemeClr val="tx1"/>
            </a:solidFill>
            <a:miter lim="800000"/>
            <a:headEnd/>
            <a:tailEnd/>
          </a:ln>
        </p:spPr>
        <p:txBody>
          <a:bodyPr/>
          <a:lstStyle/>
          <a:p>
            <a:pPr algn="ctr"/>
            <a:r>
              <a:rPr lang="ru-RU" b="1" dirty="0"/>
              <a:t>Равновесная цена</a:t>
            </a:r>
          </a:p>
        </p:txBody>
      </p:sp>
      <p:sp>
        <p:nvSpPr>
          <p:cNvPr id="335895" name="Rectangle 26"/>
          <p:cNvSpPr>
            <a:spLocks noChangeArrowheads="1"/>
          </p:cNvSpPr>
          <p:nvPr/>
        </p:nvSpPr>
        <p:spPr bwMode="auto">
          <a:xfrm>
            <a:off x="4371976" y="3344863"/>
            <a:ext cx="1971675" cy="1795462"/>
          </a:xfrm>
          <a:prstGeom prst="rect">
            <a:avLst/>
          </a:prstGeom>
          <a:noFill/>
          <a:ln w="38100">
            <a:solidFill>
              <a:srgbClr val="000000"/>
            </a:solidFill>
            <a:prstDash val="dash"/>
            <a:miter lim="800000"/>
            <a:headEnd/>
            <a:tailEnd/>
          </a:ln>
        </p:spPr>
        <p:txBody>
          <a:bodyPr/>
          <a:lstStyle/>
          <a:p>
            <a:endParaRPr lang="ru-RU" dirty="0"/>
          </a:p>
        </p:txBody>
      </p:sp>
      <p:sp>
        <p:nvSpPr>
          <p:cNvPr id="335896" name="AutoShape 27"/>
          <p:cNvSpPr>
            <a:spLocks noChangeArrowheads="1"/>
          </p:cNvSpPr>
          <p:nvPr/>
        </p:nvSpPr>
        <p:spPr bwMode="auto">
          <a:xfrm>
            <a:off x="4511676" y="5805489"/>
            <a:ext cx="2378075" cy="719137"/>
          </a:xfrm>
          <a:prstGeom prst="wedgeRoundRectCallout">
            <a:avLst>
              <a:gd name="adj1" fmla="val 25569"/>
              <a:gd name="adj2" fmla="val -138963"/>
              <a:gd name="adj3" fmla="val 16667"/>
            </a:avLst>
          </a:prstGeom>
          <a:solidFill>
            <a:schemeClr val="accent1"/>
          </a:solidFill>
          <a:ln w="9525">
            <a:solidFill>
              <a:schemeClr val="tx1"/>
            </a:solidFill>
            <a:miter lim="800000"/>
            <a:headEnd/>
            <a:tailEnd/>
          </a:ln>
        </p:spPr>
        <p:txBody>
          <a:bodyPr/>
          <a:lstStyle/>
          <a:p>
            <a:pPr algn="ctr"/>
            <a:r>
              <a:rPr lang="ru-RU" b="1" dirty="0"/>
              <a:t>Равновесное количество</a:t>
            </a:r>
          </a:p>
        </p:txBody>
      </p:sp>
      <p:sp>
        <p:nvSpPr>
          <p:cNvPr id="335897" name="Rectangle 28"/>
          <p:cNvSpPr>
            <a:spLocks noChangeArrowheads="1"/>
          </p:cNvSpPr>
          <p:nvPr/>
        </p:nvSpPr>
        <p:spPr bwMode="auto">
          <a:xfrm>
            <a:off x="6456363" y="5229226"/>
            <a:ext cx="1225550" cy="360363"/>
          </a:xfrm>
          <a:prstGeom prst="rect">
            <a:avLst/>
          </a:prstGeom>
          <a:solidFill>
            <a:schemeClr val="bg1"/>
          </a:solidFill>
          <a:ln w="9525">
            <a:noFill/>
            <a:miter lim="800000"/>
            <a:headEnd/>
            <a:tailEnd/>
          </a:ln>
        </p:spPr>
        <p:txBody>
          <a:bodyPr lIns="0" tIns="0" rIns="0" bIns="0"/>
          <a:lstStyle/>
          <a:p>
            <a:r>
              <a:rPr lang="en-US" sz="2000" b="1" i="1" dirty="0">
                <a:solidFill>
                  <a:srgbClr val="000000"/>
                </a:solidFill>
                <a:latin typeface="Times New Roman" pitchFamily="18" charset="0"/>
              </a:rPr>
              <a:t>Q</a:t>
            </a:r>
            <a:r>
              <a:rPr lang="en-US" sz="2000" b="1" i="1" baseline="30000" dirty="0">
                <a:solidFill>
                  <a:srgbClr val="000000"/>
                </a:solidFill>
                <a:latin typeface="Times New Roman" pitchFamily="18" charset="0"/>
              </a:rPr>
              <a:t>e</a:t>
            </a:r>
            <a:r>
              <a:rPr lang="en-US" sz="2000" b="1" i="1" dirty="0">
                <a:solidFill>
                  <a:srgbClr val="000000"/>
                </a:solidFill>
                <a:latin typeface="Times New Roman" pitchFamily="18" charset="0"/>
              </a:rPr>
              <a:t>=Q</a:t>
            </a:r>
            <a:r>
              <a:rPr lang="en-US" sz="2000" b="1" i="1" baseline="30000" dirty="0">
                <a:solidFill>
                  <a:srgbClr val="000000"/>
                </a:solidFill>
                <a:latin typeface="Times New Roman" pitchFamily="18" charset="0"/>
              </a:rPr>
              <a:t>D</a:t>
            </a:r>
            <a:r>
              <a:rPr lang="en-US" sz="2000" b="1" i="1" dirty="0">
                <a:solidFill>
                  <a:srgbClr val="000000"/>
                </a:solidFill>
                <a:latin typeface="Times New Roman" pitchFamily="18" charset="0"/>
              </a:rPr>
              <a:t>=Q</a:t>
            </a:r>
            <a:r>
              <a:rPr lang="en-US" sz="2000" b="1" i="1" baseline="30000" dirty="0">
                <a:solidFill>
                  <a:srgbClr val="000000"/>
                </a:solidFill>
                <a:latin typeface="Times New Roman" pitchFamily="18" charset="0"/>
              </a:rPr>
              <a:t>S</a:t>
            </a:r>
            <a:endParaRPr lang="ru-RU" sz="2000" dirty="0"/>
          </a:p>
        </p:txBody>
      </p:sp>
      <p:sp>
        <p:nvSpPr>
          <p:cNvPr id="335898" name="Rectangle 29"/>
          <p:cNvSpPr>
            <a:spLocks noChangeArrowheads="1"/>
          </p:cNvSpPr>
          <p:nvPr/>
        </p:nvSpPr>
        <p:spPr bwMode="auto">
          <a:xfrm>
            <a:off x="9394826" y="3284539"/>
            <a:ext cx="1273175" cy="288925"/>
          </a:xfrm>
          <a:prstGeom prst="rect">
            <a:avLst/>
          </a:prstGeom>
          <a:solidFill>
            <a:schemeClr val="bg1"/>
          </a:solidFill>
          <a:ln w="9525">
            <a:noFill/>
            <a:miter lim="800000"/>
            <a:headEnd/>
            <a:tailEnd/>
          </a:ln>
        </p:spPr>
        <p:txBody>
          <a:bodyPr lIns="0" tIns="0" rIns="0" bIns="0"/>
          <a:lstStyle/>
          <a:p>
            <a:r>
              <a:rPr lang="en-US" sz="2000" b="1" i="1" dirty="0">
                <a:solidFill>
                  <a:srgbClr val="000000"/>
                </a:solidFill>
                <a:latin typeface="Times New Roman" pitchFamily="18" charset="0"/>
              </a:rPr>
              <a:t>P</a:t>
            </a:r>
            <a:r>
              <a:rPr lang="en-US" sz="2000" b="1" i="1" baseline="30000" dirty="0">
                <a:solidFill>
                  <a:srgbClr val="000000"/>
                </a:solidFill>
                <a:latin typeface="Times New Roman" pitchFamily="18" charset="0"/>
              </a:rPr>
              <a:t>e</a:t>
            </a:r>
            <a:r>
              <a:rPr lang="en-US" sz="2000" b="1" i="1" dirty="0">
                <a:solidFill>
                  <a:srgbClr val="000000"/>
                </a:solidFill>
                <a:latin typeface="Times New Roman" pitchFamily="18" charset="0"/>
              </a:rPr>
              <a:t>=P</a:t>
            </a:r>
            <a:r>
              <a:rPr lang="en-US" sz="2000" b="1" i="1" baseline="30000" dirty="0">
                <a:solidFill>
                  <a:srgbClr val="000000"/>
                </a:solidFill>
                <a:latin typeface="Times New Roman" pitchFamily="18" charset="0"/>
              </a:rPr>
              <a:t>D</a:t>
            </a:r>
            <a:r>
              <a:rPr lang="en-US" sz="2000" b="1" i="1" dirty="0">
                <a:solidFill>
                  <a:srgbClr val="000000"/>
                </a:solidFill>
                <a:latin typeface="Times New Roman" pitchFamily="18" charset="0"/>
              </a:rPr>
              <a:t>=P</a:t>
            </a:r>
            <a:r>
              <a:rPr lang="en-US" sz="2000" b="1" i="1" baseline="30000" dirty="0">
                <a:solidFill>
                  <a:srgbClr val="000000"/>
                </a:solidFill>
                <a:latin typeface="Times New Roman" pitchFamily="18" charset="0"/>
              </a:rPr>
              <a:t>S</a:t>
            </a:r>
            <a:endParaRPr lang="ru-RU" sz="2000" dirty="0"/>
          </a:p>
        </p:txBody>
      </p:sp>
      <p:sp>
        <p:nvSpPr>
          <p:cNvPr id="335899" name="Text Box 30"/>
          <p:cNvSpPr txBox="1">
            <a:spLocks noChangeArrowheads="1"/>
          </p:cNvSpPr>
          <p:nvPr/>
        </p:nvSpPr>
        <p:spPr bwMode="auto">
          <a:xfrm>
            <a:off x="3000376" y="1268413"/>
            <a:ext cx="136842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35900" name="Text Box 31"/>
          <p:cNvSpPr txBox="1">
            <a:spLocks noChangeArrowheads="1"/>
          </p:cNvSpPr>
          <p:nvPr/>
        </p:nvSpPr>
        <p:spPr bwMode="auto">
          <a:xfrm>
            <a:off x="4151314" y="5300663"/>
            <a:ext cx="2179637"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190496" name="AutoShape 32"/>
          <p:cNvSpPr>
            <a:spLocks/>
          </p:cNvSpPr>
          <p:nvPr/>
        </p:nvSpPr>
        <p:spPr bwMode="auto">
          <a:xfrm>
            <a:off x="4079875" y="2060575"/>
            <a:ext cx="285750" cy="2400300"/>
          </a:xfrm>
          <a:prstGeom prst="leftBrace">
            <a:avLst>
              <a:gd name="adj1" fmla="val 70000"/>
              <a:gd name="adj2" fmla="val 54958"/>
            </a:avLst>
          </a:prstGeom>
          <a:noFill/>
          <a:ln w="28575">
            <a:solidFill>
              <a:schemeClr val="tx1"/>
            </a:solidFill>
            <a:round/>
            <a:headEnd/>
            <a:tailEnd/>
          </a:ln>
        </p:spPr>
        <p:txBody>
          <a:bodyPr wrap="none" anchor="ctr"/>
          <a:lstStyle/>
          <a:p>
            <a:endParaRPr lang="ru-RU" dirty="0"/>
          </a:p>
        </p:txBody>
      </p:sp>
      <p:sp>
        <p:nvSpPr>
          <p:cNvPr id="190497" name="Text Box 33"/>
          <p:cNvSpPr txBox="1">
            <a:spLocks noChangeArrowheads="1"/>
          </p:cNvSpPr>
          <p:nvPr/>
        </p:nvSpPr>
        <p:spPr bwMode="auto">
          <a:xfrm>
            <a:off x="4552950" y="647700"/>
            <a:ext cx="3810000" cy="584200"/>
          </a:xfrm>
          <a:prstGeom prst="rect">
            <a:avLst/>
          </a:prstGeom>
          <a:noFill/>
          <a:ln w="9525">
            <a:noFill/>
            <a:miter lim="800000"/>
            <a:headEnd/>
            <a:tailEnd/>
          </a:ln>
        </p:spPr>
        <p:txBody>
          <a:bodyPr>
            <a:spAutoFit/>
          </a:bodyPr>
          <a:lstStyle/>
          <a:p>
            <a:pPr>
              <a:spcBef>
                <a:spcPct val="50000"/>
              </a:spcBef>
            </a:pPr>
            <a:r>
              <a:rPr lang="ru-RU" sz="3200" b="1" dirty="0">
                <a:solidFill>
                  <a:srgbClr val="6600FF"/>
                </a:solidFill>
              </a:rPr>
              <a:t>А где тут наука?</a:t>
            </a:r>
          </a:p>
        </p:txBody>
      </p:sp>
      <p:sp>
        <p:nvSpPr>
          <p:cNvPr id="190498" name="Text Box 34"/>
          <p:cNvSpPr txBox="1">
            <a:spLocks noChangeArrowheads="1"/>
          </p:cNvSpPr>
          <p:nvPr/>
        </p:nvSpPr>
        <p:spPr bwMode="auto">
          <a:xfrm>
            <a:off x="5619749" y="1466851"/>
            <a:ext cx="5463887" cy="646331"/>
          </a:xfrm>
          <a:prstGeom prst="rect">
            <a:avLst/>
          </a:prstGeom>
          <a:solidFill>
            <a:schemeClr val="bg1"/>
          </a:solidFill>
          <a:ln w="9525">
            <a:noFill/>
            <a:miter lim="800000"/>
            <a:headEnd/>
            <a:tailEnd/>
          </a:ln>
        </p:spPr>
        <p:txBody>
          <a:bodyPr wrap="square">
            <a:spAutoFit/>
          </a:bodyPr>
          <a:lstStyle/>
          <a:p>
            <a:pPr>
              <a:spcBef>
                <a:spcPct val="50000"/>
              </a:spcBef>
            </a:pPr>
            <a:r>
              <a:rPr lang="ru-RU" b="1" dirty="0"/>
              <a:t>В переходе от </a:t>
            </a:r>
            <a:r>
              <a:rPr lang="ru-RU" b="1" dirty="0" smtClean="0"/>
              <a:t>(в принципе) </a:t>
            </a:r>
            <a:r>
              <a:rPr lang="ru-RU" b="1" dirty="0" smtClean="0">
                <a:solidFill>
                  <a:schemeClr val="accent2"/>
                </a:solidFill>
              </a:rPr>
              <a:t>наблюдаемых</a:t>
            </a:r>
            <a:r>
              <a:rPr lang="ru-RU" b="1" dirty="0" smtClean="0"/>
              <a:t> </a:t>
            </a:r>
            <a:r>
              <a:rPr lang="ru-RU" b="1" dirty="0"/>
              <a:t>цен </a:t>
            </a:r>
            <a:r>
              <a:rPr lang="ru-RU" b="1" dirty="0" smtClean="0"/>
              <a:t/>
            </a:r>
            <a:br>
              <a:rPr lang="ru-RU" b="1" dirty="0" smtClean="0"/>
            </a:br>
            <a:r>
              <a:rPr lang="ru-RU" b="1" dirty="0" smtClean="0"/>
              <a:t>к </a:t>
            </a:r>
            <a:r>
              <a:rPr lang="ru-RU" b="1" dirty="0"/>
              <a:t>(в принципе) </a:t>
            </a:r>
            <a:r>
              <a:rPr lang="ru-RU" b="1" dirty="0" smtClean="0">
                <a:solidFill>
                  <a:srgbClr val="FF3300"/>
                </a:solidFill>
              </a:rPr>
              <a:t>ненаблюдаемым</a:t>
            </a:r>
            <a:r>
              <a:rPr lang="ru-RU" b="1" dirty="0" smtClean="0"/>
              <a:t> </a:t>
            </a:r>
            <a:r>
              <a:rPr lang="ru-RU" b="1" dirty="0"/>
              <a:t>количествам благ!</a:t>
            </a:r>
          </a:p>
        </p:txBody>
      </p:sp>
      <p:sp>
        <p:nvSpPr>
          <p:cNvPr id="335904" name="Freeform 35"/>
          <p:cNvSpPr>
            <a:spLocks/>
          </p:cNvSpPr>
          <p:nvPr/>
        </p:nvSpPr>
        <p:spPr bwMode="auto">
          <a:xfrm>
            <a:off x="4370388" y="771525"/>
            <a:ext cx="5903912" cy="4375150"/>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38100">
            <a:solidFill>
              <a:schemeClr val="tx1"/>
            </a:solidFill>
            <a:round/>
            <a:headEnd type="stealth" w="lg" len="lg"/>
            <a:tailEnd type="stealth" w="lg" len="lg"/>
          </a:ln>
        </p:spPr>
        <p:txBody>
          <a:bodyPr/>
          <a:lstStyle/>
          <a:p>
            <a:endParaRPr lang="ru-RU" dirty="0"/>
          </a:p>
        </p:txBody>
      </p:sp>
      <p:sp>
        <p:nvSpPr>
          <p:cNvPr id="2" name="Полилиния 1"/>
          <p:cNvSpPr/>
          <p:nvPr/>
        </p:nvSpPr>
        <p:spPr>
          <a:xfrm>
            <a:off x="4368258" y="3335871"/>
            <a:ext cx="2004773" cy="1793692"/>
          </a:xfrm>
          <a:custGeom>
            <a:avLst/>
            <a:gdLst>
              <a:gd name="connsiteX0" fmla="*/ 0 w 2005780"/>
              <a:gd name="connsiteY0" fmla="*/ 1784555 h 1784555"/>
              <a:gd name="connsiteX1" fmla="*/ 58993 w 2005780"/>
              <a:gd name="connsiteY1" fmla="*/ 1091381 h 1784555"/>
              <a:gd name="connsiteX2" fmla="*/ 1976284 w 2005780"/>
              <a:gd name="connsiteY2" fmla="*/ 0 h 1784555"/>
              <a:gd name="connsiteX3" fmla="*/ 2005780 w 2005780"/>
              <a:gd name="connsiteY3" fmla="*/ 1755058 h 1784555"/>
              <a:gd name="connsiteX0" fmla="*/ 0 w 2005780"/>
              <a:gd name="connsiteY0" fmla="*/ 1784555 h 1784555"/>
              <a:gd name="connsiteX1" fmla="*/ 32231 w 2005780"/>
              <a:gd name="connsiteY1" fmla="*/ 1118144 h 1784555"/>
              <a:gd name="connsiteX2" fmla="*/ 1976284 w 2005780"/>
              <a:gd name="connsiteY2" fmla="*/ 0 h 1784555"/>
              <a:gd name="connsiteX3" fmla="*/ 2005780 w 2005780"/>
              <a:gd name="connsiteY3" fmla="*/ 1755058 h 1784555"/>
              <a:gd name="connsiteX0" fmla="*/ 16835 w 1973549"/>
              <a:gd name="connsiteY0" fmla="*/ 1784555 h 1784555"/>
              <a:gd name="connsiteX1" fmla="*/ 0 w 1973549"/>
              <a:gd name="connsiteY1" fmla="*/ 1118144 h 1784555"/>
              <a:gd name="connsiteX2" fmla="*/ 1944053 w 1973549"/>
              <a:gd name="connsiteY2" fmla="*/ 0 h 1784555"/>
              <a:gd name="connsiteX3" fmla="*/ 1973549 w 1973549"/>
              <a:gd name="connsiteY3" fmla="*/ 1755058 h 1784555"/>
              <a:gd name="connsiteX0" fmla="*/ 3454 w 1973549"/>
              <a:gd name="connsiteY0" fmla="*/ 1784555 h 1784555"/>
              <a:gd name="connsiteX1" fmla="*/ 0 w 1973549"/>
              <a:gd name="connsiteY1" fmla="*/ 1118144 h 1784555"/>
              <a:gd name="connsiteX2" fmla="*/ 1944053 w 1973549"/>
              <a:gd name="connsiteY2" fmla="*/ 0 h 1784555"/>
              <a:gd name="connsiteX3" fmla="*/ 1973549 w 1973549"/>
              <a:gd name="connsiteY3" fmla="*/ 1755058 h 1784555"/>
              <a:gd name="connsiteX0" fmla="*/ 3454 w 1991391"/>
              <a:gd name="connsiteY0" fmla="*/ 1784555 h 1786281"/>
              <a:gd name="connsiteX1" fmla="*/ 0 w 1991391"/>
              <a:gd name="connsiteY1" fmla="*/ 1118144 h 1786281"/>
              <a:gd name="connsiteX2" fmla="*/ 1944053 w 1991391"/>
              <a:gd name="connsiteY2" fmla="*/ 0 h 1786281"/>
              <a:gd name="connsiteX3" fmla="*/ 1991391 w 1991391"/>
              <a:gd name="connsiteY3" fmla="*/ 1786281 h 1786281"/>
              <a:gd name="connsiteX0" fmla="*/ 3454 w 1991391"/>
              <a:gd name="connsiteY0" fmla="*/ 1789015 h 1790741"/>
              <a:gd name="connsiteX1" fmla="*/ 0 w 1991391"/>
              <a:gd name="connsiteY1" fmla="*/ 1122604 h 1790741"/>
              <a:gd name="connsiteX2" fmla="*/ 1979737 w 1991391"/>
              <a:gd name="connsiteY2" fmla="*/ 0 h 1790741"/>
              <a:gd name="connsiteX3" fmla="*/ 1991391 w 1991391"/>
              <a:gd name="connsiteY3" fmla="*/ 1790741 h 1790741"/>
              <a:gd name="connsiteX0" fmla="*/ 3454 w 1991391"/>
              <a:gd name="connsiteY0" fmla="*/ 1789015 h 1790741"/>
              <a:gd name="connsiteX1" fmla="*/ 0 w 1991391"/>
              <a:gd name="connsiteY1" fmla="*/ 1122604 h 1790741"/>
              <a:gd name="connsiteX2" fmla="*/ 1979737 w 1991391"/>
              <a:gd name="connsiteY2" fmla="*/ 0 h 1790741"/>
              <a:gd name="connsiteX3" fmla="*/ 1991391 w 1991391"/>
              <a:gd name="connsiteY3" fmla="*/ 1790741 h 1790741"/>
              <a:gd name="connsiteX0" fmla="*/ 3454 w 1991391"/>
              <a:gd name="connsiteY0" fmla="*/ 1789015 h 1790741"/>
              <a:gd name="connsiteX1" fmla="*/ 0 w 1991391"/>
              <a:gd name="connsiteY1" fmla="*/ 1122604 h 1790741"/>
              <a:gd name="connsiteX2" fmla="*/ 1979737 w 1991391"/>
              <a:gd name="connsiteY2" fmla="*/ 0 h 1790741"/>
              <a:gd name="connsiteX3" fmla="*/ 1991391 w 1991391"/>
              <a:gd name="connsiteY3" fmla="*/ 1790741 h 1790741"/>
              <a:gd name="connsiteX0" fmla="*/ 3454 w 1998269"/>
              <a:gd name="connsiteY0" fmla="*/ 1797936 h 1799662"/>
              <a:gd name="connsiteX1" fmla="*/ 0 w 1998269"/>
              <a:gd name="connsiteY1" fmla="*/ 1131525 h 1799662"/>
              <a:gd name="connsiteX2" fmla="*/ 1997579 w 1998269"/>
              <a:gd name="connsiteY2" fmla="*/ 0 h 1799662"/>
              <a:gd name="connsiteX3" fmla="*/ 1991391 w 1998269"/>
              <a:gd name="connsiteY3" fmla="*/ 1799662 h 1799662"/>
              <a:gd name="connsiteX0" fmla="*/ 3454 w 2002580"/>
              <a:gd name="connsiteY0" fmla="*/ 1802396 h 1804122"/>
              <a:gd name="connsiteX1" fmla="*/ 0 w 2002580"/>
              <a:gd name="connsiteY1" fmla="*/ 1135985 h 1804122"/>
              <a:gd name="connsiteX2" fmla="*/ 2002039 w 2002580"/>
              <a:gd name="connsiteY2" fmla="*/ 0 h 1804122"/>
              <a:gd name="connsiteX3" fmla="*/ 1991391 w 2002580"/>
              <a:gd name="connsiteY3" fmla="*/ 1804122 h 1804122"/>
              <a:gd name="connsiteX0" fmla="*/ 3454 w 2009233"/>
              <a:gd name="connsiteY0" fmla="*/ 1802396 h 1808582"/>
              <a:gd name="connsiteX1" fmla="*/ 0 w 2009233"/>
              <a:gd name="connsiteY1" fmla="*/ 1135985 h 1808582"/>
              <a:gd name="connsiteX2" fmla="*/ 2002039 w 2009233"/>
              <a:gd name="connsiteY2" fmla="*/ 0 h 1808582"/>
              <a:gd name="connsiteX3" fmla="*/ 2009233 w 2009233"/>
              <a:gd name="connsiteY3" fmla="*/ 1808582 h 1808582"/>
              <a:gd name="connsiteX0" fmla="*/ 3454 w 2098443"/>
              <a:gd name="connsiteY0" fmla="*/ 1802396 h 1813042"/>
              <a:gd name="connsiteX1" fmla="*/ 0 w 2098443"/>
              <a:gd name="connsiteY1" fmla="*/ 1135985 h 1813042"/>
              <a:gd name="connsiteX2" fmla="*/ 2002039 w 2098443"/>
              <a:gd name="connsiteY2" fmla="*/ 0 h 1813042"/>
              <a:gd name="connsiteX3" fmla="*/ 2098443 w 2098443"/>
              <a:gd name="connsiteY3" fmla="*/ 1813042 h 1813042"/>
              <a:gd name="connsiteX0" fmla="*/ 3454 w 2004773"/>
              <a:gd name="connsiteY0" fmla="*/ 1802396 h 1804121"/>
              <a:gd name="connsiteX1" fmla="*/ 0 w 2004773"/>
              <a:gd name="connsiteY1" fmla="*/ 1135985 h 1804121"/>
              <a:gd name="connsiteX2" fmla="*/ 2002039 w 2004773"/>
              <a:gd name="connsiteY2" fmla="*/ 0 h 1804121"/>
              <a:gd name="connsiteX3" fmla="*/ 2004773 w 2004773"/>
              <a:gd name="connsiteY3" fmla="*/ 1804121 h 1804121"/>
            </a:gdLst>
            <a:ahLst/>
            <a:cxnLst>
              <a:cxn ang="0">
                <a:pos x="connsiteX0" y="connsiteY0"/>
              </a:cxn>
              <a:cxn ang="0">
                <a:pos x="connsiteX1" y="connsiteY1"/>
              </a:cxn>
              <a:cxn ang="0">
                <a:pos x="connsiteX2" y="connsiteY2"/>
              </a:cxn>
              <a:cxn ang="0">
                <a:pos x="connsiteX3" y="connsiteY3"/>
              </a:cxn>
            </a:cxnLst>
            <a:rect l="l" t="t" r="r" b="b"/>
            <a:pathLst>
              <a:path w="2004773" h="1804121">
                <a:moveTo>
                  <a:pt x="3454" y="1802396"/>
                </a:moveTo>
                <a:cubicBezTo>
                  <a:pt x="2303" y="1580259"/>
                  <a:pt x="1151" y="1358122"/>
                  <a:pt x="0" y="1135985"/>
                </a:cubicBezTo>
                <a:lnTo>
                  <a:pt x="2002039" y="0"/>
                </a:lnTo>
                <a:cubicBezTo>
                  <a:pt x="2005924" y="596914"/>
                  <a:pt x="2000888" y="1207207"/>
                  <a:pt x="2004773" y="1804121"/>
                </a:cubicBezTo>
              </a:path>
            </a:pathLst>
          </a:custGeom>
          <a:solidFill>
            <a:schemeClr val="accent4">
              <a:lumMod val="75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0488" name="AutoShape 24"/>
          <p:cNvSpPr>
            <a:spLocks noChangeArrowheads="1"/>
          </p:cNvSpPr>
          <p:nvPr/>
        </p:nvSpPr>
        <p:spPr bwMode="auto">
          <a:xfrm>
            <a:off x="1755775" y="5300664"/>
            <a:ext cx="2395538" cy="936625"/>
          </a:xfrm>
          <a:prstGeom prst="wedgeRoundRectCallout">
            <a:avLst>
              <a:gd name="adj1" fmla="val 86185"/>
              <a:gd name="adj2" fmla="val -105083"/>
              <a:gd name="adj3" fmla="val 16667"/>
            </a:avLst>
          </a:prstGeom>
          <a:solidFill>
            <a:schemeClr val="accent1"/>
          </a:solidFill>
          <a:ln w="9525">
            <a:solidFill>
              <a:schemeClr val="tx1"/>
            </a:solidFill>
            <a:miter lim="800000"/>
            <a:headEnd/>
            <a:tailEnd/>
          </a:ln>
        </p:spPr>
        <p:txBody>
          <a:bodyPr/>
          <a:lstStyle/>
          <a:p>
            <a:pPr algn="ctr"/>
            <a:r>
              <a:rPr lang="ru-RU" b="1" dirty="0"/>
              <a:t>Издержки производителей</a:t>
            </a:r>
          </a:p>
        </p:txBody>
      </p:sp>
    </p:spTree>
    <p:extLst>
      <p:ext uri="{BB962C8B-B14F-4D97-AF65-F5344CB8AC3E}">
        <p14:creationId xmlns:p14="http://schemas.microsoft.com/office/powerpoint/2010/main" val="2641427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90480"/>
                                        </p:tgtEl>
                                        <p:attrNameLst>
                                          <p:attrName>style.visibility</p:attrName>
                                        </p:attrNameLst>
                                      </p:cBhvr>
                                      <p:to>
                                        <p:strVal val="visible"/>
                                      </p:to>
                                    </p:set>
                                    <p:anim calcmode="lin" valueType="num">
                                      <p:cBhvr>
                                        <p:cTn id="7" dur="500" fill="hold"/>
                                        <p:tgtEl>
                                          <p:spTgt spid="190480"/>
                                        </p:tgtEl>
                                        <p:attrNameLst>
                                          <p:attrName>ppt_w</p:attrName>
                                        </p:attrNameLst>
                                      </p:cBhvr>
                                      <p:tavLst>
                                        <p:tav tm="0">
                                          <p:val>
                                            <p:fltVal val="0"/>
                                          </p:val>
                                        </p:tav>
                                        <p:tav tm="100000">
                                          <p:val>
                                            <p:strVal val="#ppt_w"/>
                                          </p:val>
                                        </p:tav>
                                      </p:tavLst>
                                    </p:anim>
                                    <p:anim calcmode="lin" valueType="num">
                                      <p:cBhvr>
                                        <p:cTn id="8" dur="500" fill="hold"/>
                                        <p:tgtEl>
                                          <p:spTgt spid="190480"/>
                                        </p:tgtEl>
                                        <p:attrNameLst>
                                          <p:attrName>ppt_h</p:attrName>
                                        </p:attrNameLst>
                                      </p:cBhvr>
                                      <p:tavLst>
                                        <p:tav tm="0">
                                          <p:val>
                                            <p:fltVal val="0"/>
                                          </p:val>
                                        </p:tav>
                                        <p:tav tm="100000">
                                          <p:val>
                                            <p:strVal val="#ppt_h"/>
                                          </p:val>
                                        </p:tav>
                                      </p:tavLst>
                                    </p:anim>
                                    <p:animEffect transition="in" filter="fade">
                                      <p:cBhvr>
                                        <p:cTn id="9" dur="500"/>
                                        <p:tgtEl>
                                          <p:spTgt spid="190480"/>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90488"/>
                                        </p:tgtEl>
                                        <p:attrNameLst>
                                          <p:attrName>style.visibility</p:attrName>
                                        </p:attrNameLst>
                                      </p:cBhvr>
                                      <p:to>
                                        <p:strVal val="visible"/>
                                      </p:to>
                                    </p:set>
                                    <p:anim calcmode="lin" valueType="num">
                                      <p:cBhvr>
                                        <p:cTn id="12" dur="500" fill="hold"/>
                                        <p:tgtEl>
                                          <p:spTgt spid="190488"/>
                                        </p:tgtEl>
                                        <p:attrNameLst>
                                          <p:attrName>ppt_w</p:attrName>
                                        </p:attrNameLst>
                                      </p:cBhvr>
                                      <p:tavLst>
                                        <p:tav tm="0">
                                          <p:val>
                                            <p:fltVal val="0"/>
                                          </p:val>
                                        </p:tav>
                                        <p:tav tm="100000">
                                          <p:val>
                                            <p:strVal val="#ppt_w"/>
                                          </p:val>
                                        </p:tav>
                                      </p:tavLst>
                                    </p:anim>
                                    <p:anim calcmode="lin" valueType="num">
                                      <p:cBhvr>
                                        <p:cTn id="13" dur="500" fill="hold"/>
                                        <p:tgtEl>
                                          <p:spTgt spid="190488"/>
                                        </p:tgtEl>
                                        <p:attrNameLst>
                                          <p:attrName>ppt_h</p:attrName>
                                        </p:attrNameLst>
                                      </p:cBhvr>
                                      <p:tavLst>
                                        <p:tav tm="0">
                                          <p:val>
                                            <p:fltVal val="0"/>
                                          </p:val>
                                        </p:tav>
                                        <p:tav tm="100000">
                                          <p:val>
                                            <p:strVal val="#ppt_h"/>
                                          </p:val>
                                        </p:tav>
                                      </p:tavLst>
                                    </p:anim>
                                    <p:animEffect transition="in" filter="fade">
                                      <p:cBhvr>
                                        <p:cTn id="14" dur="500"/>
                                        <p:tgtEl>
                                          <p:spTgt spid="190488"/>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90484"/>
                                        </p:tgtEl>
                                        <p:attrNameLst>
                                          <p:attrName>style.visibility</p:attrName>
                                        </p:attrNameLst>
                                      </p:cBhvr>
                                      <p:to>
                                        <p:strVal val="visible"/>
                                      </p:to>
                                    </p:set>
                                    <p:anim calcmode="lin" valueType="num">
                                      <p:cBhvr>
                                        <p:cTn id="17" dur="500" fill="hold"/>
                                        <p:tgtEl>
                                          <p:spTgt spid="190484"/>
                                        </p:tgtEl>
                                        <p:attrNameLst>
                                          <p:attrName>ppt_w</p:attrName>
                                        </p:attrNameLst>
                                      </p:cBhvr>
                                      <p:tavLst>
                                        <p:tav tm="0">
                                          <p:val>
                                            <p:fltVal val="0"/>
                                          </p:val>
                                        </p:tav>
                                        <p:tav tm="100000">
                                          <p:val>
                                            <p:strVal val="#ppt_w"/>
                                          </p:val>
                                        </p:tav>
                                      </p:tavLst>
                                    </p:anim>
                                    <p:anim calcmode="lin" valueType="num">
                                      <p:cBhvr>
                                        <p:cTn id="18" dur="500" fill="hold"/>
                                        <p:tgtEl>
                                          <p:spTgt spid="190484"/>
                                        </p:tgtEl>
                                        <p:attrNameLst>
                                          <p:attrName>ppt_h</p:attrName>
                                        </p:attrNameLst>
                                      </p:cBhvr>
                                      <p:tavLst>
                                        <p:tav tm="0">
                                          <p:val>
                                            <p:fltVal val="0"/>
                                          </p:val>
                                        </p:tav>
                                        <p:tav tm="100000">
                                          <p:val>
                                            <p:strVal val="#ppt_h"/>
                                          </p:val>
                                        </p:tav>
                                      </p:tavLst>
                                    </p:anim>
                                    <p:animEffect transition="in" filter="fade">
                                      <p:cBhvr>
                                        <p:cTn id="19" dur="500"/>
                                        <p:tgtEl>
                                          <p:spTgt spid="19048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grpId="0" nodeType="clickEffect">
                                  <p:stCondLst>
                                    <p:cond delay="0"/>
                                  </p:stCondLst>
                                  <p:childTnLst>
                                    <p:set>
                                      <p:cBhvr>
                                        <p:cTn id="26" dur="1" fill="hold">
                                          <p:stCondLst>
                                            <p:cond delay="0"/>
                                          </p:stCondLst>
                                        </p:cTn>
                                        <p:tgtEl>
                                          <p:spTgt spid="190477"/>
                                        </p:tgtEl>
                                        <p:attrNameLst>
                                          <p:attrName>style.visibility</p:attrName>
                                        </p:attrNameLst>
                                      </p:cBhvr>
                                      <p:to>
                                        <p:strVal val="visible"/>
                                      </p:to>
                                    </p:set>
                                    <p:anim calcmode="lin" valueType="num">
                                      <p:cBhvr>
                                        <p:cTn id="27" dur="500" fill="hold"/>
                                        <p:tgtEl>
                                          <p:spTgt spid="190477"/>
                                        </p:tgtEl>
                                        <p:attrNameLst>
                                          <p:attrName>ppt_w</p:attrName>
                                        </p:attrNameLst>
                                      </p:cBhvr>
                                      <p:tavLst>
                                        <p:tav tm="0">
                                          <p:val>
                                            <p:fltVal val="0"/>
                                          </p:val>
                                        </p:tav>
                                        <p:tav tm="100000">
                                          <p:val>
                                            <p:strVal val="#ppt_w"/>
                                          </p:val>
                                        </p:tav>
                                      </p:tavLst>
                                    </p:anim>
                                    <p:anim calcmode="lin" valueType="num">
                                      <p:cBhvr>
                                        <p:cTn id="28" dur="500" fill="hold"/>
                                        <p:tgtEl>
                                          <p:spTgt spid="190477"/>
                                        </p:tgtEl>
                                        <p:attrNameLst>
                                          <p:attrName>ppt_h</p:attrName>
                                        </p:attrNameLst>
                                      </p:cBhvr>
                                      <p:tavLst>
                                        <p:tav tm="0">
                                          <p:val>
                                            <p:fltVal val="0"/>
                                          </p:val>
                                        </p:tav>
                                        <p:tav tm="100000">
                                          <p:val>
                                            <p:strVal val="#ppt_h"/>
                                          </p:val>
                                        </p:tav>
                                      </p:tavLst>
                                    </p:anim>
                                    <p:animEffect transition="in" filter="fade">
                                      <p:cBhvr>
                                        <p:cTn id="29" dur="500"/>
                                        <p:tgtEl>
                                          <p:spTgt spid="190477"/>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190485"/>
                                        </p:tgtEl>
                                        <p:attrNameLst>
                                          <p:attrName>style.visibility</p:attrName>
                                        </p:attrNameLst>
                                      </p:cBhvr>
                                      <p:to>
                                        <p:strVal val="visible"/>
                                      </p:to>
                                    </p:set>
                                    <p:anim calcmode="lin" valueType="num">
                                      <p:cBhvr>
                                        <p:cTn id="32" dur="500" fill="hold"/>
                                        <p:tgtEl>
                                          <p:spTgt spid="190485"/>
                                        </p:tgtEl>
                                        <p:attrNameLst>
                                          <p:attrName>ppt_w</p:attrName>
                                        </p:attrNameLst>
                                      </p:cBhvr>
                                      <p:tavLst>
                                        <p:tav tm="0">
                                          <p:val>
                                            <p:fltVal val="0"/>
                                          </p:val>
                                        </p:tav>
                                        <p:tav tm="100000">
                                          <p:val>
                                            <p:strVal val="#ppt_w"/>
                                          </p:val>
                                        </p:tav>
                                      </p:tavLst>
                                    </p:anim>
                                    <p:anim calcmode="lin" valueType="num">
                                      <p:cBhvr>
                                        <p:cTn id="33" dur="500" fill="hold"/>
                                        <p:tgtEl>
                                          <p:spTgt spid="190485"/>
                                        </p:tgtEl>
                                        <p:attrNameLst>
                                          <p:attrName>ppt_h</p:attrName>
                                        </p:attrNameLst>
                                      </p:cBhvr>
                                      <p:tavLst>
                                        <p:tav tm="0">
                                          <p:val>
                                            <p:fltVal val="0"/>
                                          </p:val>
                                        </p:tav>
                                        <p:tav tm="100000">
                                          <p:val>
                                            <p:strVal val="#ppt_h"/>
                                          </p:val>
                                        </p:tav>
                                      </p:tavLst>
                                    </p:anim>
                                    <p:animEffect transition="in" filter="fade">
                                      <p:cBhvr>
                                        <p:cTn id="34" dur="500"/>
                                        <p:tgtEl>
                                          <p:spTgt spid="19048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190496"/>
                                        </p:tgtEl>
                                        <p:attrNameLst>
                                          <p:attrName>style.visibility</p:attrName>
                                        </p:attrNameLst>
                                      </p:cBhvr>
                                      <p:to>
                                        <p:strVal val="visible"/>
                                      </p:to>
                                    </p:set>
                                    <p:animEffect transition="in" filter="wipe(right)">
                                      <p:cBhvr>
                                        <p:cTn id="39" dur="500"/>
                                        <p:tgtEl>
                                          <p:spTgt spid="190496"/>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90487"/>
                                        </p:tgtEl>
                                        <p:attrNameLst>
                                          <p:attrName>style.visibility</p:attrName>
                                        </p:attrNameLst>
                                      </p:cBhvr>
                                      <p:to>
                                        <p:strVal val="visible"/>
                                      </p:to>
                                    </p:set>
                                    <p:animEffect transition="in" filter="wipe(up)">
                                      <p:cBhvr>
                                        <p:cTn id="42" dur="500"/>
                                        <p:tgtEl>
                                          <p:spTgt spid="19048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90471"/>
                                        </p:tgtEl>
                                        <p:attrNameLst>
                                          <p:attrName>style.visibility</p:attrName>
                                        </p:attrNameLst>
                                      </p:cBhvr>
                                      <p:to>
                                        <p:strVal val="visible"/>
                                      </p:to>
                                    </p:set>
                                    <p:animEffect transition="in" filter="wipe(down)">
                                      <p:cBhvr>
                                        <p:cTn id="45" dur="500"/>
                                        <p:tgtEl>
                                          <p:spTgt spid="190471"/>
                                        </p:tgtEl>
                                      </p:cBhvr>
                                    </p:animEffect>
                                  </p:childTnLst>
                                </p:cTn>
                              </p:par>
                            </p:childTnLst>
                          </p:cTn>
                        </p:par>
                        <p:par>
                          <p:cTn id="46" fill="hold">
                            <p:stCondLst>
                              <p:cond delay="500"/>
                            </p:stCondLst>
                            <p:childTnLst>
                              <p:par>
                                <p:cTn id="47" presetID="53" presetClass="entr" presetSubtype="0" fill="hold" grpId="0" nodeType="afterEffect">
                                  <p:stCondLst>
                                    <p:cond delay="0"/>
                                  </p:stCondLst>
                                  <p:childTnLst>
                                    <p:set>
                                      <p:cBhvr>
                                        <p:cTn id="48" dur="1" fill="hold">
                                          <p:stCondLst>
                                            <p:cond delay="0"/>
                                          </p:stCondLst>
                                        </p:cTn>
                                        <p:tgtEl>
                                          <p:spTgt spid="190486"/>
                                        </p:tgtEl>
                                        <p:attrNameLst>
                                          <p:attrName>style.visibility</p:attrName>
                                        </p:attrNameLst>
                                      </p:cBhvr>
                                      <p:to>
                                        <p:strVal val="visible"/>
                                      </p:to>
                                    </p:set>
                                    <p:anim calcmode="lin" valueType="num">
                                      <p:cBhvr>
                                        <p:cTn id="49" dur="500" fill="hold"/>
                                        <p:tgtEl>
                                          <p:spTgt spid="190486"/>
                                        </p:tgtEl>
                                        <p:attrNameLst>
                                          <p:attrName>ppt_w</p:attrName>
                                        </p:attrNameLst>
                                      </p:cBhvr>
                                      <p:tavLst>
                                        <p:tav tm="0">
                                          <p:val>
                                            <p:fltVal val="0"/>
                                          </p:val>
                                        </p:tav>
                                        <p:tav tm="100000">
                                          <p:val>
                                            <p:strVal val="#ppt_w"/>
                                          </p:val>
                                        </p:tav>
                                      </p:tavLst>
                                    </p:anim>
                                    <p:anim calcmode="lin" valueType="num">
                                      <p:cBhvr>
                                        <p:cTn id="50" dur="500" fill="hold"/>
                                        <p:tgtEl>
                                          <p:spTgt spid="190486"/>
                                        </p:tgtEl>
                                        <p:attrNameLst>
                                          <p:attrName>ppt_h</p:attrName>
                                        </p:attrNameLst>
                                      </p:cBhvr>
                                      <p:tavLst>
                                        <p:tav tm="0">
                                          <p:val>
                                            <p:fltVal val="0"/>
                                          </p:val>
                                        </p:tav>
                                        <p:tav tm="100000">
                                          <p:val>
                                            <p:strVal val="#ppt_h"/>
                                          </p:val>
                                        </p:tav>
                                      </p:tavLst>
                                    </p:anim>
                                    <p:animEffect transition="in" filter="fade">
                                      <p:cBhvr>
                                        <p:cTn id="51" dur="500"/>
                                        <p:tgtEl>
                                          <p:spTgt spid="190486"/>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190497"/>
                                        </p:tgtEl>
                                        <p:attrNameLst>
                                          <p:attrName>style.visibility</p:attrName>
                                        </p:attrNameLst>
                                      </p:cBhvr>
                                      <p:to>
                                        <p:strVal val="visible"/>
                                      </p:to>
                                    </p:set>
                                    <p:anim calcmode="lin" valueType="num">
                                      <p:cBhvr>
                                        <p:cTn id="56" dur="500" fill="hold"/>
                                        <p:tgtEl>
                                          <p:spTgt spid="190497"/>
                                        </p:tgtEl>
                                        <p:attrNameLst>
                                          <p:attrName>ppt_w</p:attrName>
                                        </p:attrNameLst>
                                      </p:cBhvr>
                                      <p:tavLst>
                                        <p:tav tm="0">
                                          <p:val>
                                            <p:fltVal val="0"/>
                                          </p:val>
                                        </p:tav>
                                        <p:tav tm="100000">
                                          <p:val>
                                            <p:strVal val="#ppt_w"/>
                                          </p:val>
                                        </p:tav>
                                      </p:tavLst>
                                    </p:anim>
                                    <p:anim calcmode="lin" valueType="num">
                                      <p:cBhvr>
                                        <p:cTn id="57" dur="500" fill="hold"/>
                                        <p:tgtEl>
                                          <p:spTgt spid="190497"/>
                                        </p:tgtEl>
                                        <p:attrNameLst>
                                          <p:attrName>ppt_h</p:attrName>
                                        </p:attrNameLst>
                                      </p:cBhvr>
                                      <p:tavLst>
                                        <p:tav tm="0">
                                          <p:val>
                                            <p:fltVal val="0"/>
                                          </p:val>
                                        </p:tav>
                                        <p:tav tm="100000">
                                          <p:val>
                                            <p:strVal val="#ppt_h"/>
                                          </p:val>
                                        </p:tav>
                                      </p:tavLst>
                                    </p:anim>
                                    <p:animEffect transition="in" filter="fade">
                                      <p:cBhvr>
                                        <p:cTn id="58" dur="500"/>
                                        <p:tgtEl>
                                          <p:spTgt spid="19049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90498"/>
                                        </p:tgtEl>
                                        <p:attrNameLst>
                                          <p:attrName>style.visibility</p:attrName>
                                        </p:attrNameLst>
                                      </p:cBhvr>
                                      <p:to>
                                        <p:strVal val="visible"/>
                                      </p:to>
                                    </p:set>
                                    <p:animEffect transition="in" filter="wipe(up)">
                                      <p:cBhvr>
                                        <p:cTn id="63" dur="500"/>
                                        <p:tgtEl>
                                          <p:spTgt spid="190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1" grpId="0" animBg="1"/>
      <p:bldP spid="190477" grpId="0" animBg="1"/>
      <p:bldP spid="190480" grpId="0" animBg="1"/>
      <p:bldP spid="190484" grpId="0" animBg="1"/>
      <p:bldP spid="190485" grpId="0" animBg="1"/>
      <p:bldP spid="190486" grpId="0" animBg="1"/>
      <p:bldP spid="190487" grpId="0" animBg="1"/>
      <p:bldP spid="190496" grpId="0" animBg="1"/>
      <p:bldP spid="190497" grpId="0"/>
      <p:bldP spid="190498" grpId="0" animBg="1"/>
      <p:bldP spid="2" grpId="0" animBg="1"/>
      <p:bldP spid="19048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AutoShape 40"/>
          <p:cNvSpPr>
            <a:spLocks noChangeArrowheads="1"/>
          </p:cNvSpPr>
          <p:nvPr/>
        </p:nvSpPr>
        <p:spPr bwMode="auto">
          <a:xfrm>
            <a:off x="5926138" y="6061076"/>
            <a:ext cx="4741862" cy="544513"/>
          </a:xfrm>
          <a:prstGeom prst="wedgeRoundRectCallout">
            <a:avLst>
              <a:gd name="adj1" fmla="val -29880"/>
              <a:gd name="adj2" fmla="val -161954"/>
              <a:gd name="adj3" fmla="val 16667"/>
            </a:avLst>
          </a:prstGeom>
          <a:solidFill>
            <a:schemeClr val="accent1"/>
          </a:solidFill>
          <a:ln w="9525">
            <a:solidFill>
              <a:schemeClr val="tx1"/>
            </a:solidFill>
            <a:miter lim="800000"/>
            <a:headEnd/>
            <a:tailEnd/>
          </a:ln>
        </p:spPr>
        <p:txBody>
          <a:bodyPr/>
          <a:lstStyle/>
          <a:p>
            <a:pPr algn="ctr"/>
            <a:r>
              <a:rPr lang="ru-RU" b="1" dirty="0"/>
              <a:t>Начальное равновесное количество</a:t>
            </a:r>
          </a:p>
        </p:txBody>
      </p:sp>
      <p:sp>
        <p:nvSpPr>
          <p:cNvPr id="336898" name="Freeform 35"/>
          <p:cNvSpPr>
            <a:spLocks/>
          </p:cNvSpPr>
          <p:nvPr/>
        </p:nvSpPr>
        <p:spPr bwMode="auto">
          <a:xfrm>
            <a:off x="4344989" y="1647826"/>
            <a:ext cx="5686425" cy="3763963"/>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dirty="0"/>
          </a:p>
        </p:txBody>
      </p:sp>
      <p:sp>
        <p:nvSpPr>
          <p:cNvPr id="336899" name="Rectangle 4"/>
          <p:cNvSpPr>
            <a:spLocks noGrp="1" noChangeArrowheads="1"/>
          </p:cNvSpPr>
          <p:nvPr>
            <p:ph type="title"/>
          </p:nvPr>
        </p:nvSpPr>
        <p:spPr>
          <a:xfrm>
            <a:off x="1524000" y="203201"/>
            <a:ext cx="8701088" cy="606425"/>
          </a:xfrm>
        </p:spPr>
        <p:txBody>
          <a:bodyPr>
            <a:normAutofit fontScale="90000"/>
          </a:bodyPr>
          <a:lstStyle/>
          <a:p>
            <a:pPr marL="838200" indent="-838200" algn="ctr"/>
            <a:r>
              <a:rPr lang="ru-RU" altLang="zh-CN" sz="3200" dirty="0"/>
              <a:t>Изменение спроса </a:t>
            </a:r>
            <a:br>
              <a:rPr lang="ru-RU" altLang="zh-CN" sz="3200" dirty="0"/>
            </a:br>
            <a:r>
              <a:rPr lang="ru-RU" altLang="zh-CN" sz="2400" dirty="0"/>
              <a:t>(налог на </a:t>
            </a:r>
            <a:r>
              <a:rPr lang="ru-RU" altLang="zh-CN" sz="2400" b="1" dirty="0"/>
              <a:t>потребителя</a:t>
            </a:r>
            <a:r>
              <a:rPr lang="ru-RU" altLang="zh-CN" sz="2400" dirty="0"/>
              <a:t> на единицу блага)</a:t>
            </a:r>
            <a:endParaRPr lang="ru-RU" sz="2400" dirty="0"/>
          </a:p>
        </p:txBody>
      </p:sp>
      <p:sp>
        <p:nvSpPr>
          <p:cNvPr id="336900" name="Rectangle 5"/>
          <p:cNvSpPr>
            <a:spLocks noChangeArrowheads="1"/>
          </p:cNvSpPr>
          <p:nvPr/>
        </p:nvSpPr>
        <p:spPr bwMode="auto">
          <a:xfrm>
            <a:off x="3605213" y="1077914"/>
            <a:ext cx="800100" cy="503237"/>
          </a:xfrm>
          <a:prstGeom prst="rect">
            <a:avLst/>
          </a:prstGeom>
          <a:noFill/>
          <a:ln w="0">
            <a:noFill/>
            <a:miter lim="800000"/>
            <a:headEnd/>
            <a:tailEnd/>
          </a:ln>
        </p:spPr>
        <p:txBody>
          <a:bodyPr lIns="0" tIns="0" rIns="0" bIns="0"/>
          <a:lstStyle/>
          <a:p>
            <a:r>
              <a:rPr lang="en-US" sz="2400" b="1" i="1" dirty="0">
                <a:solidFill>
                  <a:srgbClr val="000000"/>
                </a:solidFill>
              </a:rPr>
              <a:t>P</a:t>
            </a:r>
            <a:r>
              <a:rPr lang="en-US" sz="2400" b="1" i="1" baseline="30000" dirty="0">
                <a:solidFill>
                  <a:srgbClr val="000000"/>
                </a:solidFill>
              </a:rPr>
              <a:t>D,S</a:t>
            </a:r>
            <a:endParaRPr lang="ru-RU" sz="2400" dirty="0"/>
          </a:p>
        </p:txBody>
      </p:sp>
      <p:sp>
        <p:nvSpPr>
          <p:cNvPr id="336901" name="Rectangle 6"/>
          <p:cNvSpPr>
            <a:spLocks noChangeArrowheads="1"/>
          </p:cNvSpPr>
          <p:nvPr/>
        </p:nvSpPr>
        <p:spPr bwMode="auto">
          <a:xfrm>
            <a:off x="9550400" y="5541964"/>
            <a:ext cx="719138" cy="504825"/>
          </a:xfrm>
          <a:prstGeom prst="rect">
            <a:avLst/>
          </a:prstGeom>
          <a:noFill/>
          <a:ln w="25400">
            <a:noFill/>
            <a:miter lim="800000"/>
            <a:headEnd/>
            <a:tailEnd/>
          </a:ln>
        </p:spPr>
        <p:txBody>
          <a:bodyPr lIns="0" tIns="0" rIns="0" bIns="0"/>
          <a:lstStyle/>
          <a:p>
            <a:r>
              <a:rPr lang="en-US" sz="2400" b="1" i="1" dirty="0">
                <a:solidFill>
                  <a:srgbClr val="000000"/>
                </a:solidFill>
              </a:rPr>
              <a:t>Q</a:t>
            </a:r>
            <a:r>
              <a:rPr lang="en-US" sz="2400" b="1" i="1" baseline="30000" dirty="0">
                <a:solidFill>
                  <a:srgbClr val="000000"/>
                </a:solidFill>
              </a:rPr>
              <a:t>D,S</a:t>
            </a:r>
            <a:r>
              <a:rPr lang="en-US" sz="1200" b="1" i="1" dirty="0">
                <a:solidFill>
                  <a:srgbClr val="000000"/>
                </a:solidFill>
              </a:rPr>
              <a:t> </a:t>
            </a:r>
            <a:endParaRPr lang="ru-RU" dirty="0"/>
          </a:p>
        </p:txBody>
      </p:sp>
      <p:sp>
        <p:nvSpPr>
          <p:cNvPr id="261129" name="Freeform 9"/>
          <p:cNvSpPr>
            <a:spLocks/>
          </p:cNvSpPr>
          <p:nvPr/>
        </p:nvSpPr>
        <p:spPr bwMode="auto">
          <a:xfrm>
            <a:off x="4352926" y="2633663"/>
            <a:ext cx="4308475" cy="2779712"/>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CC6600"/>
          </a:solidFill>
          <a:ln w="57150" cap="rnd">
            <a:solidFill>
              <a:srgbClr val="000000"/>
            </a:solidFill>
            <a:prstDash val="sysDot"/>
            <a:round/>
            <a:headEnd/>
            <a:tailEnd/>
          </a:ln>
        </p:spPr>
        <p:txBody>
          <a:bodyPr/>
          <a:lstStyle/>
          <a:p>
            <a:endParaRPr lang="ru-RU" dirty="0"/>
          </a:p>
        </p:txBody>
      </p:sp>
      <p:sp>
        <p:nvSpPr>
          <p:cNvPr id="261130" name="Rectangle 10"/>
          <p:cNvSpPr>
            <a:spLocks noChangeArrowheads="1"/>
          </p:cNvSpPr>
          <p:nvPr/>
        </p:nvSpPr>
        <p:spPr bwMode="auto">
          <a:xfrm>
            <a:off x="8202613" y="4608514"/>
            <a:ext cx="487362" cy="414337"/>
          </a:xfrm>
          <a:prstGeom prst="rect">
            <a:avLst/>
          </a:prstGeom>
          <a:solidFill>
            <a:schemeClr val="bg1"/>
          </a:solidFill>
          <a:ln w="0">
            <a:noFill/>
            <a:miter lim="800000"/>
            <a:headEnd/>
            <a:tailEnd/>
          </a:ln>
        </p:spPr>
        <p:txBody>
          <a:bodyPr lIns="0" tIns="0" rIns="0" bIns="0"/>
          <a:lstStyle/>
          <a:p>
            <a:r>
              <a:rPr lang="en-US" b="1" i="1" dirty="0">
                <a:solidFill>
                  <a:srgbClr val="000000"/>
                </a:solidFill>
                <a:latin typeface="Times New Roman" pitchFamily="18" charset="0"/>
              </a:rPr>
              <a:t>D</a:t>
            </a:r>
            <a:r>
              <a:rPr lang="en-US" b="1" i="1" dirty="0">
                <a:solidFill>
                  <a:srgbClr val="000000"/>
                </a:solidFill>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336904" name="Rectangle 11"/>
          <p:cNvSpPr>
            <a:spLocks noChangeArrowheads="1"/>
          </p:cNvSpPr>
          <p:nvPr/>
        </p:nvSpPr>
        <p:spPr bwMode="auto">
          <a:xfrm>
            <a:off x="9010651" y="2185989"/>
            <a:ext cx="492125" cy="492125"/>
          </a:xfrm>
          <a:prstGeom prst="rect">
            <a:avLst/>
          </a:prstGeom>
          <a:noFill/>
          <a:ln w="9525">
            <a:noFill/>
            <a:miter lim="800000"/>
            <a:headEnd/>
            <a:tailEnd/>
          </a:ln>
        </p:spPr>
        <p:txBody>
          <a:bodyPr lIns="0" tIns="0" rIns="0" bIns="0"/>
          <a:lstStyle/>
          <a:p>
            <a:r>
              <a:rPr lang="en-US" b="1" i="1" dirty="0">
                <a:solidFill>
                  <a:srgbClr val="000000"/>
                </a:solidFill>
                <a:latin typeface="Times New Roman" pitchFamily="18" charset="0"/>
              </a:rPr>
              <a:t>S</a:t>
            </a:r>
            <a:endParaRPr lang="ru-RU" sz="2000" dirty="0"/>
          </a:p>
        </p:txBody>
      </p:sp>
      <p:sp>
        <p:nvSpPr>
          <p:cNvPr id="336905" name="AutoShape 12"/>
          <p:cNvSpPr>
            <a:spLocks noChangeArrowheads="1"/>
          </p:cNvSpPr>
          <p:nvPr/>
        </p:nvSpPr>
        <p:spPr bwMode="auto">
          <a:xfrm flipV="1">
            <a:off x="4384675" y="1903413"/>
            <a:ext cx="4948238" cy="2832100"/>
          </a:xfrm>
          <a:prstGeom prst="rtTriangle">
            <a:avLst/>
          </a:prstGeom>
          <a:solidFill>
            <a:srgbClr val="009999">
              <a:alpha val="50195"/>
            </a:srgbClr>
          </a:solidFill>
          <a:ln w="57150">
            <a:solidFill>
              <a:srgbClr val="000000"/>
            </a:solidFill>
            <a:miter lim="800000"/>
            <a:headEnd/>
            <a:tailEnd/>
          </a:ln>
        </p:spPr>
        <p:txBody>
          <a:bodyPr/>
          <a:lstStyle/>
          <a:p>
            <a:endParaRPr lang="ru-RU" dirty="0"/>
          </a:p>
        </p:txBody>
      </p:sp>
      <p:sp>
        <p:nvSpPr>
          <p:cNvPr id="336906" name="Rectangle 25"/>
          <p:cNvSpPr>
            <a:spLocks noChangeArrowheads="1"/>
          </p:cNvSpPr>
          <p:nvPr/>
        </p:nvSpPr>
        <p:spPr bwMode="auto">
          <a:xfrm>
            <a:off x="4371976" y="3325813"/>
            <a:ext cx="2492375" cy="2055812"/>
          </a:xfrm>
          <a:prstGeom prst="rect">
            <a:avLst/>
          </a:prstGeom>
          <a:noFill/>
          <a:ln w="12700">
            <a:solidFill>
              <a:srgbClr val="000000"/>
            </a:solidFill>
            <a:miter lim="800000"/>
            <a:headEnd/>
            <a:tailEnd/>
          </a:ln>
        </p:spPr>
        <p:txBody>
          <a:bodyPr/>
          <a:lstStyle/>
          <a:p>
            <a:endParaRPr lang="ru-RU" dirty="0"/>
          </a:p>
        </p:txBody>
      </p:sp>
      <p:sp>
        <p:nvSpPr>
          <p:cNvPr id="336907" name="Text Box 29"/>
          <p:cNvSpPr txBox="1">
            <a:spLocks noChangeArrowheads="1"/>
          </p:cNvSpPr>
          <p:nvPr/>
        </p:nvSpPr>
        <p:spPr bwMode="auto">
          <a:xfrm>
            <a:off x="3000376" y="1509713"/>
            <a:ext cx="136842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36908" name="Text Box 30"/>
          <p:cNvSpPr txBox="1">
            <a:spLocks noChangeArrowheads="1"/>
          </p:cNvSpPr>
          <p:nvPr/>
        </p:nvSpPr>
        <p:spPr bwMode="auto">
          <a:xfrm>
            <a:off x="7500939" y="5556250"/>
            <a:ext cx="2179637"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261151" name="AutoShape 31"/>
          <p:cNvSpPr>
            <a:spLocks/>
          </p:cNvSpPr>
          <p:nvPr/>
        </p:nvSpPr>
        <p:spPr bwMode="auto">
          <a:xfrm>
            <a:off x="4048125" y="2822575"/>
            <a:ext cx="285750" cy="922338"/>
          </a:xfrm>
          <a:prstGeom prst="leftBrace">
            <a:avLst>
              <a:gd name="adj1" fmla="val 26898"/>
              <a:gd name="adj2" fmla="val 51292"/>
            </a:avLst>
          </a:prstGeom>
          <a:noFill/>
          <a:ln w="28575">
            <a:solidFill>
              <a:schemeClr val="tx1"/>
            </a:solidFill>
            <a:round/>
            <a:headEnd/>
            <a:tailEnd/>
          </a:ln>
        </p:spPr>
        <p:txBody>
          <a:bodyPr wrap="none" anchor="ctr"/>
          <a:lstStyle/>
          <a:p>
            <a:endParaRPr lang="ru-RU" dirty="0"/>
          </a:p>
        </p:txBody>
      </p:sp>
      <p:sp>
        <p:nvSpPr>
          <p:cNvPr id="336910" name="Freeform 34"/>
          <p:cNvSpPr>
            <a:spLocks/>
          </p:cNvSpPr>
          <p:nvPr/>
        </p:nvSpPr>
        <p:spPr bwMode="auto">
          <a:xfrm>
            <a:off x="4332288" y="1038225"/>
            <a:ext cx="6297612" cy="4375150"/>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57150">
            <a:solidFill>
              <a:schemeClr val="tx1"/>
            </a:solidFill>
            <a:round/>
            <a:headEnd type="stealth" w="lg" len="lg"/>
            <a:tailEnd type="stealth" w="lg" len="lg"/>
          </a:ln>
        </p:spPr>
        <p:txBody>
          <a:bodyPr/>
          <a:lstStyle/>
          <a:p>
            <a:endParaRPr lang="ru-RU" dirty="0"/>
          </a:p>
        </p:txBody>
      </p:sp>
      <p:sp>
        <p:nvSpPr>
          <p:cNvPr id="261157" name="Rectangle 37"/>
          <p:cNvSpPr>
            <a:spLocks noChangeArrowheads="1"/>
          </p:cNvSpPr>
          <p:nvPr/>
        </p:nvSpPr>
        <p:spPr bwMode="auto">
          <a:xfrm>
            <a:off x="4356101" y="3748088"/>
            <a:ext cx="1743075" cy="1655762"/>
          </a:xfrm>
          <a:prstGeom prst="rect">
            <a:avLst/>
          </a:prstGeom>
          <a:noFill/>
          <a:ln w="19050" cap="rnd">
            <a:solidFill>
              <a:srgbClr val="000000"/>
            </a:solidFill>
            <a:prstDash val="sysDot"/>
            <a:miter lim="800000"/>
            <a:headEnd/>
            <a:tailEnd/>
          </a:ln>
        </p:spPr>
        <p:txBody>
          <a:bodyPr/>
          <a:lstStyle/>
          <a:p>
            <a:endParaRPr lang="ru-RU" dirty="0"/>
          </a:p>
        </p:txBody>
      </p:sp>
      <p:sp>
        <p:nvSpPr>
          <p:cNvPr id="261158" name="AutoShape 38"/>
          <p:cNvSpPr>
            <a:spLocks noChangeArrowheads="1"/>
          </p:cNvSpPr>
          <p:nvPr/>
        </p:nvSpPr>
        <p:spPr bwMode="auto">
          <a:xfrm>
            <a:off x="1712913" y="1882775"/>
            <a:ext cx="2406650" cy="909638"/>
          </a:xfrm>
          <a:prstGeom prst="wedgeRoundRectCallout">
            <a:avLst>
              <a:gd name="adj1" fmla="val 46505"/>
              <a:gd name="adj2" fmla="val 106023"/>
              <a:gd name="adj3" fmla="val 16667"/>
            </a:avLst>
          </a:prstGeom>
          <a:solidFill>
            <a:schemeClr val="accent1"/>
          </a:solidFill>
          <a:ln w="9525">
            <a:solidFill>
              <a:schemeClr val="tx1"/>
            </a:solidFill>
            <a:miter lim="800000"/>
            <a:headEnd/>
            <a:tailEnd/>
          </a:ln>
        </p:spPr>
        <p:txBody>
          <a:bodyPr/>
          <a:lstStyle/>
          <a:p>
            <a:r>
              <a:rPr lang="ru-RU" b="1" dirty="0"/>
              <a:t>Величина налога на единицу блага</a:t>
            </a:r>
          </a:p>
        </p:txBody>
      </p:sp>
      <p:sp>
        <p:nvSpPr>
          <p:cNvPr id="336913" name="Rectangle 39"/>
          <p:cNvSpPr>
            <a:spLocks noChangeArrowheads="1"/>
          </p:cNvSpPr>
          <p:nvPr/>
        </p:nvSpPr>
        <p:spPr bwMode="auto">
          <a:xfrm>
            <a:off x="8831263" y="4164014"/>
            <a:ext cx="487362" cy="414337"/>
          </a:xfrm>
          <a:prstGeom prst="rect">
            <a:avLst/>
          </a:prstGeom>
          <a:solidFill>
            <a:schemeClr val="bg1"/>
          </a:solidFill>
          <a:ln w="0">
            <a:noFill/>
            <a:miter lim="800000"/>
            <a:headEnd/>
            <a:tailEnd/>
          </a:ln>
        </p:spPr>
        <p:txBody>
          <a:bodyPr lIns="0" tIns="0" rIns="0" bIns="0"/>
          <a:lstStyle/>
          <a:p>
            <a:r>
              <a:rPr lang="en-US" b="1" i="1" dirty="0">
                <a:solidFill>
                  <a:srgbClr val="000000"/>
                </a:solidFill>
                <a:latin typeface="Times New Roman" pitchFamily="18" charset="0"/>
              </a:rPr>
              <a:t>D</a:t>
            </a:r>
            <a:endParaRPr lang="en-US" sz="2000" dirty="0">
              <a:latin typeface="Times New Roman" pitchFamily="18" charset="0"/>
              <a:cs typeface="Times New Roman" pitchFamily="18" charset="0"/>
            </a:endParaRPr>
          </a:p>
        </p:txBody>
      </p:sp>
      <p:sp>
        <p:nvSpPr>
          <p:cNvPr id="261161" name="AutoShape 41"/>
          <p:cNvSpPr>
            <a:spLocks noChangeArrowheads="1"/>
          </p:cNvSpPr>
          <p:nvPr/>
        </p:nvSpPr>
        <p:spPr bwMode="auto">
          <a:xfrm>
            <a:off x="692734" y="6008678"/>
            <a:ext cx="4727575" cy="544512"/>
          </a:xfrm>
          <a:prstGeom prst="wedgeRoundRectCallout">
            <a:avLst>
              <a:gd name="adj1" fmla="val 63506"/>
              <a:gd name="adj2" fmla="val -154083"/>
              <a:gd name="adj3" fmla="val 16667"/>
            </a:avLst>
          </a:prstGeom>
          <a:solidFill>
            <a:schemeClr val="accent1"/>
          </a:solidFill>
          <a:ln w="9525">
            <a:solidFill>
              <a:schemeClr val="tx1"/>
            </a:solidFill>
            <a:miter lim="800000"/>
            <a:headEnd/>
            <a:tailEnd/>
          </a:ln>
        </p:spPr>
        <p:txBody>
          <a:bodyPr/>
          <a:lstStyle/>
          <a:p>
            <a:pPr algn="ctr"/>
            <a:r>
              <a:rPr lang="ru-RU" b="1" dirty="0"/>
              <a:t>Конечное равновесное количество</a:t>
            </a:r>
          </a:p>
        </p:txBody>
      </p:sp>
      <p:sp>
        <p:nvSpPr>
          <p:cNvPr id="336915" name="AutoShape 42"/>
          <p:cNvSpPr>
            <a:spLocks noChangeArrowheads="1"/>
          </p:cNvSpPr>
          <p:nvPr/>
        </p:nvSpPr>
        <p:spPr bwMode="auto">
          <a:xfrm>
            <a:off x="1930400" y="4681539"/>
            <a:ext cx="1873250" cy="966787"/>
          </a:xfrm>
          <a:prstGeom prst="wedgeRoundRectCallout">
            <a:avLst>
              <a:gd name="adj1" fmla="val 74829"/>
              <a:gd name="adj2" fmla="val -187602"/>
              <a:gd name="adj3" fmla="val 16667"/>
            </a:avLst>
          </a:prstGeom>
          <a:solidFill>
            <a:schemeClr val="accent1"/>
          </a:solidFill>
          <a:ln w="9525">
            <a:solidFill>
              <a:schemeClr val="tx1"/>
            </a:solidFill>
            <a:miter lim="800000"/>
            <a:headEnd/>
            <a:tailEnd/>
          </a:ln>
        </p:spPr>
        <p:txBody>
          <a:bodyPr/>
          <a:lstStyle/>
          <a:p>
            <a:pPr algn="ctr"/>
            <a:r>
              <a:rPr lang="ru-RU" b="1" dirty="0"/>
              <a:t>Начальная равновесная цена</a:t>
            </a:r>
          </a:p>
          <a:p>
            <a:pPr algn="ctr"/>
            <a:endParaRPr lang="ru-RU" b="1" dirty="0"/>
          </a:p>
        </p:txBody>
      </p:sp>
      <p:sp>
        <p:nvSpPr>
          <p:cNvPr id="261163" name="AutoShape 43"/>
          <p:cNvSpPr>
            <a:spLocks noChangeArrowheads="1"/>
          </p:cNvSpPr>
          <p:nvPr/>
        </p:nvSpPr>
        <p:spPr bwMode="auto">
          <a:xfrm>
            <a:off x="1790700" y="3060700"/>
            <a:ext cx="1873250" cy="966788"/>
          </a:xfrm>
          <a:prstGeom prst="wedgeRoundRectCallout">
            <a:avLst>
              <a:gd name="adj1" fmla="val 83389"/>
              <a:gd name="adj2" fmla="val -73481"/>
              <a:gd name="adj3" fmla="val 16667"/>
            </a:avLst>
          </a:prstGeom>
          <a:solidFill>
            <a:schemeClr val="accent1"/>
          </a:solidFill>
          <a:ln w="9525">
            <a:solidFill>
              <a:schemeClr val="tx1"/>
            </a:solidFill>
            <a:miter lim="800000"/>
            <a:headEnd/>
            <a:tailEnd/>
          </a:ln>
        </p:spPr>
        <p:txBody>
          <a:bodyPr/>
          <a:lstStyle/>
          <a:p>
            <a:pPr algn="ctr"/>
            <a:r>
              <a:rPr lang="ru-RU" b="1" dirty="0"/>
              <a:t>Конечная равновесная цена</a:t>
            </a:r>
          </a:p>
        </p:txBody>
      </p:sp>
      <p:sp>
        <p:nvSpPr>
          <p:cNvPr id="261164" name="Freeform 44"/>
          <p:cNvSpPr>
            <a:spLocks/>
          </p:cNvSpPr>
          <p:nvPr/>
        </p:nvSpPr>
        <p:spPr bwMode="auto">
          <a:xfrm>
            <a:off x="6113463" y="2820988"/>
            <a:ext cx="766762" cy="933450"/>
          </a:xfrm>
          <a:custGeom>
            <a:avLst/>
            <a:gdLst>
              <a:gd name="T0" fmla="*/ 2147483647 w 483"/>
              <a:gd name="T1" fmla="*/ 0 h 588"/>
              <a:gd name="T2" fmla="*/ 2147483647 w 483"/>
              <a:gd name="T3" fmla="*/ 2147483647 h 588"/>
              <a:gd name="T4" fmla="*/ 0 w 483"/>
              <a:gd name="T5" fmla="*/ 2147483647 h 588"/>
              <a:gd name="T6" fmla="*/ 2147483647 w 483"/>
              <a:gd name="T7" fmla="*/ 0 h 588"/>
              <a:gd name="T8" fmla="*/ 0 60000 65536"/>
              <a:gd name="T9" fmla="*/ 0 60000 65536"/>
              <a:gd name="T10" fmla="*/ 0 60000 65536"/>
              <a:gd name="T11" fmla="*/ 0 60000 65536"/>
              <a:gd name="T12" fmla="*/ 0 w 483"/>
              <a:gd name="T13" fmla="*/ 0 h 588"/>
              <a:gd name="T14" fmla="*/ 483 w 483"/>
              <a:gd name="T15" fmla="*/ 588 h 588"/>
            </a:gdLst>
            <a:ahLst/>
            <a:cxnLst>
              <a:cxn ang="T8">
                <a:pos x="T0" y="T1"/>
              </a:cxn>
              <a:cxn ang="T9">
                <a:pos x="T2" y="T3"/>
              </a:cxn>
              <a:cxn ang="T10">
                <a:pos x="T4" y="T5"/>
              </a:cxn>
              <a:cxn ang="T11">
                <a:pos x="T6" y="T7"/>
              </a:cxn>
            </a:cxnLst>
            <a:rect l="T12" t="T13" r="T14" b="T15"/>
            <a:pathLst>
              <a:path w="483" h="588">
                <a:moveTo>
                  <a:pt x="1" y="0"/>
                </a:moveTo>
                <a:lnTo>
                  <a:pt x="483" y="319"/>
                </a:lnTo>
                <a:lnTo>
                  <a:pt x="0" y="588"/>
                </a:lnTo>
                <a:lnTo>
                  <a:pt x="1" y="0"/>
                </a:lnTo>
                <a:close/>
              </a:path>
            </a:pathLst>
          </a:custGeom>
          <a:solidFill>
            <a:srgbClr val="FFFF00"/>
          </a:solidFill>
          <a:ln w="9525">
            <a:solidFill>
              <a:schemeClr val="tx1"/>
            </a:solidFill>
            <a:round/>
            <a:headEnd/>
            <a:tailEnd/>
          </a:ln>
        </p:spPr>
        <p:txBody>
          <a:bodyPr/>
          <a:lstStyle/>
          <a:p>
            <a:endParaRPr lang="ru-RU" dirty="0"/>
          </a:p>
        </p:txBody>
      </p:sp>
      <p:sp>
        <p:nvSpPr>
          <p:cNvPr id="261165" name="Rectangle 45"/>
          <p:cNvSpPr>
            <a:spLocks noChangeArrowheads="1"/>
          </p:cNvSpPr>
          <p:nvPr/>
        </p:nvSpPr>
        <p:spPr bwMode="auto">
          <a:xfrm>
            <a:off x="4357688" y="2840038"/>
            <a:ext cx="1751012" cy="908050"/>
          </a:xfrm>
          <a:prstGeom prst="rect">
            <a:avLst/>
          </a:prstGeom>
          <a:solidFill>
            <a:srgbClr val="BBE0E3">
              <a:alpha val="81175"/>
            </a:srgbClr>
          </a:solidFill>
          <a:ln w="9525">
            <a:solidFill>
              <a:schemeClr val="tx1"/>
            </a:solidFill>
            <a:miter lim="800000"/>
            <a:headEnd/>
            <a:tailEnd/>
          </a:ln>
        </p:spPr>
        <p:txBody>
          <a:bodyPr wrap="none" anchor="ctr"/>
          <a:lstStyle/>
          <a:p>
            <a:pPr algn="ctr"/>
            <a:r>
              <a:rPr lang="ru-RU" b="1" dirty="0"/>
              <a:t>Сумма налога</a:t>
            </a:r>
          </a:p>
        </p:txBody>
      </p:sp>
      <p:sp>
        <p:nvSpPr>
          <p:cNvPr id="261167" name="AutoShape 47"/>
          <p:cNvSpPr>
            <a:spLocks noChangeArrowheads="1"/>
          </p:cNvSpPr>
          <p:nvPr/>
        </p:nvSpPr>
        <p:spPr bwMode="auto">
          <a:xfrm>
            <a:off x="7900988" y="2554289"/>
            <a:ext cx="2767012" cy="922337"/>
          </a:xfrm>
          <a:prstGeom prst="wedgeRoundRectCallout">
            <a:avLst>
              <a:gd name="adj1" fmla="val -100944"/>
              <a:gd name="adj2" fmla="val 26074"/>
              <a:gd name="adj3" fmla="val 16667"/>
            </a:avLst>
          </a:prstGeom>
          <a:solidFill>
            <a:schemeClr val="accent1"/>
          </a:solidFill>
          <a:ln w="9525">
            <a:solidFill>
              <a:schemeClr val="tx1"/>
            </a:solidFill>
            <a:miter lim="800000"/>
            <a:headEnd/>
            <a:tailEnd/>
          </a:ln>
        </p:spPr>
        <p:txBody>
          <a:bodyPr/>
          <a:lstStyle/>
          <a:p>
            <a:pPr algn="ctr"/>
            <a:r>
              <a:rPr lang="ru-RU" b="1" dirty="0"/>
              <a:t>«Мертвые» потери общественного излишка</a:t>
            </a:r>
          </a:p>
        </p:txBody>
      </p:sp>
    </p:spTree>
    <p:extLst>
      <p:ext uri="{BB962C8B-B14F-4D97-AF65-F5344CB8AC3E}">
        <p14:creationId xmlns:p14="http://schemas.microsoft.com/office/powerpoint/2010/main" val="2534991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61129"/>
                                        </p:tgtEl>
                                        <p:attrNameLst>
                                          <p:attrName>style.visibility</p:attrName>
                                        </p:attrNameLst>
                                      </p:cBhvr>
                                      <p:to>
                                        <p:strVal val="visible"/>
                                      </p:to>
                                    </p:set>
                                    <p:animEffect transition="in" filter="wipe(right)">
                                      <p:cBhvr>
                                        <p:cTn id="7" dur="500"/>
                                        <p:tgtEl>
                                          <p:spTgt spid="26112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61161"/>
                                        </p:tgtEl>
                                        <p:attrNameLst>
                                          <p:attrName>style.visibility</p:attrName>
                                        </p:attrNameLst>
                                      </p:cBhvr>
                                      <p:to>
                                        <p:strVal val="visible"/>
                                      </p:to>
                                    </p:set>
                                    <p:animEffect transition="in" filter="wipe(up)">
                                      <p:cBhvr>
                                        <p:cTn id="10" dur="500"/>
                                        <p:tgtEl>
                                          <p:spTgt spid="261161"/>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261130"/>
                                        </p:tgtEl>
                                        <p:attrNameLst>
                                          <p:attrName>style.visibility</p:attrName>
                                        </p:attrNameLst>
                                      </p:cBhvr>
                                      <p:to>
                                        <p:strVal val="visible"/>
                                      </p:to>
                                    </p:set>
                                    <p:animEffect transition="in" filter="wipe(right)">
                                      <p:cBhvr>
                                        <p:cTn id="13" dur="500"/>
                                        <p:tgtEl>
                                          <p:spTgt spid="26113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61163"/>
                                        </p:tgtEl>
                                        <p:attrNameLst>
                                          <p:attrName>style.visibility</p:attrName>
                                        </p:attrNameLst>
                                      </p:cBhvr>
                                      <p:to>
                                        <p:strVal val="visible"/>
                                      </p:to>
                                    </p:set>
                                    <p:animEffect transition="in" filter="wipe(up)">
                                      <p:cBhvr>
                                        <p:cTn id="16" dur="500"/>
                                        <p:tgtEl>
                                          <p:spTgt spid="26116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61157"/>
                                        </p:tgtEl>
                                        <p:attrNameLst>
                                          <p:attrName>style.visibility</p:attrName>
                                        </p:attrNameLst>
                                      </p:cBhvr>
                                      <p:to>
                                        <p:strVal val="visible"/>
                                      </p:to>
                                    </p:set>
                                    <p:animEffect transition="in" filter="wipe(right)">
                                      <p:cBhvr>
                                        <p:cTn id="19" dur="500"/>
                                        <p:tgtEl>
                                          <p:spTgt spid="26115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261158"/>
                                        </p:tgtEl>
                                        <p:attrNameLst>
                                          <p:attrName>style.visibility</p:attrName>
                                        </p:attrNameLst>
                                      </p:cBhvr>
                                      <p:to>
                                        <p:strVal val="visible"/>
                                      </p:to>
                                    </p:set>
                                    <p:anim calcmode="lin" valueType="num">
                                      <p:cBhvr>
                                        <p:cTn id="24" dur="500" fill="hold"/>
                                        <p:tgtEl>
                                          <p:spTgt spid="261158"/>
                                        </p:tgtEl>
                                        <p:attrNameLst>
                                          <p:attrName>ppt_w</p:attrName>
                                        </p:attrNameLst>
                                      </p:cBhvr>
                                      <p:tavLst>
                                        <p:tav tm="0">
                                          <p:val>
                                            <p:fltVal val="0"/>
                                          </p:val>
                                        </p:tav>
                                        <p:tav tm="100000">
                                          <p:val>
                                            <p:strVal val="#ppt_w"/>
                                          </p:val>
                                        </p:tav>
                                      </p:tavLst>
                                    </p:anim>
                                    <p:anim calcmode="lin" valueType="num">
                                      <p:cBhvr>
                                        <p:cTn id="25" dur="500" fill="hold"/>
                                        <p:tgtEl>
                                          <p:spTgt spid="261158"/>
                                        </p:tgtEl>
                                        <p:attrNameLst>
                                          <p:attrName>ppt_h</p:attrName>
                                        </p:attrNameLst>
                                      </p:cBhvr>
                                      <p:tavLst>
                                        <p:tav tm="0">
                                          <p:val>
                                            <p:fltVal val="0"/>
                                          </p:val>
                                        </p:tav>
                                        <p:tav tm="100000">
                                          <p:val>
                                            <p:strVal val="#ppt_h"/>
                                          </p:val>
                                        </p:tav>
                                      </p:tavLst>
                                    </p:anim>
                                    <p:animEffect transition="in" filter="fade">
                                      <p:cBhvr>
                                        <p:cTn id="26" dur="500"/>
                                        <p:tgtEl>
                                          <p:spTgt spid="261158"/>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61165"/>
                                        </p:tgtEl>
                                        <p:attrNameLst>
                                          <p:attrName>style.visibility</p:attrName>
                                        </p:attrNameLst>
                                      </p:cBhvr>
                                      <p:to>
                                        <p:strVal val="visible"/>
                                      </p:to>
                                    </p:set>
                                    <p:animEffect transition="in" filter="wipe(up)">
                                      <p:cBhvr>
                                        <p:cTn id="29" dur="500"/>
                                        <p:tgtEl>
                                          <p:spTgt spid="26116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261151"/>
                                        </p:tgtEl>
                                        <p:attrNameLst>
                                          <p:attrName>style.visibility</p:attrName>
                                        </p:attrNameLst>
                                      </p:cBhvr>
                                      <p:to>
                                        <p:strVal val="visible"/>
                                      </p:to>
                                    </p:set>
                                    <p:animEffect transition="in" filter="wipe(right)">
                                      <p:cBhvr>
                                        <p:cTn id="32" dur="500"/>
                                        <p:tgtEl>
                                          <p:spTgt spid="26115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61164"/>
                                        </p:tgtEl>
                                        <p:attrNameLst>
                                          <p:attrName>style.visibility</p:attrName>
                                        </p:attrNameLst>
                                      </p:cBhvr>
                                      <p:to>
                                        <p:strVal val="visible"/>
                                      </p:to>
                                    </p:set>
                                    <p:animEffect transition="in" filter="wipe(right)">
                                      <p:cBhvr>
                                        <p:cTn id="37" dur="500"/>
                                        <p:tgtEl>
                                          <p:spTgt spid="261164"/>
                                        </p:tgtEl>
                                      </p:cBhvr>
                                    </p:animEffect>
                                  </p:childTnLst>
                                </p:cTn>
                              </p:par>
                              <p:par>
                                <p:cTn id="38" presetID="53" presetClass="entr" presetSubtype="0" fill="hold" grpId="0" nodeType="withEffect">
                                  <p:stCondLst>
                                    <p:cond delay="0"/>
                                  </p:stCondLst>
                                  <p:childTnLst>
                                    <p:set>
                                      <p:cBhvr>
                                        <p:cTn id="39" dur="1" fill="hold">
                                          <p:stCondLst>
                                            <p:cond delay="0"/>
                                          </p:stCondLst>
                                        </p:cTn>
                                        <p:tgtEl>
                                          <p:spTgt spid="261167"/>
                                        </p:tgtEl>
                                        <p:attrNameLst>
                                          <p:attrName>style.visibility</p:attrName>
                                        </p:attrNameLst>
                                      </p:cBhvr>
                                      <p:to>
                                        <p:strVal val="visible"/>
                                      </p:to>
                                    </p:set>
                                    <p:anim calcmode="lin" valueType="num">
                                      <p:cBhvr>
                                        <p:cTn id="40" dur="500" fill="hold"/>
                                        <p:tgtEl>
                                          <p:spTgt spid="261167"/>
                                        </p:tgtEl>
                                        <p:attrNameLst>
                                          <p:attrName>ppt_w</p:attrName>
                                        </p:attrNameLst>
                                      </p:cBhvr>
                                      <p:tavLst>
                                        <p:tav tm="0">
                                          <p:val>
                                            <p:fltVal val="0"/>
                                          </p:val>
                                        </p:tav>
                                        <p:tav tm="100000">
                                          <p:val>
                                            <p:strVal val="#ppt_w"/>
                                          </p:val>
                                        </p:tav>
                                      </p:tavLst>
                                    </p:anim>
                                    <p:anim calcmode="lin" valueType="num">
                                      <p:cBhvr>
                                        <p:cTn id="41" dur="500" fill="hold"/>
                                        <p:tgtEl>
                                          <p:spTgt spid="261167"/>
                                        </p:tgtEl>
                                        <p:attrNameLst>
                                          <p:attrName>ppt_h</p:attrName>
                                        </p:attrNameLst>
                                      </p:cBhvr>
                                      <p:tavLst>
                                        <p:tav tm="0">
                                          <p:val>
                                            <p:fltVal val="0"/>
                                          </p:val>
                                        </p:tav>
                                        <p:tav tm="100000">
                                          <p:val>
                                            <p:strVal val="#ppt_h"/>
                                          </p:val>
                                        </p:tav>
                                      </p:tavLst>
                                    </p:anim>
                                    <p:animEffect transition="in" filter="fade">
                                      <p:cBhvr>
                                        <p:cTn id="42" dur="500"/>
                                        <p:tgtEl>
                                          <p:spTgt spid="261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9" grpId="0" animBg="1"/>
      <p:bldP spid="261130" grpId="0" animBg="1"/>
      <p:bldP spid="261151" grpId="0" animBg="1"/>
      <p:bldP spid="261157" grpId="0" animBg="1"/>
      <p:bldP spid="261158" grpId="0" animBg="1"/>
      <p:bldP spid="261161" grpId="0" animBg="1"/>
      <p:bldP spid="261163" grpId="0" animBg="1"/>
      <p:bldP spid="261164" grpId="0" animBg="1"/>
      <p:bldP spid="261165" grpId="0" animBg="1"/>
      <p:bldP spid="26116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Freeform 3"/>
          <p:cNvSpPr>
            <a:spLocks/>
          </p:cNvSpPr>
          <p:nvPr/>
        </p:nvSpPr>
        <p:spPr bwMode="auto">
          <a:xfrm>
            <a:off x="4344989" y="1647826"/>
            <a:ext cx="5686425" cy="3763963"/>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dirty="0"/>
          </a:p>
        </p:txBody>
      </p:sp>
      <p:sp>
        <p:nvSpPr>
          <p:cNvPr id="285722" name="AutoShape 26"/>
          <p:cNvSpPr>
            <a:spLocks noChangeArrowheads="1"/>
          </p:cNvSpPr>
          <p:nvPr/>
        </p:nvSpPr>
        <p:spPr bwMode="auto">
          <a:xfrm flipV="1">
            <a:off x="4346575" y="1908176"/>
            <a:ext cx="3322638" cy="1903413"/>
          </a:xfrm>
          <a:prstGeom prst="rtTriangle">
            <a:avLst/>
          </a:prstGeom>
          <a:solidFill>
            <a:srgbClr val="009999">
              <a:alpha val="50195"/>
            </a:srgbClr>
          </a:solidFill>
          <a:ln w="57150" cap="rnd">
            <a:solidFill>
              <a:srgbClr val="000000"/>
            </a:solidFill>
            <a:prstDash val="sysDot"/>
            <a:miter lim="800000"/>
            <a:headEnd/>
            <a:tailEnd/>
          </a:ln>
        </p:spPr>
        <p:txBody>
          <a:bodyPr/>
          <a:lstStyle/>
          <a:p>
            <a:endParaRPr lang="ru-RU" dirty="0"/>
          </a:p>
        </p:txBody>
      </p:sp>
      <p:sp>
        <p:nvSpPr>
          <p:cNvPr id="337923" name="AutoShape 10"/>
          <p:cNvSpPr>
            <a:spLocks noChangeArrowheads="1"/>
          </p:cNvSpPr>
          <p:nvPr/>
        </p:nvSpPr>
        <p:spPr bwMode="auto">
          <a:xfrm flipV="1">
            <a:off x="4384675" y="1903413"/>
            <a:ext cx="4948238" cy="2832100"/>
          </a:xfrm>
          <a:prstGeom prst="rtTriangle">
            <a:avLst/>
          </a:prstGeom>
          <a:solidFill>
            <a:srgbClr val="009999">
              <a:alpha val="50195"/>
            </a:srgbClr>
          </a:solidFill>
          <a:ln w="57150">
            <a:solidFill>
              <a:srgbClr val="000000"/>
            </a:solidFill>
            <a:miter lim="800000"/>
            <a:headEnd/>
            <a:tailEnd/>
          </a:ln>
        </p:spPr>
        <p:txBody>
          <a:bodyPr/>
          <a:lstStyle/>
          <a:p>
            <a:endParaRPr lang="ru-RU" dirty="0"/>
          </a:p>
        </p:txBody>
      </p:sp>
      <p:sp>
        <p:nvSpPr>
          <p:cNvPr id="337924" name="AutoShape 2"/>
          <p:cNvSpPr>
            <a:spLocks noChangeArrowheads="1"/>
          </p:cNvSpPr>
          <p:nvPr/>
        </p:nvSpPr>
        <p:spPr bwMode="auto">
          <a:xfrm>
            <a:off x="5926138" y="6061076"/>
            <a:ext cx="4741862" cy="544513"/>
          </a:xfrm>
          <a:prstGeom prst="wedgeRoundRectCallout">
            <a:avLst>
              <a:gd name="adj1" fmla="val -29880"/>
              <a:gd name="adj2" fmla="val -161954"/>
              <a:gd name="adj3" fmla="val 16667"/>
            </a:avLst>
          </a:prstGeom>
          <a:solidFill>
            <a:schemeClr val="accent1"/>
          </a:solidFill>
          <a:ln w="9525">
            <a:solidFill>
              <a:schemeClr val="tx1"/>
            </a:solidFill>
            <a:miter lim="800000"/>
            <a:headEnd/>
            <a:tailEnd/>
          </a:ln>
        </p:spPr>
        <p:txBody>
          <a:bodyPr/>
          <a:lstStyle/>
          <a:p>
            <a:pPr algn="ctr"/>
            <a:r>
              <a:rPr lang="ru-RU" b="1" dirty="0"/>
              <a:t>Начальное равновесное количество</a:t>
            </a:r>
          </a:p>
        </p:txBody>
      </p:sp>
      <p:sp>
        <p:nvSpPr>
          <p:cNvPr id="337925" name="Rectangle 4"/>
          <p:cNvSpPr>
            <a:spLocks noGrp="1" noChangeArrowheads="1"/>
          </p:cNvSpPr>
          <p:nvPr>
            <p:ph type="title"/>
          </p:nvPr>
        </p:nvSpPr>
        <p:spPr>
          <a:xfrm>
            <a:off x="2009775" y="174625"/>
            <a:ext cx="8229600" cy="590550"/>
          </a:xfrm>
        </p:spPr>
        <p:txBody>
          <a:bodyPr>
            <a:normAutofit fontScale="90000"/>
          </a:bodyPr>
          <a:lstStyle/>
          <a:p>
            <a:pPr marL="838200" indent="-838200" algn="ctr"/>
            <a:r>
              <a:rPr lang="ru-RU" altLang="zh-CN" sz="3200" dirty="0"/>
              <a:t>Изменение предложения </a:t>
            </a:r>
            <a:br>
              <a:rPr lang="ru-RU" altLang="zh-CN" sz="3200" dirty="0"/>
            </a:br>
            <a:r>
              <a:rPr lang="ru-RU" altLang="zh-CN" sz="2400" dirty="0"/>
              <a:t>(налог на </a:t>
            </a:r>
            <a:r>
              <a:rPr lang="ru-RU" altLang="zh-CN" sz="2400" b="1" dirty="0"/>
              <a:t>производителя</a:t>
            </a:r>
            <a:r>
              <a:rPr lang="ru-RU" altLang="zh-CN" sz="2400" dirty="0"/>
              <a:t> на единицу блага)</a:t>
            </a:r>
            <a:endParaRPr lang="ru-RU" sz="2400" dirty="0"/>
          </a:p>
        </p:txBody>
      </p:sp>
      <p:sp>
        <p:nvSpPr>
          <p:cNvPr id="337926" name="Rectangle 5"/>
          <p:cNvSpPr>
            <a:spLocks noChangeArrowheads="1"/>
          </p:cNvSpPr>
          <p:nvPr/>
        </p:nvSpPr>
        <p:spPr bwMode="auto">
          <a:xfrm>
            <a:off x="3619500" y="1077914"/>
            <a:ext cx="800100" cy="503237"/>
          </a:xfrm>
          <a:prstGeom prst="rect">
            <a:avLst/>
          </a:prstGeom>
          <a:noFill/>
          <a:ln w="0">
            <a:noFill/>
            <a:miter lim="800000"/>
            <a:headEnd/>
            <a:tailEnd/>
          </a:ln>
        </p:spPr>
        <p:txBody>
          <a:bodyPr lIns="0" tIns="0" rIns="0" bIns="0"/>
          <a:lstStyle/>
          <a:p>
            <a:r>
              <a:rPr lang="en-US" sz="2400" b="1" i="1" dirty="0">
                <a:solidFill>
                  <a:srgbClr val="000000"/>
                </a:solidFill>
              </a:rPr>
              <a:t>P</a:t>
            </a:r>
            <a:r>
              <a:rPr lang="en-US" sz="2400" b="1" i="1" baseline="30000" dirty="0">
                <a:solidFill>
                  <a:srgbClr val="000000"/>
                </a:solidFill>
              </a:rPr>
              <a:t>D,S</a:t>
            </a:r>
            <a:endParaRPr lang="ru-RU" sz="2400" dirty="0"/>
          </a:p>
        </p:txBody>
      </p:sp>
      <p:sp>
        <p:nvSpPr>
          <p:cNvPr id="337927" name="Rectangle 6"/>
          <p:cNvSpPr>
            <a:spLocks noChangeArrowheads="1"/>
          </p:cNvSpPr>
          <p:nvPr/>
        </p:nvSpPr>
        <p:spPr bwMode="auto">
          <a:xfrm>
            <a:off x="9550400" y="5541964"/>
            <a:ext cx="719138" cy="504825"/>
          </a:xfrm>
          <a:prstGeom prst="rect">
            <a:avLst/>
          </a:prstGeom>
          <a:noFill/>
          <a:ln w="25400">
            <a:noFill/>
            <a:miter lim="800000"/>
            <a:headEnd/>
            <a:tailEnd/>
          </a:ln>
        </p:spPr>
        <p:txBody>
          <a:bodyPr lIns="0" tIns="0" rIns="0" bIns="0"/>
          <a:lstStyle/>
          <a:p>
            <a:r>
              <a:rPr lang="en-US" sz="2400" b="1" i="1" dirty="0">
                <a:solidFill>
                  <a:srgbClr val="000000"/>
                </a:solidFill>
              </a:rPr>
              <a:t>Q</a:t>
            </a:r>
            <a:r>
              <a:rPr lang="en-US" sz="2400" b="1" i="1" baseline="30000" dirty="0">
                <a:solidFill>
                  <a:srgbClr val="000000"/>
                </a:solidFill>
              </a:rPr>
              <a:t>D,S</a:t>
            </a:r>
            <a:r>
              <a:rPr lang="en-US" sz="1200" b="1" i="1" dirty="0">
                <a:solidFill>
                  <a:srgbClr val="000000"/>
                </a:solidFill>
              </a:rPr>
              <a:t> </a:t>
            </a:r>
            <a:endParaRPr lang="ru-RU" dirty="0"/>
          </a:p>
        </p:txBody>
      </p:sp>
      <p:sp>
        <p:nvSpPr>
          <p:cNvPr id="285704" name="Rectangle 8"/>
          <p:cNvSpPr>
            <a:spLocks noChangeArrowheads="1"/>
          </p:cNvSpPr>
          <p:nvPr/>
        </p:nvSpPr>
        <p:spPr bwMode="auto">
          <a:xfrm>
            <a:off x="7751763" y="2066925"/>
            <a:ext cx="487362" cy="414338"/>
          </a:xfrm>
          <a:prstGeom prst="rect">
            <a:avLst/>
          </a:prstGeom>
          <a:solidFill>
            <a:schemeClr val="bg1"/>
          </a:solidFill>
          <a:ln w="0">
            <a:noFill/>
            <a:miter lim="800000"/>
            <a:headEnd/>
            <a:tailEnd/>
          </a:ln>
        </p:spPr>
        <p:txBody>
          <a:bodyPr lIns="0" tIns="0" rIns="0" bIns="0"/>
          <a:lstStyle/>
          <a:p>
            <a:pPr algn="ctr"/>
            <a:r>
              <a:rPr lang="en-US" b="1" i="1" dirty="0">
                <a:solidFill>
                  <a:srgbClr val="000000"/>
                </a:solidFill>
                <a:latin typeface="Times New Roman" pitchFamily="18" charset="0"/>
              </a:rPr>
              <a:t>D</a:t>
            </a:r>
            <a:r>
              <a:rPr lang="en-US" b="1" i="1" dirty="0">
                <a:solidFill>
                  <a:srgbClr val="000000"/>
                </a:solidFill>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337929" name="Rectangle 9"/>
          <p:cNvSpPr>
            <a:spLocks noChangeArrowheads="1"/>
          </p:cNvSpPr>
          <p:nvPr/>
        </p:nvSpPr>
        <p:spPr bwMode="auto">
          <a:xfrm>
            <a:off x="9010651" y="2185989"/>
            <a:ext cx="492125" cy="492125"/>
          </a:xfrm>
          <a:prstGeom prst="rect">
            <a:avLst/>
          </a:prstGeom>
          <a:noFill/>
          <a:ln w="9525">
            <a:noFill/>
            <a:miter lim="800000"/>
            <a:headEnd/>
            <a:tailEnd/>
          </a:ln>
        </p:spPr>
        <p:txBody>
          <a:bodyPr lIns="0" tIns="0" rIns="0" bIns="0"/>
          <a:lstStyle/>
          <a:p>
            <a:r>
              <a:rPr lang="en-US" b="1" i="1" dirty="0">
                <a:solidFill>
                  <a:srgbClr val="000000"/>
                </a:solidFill>
                <a:latin typeface="Times New Roman" pitchFamily="18" charset="0"/>
              </a:rPr>
              <a:t>S</a:t>
            </a:r>
            <a:endParaRPr lang="ru-RU" sz="2000" dirty="0"/>
          </a:p>
        </p:txBody>
      </p:sp>
      <p:sp>
        <p:nvSpPr>
          <p:cNvPr id="337930" name="Rectangle 11"/>
          <p:cNvSpPr>
            <a:spLocks noChangeArrowheads="1"/>
          </p:cNvSpPr>
          <p:nvPr/>
        </p:nvSpPr>
        <p:spPr bwMode="auto">
          <a:xfrm>
            <a:off x="4371976" y="3325813"/>
            <a:ext cx="2492375" cy="2055812"/>
          </a:xfrm>
          <a:prstGeom prst="rect">
            <a:avLst/>
          </a:prstGeom>
          <a:noFill/>
          <a:ln w="12700">
            <a:solidFill>
              <a:srgbClr val="000000"/>
            </a:solidFill>
            <a:miter lim="800000"/>
            <a:headEnd/>
            <a:tailEnd/>
          </a:ln>
        </p:spPr>
        <p:txBody>
          <a:bodyPr/>
          <a:lstStyle/>
          <a:p>
            <a:endParaRPr lang="ru-RU" dirty="0"/>
          </a:p>
        </p:txBody>
      </p:sp>
      <p:sp>
        <p:nvSpPr>
          <p:cNvPr id="337931" name="Text Box 12"/>
          <p:cNvSpPr txBox="1">
            <a:spLocks noChangeArrowheads="1"/>
          </p:cNvSpPr>
          <p:nvPr/>
        </p:nvSpPr>
        <p:spPr bwMode="auto">
          <a:xfrm>
            <a:off x="3000376" y="1509713"/>
            <a:ext cx="136842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37932" name="Text Box 13"/>
          <p:cNvSpPr txBox="1">
            <a:spLocks noChangeArrowheads="1"/>
          </p:cNvSpPr>
          <p:nvPr/>
        </p:nvSpPr>
        <p:spPr bwMode="auto">
          <a:xfrm>
            <a:off x="7500939" y="5556250"/>
            <a:ext cx="2179637"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285710" name="AutoShape 14"/>
          <p:cNvSpPr>
            <a:spLocks/>
          </p:cNvSpPr>
          <p:nvPr/>
        </p:nvSpPr>
        <p:spPr bwMode="auto">
          <a:xfrm>
            <a:off x="4048125" y="2822575"/>
            <a:ext cx="285750" cy="922338"/>
          </a:xfrm>
          <a:prstGeom prst="leftBrace">
            <a:avLst>
              <a:gd name="adj1" fmla="val 26898"/>
              <a:gd name="adj2" fmla="val 54958"/>
            </a:avLst>
          </a:prstGeom>
          <a:noFill/>
          <a:ln w="28575">
            <a:solidFill>
              <a:schemeClr val="tx1"/>
            </a:solidFill>
            <a:round/>
            <a:headEnd/>
            <a:tailEnd/>
          </a:ln>
        </p:spPr>
        <p:txBody>
          <a:bodyPr wrap="none" anchor="ctr"/>
          <a:lstStyle/>
          <a:p>
            <a:endParaRPr lang="ru-RU" dirty="0"/>
          </a:p>
        </p:txBody>
      </p:sp>
      <p:sp>
        <p:nvSpPr>
          <p:cNvPr id="337934" name="Freeform 15"/>
          <p:cNvSpPr>
            <a:spLocks/>
          </p:cNvSpPr>
          <p:nvPr/>
        </p:nvSpPr>
        <p:spPr bwMode="auto">
          <a:xfrm>
            <a:off x="4332288" y="1038225"/>
            <a:ext cx="6297612" cy="4375150"/>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57150">
            <a:solidFill>
              <a:schemeClr val="tx1"/>
            </a:solidFill>
            <a:round/>
            <a:headEnd type="stealth" w="lg" len="lg"/>
            <a:tailEnd type="stealth" w="lg" len="lg"/>
          </a:ln>
        </p:spPr>
        <p:txBody>
          <a:bodyPr/>
          <a:lstStyle/>
          <a:p>
            <a:endParaRPr lang="ru-RU" dirty="0"/>
          </a:p>
        </p:txBody>
      </p:sp>
      <p:sp>
        <p:nvSpPr>
          <p:cNvPr id="285714" name="AutoShape 18"/>
          <p:cNvSpPr>
            <a:spLocks noChangeArrowheads="1"/>
          </p:cNvSpPr>
          <p:nvPr/>
        </p:nvSpPr>
        <p:spPr bwMode="auto">
          <a:xfrm>
            <a:off x="1712913" y="1882775"/>
            <a:ext cx="2406650" cy="909638"/>
          </a:xfrm>
          <a:prstGeom prst="wedgeRoundRectCallout">
            <a:avLst>
              <a:gd name="adj1" fmla="val 46176"/>
              <a:gd name="adj2" fmla="val 108292"/>
              <a:gd name="adj3" fmla="val 16667"/>
            </a:avLst>
          </a:prstGeom>
          <a:solidFill>
            <a:schemeClr val="accent1"/>
          </a:solidFill>
          <a:ln w="9525">
            <a:solidFill>
              <a:schemeClr val="tx1"/>
            </a:solidFill>
            <a:miter lim="800000"/>
            <a:headEnd/>
            <a:tailEnd/>
          </a:ln>
        </p:spPr>
        <p:txBody>
          <a:bodyPr/>
          <a:lstStyle/>
          <a:p>
            <a:r>
              <a:rPr lang="ru-RU" b="1" dirty="0"/>
              <a:t>Величина налога на единицу блага</a:t>
            </a:r>
          </a:p>
          <a:p>
            <a:pPr algn="ctr"/>
            <a:endParaRPr lang="ru-RU" b="1" dirty="0"/>
          </a:p>
        </p:txBody>
      </p:sp>
      <p:sp>
        <p:nvSpPr>
          <p:cNvPr id="337936" name="Rectangle 19"/>
          <p:cNvSpPr>
            <a:spLocks noChangeArrowheads="1"/>
          </p:cNvSpPr>
          <p:nvPr/>
        </p:nvSpPr>
        <p:spPr bwMode="auto">
          <a:xfrm>
            <a:off x="8831263" y="4164014"/>
            <a:ext cx="487362" cy="414337"/>
          </a:xfrm>
          <a:prstGeom prst="rect">
            <a:avLst/>
          </a:prstGeom>
          <a:solidFill>
            <a:schemeClr val="bg1"/>
          </a:solidFill>
          <a:ln w="0">
            <a:noFill/>
            <a:miter lim="800000"/>
            <a:headEnd/>
            <a:tailEnd/>
          </a:ln>
        </p:spPr>
        <p:txBody>
          <a:bodyPr lIns="0" tIns="0" rIns="0" bIns="0"/>
          <a:lstStyle/>
          <a:p>
            <a:r>
              <a:rPr lang="en-US" b="1" i="1" dirty="0">
                <a:solidFill>
                  <a:srgbClr val="000000"/>
                </a:solidFill>
                <a:latin typeface="Times New Roman" pitchFamily="18" charset="0"/>
              </a:rPr>
              <a:t>D</a:t>
            </a:r>
            <a:endParaRPr lang="en-US" sz="2000" dirty="0">
              <a:latin typeface="Times New Roman" pitchFamily="18" charset="0"/>
              <a:cs typeface="Times New Roman" pitchFamily="18" charset="0"/>
            </a:endParaRPr>
          </a:p>
        </p:txBody>
      </p:sp>
      <p:sp>
        <p:nvSpPr>
          <p:cNvPr id="285716" name="AutoShape 20"/>
          <p:cNvSpPr>
            <a:spLocks noChangeArrowheads="1"/>
          </p:cNvSpPr>
          <p:nvPr/>
        </p:nvSpPr>
        <p:spPr bwMode="auto">
          <a:xfrm>
            <a:off x="1524001" y="6313488"/>
            <a:ext cx="4727575" cy="544512"/>
          </a:xfrm>
          <a:prstGeom prst="wedgeRoundRectCallout">
            <a:avLst>
              <a:gd name="adj1" fmla="val 46509"/>
              <a:gd name="adj2" fmla="val -210060"/>
              <a:gd name="adj3" fmla="val 16667"/>
            </a:avLst>
          </a:prstGeom>
          <a:solidFill>
            <a:schemeClr val="accent1"/>
          </a:solidFill>
          <a:ln w="9525">
            <a:solidFill>
              <a:schemeClr val="tx1"/>
            </a:solidFill>
            <a:miter lim="800000"/>
            <a:headEnd/>
            <a:tailEnd/>
          </a:ln>
        </p:spPr>
        <p:txBody>
          <a:bodyPr/>
          <a:lstStyle/>
          <a:p>
            <a:pPr algn="ctr"/>
            <a:r>
              <a:rPr lang="ru-RU" b="1" dirty="0"/>
              <a:t>Конечное равновесное количество</a:t>
            </a:r>
          </a:p>
        </p:txBody>
      </p:sp>
      <p:sp>
        <p:nvSpPr>
          <p:cNvPr id="337938" name="AutoShape 21"/>
          <p:cNvSpPr>
            <a:spLocks noChangeArrowheads="1"/>
          </p:cNvSpPr>
          <p:nvPr/>
        </p:nvSpPr>
        <p:spPr bwMode="auto">
          <a:xfrm>
            <a:off x="1930400" y="4681539"/>
            <a:ext cx="1873250" cy="966787"/>
          </a:xfrm>
          <a:prstGeom prst="wedgeRoundRectCallout">
            <a:avLst>
              <a:gd name="adj1" fmla="val 77204"/>
              <a:gd name="adj2" fmla="val -188588"/>
              <a:gd name="adj3" fmla="val 16667"/>
            </a:avLst>
          </a:prstGeom>
          <a:solidFill>
            <a:schemeClr val="accent1"/>
          </a:solidFill>
          <a:ln w="9525">
            <a:solidFill>
              <a:schemeClr val="tx1"/>
            </a:solidFill>
            <a:miter lim="800000"/>
            <a:headEnd/>
            <a:tailEnd/>
          </a:ln>
        </p:spPr>
        <p:txBody>
          <a:bodyPr/>
          <a:lstStyle/>
          <a:p>
            <a:pPr algn="ctr"/>
            <a:r>
              <a:rPr lang="ru-RU" b="1" dirty="0"/>
              <a:t>Начальная равновесная цена</a:t>
            </a:r>
          </a:p>
          <a:p>
            <a:pPr algn="ctr"/>
            <a:endParaRPr lang="ru-RU" b="1" dirty="0"/>
          </a:p>
        </p:txBody>
      </p:sp>
      <p:sp>
        <p:nvSpPr>
          <p:cNvPr id="285718" name="AutoShape 22"/>
          <p:cNvSpPr>
            <a:spLocks noChangeArrowheads="1"/>
          </p:cNvSpPr>
          <p:nvPr/>
        </p:nvSpPr>
        <p:spPr bwMode="auto">
          <a:xfrm>
            <a:off x="1790700" y="3060700"/>
            <a:ext cx="1873250" cy="966788"/>
          </a:xfrm>
          <a:prstGeom prst="wedgeRoundRectCallout">
            <a:avLst>
              <a:gd name="adj1" fmla="val 83389"/>
              <a:gd name="adj2" fmla="val -73481"/>
              <a:gd name="adj3" fmla="val 16667"/>
            </a:avLst>
          </a:prstGeom>
          <a:solidFill>
            <a:schemeClr val="accent1"/>
          </a:solidFill>
          <a:ln w="9525">
            <a:solidFill>
              <a:schemeClr val="tx1"/>
            </a:solidFill>
            <a:miter lim="800000"/>
            <a:headEnd/>
            <a:tailEnd/>
          </a:ln>
        </p:spPr>
        <p:txBody>
          <a:bodyPr/>
          <a:lstStyle/>
          <a:p>
            <a:pPr algn="ctr"/>
            <a:r>
              <a:rPr lang="ru-RU" b="1" dirty="0"/>
              <a:t>Конечная равновесная цена</a:t>
            </a:r>
          </a:p>
        </p:txBody>
      </p:sp>
      <p:sp>
        <p:nvSpPr>
          <p:cNvPr id="285719" name="Freeform 23"/>
          <p:cNvSpPr>
            <a:spLocks/>
          </p:cNvSpPr>
          <p:nvPr/>
        </p:nvSpPr>
        <p:spPr bwMode="auto">
          <a:xfrm>
            <a:off x="6108701" y="2820988"/>
            <a:ext cx="771525" cy="933450"/>
          </a:xfrm>
          <a:custGeom>
            <a:avLst/>
            <a:gdLst>
              <a:gd name="T0" fmla="*/ 2147483647 w 483"/>
              <a:gd name="T1" fmla="*/ 0 h 588"/>
              <a:gd name="T2" fmla="*/ 2147483647 w 483"/>
              <a:gd name="T3" fmla="*/ 2147483647 h 588"/>
              <a:gd name="T4" fmla="*/ 0 w 483"/>
              <a:gd name="T5" fmla="*/ 2147483647 h 588"/>
              <a:gd name="T6" fmla="*/ 2147483647 w 483"/>
              <a:gd name="T7" fmla="*/ 0 h 588"/>
              <a:gd name="T8" fmla="*/ 0 60000 65536"/>
              <a:gd name="T9" fmla="*/ 0 60000 65536"/>
              <a:gd name="T10" fmla="*/ 0 60000 65536"/>
              <a:gd name="T11" fmla="*/ 0 60000 65536"/>
              <a:gd name="T12" fmla="*/ 0 w 483"/>
              <a:gd name="T13" fmla="*/ 0 h 588"/>
              <a:gd name="T14" fmla="*/ 483 w 483"/>
              <a:gd name="T15" fmla="*/ 588 h 588"/>
            </a:gdLst>
            <a:ahLst/>
            <a:cxnLst>
              <a:cxn ang="T8">
                <a:pos x="T0" y="T1"/>
              </a:cxn>
              <a:cxn ang="T9">
                <a:pos x="T2" y="T3"/>
              </a:cxn>
              <a:cxn ang="T10">
                <a:pos x="T4" y="T5"/>
              </a:cxn>
              <a:cxn ang="T11">
                <a:pos x="T6" y="T7"/>
              </a:cxn>
            </a:cxnLst>
            <a:rect l="T12" t="T13" r="T14" b="T15"/>
            <a:pathLst>
              <a:path w="483" h="588">
                <a:moveTo>
                  <a:pt x="1" y="0"/>
                </a:moveTo>
                <a:lnTo>
                  <a:pt x="483" y="319"/>
                </a:lnTo>
                <a:lnTo>
                  <a:pt x="0" y="588"/>
                </a:lnTo>
                <a:lnTo>
                  <a:pt x="1" y="0"/>
                </a:lnTo>
                <a:close/>
              </a:path>
            </a:pathLst>
          </a:custGeom>
          <a:solidFill>
            <a:srgbClr val="FFFF00"/>
          </a:solidFill>
          <a:ln w="9525">
            <a:solidFill>
              <a:schemeClr val="tx1"/>
            </a:solidFill>
            <a:round/>
            <a:headEnd/>
            <a:tailEnd/>
          </a:ln>
        </p:spPr>
        <p:txBody>
          <a:bodyPr/>
          <a:lstStyle/>
          <a:p>
            <a:endParaRPr lang="ru-RU" dirty="0"/>
          </a:p>
        </p:txBody>
      </p:sp>
      <p:sp>
        <p:nvSpPr>
          <p:cNvPr id="285721" name="AutoShape 25"/>
          <p:cNvSpPr>
            <a:spLocks noChangeArrowheads="1"/>
          </p:cNvSpPr>
          <p:nvPr/>
        </p:nvSpPr>
        <p:spPr bwMode="auto">
          <a:xfrm>
            <a:off x="7900988" y="2554289"/>
            <a:ext cx="2767012" cy="922337"/>
          </a:xfrm>
          <a:prstGeom prst="wedgeRoundRectCallout">
            <a:avLst>
              <a:gd name="adj1" fmla="val -100944"/>
              <a:gd name="adj2" fmla="val 26074"/>
              <a:gd name="adj3" fmla="val 16667"/>
            </a:avLst>
          </a:prstGeom>
          <a:solidFill>
            <a:schemeClr val="accent1"/>
          </a:solidFill>
          <a:ln w="9525">
            <a:solidFill>
              <a:schemeClr val="tx1"/>
            </a:solidFill>
            <a:miter lim="800000"/>
            <a:headEnd/>
            <a:tailEnd/>
          </a:ln>
        </p:spPr>
        <p:txBody>
          <a:bodyPr/>
          <a:lstStyle/>
          <a:p>
            <a:pPr algn="ctr"/>
            <a:r>
              <a:rPr lang="ru-RU" b="1" dirty="0"/>
              <a:t>«Мертвые» потери общественного излишка</a:t>
            </a:r>
          </a:p>
        </p:txBody>
      </p:sp>
      <p:sp>
        <p:nvSpPr>
          <p:cNvPr id="285720" name="Rectangle 24"/>
          <p:cNvSpPr>
            <a:spLocks noChangeArrowheads="1"/>
          </p:cNvSpPr>
          <p:nvPr/>
        </p:nvSpPr>
        <p:spPr bwMode="auto">
          <a:xfrm>
            <a:off x="4343400" y="2809876"/>
            <a:ext cx="1784350" cy="938213"/>
          </a:xfrm>
          <a:prstGeom prst="rect">
            <a:avLst/>
          </a:prstGeom>
          <a:solidFill>
            <a:srgbClr val="BBE0E3">
              <a:alpha val="81175"/>
            </a:srgbClr>
          </a:solidFill>
          <a:ln w="9525">
            <a:solidFill>
              <a:schemeClr val="tx1"/>
            </a:solidFill>
            <a:miter lim="800000"/>
            <a:headEnd/>
            <a:tailEnd/>
          </a:ln>
        </p:spPr>
        <p:txBody>
          <a:bodyPr wrap="none" anchor="ctr"/>
          <a:lstStyle/>
          <a:p>
            <a:pPr algn="ctr"/>
            <a:r>
              <a:rPr lang="ru-RU" b="1" dirty="0"/>
              <a:t>Сумма налога</a:t>
            </a:r>
          </a:p>
        </p:txBody>
      </p:sp>
      <p:sp>
        <p:nvSpPr>
          <p:cNvPr id="285713" name="Rectangle 17"/>
          <p:cNvSpPr>
            <a:spLocks noChangeArrowheads="1"/>
          </p:cNvSpPr>
          <p:nvPr/>
        </p:nvSpPr>
        <p:spPr bwMode="auto">
          <a:xfrm>
            <a:off x="4332288" y="2803526"/>
            <a:ext cx="1797050" cy="2600325"/>
          </a:xfrm>
          <a:prstGeom prst="rect">
            <a:avLst/>
          </a:prstGeom>
          <a:noFill/>
          <a:ln w="19050" cap="rnd">
            <a:solidFill>
              <a:srgbClr val="000000"/>
            </a:solidFill>
            <a:prstDash val="sysDot"/>
            <a:miter lim="800000"/>
            <a:headEnd/>
            <a:tailEnd/>
          </a:ln>
        </p:spPr>
        <p:txBody>
          <a:bodyPr/>
          <a:lstStyle/>
          <a:p>
            <a:endParaRPr lang="ru-RU" dirty="0"/>
          </a:p>
        </p:txBody>
      </p:sp>
    </p:spTree>
    <p:extLst>
      <p:ext uri="{BB962C8B-B14F-4D97-AF65-F5344CB8AC3E}">
        <p14:creationId xmlns:p14="http://schemas.microsoft.com/office/powerpoint/2010/main" val="2256095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85722"/>
                                        </p:tgtEl>
                                        <p:attrNameLst>
                                          <p:attrName>style.visibility</p:attrName>
                                        </p:attrNameLst>
                                      </p:cBhvr>
                                      <p:to>
                                        <p:strVal val="visible"/>
                                      </p:to>
                                    </p:set>
                                    <p:animEffect transition="in" filter="wipe(right)">
                                      <p:cBhvr>
                                        <p:cTn id="7" dur="500"/>
                                        <p:tgtEl>
                                          <p:spTgt spid="28572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85704"/>
                                        </p:tgtEl>
                                        <p:attrNameLst>
                                          <p:attrName>style.visibility</p:attrName>
                                        </p:attrNameLst>
                                      </p:cBhvr>
                                      <p:to>
                                        <p:strVal val="visible"/>
                                      </p:to>
                                    </p:set>
                                    <p:animEffect transition="in" filter="wipe(right)">
                                      <p:cBhvr>
                                        <p:cTn id="10" dur="500"/>
                                        <p:tgtEl>
                                          <p:spTgt spid="28570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85716"/>
                                        </p:tgtEl>
                                        <p:attrNameLst>
                                          <p:attrName>style.visibility</p:attrName>
                                        </p:attrNameLst>
                                      </p:cBhvr>
                                      <p:to>
                                        <p:strVal val="visible"/>
                                      </p:to>
                                    </p:set>
                                    <p:animEffect transition="in" filter="wipe(up)">
                                      <p:cBhvr>
                                        <p:cTn id="13" dur="500"/>
                                        <p:tgtEl>
                                          <p:spTgt spid="285716"/>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285718"/>
                                        </p:tgtEl>
                                        <p:attrNameLst>
                                          <p:attrName>style.visibility</p:attrName>
                                        </p:attrNameLst>
                                      </p:cBhvr>
                                      <p:to>
                                        <p:strVal val="visible"/>
                                      </p:to>
                                    </p:set>
                                    <p:anim calcmode="lin" valueType="num">
                                      <p:cBhvr>
                                        <p:cTn id="16" dur="500" fill="hold"/>
                                        <p:tgtEl>
                                          <p:spTgt spid="285718"/>
                                        </p:tgtEl>
                                        <p:attrNameLst>
                                          <p:attrName>ppt_w</p:attrName>
                                        </p:attrNameLst>
                                      </p:cBhvr>
                                      <p:tavLst>
                                        <p:tav tm="0">
                                          <p:val>
                                            <p:fltVal val="0"/>
                                          </p:val>
                                        </p:tav>
                                        <p:tav tm="100000">
                                          <p:val>
                                            <p:strVal val="#ppt_w"/>
                                          </p:val>
                                        </p:tav>
                                      </p:tavLst>
                                    </p:anim>
                                    <p:anim calcmode="lin" valueType="num">
                                      <p:cBhvr>
                                        <p:cTn id="17" dur="500" fill="hold"/>
                                        <p:tgtEl>
                                          <p:spTgt spid="285718"/>
                                        </p:tgtEl>
                                        <p:attrNameLst>
                                          <p:attrName>ppt_h</p:attrName>
                                        </p:attrNameLst>
                                      </p:cBhvr>
                                      <p:tavLst>
                                        <p:tav tm="0">
                                          <p:val>
                                            <p:fltVal val="0"/>
                                          </p:val>
                                        </p:tav>
                                        <p:tav tm="100000">
                                          <p:val>
                                            <p:strVal val="#ppt_h"/>
                                          </p:val>
                                        </p:tav>
                                      </p:tavLst>
                                    </p:anim>
                                    <p:animEffect transition="in" filter="fade">
                                      <p:cBhvr>
                                        <p:cTn id="18" dur="500"/>
                                        <p:tgtEl>
                                          <p:spTgt spid="285718"/>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5713"/>
                                        </p:tgtEl>
                                        <p:attrNameLst>
                                          <p:attrName>style.visibility</p:attrName>
                                        </p:attrNameLst>
                                      </p:cBhvr>
                                      <p:to>
                                        <p:strVal val="visible"/>
                                      </p:to>
                                    </p:set>
                                    <p:animEffect transition="in" filter="wipe(right)">
                                      <p:cBhvr>
                                        <p:cTn id="21" dur="500"/>
                                        <p:tgtEl>
                                          <p:spTgt spid="28571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285714"/>
                                        </p:tgtEl>
                                        <p:attrNameLst>
                                          <p:attrName>style.visibility</p:attrName>
                                        </p:attrNameLst>
                                      </p:cBhvr>
                                      <p:to>
                                        <p:strVal val="visible"/>
                                      </p:to>
                                    </p:set>
                                    <p:anim calcmode="lin" valueType="num">
                                      <p:cBhvr>
                                        <p:cTn id="26" dur="500" fill="hold"/>
                                        <p:tgtEl>
                                          <p:spTgt spid="285714"/>
                                        </p:tgtEl>
                                        <p:attrNameLst>
                                          <p:attrName>ppt_w</p:attrName>
                                        </p:attrNameLst>
                                      </p:cBhvr>
                                      <p:tavLst>
                                        <p:tav tm="0">
                                          <p:val>
                                            <p:fltVal val="0"/>
                                          </p:val>
                                        </p:tav>
                                        <p:tav tm="100000">
                                          <p:val>
                                            <p:strVal val="#ppt_w"/>
                                          </p:val>
                                        </p:tav>
                                      </p:tavLst>
                                    </p:anim>
                                    <p:anim calcmode="lin" valueType="num">
                                      <p:cBhvr>
                                        <p:cTn id="27" dur="500" fill="hold"/>
                                        <p:tgtEl>
                                          <p:spTgt spid="285714"/>
                                        </p:tgtEl>
                                        <p:attrNameLst>
                                          <p:attrName>ppt_h</p:attrName>
                                        </p:attrNameLst>
                                      </p:cBhvr>
                                      <p:tavLst>
                                        <p:tav tm="0">
                                          <p:val>
                                            <p:fltVal val="0"/>
                                          </p:val>
                                        </p:tav>
                                        <p:tav tm="100000">
                                          <p:val>
                                            <p:strVal val="#ppt_h"/>
                                          </p:val>
                                        </p:tav>
                                      </p:tavLst>
                                    </p:anim>
                                    <p:animEffect transition="in" filter="fade">
                                      <p:cBhvr>
                                        <p:cTn id="28" dur="500"/>
                                        <p:tgtEl>
                                          <p:spTgt spid="28571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85710"/>
                                        </p:tgtEl>
                                        <p:attrNameLst>
                                          <p:attrName>style.visibility</p:attrName>
                                        </p:attrNameLst>
                                      </p:cBhvr>
                                      <p:to>
                                        <p:strVal val="visible"/>
                                      </p:to>
                                    </p:set>
                                    <p:animEffect transition="in" filter="wipe(right)">
                                      <p:cBhvr>
                                        <p:cTn id="31" dur="500"/>
                                        <p:tgtEl>
                                          <p:spTgt spid="2857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85720"/>
                                        </p:tgtEl>
                                        <p:attrNameLst>
                                          <p:attrName>style.visibility</p:attrName>
                                        </p:attrNameLst>
                                      </p:cBhvr>
                                      <p:to>
                                        <p:strVal val="visible"/>
                                      </p:to>
                                    </p:set>
                                    <p:animEffect transition="in" filter="wipe(down)">
                                      <p:cBhvr>
                                        <p:cTn id="34" dur="500"/>
                                        <p:tgtEl>
                                          <p:spTgt spid="2857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grpId="0" nodeType="clickEffect">
                                  <p:stCondLst>
                                    <p:cond delay="0"/>
                                  </p:stCondLst>
                                  <p:childTnLst>
                                    <p:set>
                                      <p:cBhvr>
                                        <p:cTn id="38" dur="1" fill="hold">
                                          <p:stCondLst>
                                            <p:cond delay="0"/>
                                          </p:stCondLst>
                                        </p:cTn>
                                        <p:tgtEl>
                                          <p:spTgt spid="285721"/>
                                        </p:tgtEl>
                                        <p:attrNameLst>
                                          <p:attrName>style.visibility</p:attrName>
                                        </p:attrNameLst>
                                      </p:cBhvr>
                                      <p:to>
                                        <p:strVal val="visible"/>
                                      </p:to>
                                    </p:set>
                                    <p:anim calcmode="lin" valueType="num">
                                      <p:cBhvr>
                                        <p:cTn id="39" dur="500" fill="hold"/>
                                        <p:tgtEl>
                                          <p:spTgt spid="285721"/>
                                        </p:tgtEl>
                                        <p:attrNameLst>
                                          <p:attrName>ppt_w</p:attrName>
                                        </p:attrNameLst>
                                      </p:cBhvr>
                                      <p:tavLst>
                                        <p:tav tm="0">
                                          <p:val>
                                            <p:fltVal val="0"/>
                                          </p:val>
                                        </p:tav>
                                        <p:tav tm="100000">
                                          <p:val>
                                            <p:strVal val="#ppt_w"/>
                                          </p:val>
                                        </p:tav>
                                      </p:tavLst>
                                    </p:anim>
                                    <p:anim calcmode="lin" valueType="num">
                                      <p:cBhvr>
                                        <p:cTn id="40" dur="500" fill="hold"/>
                                        <p:tgtEl>
                                          <p:spTgt spid="285721"/>
                                        </p:tgtEl>
                                        <p:attrNameLst>
                                          <p:attrName>ppt_h</p:attrName>
                                        </p:attrNameLst>
                                      </p:cBhvr>
                                      <p:tavLst>
                                        <p:tav tm="0">
                                          <p:val>
                                            <p:fltVal val="0"/>
                                          </p:val>
                                        </p:tav>
                                        <p:tav tm="100000">
                                          <p:val>
                                            <p:strVal val="#ppt_h"/>
                                          </p:val>
                                        </p:tav>
                                      </p:tavLst>
                                    </p:anim>
                                    <p:animEffect transition="in" filter="fade">
                                      <p:cBhvr>
                                        <p:cTn id="41" dur="500"/>
                                        <p:tgtEl>
                                          <p:spTgt spid="285721"/>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85719"/>
                                        </p:tgtEl>
                                        <p:attrNameLst>
                                          <p:attrName>style.visibility</p:attrName>
                                        </p:attrNameLst>
                                      </p:cBhvr>
                                      <p:to>
                                        <p:strVal val="visible"/>
                                      </p:to>
                                    </p:set>
                                    <p:animEffect transition="in" filter="wipe(right)">
                                      <p:cBhvr>
                                        <p:cTn id="44" dur="500"/>
                                        <p:tgtEl>
                                          <p:spTgt spid="285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2" grpId="0" animBg="1"/>
      <p:bldP spid="285704" grpId="0" animBg="1"/>
      <p:bldP spid="285710" grpId="0" animBg="1"/>
      <p:bldP spid="285714" grpId="0" animBg="1"/>
      <p:bldP spid="285716" grpId="0" animBg="1"/>
      <p:bldP spid="285718" grpId="0" animBg="1"/>
      <p:bldP spid="285719" grpId="0" animBg="1"/>
      <p:bldP spid="285721" grpId="0" animBg="1"/>
      <p:bldP spid="285720" grpId="0" animBg="1"/>
      <p:bldP spid="2857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AutoShape 40"/>
          <p:cNvSpPr>
            <a:spLocks noChangeArrowheads="1"/>
          </p:cNvSpPr>
          <p:nvPr/>
        </p:nvSpPr>
        <p:spPr bwMode="auto">
          <a:xfrm>
            <a:off x="5926138" y="6061076"/>
            <a:ext cx="4741862" cy="544513"/>
          </a:xfrm>
          <a:prstGeom prst="wedgeRoundRectCallout">
            <a:avLst>
              <a:gd name="adj1" fmla="val -29880"/>
              <a:gd name="adj2" fmla="val -161954"/>
              <a:gd name="adj3" fmla="val 16667"/>
            </a:avLst>
          </a:prstGeom>
          <a:solidFill>
            <a:schemeClr val="accent1"/>
          </a:solidFill>
          <a:ln w="9525">
            <a:solidFill>
              <a:schemeClr val="tx1"/>
            </a:solidFill>
            <a:miter lim="800000"/>
            <a:headEnd/>
            <a:tailEnd/>
          </a:ln>
        </p:spPr>
        <p:txBody>
          <a:bodyPr/>
          <a:lstStyle/>
          <a:p>
            <a:pPr algn="ctr"/>
            <a:r>
              <a:rPr lang="ru-RU" b="1" dirty="0"/>
              <a:t>Начальное равновесное количество</a:t>
            </a:r>
          </a:p>
        </p:txBody>
      </p:sp>
      <p:sp>
        <p:nvSpPr>
          <p:cNvPr id="338946" name="Freeform 35"/>
          <p:cNvSpPr>
            <a:spLocks/>
          </p:cNvSpPr>
          <p:nvPr/>
        </p:nvSpPr>
        <p:spPr bwMode="auto">
          <a:xfrm>
            <a:off x="4344989" y="1647826"/>
            <a:ext cx="5686425" cy="3763963"/>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dirty="0"/>
          </a:p>
        </p:txBody>
      </p:sp>
      <p:sp>
        <p:nvSpPr>
          <p:cNvPr id="338947" name="Rectangle 4"/>
          <p:cNvSpPr>
            <a:spLocks noGrp="1" noChangeArrowheads="1"/>
          </p:cNvSpPr>
          <p:nvPr>
            <p:ph type="title"/>
          </p:nvPr>
        </p:nvSpPr>
        <p:spPr>
          <a:xfrm>
            <a:off x="1524000" y="203201"/>
            <a:ext cx="8701088" cy="606425"/>
          </a:xfrm>
        </p:spPr>
        <p:txBody>
          <a:bodyPr>
            <a:normAutofit fontScale="90000"/>
          </a:bodyPr>
          <a:lstStyle/>
          <a:p>
            <a:pPr marL="838200" indent="-838200" algn="ctr"/>
            <a:r>
              <a:rPr lang="ru-RU" altLang="zh-CN" sz="3200" dirty="0"/>
              <a:t>Изменение спроса или предложения</a:t>
            </a:r>
            <a:br>
              <a:rPr lang="ru-RU" altLang="zh-CN" sz="3200" dirty="0"/>
            </a:br>
            <a:r>
              <a:rPr lang="ru-RU" altLang="zh-CN" sz="2400" dirty="0"/>
              <a:t>(неважно, кто выписывает чек по уплате налога</a:t>
            </a:r>
            <a:r>
              <a:rPr lang="ru-RU" altLang="zh-CN" sz="2400" dirty="0" smtClean="0"/>
              <a:t>) (возврат?)</a:t>
            </a:r>
            <a:endParaRPr lang="ru-RU" sz="2400" dirty="0"/>
          </a:p>
        </p:txBody>
      </p:sp>
      <p:sp>
        <p:nvSpPr>
          <p:cNvPr id="338948" name="Rectangle 5"/>
          <p:cNvSpPr>
            <a:spLocks noChangeArrowheads="1"/>
          </p:cNvSpPr>
          <p:nvPr/>
        </p:nvSpPr>
        <p:spPr bwMode="auto">
          <a:xfrm>
            <a:off x="3605213" y="1077914"/>
            <a:ext cx="800100" cy="503237"/>
          </a:xfrm>
          <a:prstGeom prst="rect">
            <a:avLst/>
          </a:prstGeom>
          <a:noFill/>
          <a:ln w="0">
            <a:noFill/>
            <a:miter lim="800000"/>
            <a:headEnd/>
            <a:tailEnd/>
          </a:ln>
        </p:spPr>
        <p:txBody>
          <a:bodyPr lIns="0" tIns="0" rIns="0" bIns="0"/>
          <a:lstStyle/>
          <a:p>
            <a:r>
              <a:rPr lang="en-US" sz="2400" b="1" i="1" dirty="0">
                <a:solidFill>
                  <a:srgbClr val="000000"/>
                </a:solidFill>
              </a:rPr>
              <a:t>P</a:t>
            </a:r>
            <a:r>
              <a:rPr lang="en-US" sz="2400" b="1" i="1" baseline="30000" dirty="0">
                <a:solidFill>
                  <a:srgbClr val="000000"/>
                </a:solidFill>
              </a:rPr>
              <a:t>D,S</a:t>
            </a:r>
            <a:endParaRPr lang="ru-RU" sz="2400" dirty="0"/>
          </a:p>
        </p:txBody>
      </p:sp>
      <p:sp>
        <p:nvSpPr>
          <p:cNvPr id="338949" name="Rectangle 6"/>
          <p:cNvSpPr>
            <a:spLocks noChangeArrowheads="1"/>
          </p:cNvSpPr>
          <p:nvPr/>
        </p:nvSpPr>
        <p:spPr bwMode="auto">
          <a:xfrm>
            <a:off x="9550400" y="5541964"/>
            <a:ext cx="719138" cy="504825"/>
          </a:xfrm>
          <a:prstGeom prst="rect">
            <a:avLst/>
          </a:prstGeom>
          <a:noFill/>
          <a:ln w="25400">
            <a:noFill/>
            <a:miter lim="800000"/>
            <a:headEnd/>
            <a:tailEnd/>
          </a:ln>
        </p:spPr>
        <p:txBody>
          <a:bodyPr lIns="0" tIns="0" rIns="0" bIns="0"/>
          <a:lstStyle/>
          <a:p>
            <a:r>
              <a:rPr lang="en-US" sz="2400" b="1" i="1" dirty="0">
                <a:solidFill>
                  <a:srgbClr val="000000"/>
                </a:solidFill>
              </a:rPr>
              <a:t>Q</a:t>
            </a:r>
            <a:r>
              <a:rPr lang="en-US" sz="2400" b="1" i="1" baseline="30000" dirty="0">
                <a:solidFill>
                  <a:srgbClr val="000000"/>
                </a:solidFill>
              </a:rPr>
              <a:t>D,S</a:t>
            </a:r>
            <a:r>
              <a:rPr lang="en-US" sz="1200" b="1" i="1" dirty="0">
                <a:solidFill>
                  <a:srgbClr val="000000"/>
                </a:solidFill>
              </a:rPr>
              <a:t> </a:t>
            </a:r>
            <a:endParaRPr lang="ru-RU" dirty="0"/>
          </a:p>
        </p:txBody>
      </p:sp>
      <p:sp>
        <p:nvSpPr>
          <p:cNvPr id="261129" name="Freeform 9"/>
          <p:cNvSpPr>
            <a:spLocks/>
          </p:cNvSpPr>
          <p:nvPr/>
        </p:nvSpPr>
        <p:spPr bwMode="auto">
          <a:xfrm>
            <a:off x="4352926" y="2633663"/>
            <a:ext cx="4308475" cy="2779712"/>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CC6600"/>
          </a:solidFill>
          <a:ln w="57150" cap="rnd">
            <a:solidFill>
              <a:srgbClr val="000000"/>
            </a:solidFill>
            <a:prstDash val="sysDot"/>
            <a:round/>
            <a:headEnd/>
            <a:tailEnd/>
          </a:ln>
        </p:spPr>
        <p:txBody>
          <a:bodyPr/>
          <a:lstStyle/>
          <a:p>
            <a:endParaRPr lang="ru-RU" dirty="0"/>
          </a:p>
        </p:txBody>
      </p:sp>
      <p:sp>
        <p:nvSpPr>
          <p:cNvPr id="261130" name="Rectangle 10"/>
          <p:cNvSpPr>
            <a:spLocks noChangeArrowheads="1"/>
          </p:cNvSpPr>
          <p:nvPr/>
        </p:nvSpPr>
        <p:spPr bwMode="auto">
          <a:xfrm>
            <a:off x="8202613" y="4608514"/>
            <a:ext cx="487362" cy="414337"/>
          </a:xfrm>
          <a:prstGeom prst="rect">
            <a:avLst/>
          </a:prstGeom>
          <a:solidFill>
            <a:schemeClr val="bg1"/>
          </a:solidFill>
          <a:ln w="0">
            <a:noFill/>
            <a:miter lim="800000"/>
            <a:headEnd/>
            <a:tailEnd/>
          </a:ln>
        </p:spPr>
        <p:txBody>
          <a:bodyPr lIns="0" tIns="0" rIns="0" bIns="0"/>
          <a:lstStyle/>
          <a:p>
            <a:r>
              <a:rPr lang="en-US" b="1" i="1" dirty="0">
                <a:solidFill>
                  <a:srgbClr val="000000"/>
                </a:solidFill>
                <a:latin typeface="Times New Roman" pitchFamily="18" charset="0"/>
              </a:rPr>
              <a:t>D</a:t>
            </a:r>
            <a:r>
              <a:rPr lang="en-US" b="1" i="1" dirty="0">
                <a:solidFill>
                  <a:srgbClr val="000000"/>
                </a:solidFill>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338952" name="Rectangle 11"/>
          <p:cNvSpPr>
            <a:spLocks noChangeArrowheads="1"/>
          </p:cNvSpPr>
          <p:nvPr/>
        </p:nvSpPr>
        <p:spPr bwMode="auto">
          <a:xfrm>
            <a:off x="9010651" y="2185989"/>
            <a:ext cx="492125" cy="492125"/>
          </a:xfrm>
          <a:prstGeom prst="rect">
            <a:avLst/>
          </a:prstGeom>
          <a:noFill/>
          <a:ln w="9525">
            <a:noFill/>
            <a:miter lim="800000"/>
            <a:headEnd/>
            <a:tailEnd/>
          </a:ln>
        </p:spPr>
        <p:txBody>
          <a:bodyPr lIns="0" tIns="0" rIns="0" bIns="0"/>
          <a:lstStyle/>
          <a:p>
            <a:r>
              <a:rPr lang="en-US" b="1" i="1" dirty="0">
                <a:solidFill>
                  <a:srgbClr val="000000"/>
                </a:solidFill>
                <a:latin typeface="Times New Roman" pitchFamily="18" charset="0"/>
              </a:rPr>
              <a:t>S</a:t>
            </a:r>
            <a:endParaRPr lang="ru-RU" sz="2000" dirty="0"/>
          </a:p>
        </p:txBody>
      </p:sp>
      <p:sp>
        <p:nvSpPr>
          <p:cNvPr id="338953" name="AutoShape 12"/>
          <p:cNvSpPr>
            <a:spLocks noChangeArrowheads="1"/>
          </p:cNvSpPr>
          <p:nvPr/>
        </p:nvSpPr>
        <p:spPr bwMode="auto">
          <a:xfrm flipV="1">
            <a:off x="4384675" y="1903413"/>
            <a:ext cx="4948238" cy="2832100"/>
          </a:xfrm>
          <a:prstGeom prst="rtTriangle">
            <a:avLst/>
          </a:prstGeom>
          <a:solidFill>
            <a:srgbClr val="009999">
              <a:alpha val="50195"/>
            </a:srgbClr>
          </a:solidFill>
          <a:ln w="57150">
            <a:solidFill>
              <a:srgbClr val="000000"/>
            </a:solidFill>
            <a:miter lim="800000"/>
            <a:headEnd/>
            <a:tailEnd/>
          </a:ln>
        </p:spPr>
        <p:txBody>
          <a:bodyPr/>
          <a:lstStyle/>
          <a:p>
            <a:endParaRPr lang="ru-RU" dirty="0"/>
          </a:p>
        </p:txBody>
      </p:sp>
      <p:sp>
        <p:nvSpPr>
          <p:cNvPr id="338954" name="Rectangle 25"/>
          <p:cNvSpPr>
            <a:spLocks noChangeArrowheads="1"/>
          </p:cNvSpPr>
          <p:nvPr/>
        </p:nvSpPr>
        <p:spPr bwMode="auto">
          <a:xfrm>
            <a:off x="4371976" y="3325813"/>
            <a:ext cx="2492375" cy="2055812"/>
          </a:xfrm>
          <a:prstGeom prst="rect">
            <a:avLst/>
          </a:prstGeom>
          <a:noFill/>
          <a:ln w="12700">
            <a:solidFill>
              <a:srgbClr val="000000"/>
            </a:solidFill>
            <a:miter lim="800000"/>
            <a:headEnd/>
            <a:tailEnd/>
          </a:ln>
        </p:spPr>
        <p:txBody>
          <a:bodyPr/>
          <a:lstStyle/>
          <a:p>
            <a:endParaRPr lang="ru-RU" dirty="0"/>
          </a:p>
        </p:txBody>
      </p:sp>
      <p:sp>
        <p:nvSpPr>
          <p:cNvPr id="338955" name="Text Box 29"/>
          <p:cNvSpPr txBox="1">
            <a:spLocks noChangeArrowheads="1"/>
          </p:cNvSpPr>
          <p:nvPr/>
        </p:nvSpPr>
        <p:spPr bwMode="auto">
          <a:xfrm>
            <a:off x="3000376" y="1509713"/>
            <a:ext cx="136842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38956" name="Text Box 30"/>
          <p:cNvSpPr txBox="1">
            <a:spLocks noChangeArrowheads="1"/>
          </p:cNvSpPr>
          <p:nvPr/>
        </p:nvSpPr>
        <p:spPr bwMode="auto">
          <a:xfrm>
            <a:off x="7500939" y="5556250"/>
            <a:ext cx="2179637"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261151" name="AutoShape 31"/>
          <p:cNvSpPr>
            <a:spLocks/>
          </p:cNvSpPr>
          <p:nvPr/>
        </p:nvSpPr>
        <p:spPr bwMode="auto">
          <a:xfrm>
            <a:off x="4048125" y="2822575"/>
            <a:ext cx="285750" cy="922338"/>
          </a:xfrm>
          <a:prstGeom prst="leftBrace">
            <a:avLst>
              <a:gd name="adj1" fmla="val 26898"/>
              <a:gd name="adj2" fmla="val 51292"/>
            </a:avLst>
          </a:prstGeom>
          <a:noFill/>
          <a:ln w="28575">
            <a:solidFill>
              <a:schemeClr val="tx1"/>
            </a:solidFill>
            <a:round/>
            <a:headEnd/>
            <a:tailEnd/>
          </a:ln>
        </p:spPr>
        <p:txBody>
          <a:bodyPr wrap="none" anchor="ctr"/>
          <a:lstStyle/>
          <a:p>
            <a:endParaRPr lang="ru-RU" dirty="0"/>
          </a:p>
        </p:txBody>
      </p:sp>
      <p:sp>
        <p:nvSpPr>
          <p:cNvPr id="338958" name="Freeform 34"/>
          <p:cNvSpPr>
            <a:spLocks/>
          </p:cNvSpPr>
          <p:nvPr/>
        </p:nvSpPr>
        <p:spPr bwMode="auto">
          <a:xfrm>
            <a:off x="4332288" y="1038225"/>
            <a:ext cx="6297612" cy="4375150"/>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57150">
            <a:solidFill>
              <a:schemeClr val="tx1"/>
            </a:solidFill>
            <a:round/>
            <a:headEnd type="stealth" w="lg" len="lg"/>
            <a:tailEnd type="stealth" w="lg" len="lg"/>
          </a:ln>
        </p:spPr>
        <p:txBody>
          <a:bodyPr/>
          <a:lstStyle/>
          <a:p>
            <a:endParaRPr lang="ru-RU" dirty="0"/>
          </a:p>
        </p:txBody>
      </p:sp>
      <p:sp>
        <p:nvSpPr>
          <p:cNvPr id="261157" name="Rectangle 37"/>
          <p:cNvSpPr>
            <a:spLocks noChangeArrowheads="1"/>
          </p:cNvSpPr>
          <p:nvPr/>
        </p:nvSpPr>
        <p:spPr bwMode="auto">
          <a:xfrm>
            <a:off x="4356101" y="3748088"/>
            <a:ext cx="1743075" cy="1655762"/>
          </a:xfrm>
          <a:prstGeom prst="rect">
            <a:avLst/>
          </a:prstGeom>
          <a:noFill/>
          <a:ln w="19050" cap="rnd">
            <a:solidFill>
              <a:srgbClr val="000000"/>
            </a:solidFill>
            <a:prstDash val="sysDot"/>
            <a:miter lim="800000"/>
            <a:headEnd/>
            <a:tailEnd/>
          </a:ln>
        </p:spPr>
        <p:txBody>
          <a:bodyPr/>
          <a:lstStyle/>
          <a:p>
            <a:endParaRPr lang="ru-RU" dirty="0"/>
          </a:p>
        </p:txBody>
      </p:sp>
      <p:sp>
        <p:nvSpPr>
          <p:cNvPr id="261158" name="AutoShape 38"/>
          <p:cNvSpPr>
            <a:spLocks noChangeArrowheads="1"/>
          </p:cNvSpPr>
          <p:nvPr/>
        </p:nvSpPr>
        <p:spPr bwMode="auto">
          <a:xfrm>
            <a:off x="1712913" y="1882775"/>
            <a:ext cx="2406650" cy="909638"/>
          </a:xfrm>
          <a:prstGeom prst="wedgeRoundRectCallout">
            <a:avLst>
              <a:gd name="adj1" fmla="val 46505"/>
              <a:gd name="adj2" fmla="val 106023"/>
              <a:gd name="adj3" fmla="val 16667"/>
            </a:avLst>
          </a:prstGeom>
          <a:solidFill>
            <a:schemeClr val="accent1"/>
          </a:solidFill>
          <a:ln w="9525">
            <a:solidFill>
              <a:schemeClr val="tx1"/>
            </a:solidFill>
            <a:miter lim="800000"/>
            <a:headEnd/>
            <a:tailEnd/>
          </a:ln>
        </p:spPr>
        <p:txBody>
          <a:bodyPr/>
          <a:lstStyle/>
          <a:p>
            <a:r>
              <a:rPr lang="ru-RU" b="1" dirty="0"/>
              <a:t>Величина налога на единицу блага</a:t>
            </a:r>
          </a:p>
        </p:txBody>
      </p:sp>
      <p:sp>
        <p:nvSpPr>
          <p:cNvPr id="338961" name="Rectangle 39"/>
          <p:cNvSpPr>
            <a:spLocks noChangeArrowheads="1"/>
          </p:cNvSpPr>
          <p:nvPr/>
        </p:nvSpPr>
        <p:spPr bwMode="auto">
          <a:xfrm>
            <a:off x="8831263" y="4164014"/>
            <a:ext cx="487362" cy="414337"/>
          </a:xfrm>
          <a:prstGeom prst="rect">
            <a:avLst/>
          </a:prstGeom>
          <a:solidFill>
            <a:schemeClr val="bg1"/>
          </a:solidFill>
          <a:ln w="0">
            <a:noFill/>
            <a:miter lim="800000"/>
            <a:headEnd/>
            <a:tailEnd/>
          </a:ln>
        </p:spPr>
        <p:txBody>
          <a:bodyPr lIns="0" tIns="0" rIns="0" bIns="0"/>
          <a:lstStyle/>
          <a:p>
            <a:r>
              <a:rPr lang="en-US" b="1" i="1" dirty="0">
                <a:solidFill>
                  <a:srgbClr val="000000"/>
                </a:solidFill>
                <a:latin typeface="Times New Roman" pitchFamily="18" charset="0"/>
              </a:rPr>
              <a:t>D</a:t>
            </a:r>
            <a:endParaRPr lang="en-US" sz="2000" dirty="0">
              <a:latin typeface="Times New Roman" pitchFamily="18" charset="0"/>
              <a:cs typeface="Times New Roman" pitchFamily="18" charset="0"/>
            </a:endParaRPr>
          </a:p>
        </p:txBody>
      </p:sp>
      <p:sp>
        <p:nvSpPr>
          <p:cNvPr id="261161" name="AutoShape 41"/>
          <p:cNvSpPr>
            <a:spLocks noChangeArrowheads="1"/>
          </p:cNvSpPr>
          <p:nvPr/>
        </p:nvSpPr>
        <p:spPr bwMode="auto">
          <a:xfrm>
            <a:off x="1524001" y="6313488"/>
            <a:ext cx="4727575" cy="544512"/>
          </a:xfrm>
          <a:prstGeom prst="wedgeRoundRectCallout">
            <a:avLst>
              <a:gd name="adj1" fmla="val 46509"/>
              <a:gd name="adj2" fmla="val -210060"/>
              <a:gd name="adj3" fmla="val 16667"/>
            </a:avLst>
          </a:prstGeom>
          <a:solidFill>
            <a:schemeClr val="accent1"/>
          </a:solidFill>
          <a:ln w="9525">
            <a:solidFill>
              <a:schemeClr val="tx1"/>
            </a:solidFill>
            <a:miter lim="800000"/>
            <a:headEnd/>
            <a:tailEnd/>
          </a:ln>
        </p:spPr>
        <p:txBody>
          <a:bodyPr/>
          <a:lstStyle/>
          <a:p>
            <a:pPr algn="ctr"/>
            <a:r>
              <a:rPr lang="ru-RU" b="1" dirty="0"/>
              <a:t>Конечное равновесное количество</a:t>
            </a:r>
          </a:p>
        </p:txBody>
      </p:sp>
      <p:sp>
        <p:nvSpPr>
          <p:cNvPr id="338963" name="AutoShape 42"/>
          <p:cNvSpPr>
            <a:spLocks noChangeArrowheads="1"/>
          </p:cNvSpPr>
          <p:nvPr/>
        </p:nvSpPr>
        <p:spPr bwMode="auto">
          <a:xfrm>
            <a:off x="1930400" y="4681539"/>
            <a:ext cx="1873250" cy="966787"/>
          </a:xfrm>
          <a:prstGeom prst="wedgeRoundRectCallout">
            <a:avLst>
              <a:gd name="adj1" fmla="val 74829"/>
              <a:gd name="adj2" fmla="val -187602"/>
              <a:gd name="adj3" fmla="val 16667"/>
            </a:avLst>
          </a:prstGeom>
          <a:solidFill>
            <a:schemeClr val="accent1"/>
          </a:solidFill>
          <a:ln w="9525">
            <a:solidFill>
              <a:schemeClr val="tx1"/>
            </a:solidFill>
            <a:miter lim="800000"/>
            <a:headEnd/>
            <a:tailEnd/>
          </a:ln>
        </p:spPr>
        <p:txBody>
          <a:bodyPr/>
          <a:lstStyle/>
          <a:p>
            <a:pPr algn="ctr"/>
            <a:r>
              <a:rPr lang="ru-RU" b="1" dirty="0"/>
              <a:t>Начальная равновесная цена</a:t>
            </a:r>
          </a:p>
          <a:p>
            <a:pPr algn="ctr"/>
            <a:endParaRPr lang="ru-RU" b="1" dirty="0"/>
          </a:p>
        </p:txBody>
      </p:sp>
      <p:sp>
        <p:nvSpPr>
          <p:cNvPr id="261163" name="AutoShape 43"/>
          <p:cNvSpPr>
            <a:spLocks noChangeArrowheads="1"/>
          </p:cNvSpPr>
          <p:nvPr/>
        </p:nvSpPr>
        <p:spPr bwMode="auto">
          <a:xfrm>
            <a:off x="1790700" y="3060700"/>
            <a:ext cx="1873250" cy="966788"/>
          </a:xfrm>
          <a:prstGeom prst="wedgeRoundRectCallout">
            <a:avLst>
              <a:gd name="adj1" fmla="val 83389"/>
              <a:gd name="adj2" fmla="val -73481"/>
              <a:gd name="adj3" fmla="val 16667"/>
            </a:avLst>
          </a:prstGeom>
          <a:solidFill>
            <a:schemeClr val="accent1"/>
          </a:solidFill>
          <a:ln w="9525">
            <a:solidFill>
              <a:schemeClr val="tx1"/>
            </a:solidFill>
            <a:miter lim="800000"/>
            <a:headEnd/>
            <a:tailEnd/>
          </a:ln>
        </p:spPr>
        <p:txBody>
          <a:bodyPr/>
          <a:lstStyle/>
          <a:p>
            <a:pPr algn="ctr"/>
            <a:r>
              <a:rPr lang="ru-RU" b="1" dirty="0"/>
              <a:t>Конечная равновесная цена</a:t>
            </a:r>
          </a:p>
        </p:txBody>
      </p:sp>
      <p:sp>
        <p:nvSpPr>
          <p:cNvPr id="261164" name="Freeform 44"/>
          <p:cNvSpPr>
            <a:spLocks/>
          </p:cNvSpPr>
          <p:nvPr/>
        </p:nvSpPr>
        <p:spPr bwMode="auto">
          <a:xfrm>
            <a:off x="6113463" y="2820988"/>
            <a:ext cx="766762" cy="933450"/>
          </a:xfrm>
          <a:custGeom>
            <a:avLst/>
            <a:gdLst>
              <a:gd name="T0" fmla="*/ 2147483647 w 483"/>
              <a:gd name="T1" fmla="*/ 0 h 588"/>
              <a:gd name="T2" fmla="*/ 2147483647 w 483"/>
              <a:gd name="T3" fmla="*/ 2147483647 h 588"/>
              <a:gd name="T4" fmla="*/ 0 w 483"/>
              <a:gd name="T5" fmla="*/ 2147483647 h 588"/>
              <a:gd name="T6" fmla="*/ 2147483647 w 483"/>
              <a:gd name="T7" fmla="*/ 0 h 588"/>
              <a:gd name="T8" fmla="*/ 0 60000 65536"/>
              <a:gd name="T9" fmla="*/ 0 60000 65536"/>
              <a:gd name="T10" fmla="*/ 0 60000 65536"/>
              <a:gd name="T11" fmla="*/ 0 60000 65536"/>
              <a:gd name="T12" fmla="*/ 0 w 483"/>
              <a:gd name="T13" fmla="*/ 0 h 588"/>
              <a:gd name="T14" fmla="*/ 483 w 483"/>
              <a:gd name="T15" fmla="*/ 588 h 588"/>
            </a:gdLst>
            <a:ahLst/>
            <a:cxnLst>
              <a:cxn ang="T8">
                <a:pos x="T0" y="T1"/>
              </a:cxn>
              <a:cxn ang="T9">
                <a:pos x="T2" y="T3"/>
              </a:cxn>
              <a:cxn ang="T10">
                <a:pos x="T4" y="T5"/>
              </a:cxn>
              <a:cxn ang="T11">
                <a:pos x="T6" y="T7"/>
              </a:cxn>
            </a:cxnLst>
            <a:rect l="T12" t="T13" r="T14" b="T15"/>
            <a:pathLst>
              <a:path w="483" h="588">
                <a:moveTo>
                  <a:pt x="1" y="0"/>
                </a:moveTo>
                <a:lnTo>
                  <a:pt x="483" y="319"/>
                </a:lnTo>
                <a:lnTo>
                  <a:pt x="0" y="588"/>
                </a:lnTo>
                <a:lnTo>
                  <a:pt x="1" y="0"/>
                </a:lnTo>
                <a:close/>
              </a:path>
            </a:pathLst>
          </a:custGeom>
          <a:solidFill>
            <a:srgbClr val="FFFF00"/>
          </a:solidFill>
          <a:ln w="9525">
            <a:solidFill>
              <a:schemeClr val="tx1"/>
            </a:solidFill>
            <a:round/>
            <a:headEnd/>
            <a:tailEnd/>
          </a:ln>
        </p:spPr>
        <p:txBody>
          <a:bodyPr/>
          <a:lstStyle/>
          <a:p>
            <a:endParaRPr lang="ru-RU" dirty="0"/>
          </a:p>
        </p:txBody>
      </p:sp>
      <p:sp>
        <p:nvSpPr>
          <p:cNvPr id="261165" name="Rectangle 45"/>
          <p:cNvSpPr>
            <a:spLocks noChangeArrowheads="1"/>
          </p:cNvSpPr>
          <p:nvPr/>
        </p:nvSpPr>
        <p:spPr bwMode="auto">
          <a:xfrm>
            <a:off x="4357688" y="2840038"/>
            <a:ext cx="1751012" cy="908050"/>
          </a:xfrm>
          <a:prstGeom prst="rect">
            <a:avLst/>
          </a:prstGeom>
          <a:solidFill>
            <a:srgbClr val="BBE0E3">
              <a:alpha val="81175"/>
            </a:srgbClr>
          </a:solidFill>
          <a:ln w="9525">
            <a:solidFill>
              <a:schemeClr val="tx1"/>
            </a:solidFill>
            <a:miter lim="800000"/>
            <a:headEnd/>
            <a:tailEnd/>
          </a:ln>
        </p:spPr>
        <p:txBody>
          <a:bodyPr wrap="none" anchor="ctr"/>
          <a:lstStyle/>
          <a:p>
            <a:pPr algn="ctr"/>
            <a:r>
              <a:rPr lang="ru-RU" b="1" dirty="0"/>
              <a:t>Сумма налога</a:t>
            </a:r>
          </a:p>
        </p:txBody>
      </p:sp>
      <p:sp>
        <p:nvSpPr>
          <p:cNvPr id="261167" name="AutoShape 47"/>
          <p:cNvSpPr>
            <a:spLocks noChangeArrowheads="1"/>
          </p:cNvSpPr>
          <p:nvPr/>
        </p:nvSpPr>
        <p:spPr bwMode="auto">
          <a:xfrm>
            <a:off x="7900988" y="2554289"/>
            <a:ext cx="2767012" cy="922337"/>
          </a:xfrm>
          <a:prstGeom prst="wedgeRoundRectCallout">
            <a:avLst>
              <a:gd name="adj1" fmla="val -100944"/>
              <a:gd name="adj2" fmla="val 26074"/>
              <a:gd name="adj3" fmla="val 16667"/>
            </a:avLst>
          </a:prstGeom>
          <a:solidFill>
            <a:schemeClr val="accent1"/>
          </a:solidFill>
          <a:ln w="9525">
            <a:solidFill>
              <a:schemeClr val="tx1"/>
            </a:solidFill>
            <a:miter lim="800000"/>
            <a:headEnd/>
            <a:tailEnd/>
          </a:ln>
        </p:spPr>
        <p:txBody>
          <a:bodyPr/>
          <a:lstStyle/>
          <a:p>
            <a:pPr algn="ctr"/>
            <a:r>
              <a:rPr lang="ru-RU" b="1" dirty="0"/>
              <a:t>«Мертвые» потери общественного излишка</a:t>
            </a:r>
          </a:p>
        </p:txBody>
      </p:sp>
      <p:sp>
        <p:nvSpPr>
          <p:cNvPr id="27" name="AutoShape 26"/>
          <p:cNvSpPr>
            <a:spLocks noChangeArrowheads="1"/>
          </p:cNvSpPr>
          <p:nvPr/>
        </p:nvSpPr>
        <p:spPr bwMode="auto">
          <a:xfrm flipV="1">
            <a:off x="4346575" y="1908176"/>
            <a:ext cx="3322638" cy="1903413"/>
          </a:xfrm>
          <a:prstGeom prst="rtTriangle">
            <a:avLst/>
          </a:prstGeom>
          <a:solidFill>
            <a:srgbClr val="009999">
              <a:alpha val="50195"/>
            </a:srgbClr>
          </a:solidFill>
          <a:ln w="57150" cap="rnd">
            <a:solidFill>
              <a:srgbClr val="000000"/>
            </a:solidFill>
            <a:prstDash val="sysDot"/>
            <a:miter lim="800000"/>
            <a:headEnd/>
            <a:tailEnd/>
          </a:ln>
        </p:spPr>
        <p:txBody>
          <a:bodyPr/>
          <a:lstStyle/>
          <a:p>
            <a:endParaRPr lang="ru-RU" dirty="0"/>
          </a:p>
        </p:txBody>
      </p:sp>
    </p:spTree>
    <p:extLst>
      <p:ext uri="{BB962C8B-B14F-4D97-AF65-F5344CB8AC3E}">
        <p14:creationId xmlns:p14="http://schemas.microsoft.com/office/powerpoint/2010/main" val="14417857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3451" y="202893"/>
            <a:ext cx="10515600" cy="770501"/>
          </a:xfrm>
        </p:spPr>
        <p:txBody>
          <a:bodyPr>
            <a:normAutofit/>
          </a:bodyPr>
          <a:lstStyle/>
          <a:p>
            <a:pPr algn="ctr"/>
            <a:r>
              <a:rPr lang="ru-RU" sz="3600" dirty="0" smtClean="0"/>
              <a:t>Эксперимент </a:t>
            </a:r>
            <a:r>
              <a:rPr lang="ru-RU" sz="3600" dirty="0"/>
              <a:t>с мячиком и собакой</a:t>
            </a:r>
          </a:p>
        </p:txBody>
      </p:sp>
      <p:pic>
        <p:nvPicPr>
          <p:cNvPr id="4" name="Рисунок 3"/>
          <p:cNvPicPr/>
          <p:nvPr/>
        </p:nvPicPr>
        <p:blipFill>
          <a:blip r:embed="rId3">
            <a:extLst>
              <a:ext uri="{28A0092B-C50C-407E-A947-70E740481C1C}">
                <a14:useLocalDpi xmlns:a14="http://schemas.microsoft.com/office/drawing/2010/main" val="0"/>
              </a:ext>
            </a:extLst>
          </a:blip>
          <a:srcRect/>
          <a:stretch>
            <a:fillRect/>
          </a:stretch>
        </p:blipFill>
        <p:spPr bwMode="auto">
          <a:xfrm>
            <a:off x="108768" y="1984803"/>
            <a:ext cx="5973097" cy="4430743"/>
          </a:xfrm>
          <a:prstGeom prst="rect">
            <a:avLst/>
          </a:prstGeom>
          <a:noFill/>
          <a:ln>
            <a:noFill/>
          </a:ln>
        </p:spPr>
      </p:pic>
      <p:pic>
        <p:nvPicPr>
          <p:cNvPr id="5" name="Рисунок 4"/>
          <p:cNvPicPr/>
          <p:nvPr/>
        </p:nvPicPr>
        <p:blipFill>
          <a:blip r:embed="rId4">
            <a:extLst>
              <a:ext uri="{28A0092B-C50C-407E-A947-70E740481C1C}">
                <a14:useLocalDpi xmlns:a14="http://schemas.microsoft.com/office/drawing/2010/main" val="0"/>
              </a:ext>
            </a:extLst>
          </a:blip>
          <a:srcRect/>
          <a:stretch>
            <a:fillRect/>
          </a:stretch>
        </p:blipFill>
        <p:spPr bwMode="auto">
          <a:xfrm>
            <a:off x="5843669" y="1984803"/>
            <a:ext cx="6043531" cy="4430743"/>
          </a:xfrm>
          <a:prstGeom prst="rect">
            <a:avLst/>
          </a:prstGeom>
          <a:noFill/>
          <a:ln>
            <a:noFill/>
          </a:ln>
        </p:spPr>
      </p:pic>
      <p:sp>
        <p:nvSpPr>
          <p:cNvPr id="6" name="Прямоугольник 5"/>
          <p:cNvSpPr/>
          <p:nvPr/>
        </p:nvSpPr>
        <p:spPr>
          <a:xfrm>
            <a:off x="1320030" y="1277981"/>
            <a:ext cx="2577180" cy="584775"/>
          </a:xfrm>
          <a:prstGeom prst="rect">
            <a:avLst/>
          </a:prstGeom>
        </p:spPr>
        <p:txBody>
          <a:bodyPr wrap="none">
            <a:spAutoFit/>
          </a:bodyPr>
          <a:lstStyle/>
          <a:p>
            <a:r>
              <a:rPr lang="ru-RU" sz="3200" dirty="0">
                <a:latin typeface="Times New Roman" panose="02020603050405020304" pitchFamily="18" charset="0"/>
                <a:ea typeface="Calibri" panose="020F0502020204030204" pitchFamily="34" charset="0"/>
              </a:rPr>
              <a:t>Общая схема </a:t>
            </a:r>
            <a:endParaRPr lang="ru-RU" sz="3200" dirty="0"/>
          </a:p>
        </p:txBody>
      </p:sp>
      <p:sp>
        <p:nvSpPr>
          <p:cNvPr id="7" name="Прямоугольник 6"/>
          <p:cNvSpPr/>
          <p:nvPr/>
        </p:nvSpPr>
        <p:spPr>
          <a:xfrm>
            <a:off x="5817434" y="1155933"/>
            <a:ext cx="6096000" cy="1077218"/>
          </a:xfrm>
          <a:prstGeom prst="rect">
            <a:avLst/>
          </a:prstGeom>
        </p:spPr>
        <p:txBody>
          <a:bodyPr>
            <a:spAutoFit/>
          </a:bodyPr>
          <a:lstStyle/>
          <a:p>
            <a:pPr algn="ctr"/>
            <a:r>
              <a:rPr lang="ru-RU" sz="3200" dirty="0">
                <a:latin typeface="Times New Roman" panose="02020603050405020304" pitchFamily="18" charset="0"/>
                <a:ea typeface="Calibri" panose="020F0502020204030204" pitchFamily="34" charset="0"/>
              </a:rPr>
              <a:t>Сравнение фактических данных с теоретическим оптимумом</a:t>
            </a:r>
            <a:endParaRPr lang="ru-RU" sz="3200" dirty="0"/>
          </a:p>
        </p:txBody>
      </p:sp>
      <p:sp>
        <p:nvSpPr>
          <p:cNvPr id="8" name="TextBox 7"/>
          <p:cNvSpPr txBox="1"/>
          <p:nvPr/>
        </p:nvSpPr>
        <p:spPr>
          <a:xfrm>
            <a:off x="159647" y="6397789"/>
            <a:ext cx="1358064" cy="461665"/>
          </a:xfrm>
          <a:prstGeom prst="rect">
            <a:avLst/>
          </a:prstGeom>
          <a:noFill/>
        </p:spPr>
        <p:txBody>
          <a:bodyPr wrap="none" rtlCol="0">
            <a:spAutoFit/>
          </a:bodyPr>
          <a:lstStyle/>
          <a:p>
            <a:r>
              <a:rPr lang="ru-RU" sz="2400" b="1" dirty="0" smtClean="0"/>
              <a:t>Мораль</a:t>
            </a:r>
            <a:r>
              <a:rPr lang="ru-RU" b="1" dirty="0" smtClean="0"/>
              <a:t>?</a:t>
            </a:r>
            <a:endParaRPr lang="ru-RU" b="1" dirty="0"/>
          </a:p>
        </p:txBody>
      </p:sp>
      <p:sp>
        <p:nvSpPr>
          <p:cNvPr id="9" name="TextBox 8"/>
          <p:cNvSpPr txBox="1"/>
          <p:nvPr/>
        </p:nvSpPr>
        <p:spPr>
          <a:xfrm>
            <a:off x="1668070" y="6415546"/>
            <a:ext cx="10011587" cy="461665"/>
          </a:xfrm>
          <a:prstGeom prst="rect">
            <a:avLst/>
          </a:prstGeom>
          <a:noFill/>
        </p:spPr>
        <p:txBody>
          <a:bodyPr wrap="none" rtlCol="0">
            <a:spAutoFit/>
          </a:bodyPr>
          <a:lstStyle/>
          <a:p>
            <a:r>
              <a:rPr lang="en-US" sz="2400" b="1" dirty="0" smtClean="0">
                <a:solidFill>
                  <a:srgbClr val="FF0000"/>
                </a:solidFill>
              </a:rPr>
              <a:t>Economics </a:t>
            </a:r>
            <a:r>
              <a:rPr lang="ru-RU" sz="2400" b="1" dirty="0" smtClean="0">
                <a:solidFill>
                  <a:srgbClr val="FF0000"/>
                </a:solidFill>
              </a:rPr>
              <a:t>изучает в поведении людей то, что у них общего с не-людьми!</a:t>
            </a:r>
            <a:endParaRPr lang="ru-RU" sz="2400" b="1" dirty="0">
              <a:solidFill>
                <a:srgbClr val="FF0000"/>
              </a:solidFill>
            </a:endParaRPr>
          </a:p>
        </p:txBody>
      </p:sp>
    </p:spTree>
    <p:extLst>
      <p:ext uri="{BB962C8B-B14F-4D97-AF65-F5344CB8AC3E}">
        <p14:creationId xmlns:p14="http://schemas.microsoft.com/office/powerpoint/2010/main" val="16126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wipe(left)">
                                      <p:cBhvr>
                                        <p:cTn id="25" dur="500"/>
                                        <p:tgtEl>
                                          <p:spTgt spid="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wipe(left)">
                                      <p:cBhvr>
                                        <p:cTn id="3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Freeform 31"/>
          <p:cNvSpPr>
            <a:spLocks/>
          </p:cNvSpPr>
          <p:nvPr/>
        </p:nvSpPr>
        <p:spPr bwMode="auto">
          <a:xfrm>
            <a:off x="1830388" y="4152900"/>
            <a:ext cx="4183062" cy="1970088"/>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dirty="0"/>
          </a:p>
        </p:txBody>
      </p:sp>
      <p:sp>
        <p:nvSpPr>
          <p:cNvPr id="340994" name="Freeform 51"/>
          <p:cNvSpPr>
            <a:spLocks/>
          </p:cNvSpPr>
          <p:nvPr/>
        </p:nvSpPr>
        <p:spPr bwMode="auto">
          <a:xfrm>
            <a:off x="6789739" y="2349501"/>
            <a:ext cx="3863975" cy="3827463"/>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dirty="0"/>
          </a:p>
        </p:txBody>
      </p:sp>
      <p:sp>
        <p:nvSpPr>
          <p:cNvPr id="340995" name="Rectangle 4"/>
          <p:cNvSpPr>
            <a:spLocks noGrp="1" noChangeArrowheads="1"/>
          </p:cNvSpPr>
          <p:nvPr>
            <p:ph type="title"/>
          </p:nvPr>
        </p:nvSpPr>
        <p:spPr>
          <a:xfrm>
            <a:off x="1524000" y="0"/>
            <a:ext cx="8934450" cy="1143000"/>
          </a:xfrm>
        </p:spPr>
        <p:txBody>
          <a:bodyPr/>
          <a:lstStyle/>
          <a:p>
            <a:pPr marL="838200" indent="-838200" algn="ctr"/>
            <a:r>
              <a:rPr lang="ru-RU" altLang="zh-CN" sz="3200" b="1" dirty="0">
                <a:solidFill>
                  <a:srgbClr val="FF3300"/>
                </a:solidFill>
              </a:rPr>
              <a:t>Значимость углов наклона кривых – 1</a:t>
            </a:r>
            <a:r>
              <a:rPr lang="ru-RU" altLang="zh-CN" sz="3200" dirty="0"/>
              <a:t> </a:t>
            </a:r>
            <a:r>
              <a:rPr lang="ru-RU" altLang="zh-CN" sz="3200" dirty="0" smtClean="0"/>
              <a:t/>
            </a:r>
            <a:br>
              <a:rPr lang="ru-RU" altLang="zh-CN" sz="3200" dirty="0" smtClean="0"/>
            </a:br>
            <a:r>
              <a:rPr lang="ru-RU" altLang="zh-CN" sz="3200" dirty="0" smtClean="0"/>
              <a:t>Изменения </a:t>
            </a:r>
            <a:r>
              <a:rPr lang="ru-RU" altLang="zh-CN" sz="3200" dirty="0"/>
              <a:t>спроса и предложения</a:t>
            </a:r>
            <a:endParaRPr lang="ru-RU" sz="3200" b="1" dirty="0">
              <a:solidFill>
                <a:srgbClr val="FF3300"/>
              </a:solidFill>
            </a:endParaRPr>
          </a:p>
        </p:txBody>
      </p:sp>
      <p:sp>
        <p:nvSpPr>
          <p:cNvPr id="340996" name="Rectangle 7"/>
          <p:cNvSpPr>
            <a:spLocks noChangeArrowheads="1"/>
          </p:cNvSpPr>
          <p:nvPr/>
        </p:nvSpPr>
        <p:spPr bwMode="auto">
          <a:xfrm>
            <a:off x="1963738" y="1411289"/>
            <a:ext cx="800100" cy="503237"/>
          </a:xfrm>
          <a:prstGeom prst="rect">
            <a:avLst/>
          </a:prstGeom>
          <a:noFill/>
          <a:ln w="0">
            <a:noFill/>
            <a:miter lim="800000"/>
            <a:headEnd/>
            <a:tailEnd/>
          </a:ln>
        </p:spPr>
        <p:txBody>
          <a:bodyPr lIns="0" tIns="0" rIns="0" bIns="0"/>
          <a:lstStyle/>
          <a:p>
            <a:r>
              <a:rPr lang="en-US" sz="2400" b="1" i="1" dirty="0">
                <a:solidFill>
                  <a:srgbClr val="000000"/>
                </a:solidFill>
              </a:rPr>
              <a:t>P</a:t>
            </a:r>
            <a:r>
              <a:rPr lang="en-US" sz="2400" b="1" i="1" baseline="30000" dirty="0">
                <a:solidFill>
                  <a:srgbClr val="000000"/>
                </a:solidFill>
              </a:rPr>
              <a:t>D,S</a:t>
            </a:r>
            <a:endParaRPr lang="ru-RU" sz="2400" dirty="0"/>
          </a:p>
        </p:txBody>
      </p:sp>
      <p:sp>
        <p:nvSpPr>
          <p:cNvPr id="340997" name="Rectangle 8"/>
          <p:cNvSpPr>
            <a:spLocks noChangeArrowheads="1"/>
          </p:cNvSpPr>
          <p:nvPr/>
        </p:nvSpPr>
        <p:spPr bwMode="auto">
          <a:xfrm>
            <a:off x="5718175" y="6353176"/>
            <a:ext cx="719138" cy="504825"/>
          </a:xfrm>
          <a:prstGeom prst="rect">
            <a:avLst/>
          </a:prstGeom>
          <a:noFill/>
          <a:ln w="25400">
            <a:noFill/>
            <a:miter lim="800000"/>
            <a:headEnd/>
            <a:tailEnd/>
          </a:ln>
        </p:spPr>
        <p:txBody>
          <a:bodyPr lIns="0" tIns="0" rIns="0" bIns="0"/>
          <a:lstStyle/>
          <a:p>
            <a:r>
              <a:rPr lang="en-US" sz="2400" b="1" i="1" dirty="0">
                <a:solidFill>
                  <a:srgbClr val="000000"/>
                </a:solidFill>
              </a:rPr>
              <a:t>Q</a:t>
            </a:r>
            <a:r>
              <a:rPr lang="en-US" sz="2400" b="1" i="1" baseline="30000" dirty="0">
                <a:solidFill>
                  <a:srgbClr val="000000"/>
                </a:solidFill>
              </a:rPr>
              <a:t>D,S</a:t>
            </a:r>
            <a:r>
              <a:rPr lang="en-US" sz="1200" b="1" i="1" dirty="0">
                <a:solidFill>
                  <a:srgbClr val="000000"/>
                </a:solidFill>
              </a:rPr>
              <a:t> </a:t>
            </a:r>
            <a:endParaRPr lang="ru-RU" dirty="0"/>
          </a:p>
        </p:txBody>
      </p:sp>
      <p:sp>
        <p:nvSpPr>
          <p:cNvPr id="340998" name="Rectangle 11"/>
          <p:cNvSpPr>
            <a:spLocks noChangeArrowheads="1"/>
          </p:cNvSpPr>
          <p:nvPr/>
        </p:nvSpPr>
        <p:spPr bwMode="auto">
          <a:xfrm>
            <a:off x="4029076" y="2606676"/>
            <a:ext cx="492125" cy="492125"/>
          </a:xfrm>
          <a:prstGeom prst="rect">
            <a:avLst/>
          </a:prstGeom>
          <a:noFill/>
          <a:ln w="9525">
            <a:noFill/>
            <a:miter lim="800000"/>
            <a:headEnd/>
            <a:tailEnd/>
          </a:ln>
        </p:spPr>
        <p:txBody>
          <a:bodyPr lIns="0" tIns="0" rIns="0" bIns="0"/>
          <a:lstStyle/>
          <a:p>
            <a:pPr algn="ctr"/>
            <a:r>
              <a:rPr lang="en-US" b="1" i="1" dirty="0">
                <a:solidFill>
                  <a:srgbClr val="000000"/>
                </a:solidFill>
                <a:latin typeface="Times New Roman" pitchFamily="18" charset="0"/>
              </a:rPr>
              <a:t>S</a:t>
            </a:r>
            <a:endParaRPr lang="ru-RU" sz="2000" dirty="0"/>
          </a:p>
        </p:txBody>
      </p:sp>
      <p:sp>
        <p:nvSpPr>
          <p:cNvPr id="340999" name="Text Box 14"/>
          <p:cNvSpPr txBox="1">
            <a:spLocks noChangeArrowheads="1"/>
          </p:cNvSpPr>
          <p:nvPr/>
        </p:nvSpPr>
        <p:spPr bwMode="auto">
          <a:xfrm>
            <a:off x="1984376" y="1784350"/>
            <a:ext cx="136842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41000" name="Text Box 15"/>
          <p:cNvSpPr txBox="1">
            <a:spLocks noChangeArrowheads="1"/>
          </p:cNvSpPr>
          <p:nvPr/>
        </p:nvSpPr>
        <p:spPr bwMode="auto">
          <a:xfrm>
            <a:off x="3668714" y="6367463"/>
            <a:ext cx="2179637"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341001" name="Rectangle 20"/>
          <p:cNvSpPr>
            <a:spLocks noChangeArrowheads="1"/>
          </p:cNvSpPr>
          <p:nvPr/>
        </p:nvSpPr>
        <p:spPr bwMode="auto">
          <a:xfrm>
            <a:off x="9634538" y="4787900"/>
            <a:ext cx="487362" cy="414338"/>
          </a:xfrm>
          <a:prstGeom prst="rect">
            <a:avLst/>
          </a:prstGeom>
          <a:solidFill>
            <a:schemeClr val="bg1"/>
          </a:solidFill>
          <a:ln w="0">
            <a:noFill/>
            <a:miter lim="800000"/>
            <a:headEnd/>
            <a:tailEnd/>
          </a:ln>
        </p:spPr>
        <p:txBody>
          <a:bodyPr lIns="0" tIns="0" rIns="0" bIns="0"/>
          <a:lstStyle/>
          <a:p>
            <a:pPr algn="ctr"/>
            <a:r>
              <a:rPr lang="en-US" b="1" i="1" dirty="0">
                <a:solidFill>
                  <a:srgbClr val="000000"/>
                </a:solidFill>
                <a:latin typeface="Times New Roman" pitchFamily="18" charset="0"/>
              </a:rPr>
              <a:t>D</a:t>
            </a:r>
            <a:endParaRPr lang="en-US" sz="2000" dirty="0">
              <a:latin typeface="Times New Roman" pitchFamily="18" charset="0"/>
              <a:cs typeface="Times New Roman" pitchFamily="18" charset="0"/>
            </a:endParaRPr>
          </a:p>
        </p:txBody>
      </p:sp>
      <p:sp>
        <p:nvSpPr>
          <p:cNvPr id="341002" name="Freeform 33"/>
          <p:cNvSpPr>
            <a:spLocks/>
          </p:cNvSpPr>
          <p:nvPr/>
        </p:nvSpPr>
        <p:spPr bwMode="auto">
          <a:xfrm>
            <a:off x="1806576" y="1268413"/>
            <a:ext cx="4816475" cy="4856162"/>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57150">
            <a:solidFill>
              <a:schemeClr val="tx1"/>
            </a:solidFill>
            <a:round/>
            <a:headEnd type="stealth" w="lg" len="lg"/>
            <a:tailEnd type="stealth" w="lg" len="lg"/>
          </a:ln>
        </p:spPr>
        <p:txBody>
          <a:bodyPr/>
          <a:lstStyle/>
          <a:p>
            <a:endParaRPr lang="ru-RU" dirty="0"/>
          </a:p>
        </p:txBody>
      </p:sp>
      <p:sp>
        <p:nvSpPr>
          <p:cNvPr id="341003" name="Freeform 36"/>
          <p:cNvSpPr>
            <a:spLocks/>
          </p:cNvSpPr>
          <p:nvPr/>
        </p:nvSpPr>
        <p:spPr bwMode="auto">
          <a:xfrm>
            <a:off x="6784975" y="2881313"/>
            <a:ext cx="3238500" cy="3262312"/>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CC6600"/>
          </a:solidFill>
          <a:ln w="57150">
            <a:solidFill>
              <a:srgbClr val="000000"/>
            </a:solidFill>
            <a:round/>
            <a:headEnd/>
            <a:tailEnd/>
          </a:ln>
        </p:spPr>
        <p:txBody>
          <a:bodyPr/>
          <a:lstStyle/>
          <a:p>
            <a:endParaRPr lang="ru-RU" dirty="0"/>
          </a:p>
        </p:txBody>
      </p:sp>
      <p:sp>
        <p:nvSpPr>
          <p:cNvPr id="341004" name="AutoShape 37"/>
          <p:cNvSpPr>
            <a:spLocks noChangeArrowheads="1"/>
          </p:cNvSpPr>
          <p:nvPr/>
        </p:nvSpPr>
        <p:spPr bwMode="auto">
          <a:xfrm flipV="1">
            <a:off x="6800851" y="2249489"/>
            <a:ext cx="3476625" cy="1677987"/>
          </a:xfrm>
          <a:prstGeom prst="rtTriangle">
            <a:avLst/>
          </a:prstGeom>
          <a:solidFill>
            <a:srgbClr val="009999">
              <a:alpha val="50195"/>
            </a:srgbClr>
          </a:solidFill>
          <a:ln w="57150">
            <a:solidFill>
              <a:srgbClr val="000000"/>
            </a:solidFill>
            <a:miter lim="800000"/>
            <a:headEnd/>
            <a:tailEnd/>
          </a:ln>
        </p:spPr>
        <p:txBody>
          <a:bodyPr/>
          <a:lstStyle/>
          <a:p>
            <a:endParaRPr lang="ru-RU" dirty="0"/>
          </a:p>
        </p:txBody>
      </p:sp>
      <p:sp>
        <p:nvSpPr>
          <p:cNvPr id="341005" name="Freeform 38"/>
          <p:cNvSpPr>
            <a:spLocks/>
          </p:cNvSpPr>
          <p:nvPr/>
        </p:nvSpPr>
        <p:spPr bwMode="auto">
          <a:xfrm>
            <a:off x="6761164" y="1289051"/>
            <a:ext cx="3906837" cy="4856163"/>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57150">
            <a:solidFill>
              <a:schemeClr val="tx1"/>
            </a:solidFill>
            <a:round/>
            <a:headEnd type="stealth" w="lg" len="lg"/>
            <a:tailEnd type="stealth" w="lg" len="lg"/>
          </a:ln>
        </p:spPr>
        <p:txBody>
          <a:bodyPr/>
          <a:lstStyle/>
          <a:p>
            <a:endParaRPr lang="ru-RU" dirty="0"/>
          </a:p>
        </p:txBody>
      </p:sp>
      <p:sp>
        <p:nvSpPr>
          <p:cNvPr id="341006" name="Rectangle 40"/>
          <p:cNvSpPr>
            <a:spLocks noChangeArrowheads="1"/>
          </p:cNvSpPr>
          <p:nvPr/>
        </p:nvSpPr>
        <p:spPr bwMode="auto">
          <a:xfrm>
            <a:off x="4192588" y="5529264"/>
            <a:ext cx="487362" cy="414337"/>
          </a:xfrm>
          <a:prstGeom prst="rect">
            <a:avLst/>
          </a:prstGeom>
          <a:solidFill>
            <a:srgbClr val="FFFFFF">
              <a:alpha val="89018"/>
            </a:srgbClr>
          </a:solidFill>
          <a:ln w="0">
            <a:noFill/>
            <a:miter lim="800000"/>
            <a:headEnd/>
            <a:tailEnd/>
          </a:ln>
        </p:spPr>
        <p:txBody>
          <a:bodyPr lIns="0" tIns="0" rIns="0" bIns="0"/>
          <a:lstStyle/>
          <a:p>
            <a:pPr algn="ctr"/>
            <a:r>
              <a:rPr lang="en-US" b="1" i="1" dirty="0">
                <a:solidFill>
                  <a:srgbClr val="000000"/>
                </a:solidFill>
                <a:latin typeface="Times New Roman" pitchFamily="18" charset="0"/>
              </a:rPr>
              <a:t>D</a:t>
            </a:r>
            <a:endParaRPr lang="en-US" sz="2000" dirty="0">
              <a:latin typeface="Times New Roman" pitchFamily="18" charset="0"/>
              <a:cs typeface="Times New Roman" pitchFamily="18" charset="0"/>
            </a:endParaRPr>
          </a:p>
        </p:txBody>
      </p:sp>
      <p:sp>
        <p:nvSpPr>
          <p:cNvPr id="341007" name="Rectangle 41"/>
          <p:cNvSpPr>
            <a:spLocks noChangeArrowheads="1"/>
          </p:cNvSpPr>
          <p:nvPr/>
        </p:nvSpPr>
        <p:spPr bwMode="auto">
          <a:xfrm>
            <a:off x="9463089" y="2655889"/>
            <a:ext cx="492125" cy="447675"/>
          </a:xfrm>
          <a:prstGeom prst="rect">
            <a:avLst/>
          </a:prstGeom>
          <a:solidFill>
            <a:schemeClr val="bg1"/>
          </a:solidFill>
          <a:ln w="9525">
            <a:noFill/>
            <a:miter lim="800000"/>
            <a:headEnd/>
            <a:tailEnd/>
          </a:ln>
        </p:spPr>
        <p:txBody>
          <a:bodyPr lIns="0" tIns="0" rIns="0" bIns="0"/>
          <a:lstStyle/>
          <a:p>
            <a:pPr algn="ctr"/>
            <a:r>
              <a:rPr lang="en-US" b="1" i="1" dirty="0">
                <a:solidFill>
                  <a:srgbClr val="000000"/>
                </a:solidFill>
                <a:latin typeface="Times New Roman" pitchFamily="18" charset="0"/>
              </a:rPr>
              <a:t>S</a:t>
            </a:r>
            <a:endParaRPr lang="ru-RU" sz="2000" dirty="0"/>
          </a:p>
        </p:txBody>
      </p:sp>
      <p:sp>
        <p:nvSpPr>
          <p:cNvPr id="341008" name="Rectangle 42"/>
          <p:cNvSpPr>
            <a:spLocks noChangeArrowheads="1"/>
          </p:cNvSpPr>
          <p:nvPr/>
        </p:nvSpPr>
        <p:spPr bwMode="auto">
          <a:xfrm>
            <a:off x="7092950" y="1387475"/>
            <a:ext cx="800100" cy="503238"/>
          </a:xfrm>
          <a:prstGeom prst="rect">
            <a:avLst/>
          </a:prstGeom>
          <a:noFill/>
          <a:ln w="0">
            <a:noFill/>
            <a:miter lim="800000"/>
            <a:headEnd/>
            <a:tailEnd/>
          </a:ln>
        </p:spPr>
        <p:txBody>
          <a:bodyPr lIns="0" tIns="0" rIns="0" bIns="0"/>
          <a:lstStyle/>
          <a:p>
            <a:r>
              <a:rPr lang="en-US" sz="2400" b="1" i="1" dirty="0">
                <a:solidFill>
                  <a:srgbClr val="000000"/>
                </a:solidFill>
              </a:rPr>
              <a:t>P</a:t>
            </a:r>
            <a:r>
              <a:rPr lang="en-US" sz="2400" b="1" i="1" baseline="30000" dirty="0">
                <a:solidFill>
                  <a:srgbClr val="000000"/>
                </a:solidFill>
              </a:rPr>
              <a:t>D,S</a:t>
            </a:r>
            <a:endParaRPr lang="ru-RU" sz="2400" dirty="0"/>
          </a:p>
        </p:txBody>
      </p:sp>
      <p:sp>
        <p:nvSpPr>
          <p:cNvPr id="341009" name="Text Box 43"/>
          <p:cNvSpPr txBox="1">
            <a:spLocks noChangeArrowheads="1"/>
          </p:cNvSpPr>
          <p:nvPr/>
        </p:nvSpPr>
        <p:spPr bwMode="auto">
          <a:xfrm>
            <a:off x="7113589" y="1760538"/>
            <a:ext cx="136842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41010" name="Rectangle 44"/>
          <p:cNvSpPr>
            <a:spLocks noChangeArrowheads="1"/>
          </p:cNvSpPr>
          <p:nvPr/>
        </p:nvSpPr>
        <p:spPr bwMode="auto">
          <a:xfrm>
            <a:off x="9742489" y="6353176"/>
            <a:ext cx="719137" cy="504825"/>
          </a:xfrm>
          <a:prstGeom prst="rect">
            <a:avLst/>
          </a:prstGeom>
          <a:noFill/>
          <a:ln w="25400">
            <a:noFill/>
            <a:miter lim="800000"/>
            <a:headEnd/>
            <a:tailEnd/>
          </a:ln>
        </p:spPr>
        <p:txBody>
          <a:bodyPr lIns="0" tIns="0" rIns="0" bIns="0"/>
          <a:lstStyle/>
          <a:p>
            <a:r>
              <a:rPr lang="en-US" sz="2400" b="1" i="1" dirty="0">
                <a:solidFill>
                  <a:srgbClr val="000000"/>
                </a:solidFill>
              </a:rPr>
              <a:t>Q</a:t>
            </a:r>
            <a:r>
              <a:rPr lang="en-US" sz="2400" b="1" i="1" baseline="30000" dirty="0">
                <a:solidFill>
                  <a:srgbClr val="000000"/>
                </a:solidFill>
              </a:rPr>
              <a:t>D,S</a:t>
            </a:r>
            <a:r>
              <a:rPr lang="en-US" sz="1200" b="1" i="1" dirty="0">
                <a:solidFill>
                  <a:srgbClr val="000000"/>
                </a:solidFill>
              </a:rPr>
              <a:t> </a:t>
            </a:r>
            <a:endParaRPr lang="ru-RU" dirty="0"/>
          </a:p>
        </p:txBody>
      </p:sp>
      <p:sp>
        <p:nvSpPr>
          <p:cNvPr id="341011" name="Text Box 45"/>
          <p:cNvSpPr txBox="1">
            <a:spLocks noChangeArrowheads="1"/>
          </p:cNvSpPr>
          <p:nvPr/>
        </p:nvSpPr>
        <p:spPr bwMode="auto">
          <a:xfrm>
            <a:off x="7693025" y="6367463"/>
            <a:ext cx="2179638"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341012" name="Rectangle 46"/>
          <p:cNvSpPr>
            <a:spLocks noChangeArrowheads="1"/>
          </p:cNvSpPr>
          <p:nvPr/>
        </p:nvSpPr>
        <p:spPr bwMode="auto">
          <a:xfrm>
            <a:off x="6751638" y="3616326"/>
            <a:ext cx="723900" cy="2505075"/>
          </a:xfrm>
          <a:prstGeom prst="rect">
            <a:avLst/>
          </a:prstGeom>
          <a:noFill/>
          <a:ln w="12700">
            <a:solidFill>
              <a:srgbClr val="000000"/>
            </a:solidFill>
            <a:miter lim="800000"/>
            <a:headEnd/>
            <a:tailEnd/>
          </a:ln>
        </p:spPr>
        <p:txBody>
          <a:bodyPr/>
          <a:lstStyle/>
          <a:p>
            <a:endParaRPr lang="ru-RU" dirty="0"/>
          </a:p>
        </p:txBody>
      </p:sp>
      <p:sp>
        <p:nvSpPr>
          <p:cNvPr id="341013" name="Rectangle 52"/>
          <p:cNvSpPr>
            <a:spLocks noChangeArrowheads="1"/>
          </p:cNvSpPr>
          <p:nvPr/>
        </p:nvSpPr>
        <p:spPr bwMode="auto">
          <a:xfrm>
            <a:off x="6786564" y="3011488"/>
            <a:ext cx="695325" cy="3143250"/>
          </a:xfrm>
          <a:prstGeom prst="rect">
            <a:avLst/>
          </a:prstGeom>
          <a:noFill/>
          <a:ln w="12700">
            <a:solidFill>
              <a:srgbClr val="000000"/>
            </a:solidFill>
            <a:miter lim="800000"/>
            <a:headEnd/>
            <a:tailEnd/>
          </a:ln>
        </p:spPr>
        <p:txBody>
          <a:bodyPr/>
          <a:lstStyle/>
          <a:p>
            <a:endParaRPr lang="ru-RU" dirty="0"/>
          </a:p>
        </p:txBody>
      </p:sp>
      <p:sp>
        <p:nvSpPr>
          <p:cNvPr id="341014" name="AutoShape 53"/>
          <p:cNvSpPr>
            <a:spLocks noChangeArrowheads="1"/>
          </p:cNvSpPr>
          <p:nvPr/>
        </p:nvSpPr>
        <p:spPr bwMode="auto">
          <a:xfrm flipV="1">
            <a:off x="6777038" y="2254250"/>
            <a:ext cx="2286000" cy="1054100"/>
          </a:xfrm>
          <a:prstGeom prst="rtTriangle">
            <a:avLst/>
          </a:prstGeom>
          <a:solidFill>
            <a:srgbClr val="009999">
              <a:alpha val="50195"/>
            </a:srgbClr>
          </a:solidFill>
          <a:ln w="57150">
            <a:solidFill>
              <a:srgbClr val="000000"/>
            </a:solidFill>
            <a:miter lim="800000"/>
            <a:headEnd/>
            <a:tailEnd/>
          </a:ln>
        </p:spPr>
        <p:txBody>
          <a:bodyPr/>
          <a:lstStyle/>
          <a:p>
            <a:endParaRPr lang="ru-RU" dirty="0"/>
          </a:p>
        </p:txBody>
      </p:sp>
      <p:sp>
        <p:nvSpPr>
          <p:cNvPr id="341015" name="Rectangle 57"/>
          <p:cNvSpPr>
            <a:spLocks noChangeArrowheads="1"/>
          </p:cNvSpPr>
          <p:nvPr/>
        </p:nvSpPr>
        <p:spPr bwMode="auto">
          <a:xfrm>
            <a:off x="6826251" y="3003550"/>
            <a:ext cx="652463" cy="609600"/>
          </a:xfrm>
          <a:prstGeom prst="rect">
            <a:avLst/>
          </a:prstGeom>
          <a:solidFill>
            <a:srgbClr val="BBE0E3">
              <a:alpha val="81175"/>
            </a:srgbClr>
          </a:solidFill>
          <a:ln w="9525">
            <a:solidFill>
              <a:schemeClr val="tx1"/>
            </a:solidFill>
            <a:miter lim="800000"/>
            <a:headEnd/>
            <a:tailEnd/>
          </a:ln>
        </p:spPr>
        <p:txBody>
          <a:bodyPr wrap="none" anchor="ctr"/>
          <a:lstStyle/>
          <a:p>
            <a:pPr algn="ctr"/>
            <a:endParaRPr lang="ru-RU" b="1" dirty="0"/>
          </a:p>
        </p:txBody>
      </p:sp>
      <p:sp>
        <p:nvSpPr>
          <p:cNvPr id="341016" name="Rectangle 62"/>
          <p:cNvSpPr>
            <a:spLocks noChangeArrowheads="1"/>
          </p:cNvSpPr>
          <p:nvPr/>
        </p:nvSpPr>
        <p:spPr bwMode="auto">
          <a:xfrm>
            <a:off x="1814513" y="5178425"/>
            <a:ext cx="622300" cy="952500"/>
          </a:xfrm>
          <a:prstGeom prst="rect">
            <a:avLst/>
          </a:prstGeom>
          <a:noFill/>
          <a:ln w="12700">
            <a:solidFill>
              <a:srgbClr val="000000"/>
            </a:solidFill>
            <a:miter lim="800000"/>
            <a:headEnd/>
            <a:tailEnd/>
          </a:ln>
        </p:spPr>
        <p:txBody>
          <a:bodyPr/>
          <a:lstStyle/>
          <a:p>
            <a:endParaRPr lang="ru-RU" dirty="0"/>
          </a:p>
        </p:txBody>
      </p:sp>
      <p:sp>
        <p:nvSpPr>
          <p:cNvPr id="341017" name="Freeform 64"/>
          <p:cNvSpPr>
            <a:spLocks/>
          </p:cNvSpPr>
          <p:nvPr/>
        </p:nvSpPr>
        <p:spPr bwMode="auto">
          <a:xfrm>
            <a:off x="1809751" y="4873625"/>
            <a:ext cx="2644775" cy="1250950"/>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CC6600"/>
          </a:solidFill>
          <a:ln w="57150">
            <a:solidFill>
              <a:srgbClr val="000000"/>
            </a:solidFill>
            <a:round/>
            <a:headEnd/>
            <a:tailEnd/>
          </a:ln>
        </p:spPr>
        <p:txBody>
          <a:bodyPr/>
          <a:lstStyle/>
          <a:p>
            <a:endParaRPr lang="ru-RU" dirty="0"/>
          </a:p>
        </p:txBody>
      </p:sp>
      <p:sp>
        <p:nvSpPr>
          <p:cNvPr id="341018" name="AutoShape 61"/>
          <p:cNvSpPr>
            <a:spLocks noChangeArrowheads="1"/>
          </p:cNvSpPr>
          <p:nvPr/>
        </p:nvSpPr>
        <p:spPr bwMode="auto">
          <a:xfrm flipV="1">
            <a:off x="1809750" y="2173288"/>
            <a:ext cx="2516188" cy="3840162"/>
          </a:xfrm>
          <a:prstGeom prst="rtTriangle">
            <a:avLst/>
          </a:prstGeom>
          <a:solidFill>
            <a:srgbClr val="009999">
              <a:alpha val="50195"/>
            </a:srgbClr>
          </a:solidFill>
          <a:ln w="57150">
            <a:solidFill>
              <a:srgbClr val="000000"/>
            </a:solidFill>
            <a:miter lim="800000"/>
            <a:headEnd/>
            <a:tailEnd/>
          </a:ln>
        </p:spPr>
        <p:txBody>
          <a:bodyPr/>
          <a:lstStyle/>
          <a:p>
            <a:endParaRPr lang="ru-RU" dirty="0"/>
          </a:p>
        </p:txBody>
      </p:sp>
      <p:sp>
        <p:nvSpPr>
          <p:cNvPr id="341019" name="AutoShape 32"/>
          <p:cNvSpPr>
            <a:spLocks noChangeArrowheads="1"/>
          </p:cNvSpPr>
          <p:nvPr/>
        </p:nvSpPr>
        <p:spPr bwMode="auto">
          <a:xfrm flipV="1">
            <a:off x="1814514" y="2182813"/>
            <a:ext cx="2009775" cy="3143250"/>
          </a:xfrm>
          <a:prstGeom prst="rtTriangle">
            <a:avLst/>
          </a:prstGeom>
          <a:solidFill>
            <a:srgbClr val="009999">
              <a:alpha val="50195"/>
            </a:srgbClr>
          </a:solidFill>
          <a:ln w="57150">
            <a:solidFill>
              <a:srgbClr val="000000"/>
            </a:solidFill>
            <a:miter lim="800000"/>
            <a:headEnd/>
            <a:tailEnd/>
          </a:ln>
        </p:spPr>
        <p:txBody>
          <a:bodyPr/>
          <a:lstStyle/>
          <a:p>
            <a:endParaRPr lang="ru-RU" dirty="0"/>
          </a:p>
        </p:txBody>
      </p:sp>
      <p:sp>
        <p:nvSpPr>
          <p:cNvPr id="341020" name="Rectangle 58"/>
          <p:cNvSpPr>
            <a:spLocks noChangeArrowheads="1"/>
          </p:cNvSpPr>
          <p:nvPr/>
        </p:nvSpPr>
        <p:spPr bwMode="auto">
          <a:xfrm>
            <a:off x="1820864" y="4421188"/>
            <a:ext cx="566737" cy="728662"/>
          </a:xfrm>
          <a:prstGeom prst="rect">
            <a:avLst/>
          </a:prstGeom>
          <a:solidFill>
            <a:srgbClr val="BBE0E3">
              <a:alpha val="81175"/>
            </a:srgbClr>
          </a:solidFill>
          <a:ln w="9525">
            <a:solidFill>
              <a:schemeClr val="tx1"/>
            </a:solidFill>
            <a:miter lim="800000"/>
            <a:headEnd/>
            <a:tailEnd/>
          </a:ln>
        </p:spPr>
        <p:txBody>
          <a:bodyPr wrap="none" anchor="ctr"/>
          <a:lstStyle/>
          <a:p>
            <a:pPr algn="ctr"/>
            <a:endParaRPr lang="ru-RU" b="1" dirty="0"/>
          </a:p>
        </p:txBody>
      </p:sp>
      <p:sp>
        <p:nvSpPr>
          <p:cNvPr id="341021" name="Rectangle 47"/>
          <p:cNvSpPr>
            <a:spLocks noChangeArrowheads="1"/>
          </p:cNvSpPr>
          <p:nvPr/>
        </p:nvSpPr>
        <p:spPr bwMode="auto">
          <a:xfrm>
            <a:off x="1808163" y="4419601"/>
            <a:ext cx="588962" cy="1706563"/>
          </a:xfrm>
          <a:prstGeom prst="rect">
            <a:avLst/>
          </a:prstGeom>
          <a:noFill/>
          <a:ln w="12700">
            <a:solidFill>
              <a:srgbClr val="000000"/>
            </a:solidFill>
            <a:miter lim="800000"/>
            <a:headEnd/>
            <a:tailEnd/>
          </a:ln>
        </p:spPr>
        <p:txBody>
          <a:bodyPr/>
          <a:lstStyle/>
          <a:p>
            <a:endParaRPr lang="ru-RU" dirty="0"/>
          </a:p>
        </p:txBody>
      </p:sp>
      <p:sp>
        <p:nvSpPr>
          <p:cNvPr id="262192" name="AutoShape 48"/>
          <p:cNvSpPr>
            <a:spLocks noChangeArrowheads="1"/>
          </p:cNvSpPr>
          <p:nvPr/>
        </p:nvSpPr>
        <p:spPr bwMode="auto">
          <a:xfrm>
            <a:off x="4392613" y="1277939"/>
            <a:ext cx="2247900" cy="1374775"/>
          </a:xfrm>
          <a:prstGeom prst="wedgeRoundRectCallout">
            <a:avLst>
              <a:gd name="adj1" fmla="val 69815"/>
              <a:gd name="adj2" fmla="val 87843"/>
              <a:gd name="adj3" fmla="val 16667"/>
            </a:avLst>
          </a:prstGeom>
          <a:solidFill>
            <a:schemeClr val="accent1"/>
          </a:solidFill>
          <a:ln w="9525">
            <a:solidFill>
              <a:schemeClr val="tx1"/>
            </a:solidFill>
            <a:miter lim="800000"/>
            <a:headEnd/>
            <a:tailEnd/>
          </a:ln>
        </p:spPr>
        <p:txBody>
          <a:bodyPr/>
          <a:lstStyle/>
          <a:p>
            <a:r>
              <a:rPr lang="ru-RU" b="1" dirty="0"/>
              <a:t>Здесь большая часть налога приходится на потребителя</a:t>
            </a:r>
          </a:p>
        </p:txBody>
      </p:sp>
      <p:sp>
        <p:nvSpPr>
          <p:cNvPr id="341023" name="Rectangle 65"/>
          <p:cNvSpPr>
            <a:spLocks noChangeArrowheads="1"/>
          </p:cNvSpPr>
          <p:nvPr/>
        </p:nvSpPr>
        <p:spPr bwMode="auto">
          <a:xfrm>
            <a:off x="2878138" y="5621339"/>
            <a:ext cx="487362" cy="414337"/>
          </a:xfrm>
          <a:prstGeom prst="rect">
            <a:avLst/>
          </a:prstGeom>
          <a:solidFill>
            <a:srgbClr val="FFFFFF">
              <a:alpha val="92940"/>
            </a:srgbClr>
          </a:solidFill>
          <a:ln w="0">
            <a:noFill/>
            <a:miter lim="800000"/>
            <a:headEnd/>
            <a:tailEnd/>
          </a:ln>
        </p:spPr>
        <p:txBody>
          <a:bodyPr lIns="0" tIns="0" rIns="0" bIns="0"/>
          <a:lstStyle/>
          <a:p>
            <a:pPr algn="ctr"/>
            <a:r>
              <a:rPr lang="en-US" b="1" i="1" dirty="0">
                <a:solidFill>
                  <a:srgbClr val="000000"/>
                </a:solidFill>
                <a:latin typeface="Times New Roman" pitchFamily="18" charset="0"/>
              </a:rPr>
              <a:t>D</a:t>
            </a:r>
            <a:r>
              <a:rPr lang="en-US" b="1" i="1" dirty="0">
                <a:solidFill>
                  <a:srgbClr val="000000"/>
                </a:solidFill>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341024" name="Rectangle 66"/>
          <p:cNvSpPr>
            <a:spLocks noChangeArrowheads="1"/>
          </p:cNvSpPr>
          <p:nvPr/>
        </p:nvSpPr>
        <p:spPr bwMode="auto">
          <a:xfrm>
            <a:off x="8645526" y="5292725"/>
            <a:ext cx="487363" cy="414338"/>
          </a:xfrm>
          <a:prstGeom prst="rect">
            <a:avLst/>
          </a:prstGeom>
          <a:solidFill>
            <a:srgbClr val="FFFFFF">
              <a:alpha val="89803"/>
            </a:srgbClr>
          </a:solidFill>
          <a:ln w="0">
            <a:noFill/>
            <a:miter lim="800000"/>
            <a:headEnd/>
            <a:tailEnd/>
          </a:ln>
        </p:spPr>
        <p:txBody>
          <a:bodyPr lIns="0" tIns="0" rIns="0" bIns="0"/>
          <a:lstStyle/>
          <a:p>
            <a:pPr algn="ctr"/>
            <a:r>
              <a:rPr lang="en-US" b="1" i="1" dirty="0">
                <a:solidFill>
                  <a:srgbClr val="000000"/>
                </a:solidFill>
                <a:latin typeface="Times New Roman" pitchFamily="18" charset="0"/>
              </a:rPr>
              <a:t>D</a:t>
            </a:r>
            <a:r>
              <a:rPr lang="en-US" b="1" i="1" dirty="0">
                <a:solidFill>
                  <a:srgbClr val="000000"/>
                </a:solidFill>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341025" name="Rectangle 67"/>
          <p:cNvSpPr>
            <a:spLocks noChangeArrowheads="1"/>
          </p:cNvSpPr>
          <p:nvPr/>
        </p:nvSpPr>
        <p:spPr bwMode="auto">
          <a:xfrm>
            <a:off x="2887664" y="2349501"/>
            <a:ext cx="492125" cy="492125"/>
          </a:xfrm>
          <a:prstGeom prst="rect">
            <a:avLst/>
          </a:prstGeom>
          <a:solidFill>
            <a:srgbClr val="FFFFFF">
              <a:alpha val="87842"/>
            </a:srgbClr>
          </a:solidFill>
          <a:ln w="9525">
            <a:noFill/>
            <a:miter lim="800000"/>
            <a:headEnd/>
            <a:tailEnd/>
          </a:ln>
        </p:spPr>
        <p:txBody>
          <a:bodyPr lIns="0" tIns="0" rIns="0" bIns="0"/>
          <a:lstStyle/>
          <a:p>
            <a:pPr algn="ctr"/>
            <a:r>
              <a:rPr lang="en-US" b="1" i="1" dirty="0">
                <a:solidFill>
                  <a:srgbClr val="000000"/>
                </a:solidFill>
                <a:latin typeface="Times New Roman" pitchFamily="18" charset="0"/>
              </a:rPr>
              <a:t>S</a:t>
            </a:r>
            <a:r>
              <a:rPr lang="en-US" b="1" i="1" dirty="0">
                <a:solidFill>
                  <a:srgbClr val="000000"/>
                </a:solidFill>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341026" name="Rectangle 68"/>
          <p:cNvSpPr>
            <a:spLocks noChangeArrowheads="1"/>
          </p:cNvSpPr>
          <p:nvPr/>
        </p:nvSpPr>
        <p:spPr bwMode="auto">
          <a:xfrm>
            <a:off x="8585201" y="2473326"/>
            <a:ext cx="492125" cy="492125"/>
          </a:xfrm>
          <a:prstGeom prst="rect">
            <a:avLst/>
          </a:prstGeom>
          <a:solidFill>
            <a:srgbClr val="FFFFFF">
              <a:alpha val="87057"/>
            </a:srgbClr>
          </a:solidFill>
          <a:ln w="9525">
            <a:noFill/>
            <a:miter lim="800000"/>
            <a:headEnd/>
            <a:tailEnd/>
          </a:ln>
        </p:spPr>
        <p:txBody>
          <a:bodyPr lIns="0" tIns="0" rIns="0" bIns="0"/>
          <a:lstStyle/>
          <a:p>
            <a:pPr algn="ctr"/>
            <a:r>
              <a:rPr lang="en-US" b="1" i="1" dirty="0">
                <a:solidFill>
                  <a:srgbClr val="000000"/>
                </a:solidFill>
                <a:latin typeface="Times New Roman" pitchFamily="18" charset="0"/>
              </a:rPr>
              <a:t>S</a:t>
            </a:r>
            <a:r>
              <a:rPr lang="en-US" b="1" i="1" dirty="0">
                <a:solidFill>
                  <a:srgbClr val="000000"/>
                </a:solidFill>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341027" name="Freeform 69"/>
          <p:cNvSpPr>
            <a:spLocks/>
          </p:cNvSpPr>
          <p:nvPr/>
        </p:nvSpPr>
        <p:spPr bwMode="auto">
          <a:xfrm>
            <a:off x="7480300" y="3014663"/>
            <a:ext cx="395288" cy="590550"/>
          </a:xfrm>
          <a:custGeom>
            <a:avLst/>
            <a:gdLst>
              <a:gd name="T0" fmla="*/ 0 w 249"/>
              <a:gd name="T1" fmla="*/ 0 h 372"/>
              <a:gd name="T2" fmla="*/ 2147483647 w 249"/>
              <a:gd name="T3" fmla="*/ 2147483647 h 372"/>
              <a:gd name="T4" fmla="*/ 0 w 249"/>
              <a:gd name="T5" fmla="*/ 2147483647 h 372"/>
              <a:gd name="T6" fmla="*/ 0 w 249"/>
              <a:gd name="T7" fmla="*/ 0 h 372"/>
              <a:gd name="T8" fmla="*/ 0 60000 65536"/>
              <a:gd name="T9" fmla="*/ 0 60000 65536"/>
              <a:gd name="T10" fmla="*/ 0 60000 65536"/>
              <a:gd name="T11" fmla="*/ 0 60000 65536"/>
              <a:gd name="T12" fmla="*/ 0 w 249"/>
              <a:gd name="T13" fmla="*/ 0 h 372"/>
              <a:gd name="T14" fmla="*/ 249 w 249"/>
              <a:gd name="T15" fmla="*/ 372 h 372"/>
            </a:gdLst>
            <a:ahLst/>
            <a:cxnLst>
              <a:cxn ang="T8">
                <a:pos x="T0" y="T1"/>
              </a:cxn>
              <a:cxn ang="T9">
                <a:pos x="T2" y="T3"/>
              </a:cxn>
              <a:cxn ang="T10">
                <a:pos x="T4" y="T5"/>
              </a:cxn>
              <a:cxn ang="T11">
                <a:pos x="T6" y="T7"/>
              </a:cxn>
            </a:cxnLst>
            <a:rect l="T12" t="T13" r="T14" b="T15"/>
            <a:pathLst>
              <a:path w="249" h="372">
                <a:moveTo>
                  <a:pt x="0" y="0"/>
                </a:moveTo>
                <a:lnTo>
                  <a:pt x="249" y="254"/>
                </a:lnTo>
                <a:lnTo>
                  <a:pt x="0" y="372"/>
                </a:lnTo>
                <a:lnTo>
                  <a:pt x="0" y="0"/>
                </a:lnTo>
                <a:close/>
              </a:path>
            </a:pathLst>
          </a:custGeom>
          <a:solidFill>
            <a:srgbClr val="FFFF00"/>
          </a:solidFill>
          <a:ln w="9525">
            <a:solidFill>
              <a:schemeClr val="tx1"/>
            </a:solidFill>
            <a:round/>
            <a:headEnd/>
            <a:tailEnd/>
          </a:ln>
        </p:spPr>
        <p:txBody>
          <a:bodyPr/>
          <a:lstStyle/>
          <a:p>
            <a:endParaRPr lang="ru-RU" dirty="0"/>
          </a:p>
        </p:txBody>
      </p:sp>
      <p:sp>
        <p:nvSpPr>
          <p:cNvPr id="341028" name="Freeform 70"/>
          <p:cNvSpPr>
            <a:spLocks/>
          </p:cNvSpPr>
          <p:nvPr/>
        </p:nvSpPr>
        <p:spPr bwMode="auto">
          <a:xfrm>
            <a:off x="2389189" y="4413250"/>
            <a:ext cx="371475" cy="730250"/>
          </a:xfrm>
          <a:custGeom>
            <a:avLst/>
            <a:gdLst>
              <a:gd name="T0" fmla="*/ 0 w 234"/>
              <a:gd name="T1" fmla="*/ 0 h 460"/>
              <a:gd name="T2" fmla="*/ 2147483647 w 234"/>
              <a:gd name="T3" fmla="*/ 2147483647 h 460"/>
              <a:gd name="T4" fmla="*/ 2147483647 w 234"/>
              <a:gd name="T5" fmla="*/ 2147483647 h 460"/>
              <a:gd name="T6" fmla="*/ 0 w 234"/>
              <a:gd name="T7" fmla="*/ 0 h 460"/>
              <a:gd name="T8" fmla="*/ 0 60000 65536"/>
              <a:gd name="T9" fmla="*/ 0 60000 65536"/>
              <a:gd name="T10" fmla="*/ 0 60000 65536"/>
              <a:gd name="T11" fmla="*/ 0 60000 65536"/>
              <a:gd name="T12" fmla="*/ 0 w 234"/>
              <a:gd name="T13" fmla="*/ 0 h 460"/>
              <a:gd name="T14" fmla="*/ 234 w 234"/>
              <a:gd name="T15" fmla="*/ 460 h 460"/>
            </a:gdLst>
            <a:ahLst/>
            <a:cxnLst>
              <a:cxn ang="T8">
                <a:pos x="T0" y="T1"/>
              </a:cxn>
              <a:cxn ang="T9">
                <a:pos x="T2" y="T3"/>
              </a:cxn>
              <a:cxn ang="T10">
                <a:pos x="T4" y="T5"/>
              </a:cxn>
              <a:cxn ang="T11">
                <a:pos x="T6" y="T7"/>
              </a:cxn>
            </a:cxnLst>
            <a:rect l="T12" t="T13" r="T14" b="T15"/>
            <a:pathLst>
              <a:path w="234" h="460">
                <a:moveTo>
                  <a:pt x="0" y="0"/>
                </a:moveTo>
                <a:lnTo>
                  <a:pt x="234" y="105"/>
                </a:lnTo>
                <a:lnTo>
                  <a:pt x="4" y="460"/>
                </a:lnTo>
                <a:lnTo>
                  <a:pt x="0" y="0"/>
                </a:lnTo>
                <a:close/>
              </a:path>
            </a:pathLst>
          </a:custGeom>
          <a:solidFill>
            <a:srgbClr val="FFFF00"/>
          </a:solidFill>
          <a:ln w="9525">
            <a:solidFill>
              <a:schemeClr val="tx1"/>
            </a:solidFill>
            <a:round/>
            <a:headEnd/>
            <a:tailEnd/>
          </a:ln>
        </p:spPr>
        <p:txBody>
          <a:bodyPr/>
          <a:lstStyle/>
          <a:p>
            <a:endParaRPr lang="ru-RU" dirty="0"/>
          </a:p>
        </p:txBody>
      </p:sp>
      <p:sp>
        <p:nvSpPr>
          <p:cNvPr id="262215" name="Text Box 71"/>
          <p:cNvSpPr txBox="1">
            <a:spLocks noChangeArrowheads="1"/>
          </p:cNvSpPr>
          <p:nvPr/>
        </p:nvSpPr>
        <p:spPr bwMode="auto">
          <a:xfrm>
            <a:off x="4479926" y="2787650"/>
            <a:ext cx="1059777" cy="369332"/>
          </a:xfrm>
          <a:prstGeom prst="rect">
            <a:avLst/>
          </a:prstGeom>
          <a:noFill/>
          <a:ln w="9525">
            <a:noFill/>
            <a:miter lim="800000"/>
            <a:headEnd/>
            <a:tailEnd/>
          </a:ln>
        </p:spPr>
        <p:txBody>
          <a:bodyPr wrap="none">
            <a:spAutoFit/>
          </a:bodyPr>
          <a:lstStyle/>
          <a:p>
            <a:r>
              <a:rPr lang="ru-RU" b="1" dirty="0"/>
              <a:t>Почему?</a:t>
            </a:r>
          </a:p>
        </p:txBody>
      </p:sp>
      <p:sp>
        <p:nvSpPr>
          <p:cNvPr id="341030" name="Rectangle 63"/>
          <p:cNvSpPr>
            <a:spLocks noChangeArrowheads="1"/>
          </p:cNvSpPr>
          <p:nvPr/>
        </p:nvSpPr>
        <p:spPr bwMode="auto">
          <a:xfrm>
            <a:off x="1806575" y="4589464"/>
            <a:ext cx="954088" cy="1531937"/>
          </a:xfrm>
          <a:prstGeom prst="rect">
            <a:avLst/>
          </a:prstGeom>
          <a:noFill/>
          <a:ln w="38100">
            <a:solidFill>
              <a:srgbClr val="000000"/>
            </a:solidFill>
            <a:prstDash val="dash"/>
            <a:miter lim="800000"/>
            <a:headEnd/>
            <a:tailEnd/>
          </a:ln>
        </p:spPr>
        <p:txBody>
          <a:bodyPr/>
          <a:lstStyle/>
          <a:p>
            <a:endParaRPr lang="ru-RU" dirty="0"/>
          </a:p>
        </p:txBody>
      </p:sp>
      <p:sp>
        <p:nvSpPr>
          <p:cNvPr id="262193" name="AutoShape 49"/>
          <p:cNvSpPr>
            <a:spLocks noChangeArrowheads="1"/>
          </p:cNvSpPr>
          <p:nvPr/>
        </p:nvSpPr>
        <p:spPr bwMode="auto">
          <a:xfrm>
            <a:off x="4171950" y="3444876"/>
            <a:ext cx="2247900" cy="1374775"/>
          </a:xfrm>
          <a:prstGeom prst="wedgeRoundRectCallout">
            <a:avLst>
              <a:gd name="adj1" fmla="val -147528"/>
              <a:gd name="adj2" fmla="val 57505"/>
              <a:gd name="adj3" fmla="val 16667"/>
            </a:avLst>
          </a:prstGeom>
          <a:solidFill>
            <a:schemeClr val="accent1"/>
          </a:solidFill>
          <a:ln w="9525">
            <a:solidFill>
              <a:schemeClr val="tx1"/>
            </a:solidFill>
            <a:miter lim="800000"/>
            <a:headEnd/>
            <a:tailEnd/>
          </a:ln>
        </p:spPr>
        <p:txBody>
          <a:bodyPr/>
          <a:lstStyle/>
          <a:p>
            <a:r>
              <a:rPr lang="ru-RU" b="1" dirty="0"/>
              <a:t>Здесь большая часть налога приходится на производителя</a:t>
            </a:r>
          </a:p>
        </p:txBody>
      </p:sp>
      <p:sp>
        <p:nvSpPr>
          <p:cNvPr id="341032" name="Rectangle 54"/>
          <p:cNvSpPr>
            <a:spLocks noChangeArrowheads="1"/>
          </p:cNvSpPr>
          <p:nvPr/>
        </p:nvSpPr>
        <p:spPr bwMode="auto">
          <a:xfrm>
            <a:off x="6772276" y="3432176"/>
            <a:ext cx="1090613" cy="2722563"/>
          </a:xfrm>
          <a:prstGeom prst="rect">
            <a:avLst/>
          </a:prstGeom>
          <a:noFill/>
          <a:ln w="38100">
            <a:solidFill>
              <a:srgbClr val="000000"/>
            </a:solidFill>
            <a:prstDash val="sysDash"/>
            <a:miter lim="800000"/>
            <a:headEnd/>
            <a:tailEnd/>
          </a:ln>
        </p:spPr>
        <p:txBody>
          <a:bodyPr/>
          <a:lstStyle/>
          <a:p>
            <a:endParaRPr lang="ru-RU" dirty="0"/>
          </a:p>
        </p:txBody>
      </p:sp>
    </p:spTree>
    <p:extLst>
      <p:ext uri="{BB962C8B-B14F-4D97-AF65-F5344CB8AC3E}">
        <p14:creationId xmlns:p14="http://schemas.microsoft.com/office/powerpoint/2010/main" val="5991079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Freeform 31"/>
          <p:cNvSpPr>
            <a:spLocks/>
          </p:cNvSpPr>
          <p:nvPr/>
        </p:nvSpPr>
        <p:spPr bwMode="auto">
          <a:xfrm>
            <a:off x="2478088" y="4210050"/>
            <a:ext cx="7135812" cy="1912938"/>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dirty="0"/>
          </a:p>
        </p:txBody>
      </p:sp>
      <p:sp>
        <p:nvSpPr>
          <p:cNvPr id="342018" name="Rectangle 4"/>
          <p:cNvSpPr>
            <a:spLocks noGrp="1" noChangeArrowheads="1"/>
          </p:cNvSpPr>
          <p:nvPr>
            <p:ph type="title" idx="4294967295"/>
          </p:nvPr>
        </p:nvSpPr>
        <p:spPr>
          <a:xfrm>
            <a:off x="1524000" y="0"/>
            <a:ext cx="9144000" cy="1143000"/>
          </a:xfrm>
        </p:spPr>
        <p:txBody>
          <a:bodyPr/>
          <a:lstStyle/>
          <a:p>
            <a:pPr marL="838200" indent="-838200" algn="ctr"/>
            <a:r>
              <a:rPr lang="ru-RU" altLang="zh-CN" sz="3200" b="1" dirty="0">
                <a:solidFill>
                  <a:srgbClr val="FF3300"/>
                </a:solidFill>
              </a:rPr>
              <a:t>Значимость углов наклона кривых – 2</a:t>
            </a:r>
            <a:r>
              <a:rPr lang="ru-RU" altLang="zh-CN" sz="3200" dirty="0"/>
              <a:t> Паутинообразная модель равновесия–1</a:t>
            </a:r>
            <a:r>
              <a:rPr lang="ru-RU" altLang="zh-CN" sz="3600" dirty="0"/>
              <a:t> </a:t>
            </a:r>
            <a:endParaRPr lang="ru-RU" sz="3600" dirty="0"/>
          </a:p>
        </p:txBody>
      </p:sp>
      <p:sp>
        <p:nvSpPr>
          <p:cNvPr id="342019" name="Rectangle 7"/>
          <p:cNvSpPr>
            <a:spLocks noChangeArrowheads="1"/>
          </p:cNvSpPr>
          <p:nvPr/>
        </p:nvSpPr>
        <p:spPr bwMode="auto">
          <a:xfrm>
            <a:off x="2611438" y="1411289"/>
            <a:ext cx="800100" cy="503237"/>
          </a:xfrm>
          <a:prstGeom prst="rect">
            <a:avLst/>
          </a:prstGeom>
          <a:noFill/>
          <a:ln w="0">
            <a:noFill/>
            <a:miter lim="800000"/>
            <a:headEnd/>
            <a:tailEnd/>
          </a:ln>
        </p:spPr>
        <p:txBody>
          <a:bodyPr lIns="0" tIns="0" rIns="0" bIns="0"/>
          <a:lstStyle/>
          <a:p>
            <a:r>
              <a:rPr lang="en-US" sz="2400" b="1" i="1" dirty="0">
                <a:solidFill>
                  <a:srgbClr val="000000"/>
                </a:solidFill>
              </a:rPr>
              <a:t>P</a:t>
            </a:r>
            <a:r>
              <a:rPr lang="en-US" sz="2400" b="1" i="1" baseline="30000" dirty="0">
                <a:solidFill>
                  <a:srgbClr val="000000"/>
                </a:solidFill>
              </a:rPr>
              <a:t>D,S</a:t>
            </a:r>
            <a:endParaRPr lang="ru-RU" sz="2400" dirty="0"/>
          </a:p>
        </p:txBody>
      </p:sp>
      <p:sp>
        <p:nvSpPr>
          <p:cNvPr id="342020" name="Rectangle 8"/>
          <p:cNvSpPr>
            <a:spLocks noChangeArrowheads="1"/>
          </p:cNvSpPr>
          <p:nvPr/>
        </p:nvSpPr>
        <p:spPr bwMode="auto">
          <a:xfrm>
            <a:off x="9255125" y="6353176"/>
            <a:ext cx="719138" cy="504825"/>
          </a:xfrm>
          <a:prstGeom prst="rect">
            <a:avLst/>
          </a:prstGeom>
          <a:noFill/>
          <a:ln w="25400">
            <a:noFill/>
            <a:miter lim="800000"/>
            <a:headEnd/>
            <a:tailEnd/>
          </a:ln>
        </p:spPr>
        <p:txBody>
          <a:bodyPr lIns="0" tIns="0" rIns="0" bIns="0"/>
          <a:lstStyle/>
          <a:p>
            <a:r>
              <a:rPr lang="en-US" sz="2400" b="1" i="1" dirty="0">
                <a:solidFill>
                  <a:srgbClr val="000000"/>
                </a:solidFill>
              </a:rPr>
              <a:t>Q</a:t>
            </a:r>
            <a:r>
              <a:rPr lang="en-US" sz="2400" b="1" i="1" baseline="30000" dirty="0">
                <a:solidFill>
                  <a:srgbClr val="000000"/>
                </a:solidFill>
              </a:rPr>
              <a:t>D,S</a:t>
            </a:r>
            <a:r>
              <a:rPr lang="en-US" sz="1200" b="1" i="1" dirty="0">
                <a:solidFill>
                  <a:srgbClr val="000000"/>
                </a:solidFill>
              </a:rPr>
              <a:t> </a:t>
            </a:r>
            <a:endParaRPr lang="ru-RU" dirty="0"/>
          </a:p>
        </p:txBody>
      </p:sp>
      <p:sp>
        <p:nvSpPr>
          <p:cNvPr id="342021" name="Rectangle 11"/>
          <p:cNvSpPr>
            <a:spLocks noChangeArrowheads="1"/>
          </p:cNvSpPr>
          <p:nvPr/>
        </p:nvSpPr>
        <p:spPr bwMode="auto">
          <a:xfrm>
            <a:off x="6200775" y="2563814"/>
            <a:ext cx="839788" cy="477837"/>
          </a:xfrm>
          <a:prstGeom prst="rect">
            <a:avLst/>
          </a:prstGeom>
          <a:noFill/>
          <a:ln w="9525">
            <a:noFill/>
            <a:miter lim="800000"/>
            <a:headEnd/>
            <a:tailEnd/>
          </a:ln>
        </p:spPr>
        <p:txBody>
          <a:bodyPr lIns="0" tIns="0" rIns="0" bIns="0"/>
          <a:lstStyle/>
          <a:p>
            <a:pPr algn="ctr"/>
            <a:r>
              <a:rPr lang="en-US" b="1" i="1" dirty="0">
                <a:solidFill>
                  <a:srgbClr val="000000"/>
                </a:solidFill>
                <a:latin typeface="Times New Roman" pitchFamily="18" charset="0"/>
              </a:rPr>
              <a:t>S</a:t>
            </a:r>
            <a:endParaRPr lang="ru-RU" sz="2000" dirty="0"/>
          </a:p>
        </p:txBody>
      </p:sp>
      <p:sp>
        <p:nvSpPr>
          <p:cNvPr id="342022" name="Text Box 14"/>
          <p:cNvSpPr txBox="1">
            <a:spLocks noChangeArrowheads="1"/>
          </p:cNvSpPr>
          <p:nvPr/>
        </p:nvSpPr>
        <p:spPr bwMode="auto">
          <a:xfrm>
            <a:off x="2632076" y="1784350"/>
            <a:ext cx="136842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42023" name="Text Box 15"/>
          <p:cNvSpPr txBox="1">
            <a:spLocks noChangeArrowheads="1"/>
          </p:cNvSpPr>
          <p:nvPr/>
        </p:nvSpPr>
        <p:spPr bwMode="auto">
          <a:xfrm>
            <a:off x="6588126" y="6291263"/>
            <a:ext cx="2716213"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342024" name="Freeform 33"/>
          <p:cNvSpPr>
            <a:spLocks/>
          </p:cNvSpPr>
          <p:nvPr/>
        </p:nvSpPr>
        <p:spPr bwMode="auto">
          <a:xfrm>
            <a:off x="2454276" y="1268413"/>
            <a:ext cx="7527925" cy="4856162"/>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57150">
            <a:solidFill>
              <a:schemeClr val="tx1"/>
            </a:solidFill>
            <a:round/>
            <a:headEnd type="stealth" w="lg" len="lg"/>
            <a:tailEnd type="stealth" w="lg" len="lg"/>
          </a:ln>
        </p:spPr>
        <p:txBody>
          <a:bodyPr/>
          <a:lstStyle/>
          <a:p>
            <a:endParaRPr lang="ru-RU" dirty="0"/>
          </a:p>
        </p:txBody>
      </p:sp>
      <p:sp>
        <p:nvSpPr>
          <p:cNvPr id="342025" name="Rectangle 40"/>
          <p:cNvSpPr>
            <a:spLocks noChangeArrowheads="1"/>
          </p:cNvSpPr>
          <p:nvPr/>
        </p:nvSpPr>
        <p:spPr bwMode="auto">
          <a:xfrm>
            <a:off x="7888288" y="5084764"/>
            <a:ext cx="831850" cy="401637"/>
          </a:xfrm>
          <a:prstGeom prst="rect">
            <a:avLst/>
          </a:prstGeom>
          <a:solidFill>
            <a:srgbClr val="FFFFFF">
              <a:alpha val="89018"/>
            </a:srgbClr>
          </a:solidFill>
          <a:ln w="0">
            <a:noFill/>
            <a:miter lim="800000"/>
            <a:headEnd/>
            <a:tailEnd/>
          </a:ln>
        </p:spPr>
        <p:txBody>
          <a:bodyPr lIns="0" tIns="0" rIns="0" bIns="0"/>
          <a:lstStyle/>
          <a:p>
            <a:pPr algn="ctr"/>
            <a:r>
              <a:rPr lang="en-US" b="1" i="1" dirty="0">
                <a:solidFill>
                  <a:srgbClr val="000000"/>
                </a:solidFill>
                <a:latin typeface="Times New Roman" pitchFamily="18" charset="0"/>
              </a:rPr>
              <a:t>D</a:t>
            </a:r>
            <a:endParaRPr lang="en-US" sz="2000" dirty="0">
              <a:latin typeface="Times New Roman" pitchFamily="18" charset="0"/>
              <a:cs typeface="Times New Roman" pitchFamily="18" charset="0"/>
            </a:endParaRPr>
          </a:p>
        </p:txBody>
      </p:sp>
      <p:sp>
        <p:nvSpPr>
          <p:cNvPr id="342026" name="AutoShape 61"/>
          <p:cNvSpPr>
            <a:spLocks noChangeArrowheads="1"/>
          </p:cNvSpPr>
          <p:nvPr/>
        </p:nvSpPr>
        <p:spPr bwMode="auto">
          <a:xfrm flipV="1">
            <a:off x="2457450" y="2284414"/>
            <a:ext cx="4292600" cy="3729037"/>
          </a:xfrm>
          <a:prstGeom prst="rtTriangle">
            <a:avLst/>
          </a:prstGeom>
          <a:solidFill>
            <a:srgbClr val="009999">
              <a:alpha val="50195"/>
            </a:srgbClr>
          </a:solidFill>
          <a:ln w="57150">
            <a:solidFill>
              <a:srgbClr val="000000"/>
            </a:solidFill>
            <a:miter lim="800000"/>
            <a:headEnd/>
            <a:tailEnd/>
          </a:ln>
        </p:spPr>
        <p:txBody>
          <a:bodyPr rot="10800000"/>
          <a:lstStyle/>
          <a:p>
            <a:endParaRPr lang="ru-RU" dirty="0"/>
          </a:p>
        </p:txBody>
      </p:sp>
      <p:sp>
        <p:nvSpPr>
          <p:cNvPr id="353292" name="Line 12"/>
          <p:cNvSpPr>
            <a:spLocks noChangeShapeType="1"/>
          </p:cNvSpPr>
          <p:nvPr/>
        </p:nvSpPr>
        <p:spPr bwMode="auto">
          <a:xfrm>
            <a:off x="2428876" y="3409950"/>
            <a:ext cx="2995613" cy="0"/>
          </a:xfrm>
          <a:prstGeom prst="line">
            <a:avLst/>
          </a:prstGeom>
          <a:noFill/>
          <a:ln w="57150">
            <a:solidFill>
              <a:schemeClr val="tx1"/>
            </a:solidFill>
            <a:round/>
            <a:headEnd/>
            <a:tailEnd type="stealth" w="med" len="lg"/>
          </a:ln>
        </p:spPr>
        <p:txBody>
          <a:bodyPr/>
          <a:lstStyle/>
          <a:p>
            <a:endParaRPr lang="ru-RU" dirty="0"/>
          </a:p>
        </p:txBody>
      </p:sp>
      <p:sp>
        <p:nvSpPr>
          <p:cNvPr id="353293" name="Line 13"/>
          <p:cNvSpPr>
            <a:spLocks noChangeShapeType="1"/>
          </p:cNvSpPr>
          <p:nvPr/>
        </p:nvSpPr>
        <p:spPr bwMode="auto">
          <a:xfrm flipH="1" flipV="1">
            <a:off x="5435600" y="3411539"/>
            <a:ext cx="7938" cy="1582737"/>
          </a:xfrm>
          <a:prstGeom prst="line">
            <a:avLst/>
          </a:prstGeom>
          <a:noFill/>
          <a:ln w="57150">
            <a:solidFill>
              <a:schemeClr val="tx1"/>
            </a:solidFill>
            <a:round/>
            <a:headEnd type="stealth" w="med" len="lg"/>
            <a:tailEnd type="none" w="sm" len="lg"/>
          </a:ln>
        </p:spPr>
        <p:txBody>
          <a:bodyPr/>
          <a:lstStyle/>
          <a:p>
            <a:endParaRPr lang="ru-RU" dirty="0"/>
          </a:p>
        </p:txBody>
      </p:sp>
      <p:sp>
        <p:nvSpPr>
          <p:cNvPr id="353294" name="Line 14"/>
          <p:cNvSpPr>
            <a:spLocks noChangeShapeType="1"/>
          </p:cNvSpPr>
          <p:nvPr/>
        </p:nvSpPr>
        <p:spPr bwMode="auto">
          <a:xfrm flipV="1">
            <a:off x="3627439" y="4999038"/>
            <a:ext cx="1824037" cy="0"/>
          </a:xfrm>
          <a:prstGeom prst="line">
            <a:avLst/>
          </a:prstGeom>
          <a:noFill/>
          <a:ln w="57150">
            <a:solidFill>
              <a:schemeClr val="tx1"/>
            </a:solidFill>
            <a:round/>
            <a:headEnd type="stealth" w="med" len="lg"/>
            <a:tailEnd/>
          </a:ln>
        </p:spPr>
        <p:txBody>
          <a:bodyPr/>
          <a:lstStyle/>
          <a:p>
            <a:endParaRPr lang="ru-RU" dirty="0"/>
          </a:p>
        </p:txBody>
      </p:sp>
      <p:sp>
        <p:nvSpPr>
          <p:cNvPr id="353295" name="Line 15"/>
          <p:cNvSpPr>
            <a:spLocks noChangeShapeType="1"/>
          </p:cNvSpPr>
          <p:nvPr/>
        </p:nvSpPr>
        <p:spPr bwMode="auto">
          <a:xfrm>
            <a:off x="3652839" y="4525963"/>
            <a:ext cx="1587" cy="431800"/>
          </a:xfrm>
          <a:prstGeom prst="line">
            <a:avLst/>
          </a:prstGeom>
          <a:noFill/>
          <a:ln w="57150">
            <a:solidFill>
              <a:schemeClr val="tx1"/>
            </a:solidFill>
            <a:round/>
            <a:headEnd type="stealth" w="med" len="lg"/>
            <a:tailEnd/>
          </a:ln>
        </p:spPr>
        <p:txBody>
          <a:bodyPr/>
          <a:lstStyle/>
          <a:p>
            <a:endParaRPr lang="ru-RU" dirty="0"/>
          </a:p>
        </p:txBody>
      </p:sp>
      <p:sp>
        <p:nvSpPr>
          <p:cNvPr id="353296" name="Line 16"/>
          <p:cNvSpPr>
            <a:spLocks noChangeShapeType="1"/>
          </p:cNvSpPr>
          <p:nvPr/>
        </p:nvSpPr>
        <p:spPr bwMode="auto">
          <a:xfrm flipV="1">
            <a:off x="3663951" y="4483100"/>
            <a:ext cx="538163" cy="0"/>
          </a:xfrm>
          <a:prstGeom prst="line">
            <a:avLst/>
          </a:prstGeom>
          <a:noFill/>
          <a:ln w="57150">
            <a:solidFill>
              <a:schemeClr val="tx1"/>
            </a:solidFill>
            <a:round/>
            <a:headEnd/>
            <a:tailEnd type="stealth" w="med" len="lg"/>
          </a:ln>
        </p:spPr>
        <p:txBody>
          <a:bodyPr/>
          <a:lstStyle/>
          <a:p>
            <a:endParaRPr lang="ru-RU" dirty="0"/>
          </a:p>
        </p:txBody>
      </p:sp>
      <p:sp>
        <p:nvSpPr>
          <p:cNvPr id="262193" name="AutoShape 49"/>
          <p:cNvSpPr>
            <a:spLocks noChangeArrowheads="1"/>
          </p:cNvSpPr>
          <p:nvPr/>
        </p:nvSpPr>
        <p:spPr bwMode="auto">
          <a:xfrm>
            <a:off x="7219950" y="2935289"/>
            <a:ext cx="2247900" cy="1171575"/>
          </a:xfrm>
          <a:prstGeom prst="wedgeRoundRectCallout">
            <a:avLst>
              <a:gd name="adj1" fmla="val -190185"/>
              <a:gd name="adj2" fmla="val 93495"/>
              <a:gd name="adj3" fmla="val 16667"/>
            </a:avLst>
          </a:prstGeom>
          <a:solidFill>
            <a:schemeClr val="accent1"/>
          </a:solidFill>
          <a:ln w="9525">
            <a:solidFill>
              <a:schemeClr val="tx1"/>
            </a:solidFill>
            <a:miter lim="800000"/>
            <a:headEnd/>
            <a:tailEnd/>
          </a:ln>
        </p:spPr>
        <p:txBody>
          <a:bodyPr/>
          <a:lstStyle/>
          <a:p>
            <a:r>
              <a:rPr lang="ru-RU" b="1" dirty="0"/>
              <a:t>Случай устойчивого равновесия</a:t>
            </a:r>
          </a:p>
        </p:txBody>
      </p:sp>
    </p:spTree>
    <p:extLst>
      <p:ext uri="{BB962C8B-B14F-4D97-AF65-F5344CB8AC3E}">
        <p14:creationId xmlns:p14="http://schemas.microsoft.com/office/powerpoint/2010/main" val="43188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3292"/>
                                        </p:tgtEl>
                                        <p:attrNameLst>
                                          <p:attrName>style.visibility</p:attrName>
                                        </p:attrNameLst>
                                      </p:cBhvr>
                                      <p:to>
                                        <p:strVal val="visible"/>
                                      </p:to>
                                    </p:set>
                                    <p:animEffect transition="in" filter="wipe(left)">
                                      <p:cBhvr>
                                        <p:cTn id="7" dur="500"/>
                                        <p:tgtEl>
                                          <p:spTgt spid="3532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53293"/>
                                        </p:tgtEl>
                                        <p:attrNameLst>
                                          <p:attrName>style.visibility</p:attrName>
                                        </p:attrNameLst>
                                      </p:cBhvr>
                                      <p:to>
                                        <p:strVal val="visible"/>
                                      </p:to>
                                    </p:set>
                                    <p:animEffect transition="in" filter="wipe(up)">
                                      <p:cBhvr>
                                        <p:cTn id="12" dur="500"/>
                                        <p:tgtEl>
                                          <p:spTgt spid="3532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53294"/>
                                        </p:tgtEl>
                                        <p:attrNameLst>
                                          <p:attrName>style.visibility</p:attrName>
                                        </p:attrNameLst>
                                      </p:cBhvr>
                                      <p:to>
                                        <p:strVal val="visible"/>
                                      </p:to>
                                    </p:set>
                                    <p:animEffect transition="in" filter="wipe(right)">
                                      <p:cBhvr>
                                        <p:cTn id="17" dur="500"/>
                                        <p:tgtEl>
                                          <p:spTgt spid="3532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53295"/>
                                        </p:tgtEl>
                                        <p:attrNameLst>
                                          <p:attrName>style.visibility</p:attrName>
                                        </p:attrNameLst>
                                      </p:cBhvr>
                                      <p:to>
                                        <p:strVal val="visible"/>
                                      </p:to>
                                    </p:set>
                                    <p:animEffect transition="in" filter="wipe(down)">
                                      <p:cBhvr>
                                        <p:cTn id="22" dur="500"/>
                                        <p:tgtEl>
                                          <p:spTgt spid="3532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53296"/>
                                        </p:tgtEl>
                                        <p:attrNameLst>
                                          <p:attrName>style.visibility</p:attrName>
                                        </p:attrNameLst>
                                      </p:cBhvr>
                                      <p:to>
                                        <p:strVal val="visible"/>
                                      </p:to>
                                    </p:set>
                                    <p:animEffect transition="in" filter="wipe(left)">
                                      <p:cBhvr>
                                        <p:cTn id="27" dur="500"/>
                                        <p:tgtEl>
                                          <p:spTgt spid="3532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62193"/>
                                        </p:tgtEl>
                                        <p:attrNameLst>
                                          <p:attrName>style.visibility</p:attrName>
                                        </p:attrNameLst>
                                      </p:cBhvr>
                                      <p:to>
                                        <p:strVal val="visible"/>
                                      </p:to>
                                    </p:set>
                                    <p:animEffect transition="in" filter="wipe(up)">
                                      <p:cBhvr>
                                        <p:cTn id="32" dur="500"/>
                                        <p:tgtEl>
                                          <p:spTgt spid="262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292" grpId="0" animBg="1"/>
      <p:bldP spid="353293" grpId="0" animBg="1"/>
      <p:bldP spid="353294" grpId="0" animBg="1"/>
      <p:bldP spid="353295" grpId="0" animBg="1"/>
      <p:bldP spid="353296" grpId="0" animBg="1"/>
      <p:bldP spid="26219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Freeform 51"/>
          <p:cNvSpPr>
            <a:spLocks/>
          </p:cNvSpPr>
          <p:nvPr/>
        </p:nvSpPr>
        <p:spPr bwMode="auto">
          <a:xfrm>
            <a:off x="2654300" y="2349501"/>
            <a:ext cx="6070600" cy="3827463"/>
          </a:xfrm>
          <a:custGeom>
            <a:avLst/>
            <a:gdLst>
              <a:gd name="T0" fmla="*/ 0 w 20000"/>
              <a:gd name="T1" fmla="*/ 0 h 20000"/>
              <a:gd name="T2" fmla="*/ 0 w 20000"/>
              <a:gd name="T3" fmla="*/ 2147483647 h 20000"/>
              <a:gd name="T4" fmla="*/ 2147483647 w 20000"/>
              <a:gd name="T5" fmla="*/ 2147483647 h 20000"/>
              <a:gd name="T6" fmla="*/ 0 w 20000"/>
              <a:gd name="T7" fmla="*/ 0 h 20000"/>
              <a:gd name="T8" fmla="*/ 0 60000 65536"/>
              <a:gd name="T9" fmla="*/ 0 60000 65536"/>
              <a:gd name="T10" fmla="*/ 0 60000 65536"/>
              <a:gd name="T11" fmla="*/ 0 60000 65536"/>
              <a:gd name="T12" fmla="*/ 0 w 20000"/>
              <a:gd name="T13" fmla="*/ 0 h 20000"/>
              <a:gd name="T14" fmla="*/ 20000 w 20000"/>
              <a:gd name="T15" fmla="*/ 20000 h 20000"/>
            </a:gdLst>
            <a:ahLst/>
            <a:cxnLst>
              <a:cxn ang="T8">
                <a:pos x="T0" y="T1"/>
              </a:cxn>
              <a:cxn ang="T9">
                <a:pos x="T2" y="T3"/>
              </a:cxn>
              <a:cxn ang="T10">
                <a:pos x="T4" y="T5"/>
              </a:cxn>
              <a:cxn ang="T11">
                <a:pos x="T6" y="T7"/>
              </a:cxn>
            </a:cxnLst>
            <a:rect l="T12" t="T13" r="T14" b="T15"/>
            <a:pathLst>
              <a:path w="20000" h="20000">
                <a:moveTo>
                  <a:pt x="0" y="0"/>
                </a:moveTo>
                <a:lnTo>
                  <a:pt x="0" y="19989"/>
                </a:lnTo>
                <a:lnTo>
                  <a:pt x="19993" y="19989"/>
                </a:lnTo>
                <a:lnTo>
                  <a:pt x="0" y="0"/>
                </a:lnTo>
                <a:close/>
              </a:path>
            </a:pathLst>
          </a:custGeom>
          <a:solidFill>
            <a:srgbClr val="FF9900"/>
          </a:solidFill>
          <a:ln w="57150">
            <a:solidFill>
              <a:srgbClr val="000000"/>
            </a:solidFill>
            <a:round/>
            <a:headEnd/>
            <a:tailEnd/>
          </a:ln>
        </p:spPr>
        <p:txBody>
          <a:bodyPr/>
          <a:lstStyle/>
          <a:p>
            <a:endParaRPr lang="ru-RU" dirty="0"/>
          </a:p>
        </p:txBody>
      </p:sp>
      <p:sp>
        <p:nvSpPr>
          <p:cNvPr id="343042" name="Rectangle 4"/>
          <p:cNvSpPr>
            <a:spLocks noGrp="1" noChangeArrowheads="1"/>
          </p:cNvSpPr>
          <p:nvPr>
            <p:ph type="title" idx="4294967295"/>
          </p:nvPr>
        </p:nvSpPr>
        <p:spPr>
          <a:xfrm>
            <a:off x="943897" y="0"/>
            <a:ext cx="10309121" cy="1143000"/>
          </a:xfrm>
        </p:spPr>
        <p:txBody>
          <a:bodyPr>
            <a:normAutofit/>
          </a:bodyPr>
          <a:lstStyle/>
          <a:p>
            <a:pPr marL="838200" indent="-838200" algn="ctr"/>
            <a:r>
              <a:rPr lang="ru-RU" altLang="zh-CN" sz="3200" b="1" dirty="0">
                <a:solidFill>
                  <a:srgbClr val="FF3300"/>
                </a:solidFill>
              </a:rPr>
              <a:t>Значимость углов наклона кривых – 3</a:t>
            </a:r>
            <a:r>
              <a:rPr lang="ru-RU" altLang="zh-CN" sz="3200" dirty="0"/>
              <a:t> Паутинообразная модель </a:t>
            </a:r>
            <a:r>
              <a:rPr lang="ru-RU" altLang="zh-CN" sz="3200" dirty="0" smtClean="0"/>
              <a:t>равновесия–2 (</a:t>
            </a:r>
            <a:r>
              <a:rPr lang="ru-RU" altLang="zh-CN" sz="3200" dirty="0" smtClean="0">
                <a:hlinkClick r:id="rId2" action="ppaction://hlinksldjump"/>
              </a:rPr>
              <a:t>возврат?</a:t>
            </a:r>
            <a:r>
              <a:rPr lang="ru-RU" altLang="zh-CN" sz="3200" dirty="0" smtClean="0"/>
              <a:t>)</a:t>
            </a:r>
            <a:endParaRPr lang="ru-RU" sz="3200" dirty="0"/>
          </a:p>
        </p:txBody>
      </p:sp>
      <p:sp>
        <p:nvSpPr>
          <p:cNvPr id="343043" name="Rectangle 20"/>
          <p:cNvSpPr>
            <a:spLocks noChangeArrowheads="1"/>
          </p:cNvSpPr>
          <p:nvPr/>
        </p:nvSpPr>
        <p:spPr bwMode="auto">
          <a:xfrm>
            <a:off x="7937501" y="4902200"/>
            <a:ext cx="765175" cy="414338"/>
          </a:xfrm>
          <a:prstGeom prst="rect">
            <a:avLst/>
          </a:prstGeom>
          <a:solidFill>
            <a:schemeClr val="bg1"/>
          </a:solidFill>
          <a:ln w="0">
            <a:noFill/>
            <a:miter lim="800000"/>
            <a:headEnd/>
            <a:tailEnd/>
          </a:ln>
        </p:spPr>
        <p:txBody>
          <a:bodyPr lIns="0" tIns="0" rIns="0" bIns="0"/>
          <a:lstStyle/>
          <a:p>
            <a:pPr algn="ctr"/>
            <a:r>
              <a:rPr lang="en-US" b="1" i="1" dirty="0">
                <a:solidFill>
                  <a:srgbClr val="000000"/>
                </a:solidFill>
                <a:latin typeface="Times New Roman" pitchFamily="18" charset="0"/>
              </a:rPr>
              <a:t>D</a:t>
            </a:r>
            <a:endParaRPr lang="en-US" sz="2000" dirty="0">
              <a:latin typeface="Times New Roman" pitchFamily="18" charset="0"/>
              <a:cs typeface="Times New Roman" pitchFamily="18" charset="0"/>
            </a:endParaRPr>
          </a:p>
        </p:txBody>
      </p:sp>
      <p:sp>
        <p:nvSpPr>
          <p:cNvPr id="343044" name="AutoShape 37"/>
          <p:cNvSpPr>
            <a:spLocks noChangeArrowheads="1"/>
          </p:cNvSpPr>
          <p:nvPr/>
        </p:nvSpPr>
        <p:spPr bwMode="auto">
          <a:xfrm flipV="1">
            <a:off x="2665414" y="2249489"/>
            <a:ext cx="5462587" cy="1677987"/>
          </a:xfrm>
          <a:prstGeom prst="rtTriangle">
            <a:avLst/>
          </a:prstGeom>
          <a:solidFill>
            <a:srgbClr val="009999">
              <a:alpha val="50195"/>
            </a:srgbClr>
          </a:solidFill>
          <a:ln w="57150">
            <a:solidFill>
              <a:srgbClr val="000000"/>
            </a:solidFill>
            <a:miter lim="800000"/>
            <a:headEnd/>
            <a:tailEnd/>
          </a:ln>
        </p:spPr>
        <p:txBody>
          <a:bodyPr rot="10800000"/>
          <a:lstStyle/>
          <a:p>
            <a:endParaRPr lang="ru-RU" dirty="0"/>
          </a:p>
        </p:txBody>
      </p:sp>
      <p:sp>
        <p:nvSpPr>
          <p:cNvPr id="343045" name="Freeform 38"/>
          <p:cNvSpPr>
            <a:spLocks/>
          </p:cNvSpPr>
          <p:nvPr/>
        </p:nvSpPr>
        <p:spPr bwMode="auto">
          <a:xfrm>
            <a:off x="2625726" y="1314451"/>
            <a:ext cx="6848475" cy="4856163"/>
          </a:xfrm>
          <a:custGeom>
            <a:avLst/>
            <a:gdLst>
              <a:gd name="T0" fmla="*/ 2147483647 w 1928"/>
              <a:gd name="T1" fmla="*/ 0 h 1019"/>
              <a:gd name="T2" fmla="*/ 0 w 1928"/>
              <a:gd name="T3" fmla="*/ 2147483647 h 1019"/>
              <a:gd name="T4" fmla="*/ 2147483647 w 1928"/>
              <a:gd name="T5" fmla="*/ 2147483647 h 1019"/>
              <a:gd name="T6" fmla="*/ 0 60000 65536"/>
              <a:gd name="T7" fmla="*/ 0 60000 65536"/>
              <a:gd name="T8" fmla="*/ 0 60000 65536"/>
              <a:gd name="T9" fmla="*/ 0 w 1928"/>
              <a:gd name="T10" fmla="*/ 0 h 1019"/>
              <a:gd name="T11" fmla="*/ 1928 w 1928"/>
              <a:gd name="T12" fmla="*/ 1019 h 1019"/>
            </a:gdLst>
            <a:ahLst/>
            <a:cxnLst>
              <a:cxn ang="T6">
                <a:pos x="T0" y="T1"/>
              </a:cxn>
              <a:cxn ang="T7">
                <a:pos x="T2" y="T3"/>
              </a:cxn>
              <a:cxn ang="T8">
                <a:pos x="T4" y="T5"/>
              </a:cxn>
            </a:cxnLst>
            <a:rect l="T9" t="T10" r="T11" b="T12"/>
            <a:pathLst>
              <a:path w="1928" h="1019">
                <a:moveTo>
                  <a:pt x="4" y="0"/>
                </a:moveTo>
                <a:lnTo>
                  <a:pt x="0" y="1019"/>
                </a:lnTo>
                <a:lnTo>
                  <a:pt x="1928" y="1019"/>
                </a:lnTo>
              </a:path>
            </a:pathLst>
          </a:custGeom>
          <a:noFill/>
          <a:ln w="57150">
            <a:solidFill>
              <a:schemeClr val="tx1"/>
            </a:solidFill>
            <a:round/>
            <a:headEnd type="stealth" w="lg" len="lg"/>
            <a:tailEnd type="stealth" w="lg" len="lg"/>
          </a:ln>
        </p:spPr>
        <p:txBody>
          <a:bodyPr/>
          <a:lstStyle/>
          <a:p>
            <a:endParaRPr lang="ru-RU" dirty="0"/>
          </a:p>
        </p:txBody>
      </p:sp>
      <p:sp>
        <p:nvSpPr>
          <p:cNvPr id="343046" name="Rectangle 41"/>
          <p:cNvSpPr>
            <a:spLocks noChangeArrowheads="1"/>
          </p:cNvSpPr>
          <p:nvPr/>
        </p:nvSpPr>
        <p:spPr bwMode="auto">
          <a:xfrm>
            <a:off x="7272338" y="2670176"/>
            <a:ext cx="773112" cy="447675"/>
          </a:xfrm>
          <a:prstGeom prst="rect">
            <a:avLst/>
          </a:prstGeom>
          <a:solidFill>
            <a:schemeClr val="bg1"/>
          </a:solidFill>
          <a:ln w="9525">
            <a:noFill/>
            <a:miter lim="800000"/>
            <a:headEnd/>
            <a:tailEnd/>
          </a:ln>
        </p:spPr>
        <p:txBody>
          <a:bodyPr lIns="0" tIns="0" rIns="0" bIns="0"/>
          <a:lstStyle/>
          <a:p>
            <a:pPr algn="ctr"/>
            <a:r>
              <a:rPr lang="en-US" b="1" i="1" dirty="0">
                <a:solidFill>
                  <a:srgbClr val="000000"/>
                </a:solidFill>
                <a:latin typeface="Times New Roman" pitchFamily="18" charset="0"/>
              </a:rPr>
              <a:t>S</a:t>
            </a:r>
            <a:endParaRPr lang="ru-RU" sz="2000" dirty="0"/>
          </a:p>
        </p:txBody>
      </p:sp>
      <p:sp>
        <p:nvSpPr>
          <p:cNvPr id="343047" name="Rectangle 42"/>
          <p:cNvSpPr>
            <a:spLocks noChangeArrowheads="1"/>
          </p:cNvSpPr>
          <p:nvPr/>
        </p:nvSpPr>
        <p:spPr bwMode="auto">
          <a:xfrm>
            <a:off x="2957513" y="1387475"/>
            <a:ext cx="1257300" cy="503238"/>
          </a:xfrm>
          <a:prstGeom prst="rect">
            <a:avLst/>
          </a:prstGeom>
          <a:noFill/>
          <a:ln w="0">
            <a:noFill/>
            <a:miter lim="800000"/>
            <a:headEnd/>
            <a:tailEnd/>
          </a:ln>
        </p:spPr>
        <p:txBody>
          <a:bodyPr lIns="0" tIns="0" rIns="0" bIns="0"/>
          <a:lstStyle/>
          <a:p>
            <a:r>
              <a:rPr lang="en-US" sz="2400" b="1" i="1" dirty="0">
                <a:solidFill>
                  <a:srgbClr val="000000"/>
                </a:solidFill>
              </a:rPr>
              <a:t>P</a:t>
            </a:r>
            <a:r>
              <a:rPr lang="en-US" sz="2400" b="1" i="1" baseline="30000" dirty="0">
                <a:solidFill>
                  <a:srgbClr val="000000"/>
                </a:solidFill>
              </a:rPr>
              <a:t>D,S</a:t>
            </a:r>
            <a:endParaRPr lang="ru-RU" sz="2400" dirty="0"/>
          </a:p>
        </p:txBody>
      </p:sp>
      <p:sp>
        <p:nvSpPr>
          <p:cNvPr id="343048" name="Text Box 43"/>
          <p:cNvSpPr txBox="1">
            <a:spLocks noChangeArrowheads="1"/>
          </p:cNvSpPr>
          <p:nvPr/>
        </p:nvSpPr>
        <p:spPr bwMode="auto">
          <a:xfrm>
            <a:off x="2978151" y="1760538"/>
            <a:ext cx="2149475" cy="336550"/>
          </a:xfrm>
          <a:prstGeom prst="rect">
            <a:avLst/>
          </a:prstGeom>
          <a:noFill/>
          <a:ln w="9525">
            <a:noFill/>
            <a:miter lim="800000"/>
            <a:headEnd/>
            <a:tailEnd/>
          </a:ln>
        </p:spPr>
        <p:txBody>
          <a:bodyPr>
            <a:spAutoFit/>
          </a:bodyPr>
          <a:lstStyle/>
          <a:p>
            <a:pPr>
              <a:spcBef>
                <a:spcPct val="50000"/>
              </a:spcBef>
            </a:pPr>
            <a:r>
              <a:rPr lang="ru-RU" sz="1600" b="1" dirty="0"/>
              <a:t>Цены блага</a:t>
            </a:r>
          </a:p>
        </p:txBody>
      </p:sp>
      <p:sp>
        <p:nvSpPr>
          <p:cNvPr id="343049" name="Rectangle 44"/>
          <p:cNvSpPr>
            <a:spLocks noChangeArrowheads="1"/>
          </p:cNvSpPr>
          <p:nvPr/>
        </p:nvSpPr>
        <p:spPr bwMode="auto">
          <a:xfrm>
            <a:off x="9017000" y="6353176"/>
            <a:ext cx="1130300" cy="504825"/>
          </a:xfrm>
          <a:prstGeom prst="rect">
            <a:avLst/>
          </a:prstGeom>
          <a:noFill/>
          <a:ln w="25400">
            <a:noFill/>
            <a:miter lim="800000"/>
            <a:headEnd/>
            <a:tailEnd/>
          </a:ln>
        </p:spPr>
        <p:txBody>
          <a:bodyPr lIns="0" tIns="0" rIns="0" bIns="0"/>
          <a:lstStyle/>
          <a:p>
            <a:r>
              <a:rPr lang="en-US" sz="2400" b="1" i="1" dirty="0">
                <a:solidFill>
                  <a:srgbClr val="000000"/>
                </a:solidFill>
              </a:rPr>
              <a:t>Q</a:t>
            </a:r>
            <a:r>
              <a:rPr lang="en-US" sz="2400" b="1" i="1" baseline="30000" dirty="0">
                <a:solidFill>
                  <a:srgbClr val="000000"/>
                </a:solidFill>
              </a:rPr>
              <a:t>D,S</a:t>
            </a:r>
            <a:r>
              <a:rPr lang="en-US" sz="1200" b="1" i="1" dirty="0">
                <a:solidFill>
                  <a:srgbClr val="000000"/>
                </a:solidFill>
              </a:rPr>
              <a:t> </a:t>
            </a:r>
            <a:endParaRPr lang="ru-RU" dirty="0"/>
          </a:p>
        </p:txBody>
      </p:sp>
      <p:sp>
        <p:nvSpPr>
          <p:cNvPr id="343050" name="Text Box 45"/>
          <p:cNvSpPr txBox="1">
            <a:spLocks noChangeArrowheads="1"/>
          </p:cNvSpPr>
          <p:nvPr/>
        </p:nvSpPr>
        <p:spPr bwMode="auto">
          <a:xfrm>
            <a:off x="6319839" y="6291263"/>
            <a:ext cx="2681287" cy="336550"/>
          </a:xfrm>
          <a:prstGeom prst="rect">
            <a:avLst/>
          </a:prstGeom>
          <a:noFill/>
          <a:ln w="9525">
            <a:noFill/>
            <a:miter lim="800000"/>
            <a:headEnd/>
            <a:tailEnd/>
          </a:ln>
        </p:spPr>
        <p:txBody>
          <a:bodyPr>
            <a:spAutoFit/>
          </a:bodyPr>
          <a:lstStyle/>
          <a:p>
            <a:pPr>
              <a:spcBef>
                <a:spcPct val="50000"/>
              </a:spcBef>
            </a:pPr>
            <a:r>
              <a:rPr lang="ru-RU" sz="1600" b="1" dirty="0"/>
              <a:t>Количества блага</a:t>
            </a:r>
          </a:p>
        </p:txBody>
      </p:sp>
      <p:sp>
        <p:nvSpPr>
          <p:cNvPr id="262192" name="AutoShape 48"/>
          <p:cNvSpPr>
            <a:spLocks noChangeArrowheads="1"/>
          </p:cNvSpPr>
          <p:nvPr/>
        </p:nvSpPr>
        <p:spPr bwMode="auto">
          <a:xfrm>
            <a:off x="7388225" y="3132139"/>
            <a:ext cx="2247900" cy="1374775"/>
          </a:xfrm>
          <a:prstGeom prst="wedgeRoundRectCallout">
            <a:avLst>
              <a:gd name="adj1" fmla="val -182699"/>
              <a:gd name="adj2" fmla="val -29444"/>
              <a:gd name="adj3" fmla="val 16667"/>
            </a:avLst>
          </a:prstGeom>
          <a:solidFill>
            <a:schemeClr val="accent1"/>
          </a:solidFill>
          <a:ln w="9525">
            <a:solidFill>
              <a:schemeClr val="tx1"/>
            </a:solidFill>
            <a:miter lim="800000"/>
            <a:headEnd/>
            <a:tailEnd/>
          </a:ln>
        </p:spPr>
        <p:txBody>
          <a:bodyPr/>
          <a:lstStyle/>
          <a:p>
            <a:r>
              <a:rPr lang="ru-RU" b="1" dirty="0"/>
              <a:t>Случай неустойчивого равновесия</a:t>
            </a:r>
          </a:p>
        </p:txBody>
      </p:sp>
      <p:sp>
        <p:nvSpPr>
          <p:cNvPr id="354317" name="Line 13"/>
          <p:cNvSpPr>
            <a:spLocks noChangeShapeType="1"/>
          </p:cNvSpPr>
          <p:nvPr/>
        </p:nvSpPr>
        <p:spPr bwMode="auto">
          <a:xfrm>
            <a:off x="2676526" y="3254375"/>
            <a:ext cx="2066925" cy="1588"/>
          </a:xfrm>
          <a:prstGeom prst="line">
            <a:avLst/>
          </a:prstGeom>
          <a:noFill/>
          <a:ln w="57150">
            <a:solidFill>
              <a:schemeClr val="tx1"/>
            </a:solidFill>
            <a:round/>
            <a:headEnd/>
            <a:tailEnd type="stealth" w="med" len="lg"/>
          </a:ln>
        </p:spPr>
        <p:txBody>
          <a:bodyPr/>
          <a:lstStyle/>
          <a:p>
            <a:endParaRPr lang="ru-RU" dirty="0"/>
          </a:p>
        </p:txBody>
      </p:sp>
      <p:sp>
        <p:nvSpPr>
          <p:cNvPr id="354318" name="Line 14"/>
          <p:cNvSpPr>
            <a:spLocks noChangeShapeType="1"/>
          </p:cNvSpPr>
          <p:nvPr/>
        </p:nvSpPr>
        <p:spPr bwMode="auto">
          <a:xfrm flipV="1">
            <a:off x="4740275" y="3262314"/>
            <a:ext cx="1588" cy="363537"/>
          </a:xfrm>
          <a:prstGeom prst="line">
            <a:avLst/>
          </a:prstGeom>
          <a:noFill/>
          <a:ln w="57150">
            <a:solidFill>
              <a:schemeClr val="tx1"/>
            </a:solidFill>
            <a:round/>
            <a:headEnd type="stealth" w="med" len="lg"/>
            <a:tailEnd type="none" w="sm" len="lg"/>
          </a:ln>
        </p:spPr>
        <p:txBody>
          <a:bodyPr/>
          <a:lstStyle/>
          <a:p>
            <a:endParaRPr lang="ru-RU" dirty="0"/>
          </a:p>
        </p:txBody>
      </p:sp>
      <p:sp>
        <p:nvSpPr>
          <p:cNvPr id="354319" name="Line 15"/>
          <p:cNvSpPr>
            <a:spLocks noChangeShapeType="1"/>
          </p:cNvSpPr>
          <p:nvPr/>
        </p:nvSpPr>
        <p:spPr bwMode="auto">
          <a:xfrm>
            <a:off x="3808413" y="3640139"/>
            <a:ext cx="895350" cy="1587"/>
          </a:xfrm>
          <a:prstGeom prst="line">
            <a:avLst/>
          </a:prstGeom>
          <a:noFill/>
          <a:ln w="57150">
            <a:solidFill>
              <a:schemeClr val="tx1"/>
            </a:solidFill>
            <a:round/>
            <a:headEnd type="stealth" w="med" len="lg"/>
            <a:tailEnd/>
          </a:ln>
        </p:spPr>
        <p:txBody>
          <a:bodyPr/>
          <a:lstStyle/>
          <a:p>
            <a:endParaRPr lang="ru-RU" dirty="0"/>
          </a:p>
        </p:txBody>
      </p:sp>
      <p:sp>
        <p:nvSpPr>
          <p:cNvPr id="354320" name="Line 16"/>
          <p:cNvSpPr>
            <a:spLocks noChangeShapeType="1"/>
          </p:cNvSpPr>
          <p:nvPr/>
        </p:nvSpPr>
        <p:spPr bwMode="auto">
          <a:xfrm flipH="1">
            <a:off x="3813176" y="3116264"/>
            <a:ext cx="3175" cy="477837"/>
          </a:xfrm>
          <a:prstGeom prst="line">
            <a:avLst/>
          </a:prstGeom>
          <a:noFill/>
          <a:ln w="57150">
            <a:solidFill>
              <a:schemeClr val="tx1"/>
            </a:solidFill>
            <a:round/>
            <a:headEnd type="stealth" w="med" len="lg"/>
            <a:tailEnd/>
          </a:ln>
        </p:spPr>
        <p:txBody>
          <a:bodyPr/>
          <a:lstStyle/>
          <a:p>
            <a:endParaRPr lang="ru-RU" dirty="0"/>
          </a:p>
        </p:txBody>
      </p:sp>
      <p:sp>
        <p:nvSpPr>
          <p:cNvPr id="354321" name="Line 17"/>
          <p:cNvSpPr>
            <a:spLocks noChangeShapeType="1"/>
          </p:cNvSpPr>
          <p:nvPr/>
        </p:nvSpPr>
        <p:spPr bwMode="auto">
          <a:xfrm>
            <a:off x="3810000" y="3095625"/>
            <a:ext cx="1366838" cy="0"/>
          </a:xfrm>
          <a:prstGeom prst="line">
            <a:avLst/>
          </a:prstGeom>
          <a:noFill/>
          <a:ln w="57150">
            <a:solidFill>
              <a:schemeClr val="tx1"/>
            </a:solidFill>
            <a:round/>
            <a:headEnd/>
            <a:tailEnd type="stealth" w="med" len="lg"/>
          </a:ln>
        </p:spPr>
        <p:txBody>
          <a:bodyPr/>
          <a:lstStyle/>
          <a:p>
            <a:endParaRPr lang="ru-RU" dirty="0"/>
          </a:p>
        </p:txBody>
      </p:sp>
      <p:sp>
        <p:nvSpPr>
          <p:cNvPr id="354322" name="Line 18"/>
          <p:cNvSpPr>
            <a:spLocks noChangeShapeType="1"/>
          </p:cNvSpPr>
          <p:nvPr/>
        </p:nvSpPr>
        <p:spPr bwMode="auto">
          <a:xfrm flipH="1" flipV="1">
            <a:off x="5127626" y="3149601"/>
            <a:ext cx="4763" cy="696913"/>
          </a:xfrm>
          <a:prstGeom prst="line">
            <a:avLst/>
          </a:prstGeom>
          <a:noFill/>
          <a:ln w="57150">
            <a:solidFill>
              <a:schemeClr val="tx1"/>
            </a:solidFill>
            <a:round/>
            <a:headEnd type="stealth" w="med" len="lg"/>
            <a:tailEnd type="none" w="sm" len="lg"/>
          </a:ln>
        </p:spPr>
        <p:txBody>
          <a:bodyPr/>
          <a:lstStyle/>
          <a:p>
            <a:endParaRPr lang="ru-RU" dirty="0"/>
          </a:p>
        </p:txBody>
      </p:sp>
      <p:sp>
        <p:nvSpPr>
          <p:cNvPr id="354323" name="Line 19"/>
          <p:cNvSpPr>
            <a:spLocks noChangeShapeType="1"/>
          </p:cNvSpPr>
          <p:nvPr/>
        </p:nvSpPr>
        <p:spPr bwMode="auto">
          <a:xfrm flipV="1">
            <a:off x="2827339" y="3905251"/>
            <a:ext cx="2306637" cy="3175"/>
          </a:xfrm>
          <a:prstGeom prst="line">
            <a:avLst/>
          </a:prstGeom>
          <a:noFill/>
          <a:ln w="57150">
            <a:solidFill>
              <a:schemeClr val="tx1"/>
            </a:solidFill>
            <a:round/>
            <a:headEnd type="stealth" w="med" len="lg"/>
            <a:tailEnd/>
          </a:ln>
        </p:spPr>
        <p:txBody>
          <a:bodyPr/>
          <a:lstStyle/>
          <a:p>
            <a:endParaRPr lang="ru-RU" dirty="0"/>
          </a:p>
        </p:txBody>
      </p:sp>
      <p:sp>
        <p:nvSpPr>
          <p:cNvPr id="354324" name="Line 20"/>
          <p:cNvSpPr>
            <a:spLocks noChangeShapeType="1"/>
          </p:cNvSpPr>
          <p:nvPr/>
        </p:nvSpPr>
        <p:spPr bwMode="auto">
          <a:xfrm>
            <a:off x="2847975" y="2493963"/>
            <a:ext cx="0" cy="1408112"/>
          </a:xfrm>
          <a:prstGeom prst="line">
            <a:avLst/>
          </a:prstGeom>
          <a:noFill/>
          <a:ln w="57150">
            <a:solidFill>
              <a:schemeClr val="tx1"/>
            </a:solidFill>
            <a:round/>
            <a:headEnd type="stealth" w="med" len="lg"/>
            <a:tailEnd/>
          </a:ln>
        </p:spPr>
        <p:txBody>
          <a:bodyPr/>
          <a:lstStyle/>
          <a:p>
            <a:endParaRPr lang="ru-RU" dirty="0"/>
          </a:p>
        </p:txBody>
      </p:sp>
      <p:sp>
        <p:nvSpPr>
          <p:cNvPr id="354325" name="Line 21"/>
          <p:cNvSpPr>
            <a:spLocks noChangeShapeType="1"/>
          </p:cNvSpPr>
          <p:nvPr/>
        </p:nvSpPr>
        <p:spPr bwMode="auto">
          <a:xfrm flipV="1">
            <a:off x="2870201" y="2487613"/>
            <a:ext cx="4316413" cy="0"/>
          </a:xfrm>
          <a:prstGeom prst="line">
            <a:avLst/>
          </a:prstGeom>
          <a:noFill/>
          <a:ln w="57150">
            <a:solidFill>
              <a:schemeClr val="tx1"/>
            </a:solidFill>
            <a:round/>
            <a:headEnd/>
            <a:tailEnd type="stealth" w="med" len="lg"/>
          </a:ln>
        </p:spPr>
        <p:txBody>
          <a:bodyPr/>
          <a:lstStyle/>
          <a:p>
            <a:endParaRPr lang="ru-RU" dirty="0"/>
          </a:p>
        </p:txBody>
      </p:sp>
    </p:spTree>
    <p:extLst>
      <p:ext uri="{BB962C8B-B14F-4D97-AF65-F5344CB8AC3E}">
        <p14:creationId xmlns:p14="http://schemas.microsoft.com/office/powerpoint/2010/main" val="31781723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6"/>
          <p:cNvSpPr>
            <a:spLocks noChangeArrowheads="1"/>
          </p:cNvSpPr>
          <p:nvPr/>
        </p:nvSpPr>
        <p:spPr bwMode="auto">
          <a:xfrm>
            <a:off x="4002089" y="3128963"/>
            <a:ext cx="917575" cy="804862"/>
          </a:xfrm>
          <a:prstGeom prst="rect">
            <a:avLst/>
          </a:prstGeom>
          <a:solidFill>
            <a:srgbClr val="FFFF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endParaRPr lang="ru-RU" altLang="ru-RU">
              <a:solidFill>
                <a:srgbClr val="000000"/>
              </a:solidFill>
            </a:endParaRPr>
          </a:p>
        </p:txBody>
      </p:sp>
      <p:sp>
        <p:nvSpPr>
          <p:cNvPr id="13315" name="Rectangle 2"/>
          <p:cNvSpPr>
            <a:spLocks noGrp="1" noChangeArrowheads="1"/>
          </p:cNvSpPr>
          <p:nvPr>
            <p:ph type="title"/>
          </p:nvPr>
        </p:nvSpPr>
        <p:spPr>
          <a:xfrm>
            <a:off x="1283111" y="231775"/>
            <a:ext cx="9384890" cy="1143000"/>
          </a:xfrm>
        </p:spPr>
        <p:txBody>
          <a:bodyPr/>
          <a:lstStyle/>
          <a:p>
            <a:pPr eaLnBrk="1" hangingPunct="1"/>
            <a:r>
              <a:rPr lang="ru-RU" altLang="zh-CN" sz="3200" dirty="0" smtClean="0"/>
              <a:t>Рыночная </a:t>
            </a:r>
            <a:r>
              <a:rPr lang="ru-RU" altLang="zh-CN" sz="3200" dirty="0"/>
              <a:t>сила в случае </a:t>
            </a:r>
            <a:r>
              <a:rPr lang="ru-RU" altLang="zh-CN" sz="3200" b="1" dirty="0" smtClean="0"/>
              <a:t>монополии </a:t>
            </a:r>
            <a:r>
              <a:rPr lang="ru-RU" altLang="zh-CN" sz="3200" dirty="0" smtClean="0"/>
              <a:t>(</a:t>
            </a:r>
            <a:r>
              <a:rPr lang="ru-RU" altLang="zh-CN" sz="3200" dirty="0" smtClean="0">
                <a:hlinkClick r:id="rId2" action="ppaction://hlinksldjump"/>
              </a:rPr>
              <a:t>возврат?</a:t>
            </a:r>
            <a:r>
              <a:rPr lang="ru-RU" altLang="zh-CN" sz="3200" dirty="0" smtClean="0"/>
              <a:t>)</a:t>
            </a:r>
            <a:endParaRPr lang="ru-RU" altLang="ru-RU" sz="3200" dirty="0"/>
          </a:p>
        </p:txBody>
      </p:sp>
      <p:sp>
        <p:nvSpPr>
          <p:cNvPr id="4101" name="AutoShape 5"/>
          <p:cNvSpPr>
            <a:spLocks noChangeArrowheads="1"/>
          </p:cNvSpPr>
          <p:nvPr/>
        </p:nvSpPr>
        <p:spPr bwMode="auto">
          <a:xfrm>
            <a:off x="4932364" y="3121026"/>
            <a:ext cx="911225" cy="803275"/>
          </a:xfrm>
          <a:prstGeom prst="rtTriangle">
            <a:avLst/>
          </a:prstGeom>
          <a:solidFill>
            <a:srgbClr val="FF33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endParaRPr lang="ru-RU" altLang="ru-RU">
              <a:solidFill>
                <a:srgbClr val="000000"/>
              </a:solidFill>
            </a:endParaRPr>
          </a:p>
        </p:txBody>
      </p:sp>
      <p:sp>
        <p:nvSpPr>
          <p:cNvPr id="4105" name="Line 9"/>
          <p:cNvSpPr>
            <a:spLocks noChangeShapeType="1"/>
          </p:cNvSpPr>
          <p:nvPr/>
        </p:nvSpPr>
        <p:spPr bwMode="auto">
          <a:xfrm flipH="1" flipV="1">
            <a:off x="3992564" y="2308226"/>
            <a:ext cx="2967037" cy="2593975"/>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ru-RU">
              <a:solidFill>
                <a:srgbClr val="000000"/>
              </a:solidFill>
            </a:endParaRPr>
          </a:p>
        </p:txBody>
      </p:sp>
      <p:sp>
        <p:nvSpPr>
          <p:cNvPr id="13318" name="Text Box 10"/>
          <p:cNvSpPr txBox="1">
            <a:spLocks noChangeArrowheads="1"/>
          </p:cNvSpPr>
          <p:nvPr/>
        </p:nvSpPr>
        <p:spPr bwMode="auto">
          <a:xfrm>
            <a:off x="8693150" y="4979989"/>
            <a:ext cx="1284288"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ru-RU" altLang="ru-RU" sz="1600">
                <a:solidFill>
                  <a:srgbClr val="000000"/>
                </a:solidFill>
                <a:latin typeface="Arial Rounded MT Bold" panose="020F0704030504030204" pitchFamily="34" charset="0"/>
              </a:rPr>
              <a:t>Количеств</a:t>
            </a:r>
            <a:r>
              <a:rPr lang="en-US" altLang="ru-RU" sz="1600">
                <a:solidFill>
                  <a:srgbClr val="000000"/>
                </a:solidFill>
                <a:latin typeface="Arial Rounded MT Bold" panose="020F0704030504030204" pitchFamily="34" charset="0"/>
              </a:rPr>
              <a:t>а</a:t>
            </a:r>
            <a:r>
              <a:rPr lang="ru-RU" altLang="ru-RU" sz="1600">
                <a:solidFill>
                  <a:srgbClr val="000000"/>
                </a:solidFill>
                <a:latin typeface="Arial Rounded MT Bold" panose="020F0704030504030204" pitchFamily="34" charset="0"/>
              </a:rPr>
              <a:t> блага</a:t>
            </a:r>
          </a:p>
        </p:txBody>
      </p:sp>
      <p:sp>
        <p:nvSpPr>
          <p:cNvPr id="13319" name="Text Box 11"/>
          <p:cNvSpPr txBox="1">
            <a:spLocks noChangeArrowheads="1"/>
          </p:cNvSpPr>
          <p:nvPr/>
        </p:nvSpPr>
        <p:spPr bwMode="auto">
          <a:xfrm>
            <a:off x="3536950" y="1852614"/>
            <a:ext cx="6302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n-US" altLang="ru-RU" i="1">
                <a:solidFill>
                  <a:srgbClr val="000000"/>
                </a:solidFill>
                <a:latin typeface="Arial Rounded MT Bold" panose="020F0704030504030204" pitchFamily="34" charset="0"/>
              </a:rPr>
              <a:t>P</a:t>
            </a:r>
            <a:endParaRPr lang="ru-RU" altLang="ru-RU">
              <a:solidFill>
                <a:srgbClr val="000000"/>
              </a:solidFill>
              <a:latin typeface="Arial Rounded MT Bold" panose="020F0704030504030204" pitchFamily="34" charset="0"/>
            </a:endParaRPr>
          </a:p>
        </p:txBody>
      </p:sp>
      <p:sp>
        <p:nvSpPr>
          <p:cNvPr id="4109" name="Line 13"/>
          <p:cNvSpPr>
            <a:spLocks noChangeShapeType="1"/>
          </p:cNvSpPr>
          <p:nvPr/>
        </p:nvSpPr>
        <p:spPr bwMode="auto">
          <a:xfrm flipH="1" flipV="1">
            <a:off x="3997326" y="2317750"/>
            <a:ext cx="1482725" cy="2584450"/>
          </a:xfrm>
          <a:prstGeom prst="line">
            <a:avLst/>
          </a:prstGeom>
          <a:noFill/>
          <a:ln w="38100">
            <a:solidFill>
              <a:srgbClr val="000000"/>
            </a:solidFill>
            <a:prstDash val="sysDot"/>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ru-RU">
              <a:solidFill>
                <a:srgbClr val="000000"/>
              </a:solidFill>
            </a:endParaRPr>
          </a:p>
        </p:txBody>
      </p:sp>
      <p:sp>
        <p:nvSpPr>
          <p:cNvPr id="4110" name="AutoShape 14"/>
          <p:cNvSpPr>
            <a:spLocks noChangeArrowheads="1"/>
          </p:cNvSpPr>
          <p:nvPr/>
        </p:nvSpPr>
        <p:spPr bwMode="auto">
          <a:xfrm>
            <a:off x="4397375" y="1449388"/>
            <a:ext cx="2084388" cy="487362"/>
          </a:xfrm>
          <a:prstGeom prst="wedgeRoundRectCallout">
            <a:avLst>
              <a:gd name="adj1" fmla="val -45431"/>
              <a:gd name="adj2" fmla="val 206676"/>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ru-RU" altLang="ru-RU" sz="1600">
                <a:solidFill>
                  <a:srgbClr val="000000"/>
                </a:solidFill>
                <a:latin typeface="Arial Rounded MT Bold" panose="020F0704030504030204" pitchFamily="34" charset="0"/>
              </a:rPr>
              <a:t>Кривая спроса – </a:t>
            </a:r>
            <a:r>
              <a:rPr lang="ru-RU" altLang="ru-RU" sz="1600" b="1" i="1">
                <a:solidFill>
                  <a:srgbClr val="000000"/>
                </a:solidFill>
                <a:latin typeface="Arial Rounded MT Bold" panose="020F0704030504030204" pitchFamily="34" charset="0"/>
              </a:rPr>
              <a:t>D</a:t>
            </a:r>
            <a:r>
              <a:rPr lang="ru-RU" altLang="ru-RU" sz="1600">
                <a:solidFill>
                  <a:srgbClr val="000000"/>
                </a:solidFill>
                <a:latin typeface="Arial Rounded MT Bold" panose="020F0704030504030204" pitchFamily="34" charset="0"/>
              </a:rPr>
              <a:t> </a:t>
            </a:r>
            <a:endParaRPr lang="en-US" altLang="ru-RU" sz="1600">
              <a:solidFill>
                <a:srgbClr val="000000"/>
              </a:solidFill>
              <a:latin typeface="Arial Rounded MT Bold" panose="020F0704030504030204" pitchFamily="34" charset="0"/>
            </a:endParaRPr>
          </a:p>
          <a:p>
            <a:pPr eaLnBrk="1" fontAlgn="base" hangingPunct="1">
              <a:spcBef>
                <a:spcPct val="0"/>
              </a:spcBef>
              <a:spcAft>
                <a:spcPct val="0"/>
              </a:spcAft>
            </a:pPr>
            <a:endParaRPr lang="ru-RU" altLang="ru-RU" sz="1600">
              <a:solidFill>
                <a:srgbClr val="000000"/>
              </a:solidFill>
              <a:latin typeface="Arial Rounded MT Bold" panose="020F0704030504030204" pitchFamily="34" charset="0"/>
            </a:endParaRPr>
          </a:p>
        </p:txBody>
      </p:sp>
      <p:sp>
        <p:nvSpPr>
          <p:cNvPr id="4111" name="AutoShape 15"/>
          <p:cNvSpPr>
            <a:spLocks noChangeArrowheads="1"/>
          </p:cNvSpPr>
          <p:nvPr/>
        </p:nvSpPr>
        <p:spPr bwMode="auto">
          <a:xfrm>
            <a:off x="6000750" y="5145089"/>
            <a:ext cx="2636838" cy="981075"/>
          </a:xfrm>
          <a:prstGeom prst="wedgeRoundRectCallout">
            <a:avLst>
              <a:gd name="adj1" fmla="val -55718"/>
              <a:gd name="adj2" fmla="val -69255"/>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pPr>
            <a:r>
              <a:rPr lang="ru-RU" altLang="ru-RU" sz="1600">
                <a:solidFill>
                  <a:srgbClr val="000000"/>
                </a:solidFill>
                <a:latin typeface="Arial Rounded MT Bold" panose="020F0704030504030204" pitchFamily="34" charset="0"/>
              </a:rPr>
              <a:t>Величина предложения при совершенной конкуренции</a:t>
            </a:r>
          </a:p>
        </p:txBody>
      </p:sp>
      <p:sp>
        <p:nvSpPr>
          <p:cNvPr id="4112" name="Rectangle 16"/>
          <p:cNvSpPr>
            <a:spLocks noChangeArrowheads="1"/>
          </p:cNvSpPr>
          <p:nvPr/>
        </p:nvSpPr>
        <p:spPr bwMode="auto">
          <a:xfrm>
            <a:off x="3984626" y="3952876"/>
            <a:ext cx="1865313" cy="981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endParaRPr lang="ru-RU" altLang="ru-RU">
              <a:solidFill>
                <a:srgbClr val="000000"/>
              </a:solidFill>
            </a:endParaRPr>
          </a:p>
        </p:txBody>
      </p:sp>
      <p:sp>
        <p:nvSpPr>
          <p:cNvPr id="4113" name="AutoShape 17"/>
          <p:cNvSpPr>
            <a:spLocks noChangeArrowheads="1"/>
          </p:cNvSpPr>
          <p:nvPr/>
        </p:nvSpPr>
        <p:spPr bwMode="auto">
          <a:xfrm>
            <a:off x="3875088" y="5194301"/>
            <a:ext cx="1860550" cy="963613"/>
          </a:xfrm>
          <a:prstGeom prst="wedgeRoundRectCallout">
            <a:avLst>
              <a:gd name="adj1" fmla="val 6741"/>
              <a:gd name="adj2" fmla="val -75042"/>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pPr>
            <a:r>
              <a:rPr lang="ru-RU" altLang="ru-RU" sz="1600">
                <a:solidFill>
                  <a:srgbClr val="000000"/>
                </a:solidFill>
                <a:latin typeface="Arial Rounded MT Bold" panose="020F0704030504030204" pitchFamily="34" charset="0"/>
              </a:rPr>
              <a:t>Величина предложения при монополии</a:t>
            </a:r>
          </a:p>
        </p:txBody>
      </p:sp>
      <p:sp>
        <p:nvSpPr>
          <p:cNvPr id="4114" name="AutoShape 18"/>
          <p:cNvSpPr>
            <a:spLocks noChangeArrowheads="1"/>
          </p:cNvSpPr>
          <p:nvPr/>
        </p:nvSpPr>
        <p:spPr bwMode="auto">
          <a:xfrm>
            <a:off x="1792289" y="4959350"/>
            <a:ext cx="1990725" cy="1530350"/>
          </a:xfrm>
          <a:prstGeom prst="wedgeRoundRectCallout">
            <a:avLst>
              <a:gd name="adj1" fmla="val 58134"/>
              <a:gd name="adj2" fmla="val -116495"/>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pPr>
            <a:r>
              <a:rPr lang="ru-RU" altLang="ru-RU" sz="1600">
                <a:solidFill>
                  <a:srgbClr val="000000"/>
                </a:solidFill>
                <a:latin typeface="Arial Rounded MT Bold" panose="020F0704030504030204" pitchFamily="34" charset="0"/>
              </a:rPr>
              <a:t>Равновесная цена при совершенной конкуренции: </a:t>
            </a:r>
            <a:r>
              <a:rPr lang="ru-RU" altLang="ru-RU" sz="1600" i="1">
                <a:solidFill>
                  <a:srgbClr val="000000"/>
                </a:solidFill>
                <a:latin typeface="Arial Rounded MT Bold" panose="020F0704030504030204" pitchFamily="34" charset="0"/>
              </a:rPr>
              <a:t>MR=P=MC</a:t>
            </a:r>
          </a:p>
        </p:txBody>
      </p:sp>
      <p:sp>
        <p:nvSpPr>
          <p:cNvPr id="4115" name="Line 19"/>
          <p:cNvSpPr>
            <a:spLocks noChangeShapeType="1"/>
          </p:cNvSpPr>
          <p:nvPr/>
        </p:nvSpPr>
        <p:spPr bwMode="auto">
          <a:xfrm rot="16200000" flipV="1">
            <a:off x="5750720" y="2172495"/>
            <a:ext cx="4763" cy="35210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ru-RU">
              <a:solidFill>
                <a:srgbClr val="000000"/>
              </a:solidFill>
            </a:endParaRPr>
          </a:p>
        </p:txBody>
      </p:sp>
      <p:sp>
        <p:nvSpPr>
          <p:cNvPr id="4117" name="Rectangle 21"/>
          <p:cNvSpPr>
            <a:spLocks noChangeArrowheads="1"/>
          </p:cNvSpPr>
          <p:nvPr/>
        </p:nvSpPr>
        <p:spPr bwMode="auto">
          <a:xfrm>
            <a:off x="3992564" y="3130551"/>
            <a:ext cx="930275" cy="17811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endParaRPr lang="ru-RU" altLang="ru-RU">
              <a:solidFill>
                <a:srgbClr val="000000"/>
              </a:solidFill>
            </a:endParaRPr>
          </a:p>
        </p:txBody>
      </p:sp>
      <p:sp>
        <p:nvSpPr>
          <p:cNvPr id="13328" name="Text Box 22"/>
          <p:cNvSpPr txBox="1">
            <a:spLocks noChangeArrowheads="1"/>
          </p:cNvSpPr>
          <p:nvPr/>
        </p:nvSpPr>
        <p:spPr bwMode="auto">
          <a:xfrm>
            <a:off x="10067926" y="4960938"/>
            <a:ext cx="60007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n-US" altLang="ru-RU" i="1">
                <a:solidFill>
                  <a:srgbClr val="000000"/>
                </a:solidFill>
                <a:latin typeface="Arial Rounded MT Bold" panose="020F0704030504030204" pitchFamily="34" charset="0"/>
              </a:rPr>
              <a:t>Q</a:t>
            </a:r>
            <a:endParaRPr lang="ru-RU" altLang="ru-RU">
              <a:solidFill>
                <a:srgbClr val="000000"/>
              </a:solidFill>
              <a:latin typeface="Arial Rounded MT Bold" panose="020F0704030504030204" pitchFamily="34" charset="0"/>
            </a:endParaRPr>
          </a:p>
        </p:txBody>
      </p:sp>
      <p:sp>
        <p:nvSpPr>
          <p:cNvPr id="13329" name="Text Box 23"/>
          <p:cNvSpPr txBox="1">
            <a:spLocks noChangeArrowheads="1"/>
          </p:cNvSpPr>
          <p:nvPr/>
        </p:nvSpPr>
        <p:spPr bwMode="auto">
          <a:xfrm>
            <a:off x="3128964" y="2217739"/>
            <a:ext cx="1216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ru-RU" altLang="ru-RU" sz="1600">
                <a:solidFill>
                  <a:srgbClr val="000000"/>
                </a:solidFill>
                <a:latin typeface="Arial Rounded MT Bold" panose="020F0704030504030204" pitchFamily="34" charset="0"/>
              </a:rPr>
              <a:t>Цены</a:t>
            </a:r>
          </a:p>
        </p:txBody>
      </p:sp>
      <p:sp>
        <p:nvSpPr>
          <p:cNvPr id="4120" name="AutoShape 24"/>
          <p:cNvSpPr>
            <a:spLocks noChangeArrowheads="1"/>
          </p:cNvSpPr>
          <p:nvPr/>
        </p:nvSpPr>
        <p:spPr bwMode="auto">
          <a:xfrm>
            <a:off x="1876425" y="2870200"/>
            <a:ext cx="1881188" cy="1162050"/>
          </a:xfrm>
          <a:prstGeom prst="wedgeRoundRectCallout">
            <a:avLst>
              <a:gd name="adj1" fmla="val 61394"/>
              <a:gd name="adj2" fmla="val -25819"/>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pPr>
            <a:r>
              <a:rPr lang="ru-RU" altLang="ru-RU" sz="1600">
                <a:solidFill>
                  <a:srgbClr val="000000"/>
                </a:solidFill>
                <a:latin typeface="Arial Rounded MT Bold" panose="020F0704030504030204" pitchFamily="34" charset="0"/>
              </a:rPr>
              <a:t>Равновесная цена при монополии: </a:t>
            </a:r>
            <a:r>
              <a:rPr lang="ru-RU" altLang="ru-RU" sz="1600" i="1">
                <a:solidFill>
                  <a:srgbClr val="000000"/>
                </a:solidFill>
                <a:latin typeface="Arial Rounded MT Bold" panose="020F0704030504030204" pitchFamily="34" charset="0"/>
              </a:rPr>
              <a:t>MR=MC</a:t>
            </a:r>
          </a:p>
        </p:txBody>
      </p:sp>
      <p:sp>
        <p:nvSpPr>
          <p:cNvPr id="4121" name="AutoShape 25"/>
          <p:cNvSpPr>
            <a:spLocks noChangeArrowheads="1"/>
          </p:cNvSpPr>
          <p:nvPr/>
        </p:nvSpPr>
        <p:spPr bwMode="auto">
          <a:xfrm>
            <a:off x="5165726" y="2084389"/>
            <a:ext cx="3935413" cy="454025"/>
          </a:xfrm>
          <a:prstGeom prst="wedgeRoundRectCallout">
            <a:avLst>
              <a:gd name="adj1" fmla="val -69403"/>
              <a:gd name="adj2" fmla="val 139861"/>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ru-RU" altLang="ru-RU" sz="1600">
                <a:solidFill>
                  <a:srgbClr val="000000"/>
                </a:solidFill>
                <a:latin typeface="Arial Rounded MT Bold" panose="020F0704030504030204" pitchFamily="34" charset="0"/>
              </a:rPr>
              <a:t>Кривая предельной выручки – </a:t>
            </a:r>
            <a:r>
              <a:rPr lang="ru-RU" altLang="ru-RU" sz="1600" i="1">
                <a:solidFill>
                  <a:srgbClr val="000000"/>
                </a:solidFill>
                <a:latin typeface="Arial Rounded MT Bold" panose="020F0704030504030204" pitchFamily="34" charset="0"/>
              </a:rPr>
              <a:t>MR</a:t>
            </a:r>
          </a:p>
        </p:txBody>
      </p:sp>
      <p:sp>
        <p:nvSpPr>
          <p:cNvPr id="4122" name="AutoShape 26"/>
          <p:cNvSpPr>
            <a:spLocks noChangeArrowheads="1"/>
          </p:cNvSpPr>
          <p:nvPr/>
        </p:nvSpPr>
        <p:spPr bwMode="auto">
          <a:xfrm>
            <a:off x="5949951" y="2616200"/>
            <a:ext cx="4327525" cy="1017588"/>
          </a:xfrm>
          <a:prstGeom prst="wedgeRoundRectCallout">
            <a:avLst>
              <a:gd name="adj1" fmla="val -28542"/>
              <a:gd name="adj2" fmla="val 76676"/>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pPr>
            <a:r>
              <a:rPr lang="ru-RU" altLang="ru-RU" sz="1600">
                <a:solidFill>
                  <a:srgbClr val="000000"/>
                </a:solidFill>
                <a:latin typeface="Arial Rounded MT Bold" panose="020F0704030504030204" pitchFamily="34" charset="0"/>
              </a:rPr>
              <a:t>Кривая предложения – </a:t>
            </a:r>
            <a:r>
              <a:rPr lang="en-US" altLang="ru-RU" sz="1600">
                <a:solidFill>
                  <a:srgbClr val="000000"/>
                </a:solidFill>
                <a:latin typeface="Arial Rounded MT Bold" panose="020F0704030504030204" pitchFamily="34" charset="0"/>
              </a:rPr>
              <a:t>S</a:t>
            </a:r>
            <a:r>
              <a:rPr lang="ru-RU" altLang="ru-RU" sz="1600">
                <a:solidFill>
                  <a:srgbClr val="000000"/>
                </a:solidFill>
                <a:latin typeface="Arial Rounded MT Bold" panose="020F0704030504030204" pitchFamily="34" charset="0"/>
              </a:rPr>
              <a:t> </a:t>
            </a:r>
            <a:r>
              <a:rPr lang="ru-RU" altLang="ru-RU" sz="1600">
                <a:solidFill>
                  <a:srgbClr val="000000"/>
                </a:solidFill>
              </a:rPr>
              <a:t/>
            </a:r>
            <a:br>
              <a:rPr lang="ru-RU" altLang="ru-RU" sz="1600">
                <a:solidFill>
                  <a:srgbClr val="000000"/>
                </a:solidFill>
              </a:rPr>
            </a:br>
            <a:r>
              <a:rPr lang="ru-RU" altLang="ru-RU" sz="1600">
                <a:solidFill>
                  <a:srgbClr val="000000"/>
                </a:solidFill>
                <a:latin typeface="Arial Rounded MT Bold" panose="020F0704030504030204" pitchFamily="34" charset="0"/>
              </a:rPr>
              <a:t>= предельные (переменные) издержки</a:t>
            </a:r>
            <a:r>
              <a:rPr lang="ru-RU" altLang="ru-RU" sz="1600">
                <a:solidFill>
                  <a:srgbClr val="000000"/>
                </a:solidFill>
              </a:rPr>
              <a:t>:</a:t>
            </a:r>
            <a:r>
              <a:rPr lang="ru-RU" altLang="ru-RU" sz="1600">
                <a:solidFill>
                  <a:srgbClr val="000000"/>
                </a:solidFill>
                <a:latin typeface="Arial Rounded MT Bold" panose="020F0704030504030204" pitchFamily="34" charset="0"/>
              </a:rPr>
              <a:t> MC</a:t>
            </a:r>
          </a:p>
        </p:txBody>
      </p:sp>
      <p:sp>
        <p:nvSpPr>
          <p:cNvPr id="13333" name="Freeform 27"/>
          <p:cNvSpPr>
            <a:spLocks/>
          </p:cNvSpPr>
          <p:nvPr/>
        </p:nvSpPr>
        <p:spPr bwMode="auto">
          <a:xfrm>
            <a:off x="3973513" y="1709738"/>
            <a:ext cx="6426200" cy="3219450"/>
          </a:xfrm>
          <a:custGeom>
            <a:avLst/>
            <a:gdLst>
              <a:gd name="T0" fmla="*/ 0 w 2440"/>
              <a:gd name="T1" fmla="*/ 0 h 1680"/>
              <a:gd name="T2" fmla="*/ 0 w 2440"/>
              <a:gd name="T3" fmla="*/ 3219450 h 1680"/>
              <a:gd name="T4" fmla="*/ 6426200 w 2440"/>
              <a:gd name="T5" fmla="*/ 3219450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cmpd="sng">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ru-RU">
              <a:solidFill>
                <a:srgbClr val="000000"/>
              </a:solidFill>
            </a:endParaRPr>
          </a:p>
        </p:txBody>
      </p:sp>
      <p:sp>
        <p:nvSpPr>
          <p:cNvPr id="4125" name="AutoShape 29"/>
          <p:cNvSpPr>
            <a:spLocks noChangeArrowheads="1"/>
          </p:cNvSpPr>
          <p:nvPr/>
        </p:nvSpPr>
        <p:spPr bwMode="auto">
          <a:xfrm>
            <a:off x="7702550" y="4025900"/>
            <a:ext cx="2228850" cy="723900"/>
          </a:xfrm>
          <a:prstGeom prst="wedgeRoundRectCallout">
            <a:avLst>
              <a:gd name="adj1" fmla="val -165954"/>
              <a:gd name="adj2" fmla="val -96931"/>
              <a:gd name="adj3" fmla="val 16667"/>
            </a:avLst>
          </a:prstGeom>
          <a:solidFill>
            <a:srgbClr val="BBE0E3">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pPr>
            <a:r>
              <a:rPr lang="ru-RU" altLang="ru-RU" b="1">
                <a:solidFill>
                  <a:srgbClr val="FF3300"/>
                </a:solidFill>
              </a:rPr>
              <a:t>Безвозвратные</a:t>
            </a:r>
            <a:r>
              <a:rPr lang="ru-RU" altLang="ru-RU">
                <a:solidFill>
                  <a:srgbClr val="000000"/>
                </a:solidFill>
              </a:rPr>
              <a:t> потери избытка</a:t>
            </a:r>
          </a:p>
        </p:txBody>
      </p:sp>
      <p:sp>
        <p:nvSpPr>
          <p:cNvPr id="4124" name="AutoShape 28"/>
          <p:cNvSpPr>
            <a:spLocks noChangeArrowheads="1"/>
          </p:cNvSpPr>
          <p:nvPr/>
        </p:nvSpPr>
        <p:spPr bwMode="auto">
          <a:xfrm>
            <a:off x="1847850" y="1123950"/>
            <a:ext cx="2228850" cy="723900"/>
          </a:xfrm>
          <a:prstGeom prst="wedgeRoundRectCallout">
            <a:avLst>
              <a:gd name="adj1" fmla="val 64815"/>
              <a:gd name="adj2" fmla="val 284648"/>
              <a:gd name="adj3" fmla="val 16667"/>
            </a:avLst>
          </a:prstGeom>
          <a:solidFill>
            <a:srgbClr val="BBE0E3">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pPr>
            <a:r>
              <a:rPr lang="ru-RU" altLang="ru-RU">
                <a:solidFill>
                  <a:srgbClr val="000000"/>
                </a:solidFill>
              </a:rPr>
              <a:t>Потери </a:t>
            </a:r>
            <a:r>
              <a:rPr lang="ru-RU" altLang="ru-RU" b="1">
                <a:solidFill>
                  <a:srgbClr val="000000"/>
                </a:solidFill>
              </a:rPr>
              <a:t>потребителей</a:t>
            </a:r>
          </a:p>
        </p:txBody>
      </p:sp>
    </p:spTree>
    <p:extLst>
      <p:ext uri="{BB962C8B-B14F-4D97-AF65-F5344CB8AC3E}">
        <p14:creationId xmlns:p14="http://schemas.microsoft.com/office/powerpoint/2010/main" val="235697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wipe(up)">
                                      <p:cBhvr>
                                        <p:cTn id="7" dur="500"/>
                                        <p:tgtEl>
                                          <p:spTgt spid="410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10"/>
                                        </p:tgtEl>
                                        <p:attrNameLst>
                                          <p:attrName>style.visibility</p:attrName>
                                        </p:attrNameLst>
                                      </p:cBhvr>
                                      <p:to>
                                        <p:strVal val="visible"/>
                                      </p:to>
                                    </p:set>
                                    <p:animEffect transition="in" filter="wipe(left)">
                                      <p:cBhvr>
                                        <p:cTn id="10" dur="500"/>
                                        <p:tgtEl>
                                          <p:spTgt spid="411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115"/>
                                        </p:tgtEl>
                                        <p:attrNameLst>
                                          <p:attrName>style.visibility</p:attrName>
                                        </p:attrNameLst>
                                      </p:cBhvr>
                                      <p:to>
                                        <p:strVal val="visible"/>
                                      </p:to>
                                    </p:set>
                                    <p:animEffect transition="in" filter="wipe(left)">
                                      <p:cBhvr>
                                        <p:cTn id="15" dur="500"/>
                                        <p:tgtEl>
                                          <p:spTgt spid="411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122"/>
                                        </p:tgtEl>
                                        <p:attrNameLst>
                                          <p:attrName>style.visibility</p:attrName>
                                        </p:attrNameLst>
                                      </p:cBhvr>
                                      <p:to>
                                        <p:strVal val="visible"/>
                                      </p:to>
                                    </p:set>
                                    <p:animEffect transition="in" filter="wipe(left)">
                                      <p:cBhvr>
                                        <p:cTn id="18" dur="500"/>
                                        <p:tgtEl>
                                          <p:spTgt spid="41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4112"/>
                                        </p:tgtEl>
                                        <p:attrNameLst>
                                          <p:attrName>style.visibility</p:attrName>
                                        </p:attrNameLst>
                                      </p:cBhvr>
                                      <p:to>
                                        <p:strVal val="visible"/>
                                      </p:to>
                                    </p:set>
                                    <p:animEffect transition="in" filter="wipe(up)">
                                      <p:cBhvr>
                                        <p:cTn id="23" dur="500"/>
                                        <p:tgtEl>
                                          <p:spTgt spid="411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111"/>
                                        </p:tgtEl>
                                        <p:attrNameLst>
                                          <p:attrName>style.visibility</p:attrName>
                                        </p:attrNameLst>
                                      </p:cBhvr>
                                      <p:to>
                                        <p:strVal val="visible"/>
                                      </p:to>
                                    </p:set>
                                    <p:animEffect transition="in" filter="wipe(left)">
                                      <p:cBhvr>
                                        <p:cTn id="26" dur="500"/>
                                        <p:tgtEl>
                                          <p:spTgt spid="4111"/>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4114"/>
                                        </p:tgtEl>
                                        <p:attrNameLst>
                                          <p:attrName>style.visibility</p:attrName>
                                        </p:attrNameLst>
                                      </p:cBhvr>
                                      <p:to>
                                        <p:strVal val="visible"/>
                                      </p:to>
                                    </p:set>
                                    <p:animEffect transition="in" filter="wipe(up)">
                                      <p:cBhvr>
                                        <p:cTn id="29" dur="500"/>
                                        <p:tgtEl>
                                          <p:spTgt spid="411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4109"/>
                                        </p:tgtEl>
                                        <p:attrNameLst>
                                          <p:attrName>style.visibility</p:attrName>
                                        </p:attrNameLst>
                                      </p:cBhvr>
                                      <p:to>
                                        <p:strVal val="visible"/>
                                      </p:to>
                                    </p:set>
                                    <p:animEffect transition="in" filter="wipe(up)">
                                      <p:cBhvr>
                                        <p:cTn id="34" dur="500"/>
                                        <p:tgtEl>
                                          <p:spTgt spid="410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121"/>
                                        </p:tgtEl>
                                        <p:attrNameLst>
                                          <p:attrName>style.visibility</p:attrName>
                                        </p:attrNameLst>
                                      </p:cBhvr>
                                      <p:to>
                                        <p:strVal val="visible"/>
                                      </p:to>
                                    </p:set>
                                    <p:animEffect transition="in" filter="wipe(down)">
                                      <p:cBhvr>
                                        <p:cTn id="37" dur="500"/>
                                        <p:tgtEl>
                                          <p:spTgt spid="412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117"/>
                                        </p:tgtEl>
                                        <p:attrNameLst>
                                          <p:attrName>style.visibility</p:attrName>
                                        </p:attrNameLst>
                                      </p:cBhvr>
                                      <p:to>
                                        <p:strVal val="visible"/>
                                      </p:to>
                                    </p:set>
                                    <p:animEffect transition="in" filter="wipe(up)">
                                      <p:cBhvr>
                                        <p:cTn id="42" dur="500"/>
                                        <p:tgtEl>
                                          <p:spTgt spid="411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113"/>
                                        </p:tgtEl>
                                        <p:attrNameLst>
                                          <p:attrName>style.visibility</p:attrName>
                                        </p:attrNameLst>
                                      </p:cBhvr>
                                      <p:to>
                                        <p:strVal val="visible"/>
                                      </p:to>
                                    </p:set>
                                    <p:animEffect transition="in" filter="wipe(up)">
                                      <p:cBhvr>
                                        <p:cTn id="45" dur="500"/>
                                        <p:tgtEl>
                                          <p:spTgt spid="4113"/>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120"/>
                                        </p:tgtEl>
                                        <p:attrNameLst>
                                          <p:attrName>style.visibility</p:attrName>
                                        </p:attrNameLst>
                                      </p:cBhvr>
                                      <p:to>
                                        <p:strVal val="visible"/>
                                      </p:to>
                                    </p:set>
                                    <p:animEffect transition="in" filter="wipe(right)">
                                      <p:cBhvr>
                                        <p:cTn id="48" dur="500"/>
                                        <p:tgtEl>
                                          <p:spTgt spid="412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4102"/>
                                        </p:tgtEl>
                                        <p:attrNameLst>
                                          <p:attrName>style.visibility</p:attrName>
                                        </p:attrNameLst>
                                      </p:cBhvr>
                                      <p:to>
                                        <p:strVal val="visible"/>
                                      </p:to>
                                    </p:set>
                                    <p:animEffect transition="in" filter="wipe(up)">
                                      <p:cBhvr>
                                        <p:cTn id="53" dur="500"/>
                                        <p:tgtEl>
                                          <p:spTgt spid="4102"/>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4124"/>
                                        </p:tgtEl>
                                        <p:attrNameLst>
                                          <p:attrName>style.visibility</p:attrName>
                                        </p:attrNameLst>
                                      </p:cBhvr>
                                      <p:to>
                                        <p:strVal val="visible"/>
                                      </p:to>
                                    </p:set>
                                    <p:animEffect transition="in" filter="wipe(up)">
                                      <p:cBhvr>
                                        <p:cTn id="56" dur="500"/>
                                        <p:tgtEl>
                                          <p:spTgt spid="4124"/>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4101"/>
                                        </p:tgtEl>
                                        <p:attrNameLst>
                                          <p:attrName>style.visibility</p:attrName>
                                        </p:attrNameLst>
                                      </p:cBhvr>
                                      <p:to>
                                        <p:strVal val="visible"/>
                                      </p:to>
                                    </p:set>
                                    <p:animEffect transition="in" filter="wipe(up)">
                                      <p:cBhvr>
                                        <p:cTn id="61" dur="500"/>
                                        <p:tgtEl>
                                          <p:spTgt spid="4101"/>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4125"/>
                                        </p:tgtEl>
                                        <p:attrNameLst>
                                          <p:attrName>style.visibility</p:attrName>
                                        </p:attrNameLst>
                                      </p:cBhvr>
                                      <p:to>
                                        <p:strVal val="visible"/>
                                      </p:to>
                                    </p:set>
                                    <p:animEffect transition="in" filter="wipe(up)">
                                      <p:cBhvr>
                                        <p:cTn id="64" dur="500"/>
                                        <p:tgtEl>
                                          <p:spTgt spid="4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nimBg="1"/>
      <p:bldP spid="4101" grpId="0" animBg="1"/>
      <p:bldP spid="4105" grpId="0" animBg="1"/>
      <p:bldP spid="4109" grpId="0" animBg="1"/>
      <p:bldP spid="4110" grpId="0" animBg="1"/>
      <p:bldP spid="4111" grpId="0" animBg="1"/>
      <p:bldP spid="4112" grpId="0" animBg="1"/>
      <p:bldP spid="4113" grpId="0" animBg="1"/>
      <p:bldP spid="4114" grpId="0" animBg="1"/>
      <p:bldP spid="4115" grpId="0" animBg="1"/>
      <p:bldP spid="4117" grpId="0" animBg="1"/>
      <p:bldP spid="4120" grpId="0" animBg="1"/>
      <p:bldP spid="4121" grpId="0" animBg="1"/>
      <p:bldP spid="4122" grpId="0" animBg="1"/>
      <p:bldP spid="4125" grpId="0" animBg="1"/>
      <p:bldP spid="412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56"/>
          <p:cNvSpPr>
            <a:spLocks noChangeArrowheads="1"/>
          </p:cNvSpPr>
          <p:nvPr/>
        </p:nvSpPr>
        <p:spPr bwMode="auto">
          <a:xfrm rot="5400000">
            <a:off x="4134645" y="2256632"/>
            <a:ext cx="2433637" cy="1968500"/>
          </a:xfrm>
          <a:prstGeom prst="triangle">
            <a:avLst>
              <a:gd name="adj" fmla="val 54204"/>
            </a:avLst>
          </a:prstGeom>
          <a:solidFill>
            <a:schemeClr val="folHlink"/>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31" name="Rectangle 2"/>
          <p:cNvSpPr>
            <a:spLocks noGrp="1" noChangeArrowheads="1"/>
          </p:cNvSpPr>
          <p:nvPr>
            <p:ph type="title"/>
          </p:nvPr>
        </p:nvSpPr>
        <p:spPr>
          <a:xfrm>
            <a:off x="1524000" y="0"/>
            <a:ext cx="9144000" cy="490538"/>
          </a:xfrm>
        </p:spPr>
        <p:txBody>
          <a:bodyPr/>
          <a:lstStyle/>
          <a:p>
            <a:pPr algn="ctr" eaLnBrk="1" hangingPunct="1"/>
            <a:r>
              <a:rPr lang="ru-RU" altLang="ru-RU" sz="2400" b="1" dirty="0">
                <a:solidFill>
                  <a:srgbClr val="6600FF"/>
                </a:solidFill>
              </a:rPr>
              <a:t>Внешнеторговая политика</a:t>
            </a:r>
          </a:p>
        </p:txBody>
      </p:sp>
      <p:sp>
        <p:nvSpPr>
          <p:cNvPr id="22532" name="Rectangle 3"/>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33" name="Rectangle 4"/>
          <p:cNvSpPr>
            <a:spLocks noChangeArrowheads="1"/>
          </p:cNvSpPr>
          <p:nvPr/>
        </p:nvSpPr>
        <p:spPr bwMode="auto">
          <a:xfrm>
            <a:off x="3719513" y="836614"/>
            <a:ext cx="8001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D,S</a:t>
            </a:r>
            <a:endParaRPr lang="ru-RU" altLang="ru-RU" sz="2000" dirty="0"/>
          </a:p>
        </p:txBody>
      </p:sp>
      <p:sp>
        <p:nvSpPr>
          <p:cNvPr id="22534" name="Rectangle 5"/>
          <p:cNvSpPr>
            <a:spLocks noChangeArrowheads="1"/>
          </p:cNvSpPr>
          <p:nvPr/>
        </p:nvSpPr>
        <p:spPr bwMode="auto">
          <a:xfrm>
            <a:off x="9280525" y="5154614"/>
            <a:ext cx="71913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D,S</a:t>
            </a:r>
            <a:r>
              <a:rPr lang="en-US" altLang="ru-RU" sz="1200" b="1" i="1" dirty="0">
                <a:solidFill>
                  <a:srgbClr val="000000"/>
                </a:solidFill>
                <a:latin typeface="Times New Roman" panose="02020603050405020304" pitchFamily="18" charset="0"/>
              </a:rPr>
              <a:t> </a:t>
            </a:r>
            <a:endParaRPr lang="ru-RU" altLang="ru-RU" dirty="0"/>
          </a:p>
        </p:txBody>
      </p:sp>
      <p:sp>
        <p:nvSpPr>
          <p:cNvPr id="22535" name="Line 9"/>
          <p:cNvSpPr>
            <a:spLocks noChangeShapeType="1"/>
          </p:cNvSpPr>
          <p:nvPr/>
        </p:nvSpPr>
        <p:spPr bwMode="auto">
          <a:xfrm flipH="1" flipV="1">
            <a:off x="4368801" y="5143501"/>
            <a:ext cx="5751513" cy="3175"/>
          </a:xfrm>
          <a:prstGeom prst="line">
            <a:avLst/>
          </a:prstGeom>
          <a:noFill/>
          <a:ln w="3810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22536" name="Rectangle 10"/>
          <p:cNvSpPr>
            <a:spLocks noChangeArrowheads="1"/>
          </p:cNvSpPr>
          <p:nvPr/>
        </p:nvSpPr>
        <p:spPr bwMode="auto">
          <a:xfrm>
            <a:off x="8308976" y="4289425"/>
            <a:ext cx="18081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 </a:t>
            </a:r>
            <a:r>
              <a:rPr lang="ru-RU" altLang="ru-RU" sz="2000" dirty="0">
                <a:solidFill>
                  <a:srgbClr val="000000"/>
                </a:solidFill>
                <a:latin typeface="Times New Roman" panose="02020603050405020304" pitchFamily="18" charset="0"/>
              </a:rPr>
              <a:t>спрос</a:t>
            </a:r>
            <a:r>
              <a:rPr lang="ru-RU" altLang="ru-RU" sz="2000" b="1" i="1" dirty="0">
                <a:solidFill>
                  <a:srgbClr val="000000"/>
                </a:solidFill>
                <a:latin typeface="Times New Roman" panose="02020603050405020304" pitchFamily="18" charset="0"/>
              </a:rPr>
              <a:t> </a:t>
            </a:r>
            <a:r>
              <a:rPr lang="en-US" altLang="ru-RU" sz="2000" b="1" i="1" dirty="0">
                <a:solidFill>
                  <a:srgbClr val="000000"/>
                </a:solidFill>
                <a:latin typeface="Times New Roman" panose="02020603050405020304" pitchFamily="18" charset="0"/>
              </a:rPr>
              <a:t> </a:t>
            </a:r>
            <a:endParaRPr lang="ru-RU" altLang="ru-RU" sz="2000" dirty="0"/>
          </a:p>
        </p:txBody>
      </p:sp>
      <p:sp>
        <p:nvSpPr>
          <p:cNvPr id="22537" name="Rectangle 11"/>
          <p:cNvSpPr>
            <a:spLocks noChangeArrowheads="1"/>
          </p:cNvSpPr>
          <p:nvPr/>
        </p:nvSpPr>
        <p:spPr bwMode="auto">
          <a:xfrm>
            <a:off x="8328026" y="2255839"/>
            <a:ext cx="2339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S</a:t>
            </a:r>
            <a:r>
              <a:rPr lang="ru-RU" altLang="ru-RU" sz="2000" b="1" i="1" dirty="0">
                <a:solidFill>
                  <a:srgbClr val="000000"/>
                </a:solidFill>
                <a:latin typeface="Times New Roman" panose="02020603050405020304" pitchFamily="18" charset="0"/>
              </a:rPr>
              <a:t> – </a:t>
            </a:r>
            <a:r>
              <a:rPr lang="ru-RU" altLang="ru-RU" sz="2000" dirty="0">
                <a:solidFill>
                  <a:srgbClr val="000000"/>
                </a:solidFill>
                <a:latin typeface="Times New Roman" panose="02020603050405020304" pitchFamily="18" charset="0"/>
              </a:rPr>
              <a:t>предложение</a:t>
            </a:r>
            <a:endParaRPr lang="ru-RU" altLang="ru-RU" sz="2000" dirty="0"/>
          </a:p>
        </p:txBody>
      </p:sp>
      <p:sp>
        <p:nvSpPr>
          <p:cNvPr id="22538" name="Line 14"/>
          <p:cNvSpPr>
            <a:spLocks noChangeShapeType="1"/>
          </p:cNvSpPr>
          <p:nvPr/>
        </p:nvSpPr>
        <p:spPr bwMode="auto">
          <a:xfrm>
            <a:off x="4367213" y="692150"/>
            <a:ext cx="12700" cy="4465638"/>
          </a:xfrm>
          <a:prstGeom prst="line">
            <a:avLst/>
          </a:prstGeom>
          <a:noFill/>
          <a:ln w="3810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22539" name="Line 15"/>
          <p:cNvSpPr>
            <a:spLocks noChangeShapeType="1"/>
          </p:cNvSpPr>
          <p:nvPr/>
        </p:nvSpPr>
        <p:spPr bwMode="auto">
          <a:xfrm flipH="1" flipV="1">
            <a:off x="4360864" y="2028826"/>
            <a:ext cx="4759325" cy="31289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22540" name="Line 17"/>
          <p:cNvSpPr>
            <a:spLocks noChangeShapeType="1"/>
          </p:cNvSpPr>
          <p:nvPr/>
        </p:nvSpPr>
        <p:spPr bwMode="auto">
          <a:xfrm flipH="1">
            <a:off x="4381501" y="1682750"/>
            <a:ext cx="4881563" cy="27876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22" name="AutoShape 18"/>
          <p:cNvSpPr>
            <a:spLocks noChangeArrowheads="1"/>
          </p:cNvSpPr>
          <p:nvPr/>
        </p:nvSpPr>
        <p:spPr bwMode="auto">
          <a:xfrm>
            <a:off x="1524001" y="1555750"/>
            <a:ext cx="2208213" cy="647700"/>
          </a:xfrm>
          <a:prstGeom prst="wedgeRoundRectCallout">
            <a:avLst>
              <a:gd name="adj1" fmla="val 77968"/>
              <a:gd name="adj2" fmla="val 12009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Мировая цена</a:t>
            </a:r>
            <a:br>
              <a:rPr lang="ru-RU" altLang="ru-RU" b="1" dirty="0"/>
            </a:br>
            <a:r>
              <a:rPr lang="ru-RU" altLang="ru-RU" sz="1200" b="1" dirty="0"/>
              <a:t>(для </a:t>
            </a:r>
            <a:r>
              <a:rPr lang="ru-RU" altLang="ru-RU" sz="1200" b="1" i="1" u="sng" dirty="0"/>
              <a:t>малой</a:t>
            </a:r>
            <a:r>
              <a:rPr lang="ru-RU" altLang="ru-RU" sz="1200" b="1" dirty="0"/>
              <a:t> экономики)</a:t>
            </a:r>
          </a:p>
        </p:txBody>
      </p:sp>
      <p:sp>
        <p:nvSpPr>
          <p:cNvPr id="149531" name="AutoShape 27"/>
          <p:cNvSpPr>
            <a:spLocks noChangeArrowheads="1"/>
          </p:cNvSpPr>
          <p:nvPr/>
        </p:nvSpPr>
        <p:spPr bwMode="auto">
          <a:xfrm>
            <a:off x="4537076" y="865189"/>
            <a:ext cx="2378075" cy="452437"/>
          </a:xfrm>
          <a:prstGeom prst="wedgeRoundRectCallout">
            <a:avLst>
              <a:gd name="adj1" fmla="val 26102"/>
              <a:gd name="adj2" fmla="val 271755"/>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Экспорт</a:t>
            </a:r>
          </a:p>
        </p:txBody>
      </p:sp>
      <p:sp>
        <p:nvSpPr>
          <p:cNvPr id="149532" name="Rectangle 28"/>
          <p:cNvSpPr>
            <a:spLocks noChangeArrowheads="1"/>
          </p:cNvSpPr>
          <p:nvPr/>
        </p:nvSpPr>
        <p:spPr bwMode="auto">
          <a:xfrm>
            <a:off x="7167563" y="5229226"/>
            <a:ext cx="514350" cy="36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S</a:t>
            </a:r>
            <a:endParaRPr lang="ru-RU" altLang="ru-RU" sz="2000" dirty="0"/>
          </a:p>
        </p:txBody>
      </p:sp>
      <p:sp>
        <p:nvSpPr>
          <p:cNvPr id="22544" name="Text Box 30"/>
          <p:cNvSpPr txBox="1">
            <a:spLocks noChangeArrowheads="1"/>
          </p:cNvSpPr>
          <p:nvPr/>
        </p:nvSpPr>
        <p:spPr bwMode="auto">
          <a:xfrm>
            <a:off x="2797176" y="1239838"/>
            <a:ext cx="1571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Цены блага</a:t>
            </a:r>
          </a:p>
        </p:txBody>
      </p:sp>
      <p:sp>
        <p:nvSpPr>
          <p:cNvPr id="22545" name="Text Box 31"/>
          <p:cNvSpPr txBox="1">
            <a:spLocks noChangeArrowheads="1"/>
          </p:cNvSpPr>
          <p:nvPr/>
        </p:nvSpPr>
        <p:spPr bwMode="auto">
          <a:xfrm>
            <a:off x="7461250" y="5381625"/>
            <a:ext cx="21605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Количества блага</a:t>
            </a:r>
          </a:p>
        </p:txBody>
      </p:sp>
      <p:sp>
        <p:nvSpPr>
          <p:cNvPr id="149536" name="AutoShape 32"/>
          <p:cNvSpPr>
            <a:spLocks/>
          </p:cNvSpPr>
          <p:nvPr/>
        </p:nvSpPr>
        <p:spPr bwMode="auto">
          <a:xfrm rot="5400000">
            <a:off x="6294438" y="1430338"/>
            <a:ext cx="298450" cy="2149475"/>
          </a:xfrm>
          <a:prstGeom prst="leftBrace">
            <a:avLst>
              <a:gd name="adj1" fmla="val 60018"/>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39" name="Line 35"/>
          <p:cNvSpPr>
            <a:spLocks noChangeShapeType="1"/>
          </p:cNvSpPr>
          <p:nvPr/>
        </p:nvSpPr>
        <p:spPr bwMode="auto">
          <a:xfrm>
            <a:off x="4356100" y="2676525"/>
            <a:ext cx="59309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40" name="Line 36"/>
          <p:cNvSpPr>
            <a:spLocks noChangeShapeType="1"/>
          </p:cNvSpPr>
          <p:nvPr/>
        </p:nvSpPr>
        <p:spPr bwMode="auto">
          <a:xfrm>
            <a:off x="5387975" y="2673350"/>
            <a:ext cx="21209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41" name="Rectangle 37"/>
          <p:cNvSpPr>
            <a:spLocks noChangeArrowheads="1"/>
          </p:cNvSpPr>
          <p:nvPr/>
        </p:nvSpPr>
        <p:spPr bwMode="auto">
          <a:xfrm>
            <a:off x="5018088" y="5192713"/>
            <a:ext cx="527050" cy="334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D</a:t>
            </a:r>
            <a:endParaRPr lang="ru-RU" altLang="ru-RU" sz="2000" dirty="0"/>
          </a:p>
        </p:txBody>
      </p:sp>
      <p:sp>
        <p:nvSpPr>
          <p:cNvPr id="149542" name="Rectangle 38"/>
          <p:cNvSpPr>
            <a:spLocks noChangeArrowheads="1"/>
          </p:cNvSpPr>
          <p:nvPr/>
        </p:nvSpPr>
        <p:spPr bwMode="auto">
          <a:xfrm>
            <a:off x="4368800" y="2668588"/>
            <a:ext cx="3143250" cy="2463800"/>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43" name="AutoShape 39"/>
          <p:cNvSpPr>
            <a:spLocks noChangeArrowheads="1"/>
          </p:cNvSpPr>
          <p:nvPr/>
        </p:nvSpPr>
        <p:spPr bwMode="auto">
          <a:xfrm flipV="1">
            <a:off x="5362575" y="2676525"/>
            <a:ext cx="2133600" cy="660400"/>
          </a:xfrm>
          <a:prstGeom prst="triangle">
            <a:avLst>
              <a:gd name="adj" fmla="val 46352"/>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44" name="AutoShape 40"/>
          <p:cNvSpPr>
            <a:spLocks noChangeArrowheads="1"/>
          </p:cNvSpPr>
          <p:nvPr/>
        </p:nvSpPr>
        <p:spPr bwMode="auto">
          <a:xfrm>
            <a:off x="7786688" y="2832100"/>
            <a:ext cx="2881312" cy="1181100"/>
          </a:xfrm>
          <a:prstGeom prst="wedgeRoundRectCallout">
            <a:avLst>
              <a:gd name="adj1" fmla="val -117824"/>
              <a:gd name="adj2" fmla="val -37903"/>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t>Дополнительный излишек производителей (частично за счет потребителей)</a:t>
            </a:r>
          </a:p>
          <a:p>
            <a:pPr algn="ctr" eaLnBrk="1" hangingPunct="1"/>
            <a:endParaRPr lang="ru-RU" altLang="ru-RU" sz="1400" b="1" dirty="0"/>
          </a:p>
        </p:txBody>
      </p:sp>
      <p:sp>
        <p:nvSpPr>
          <p:cNvPr id="22553" name="Rectangle 41"/>
          <p:cNvSpPr>
            <a:spLocks noChangeArrowheads="1"/>
          </p:cNvSpPr>
          <p:nvPr/>
        </p:nvSpPr>
        <p:spPr bwMode="auto">
          <a:xfrm>
            <a:off x="4381500" y="3352800"/>
            <a:ext cx="1974850" cy="1779588"/>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54" name="Rectangle 42"/>
          <p:cNvSpPr>
            <a:spLocks noChangeArrowheads="1"/>
          </p:cNvSpPr>
          <p:nvPr/>
        </p:nvSpPr>
        <p:spPr bwMode="auto">
          <a:xfrm>
            <a:off x="6088063" y="5203826"/>
            <a:ext cx="527050" cy="334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e</a:t>
            </a:r>
            <a:endParaRPr lang="ru-RU" altLang="ru-RU" sz="2000" baseline="30000" dirty="0"/>
          </a:p>
        </p:txBody>
      </p:sp>
      <p:sp>
        <p:nvSpPr>
          <p:cNvPr id="22555" name="Rectangle 43"/>
          <p:cNvSpPr>
            <a:spLocks noChangeArrowheads="1"/>
          </p:cNvSpPr>
          <p:nvPr/>
        </p:nvSpPr>
        <p:spPr bwMode="auto">
          <a:xfrm>
            <a:off x="3967163" y="3235326"/>
            <a:ext cx="5270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e</a:t>
            </a:r>
            <a:endParaRPr lang="ru-RU" altLang="ru-RU" sz="2000" baseline="30000" dirty="0"/>
          </a:p>
        </p:txBody>
      </p:sp>
      <p:sp>
        <p:nvSpPr>
          <p:cNvPr id="149548" name="Line 44"/>
          <p:cNvSpPr>
            <a:spLocks noChangeShapeType="1"/>
          </p:cNvSpPr>
          <p:nvPr/>
        </p:nvSpPr>
        <p:spPr bwMode="auto">
          <a:xfrm>
            <a:off x="5870576" y="3022600"/>
            <a:ext cx="10636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49" name="AutoShape 45"/>
          <p:cNvSpPr>
            <a:spLocks/>
          </p:cNvSpPr>
          <p:nvPr/>
        </p:nvSpPr>
        <p:spPr bwMode="auto">
          <a:xfrm rot="5400000">
            <a:off x="6235700" y="2378075"/>
            <a:ext cx="298450" cy="1041400"/>
          </a:xfrm>
          <a:prstGeom prst="leftBrace">
            <a:avLst>
              <a:gd name="adj1" fmla="val 29078"/>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58" name="AutoShape 49"/>
          <p:cNvSpPr>
            <a:spLocks noChangeArrowheads="1"/>
          </p:cNvSpPr>
          <p:nvPr/>
        </p:nvSpPr>
        <p:spPr bwMode="auto">
          <a:xfrm>
            <a:off x="1524001" y="4337050"/>
            <a:ext cx="2347913" cy="647700"/>
          </a:xfrm>
          <a:prstGeom prst="wedgeRoundRectCallout">
            <a:avLst>
              <a:gd name="adj1" fmla="val 70894"/>
              <a:gd name="adj2" fmla="val -201472"/>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Внутренняя цена</a:t>
            </a:r>
          </a:p>
          <a:p>
            <a:pPr algn="ctr" eaLnBrk="1" hangingPunct="1"/>
            <a:endParaRPr lang="ru-RU" altLang="ru-RU" b="1" dirty="0"/>
          </a:p>
        </p:txBody>
      </p:sp>
      <p:sp>
        <p:nvSpPr>
          <p:cNvPr id="149554" name="AutoShape 50"/>
          <p:cNvSpPr>
            <a:spLocks noChangeArrowheads="1"/>
          </p:cNvSpPr>
          <p:nvPr/>
        </p:nvSpPr>
        <p:spPr bwMode="auto">
          <a:xfrm>
            <a:off x="1524000" y="2409825"/>
            <a:ext cx="2420938" cy="1055688"/>
          </a:xfrm>
          <a:prstGeom prst="wedgeRoundRectCallout">
            <a:avLst>
              <a:gd name="adj1" fmla="val 58852"/>
              <a:gd name="adj2" fmla="val -428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u="sng" dirty="0"/>
              <a:t>Экспортная пошлина</a:t>
            </a:r>
            <a:r>
              <a:rPr lang="ru-RU" altLang="ru-RU" sz="1400" b="1" dirty="0"/>
              <a:t> (</a:t>
            </a:r>
            <a:r>
              <a:rPr lang="ru-RU" altLang="ru-RU" sz="1200" b="1" dirty="0"/>
              <a:t>сокращает дополнительный излишек общества, но…</a:t>
            </a:r>
          </a:p>
        </p:txBody>
      </p:sp>
      <p:sp>
        <p:nvSpPr>
          <p:cNvPr id="149555" name="AutoShape 51"/>
          <p:cNvSpPr>
            <a:spLocks/>
          </p:cNvSpPr>
          <p:nvPr/>
        </p:nvSpPr>
        <p:spPr bwMode="auto">
          <a:xfrm>
            <a:off x="4191000" y="2695575"/>
            <a:ext cx="158750" cy="330200"/>
          </a:xfrm>
          <a:prstGeom prst="leftBrace">
            <a:avLst>
              <a:gd name="adj1" fmla="val 17333"/>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7" name="AutoShape 53"/>
          <p:cNvSpPr>
            <a:spLocks noChangeArrowheads="1"/>
          </p:cNvSpPr>
          <p:nvPr/>
        </p:nvSpPr>
        <p:spPr bwMode="auto">
          <a:xfrm flipV="1">
            <a:off x="5876925" y="3025775"/>
            <a:ext cx="1028700" cy="317500"/>
          </a:xfrm>
          <a:prstGeom prst="triangle">
            <a:avLst>
              <a:gd name="adj" fmla="val 46199"/>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6" name="AutoShape 52"/>
          <p:cNvSpPr>
            <a:spLocks noChangeArrowheads="1"/>
          </p:cNvSpPr>
          <p:nvPr/>
        </p:nvSpPr>
        <p:spPr bwMode="auto">
          <a:xfrm>
            <a:off x="7786688" y="2840039"/>
            <a:ext cx="2881312" cy="1190625"/>
          </a:xfrm>
          <a:prstGeom prst="wedgeRoundRectCallout">
            <a:avLst>
              <a:gd name="adj1" fmla="val -102727"/>
              <a:gd name="adj2" fmla="val -23602"/>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t>Дополнительный излишек производителей (частично за счет потребителей)</a:t>
            </a:r>
          </a:p>
          <a:p>
            <a:pPr algn="ctr" eaLnBrk="1" hangingPunct="1"/>
            <a:endParaRPr lang="ru-RU" altLang="ru-RU" sz="1400" b="1" dirty="0"/>
          </a:p>
        </p:txBody>
      </p:sp>
      <p:sp>
        <p:nvSpPr>
          <p:cNvPr id="149558" name="Text Box 54"/>
          <p:cNvSpPr txBox="1">
            <a:spLocks noChangeArrowheads="1"/>
          </p:cNvSpPr>
          <p:nvPr/>
        </p:nvSpPr>
        <p:spPr bwMode="auto">
          <a:xfrm>
            <a:off x="1524000" y="56896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2000" b="1" u="sng" dirty="0" smtClean="0">
                <a:solidFill>
                  <a:srgbClr val="6600FF"/>
                </a:solidFill>
              </a:rPr>
              <a:t>«Домашнее задание» </a:t>
            </a:r>
            <a:r>
              <a:rPr lang="ru-RU" altLang="ru-RU" sz="2000" b="1" u="sng" dirty="0" smtClean="0">
                <a:solidFill>
                  <a:srgbClr val="6600FF"/>
                </a:solidFill>
                <a:sym typeface="Wingdings" panose="05000000000000000000" pitchFamily="2" charset="2"/>
              </a:rPr>
              <a:t></a:t>
            </a:r>
            <a:r>
              <a:rPr lang="ru-RU" altLang="ru-RU" b="1" dirty="0" smtClean="0"/>
              <a:t>: </a:t>
            </a:r>
            <a:r>
              <a:rPr lang="ru-RU" altLang="ru-RU" sz="1600" b="1" dirty="0"/>
              <a:t>сделать презентацию для случая, когда мировая цена </a:t>
            </a:r>
            <a:r>
              <a:rPr lang="ru-RU" altLang="ru-RU" sz="1600" b="1" dirty="0">
                <a:solidFill>
                  <a:srgbClr val="FF9900"/>
                </a:solidFill>
              </a:rPr>
              <a:t>ниже</a:t>
            </a:r>
            <a:r>
              <a:rPr lang="ru-RU" altLang="ru-RU" sz="1600" b="1" dirty="0"/>
              <a:t> внутренней, и описать все ситуации словами</a:t>
            </a:r>
          </a:p>
        </p:txBody>
      </p:sp>
      <p:sp>
        <p:nvSpPr>
          <p:cNvPr id="22564" name="AutoShape 55"/>
          <p:cNvSpPr>
            <a:spLocks noChangeArrowheads="1"/>
          </p:cNvSpPr>
          <p:nvPr/>
        </p:nvSpPr>
        <p:spPr bwMode="auto">
          <a:xfrm>
            <a:off x="1524000" y="3633789"/>
            <a:ext cx="2051050" cy="574675"/>
          </a:xfrm>
          <a:prstGeom prst="wedgeRectCallout">
            <a:avLst>
              <a:gd name="adj1" fmla="val 109597"/>
              <a:gd name="adj2" fmla="val -186741"/>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«Излишек общества»</a:t>
            </a:r>
          </a:p>
        </p:txBody>
      </p:sp>
      <p:sp>
        <p:nvSpPr>
          <p:cNvPr id="149562" name="Freeform 58"/>
          <p:cNvSpPr>
            <a:spLocks/>
          </p:cNvSpPr>
          <p:nvPr/>
        </p:nvSpPr>
        <p:spPr bwMode="auto">
          <a:xfrm>
            <a:off x="4378325" y="2657475"/>
            <a:ext cx="1974850" cy="698500"/>
          </a:xfrm>
          <a:custGeom>
            <a:avLst/>
            <a:gdLst>
              <a:gd name="T0" fmla="*/ 0 w 1244"/>
              <a:gd name="T1" fmla="*/ 446 h 446"/>
              <a:gd name="T2" fmla="*/ 2 w 1244"/>
              <a:gd name="T3" fmla="*/ 2 h 446"/>
              <a:gd name="T4" fmla="*/ 590 w 1244"/>
              <a:gd name="T5" fmla="*/ 0 h 446"/>
              <a:gd name="T6" fmla="*/ 1244 w 1244"/>
              <a:gd name="T7" fmla="*/ 446 h 446"/>
              <a:gd name="T8" fmla="*/ 0 w 1244"/>
              <a:gd name="T9" fmla="*/ 446 h 446"/>
              <a:gd name="T10" fmla="*/ 0 60000 65536"/>
              <a:gd name="T11" fmla="*/ 0 60000 65536"/>
              <a:gd name="T12" fmla="*/ 0 60000 65536"/>
              <a:gd name="T13" fmla="*/ 0 60000 65536"/>
              <a:gd name="T14" fmla="*/ 0 60000 65536"/>
              <a:gd name="T15" fmla="*/ 0 w 1244"/>
              <a:gd name="T16" fmla="*/ 0 h 446"/>
              <a:gd name="T17" fmla="*/ 1244 w 1244"/>
              <a:gd name="T18" fmla="*/ 446 h 446"/>
            </a:gdLst>
            <a:ahLst/>
            <a:cxnLst>
              <a:cxn ang="T10">
                <a:pos x="T0" y="T1"/>
              </a:cxn>
              <a:cxn ang="T11">
                <a:pos x="T2" y="T3"/>
              </a:cxn>
              <a:cxn ang="T12">
                <a:pos x="T4" y="T5"/>
              </a:cxn>
              <a:cxn ang="T13">
                <a:pos x="T6" y="T7"/>
              </a:cxn>
              <a:cxn ang="T14">
                <a:pos x="T8" y="T9"/>
              </a:cxn>
            </a:cxnLst>
            <a:rect l="T15" t="T16" r="T17" b="T18"/>
            <a:pathLst>
              <a:path w="1244" h="446">
                <a:moveTo>
                  <a:pt x="0" y="446"/>
                </a:moveTo>
                <a:lnTo>
                  <a:pt x="2" y="2"/>
                </a:lnTo>
                <a:lnTo>
                  <a:pt x="590" y="0"/>
                </a:lnTo>
                <a:lnTo>
                  <a:pt x="1244" y="446"/>
                </a:lnTo>
                <a:lnTo>
                  <a:pt x="0" y="446"/>
                </a:lnTo>
                <a:close/>
              </a:path>
            </a:pathLst>
          </a:custGeom>
          <a:solidFill>
            <a:srgbClr val="FFFF00"/>
          </a:solidFill>
          <a:ln w="28575" cmpd="sng">
            <a:solidFill>
              <a:schemeClr val="tx1"/>
            </a:solidFill>
            <a:round/>
            <a:headEnd/>
            <a:tailEnd/>
          </a:ln>
        </p:spPr>
        <p:txBody>
          <a:bodyPr/>
          <a:lstStyle/>
          <a:p>
            <a:endParaRPr lang="ru-RU" dirty="0"/>
          </a:p>
        </p:txBody>
      </p:sp>
      <p:sp>
        <p:nvSpPr>
          <p:cNvPr id="149561" name="Freeform 57"/>
          <p:cNvSpPr>
            <a:spLocks/>
          </p:cNvSpPr>
          <p:nvPr/>
        </p:nvSpPr>
        <p:spPr bwMode="auto">
          <a:xfrm>
            <a:off x="4367214" y="3028950"/>
            <a:ext cx="1976437" cy="323850"/>
          </a:xfrm>
          <a:custGeom>
            <a:avLst/>
            <a:gdLst>
              <a:gd name="T0" fmla="*/ 0 w 1245"/>
              <a:gd name="T1" fmla="*/ 204 h 204"/>
              <a:gd name="T2" fmla="*/ 9 w 1245"/>
              <a:gd name="T3" fmla="*/ 0 h 204"/>
              <a:gd name="T4" fmla="*/ 927 w 1245"/>
              <a:gd name="T5" fmla="*/ 0 h 204"/>
              <a:gd name="T6" fmla="*/ 1245 w 1245"/>
              <a:gd name="T7" fmla="*/ 204 h 204"/>
              <a:gd name="T8" fmla="*/ 0 w 1245"/>
              <a:gd name="T9" fmla="*/ 204 h 204"/>
              <a:gd name="T10" fmla="*/ 0 60000 65536"/>
              <a:gd name="T11" fmla="*/ 0 60000 65536"/>
              <a:gd name="T12" fmla="*/ 0 60000 65536"/>
              <a:gd name="T13" fmla="*/ 0 60000 65536"/>
              <a:gd name="T14" fmla="*/ 0 60000 65536"/>
              <a:gd name="T15" fmla="*/ 0 w 1245"/>
              <a:gd name="T16" fmla="*/ 0 h 204"/>
              <a:gd name="T17" fmla="*/ 1245 w 1245"/>
              <a:gd name="T18" fmla="*/ 204 h 204"/>
            </a:gdLst>
            <a:ahLst/>
            <a:cxnLst>
              <a:cxn ang="T10">
                <a:pos x="T0" y="T1"/>
              </a:cxn>
              <a:cxn ang="T11">
                <a:pos x="T2" y="T3"/>
              </a:cxn>
              <a:cxn ang="T12">
                <a:pos x="T4" y="T5"/>
              </a:cxn>
              <a:cxn ang="T13">
                <a:pos x="T6" y="T7"/>
              </a:cxn>
              <a:cxn ang="T14">
                <a:pos x="T8" y="T9"/>
              </a:cxn>
            </a:cxnLst>
            <a:rect l="T15" t="T16" r="T17" b="T18"/>
            <a:pathLst>
              <a:path w="1245" h="204">
                <a:moveTo>
                  <a:pt x="0" y="204"/>
                </a:moveTo>
                <a:lnTo>
                  <a:pt x="9" y="0"/>
                </a:lnTo>
                <a:lnTo>
                  <a:pt x="927" y="0"/>
                </a:lnTo>
                <a:lnTo>
                  <a:pt x="1245" y="204"/>
                </a:lnTo>
                <a:lnTo>
                  <a:pt x="0" y="204"/>
                </a:lnTo>
                <a:close/>
              </a:path>
            </a:pathLst>
          </a:custGeom>
          <a:solidFill>
            <a:srgbClr val="FFFF00"/>
          </a:solidFill>
          <a:ln w="28575" cmpd="sng">
            <a:solidFill>
              <a:schemeClr val="tx1"/>
            </a:solidFill>
            <a:round/>
            <a:headEnd/>
            <a:tailEnd/>
          </a:ln>
        </p:spPr>
        <p:txBody>
          <a:bodyPr/>
          <a:lstStyle/>
          <a:p>
            <a:endParaRPr lang="ru-RU" dirty="0"/>
          </a:p>
        </p:txBody>
      </p:sp>
      <p:sp>
        <p:nvSpPr>
          <p:cNvPr id="149550" name="AutoShape 46"/>
          <p:cNvSpPr>
            <a:spLocks noChangeArrowheads="1"/>
          </p:cNvSpPr>
          <p:nvPr/>
        </p:nvSpPr>
        <p:spPr bwMode="auto">
          <a:xfrm>
            <a:off x="7254875" y="1030289"/>
            <a:ext cx="2813050" cy="1062037"/>
          </a:xfrm>
          <a:prstGeom prst="wedgeRoundRectCallout">
            <a:avLst>
              <a:gd name="adj1" fmla="val -82278"/>
              <a:gd name="adj2" fmla="val 110986"/>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Квота на экспорт (</a:t>
            </a:r>
            <a:r>
              <a:rPr lang="ru-RU" altLang="ru-RU" sz="1400" b="1" dirty="0"/>
              <a:t>сокращает дополнительный излишек общества)</a:t>
            </a:r>
          </a:p>
        </p:txBody>
      </p:sp>
      <p:sp>
        <p:nvSpPr>
          <p:cNvPr id="149564" name="Rectangle 60"/>
          <p:cNvSpPr>
            <a:spLocks noChangeArrowheads="1"/>
          </p:cNvSpPr>
          <p:nvPr/>
        </p:nvSpPr>
        <p:spPr bwMode="auto">
          <a:xfrm>
            <a:off x="5849938" y="2668589"/>
            <a:ext cx="1058862" cy="350837"/>
          </a:xfrm>
          <a:prstGeom prst="rect">
            <a:avLst/>
          </a:prstGeom>
          <a:solidFill>
            <a:srgbClr val="FF0000"/>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30" name="Rectangle 26"/>
          <p:cNvSpPr>
            <a:spLocks noChangeArrowheads="1"/>
          </p:cNvSpPr>
          <p:nvPr/>
        </p:nvSpPr>
        <p:spPr bwMode="auto">
          <a:xfrm>
            <a:off x="4368800" y="2663826"/>
            <a:ext cx="984250" cy="2481263"/>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2" name="Rectangle 48"/>
          <p:cNvSpPr>
            <a:spLocks noChangeArrowheads="1"/>
          </p:cNvSpPr>
          <p:nvPr/>
        </p:nvSpPr>
        <p:spPr bwMode="auto">
          <a:xfrm>
            <a:off x="4371976" y="3022600"/>
            <a:ext cx="2549525" cy="2116138"/>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63" name="AutoShape 59"/>
          <p:cNvSpPr>
            <a:spLocks noChangeArrowheads="1"/>
          </p:cNvSpPr>
          <p:nvPr/>
        </p:nvSpPr>
        <p:spPr bwMode="auto">
          <a:xfrm>
            <a:off x="3779838" y="1546226"/>
            <a:ext cx="2406650" cy="842963"/>
          </a:xfrm>
          <a:prstGeom prst="wedgeRoundRectCallout">
            <a:avLst>
              <a:gd name="adj1" fmla="val 48218"/>
              <a:gd name="adj2" fmla="val 91620"/>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200" b="1" dirty="0"/>
              <a:t>…даёт дополнительные поступления в бюджет)</a:t>
            </a:r>
          </a:p>
        </p:txBody>
      </p:sp>
      <p:sp>
        <p:nvSpPr>
          <p:cNvPr id="149565" name="AutoShape 61"/>
          <p:cNvSpPr>
            <a:spLocks/>
          </p:cNvSpPr>
          <p:nvPr/>
        </p:nvSpPr>
        <p:spPr bwMode="auto">
          <a:xfrm rot="5400000">
            <a:off x="6235700" y="1978025"/>
            <a:ext cx="298450" cy="1054100"/>
          </a:xfrm>
          <a:prstGeom prst="leftBrace">
            <a:avLst>
              <a:gd name="adj1" fmla="val 29433"/>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1" name="Rectangle 47"/>
          <p:cNvSpPr>
            <a:spLocks noChangeArrowheads="1"/>
          </p:cNvSpPr>
          <p:nvPr/>
        </p:nvSpPr>
        <p:spPr bwMode="auto">
          <a:xfrm>
            <a:off x="4371976" y="3032126"/>
            <a:ext cx="1489075" cy="2112963"/>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33" name="Rectangle 29"/>
          <p:cNvSpPr>
            <a:spLocks noChangeArrowheads="1"/>
          </p:cNvSpPr>
          <p:nvPr/>
        </p:nvSpPr>
        <p:spPr bwMode="auto">
          <a:xfrm>
            <a:off x="3959226" y="2636839"/>
            <a:ext cx="3333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f</a:t>
            </a:r>
            <a:endParaRPr lang="ru-RU" altLang="ru-RU" sz="2000" dirty="0"/>
          </a:p>
        </p:txBody>
      </p:sp>
    </p:spTree>
    <p:extLst>
      <p:ext uri="{BB962C8B-B14F-4D97-AF65-F5344CB8AC3E}">
        <p14:creationId xmlns:p14="http://schemas.microsoft.com/office/powerpoint/2010/main" val="25976711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9522"/>
                                        </p:tgtEl>
                                        <p:attrNameLst>
                                          <p:attrName>style.visibility</p:attrName>
                                        </p:attrNameLst>
                                      </p:cBhvr>
                                      <p:to>
                                        <p:strVal val="visible"/>
                                      </p:to>
                                    </p:set>
                                    <p:anim calcmode="lin" valueType="num">
                                      <p:cBhvr>
                                        <p:cTn id="7" dur="500" fill="hold"/>
                                        <p:tgtEl>
                                          <p:spTgt spid="149522"/>
                                        </p:tgtEl>
                                        <p:attrNameLst>
                                          <p:attrName>ppt_w</p:attrName>
                                        </p:attrNameLst>
                                      </p:cBhvr>
                                      <p:tavLst>
                                        <p:tav tm="0">
                                          <p:val>
                                            <p:fltVal val="0"/>
                                          </p:val>
                                        </p:tav>
                                        <p:tav tm="100000">
                                          <p:val>
                                            <p:strVal val="#ppt_w"/>
                                          </p:val>
                                        </p:tav>
                                      </p:tavLst>
                                    </p:anim>
                                    <p:anim calcmode="lin" valueType="num">
                                      <p:cBhvr>
                                        <p:cTn id="8" dur="500" fill="hold"/>
                                        <p:tgtEl>
                                          <p:spTgt spid="149522"/>
                                        </p:tgtEl>
                                        <p:attrNameLst>
                                          <p:attrName>ppt_h</p:attrName>
                                        </p:attrNameLst>
                                      </p:cBhvr>
                                      <p:tavLst>
                                        <p:tav tm="0">
                                          <p:val>
                                            <p:fltVal val="0"/>
                                          </p:val>
                                        </p:tav>
                                        <p:tav tm="100000">
                                          <p:val>
                                            <p:strVal val="#ppt_h"/>
                                          </p:val>
                                        </p:tav>
                                      </p:tavLst>
                                    </p:anim>
                                    <p:animEffect transition="in" filter="fade">
                                      <p:cBhvr>
                                        <p:cTn id="9" dur="500"/>
                                        <p:tgtEl>
                                          <p:spTgt spid="149522"/>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49542"/>
                                        </p:tgtEl>
                                        <p:attrNameLst>
                                          <p:attrName>style.visibility</p:attrName>
                                        </p:attrNameLst>
                                      </p:cBhvr>
                                      <p:to>
                                        <p:strVal val="visible"/>
                                      </p:to>
                                    </p:set>
                                    <p:anim calcmode="lin" valueType="num">
                                      <p:cBhvr>
                                        <p:cTn id="12" dur="500" fill="hold"/>
                                        <p:tgtEl>
                                          <p:spTgt spid="149542"/>
                                        </p:tgtEl>
                                        <p:attrNameLst>
                                          <p:attrName>ppt_w</p:attrName>
                                        </p:attrNameLst>
                                      </p:cBhvr>
                                      <p:tavLst>
                                        <p:tav tm="0">
                                          <p:val>
                                            <p:fltVal val="0"/>
                                          </p:val>
                                        </p:tav>
                                        <p:tav tm="100000">
                                          <p:val>
                                            <p:strVal val="#ppt_w"/>
                                          </p:val>
                                        </p:tav>
                                      </p:tavLst>
                                    </p:anim>
                                    <p:anim calcmode="lin" valueType="num">
                                      <p:cBhvr>
                                        <p:cTn id="13" dur="500" fill="hold"/>
                                        <p:tgtEl>
                                          <p:spTgt spid="149542"/>
                                        </p:tgtEl>
                                        <p:attrNameLst>
                                          <p:attrName>ppt_h</p:attrName>
                                        </p:attrNameLst>
                                      </p:cBhvr>
                                      <p:tavLst>
                                        <p:tav tm="0">
                                          <p:val>
                                            <p:fltVal val="0"/>
                                          </p:val>
                                        </p:tav>
                                        <p:tav tm="100000">
                                          <p:val>
                                            <p:strVal val="#ppt_h"/>
                                          </p:val>
                                        </p:tav>
                                      </p:tavLst>
                                    </p:anim>
                                    <p:animEffect transition="in" filter="fade">
                                      <p:cBhvr>
                                        <p:cTn id="14" dur="500"/>
                                        <p:tgtEl>
                                          <p:spTgt spid="149542"/>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49530"/>
                                        </p:tgtEl>
                                        <p:attrNameLst>
                                          <p:attrName>style.visibility</p:attrName>
                                        </p:attrNameLst>
                                      </p:cBhvr>
                                      <p:to>
                                        <p:strVal val="visible"/>
                                      </p:to>
                                    </p:set>
                                    <p:anim calcmode="lin" valueType="num">
                                      <p:cBhvr>
                                        <p:cTn id="17" dur="500" fill="hold"/>
                                        <p:tgtEl>
                                          <p:spTgt spid="149530"/>
                                        </p:tgtEl>
                                        <p:attrNameLst>
                                          <p:attrName>ppt_w</p:attrName>
                                        </p:attrNameLst>
                                      </p:cBhvr>
                                      <p:tavLst>
                                        <p:tav tm="0">
                                          <p:val>
                                            <p:fltVal val="0"/>
                                          </p:val>
                                        </p:tav>
                                        <p:tav tm="100000">
                                          <p:val>
                                            <p:strVal val="#ppt_w"/>
                                          </p:val>
                                        </p:tav>
                                      </p:tavLst>
                                    </p:anim>
                                    <p:anim calcmode="lin" valueType="num">
                                      <p:cBhvr>
                                        <p:cTn id="18" dur="500" fill="hold"/>
                                        <p:tgtEl>
                                          <p:spTgt spid="149530"/>
                                        </p:tgtEl>
                                        <p:attrNameLst>
                                          <p:attrName>ppt_h</p:attrName>
                                        </p:attrNameLst>
                                      </p:cBhvr>
                                      <p:tavLst>
                                        <p:tav tm="0">
                                          <p:val>
                                            <p:fltVal val="0"/>
                                          </p:val>
                                        </p:tav>
                                        <p:tav tm="100000">
                                          <p:val>
                                            <p:strVal val="#ppt_h"/>
                                          </p:val>
                                        </p:tav>
                                      </p:tavLst>
                                    </p:anim>
                                    <p:animEffect transition="in" filter="fade">
                                      <p:cBhvr>
                                        <p:cTn id="19" dur="500"/>
                                        <p:tgtEl>
                                          <p:spTgt spid="149530"/>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149533"/>
                                        </p:tgtEl>
                                        <p:attrNameLst>
                                          <p:attrName>style.visibility</p:attrName>
                                        </p:attrNameLst>
                                      </p:cBhvr>
                                      <p:to>
                                        <p:strVal val="visible"/>
                                      </p:to>
                                    </p:set>
                                    <p:anim calcmode="lin" valueType="num">
                                      <p:cBhvr>
                                        <p:cTn id="22" dur="500" fill="hold"/>
                                        <p:tgtEl>
                                          <p:spTgt spid="149533"/>
                                        </p:tgtEl>
                                        <p:attrNameLst>
                                          <p:attrName>ppt_w</p:attrName>
                                        </p:attrNameLst>
                                      </p:cBhvr>
                                      <p:tavLst>
                                        <p:tav tm="0">
                                          <p:val>
                                            <p:fltVal val="0"/>
                                          </p:val>
                                        </p:tav>
                                        <p:tav tm="100000">
                                          <p:val>
                                            <p:strVal val="#ppt_w"/>
                                          </p:val>
                                        </p:tav>
                                      </p:tavLst>
                                    </p:anim>
                                    <p:anim calcmode="lin" valueType="num">
                                      <p:cBhvr>
                                        <p:cTn id="23" dur="500" fill="hold"/>
                                        <p:tgtEl>
                                          <p:spTgt spid="149533"/>
                                        </p:tgtEl>
                                        <p:attrNameLst>
                                          <p:attrName>ppt_h</p:attrName>
                                        </p:attrNameLst>
                                      </p:cBhvr>
                                      <p:tavLst>
                                        <p:tav tm="0">
                                          <p:val>
                                            <p:fltVal val="0"/>
                                          </p:val>
                                        </p:tav>
                                        <p:tav tm="100000">
                                          <p:val>
                                            <p:strVal val="#ppt_h"/>
                                          </p:val>
                                        </p:tav>
                                      </p:tavLst>
                                    </p:anim>
                                    <p:animEffect transition="in" filter="fade">
                                      <p:cBhvr>
                                        <p:cTn id="24" dur="500"/>
                                        <p:tgtEl>
                                          <p:spTgt spid="149533"/>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149531"/>
                                        </p:tgtEl>
                                        <p:attrNameLst>
                                          <p:attrName>style.visibility</p:attrName>
                                        </p:attrNameLst>
                                      </p:cBhvr>
                                      <p:to>
                                        <p:strVal val="visible"/>
                                      </p:to>
                                    </p:set>
                                    <p:anim calcmode="lin" valueType="num">
                                      <p:cBhvr>
                                        <p:cTn id="27" dur="500" fill="hold"/>
                                        <p:tgtEl>
                                          <p:spTgt spid="149531"/>
                                        </p:tgtEl>
                                        <p:attrNameLst>
                                          <p:attrName>ppt_w</p:attrName>
                                        </p:attrNameLst>
                                      </p:cBhvr>
                                      <p:tavLst>
                                        <p:tav tm="0">
                                          <p:val>
                                            <p:fltVal val="0"/>
                                          </p:val>
                                        </p:tav>
                                        <p:tav tm="100000">
                                          <p:val>
                                            <p:strVal val="#ppt_w"/>
                                          </p:val>
                                        </p:tav>
                                      </p:tavLst>
                                    </p:anim>
                                    <p:anim calcmode="lin" valueType="num">
                                      <p:cBhvr>
                                        <p:cTn id="28" dur="500" fill="hold"/>
                                        <p:tgtEl>
                                          <p:spTgt spid="149531"/>
                                        </p:tgtEl>
                                        <p:attrNameLst>
                                          <p:attrName>ppt_h</p:attrName>
                                        </p:attrNameLst>
                                      </p:cBhvr>
                                      <p:tavLst>
                                        <p:tav tm="0">
                                          <p:val>
                                            <p:fltVal val="0"/>
                                          </p:val>
                                        </p:tav>
                                        <p:tav tm="100000">
                                          <p:val>
                                            <p:strVal val="#ppt_h"/>
                                          </p:val>
                                        </p:tav>
                                      </p:tavLst>
                                    </p:anim>
                                    <p:animEffect transition="in" filter="fade">
                                      <p:cBhvr>
                                        <p:cTn id="29" dur="500"/>
                                        <p:tgtEl>
                                          <p:spTgt spid="149531"/>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149532"/>
                                        </p:tgtEl>
                                        <p:attrNameLst>
                                          <p:attrName>style.visibility</p:attrName>
                                        </p:attrNameLst>
                                      </p:cBhvr>
                                      <p:to>
                                        <p:strVal val="visible"/>
                                      </p:to>
                                    </p:set>
                                    <p:anim calcmode="lin" valueType="num">
                                      <p:cBhvr>
                                        <p:cTn id="32" dur="500" fill="hold"/>
                                        <p:tgtEl>
                                          <p:spTgt spid="149532"/>
                                        </p:tgtEl>
                                        <p:attrNameLst>
                                          <p:attrName>ppt_w</p:attrName>
                                        </p:attrNameLst>
                                      </p:cBhvr>
                                      <p:tavLst>
                                        <p:tav tm="0">
                                          <p:val>
                                            <p:fltVal val="0"/>
                                          </p:val>
                                        </p:tav>
                                        <p:tav tm="100000">
                                          <p:val>
                                            <p:strVal val="#ppt_w"/>
                                          </p:val>
                                        </p:tav>
                                      </p:tavLst>
                                    </p:anim>
                                    <p:anim calcmode="lin" valueType="num">
                                      <p:cBhvr>
                                        <p:cTn id="33" dur="500" fill="hold"/>
                                        <p:tgtEl>
                                          <p:spTgt spid="149532"/>
                                        </p:tgtEl>
                                        <p:attrNameLst>
                                          <p:attrName>ppt_h</p:attrName>
                                        </p:attrNameLst>
                                      </p:cBhvr>
                                      <p:tavLst>
                                        <p:tav tm="0">
                                          <p:val>
                                            <p:fltVal val="0"/>
                                          </p:val>
                                        </p:tav>
                                        <p:tav tm="100000">
                                          <p:val>
                                            <p:strVal val="#ppt_h"/>
                                          </p:val>
                                        </p:tav>
                                      </p:tavLst>
                                    </p:anim>
                                    <p:animEffect transition="in" filter="fade">
                                      <p:cBhvr>
                                        <p:cTn id="34" dur="500"/>
                                        <p:tgtEl>
                                          <p:spTgt spid="14953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49536"/>
                                        </p:tgtEl>
                                        <p:attrNameLst>
                                          <p:attrName>style.visibility</p:attrName>
                                        </p:attrNameLst>
                                      </p:cBhvr>
                                      <p:to>
                                        <p:strVal val="visible"/>
                                      </p:to>
                                    </p:set>
                                    <p:animEffect transition="in" filter="wipe(down)">
                                      <p:cBhvr>
                                        <p:cTn id="37" dur="500"/>
                                        <p:tgtEl>
                                          <p:spTgt spid="149536"/>
                                        </p:tgtEl>
                                      </p:cBhvr>
                                    </p:animEffect>
                                  </p:childTnLst>
                                </p:cTn>
                              </p:par>
                              <p:par>
                                <p:cTn id="38" presetID="53" presetClass="entr" presetSubtype="0" fill="hold" grpId="0" nodeType="withEffect">
                                  <p:stCondLst>
                                    <p:cond delay="0"/>
                                  </p:stCondLst>
                                  <p:childTnLst>
                                    <p:set>
                                      <p:cBhvr>
                                        <p:cTn id="39" dur="1" fill="hold">
                                          <p:stCondLst>
                                            <p:cond delay="0"/>
                                          </p:stCondLst>
                                        </p:cTn>
                                        <p:tgtEl>
                                          <p:spTgt spid="149541"/>
                                        </p:tgtEl>
                                        <p:attrNameLst>
                                          <p:attrName>style.visibility</p:attrName>
                                        </p:attrNameLst>
                                      </p:cBhvr>
                                      <p:to>
                                        <p:strVal val="visible"/>
                                      </p:to>
                                    </p:set>
                                    <p:anim calcmode="lin" valueType="num">
                                      <p:cBhvr>
                                        <p:cTn id="40" dur="500" fill="hold"/>
                                        <p:tgtEl>
                                          <p:spTgt spid="149541"/>
                                        </p:tgtEl>
                                        <p:attrNameLst>
                                          <p:attrName>ppt_w</p:attrName>
                                        </p:attrNameLst>
                                      </p:cBhvr>
                                      <p:tavLst>
                                        <p:tav tm="0">
                                          <p:val>
                                            <p:fltVal val="0"/>
                                          </p:val>
                                        </p:tav>
                                        <p:tav tm="100000">
                                          <p:val>
                                            <p:strVal val="#ppt_w"/>
                                          </p:val>
                                        </p:tav>
                                      </p:tavLst>
                                    </p:anim>
                                    <p:anim calcmode="lin" valueType="num">
                                      <p:cBhvr>
                                        <p:cTn id="41" dur="500" fill="hold"/>
                                        <p:tgtEl>
                                          <p:spTgt spid="149541"/>
                                        </p:tgtEl>
                                        <p:attrNameLst>
                                          <p:attrName>ppt_h</p:attrName>
                                        </p:attrNameLst>
                                      </p:cBhvr>
                                      <p:tavLst>
                                        <p:tav tm="0">
                                          <p:val>
                                            <p:fltVal val="0"/>
                                          </p:val>
                                        </p:tav>
                                        <p:tav tm="100000">
                                          <p:val>
                                            <p:strVal val="#ppt_h"/>
                                          </p:val>
                                        </p:tav>
                                      </p:tavLst>
                                    </p:anim>
                                    <p:animEffect transition="in" filter="fade">
                                      <p:cBhvr>
                                        <p:cTn id="42" dur="500"/>
                                        <p:tgtEl>
                                          <p:spTgt spid="14954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49543"/>
                                        </p:tgtEl>
                                        <p:attrNameLst>
                                          <p:attrName>style.visibility</p:attrName>
                                        </p:attrNameLst>
                                      </p:cBhvr>
                                      <p:to>
                                        <p:strVal val="visible"/>
                                      </p:to>
                                    </p:set>
                                    <p:animEffect transition="in" filter="wipe(down)">
                                      <p:cBhvr>
                                        <p:cTn id="45" dur="500"/>
                                        <p:tgtEl>
                                          <p:spTgt spid="14954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49540"/>
                                        </p:tgtEl>
                                        <p:attrNameLst>
                                          <p:attrName>style.visibility</p:attrName>
                                        </p:attrNameLst>
                                      </p:cBhvr>
                                      <p:to>
                                        <p:strVal val="visible"/>
                                      </p:to>
                                    </p:set>
                                    <p:animEffect transition="in" filter="wipe(down)">
                                      <p:cBhvr>
                                        <p:cTn id="48" dur="500"/>
                                        <p:tgtEl>
                                          <p:spTgt spid="14954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49539"/>
                                        </p:tgtEl>
                                        <p:attrNameLst>
                                          <p:attrName>style.visibility</p:attrName>
                                        </p:attrNameLst>
                                      </p:cBhvr>
                                      <p:to>
                                        <p:strVal val="visible"/>
                                      </p:to>
                                    </p:set>
                                    <p:animEffect transition="in" filter="wipe(down)">
                                      <p:cBhvr>
                                        <p:cTn id="51" dur="500"/>
                                        <p:tgtEl>
                                          <p:spTgt spid="14953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49544"/>
                                        </p:tgtEl>
                                        <p:attrNameLst>
                                          <p:attrName>style.visibility</p:attrName>
                                        </p:attrNameLst>
                                      </p:cBhvr>
                                      <p:to>
                                        <p:strVal val="visible"/>
                                      </p:to>
                                    </p:set>
                                    <p:animEffect transition="in" filter="wipe(left)">
                                      <p:cBhvr>
                                        <p:cTn id="54" dur="500"/>
                                        <p:tgtEl>
                                          <p:spTgt spid="14954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49562"/>
                                        </p:tgtEl>
                                        <p:attrNameLst>
                                          <p:attrName>style.visibility</p:attrName>
                                        </p:attrNameLst>
                                      </p:cBhvr>
                                      <p:to>
                                        <p:strVal val="visible"/>
                                      </p:to>
                                    </p:set>
                                    <p:animEffect transition="in" filter="wipe(down)">
                                      <p:cBhvr>
                                        <p:cTn id="57" dur="500"/>
                                        <p:tgtEl>
                                          <p:spTgt spid="14956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9548"/>
                                        </p:tgtEl>
                                        <p:attrNameLst>
                                          <p:attrName>style.visibility</p:attrName>
                                        </p:attrNameLst>
                                      </p:cBhvr>
                                      <p:to>
                                        <p:strVal val="visible"/>
                                      </p:to>
                                    </p:set>
                                    <p:animEffect transition="in" filter="wipe(down)">
                                      <p:cBhvr>
                                        <p:cTn id="62" dur="500"/>
                                        <p:tgtEl>
                                          <p:spTgt spid="149548"/>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49549"/>
                                        </p:tgtEl>
                                        <p:attrNameLst>
                                          <p:attrName>style.visibility</p:attrName>
                                        </p:attrNameLst>
                                      </p:cBhvr>
                                      <p:to>
                                        <p:strVal val="visible"/>
                                      </p:to>
                                    </p:set>
                                    <p:animEffect transition="in" filter="wipe(down)">
                                      <p:cBhvr>
                                        <p:cTn id="65" dur="500"/>
                                        <p:tgtEl>
                                          <p:spTgt spid="149549"/>
                                        </p:tgtEl>
                                      </p:cBhvr>
                                    </p:animEffect>
                                  </p:childTnLst>
                                </p:cTn>
                              </p:par>
                              <p:par>
                                <p:cTn id="66" presetID="53" presetClass="entr" presetSubtype="0" fill="hold" grpId="0" nodeType="withEffect">
                                  <p:stCondLst>
                                    <p:cond delay="0"/>
                                  </p:stCondLst>
                                  <p:childTnLst>
                                    <p:set>
                                      <p:cBhvr>
                                        <p:cTn id="67" dur="1" fill="hold">
                                          <p:stCondLst>
                                            <p:cond delay="0"/>
                                          </p:stCondLst>
                                        </p:cTn>
                                        <p:tgtEl>
                                          <p:spTgt spid="149550"/>
                                        </p:tgtEl>
                                        <p:attrNameLst>
                                          <p:attrName>style.visibility</p:attrName>
                                        </p:attrNameLst>
                                      </p:cBhvr>
                                      <p:to>
                                        <p:strVal val="visible"/>
                                      </p:to>
                                    </p:set>
                                    <p:anim calcmode="lin" valueType="num">
                                      <p:cBhvr>
                                        <p:cTn id="68" dur="500" fill="hold"/>
                                        <p:tgtEl>
                                          <p:spTgt spid="149550"/>
                                        </p:tgtEl>
                                        <p:attrNameLst>
                                          <p:attrName>ppt_w</p:attrName>
                                        </p:attrNameLst>
                                      </p:cBhvr>
                                      <p:tavLst>
                                        <p:tav tm="0">
                                          <p:val>
                                            <p:fltVal val="0"/>
                                          </p:val>
                                        </p:tav>
                                        <p:tav tm="100000">
                                          <p:val>
                                            <p:strVal val="#ppt_w"/>
                                          </p:val>
                                        </p:tav>
                                      </p:tavLst>
                                    </p:anim>
                                    <p:anim calcmode="lin" valueType="num">
                                      <p:cBhvr>
                                        <p:cTn id="69" dur="500" fill="hold"/>
                                        <p:tgtEl>
                                          <p:spTgt spid="149550"/>
                                        </p:tgtEl>
                                        <p:attrNameLst>
                                          <p:attrName>ppt_h</p:attrName>
                                        </p:attrNameLst>
                                      </p:cBhvr>
                                      <p:tavLst>
                                        <p:tav tm="0">
                                          <p:val>
                                            <p:fltVal val="0"/>
                                          </p:val>
                                        </p:tav>
                                        <p:tav tm="100000">
                                          <p:val>
                                            <p:strVal val="#ppt_h"/>
                                          </p:val>
                                        </p:tav>
                                      </p:tavLst>
                                    </p:anim>
                                    <p:animEffect transition="in" filter="fade">
                                      <p:cBhvr>
                                        <p:cTn id="70" dur="500"/>
                                        <p:tgtEl>
                                          <p:spTgt spid="149550"/>
                                        </p:tgtEl>
                                      </p:cBhvr>
                                    </p:animEffect>
                                  </p:childTnLst>
                                </p:cTn>
                              </p:par>
                              <p:par>
                                <p:cTn id="71" presetID="53" presetClass="entr" presetSubtype="0" fill="hold" grpId="0" nodeType="withEffect">
                                  <p:stCondLst>
                                    <p:cond delay="0"/>
                                  </p:stCondLst>
                                  <p:childTnLst>
                                    <p:set>
                                      <p:cBhvr>
                                        <p:cTn id="72" dur="1" fill="hold">
                                          <p:stCondLst>
                                            <p:cond delay="0"/>
                                          </p:stCondLst>
                                        </p:cTn>
                                        <p:tgtEl>
                                          <p:spTgt spid="149551"/>
                                        </p:tgtEl>
                                        <p:attrNameLst>
                                          <p:attrName>style.visibility</p:attrName>
                                        </p:attrNameLst>
                                      </p:cBhvr>
                                      <p:to>
                                        <p:strVal val="visible"/>
                                      </p:to>
                                    </p:set>
                                    <p:anim calcmode="lin" valueType="num">
                                      <p:cBhvr>
                                        <p:cTn id="73" dur="500" fill="hold"/>
                                        <p:tgtEl>
                                          <p:spTgt spid="149551"/>
                                        </p:tgtEl>
                                        <p:attrNameLst>
                                          <p:attrName>ppt_w</p:attrName>
                                        </p:attrNameLst>
                                      </p:cBhvr>
                                      <p:tavLst>
                                        <p:tav tm="0">
                                          <p:val>
                                            <p:fltVal val="0"/>
                                          </p:val>
                                        </p:tav>
                                        <p:tav tm="100000">
                                          <p:val>
                                            <p:strVal val="#ppt_w"/>
                                          </p:val>
                                        </p:tav>
                                      </p:tavLst>
                                    </p:anim>
                                    <p:anim calcmode="lin" valueType="num">
                                      <p:cBhvr>
                                        <p:cTn id="74" dur="500" fill="hold"/>
                                        <p:tgtEl>
                                          <p:spTgt spid="149551"/>
                                        </p:tgtEl>
                                        <p:attrNameLst>
                                          <p:attrName>ppt_h</p:attrName>
                                        </p:attrNameLst>
                                      </p:cBhvr>
                                      <p:tavLst>
                                        <p:tav tm="0">
                                          <p:val>
                                            <p:fltVal val="0"/>
                                          </p:val>
                                        </p:tav>
                                        <p:tav tm="100000">
                                          <p:val>
                                            <p:strVal val="#ppt_h"/>
                                          </p:val>
                                        </p:tav>
                                      </p:tavLst>
                                    </p:anim>
                                    <p:animEffect transition="in" filter="fade">
                                      <p:cBhvr>
                                        <p:cTn id="75" dur="500"/>
                                        <p:tgtEl>
                                          <p:spTgt spid="14955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149552"/>
                                        </p:tgtEl>
                                        <p:attrNameLst>
                                          <p:attrName>style.visibility</p:attrName>
                                        </p:attrNameLst>
                                      </p:cBhvr>
                                      <p:to>
                                        <p:strVal val="visible"/>
                                      </p:to>
                                    </p:set>
                                    <p:anim calcmode="lin" valueType="num">
                                      <p:cBhvr>
                                        <p:cTn id="78" dur="500" fill="hold"/>
                                        <p:tgtEl>
                                          <p:spTgt spid="149552"/>
                                        </p:tgtEl>
                                        <p:attrNameLst>
                                          <p:attrName>ppt_w</p:attrName>
                                        </p:attrNameLst>
                                      </p:cBhvr>
                                      <p:tavLst>
                                        <p:tav tm="0">
                                          <p:val>
                                            <p:fltVal val="0"/>
                                          </p:val>
                                        </p:tav>
                                        <p:tav tm="100000">
                                          <p:val>
                                            <p:strVal val="#ppt_w"/>
                                          </p:val>
                                        </p:tav>
                                      </p:tavLst>
                                    </p:anim>
                                    <p:anim calcmode="lin" valueType="num">
                                      <p:cBhvr>
                                        <p:cTn id="79" dur="500" fill="hold"/>
                                        <p:tgtEl>
                                          <p:spTgt spid="149552"/>
                                        </p:tgtEl>
                                        <p:attrNameLst>
                                          <p:attrName>ppt_h</p:attrName>
                                        </p:attrNameLst>
                                      </p:cBhvr>
                                      <p:tavLst>
                                        <p:tav tm="0">
                                          <p:val>
                                            <p:fltVal val="0"/>
                                          </p:val>
                                        </p:tav>
                                        <p:tav tm="100000">
                                          <p:val>
                                            <p:strVal val="#ppt_h"/>
                                          </p:val>
                                        </p:tav>
                                      </p:tavLst>
                                    </p:anim>
                                    <p:animEffect transition="in" filter="fade">
                                      <p:cBhvr>
                                        <p:cTn id="80" dur="500"/>
                                        <p:tgtEl>
                                          <p:spTgt spid="149552"/>
                                        </p:tgtEl>
                                      </p:cBhvr>
                                    </p:animEffect>
                                  </p:childTnLst>
                                </p:cTn>
                              </p:par>
                              <p:par>
                                <p:cTn id="81" presetID="4" presetClass="exit" presetSubtype="16" fill="hold" grpId="1" nodeType="withEffect">
                                  <p:stCondLst>
                                    <p:cond delay="0"/>
                                  </p:stCondLst>
                                  <p:childTnLst>
                                    <p:animEffect transition="out" filter="box(in)">
                                      <p:cBhvr>
                                        <p:cTn id="82" dur="500"/>
                                        <p:tgtEl>
                                          <p:spTgt spid="149544"/>
                                        </p:tgtEl>
                                      </p:cBhvr>
                                    </p:animEffect>
                                    <p:set>
                                      <p:cBhvr>
                                        <p:cTn id="83" dur="1" fill="hold">
                                          <p:stCondLst>
                                            <p:cond delay="499"/>
                                          </p:stCondLst>
                                        </p:cTn>
                                        <p:tgtEl>
                                          <p:spTgt spid="149544"/>
                                        </p:tgtEl>
                                        <p:attrNameLst>
                                          <p:attrName>style.visibility</p:attrName>
                                        </p:attrNameLst>
                                      </p:cBhvr>
                                      <p:to>
                                        <p:strVal val="hidden"/>
                                      </p:to>
                                    </p:set>
                                  </p:childTnLst>
                                </p:cTn>
                              </p:par>
                              <p:par>
                                <p:cTn id="84" presetID="22" presetClass="entr" presetSubtype="8" fill="hold" grpId="0" nodeType="withEffect">
                                  <p:stCondLst>
                                    <p:cond delay="0"/>
                                  </p:stCondLst>
                                  <p:childTnLst>
                                    <p:set>
                                      <p:cBhvr>
                                        <p:cTn id="85" dur="1" fill="hold">
                                          <p:stCondLst>
                                            <p:cond delay="0"/>
                                          </p:stCondLst>
                                        </p:cTn>
                                        <p:tgtEl>
                                          <p:spTgt spid="149556"/>
                                        </p:tgtEl>
                                        <p:attrNameLst>
                                          <p:attrName>style.visibility</p:attrName>
                                        </p:attrNameLst>
                                      </p:cBhvr>
                                      <p:to>
                                        <p:strVal val="visible"/>
                                      </p:to>
                                    </p:set>
                                    <p:animEffect transition="in" filter="wipe(left)">
                                      <p:cBhvr>
                                        <p:cTn id="86" dur="500"/>
                                        <p:tgtEl>
                                          <p:spTgt spid="149556"/>
                                        </p:tgtEl>
                                      </p:cBhvr>
                                    </p:animEffect>
                                  </p:childTnLst>
                                </p:cTn>
                              </p:par>
                              <p:par>
                                <p:cTn id="87" presetID="4" presetClass="exit" presetSubtype="16" fill="hold" grpId="1" nodeType="withEffect">
                                  <p:stCondLst>
                                    <p:cond delay="0"/>
                                  </p:stCondLst>
                                  <p:childTnLst>
                                    <p:animEffect transition="out" filter="box(in)">
                                      <p:cBhvr>
                                        <p:cTn id="88" dur="500"/>
                                        <p:tgtEl>
                                          <p:spTgt spid="149543"/>
                                        </p:tgtEl>
                                      </p:cBhvr>
                                    </p:animEffect>
                                    <p:set>
                                      <p:cBhvr>
                                        <p:cTn id="89" dur="1" fill="hold">
                                          <p:stCondLst>
                                            <p:cond delay="499"/>
                                          </p:stCondLst>
                                        </p:cTn>
                                        <p:tgtEl>
                                          <p:spTgt spid="149543"/>
                                        </p:tgtEl>
                                        <p:attrNameLst>
                                          <p:attrName>style.visibility</p:attrName>
                                        </p:attrNameLst>
                                      </p:cBhvr>
                                      <p:to>
                                        <p:strVal val="hidden"/>
                                      </p:to>
                                    </p:set>
                                  </p:childTnLst>
                                </p:cTn>
                              </p:par>
                              <p:par>
                                <p:cTn id="90" presetID="22" presetClass="entr" presetSubtype="4" fill="hold" grpId="0" nodeType="withEffect">
                                  <p:stCondLst>
                                    <p:cond delay="0"/>
                                  </p:stCondLst>
                                  <p:childTnLst>
                                    <p:set>
                                      <p:cBhvr>
                                        <p:cTn id="91" dur="1" fill="hold">
                                          <p:stCondLst>
                                            <p:cond delay="0"/>
                                          </p:stCondLst>
                                        </p:cTn>
                                        <p:tgtEl>
                                          <p:spTgt spid="149557"/>
                                        </p:tgtEl>
                                        <p:attrNameLst>
                                          <p:attrName>style.visibility</p:attrName>
                                        </p:attrNameLst>
                                      </p:cBhvr>
                                      <p:to>
                                        <p:strVal val="visible"/>
                                      </p:to>
                                    </p:set>
                                    <p:animEffect transition="in" filter="wipe(down)">
                                      <p:cBhvr>
                                        <p:cTn id="92" dur="500"/>
                                        <p:tgtEl>
                                          <p:spTgt spid="149557"/>
                                        </p:tgtEl>
                                      </p:cBhvr>
                                    </p:animEffect>
                                  </p:childTnLst>
                                </p:cTn>
                              </p:par>
                              <p:par>
                                <p:cTn id="93" presetID="4" presetClass="exit" presetSubtype="16" fill="hold" grpId="1" nodeType="withEffect">
                                  <p:stCondLst>
                                    <p:cond delay="0"/>
                                  </p:stCondLst>
                                  <p:childTnLst>
                                    <p:animEffect transition="out" filter="box(in)">
                                      <p:cBhvr>
                                        <p:cTn id="94" dur="500"/>
                                        <p:tgtEl>
                                          <p:spTgt spid="149562"/>
                                        </p:tgtEl>
                                      </p:cBhvr>
                                    </p:animEffect>
                                    <p:set>
                                      <p:cBhvr>
                                        <p:cTn id="95" dur="1" fill="hold">
                                          <p:stCondLst>
                                            <p:cond delay="499"/>
                                          </p:stCondLst>
                                        </p:cTn>
                                        <p:tgtEl>
                                          <p:spTgt spid="149562"/>
                                        </p:tgtEl>
                                        <p:attrNameLst>
                                          <p:attrName>style.visibility</p:attrName>
                                        </p:attrNameLst>
                                      </p:cBhvr>
                                      <p:to>
                                        <p:strVal val="hidden"/>
                                      </p:to>
                                    </p:set>
                                  </p:childTnLst>
                                </p:cTn>
                              </p:par>
                              <p:par>
                                <p:cTn id="96" presetID="22" presetClass="entr" presetSubtype="4" fill="hold" grpId="0" nodeType="withEffect">
                                  <p:stCondLst>
                                    <p:cond delay="0"/>
                                  </p:stCondLst>
                                  <p:childTnLst>
                                    <p:set>
                                      <p:cBhvr>
                                        <p:cTn id="97" dur="1" fill="hold">
                                          <p:stCondLst>
                                            <p:cond delay="0"/>
                                          </p:stCondLst>
                                        </p:cTn>
                                        <p:tgtEl>
                                          <p:spTgt spid="149561"/>
                                        </p:tgtEl>
                                        <p:attrNameLst>
                                          <p:attrName>style.visibility</p:attrName>
                                        </p:attrNameLst>
                                      </p:cBhvr>
                                      <p:to>
                                        <p:strVal val="visible"/>
                                      </p:to>
                                    </p:set>
                                    <p:animEffect transition="in" filter="wipe(down)">
                                      <p:cBhvr>
                                        <p:cTn id="98" dur="500"/>
                                        <p:tgtEl>
                                          <p:spTgt spid="149561"/>
                                        </p:tgtEl>
                                      </p:cBhvr>
                                    </p:animEffect>
                                  </p:childTnLst>
                                </p:cTn>
                              </p:par>
                              <p:par>
                                <p:cTn id="99" presetID="4" presetClass="exit" presetSubtype="16" fill="hold" grpId="1" nodeType="withEffect">
                                  <p:stCondLst>
                                    <p:cond delay="0"/>
                                  </p:stCondLst>
                                  <p:childTnLst>
                                    <p:animEffect transition="out" filter="box(in)">
                                      <p:cBhvr>
                                        <p:cTn id="100" dur="500"/>
                                        <p:tgtEl>
                                          <p:spTgt spid="149536"/>
                                        </p:tgtEl>
                                      </p:cBhvr>
                                    </p:animEffect>
                                    <p:set>
                                      <p:cBhvr>
                                        <p:cTn id="101" dur="1" fill="hold">
                                          <p:stCondLst>
                                            <p:cond delay="499"/>
                                          </p:stCondLst>
                                        </p:cTn>
                                        <p:tgtEl>
                                          <p:spTgt spid="149536"/>
                                        </p:tgtEl>
                                        <p:attrNameLst>
                                          <p:attrName>style.visibility</p:attrName>
                                        </p:attrNameLst>
                                      </p:cBhvr>
                                      <p:to>
                                        <p:strVal val="hidden"/>
                                      </p:to>
                                    </p:se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53" presetClass="entr" presetSubtype="0" fill="hold" grpId="0" nodeType="clickEffect">
                                  <p:stCondLst>
                                    <p:cond delay="0"/>
                                  </p:stCondLst>
                                  <p:childTnLst>
                                    <p:set>
                                      <p:cBhvr>
                                        <p:cTn id="105" dur="1" fill="hold">
                                          <p:stCondLst>
                                            <p:cond delay="0"/>
                                          </p:stCondLst>
                                        </p:cTn>
                                        <p:tgtEl>
                                          <p:spTgt spid="149554"/>
                                        </p:tgtEl>
                                        <p:attrNameLst>
                                          <p:attrName>style.visibility</p:attrName>
                                        </p:attrNameLst>
                                      </p:cBhvr>
                                      <p:to>
                                        <p:strVal val="visible"/>
                                      </p:to>
                                    </p:set>
                                    <p:anim calcmode="lin" valueType="num">
                                      <p:cBhvr>
                                        <p:cTn id="106" dur="500" fill="hold"/>
                                        <p:tgtEl>
                                          <p:spTgt spid="149554"/>
                                        </p:tgtEl>
                                        <p:attrNameLst>
                                          <p:attrName>ppt_w</p:attrName>
                                        </p:attrNameLst>
                                      </p:cBhvr>
                                      <p:tavLst>
                                        <p:tav tm="0">
                                          <p:val>
                                            <p:fltVal val="0"/>
                                          </p:val>
                                        </p:tav>
                                        <p:tav tm="100000">
                                          <p:val>
                                            <p:strVal val="#ppt_w"/>
                                          </p:val>
                                        </p:tav>
                                      </p:tavLst>
                                    </p:anim>
                                    <p:anim calcmode="lin" valueType="num">
                                      <p:cBhvr>
                                        <p:cTn id="107" dur="500" fill="hold"/>
                                        <p:tgtEl>
                                          <p:spTgt spid="149554"/>
                                        </p:tgtEl>
                                        <p:attrNameLst>
                                          <p:attrName>ppt_h</p:attrName>
                                        </p:attrNameLst>
                                      </p:cBhvr>
                                      <p:tavLst>
                                        <p:tav tm="0">
                                          <p:val>
                                            <p:fltVal val="0"/>
                                          </p:val>
                                        </p:tav>
                                        <p:tav tm="100000">
                                          <p:val>
                                            <p:strVal val="#ppt_h"/>
                                          </p:val>
                                        </p:tav>
                                      </p:tavLst>
                                    </p:anim>
                                    <p:animEffect transition="in" filter="fade">
                                      <p:cBhvr>
                                        <p:cTn id="108" dur="500"/>
                                        <p:tgtEl>
                                          <p:spTgt spid="149554"/>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149555"/>
                                        </p:tgtEl>
                                        <p:attrNameLst>
                                          <p:attrName>style.visibility</p:attrName>
                                        </p:attrNameLst>
                                      </p:cBhvr>
                                      <p:to>
                                        <p:strVal val="visible"/>
                                      </p:to>
                                    </p:set>
                                    <p:animEffect transition="in" filter="wipe(right)">
                                      <p:cBhvr>
                                        <p:cTn id="111" dur="500"/>
                                        <p:tgtEl>
                                          <p:spTgt spid="149555"/>
                                        </p:tgtEl>
                                      </p:cBhvr>
                                    </p:animEffect>
                                  </p:childTnLst>
                                </p:cTn>
                              </p:par>
                              <p:par>
                                <p:cTn id="112" presetID="4" presetClass="exit" presetSubtype="16" fill="hold" grpId="1" nodeType="withEffect">
                                  <p:stCondLst>
                                    <p:cond delay="0"/>
                                  </p:stCondLst>
                                  <p:childTnLst>
                                    <p:animEffect transition="out" filter="box(in)">
                                      <p:cBhvr>
                                        <p:cTn id="113" dur="500"/>
                                        <p:tgtEl>
                                          <p:spTgt spid="149550"/>
                                        </p:tgtEl>
                                      </p:cBhvr>
                                    </p:animEffect>
                                    <p:set>
                                      <p:cBhvr>
                                        <p:cTn id="114" dur="1" fill="hold">
                                          <p:stCondLst>
                                            <p:cond delay="499"/>
                                          </p:stCondLst>
                                        </p:cTn>
                                        <p:tgtEl>
                                          <p:spTgt spid="149550"/>
                                        </p:tgtEl>
                                        <p:attrNameLst>
                                          <p:attrName>style.visibility</p:attrName>
                                        </p:attrNameLst>
                                      </p:cBhvr>
                                      <p:to>
                                        <p:strVal val="hidden"/>
                                      </p:to>
                                    </p:set>
                                  </p:childTnLst>
                                </p:cTn>
                              </p:par>
                              <p:par>
                                <p:cTn id="115" presetID="4" presetClass="exit" presetSubtype="16" fill="hold" grpId="1" nodeType="withEffect">
                                  <p:stCondLst>
                                    <p:cond delay="0"/>
                                  </p:stCondLst>
                                  <p:childTnLst>
                                    <p:animEffect transition="out" filter="box(in)">
                                      <p:cBhvr>
                                        <p:cTn id="116" dur="500"/>
                                        <p:tgtEl>
                                          <p:spTgt spid="149549"/>
                                        </p:tgtEl>
                                      </p:cBhvr>
                                    </p:animEffect>
                                    <p:set>
                                      <p:cBhvr>
                                        <p:cTn id="117" dur="1" fill="hold">
                                          <p:stCondLst>
                                            <p:cond delay="499"/>
                                          </p:stCondLst>
                                        </p:cTn>
                                        <p:tgtEl>
                                          <p:spTgt spid="149549"/>
                                        </p:tgtEl>
                                        <p:attrNameLst>
                                          <p:attrName>style.visibility</p:attrName>
                                        </p:attrNameLst>
                                      </p:cBhvr>
                                      <p:to>
                                        <p:strVal val="hidden"/>
                                      </p:to>
                                    </p:set>
                                  </p:childTnLst>
                                </p:cTn>
                              </p:par>
                              <p:par>
                                <p:cTn id="118" presetID="22" presetClass="entr" presetSubtype="4" fill="hold" grpId="0" nodeType="withEffect">
                                  <p:stCondLst>
                                    <p:cond delay="0"/>
                                  </p:stCondLst>
                                  <p:childTnLst>
                                    <p:set>
                                      <p:cBhvr>
                                        <p:cTn id="119" dur="1" fill="hold">
                                          <p:stCondLst>
                                            <p:cond delay="0"/>
                                          </p:stCondLst>
                                        </p:cTn>
                                        <p:tgtEl>
                                          <p:spTgt spid="149564"/>
                                        </p:tgtEl>
                                        <p:attrNameLst>
                                          <p:attrName>style.visibility</p:attrName>
                                        </p:attrNameLst>
                                      </p:cBhvr>
                                      <p:to>
                                        <p:strVal val="visible"/>
                                      </p:to>
                                    </p:set>
                                    <p:animEffect transition="in" filter="wipe(down)">
                                      <p:cBhvr>
                                        <p:cTn id="120" dur="500"/>
                                        <p:tgtEl>
                                          <p:spTgt spid="149564"/>
                                        </p:tgtEl>
                                      </p:cBhvr>
                                    </p:animEffect>
                                  </p:childTnLst>
                                </p:cTn>
                              </p:par>
                              <p:par>
                                <p:cTn id="121" presetID="53" presetClass="entr" presetSubtype="0" fill="hold" grpId="0" nodeType="withEffect">
                                  <p:stCondLst>
                                    <p:cond delay="0"/>
                                  </p:stCondLst>
                                  <p:childTnLst>
                                    <p:set>
                                      <p:cBhvr>
                                        <p:cTn id="122" dur="1" fill="hold">
                                          <p:stCondLst>
                                            <p:cond delay="0"/>
                                          </p:stCondLst>
                                        </p:cTn>
                                        <p:tgtEl>
                                          <p:spTgt spid="149563"/>
                                        </p:tgtEl>
                                        <p:attrNameLst>
                                          <p:attrName>style.visibility</p:attrName>
                                        </p:attrNameLst>
                                      </p:cBhvr>
                                      <p:to>
                                        <p:strVal val="visible"/>
                                      </p:to>
                                    </p:set>
                                    <p:anim calcmode="lin" valueType="num">
                                      <p:cBhvr>
                                        <p:cTn id="123" dur="500" fill="hold"/>
                                        <p:tgtEl>
                                          <p:spTgt spid="149563"/>
                                        </p:tgtEl>
                                        <p:attrNameLst>
                                          <p:attrName>ppt_w</p:attrName>
                                        </p:attrNameLst>
                                      </p:cBhvr>
                                      <p:tavLst>
                                        <p:tav tm="0">
                                          <p:val>
                                            <p:fltVal val="0"/>
                                          </p:val>
                                        </p:tav>
                                        <p:tav tm="100000">
                                          <p:val>
                                            <p:strVal val="#ppt_w"/>
                                          </p:val>
                                        </p:tav>
                                      </p:tavLst>
                                    </p:anim>
                                    <p:anim calcmode="lin" valueType="num">
                                      <p:cBhvr>
                                        <p:cTn id="124" dur="500" fill="hold"/>
                                        <p:tgtEl>
                                          <p:spTgt spid="149563"/>
                                        </p:tgtEl>
                                        <p:attrNameLst>
                                          <p:attrName>ppt_h</p:attrName>
                                        </p:attrNameLst>
                                      </p:cBhvr>
                                      <p:tavLst>
                                        <p:tav tm="0">
                                          <p:val>
                                            <p:fltVal val="0"/>
                                          </p:val>
                                        </p:tav>
                                        <p:tav tm="100000">
                                          <p:val>
                                            <p:strVal val="#ppt_h"/>
                                          </p:val>
                                        </p:tav>
                                      </p:tavLst>
                                    </p:anim>
                                    <p:animEffect transition="in" filter="fade">
                                      <p:cBhvr>
                                        <p:cTn id="125" dur="500"/>
                                        <p:tgtEl>
                                          <p:spTgt spid="149563"/>
                                        </p:tgtEl>
                                      </p:cBhvr>
                                    </p:animEffect>
                                  </p:childTnLst>
                                </p:cTn>
                              </p:par>
                              <p:par>
                                <p:cTn id="126" presetID="22" presetClass="entr" presetSubtype="4" fill="hold" grpId="0" nodeType="withEffect">
                                  <p:stCondLst>
                                    <p:cond delay="0"/>
                                  </p:stCondLst>
                                  <p:childTnLst>
                                    <p:set>
                                      <p:cBhvr>
                                        <p:cTn id="127" dur="1" fill="hold">
                                          <p:stCondLst>
                                            <p:cond delay="0"/>
                                          </p:stCondLst>
                                        </p:cTn>
                                        <p:tgtEl>
                                          <p:spTgt spid="149565"/>
                                        </p:tgtEl>
                                        <p:attrNameLst>
                                          <p:attrName>style.visibility</p:attrName>
                                        </p:attrNameLst>
                                      </p:cBhvr>
                                      <p:to>
                                        <p:strVal val="visible"/>
                                      </p:to>
                                    </p:set>
                                    <p:animEffect transition="in" filter="wipe(down)">
                                      <p:cBhvr>
                                        <p:cTn id="128" dur="500"/>
                                        <p:tgtEl>
                                          <p:spTgt spid="149565"/>
                                        </p:tgtEl>
                                      </p:cBhvr>
                                    </p:animEffec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53" presetClass="entr" presetSubtype="0" fill="hold" nodeType="clickEffect">
                                  <p:stCondLst>
                                    <p:cond delay="0"/>
                                  </p:stCondLst>
                                  <p:childTnLst>
                                    <p:set>
                                      <p:cBhvr>
                                        <p:cTn id="132" dur="1" fill="hold">
                                          <p:stCondLst>
                                            <p:cond delay="0"/>
                                          </p:stCondLst>
                                        </p:cTn>
                                        <p:tgtEl>
                                          <p:spTgt spid="149558">
                                            <p:txEl>
                                              <p:pRg st="0" end="0"/>
                                            </p:txEl>
                                          </p:spTgt>
                                        </p:tgtEl>
                                        <p:attrNameLst>
                                          <p:attrName>style.visibility</p:attrName>
                                        </p:attrNameLst>
                                      </p:cBhvr>
                                      <p:to>
                                        <p:strVal val="visible"/>
                                      </p:to>
                                    </p:set>
                                    <p:anim calcmode="lin" valueType="num">
                                      <p:cBhvr>
                                        <p:cTn id="133" dur="1000" fill="hold"/>
                                        <p:tgtEl>
                                          <p:spTgt spid="149558">
                                            <p:txEl>
                                              <p:pRg st="0" end="0"/>
                                            </p:txEl>
                                          </p:spTgt>
                                        </p:tgtEl>
                                        <p:attrNameLst>
                                          <p:attrName>ppt_w</p:attrName>
                                        </p:attrNameLst>
                                      </p:cBhvr>
                                      <p:tavLst>
                                        <p:tav tm="0">
                                          <p:val>
                                            <p:fltVal val="0"/>
                                          </p:val>
                                        </p:tav>
                                        <p:tav tm="100000">
                                          <p:val>
                                            <p:strVal val="#ppt_w"/>
                                          </p:val>
                                        </p:tav>
                                      </p:tavLst>
                                    </p:anim>
                                    <p:anim calcmode="lin" valueType="num">
                                      <p:cBhvr>
                                        <p:cTn id="134" dur="1000" fill="hold"/>
                                        <p:tgtEl>
                                          <p:spTgt spid="149558">
                                            <p:txEl>
                                              <p:pRg st="0" end="0"/>
                                            </p:txEl>
                                          </p:spTgt>
                                        </p:tgtEl>
                                        <p:attrNameLst>
                                          <p:attrName>ppt_h</p:attrName>
                                        </p:attrNameLst>
                                      </p:cBhvr>
                                      <p:tavLst>
                                        <p:tav tm="0">
                                          <p:val>
                                            <p:fltVal val="0"/>
                                          </p:val>
                                        </p:tav>
                                        <p:tav tm="100000">
                                          <p:val>
                                            <p:strVal val="#ppt_h"/>
                                          </p:val>
                                        </p:tav>
                                      </p:tavLst>
                                    </p:anim>
                                    <p:animEffect transition="in" filter="fade">
                                      <p:cBhvr>
                                        <p:cTn id="135" dur="1000"/>
                                        <p:tgtEl>
                                          <p:spTgt spid="1495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22" grpId="0" animBg="1"/>
      <p:bldP spid="149531" grpId="0" animBg="1"/>
      <p:bldP spid="149532" grpId="0" animBg="1"/>
      <p:bldP spid="149536" grpId="0" animBg="1"/>
      <p:bldP spid="149536" grpId="1" animBg="1"/>
      <p:bldP spid="149539" grpId="0" animBg="1"/>
      <p:bldP spid="149540" grpId="0" animBg="1"/>
      <p:bldP spid="149541" grpId="0" animBg="1"/>
      <p:bldP spid="149542" grpId="0" animBg="1"/>
      <p:bldP spid="149543" grpId="0" animBg="1"/>
      <p:bldP spid="149543" grpId="1" animBg="1"/>
      <p:bldP spid="149544" grpId="0" animBg="1"/>
      <p:bldP spid="149544" grpId="1" animBg="1"/>
      <p:bldP spid="149548" grpId="0" animBg="1"/>
      <p:bldP spid="149549" grpId="0" animBg="1"/>
      <p:bldP spid="149549" grpId="1" animBg="1"/>
      <p:bldP spid="149554" grpId="0" animBg="1"/>
      <p:bldP spid="149555" grpId="0" animBg="1"/>
      <p:bldP spid="149557" grpId="0" animBg="1"/>
      <p:bldP spid="149556" grpId="0" animBg="1"/>
      <p:bldP spid="149562" grpId="0" animBg="1"/>
      <p:bldP spid="149562" grpId="1" animBg="1"/>
      <p:bldP spid="149561" grpId="0" animBg="1"/>
      <p:bldP spid="149550" grpId="0" animBg="1"/>
      <p:bldP spid="149550" grpId="1" animBg="1"/>
      <p:bldP spid="149564" grpId="0" animBg="1"/>
      <p:bldP spid="149530" grpId="0" animBg="1"/>
      <p:bldP spid="149552" grpId="0" animBg="1"/>
      <p:bldP spid="149563" grpId="0" animBg="1"/>
      <p:bldP spid="149565" grpId="0" animBg="1"/>
      <p:bldP spid="149551" grpId="0" animBg="1"/>
      <p:bldP spid="14953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56"/>
          <p:cNvSpPr>
            <a:spLocks noChangeArrowheads="1"/>
          </p:cNvSpPr>
          <p:nvPr/>
        </p:nvSpPr>
        <p:spPr bwMode="auto">
          <a:xfrm rot="5400000">
            <a:off x="4134645" y="2256632"/>
            <a:ext cx="2433637" cy="1968500"/>
          </a:xfrm>
          <a:prstGeom prst="triangle">
            <a:avLst>
              <a:gd name="adj" fmla="val 54204"/>
            </a:avLst>
          </a:prstGeom>
          <a:solidFill>
            <a:schemeClr val="folHlink"/>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31" name="Rectangle 2"/>
          <p:cNvSpPr>
            <a:spLocks noGrp="1" noChangeArrowheads="1"/>
          </p:cNvSpPr>
          <p:nvPr>
            <p:ph type="title"/>
          </p:nvPr>
        </p:nvSpPr>
        <p:spPr>
          <a:xfrm>
            <a:off x="1524000" y="0"/>
            <a:ext cx="9144000" cy="490538"/>
          </a:xfrm>
        </p:spPr>
        <p:txBody>
          <a:bodyPr/>
          <a:lstStyle/>
          <a:p>
            <a:pPr algn="ctr" eaLnBrk="1" hangingPunct="1"/>
            <a:r>
              <a:rPr lang="ru-RU" altLang="ru-RU" sz="2400" b="1" dirty="0">
                <a:solidFill>
                  <a:srgbClr val="6600FF"/>
                </a:solidFill>
              </a:rPr>
              <a:t>Внешнеторговая политика</a:t>
            </a:r>
          </a:p>
        </p:txBody>
      </p:sp>
      <p:sp>
        <p:nvSpPr>
          <p:cNvPr id="22532" name="Rectangle 3"/>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33" name="Rectangle 4"/>
          <p:cNvSpPr>
            <a:spLocks noChangeArrowheads="1"/>
          </p:cNvSpPr>
          <p:nvPr/>
        </p:nvSpPr>
        <p:spPr bwMode="auto">
          <a:xfrm>
            <a:off x="3719513" y="836614"/>
            <a:ext cx="8001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D,S</a:t>
            </a:r>
            <a:endParaRPr lang="ru-RU" altLang="ru-RU" sz="2000" dirty="0"/>
          </a:p>
        </p:txBody>
      </p:sp>
      <p:sp>
        <p:nvSpPr>
          <p:cNvPr id="22534" name="Rectangle 5"/>
          <p:cNvSpPr>
            <a:spLocks noChangeArrowheads="1"/>
          </p:cNvSpPr>
          <p:nvPr/>
        </p:nvSpPr>
        <p:spPr bwMode="auto">
          <a:xfrm>
            <a:off x="9280525" y="5154614"/>
            <a:ext cx="71913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D,S</a:t>
            </a:r>
            <a:r>
              <a:rPr lang="en-US" altLang="ru-RU" sz="1200" b="1" i="1" dirty="0">
                <a:solidFill>
                  <a:srgbClr val="000000"/>
                </a:solidFill>
                <a:latin typeface="Times New Roman" panose="02020603050405020304" pitchFamily="18" charset="0"/>
              </a:rPr>
              <a:t> </a:t>
            </a:r>
            <a:endParaRPr lang="ru-RU" altLang="ru-RU" dirty="0"/>
          </a:p>
        </p:txBody>
      </p:sp>
      <p:sp>
        <p:nvSpPr>
          <p:cNvPr id="22535" name="Line 9"/>
          <p:cNvSpPr>
            <a:spLocks noChangeShapeType="1"/>
          </p:cNvSpPr>
          <p:nvPr/>
        </p:nvSpPr>
        <p:spPr bwMode="auto">
          <a:xfrm flipH="1" flipV="1">
            <a:off x="4368801" y="5143501"/>
            <a:ext cx="5751513" cy="3175"/>
          </a:xfrm>
          <a:prstGeom prst="line">
            <a:avLst/>
          </a:prstGeom>
          <a:noFill/>
          <a:ln w="3810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22536" name="Rectangle 10"/>
          <p:cNvSpPr>
            <a:spLocks noChangeArrowheads="1"/>
          </p:cNvSpPr>
          <p:nvPr/>
        </p:nvSpPr>
        <p:spPr bwMode="auto">
          <a:xfrm>
            <a:off x="8308976" y="4289425"/>
            <a:ext cx="18081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 </a:t>
            </a:r>
            <a:r>
              <a:rPr lang="ru-RU" altLang="ru-RU" sz="2000" dirty="0">
                <a:solidFill>
                  <a:srgbClr val="000000"/>
                </a:solidFill>
                <a:latin typeface="Times New Roman" panose="02020603050405020304" pitchFamily="18" charset="0"/>
              </a:rPr>
              <a:t>спрос</a:t>
            </a:r>
            <a:r>
              <a:rPr lang="ru-RU" altLang="ru-RU" sz="2000" b="1" i="1" dirty="0">
                <a:solidFill>
                  <a:srgbClr val="000000"/>
                </a:solidFill>
                <a:latin typeface="Times New Roman" panose="02020603050405020304" pitchFamily="18" charset="0"/>
              </a:rPr>
              <a:t> </a:t>
            </a:r>
            <a:r>
              <a:rPr lang="en-US" altLang="ru-RU" sz="2000" b="1" i="1" dirty="0">
                <a:solidFill>
                  <a:srgbClr val="000000"/>
                </a:solidFill>
                <a:latin typeface="Times New Roman" panose="02020603050405020304" pitchFamily="18" charset="0"/>
              </a:rPr>
              <a:t> </a:t>
            </a:r>
            <a:endParaRPr lang="ru-RU" altLang="ru-RU" sz="2000" dirty="0"/>
          </a:p>
        </p:txBody>
      </p:sp>
      <p:sp>
        <p:nvSpPr>
          <p:cNvPr id="22537" name="Rectangle 11"/>
          <p:cNvSpPr>
            <a:spLocks noChangeArrowheads="1"/>
          </p:cNvSpPr>
          <p:nvPr/>
        </p:nvSpPr>
        <p:spPr bwMode="auto">
          <a:xfrm>
            <a:off x="8328026" y="2255839"/>
            <a:ext cx="2339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S</a:t>
            </a:r>
            <a:r>
              <a:rPr lang="ru-RU" altLang="ru-RU" sz="2000" b="1" i="1" dirty="0">
                <a:solidFill>
                  <a:srgbClr val="000000"/>
                </a:solidFill>
                <a:latin typeface="Times New Roman" panose="02020603050405020304" pitchFamily="18" charset="0"/>
              </a:rPr>
              <a:t> – </a:t>
            </a:r>
            <a:r>
              <a:rPr lang="ru-RU" altLang="ru-RU" sz="2000" dirty="0">
                <a:solidFill>
                  <a:srgbClr val="000000"/>
                </a:solidFill>
                <a:latin typeface="Times New Roman" panose="02020603050405020304" pitchFamily="18" charset="0"/>
              </a:rPr>
              <a:t>предложение</a:t>
            </a:r>
            <a:endParaRPr lang="ru-RU" altLang="ru-RU" sz="2000" dirty="0"/>
          </a:p>
        </p:txBody>
      </p:sp>
      <p:sp>
        <p:nvSpPr>
          <p:cNvPr id="22538" name="Line 14"/>
          <p:cNvSpPr>
            <a:spLocks noChangeShapeType="1"/>
          </p:cNvSpPr>
          <p:nvPr/>
        </p:nvSpPr>
        <p:spPr bwMode="auto">
          <a:xfrm>
            <a:off x="4367213" y="692150"/>
            <a:ext cx="12700" cy="4465638"/>
          </a:xfrm>
          <a:prstGeom prst="line">
            <a:avLst/>
          </a:prstGeom>
          <a:noFill/>
          <a:ln w="3810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22539" name="Line 15"/>
          <p:cNvSpPr>
            <a:spLocks noChangeShapeType="1"/>
          </p:cNvSpPr>
          <p:nvPr/>
        </p:nvSpPr>
        <p:spPr bwMode="auto">
          <a:xfrm flipH="1" flipV="1">
            <a:off x="4360864" y="2028826"/>
            <a:ext cx="4759325" cy="31289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22540" name="Line 17"/>
          <p:cNvSpPr>
            <a:spLocks noChangeShapeType="1"/>
          </p:cNvSpPr>
          <p:nvPr/>
        </p:nvSpPr>
        <p:spPr bwMode="auto">
          <a:xfrm flipH="1">
            <a:off x="4381501" y="1682750"/>
            <a:ext cx="4881563" cy="27876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22" name="AutoShape 18"/>
          <p:cNvSpPr>
            <a:spLocks noChangeArrowheads="1"/>
          </p:cNvSpPr>
          <p:nvPr/>
        </p:nvSpPr>
        <p:spPr bwMode="auto">
          <a:xfrm>
            <a:off x="1524001" y="1555750"/>
            <a:ext cx="2208213" cy="647700"/>
          </a:xfrm>
          <a:prstGeom prst="wedgeRoundRectCallout">
            <a:avLst>
              <a:gd name="adj1" fmla="val 77968"/>
              <a:gd name="adj2" fmla="val 12009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Мировая цена</a:t>
            </a:r>
            <a:br>
              <a:rPr lang="ru-RU" altLang="ru-RU" b="1" dirty="0"/>
            </a:br>
            <a:r>
              <a:rPr lang="ru-RU" altLang="ru-RU" sz="1200" b="1" dirty="0"/>
              <a:t>(для </a:t>
            </a:r>
            <a:r>
              <a:rPr lang="ru-RU" altLang="ru-RU" sz="1200" b="1" i="1" u="sng" dirty="0"/>
              <a:t>малой</a:t>
            </a:r>
            <a:r>
              <a:rPr lang="ru-RU" altLang="ru-RU" sz="1200" b="1" dirty="0"/>
              <a:t> экономики)</a:t>
            </a:r>
          </a:p>
        </p:txBody>
      </p:sp>
      <p:sp>
        <p:nvSpPr>
          <p:cNvPr id="149531" name="AutoShape 27"/>
          <p:cNvSpPr>
            <a:spLocks noChangeArrowheads="1"/>
          </p:cNvSpPr>
          <p:nvPr/>
        </p:nvSpPr>
        <p:spPr bwMode="auto">
          <a:xfrm>
            <a:off x="4537076" y="865189"/>
            <a:ext cx="2378075" cy="452437"/>
          </a:xfrm>
          <a:prstGeom prst="wedgeRoundRectCallout">
            <a:avLst>
              <a:gd name="adj1" fmla="val 26102"/>
              <a:gd name="adj2" fmla="val 271755"/>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Экспорт</a:t>
            </a:r>
          </a:p>
        </p:txBody>
      </p:sp>
      <p:sp>
        <p:nvSpPr>
          <p:cNvPr id="149532" name="Rectangle 28"/>
          <p:cNvSpPr>
            <a:spLocks noChangeArrowheads="1"/>
          </p:cNvSpPr>
          <p:nvPr/>
        </p:nvSpPr>
        <p:spPr bwMode="auto">
          <a:xfrm>
            <a:off x="7167563" y="5229226"/>
            <a:ext cx="514350" cy="36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S</a:t>
            </a:r>
            <a:endParaRPr lang="ru-RU" altLang="ru-RU" sz="2000" dirty="0"/>
          </a:p>
        </p:txBody>
      </p:sp>
      <p:sp>
        <p:nvSpPr>
          <p:cNvPr id="22544" name="Text Box 30"/>
          <p:cNvSpPr txBox="1">
            <a:spLocks noChangeArrowheads="1"/>
          </p:cNvSpPr>
          <p:nvPr/>
        </p:nvSpPr>
        <p:spPr bwMode="auto">
          <a:xfrm>
            <a:off x="2797176" y="1239838"/>
            <a:ext cx="1571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Цены блага</a:t>
            </a:r>
          </a:p>
        </p:txBody>
      </p:sp>
      <p:sp>
        <p:nvSpPr>
          <p:cNvPr id="22545" name="Text Box 31"/>
          <p:cNvSpPr txBox="1">
            <a:spLocks noChangeArrowheads="1"/>
          </p:cNvSpPr>
          <p:nvPr/>
        </p:nvSpPr>
        <p:spPr bwMode="auto">
          <a:xfrm>
            <a:off x="7461250" y="5381625"/>
            <a:ext cx="21605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Количества блага</a:t>
            </a:r>
          </a:p>
        </p:txBody>
      </p:sp>
      <p:sp>
        <p:nvSpPr>
          <p:cNvPr id="149536" name="AutoShape 32"/>
          <p:cNvSpPr>
            <a:spLocks/>
          </p:cNvSpPr>
          <p:nvPr/>
        </p:nvSpPr>
        <p:spPr bwMode="auto">
          <a:xfrm rot="5400000">
            <a:off x="6294438" y="1430338"/>
            <a:ext cx="298450" cy="2149475"/>
          </a:xfrm>
          <a:prstGeom prst="leftBrace">
            <a:avLst>
              <a:gd name="adj1" fmla="val 60018"/>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39" name="Line 35"/>
          <p:cNvSpPr>
            <a:spLocks noChangeShapeType="1"/>
          </p:cNvSpPr>
          <p:nvPr/>
        </p:nvSpPr>
        <p:spPr bwMode="auto">
          <a:xfrm>
            <a:off x="4356100" y="2676525"/>
            <a:ext cx="59309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40" name="Line 36"/>
          <p:cNvSpPr>
            <a:spLocks noChangeShapeType="1"/>
          </p:cNvSpPr>
          <p:nvPr/>
        </p:nvSpPr>
        <p:spPr bwMode="auto">
          <a:xfrm>
            <a:off x="5387975" y="2673350"/>
            <a:ext cx="21209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41" name="Rectangle 37"/>
          <p:cNvSpPr>
            <a:spLocks noChangeArrowheads="1"/>
          </p:cNvSpPr>
          <p:nvPr/>
        </p:nvSpPr>
        <p:spPr bwMode="auto">
          <a:xfrm>
            <a:off x="5018088" y="5192713"/>
            <a:ext cx="527050" cy="334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D</a:t>
            </a:r>
            <a:endParaRPr lang="ru-RU" altLang="ru-RU" sz="2000" dirty="0"/>
          </a:p>
        </p:txBody>
      </p:sp>
      <p:sp>
        <p:nvSpPr>
          <p:cNvPr id="149542" name="Rectangle 38"/>
          <p:cNvSpPr>
            <a:spLocks noChangeArrowheads="1"/>
          </p:cNvSpPr>
          <p:nvPr/>
        </p:nvSpPr>
        <p:spPr bwMode="auto">
          <a:xfrm>
            <a:off x="4368800" y="2668588"/>
            <a:ext cx="3143250" cy="2463800"/>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43" name="AutoShape 39"/>
          <p:cNvSpPr>
            <a:spLocks noChangeArrowheads="1"/>
          </p:cNvSpPr>
          <p:nvPr/>
        </p:nvSpPr>
        <p:spPr bwMode="auto">
          <a:xfrm flipV="1">
            <a:off x="5362575" y="2676525"/>
            <a:ext cx="2133600" cy="660400"/>
          </a:xfrm>
          <a:prstGeom prst="triangle">
            <a:avLst>
              <a:gd name="adj" fmla="val 46352"/>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44" name="AutoShape 40"/>
          <p:cNvSpPr>
            <a:spLocks noChangeArrowheads="1"/>
          </p:cNvSpPr>
          <p:nvPr/>
        </p:nvSpPr>
        <p:spPr bwMode="auto">
          <a:xfrm>
            <a:off x="7786688" y="2832100"/>
            <a:ext cx="2881312" cy="1181100"/>
          </a:xfrm>
          <a:prstGeom prst="wedgeRoundRectCallout">
            <a:avLst>
              <a:gd name="adj1" fmla="val -117824"/>
              <a:gd name="adj2" fmla="val -37903"/>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t>Дополнительный излишек производителей (частично за счет потребителей)</a:t>
            </a:r>
          </a:p>
          <a:p>
            <a:pPr algn="ctr" eaLnBrk="1" hangingPunct="1"/>
            <a:endParaRPr lang="ru-RU" altLang="ru-RU" sz="1400" b="1" dirty="0"/>
          </a:p>
        </p:txBody>
      </p:sp>
      <p:sp>
        <p:nvSpPr>
          <p:cNvPr id="22553" name="Rectangle 41"/>
          <p:cNvSpPr>
            <a:spLocks noChangeArrowheads="1"/>
          </p:cNvSpPr>
          <p:nvPr/>
        </p:nvSpPr>
        <p:spPr bwMode="auto">
          <a:xfrm>
            <a:off x="4381500" y="3352800"/>
            <a:ext cx="1974850" cy="1779588"/>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54" name="Rectangle 42"/>
          <p:cNvSpPr>
            <a:spLocks noChangeArrowheads="1"/>
          </p:cNvSpPr>
          <p:nvPr/>
        </p:nvSpPr>
        <p:spPr bwMode="auto">
          <a:xfrm>
            <a:off x="6088063" y="5203826"/>
            <a:ext cx="527050" cy="334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Q</a:t>
            </a:r>
            <a:r>
              <a:rPr lang="en-US" altLang="ru-RU" sz="2000" b="1" i="1" baseline="30000" dirty="0">
                <a:solidFill>
                  <a:srgbClr val="000000"/>
                </a:solidFill>
                <a:latin typeface="Times New Roman" panose="02020603050405020304" pitchFamily="18" charset="0"/>
              </a:rPr>
              <a:t>e</a:t>
            </a:r>
            <a:endParaRPr lang="ru-RU" altLang="ru-RU" sz="2000" baseline="30000" dirty="0"/>
          </a:p>
        </p:txBody>
      </p:sp>
      <p:sp>
        <p:nvSpPr>
          <p:cNvPr id="22555" name="Rectangle 43"/>
          <p:cNvSpPr>
            <a:spLocks noChangeArrowheads="1"/>
          </p:cNvSpPr>
          <p:nvPr/>
        </p:nvSpPr>
        <p:spPr bwMode="auto">
          <a:xfrm>
            <a:off x="3967163" y="3235326"/>
            <a:ext cx="5270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e</a:t>
            </a:r>
            <a:endParaRPr lang="ru-RU" altLang="ru-RU" sz="2000" baseline="30000" dirty="0"/>
          </a:p>
        </p:txBody>
      </p:sp>
      <p:sp>
        <p:nvSpPr>
          <p:cNvPr id="149548" name="Line 44"/>
          <p:cNvSpPr>
            <a:spLocks noChangeShapeType="1"/>
          </p:cNvSpPr>
          <p:nvPr/>
        </p:nvSpPr>
        <p:spPr bwMode="auto">
          <a:xfrm>
            <a:off x="5870576" y="3022600"/>
            <a:ext cx="10636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9549" name="AutoShape 45"/>
          <p:cNvSpPr>
            <a:spLocks/>
          </p:cNvSpPr>
          <p:nvPr/>
        </p:nvSpPr>
        <p:spPr bwMode="auto">
          <a:xfrm rot="5400000">
            <a:off x="6235700" y="2378075"/>
            <a:ext cx="298450" cy="1041400"/>
          </a:xfrm>
          <a:prstGeom prst="leftBrace">
            <a:avLst>
              <a:gd name="adj1" fmla="val 29078"/>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558" name="AutoShape 49"/>
          <p:cNvSpPr>
            <a:spLocks noChangeArrowheads="1"/>
          </p:cNvSpPr>
          <p:nvPr/>
        </p:nvSpPr>
        <p:spPr bwMode="auto">
          <a:xfrm>
            <a:off x="1524001" y="4337050"/>
            <a:ext cx="2347913" cy="647700"/>
          </a:xfrm>
          <a:prstGeom prst="wedgeRoundRectCallout">
            <a:avLst>
              <a:gd name="adj1" fmla="val 70894"/>
              <a:gd name="adj2" fmla="val -201472"/>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Внутренняя цена</a:t>
            </a:r>
          </a:p>
          <a:p>
            <a:pPr algn="ctr" eaLnBrk="1" hangingPunct="1"/>
            <a:endParaRPr lang="ru-RU" altLang="ru-RU" b="1" dirty="0"/>
          </a:p>
        </p:txBody>
      </p:sp>
      <p:sp>
        <p:nvSpPr>
          <p:cNvPr id="149554" name="AutoShape 50"/>
          <p:cNvSpPr>
            <a:spLocks noChangeArrowheads="1"/>
          </p:cNvSpPr>
          <p:nvPr/>
        </p:nvSpPr>
        <p:spPr bwMode="auto">
          <a:xfrm>
            <a:off x="1524000" y="2409825"/>
            <a:ext cx="2420938" cy="1055688"/>
          </a:xfrm>
          <a:prstGeom prst="wedgeRoundRectCallout">
            <a:avLst>
              <a:gd name="adj1" fmla="val 58852"/>
              <a:gd name="adj2" fmla="val -428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u="sng" dirty="0"/>
              <a:t>Экспортная пошлина</a:t>
            </a:r>
            <a:r>
              <a:rPr lang="ru-RU" altLang="ru-RU" sz="1400" b="1" dirty="0"/>
              <a:t> (</a:t>
            </a:r>
            <a:r>
              <a:rPr lang="ru-RU" altLang="ru-RU" sz="1200" b="1" dirty="0"/>
              <a:t>сокращает дополнительный излишек общества, но…</a:t>
            </a:r>
          </a:p>
        </p:txBody>
      </p:sp>
      <p:sp>
        <p:nvSpPr>
          <p:cNvPr id="149555" name="AutoShape 51"/>
          <p:cNvSpPr>
            <a:spLocks/>
          </p:cNvSpPr>
          <p:nvPr/>
        </p:nvSpPr>
        <p:spPr bwMode="auto">
          <a:xfrm>
            <a:off x="4191000" y="2695575"/>
            <a:ext cx="158750" cy="330200"/>
          </a:xfrm>
          <a:prstGeom prst="leftBrace">
            <a:avLst>
              <a:gd name="adj1" fmla="val 17333"/>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7" name="AutoShape 53"/>
          <p:cNvSpPr>
            <a:spLocks noChangeArrowheads="1"/>
          </p:cNvSpPr>
          <p:nvPr/>
        </p:nvSpPr>
        <p:spPr bwMode="auto">
          <a:xfrm flipV="1">
            <a:off x="5876925" y="3025775"/>
            <a:ext cx="1028700" cy="317500"/>
          </a:xfrm>
          <a:prstGeom prst="triangle">
            <a:avLst>
              <a:gd name="adj" fmla="val 46199"/>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6" name="AutoShape 52"/>
          <p:cNvSpPr>
            <a:spLocks noChangeArrowheads="1"/>
          </p:cNvSpPr>
          <p:nvPr/>
        </p:nvSpPr>
        <p:spPr bwMode="auto">
          <a:xfrm>
            <a:off x="7786688" y="2840039"/>
            <a:ext cx="2881312" cy="1190625"/>
          </a:xfrm>
          <a:prstGeom prst="wedgeRoundRectCallout">
            <a:avLst>
              <a:gd name="adj1" fmla="val -102727"/>
              <a:gd name="adj2" fmla="val -23602"/>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t>Дополнительный излишек производителей (частично за счет потребителей)</a:t>
            </a:r>
          </a:p>
          <a:p>
            <a:pPr algn="ctr" eaLnBrk="1" hangingPunct="1"/>
            <a:endParaRPr lang="ru-RU" altLang="ru-RU" sz="1400" b="1" dirty="0"/>
          </a:p>
        </p:txBody>
      </p:sp>
      <p:sp>
        <p:nvSpPr>
          <p:cNvPr id="149558" name="Text Box 54"/>
          <p:cNvSpPr txBox="1">
            <a:spLocks noChangeArrowheads="1"/>
          </p:cNvSpPr>
          <p:nvPr/>
        </p:nvSpPr>
        <p:spPr bwMode="auto">
          <a:xfrm>
            <a:off x="1524000" y="56896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2000" b="1" u="sng" dirty="0" smtClean="0">
                <a:solidFill>
                  <a:srgbClr val="6600FF"/>
                </a:solidFill>
              </a:rPr>
              <a:t>«Домашнее задание» </a:t>
            </a:r>
            <a:r>
              <a:rPr lang="ru-RU" altLang="ru-RU" sz="2000" b="1" u="sng" dirty="0" smtClean="0">
                <a:solidFill>
                  <a:srgbClr val="6600FF"/>
                </a:solidFill>
                <a:sym typeface="Wingdings" panose="05000000000000000000" pitchFamily="2" charset="2"/>
              </a:rPr>
              <a:t></a:t>
            </a:r>
            <a:r>
              <a:rPr lang="ru-RU" altLang="ru-RU" b="1" dirty="0" smtClean="0"/>
              <a:t>: </a:t>
            </a:r>
            <a:r>
              <a:rPr lang="ru-RU" altLang="ru-RU" sz="1600" b="1" dirty="0"/>
              <a:t>сделать презентацию для случая, когда мировая цена </a:t>
            </a:r>
            <a:r>
              <a:rPr lang="ru-RU" altLang="ru-RU" sz="1600" b="1" dirty="0">
                <a:solidFill>
                  <a:srgbClr val="FF9900"/>
                </a:solidFill>
              </a:rPr>
              <a:t>ниже</a:t>
            </a:r>
            <a:r>
              <a:rPr lang="ru-RU" altLang="ru-RU" sz="1600" b="1" dirty="0"/>
              <a:t> внутренней, и описать все ситуации словами</a:t>
            </a:r>
          </a:p>
        </p:txBody>
      </p:sp>
      <p:sp>
        <p:nvSpPr>
          <p:cNvPr id="22564" name="AutoShape 55"/>
          <p:cNvSpPr>
            <a:spLocks noChangeArrowheads="1"/>
          </p:cNvSpPr>
          <p:nvPr/>
        </p:nvSpPr>
        <p:spPr bwMode="auto">
          <a:xfrm>
            <a:off x="1524000" y="3633789"/>
            <a:ext cx="2051050" cy="574675"/>
          </a:xfrm>
          <a:prstGeom prst="wedgeRectCallout">
            <a:avLst>
              <a:gd name="adj1" fmla="val 109597"/>
              <a:gd name="adj2" fmla="val -186741"/>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«Излишек общества»</a:t>
            </a:r>
          </a:p>
        </p:txBody>
      </p:sp>
      <p:sp>
        <p:nvSpPr>
          <p:cNvPr id="149562" name="Freeform 58"/>
          <p:cNvSpPr>
            <a:spLocks/>
          </p:cNvSpPr>
          <p:nvPr/>
        </p:nvSpPr>
        <p:spPr bwMode="auto">
          <a:xfrm>
            <a:off x="4378325" y="2657475"/>
            <a:ext cx="1974850" cy="698500"/>
          </a:xfrm>
          <a:custGeom>
            <a:avLst/>
            <a:gdLst>
              <a:gd name="T0" fmla="*/ 0 w 1244"/>
              <a:gd name="T1" fmla="*/ 446 h 446"/>
              <a:gd name="T2" fmla="*/ 2 w 1244"/>
              <a:gd name="T3" fmla="*/ 2 h 446"/>
              <a:gd name="T4" fmla="*/ 590 w 1244"/>
              <a:gd name="T5" fmla="*/ 0 h 446"/>
              <a:gd name="T6" fmla="*/ 1244 w 1244"/>
              <a:gd name="T7" fmla="*/ 446 h 446"/>
              <a:gd name="T8" fmla="*/ 0 w 1244"/>
              <a:gd name="T9" fmla="*/ 446 h 446"/>
              <a:gd name="T10" fmla="*/ 0 60000 65536"/>
              <a:gd name="T11" fmla="*/ 0 60000 65536"/>
              <a:gd name="T12" fmla="*/ 0 60000 65536"/>
              <a:gd name="T13" fmla="*/ 0 60000 65536"/>
              <a:gd name="T14" fmla="*/ 0 60000 65536"/>
              <a:gd name="T15" fmla="*/ 0 w 1244"/>
              <a:gd name="T16" fmla="*/ 0 h 446"/>
              <a:gd name="T17" fmla="*/ 1244 w 1244"/>
              <a:gd name="T18" fmla="*/ 446 h 446"/>
            </a:gdLst>
            <a:ahLst/>
            <a:cxnLst>
              <a:cxn ang="T10">
                <a:pos x="T0" y="T1"/>
              </a:cxn>
              <a:cxn ang="T11">
                <a:pos x="T2" y="T3"/>
              </a:cxn>
              <a:cxn ang="T12">
                <a:pos x="T4" y="T5"/>
              </a:cxn>
              <a:cxn ang="T13">
                <a:pos x="T6" y="T7"/>
              </a:cxn>
              <a:cxn ang="T14">
                <a:pos x="T8" y="T9"/>
              </a:cxn>
            </a:cxnLst>
            <a:rect l="T15" t="T16" r="T17" b="T18"/>
            <a:pathLst>
              <a:path w="1244" h="446">
                <a:moveTo>
                  <a:pt x="0" y="446"/>
                </a:moveTo>
                <a:lnTo>
                  <a:pt x="2" y="2"/>
                </a:lnTo>
                <a:lnTo>
                  <a:pt x="590" y="0"/>
                </a:lnTo>
                <a:lnTo>
                  <a:pt x="1244" y="446"/>
                </a:lnTo>
                <a:lnTo>
                  <a:pt x="0" y="446"/>
                </a:lnTo>
                <a:close/>
              </a:path>
            </a:pathLst>
          </a:custGeom>
          <a:solidFill>
            <a:srgbClr val="FFFF00"/>
          </a:solidFill>
          <a:ln w="28575" cmpd="sng">
            <a:solidFill>
              <a:schemeClr val="tx1"/>
            </a:solidFill>
            <a:round/>
            <a:headEnd/>
            <a:tailEnd/>
          </a:ln>
        </p:spPr>
        <p:txBody>
          <a:bodyPr/>
          <a:lstStyle/>
          <a:p>
            <a:endParaRPr lang="ru-RU" dirty="0"/>
          </a:p>
        </p:txBody>
      </p:sp>
      <p:sp>
        <p:nvSpPr>
          <p:cNvPr id="149561" name="Freeform 57"/>
          <p:cNvSpPr>
            <a:spLocks/>
          </p:cNvSpPr>
          <p:nvPr/>
        </p:nvSpPr>
        <p:spPr bwMode="auto">
          <a:xfrm>
            <a:off x="4367214" y="3028950"/>
            <a:ext cx="1976437" cy="323850"/>
          </a:xfrm>
          <a:custGeom>
            <a:avLst/>
            <a:gdLst>
              <a:gd name="T0" fmla="*/ 0 w 1245"/>
              <a:gd name="T1" fmla="*/ 204 h 204"/>
              <a:gd name="T2" fmla="*/ 9 w 1245"/>
              <a:gd name="T3" fmla="*/ 0 h 204"/>
              <a:gd name="T4" fmla="*/ 927 w 1245"/>
              <a:gd name="T5" fmla="*/ 0 h 204"/>
              <a:gd name="T6" fmla="*/ 1245 w 1245"/>
              <a:gd name="T7" fmla="*/ 204 h 204"/>
              <a:gd name="T8" fmla="*/ 0 w 1245"/>
              <a:gd name="T9" fmla="*/ 204 h 204"/>
              <a:gd name="T10" fmla="*/ 0 60000 65536"/>
              <a:gd name="T11" fmla="*/ 0 60000 65536"/>
              <a:gd name="T12" fmla="*/ 0 60000 65536"/>
              <a:gd name="T13" fmla="*/ 0 60000 65536"/>
              <a:gd name="T14" fmla="*/ 0 60000 65536"/>
              <a:gd name="T15" fmla="*/ 0 w 1245"/>
              <a:gd name="T16" fmla="*/ 0 h 204"/>
              <a:gd name="T17" fmla="*/ 1245 w 1245"/>
              <a:gd name="T18" fmla="*/ 204 h 204"/>
            </a:gdLst>
            <a:ahLst/>
            <a:cxnLst>
              <a:cxn ang="T10">
                <a:pos x="T0" y="T1"/>
              </a:cxn>
              <a:cxn ang="T11">
                <a:pos x="T2" y="T3"/>
              </a:cxn>
              <a:cxn ang="T12">
                <a:pos x="T4" y="T5"/>
              </a:cxn>
              <a:cxn ang="T13">
                <a:pos x="T6" y="T7"/>
              </a:cxn>
              <a:cxn ang="T14">
                <a:pos x="T8" y="T9"/>
              </a:cxn>
            </a:cxnLst>
            <a:rect l="T15" t="T16" r="T17" b="T18"/>
            <a:pathLst>
              <a:path w="1245" h="204">
                <a:moveTo>
                  <a:pt x="0" y="204"/>
                </a:moveTo>
                <a:lnTo>
                  <a:pt x="9" y="0"/>
                </a:lnTo>
                <a:lnTo>
                  <a:pt x="927" y="0"/>
                </a:lnTo>
                <a:lnTo>
                  <a:pt x="1245" y="204"/>
                </a:lnTo>
                <a:lnTo>
                  <a:pt x="0" y="204"/>
                </a:lnTo>
                <a:close/>
              </a:path>
            </a:pathLst>
          </a:custGeom>
          <a:solidFill>
            <a:srgbClr val="FFFF00"/>
          </a:solidFill>
          <a:ln w="28575" cmpd="sng">
            <a:solidFill>
              <a:schemeClr val="tx1"/>
            </a:solidFill>
            <a:round/>
            <a:headEnd/>
            <a:tailEnd/>
          </a:ln>
        </p:spPr>
        <p:txBody>
          <a:bodyPr/>
          <a:lstStyle/>
          <a:p>
            <a:endParaRPr lang="ru-RU" dirty="0"/>
          </a:p>
        </p:txBody>
      </p:sp>
      <p:sp>
        <p:nvSpPr>
          <p:cNvPr id="149550" name="AutoShape 46"/>
          <p:cNvSpPr>
            <a:spLocks noChangeArrowheads="1"/>
          </p:cNvSpPr>
          <p:nvPr/>
        </p:nvSpPr>
        <p:spPr bwMode="auto">
          <a:xfrm>
            <a:off x="7254875" y="1030289"/>
            <a:ext cx="2813050" cy="1062037"/>
          </a:xfrm>
          <a:prstGeom prst="wedgeRoundRectCallout">
            <a:avLst>
              <a:gd name="adj1" fmla="val -82278"/>
              <a:gd name="adj2" fmla="val 110986"/>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Квота на экспорт (</a:t>
            </a:r>
            <a:r>
              <a:rPr lang="ru-RU" altLang="ru-RU" sz="1400" b="1" dirty="0"/>
              <a:t>сокращает дополнительный излишек общества)</a:t>
            </a:r>
          </a:p>
        </p:txBody>
      </p:sp>
      <p:sp>
        <p:nvSpPr>
          <p:cNvPr id="149564" name="Rectangle 60"/>
          <p:cNvSpPr>
            <a:spLocks noChangeArrowheads="1"/>
          </p:cNvSpPr>
          <p:nvPr/>
        </p:nvSpPr>
        <p:spPr bwMode="auto">
          <a:xfrm>
            <a:off x="5849938" y="2668589"/>
            <a:ext cx="1058862" cy="350837"/>
          </a:xfrm>
          <a:prstGeom prst="rect">
            <a:avLst/>
          </a:prstGeom>
          <a:solidFill>
            <a:srgbClr val="FF0000"/>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30" name="Rectangle 26"/>
          <p:cNvSpPr>
            <a:spLocks noChangeArrowheads="1"/>
          </p:cNvSpPr>
          <p:nvPr/>
        </p:nvSpPr>
        <p:spPr bwMode="auto">
          <a:xfrm>
            <a:off x="4368800" y="2663826"/>
            <a:ext cx="984250" cy="2481263"/>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2" name="Rectangle 48"/>
          <p:cNvSpPr>
            <a:spLocks noChangeArrowheads="1"/>
          </p:cNvSpPr>
          <p:nvPr/>
        </p:nvSpPr>
        <p:spPr bwMode="auto">
          <a:xfrm>
            <a:off x="4371976" y="3022600"/>
            <a:ext cx="2549525" cy="2116138"/>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63" name="AutoShape 59"/>
          <p:cNvSpPr>
            <a:spLocks noChangeArrowheads="1"/>
          </p:cNvSpPr>
          <p:nvPr/>
        </p:nvSpPr>
        <p:spPr bwMode="auto">
          <a:xfrm>
            <a:off x="3779838" y="1546226"/>
            <a:ext cx="2406650" cy="842963"/>
          </a:xfrm>
          <a:prstGeom prst="wedgeRoundRectCallout">
            <a:avLst>
              <a:gd name="adj1" fmla="val 48218"/>
              <a:gd name="adj2" fmla="val 91620"/>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200" b="1" dirty="0"/>
              <a:t>…даёт дополнительные поступления в бюджет)</a:t>
            </a:r>
          </a:p>
        </p:txBody>
      </p:sp>
      <p:sp>
        <p:nvSpPr>
          <p:cNvPr id="149565" name="AutoShape 61"/>
          <p:cNvSpPr>
            <a:spLocks/>
          </p:cNvSpPr>
          <p:nvPr/>
        </p:nvSpPr>
        <p:spPr bwMode="auto">
          <a:xfrm rot="5400000">
            <a:off x="6235700" y="1978025"/>
            <a:ext cx="298450" cy="1054100"/>
          </a:xfrm>
          <a:prstGeom prst="leftBrace">
            <a:avLst>
              <a:gd name="adj1" fmla="val 29433"/>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51" name="Rectangle 47"/>
          <p:cNvSpPr>
            <a:spLocks noChangeArrowheads="1"/>
          </p:cNvSpPr>
          <p:nvPr/>
        </p:nvSpPr>
        <p:spPr bwMode="auto">
          <a:xfrm>
            <a:off x="4371976" y="3032126"/>
            <a:ext cx="1489075" cy="2112963"/>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49533" name="Rectangle 29"/>
          <p:cNvSpPr>
            <a:spLocks noChangeArrowheads="1"/>
          </p:cNvSpPr>
          <p:nvPr/>
        </p:nvSpPr>
        <p:spPr bwMode="auto">
          <a:xfrm>
            <a:off x="3959226" y="2636839"/>
            <a:ext cx="3333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P</a:t>
            </a:r>
            <a:r>
              <a:rPr lang="en-US" altLang="ru-RU" sz="2000" b="1" i="1" baseline="30000" dirty="0">
                <a:solidFill>
                  <a:srgbClr val="000000"/>
                </a:solidFill>
                <a:latin typeface="Times New Roman" panose="02020603050405020304" pitchFamily="18" charset="0"/>
              </a:rPr>
              <a:t>f</a:t>
            </a:r>
            <a:endParaRPr lang="ru-RU" altLang="ru-RU" sz="2000" dirty="0"/>
          </a:p>
        </p:txBody>
      </p:sp>
    </p:spTree>
    <p:extLst>
      <p:ext uri="{BB962C8B-B14F-4D97-AF65-F5344CB8AC3E}">
        <p14:creationId xmlns:p14="http://schemas.microsoft.com/office/powerpoint/2010/main" val="11062809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ChangeArrowheads="1"/>
          </p:cNvSpPr>
          <p:nvPr/>
        </p:nvSpPr>
        <p:spPr bwMode="auto">
          <a:xfrm rot="5400000">
            <a:off x="4134645" y="2256632"/>
            <a:ext cx="2433637" cy="1968500"/>
          </a:xfrm>
          <a:prstGeom prst="triangle">
            <a:avLst>
              <a:gd name="adj" fmla="val 54204"/>
            </a:avLst>
          </a:prstGeom>
          <a:solidFill>
            <a:schemeClr val="folHlink"/>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35" name="Rectangle 3"/>
          <p:cNvSpPr>
            <a:spLocks noGrp="1" noChangeArrowheads="1"/>
          </p:cNvSpPr>
          <p:nvPr>
            <p:ph type="title"/>
          </p:nvPr>
        </p:nvSpPr>
        <p:spPr>
          <a:xfrm>
            <a:off x="1524000" y="0"/>
            <a:ext cx="9144000" cy="490538"/>
          </a:xfrm>
        </p:spPr>
        <p:txBody>
          <a:bodyPr>
            <a:normAutofit fontScale="90000"/>
          </a:bodyPr>
          <a:lstStyle/>
          <a:p>
            <a:pPr marL="762000" indent="-762000" algn="ctr"/>
            <a:r>
              <a:rPr lang="ru-RU" altLang="zh-CN" sz="3200" dirty="0">
                <a:hlinkClick r:id="rId2" action="ppaction://hlinksldjump"/>
              </a:rPr>
              <a:t>Ценовые лимиты (на примере МРОТ)</a:t>
            </a:r>
            <a:endParaRPr lang="ru-RU" altLang="ru-RU" sz="3200" dirty="0"/>
          </a:p>
        </p:txBody>
      </p:sp>
      <p:sp>
        <p:nvSpPr>
          <p:cNvPr id="18436" name="Rectangle 4"/>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37" name="Rectangle 5"/>
          <p:cNvSpPr>
            <a:spLocks noChangeArrowheads="1"/>
          </p:cNvSpPr>
          <p:nvPr/>
        </p:nvSpPr>
        <p:spPr bwMode="auto">
          <a:xfrm>
            <a:off x="3719513" y="836614"/>
            <a:ext cx="8001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w</a:t>
            </a:r>
            <a:r>
              <a:rPr lang="en-US" altLang="ru-RU" sz="2000" b="1" i="1" baseline="30000" dirty="0">
                <a:solidFill>
                  <a:srgbClr val="000000"/>
                </a:solidFill>
                <a:latin typeface="Times New Roman" panose="02020603050405020304" pitchFamily="18" charset="0"/>
              </a:rPr>
              <a:t>D,S</a:t>
            </a:r>
            <a:endParaRPr lang="ru-RU" altLang="ru-RU" sz="2000" dirty="0"/>
          </a:p>
        </p:txBody>
      </p:sp>
      <p:sp>
        <p:nvSpPr>
          <p:cNvPr id="18438" name="Rectangle 6"/>
          <p:cNvSpPr>
            <a:spLocks noChangeArrowheads="1"/>
          </p:cNvSpPr>
          <p:nvPr/>
        </p:nvSpPr>
        <p:spPr bwMode="auto">
          <a:xfrm>
            <a:off x="9280525" y="5154614"/>
            <a:ext cx="71913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L</a:t>
            </a:r>
            <a:r>
              <a:rPr lang="en-US" altLang="ru-RU" sz="2000" b="1" i="1" baseline="30000" dirty="0">
                <a:solidFill>
                  <a:srgbClr val="000000"/>
                </a:solidFill>
                <a:latin typeface="Times New Roman" panose="02020603050405020304" pitchFamily="18" charset="0"/>
              </a:rPr>
              <a:t>D,S</a:t>
            </a:r>
            <a:r>
              <a:rPr lang="en-US" altLang="ru-RU" sz="1200" b="1" i="1" dirty="0">
                <a:solidFill>
                  <a:srgbClr val="000000"/>
                </a:solidFill>
                <a:latin typeface="Times New Roman" panose="02020603050405020304" pitchFamily="18" charset="0"/>
              </a:rPr>
              <a:t> </a:t>
            </a:r>
            <a:endParaRPr lang="ru-RU" altLang="ru-RU" dirty="0"/>
          </a:p>
        </p:txBody>
      </p:sp>
      <p:sp>
        <p:nvSpPr>
          <p:cNvPr id="18439" name="Line 7"/>
          <p:cNvSpPr>
            <a:spLocks noChangeShapeType="1"/>
          </p:cNvSpPr>
          <p:nvPr/>
        </p:nvSpPr>
        <p:spPr bwMode="auto">
          <a:xfrm flipH="1" flipV="1">
            <a:off x="4368801" y="5143501"/>
            <a:ext cx="5751513" cy="3175"/>
          </a:xfrm>
          <a:prstGeom prst="line">
            <a:avLst/>
          </a:prstGeom>
          <a:noFill/>
          <a:ln w="3810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18440" name="Rectangle 8"/>
          <p:cNvSpPr>
            <a:spLocks noChangeArrowheads="1"/>
          </p:cNvSpPr>
          <p:nvPr/>
        </p:nvSpPr>
        <p:spPr bwMode="auto">
          <a:xfrm>
            <a:off x="8020050" y="3968750"/>
            <a:ext cx="23304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D</a:t>
            </a:r>
            <a:r>
              <a:rPr lang="ru-RU" altLang="ru-RU" sz="2000" b="1" i="1" dirty="0">
                <a:solidFill>
                  <a:srgbClr val="000000"/>
                </a:solidFill>
                <a:latin typeface="Times New Roman" panose="02020603050405020304" pitchFamily="18" charset="0"/>
              </a:rPr>
              <a:t> – </a:t>
            </a:r>
            <a:r>
              <a:rPr lang="ru-RU" altLang="ru-RU" sz="2000" dirty="0">
                <a:solidFill>
                  <a:srgbClr val="000000"/>
                </a:solidFill>
                <a:latin typeface="Times New Roman" panose="02020603050405020304" pitchFamily="18" charset="0"/>
              </a:rPr>
              <a:t>спрос на труд</a:t>
            </a:r>
            <a:r>
              <a:rPr lang="en-US" altLang="ru-RU" sz="2000" dirty="0">
                <a:solidFill>
                  <a:srgbClr val="000000"/>
                </a:solidFill>
                <a:latin typeface="Times New Roman" panose="02020603050405020304" pitchFamily="18" charset="0"/>
              </a:rPr>
              <a:t> </a:t>
            </a:r>
            <a:endParaRPr lang="ru-RU" altLang="ru-RU" sz="2000" dirty="0">
              <a:solidFill>
                <a:srgbClr val="000000"/>
              </a:solidFill>
              <a:latin typeface="Times New Roman" panose="02020603050405020304" pitchFamily="18" charset="0"/>
            </a:endParaRPr>
          </a:p>
        </p:txBody>
      </p:sp>
      <p:sp>
        <p:nvSpPr>
          <p:cNvPr id="18441" name="Rectangle 9"/>
          <p:cNvSpPr>
            <a:spLocks noChangeArrowheads="1"/>
          </p:cNvSpPr>
          <p:nvPr/>
        </p:nvSpPr>
        <p:spPr bwMode="auto">
          <a:xfrm>
            <a:off x="8096250" y="2314576"/>
            <a:ext cx="25717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S</a:t>
            </a:r>
            <a:r>
              <a:rPr lang="ru-RU" altLang="ru-RU" sz="2000" b="1" i="1" dirty="0">
                <a:solidFill>
                  <a:srgbClr val="000000"/>
                </a:solidFill>
                <a:latin typeface="Times New Roman" panose="02020603050405020304" pitchFamily="18" charset="0"/>
              </a:rPr>
              <a:t> – </a:t>
            </a:r>
            <a:r>
              <a:rPr lang="ru-RU" altLang="ru-RU" sz="2000" dirty="0">
                <a:solidFill>
                  <a:srgbClr val="000000"/>
                </a:solidFill>
                <a:latin typeface="Times New Roman" panose="02020603050405020304" pitchFamily="18" charset="0"/>
              </a:rPr>
              <a:t>предложение труда</a:t>
            </a:r>
            <a:endParaRPr lang="ru-RU" altLang="ru-RU" sz="2000" dirty="0"/>
          </a:p>
        </p:txBody>
      </p:sp>
      <p:sp>
        <p:nvSpPr>
          <p:cNvPr id="18442" name="Line 10"/>
          <p:cNvSpPr>
            <a:spLocks noChangeShapeType="1"/>
          </p:cNvSpPr>
          <p:nvPr/>
        </p:nvSpPr>
        <p:spPr bwMode="auto">
          <a:xfrm>
            <a:off x="4367213" y="692150"/>
            <a:ext cx="12700" cy="4465638"/>
          </a:xfrm>
          <a:prstGeom prst="line">
            <a:avLst/>
          </a:prstGeom>
          <a:noFill/>
          <a:ln w="38100">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ru-RU" dirty="0"/>
          </a:p>
        </p:txBody>
      </p:sp>
      <p:sp>
        <p:nvSpPr>
          <p:cNvPr id="18443" name="Line 11"/>
          <p:cNvSpPr>
            <a:spLocks noChangeShapeType="1"/>
          </p:cNvSpPr>
          <p:nvPr/>
        </p:nvSpPr>
        <p:spPr bwMode="auto">
          <a:xfrm flipH="1" flipV="1">
            <a:off x="4360864" y="2028826"/>
            <a:ext cx="4759325" cy="31289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8444" name="Line 12"/>
          <p:cNvSpPr>
            <a:spLocks noChangeShapeType="1"/>
          </p:cNvSpPr>
          <p:nvPr/>
        </p:nvSpPr>
        <p:spPr bwMode="auto">
          <a:xfrm flipH="1">
            <a:off x="4381501" y="1682750"/>
            <a:ext cx="4881563" cy="27876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220173" name="AutoShape 13"/>
          <p:cNvSpPr>
            <a:spLocks noChangeArrowheads="1"/>
          </p:cNvSpPr>
          <p:nvPr/>
        </p:nvSpPr>
        <p:spPr bwMode="auto">
          <a:xfrm>
            <a:off x="1712913" y="1555750"/>
            <a:ext cx="2019300" cy="647700"/>
          </a:xfrm>
          <a:prstGeom prst="wedgeRoundRectCallout">
            <a:avLst>
              <a:gd name="adj1" fmla="val 80583"/>
              <a:gd name="adj2" fmla="val 12009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zh-CN" b="1" dirty="0">
                <a:solidFill>
                  <a:schemeClr val="tx2"/>
                </a:solidFill>
              </a:rPr>
              <a:t>МРОТ</a:t>
            </a:r>
            <a:endParaRPr lang="ru-RU" altLang="ru-RU" b="1" dirty="0">
              <a:solidFill>
                <a:schemeClr val="tx2"/>
              </a:solidFill>
            </a:endParaRPr>
          </a:p>
        </p:txBody>
      </p:sp>
      <p:sp>
        <p:nvSpPr>
          <p:cNvPr id="220174" name="AutoShape 14"/>
          <p:cNvSpPr>
            <a:spLocks noChangeArrowheads="1"/>
          </p:cNvSpPr>
          <p:nvPr/>
        </p:nvSpPr>
        <p:spPr bwMode="auto">
          <a:xfrm>
            <a:off x="4537075" y="865188"/>
            <a:ext cx="4135438" cy="596900"/>
          </a:xfrm>
          <a:prstGeom prst="wedgeRoundRectCallout">
            <a:avLst>
              <a:gd name="adj1" fmla="val -6236"/>
              <a:gd name="adj2" fmla="val 193884"/>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Избыточное предложение рабочей силы</a:t>
            </a:r>
          </a:p>
        </p:txBody>
      </p:sp>
      <p:sp>
        <p:nvSpPr>
          <p:cNvPr id="220175" name="Rectangle 15"/>
          <p:cNvSpPr>
            <a:spLocks noChangeArrowheads="1"/>
          </p:cNvSpPr>
          <p:nvPr/>
        </p:nvSpPr>
        <p:spPr bwMode="auto">
          <a:xfrm>
            <a:off x="7167563" y="5229226"/>
            <a:ext cx="514350" cy="36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L</a:t>
            </a:r>
            <a:r>
              <a:rPr lang="en-US" altLang="ru-RU" sz="2000" b="1" i="1" baseline="30000" dirty="0">
                <a:solidFill>
                  <a:srgbClr val="000000"/>
                </a:solidFill>
                <a:latin typeface="Times New Roman" panose="02020603050405020304" pitchFamily="18" charset="0"/>
              </a:rPr>
              <a:t>S</a:t>
            </a:r>
            <a:endParaRPr lang="ru-RU" altLang="ru-RU" sz="2000" dirty="0"/>
          </a:p>
        </p:txBody>
      </p:sp>
      <p:sp>
        <p:nvSpPr>
          <p:cNvPr id="18448" name="Text Box 16"/>
          <p:cNvSpPr txBox="1">
            <a:spLocks noChangeArrowheads="1"/>
          </p:cNvSpPr>
          <p:nvPr/>
        </p:nvSpPr>
        <p:spPr bwMode="auto">
          <a:xfrm>
            <a:off x="2797176" y="1239838"/>
            <a:ext cx="1571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Цены блага</a:t>
            </a:r>
          </a:p>
        </p:txBody>
      </p:sp>
      <p:sp>
        <p:nvSpPr>
          <p:cNvPr id="18449" name="Text Box 17"/>
          <p:cNvSpPr txBox="1">
            <a:spLocks noChangeArrowheads="1"/>
          </p:cNvSpPr>
          <p:nvPr/>
        </p:nvSpPr>
        <p:spPr bwMode="auto">
          <a:xfrm>
            <a:off x="7461250" y="5381625"/>
            <a:ext cx="21605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400" b="1" dirty="0"/>
              <a:t>Количества блага</a:t>
            </a:r>
          </a:p>
        </p:txBody>
      </p:sp>
      <p:sp>
        <p:nvSpPr>
          <p:cNvPr id="220178" name="AutoShape 18"/>
          <p:cNvSpPr>
            <a:spLocks/>
          </p:cNvSpPr>
          <p:nvPr/>
        </p:nvSpPr>
        <p:spPr bwMode="auto">
          <a:xfrm rot="5400000">
            <a:off x="6294438" y="1430338"/>
            <a:ext cx="298450" cy="2149475"/>
          </a:xfrm>
          <a:prstGeom prst="leftBrace">
            <a:avLst>
              <a:gd name="adj1" fmla="val 60018"/>
              <a:gd name="adj2" fmla="val 54958"/>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0179" name="Line 19"/>
          <p:cNvSpPr>
            <a:spLocks noChangeShapeType="1"/>
          </p:cNvSpPr>
          <p:nvPr/>
        </p:nvSpPr>
        <p:spPr bwMode="auto">
          <a:xfrm>
            <a:off x="4356100" y="2676525"/>
            <a:ext cx="59309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220180" name="Line 20"/>
          <p:cNvSpPr>
            <a:spLocks noChangeShapeType="1"/>
          </p:cNvSpPr>
          <p:nvPr/>
        </p:nvSpPr>
        <p:spPr bwMode="auto">
          <a:xfrm>
            <a:off x="5387975" y="2673350"/>
            <a:ext cx="21209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220181" name="Rectangle 21"/>
          <p:cNvSpPr>
            <a:spLocks noChangeArrowheads="1"/>
          </p:cNvSpPr>
          <p:nvPr/>
        </p:nvSpPr>
        <p:spPr bwMode="auto">
          <a:xfrm>
            <a:off x="5018088" y="5192713"/>
            <a:ext cx="527050" cy="334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L</a:t>
            </a:r>
            <a:r>
              <a:rPr lang="en-US" altLang="ru-RU" sz="2000" b="1" i="1" baseline="30000" dirty="0">
                <a:solidFill>
                  <a:srgbClr val="000000"/>
                </a:solidFill>
                <a:latin typeface="Times New Roman" panose="02020603050405020304" pitchFamily="18" charset="0"/>
              </a:rPr>
              <a:t>D</a:t>
            </a:r>
            <a:endParaRPr lang="ru-RU" altLang="ru-RU" sz="2000" dirty="0"/>
          </a:p>
        </p:txBody>
      </p:sp>
      <p:sp>
        <p:nvSpPr>
          <p:cNvPr id="220182" name="Rectangle 22"/>
          <p:cNvSpPr>
            <a:spLocks noChangeArrowheads="1"/>
          </p:cNvSpPr>
          <p:nvPr/>
        </p:nvSpPr>
        <p:spPr bwMode="auto">
          <a:xfrm>
            <a:off x="4368800" y="2668588"/>
            <a:ext cx="3143250" cy="2463800"/>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55" name="Rectangle 26"/>
          <p:cNvSpPr>
            <a:spLocks noChangeArrowheads="1"/>
          </p:cNvSpPr>
          <p:nvPr/>
        </p:nvSpPr>
        <p:spPr bwMode="auto">
          <a:xfrm>
            <a:off x="6088063" y="5203826"/>
            <a:ext cx="527050" cy="334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L</a:t>
            </a:r>
            <a:r>
              <a:rPr lang="en-US" altLang="ru-RU" sz="2000" b="1" i="1" baseline="30000" dirty="0">
                <a:solidFill>
                  <a:srgbClr val="000000"/>
                </a:solidFill>
                <a:latin typeface="Times New Roman" panose="02020603050405020304" pitchFamily="18" charset="0"/>
              </a:rPr>
              <a:t>e</a:t>
            </a:r>
            <a:endParaRPr lang="ru-RU" altLang="ru-RU" sz="2000" baseline="30000" dirty="0"/>
          </a:p>
        </p:txBody>
      </p:sp>
      <p:sp>
        <p:nvSpPr>
          <p:cNvPr id="18456" name="Rectangle 27"/>
          <p:cNvSpPr>
            <a:spLocks noChangeArrowheads="1"/>
          </p:cNvSpPr>
          <p:nvPr/>
        </p:nvSpPr>
        <p:spPr bwMode="auto">
          <a:xfrm>
            <a:off x="3967163" y="3235326"/>
            <a:ext cx="5270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b="1" i="1" dirty="0">
                <a:solidFill>
                  <a:srgbClr val="000000"/>
                </a:solidFill>
                <a:latin typeface="Times New Roman" panose="02020603050405020304" pitchFamily="18" charset="0"/>
              </a:rPr>
              <a:t>w</a:t>
            </a:r>
            <a:r>
              <a:rPr lang="en-US" altLang="ru-RU" sz="2000" b="1" i="1" baseline="30000" dirty="0">
                <a:solidFill>
                  <a:srgbClr val="000000"/>
                </a:solidFill>
                <a:latin typeface="Times New Roman" panose="02020603050405020304" pitchFamily="18" charset="0"/>
              </a:rPr>
              <a:t>e</a:t>
            </a:r>
            <a:endParaRPr lang="ru-RU" altLang="ru-RU" sz="2000" baseline="30000" dirty="0"/>
          </a:p>
        </p:txBody>
      </p:sp>
      <p:sp>
        <p:nvSpPr>
          <p:cNvPr id="18457" name="AutoShape 30"/>
          <p:cNvSpPr>
            <a:spLocks noChangeArrowheads="1"/>
          </p:cNvSpPr>
          <p:nvPr/>
        </p:nvSpPr>
        <p:spPr bwMode="auto">
          <a:xfrm>
            <a:off x="1728788" y="2579688"/>
            <a:ext cx="2565400" cy="647700"/>
          </a:xfrm>
          <a:prstGeom prst="wedgeRoundRectCallout">
            <a:avLst>
              <a:gd name="adj1" fmla="val 52102"/>
              <a:gd name="adj2" fmla="val 67648"/>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Равновесная цена</a:t>
            </a:r>
          </a:p>
          <a:p>
            <a:pPr algn="ctr" eaLnBrk="1" hangingPunct="1"/>
            <a:endParaRPr lang="ru-RU" altLang="ru-RU" b="1" dirty="0"/>
          </a:p>
        </p:txBody>
      </p:sp>
      <p:sp>
        <p:nvSpPr>
          <p:cNvPr id="220200" name="Rectangle 40"/>
          <p:cNvSpPr>
            <a:spLocks noChangeArrowheads="1"/>
          </p:cNvSpPr>
          <p:nvPr/>
        </p:nvSpPr>
        <p:spPr bwMode="auto">
          <a:xfrm>
            <a:off x="4368800" y="2663826"/>
            <a:ext cx="984250" cy="2481263"/>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0208" name="AutoShape 48"/>
          <p:cNvSpPr>
            <a:spLocks noChangeArrowheads="1"/>
          </p:cNvSpPr>
          <p:nvPr/>
        </p:nvSpPr>
        <p:spPr bwMode="auto">
          <a:xfrm rot="5400000">
            <a:off x="5250657" y="2796382"/>
            <a:ext cx="1200150" cy="989013"/>
          </a:xfrm>
          <a:prstGeom prst="triangle">
            <a:avLst>
              <a:gd name="adj" fmla="val 54097"/>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20209" name="AutoShape 49"/>
          <p:cNvSpPr>
            <a:spLocks noChangeArrowheads="1"/>
          </p:cNvSpPr>
          <p:nvPr/>
        </p:nvSpPr>
        <p:spPr bwMode="auto">
          <a:xfrm>
            <a:off x="1524001" y="4368801"/>
            <a:ext cx="2727325" cy="1211263"/>
          </a:xfrm>
          <a:prstGeom prst="wedgeRoundRectCallout">
            <a:avLst>
              <a:gd name="adj1" fmla="val 102097"/>
              <a:gd name="adj2" fmla="val -124051"/>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Потери «общественного излишка» при завышенном МРОТ</a:t>
            </a:r>
          </a:p>
        </p:txBody>
      </p:sp>
      <p:sp>
        <p:nvSpPr>
          <p:cNvPr id="18461" name="Rectangle 25"/>
          <p:cNvSpPr>
            <a:spLocks noChangeArrowheads="1"/>
          </p:cNvSpPr>
          <p:nvPr/>
        </p:nvSpPr>
        <p:spPr bwMode="auto">
          <a:xfrm>
            <a:off x="4381500" y="3352800"/>
            <a:ext cx="1974850" cy="1779588"/>
          </a:xfrm>
          <a:prstGeom prst="rect">
            <a:avLst/>
          </a:prstGeom>
          <a:noFill/>
          <a:ln w="12700">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Tree>
    <p:extLst>
      <p:ext uri="{BB962C8B-B14F-4D97-AF65-F5344CB8AC3E}">
        <p14:creationId xmlns:p14="http://schemas.microsoft.com/office/powerpoint/2010/main" val="34620100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741488" y="0"/>
            <a:ext cx="8926512" cy="388938"/>
          </a:xfrm>
        </p:spPr>
        <p:txBody>
          <a:bodyPr/>
          <a:lstStyle/>
          <a:p>
            <a:pPr algn="ctr" eaLnBrk="1" hangingPunct="1"/>
            <a:r>
              <a:rPr lang="ru-RU" altLang="ru-RU" sz="1400" b="1" dirty="0"/>
              <a:t>Экономика «с птичьего полета»: дидактический минимум по </a:t>
            </a:r>
            <a:r>
              <a:rPr lang="ru-RU" altLang="ru-RU" sz="1400" b="1" dirty="0" smtClean="0"/>
              <a:t>экономике (</a:t>
            </a:r>
            <a:r>
              <a:rPr lang="en-US" altLang="ru-RU" sz="1400" b="1" dirty="0" smtClean="0"/>
              <a:t>Principles of Economy</a:t>
            </a:r>
            <a:r>
              <a:rPr lang="ru-RU" altLang="ru-RU" sz="1400" b="1" dirty="0" smtClean="0"/>
              <a:t>) </a:t>
            </a:r>
            <a:r>
              <a:rPr lang="ru-RU" altLang="ru-RU" sz="1200" b="1" dirty="0"/>
              <a:t>(опорный конспект)</a:t>
            </a:r>
            <a:r>
              <a:rPr lang="ru-RU" altLang="ru-RU" sz="1400" dirty="0"/>
              <a:t> </a:t>
            </a:r>
          </a:p>
        </p:txBody>
      </p:sp>
      <p:sp>
        <p:nvSpPr>
          <p:cNvPr id="6147" name="AutoShape 148"/>
          <p:cNvSpPr>
            <a:spLocks noChangeAspect="1" noChangeArrowheads="1"/>
          </p:cNvSpPr>
          <p:nvPr/>
        </p:nvSpPr>
        <p:spPr bwMode="auto">
          <a:xfrm>
            <a:off x="1503362" y="542925"/>
            <a:ext cx="9164638"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pic>
        <p:nvPicPr>
          <p:cNvPr id="6148" name="Picture 1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5600" y="1028701"/>
            <a:ext cx="1163638"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5163" y="5010151"/>
            <a:ext cx="213360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Line 151"/>
          <p:cNvSpPr>
            <a:spLocks noChangeShapeType="1"/>
          </p:cNvSpPr>
          <p:nvPr/>
        </p:nvSpPr>
        <p:spPr bwMode="auto">
          <a:xfrm>
            <a:off x="3582989" y="4454526"/>
            <a:ext cx="3175" cy="576263"/>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51" name="Line 152"/>
          <p:cNvSpPr>
            <a:spLocks noChangeShapeType="1"/>
          </p:cNvSpPr>
          <p:nvPr/>
        </p:nvSpPr>
        <p:spPr bwMode="auto">
          <a:xfrm>
            <a:off x="2835275" y="4464051"/>
            <a:ext cx="1588" cy="576263"/>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52" name="Line 153"/>
          <p:cNvSpPr>
            <a:spLocks noChangeShapeType="1"/>
          </p:cNvSpPr>
          <p:nvPr/>
        </p:nvSpPr>
        <p:spPr bwMode="auto">
          <a:xfrm flipH="1">
            <a:off x="2308225" y="4456114"/>
            <a:ext cx="306388" cy="574675"/>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53" name="Line 154"/>
          <p:cNvSpPr>
            <a:spLocks noChangeShapeType="1"/>
          </p:cNvSpPr>
          <p:nvPr/>
        </p:nvSpPr>
        <p:spPr bwMode="auto">
          <a:xfrm>
            <a:off x="1906588" y="4454526"/>
            <a:ext cx="304800" cy="576263"/>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54" name="AutoShape 155"/>
          <p:cNvSpPr>
            <a:spLocks noChangeArrowheads="1"/>
          </p:cNvSpPr>
          <p:nvPr/>
        </p:nvSpPr>
        <p:spPr bwMode="auto">
          <a:xfrm>
            <a:off x="1503362" y="3119438"/>
            <a:ext cx="2916238" cy="715962"/>
          </a:xfrm>
          <a:prstGeom prst="roundRect">
            <a:avLst>
              <a:gd name="adj" fmla="val 15051"/>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55" name="AutoShape 156"/>
          <p:cNvSpPr>
            <a:spLocks noChangeArrowheads="1"/>
          </p:cNvSpPr>
          <p:nvPr/>
        </p:nvSpPr>
        <p:spPr bwMode="auto">
          <a:xfrm>
            <a:off x="5060950" y="3048001"/>
            <a:ext cx="5251450" cy="1038225"/>
          </a:xfrm>
          <a:prstGeom prst="roundRect">
            <a:avLst>
              <a:gd name="adj" fmla="val 15051"/>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56" name="AutoShape 157"/>
          <p:cNvSpPr>
            <a:spLocks noChangeArrowheads="1"/>
          </p:cNvSpPr>
          <p:nvPr/>
        </p:nvSpPr>
        <p:spPr bwMode="auto">
          <a:xfrm>
            <a:off x="7526338" y="4113214"/>
            <a:ext cx="2779712" cy="1538287"/>
          </a:xfrm>
          <a:prstGeom prst="roundRect">
            <a:avLst>
              <a:gd name="adj" fmla="val 15051"/>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57" name="AutoShape 158"/>
          <p:cNvSpPr>
            <a:spLocks noChangeArrowheads="1"/>
          </p:cNvSpPr>
          <p:nvPr/>
        </p:nvSpPr>
        <p:spPr bwMode="auto">
          <a:xfrm>
            <a:off x="5873750" y="1004889"/>
            <a:ext cx="3449638" cy="871537"/>
          </a:xfrm>
          <a:prstGeom prst="roundRect">
            <a:avLst>
              <a:gd name="adj" fmla="val 15051"/>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58" name="AutoShape 159"/>
          <p:cNvSpPr>
            <a:spLocks noChangeArrowheads="1"/>
          </p:cNvSpPr>
          <p:nvPr/>
        </p:nvSpPr>
        <p:spPr bwMode="auto">
          <a:xfrm>
            <a:off x="5126039" y="4108450"/>
            <a:ext cx="2359025" cy="1543050"/>
          </a:xfrm>
          <a:prstGeom prst="roundRect">
            <a:avLst>
              <a:gd name="adj" fmla="val 15051"/>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7744" name="AutoShape 160"/>
          <p:cNvSpPr>
            <a:spLocks noChangeArrowheads="1"/>
          </p:cNvSpPr>
          <p:nvPr/>
        </p:nvSpPr>
        <p:spPr bwMode="auto">
          <a:xfrm>
            <a:off x="4254500" y="1838326"/>
            <a:ext cx="3168650" cy="1331913"/>
          </a:xfrm>
          <a:prstGeom prst="roundRect">
            <a:avLst>
              <a:gd name="adj" fmla="val 15051"/>
            </a:avLst>
          </a:prstGeom>
          <a:solidFill>
            <a:srgbClr val="969696"/>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t>ё</a:t>
            </a:r>
          </a:p>
        </p:txBody>
      </p:sp>
      <p:pic>
        <p:nvPicPr>
          <p:cNvPr id="6160" name="Picture 1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8113" y="1673226"/>
            <a:ext cx="1846262"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1" name="AutoShape 162"/>
          <p:cNvSpPr>
            <a:spLocks noChangeArrowheads="1"/>
          </p:cNvSpPr>
          <p:nvPr/>
        </p:nvSpPr>
        <p:spPr bwMode="auto">
          <a:xfrm>
            <a:off x="3178175" y="742950"/>
            <a:ext cx="2660650" cy="954088"/>
          </a:xfrm>
          <a:prstGeom prst="roundRect">
            <a:avLst>
              <a:gd name="adj" fmla="val 15051"/>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62" name="AutoShape 163"/>
          <p:cNvSpPr>
            <a:spLocks noChangeArrowheads="1"/>
          </p:cNvSpPr>
          <p:nvPr/>
        </p:nvSpPr>
        <p:spPr bwMode="auto">
          <a:xfrm>
            <a:off x="1503362" y="2806700"/>
            <a:ext cx="2936876" cy="300038"/>
          </a:xfrm>
          <a:prstGeom prst="roundRect">
            <a:avLst>
              <a:gd name="adj" fmla="val 28306"/>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63" name="AutoShape 164"/>
          <p:cNvSpPr>
            <a:spLocks noChangeArrowheads="1"/>
          </p:cNvSpPr>
          <p:nvPr/>
        </p:nvSpPr>
        <p:spPr bwMode="auto">
          <a:xfrm>
            <a:off x="1514475" y="5241926"/>
            <a:ext cx="3962400" cy="379413"/>
          </a:xfrm>
          <a:prstGeom prst="roundRect">
            <a:avLst>
              <a:gd name="adj" fmla="val 28306"/>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64" name="AutoShape 165"/>
          <p:cNvSpPr>
            <a:spLocks noChangeArrowheads="1"/>
          </p:cNvSpPr>
          <p:nvPr/>
        </p:nvSpPr>
        <p:spPr bwMode="auto">
          <a:xfrm>
            <a:off x="1503362" y="5634039"/>
            <a:ext cx="4816476" cy="382587"/>
          </a:xfrm>
          <a:prstGeom prst="roundRect">
            <a:avLst>
              <a:gd name="adj" fmla="val 28306"/>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165" name="AutoShape 166"/>
          <p:cNvSpPr>
            <a:spLocks noChangeArrowheads="1"/>
          </p:cNvSpPr>
          <p:nvPr/>
        </p:nvSpPr>
        <p:spPr bwMode="auto">
          <a:xfrm>
            <a:off x="1503362" y="4497389"/>
            <a:ext cx="3646488" cy="460375"/>
          </a:xfrm>
          <a:prstGeom prst="roundRect">
            <a:avLst>
              <a:gd name="adj" fmla="val 28306"/>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pic>
        <p:nvPicPr>
          <p:cNvPr id="6166" name="Picture 1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1" y="4518025"/>
            <a:ext cx="35528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7" name="Line 168"/>
          <p:cNvSpPr>
            <a:spLocks noChangeShapeType="1"/>
          </p:cNvSpPr>
          <p:nvPr/>
        </p:nvSpPr>
        <p:spPr bwMode="auto">
          <a:xfrm flipH="1">
            <a:off x="2184400" y="4044951"/>
            <a:ext cx="1212850" cy="493713"/>
          </a:xfrm>
          <a:prstGeom prst="line">
            <a:avLst/>
          </a:prstGeom>
          <a:noFill/>
          <a:ln w="38100" cmpd="dbl">
            <a:solidFill>
              <a:srgbClr val="000000"/>
            </a:solidFill>
            <a:prstDash val="sysDot"/>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pic>
        <p:nvPicPr>
          <p:cNvPr id="6168" name="Picture 1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3325" y="963613"/>
            <a:ext cx="204628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9" name="Line 170"/>
          <p:cNvSpPr>
            <a:spLocks noChangeShapeType="1"/>
          </p:cNvSpPr>
          <p:nvPr/>
        </p:nvSpPr>
        <p:spPr bwMode="auto">
          <a:xfrm flipH="1" flipV="1">
            <a:off x="2887664" y="1749426"/>
            <a:ext cx="1587" cy="722313"/>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70" name="Line 171"/>
          <p:cNvSpPr>
            <a:spLocks noChangeShapeType="1"/>
          </p:cNvSpPr>
          <p:nvPr/>
        </p:nvSpPr>
        <p:spPr bwMode="auto">
          <a:xfrm flipH="1">
            <a:off x="2852738" y="2713038"/>
            <a:ext cx="6350" cy="430212"/>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71" name="Line 172"/>
          <p:cNvSpPr>
            <a:spLocks noChangeShapeType="1"/>
          </p:cNvSpPr>
          <p:nvPr/>
        </p:nvSpPr>
        <p:spPr bwMode="auto">
          <a:xfrm>
            <a:off x="2941638" y="2754313"/>
            <a:ext cx="539750" cy="417512"/>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72" name="Line 173"/>
          <p:cNvSpPr>
            <a:spLocks noChangeShapeType="1"/>
          </p:cNvSpPr>
          <p:nvPr/>
        </p:nvSpPr>
        <p:spPr bwMode="auto">
          <a:xfrm flipH="1">
            <a:off x="2278063" y="2759076"/>
            <a:ext cx="487362" cy="379413"/>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73" name="Line 174"/>
          <p:cNvSpPr>
            <a:spLocks noChangeShapeType="1"/>
          </p:cNvSpPr>
          <p:nvPr/>
        </p:nvSpPr>
        <p:spPr bwMode="auto">
          <a:xfrm rot="5400000" flipH="1">
            <a:off x="8114507" y="2545557"/>
            <a:ext cx="676275"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74" name="Line 175"/>
          <p:cNvSpPr>
            <a:spLocks noChangeShapeType="1"/>
          </p:cNvSpPr>
          <p:nvPr/>
        </p:nvSpPr>
        <p:spPr bwMode="auto">
          <a:xfrm rot="16200000" flipH="1">
            <a:off x="6915945" y="3904458"/>
            <a:ext cx="358775"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175" name="Line 176"/>
          <p:cNvSpPr>
            <a:spLocks noChangeShapeType="1"/>
          </p:cNvSpPr>
          <p:nvPr/>
        </p:nvSpPr>
        <p:spPr bwMode="auto">
          <a:xfrm rot="16200000" flipH="1">
            <a:off x="8311357" y="3901282"/>
            <a:ext cx="355600"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pic>
        <p:nvPicPr>
          <p:cNvPr id="6176" name="Picture 17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3050" y="5267326"/>
            <a:ext cx="3887788"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7" name="Picture 17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0825" y="2832101"/>
            <a:ext cx="28765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8" name="Picture 17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60513" y="5661026"/>
            <a:ext cx="476250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9" name="Picture 18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43500" y="3089275"/>
            <a:ext cx="106045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0" name="Picture 18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94439" y="3589338"/>
            <a:ext cx="2649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1" name="Picture 18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97639" y="4621214"/>
            <a:ext cx="260032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2" name="Picture 18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28114" y="4086226"/>
            <a:ext cx="11334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3" name="Picture 18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7176" y="4108450"/>
            <a:ext cx="10763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4" name="Picture 1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136063" y="4832351"/>
            <a:ext cx="53816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5" name="Picture 18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16601" y="4816476"/>
            <a:ext cx="6762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6" name="Picture 18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46713" y="5199063"/>
            <a:ext cx="9572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7" name="Picture 18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264650" y="5183189"/>
            <a:ext cx="958850"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8" name="Picture 18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97625" y="5207000"/>
            <a:ext cx="2871788"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9" name="Picture 19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209088" y="4549776"/>
            <a:ext cx="9699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0" name="Picture 19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375276" y="4543426"/>
            <a:ext cx="10509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1" name="Picture 19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886576" y="1911350"/>
            <a:ext cx="12731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2" name="Picture 19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938838" y="795338"/>
            <a:ext cx="208915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3" name="Picture 19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51200" y="782638"/>
            <a:ext cx="2546350"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4" name="Picture 195"/>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759950" y="4805363"/>
            <a:ext cx="533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5" name="Picture 19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888038" y="1062038"/>
            <a:ext cx="20891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6" name="Picture 19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153025" y="4799013"/>
            <a:ext cx="61753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7" name="Picture 19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443788" y="2387600"/>
            <a:ext cx="9017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8" name="Picture 199"/>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575425" y="2833688"/>
            <a:ext cx="661988"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9" name="Picture 200"/>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518025" y="2836864"/>
            <a:ext cx="56673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0" name="Picture 20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105401" y="2822575"/>
            <a:ext cx="1444625"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1" name="Picture 20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8504238" y="2259013"/>
            <a:ext cx="1839912"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2" name="Picture 203"/>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8416926" y="2714626"/>
            <a:ext cx="17621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3" name="Picture 204"/>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8183563" y="1720850"/>
            <a:ext cx="2209800"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4" name="Picture 205"/>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830764" y="2105025"/>
            <a:ext cx="20288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5" name="Picture 206"/>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467725" y="576264"/>
            <a:ext cx="163988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6" name="Picture 20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197600" y="542926"/>
            <a:ext cx="1150938"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7" name="Picture 208"/>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6208713" y="3125788"/>
            <a:ext cx="2735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8" name="Picture 209"/>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327775" y="5668964"/>
            <a:ext cx="403225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09" name="Picture 210"/>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530351" y="1841501"/>
            <a:ext cx="32940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10" name="Picture 211"/>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574800" y="574675"/>
            <a:ext cx="41783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11" name="Picture 212"/>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265614" y="2455864"/>
            <a:ext cx="515937"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12" name="Picture 213"/>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6902450" y="2487613"/>
            <a:ext cx="508000"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13" name="Picture 214"/>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4833938" y="2352676"/>
            <a:ext cx="20383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14" name="Picture 215"/>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3363913" y="2457451"/>
            <a:ext cx="8763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15" name="Picture 216"/>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609726" y="2455863"/>
            <a:ext cx="714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16" name="Line 218"/>
          <p:cNvSpPr>
            <a:spLocks noChangeShapeType="1"/>
          </p:cNvSpPr>
          <p:nvPr/>
        </p:nvSpPr>
        <p:spPr bwMode="auto">
          <a:xfrm flipH="1">
            <a:off x="4003676" y="2246314"/>
            <a:ext cx="854075"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17" name="Line 219"/>
          <p:cNvSpPr>
            <a:spLocks noChangeShapeType="1"/>
          </p:cNvSpPr>
          <p:nvPr/>
        </p:nvSpPr>
        <p:spPr bwMode="auto">
          <a:xfrm flipV="1">
            <a:off x="5786439" y="1350964"/>
            <a:ext cx="115887"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18" name="Line 220"/>
          <p:cNvSpPr>
            <a:spLocks noChangeShapeType="1"/>
          </p:cNvSpPr>
          <p:nvPr/>
        </p:nvSpPr>
        <p:spPr bwMode="auto">
          <a:xfrm flipH="1" flipV="1">
            <a:off x="5707064" y="1389063"/>
            <a:ext cx="217487" cy="10160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19" name="Line 221"/>
          <p:cNvSpPr>
            <a:spLocks noChangeShapeType="1"/>
          </p:cNvSpPr>
          <p:nvPr/>
        </p:nvSpPr>
        <p:spPr bwMode="auto">
          <a:xfrm flipH="1" flipV="1">
            <a:off x="5768976" y="5106989"/>
            <a:ext cx="4011613" cy="1587"/>
          </a:xfrm>
          <a:prstGeom prst="line">
            <a:avLst/>
          </a:prstGeom>
          <a:noFill/>
          <a:ln w="9525" cap="rnd">
            <a:solidFill>
              <a:srgbClr val="000000"/>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20" name="Line 222"/>
          <p:cNvSpPr>
            <a:spLocks noChangeShapeType="1"/>
          </p:cNvSpPr>
          <p:nvPr/>
        </p:nvSpPr>
        <p:spPr bwMode="auto">
          <a:xfrm flipH="1">
            <a:off x="7385051" y="5049838"/>
            <a:ext cx="1133475" cy="4762"/>
          </a:xfrm>
          <a:prstGeom prst="line">
            <a:avLst/>
          </a:prstGeom>
          <a:noFill/>
          <a:ln w="3175" cap="rnd">
            <a:solidFill>
              <a:srgbClr val="000000"/>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21" name="Line 223"/>
          <p:cNvSpPr>
            <a:spLocks noChangeShapeType="1"/>
          </p:cNvSpPr>
          <p:nvPr/>
        </p:nvSpPr>
        <p:spPr bwMode="auto">
          <a:xfrm flipH="1" flipV="1">
            <a:off x="6342063" y="4292600"/>
            <a:ext cx="2736850" cy="1588"/>
          </a:xfrm>
          <a:prstGeom prst="line">
            <a:avLst/>
          </a:prstGeom>
          <a:noFill/>
          <a:ln w="12700">
            <a:solidFill>
              <a:srgbClr val="000000"/>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pic>
        <p:nvPicPr>
          <p:cNvPr id="6222" name="Picture 224"/>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489700" y="4156075"/>
            <a:ext cx="251618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23" name="Line 225"/>
          <p:cNvSpPr>
            <a:spLocks noChangeShapeType="1"/>
          </p:cNvSpPr>
          <p:nvPr/>
        </p:nvSpPr>
        <p:spPr bwMode="auto">
          <a:xfrm flipH="1">
            <a:off x="6427788" y="4402139"/>
            <a:ext cx="241300" cy="2428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24" name="Line 226"/>
          <p:cNvSpPr>
            <a:spLocks noChangeShapeType="1"/>
          </p:cNvSpPr>
          <p:nvPr/>
        </p:nvSpPr>
        <p:spPr bwMode="auto">
          <a:xfrm>
            <a:off x="8963025" y="4425950"/>
            <a:ext cx="241300" cy="2428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25" name="Line 227"/>
          <p:cNvSpPr>
            <a:spLocks noChangeShapeType="1"/>
          </p:cNvSpPr>
          <p:nvPr/>
        </p:nvSpPr>
        <p:spPr bwMode="auto">
          <a:xfrm>
            <a:off x="6411913" y="5462589"/>
            <a:ext cx="241300" cy="244475"/>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26" name="Line 228"/>
          <p:cNvSpPr>
            <a:spLocks noChangeShapeType="1"/>
          </p:cNvSpPr>
          <p:nvPr/>
        </p:nvSpPr>
        <p:spPr bwMode="auto">
          <a:xfrm flipH="1">
            <a:off x="9009063" y="5457826"/>
            <a:ext cx="241300" cy="244475"/>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nvGrpSpPr>
          <p:cNvPr id="6227" name="Group 229"/>
          <p:cNvGrpSpPr>
            <a:grpSpLocks/>
          </p:cNvGrpSpPr>
          <p:nvPr/>
        </p:nvGrpSpPr>
        <p:grpSpPr bwMode="auto">
          <a:xfrm>
            <a:off x="7229475" y="2581275"/>
            <a:ext cx="211138" cy="342900"/>
            <a:chOff x="7317" y="8371"/>
            <a:chExt cx="161" cy="211"/>
          </a:xfrm>
        </p:grpSpPr>
        <p:sp>
          <p:nvSpPr>
            <p:cNvPr id="6288" name="Line 230"/>
            <p:cNvSpPr>
              <a:spLocks noChangeShapeType="1"/>
            </p:cNvSpPr>
            <p:nvPr/>
          </p:nvSpPr>
          <p:spPr bwMode="auto">
            <a:xfrm rot="5400000" flipH="1" flipV="1">
              <a:off x="7344" y="8344"/>
              <a:ext cx="106" cy="159"/>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89" name="Line 231"/>
            <p:cNvSpPr>
              <a:spLocks noChangeShapeType="1"/>
            </p:cNvSpPr>
            <p:nvPr/>
          </p:nvSpPr>
          <p:spPr bwMode="auto">
            <a:xfrm rot="5400000" flipV="1">
              <a:off x="7345" y="8449"/>
              <a:ext cx="106" cy="16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sp>
        <p:nvSpPr>
          <p:cNvPr id="6228" name="Line 232"/>
          <p:cNvSpPr>
            <a:spLocks noChangeShapeType="1"/>
          </p:cNvSpPr>
          <p:nvPr/>
        </p:nvSpPr>
        <p:spPr bwMode="auto">
          <a:xfrm flipH="1" flipV="1">
            <a:off x="5673725" y="1211263"/>
            <a:ext cx="215900" cy="10160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29" name="Line 233"/>
          <p:cNvSpPr>
            <a:spLocks noChangeShapeType="1"/>
          </p:cNvSpPr>
          <p:nvPr/>
        </p:nvSpPr>
        <p:spPr bwMode="auto">
          <a:xfrm flipV="1">
            <a:off x="5776913" y="1155700"/>
            <a:ext cx="125412"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pic>
        <p:nvPicPr>
          <p:cNvPr id="6230" name="Picture 234"/>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544638" y="3140076"/>
            <a:ext cx="277495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31" name="Picture 235"/>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4222750" y="3257550"/>
            <a:ext cx="11509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232" name="Group 236"/>
          <p:cNvGrpSpPr>
            <a:grpSpLocks/>
          </p:cNvGrpSpPr>
          <p:nvPr/>
        </p:nvGrpSpPr>
        <p:grpSpPr bwMode="auto">
          <a:xfrm>
            <a:off x="1881189" y="3749675"/>
            <a:ext cx="3176587" cy="431800"/>
            <a:chOff x="4618" y="6515"/>
            <a:chExt cx="3005" cy="372"/>
          </a:xfrm>
        </p:grpSpPr>
        <p:sp>
          <p:nvSpPr>
            <p:cNvPr id="6281" name="AutoShape 237"/>
            <p:cNvSpPr>
              <a:spLocks noChangeArrowheads="1"/>
            </p:cNvSpPr>
            <p:nvPr/>
          </p:nvSpPr>
          <p:spPr bwMode="auto">
            <a:xfrm>
              <a:off x="4618" y="6597"/>
              <a:ext cx="3005" cy="213"/>
            </a:xfrm>
            <a:prstGeom prst="roundRect">
              <a:avLst>
                <a:gd name="adj" fmla="val 28306"/>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282" name="Line 238"/>
            <p:cNvSpPr>
              <a:spLocks noChangeShapeType="1"/>
            </p:cNvSpPr>
            <p:nvPr/>
          </p:nvSpPr>
          <p:spPr bwMode="auto">
            <a:xfrm flipH="1">
              <a:off x="5703" y="6516"/>
              <a:ext cx="4" cy="371"/>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83" name="Line 239"/>
            <p:cNvSpPr>
              <a:spLocks noChangeShapeType="1"/>
            </p:cNvSpPr>
            <p:nvPr/>
          </p:nvSpPr>
          <p:spPr bwMode="auto">
            <a:xfrm flipH="1">
              <a:off x="6399" y="6515"/>
              <a:ext cx="4" cy="371"/>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84" name="Line 240"/>
            <p:cNvSpPr>
              <a:spLocks noChangeShapeType="1"/>
            </p:cNvSpPr>
            <p:nvPr/>
          </p:nvSpPr>
          <p:spPr bwMode="auto">
            <a:xfrm flipH="1">
              <a:off x="4877" y="6516"/>
              <a:ext cx="5" cy="371"/>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pic>
          <p:nvPicPr>
            <p:cNvPr id="6285" name="Picture 241"/>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4696" y="6613"/>
              <a:ext cx="2897"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86" name="Line 242"/>
            <p:cNvSpPr>
              <a:spLocks noChangeShapeType="1"/>
            </p:cNvSpPr>
            <p:nvPr/>
          </p:nvSpPr>
          <p:spPr bwMode="auto">
            <a:xfrm flipV="1">
              <a:off x="5181" y="6711"/>
              <a:ext cx="223" cy="1"/>
            </a:xfrm>
            <a:prstGeom prst="line">
              <a:avLst/>
            </a:prstGeom>
            <a:noFill/>
            <a:ln w="38100" cmpd="dbl">
              <a:solidFill>
                <a:srgbClr val="000000"/>
              </a:solidFill>
              <a:prstDash val="sysDot"/>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87" name="Line 243"/>
            <p:cNvSpPr>
              <a:spLocks noChangeShapeType="1"/>
            </p:cNvSpPr>
            <p:nvPr/>
          </p:nvSpPr>
          <p:spPr bwMode="auto">
            <a:xfrm flipV="1">
              <a:off x="5936" y="6726"/>
              <a:ext cx="224" cy="1"/>
            </a:xfrm>
            <a:prstGeom prst="line">
              <a:avLst/>
            </a:prstGeom>
            <a:noFill/>
            <a:ln w="38100" cmpd="dbl">
              <a:solidFill>
                <a:srgbClr val="000000"/>
              </a:solidFill>
              <a:prstDash val="sysDot"/>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sp>
        <p:nvSpPr>
          <p:cNvPr id="6233" name="Line 244"/>
          <p:cNvSpPr>
            <a:spLocks noChangeShapeType="1"/>
          </p:cNvSpPr>
          <p:nvPr/>
        </p:nvSpPr>
        <p:spPr bwMode="auto">
          <a:xfrm flipV="1">
            <a:off x="3967164" y="5100638"/>
            <a:ext cx="1184275" cy="12700"/>
          </a:xfrm>
          <a:prstGeom prst="line">
            <a:avLst/>
          </a:prstGeom>
          <a:noFill/>
          <a:ln w="12700" cap="rnd">
            <a:solidFill>
              <a:srgbClr val="000000"/>
            </a:solidFill>
            <a:prstDash val="sysDot"/>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pic>
        <p:nvPicPr>
          <p:cNvPr id="6234" name="Picture 245"/>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4030664" y="4943476"/>
            <a:ext cx="1023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35" name="Line 246"/>
          <p:cNvSpPr>
            <a:spLocks noChangeShapeType="1"/>
          </p:cNvSpPr>
          <p:nvPr/>
        </p:nvSpPr>
        <p:spPr bwMode="auto">
          <a:xfrm flipH="1">
            <a:off x="6110289" y="2587625"/>
            <a:ext cx="123825" cy="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36" name="Line 247"/>
          <p:cNvSpPr>
            <a:spLocks noChangeShapeType="1"/>
          </p:cNvSpPr>
          <p:nvPr/>
        </p:nvSpPr>
        <p:spPr bwMode="auto">
          <a:xfrm flipV="1">
            <a:off x="5640388" y="2943225"/>
            <a:ext cx="119062"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37" name="Line 248"/>
          <p:cNvSpPr>
            <a:spLocks noChangeShapeType="1"/>
          </p:cNvSpPr>
          <p:nvPr/>
        </p:nvSpPr>
        <p:spPr bwMode="auto">
          <a:xfrm flipH="1">
            <a:off x="5391151" y="2579689"/>
            <a:ext cx="123825"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38" name="Line 249"/>
          <p:cNvSpPr>
            <a:spLocks noChangeShapeType="1"/>
          </p:cNvSpPr>
          <p:nvPr/>
        </p:nvSpPr>
        <p:spPr bwMode="auto">
          <a:xfrm rot="16200000" flipH="1">
            <a:off x="5287963" y="2787651"/>
            <a:ext cx="122238"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39" name="Line 250"/>
          <p:cNvSpPr>
            <a:spLocks noChangeShapeType="1"/>
          </p:cNvSpPr>
          <p:nvPr/>
        </p:nvSpPr>
        <p:spPr bwMode="auto">
          <a:xfrm rot="5400000" flipH="1" flipV="1">
            <a:off x="6231732" y="2790032"/>
            <a:ext cx="123825"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nvGrpSpPr>
          <p:cNvPr id="6240" name="Group 251"/>
          <p:cNvGrpSpPr>
            <a:grpSpLocks/>
          </p:cNvGrpSpPr>
          <p:nvPr/>
        </p:nvGrpSpPr>
        <p:grpSpPr bwMode="auto">
          <a:xfrm rot="5400000">
            <a:off x="2762251" y="1803401"/>
            <a:ext cx="149225" cy="1203325"/>
            <a:chOff x="7317" y="8371"/>
            <a:chExt cx="161" cy="211"/>
          </a:xfrm>
        </p:grpSpPr>
        <p:sp>
          <p:nvSpPr>
            <p:cNvPr id="6279" name="Line 252"/>
            <p:cNvSpPr>
              <a:spLocks noChangeShapeType="1"/>
            </p:cNvSpPr>
            <p:nvPr/>
          </p:nvSpPr>
          <p:spPr bwMode="auto">
            <a:xfrm rot="5400000" flipH="1" flipV="1">
              <a:off x="7344" y="8344"/>
              <a:ext cx="106" cy="159"/>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80" name="Line 253"/>
            <p:cNvSpPr>
              <a:spLocks noChangeShapeType="1"/>
            </p:cNvSpPr>
            <p:nvPr/>
          </p:nvSpPr>
          <p:spPr bwMode="auto">
            <a:xfrm rot="5400000" flipV="1">
              <a:off x="7345" y="8449"/>
              <a:ext cx="106" cy="16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pic>
        <p:nvPicPr>
          <p:cNvPr id="6241" name="Picture 254"/>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747838" y="2155826"/>
            <a:ext cx="2266950"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2" name="Line 255"/>
          <p:cNvSpPr>
            <a:spLocks noChangeShapeType="1"/>
          </p:cNvSpPr>
          <p:nvPr/>
        </p:nvSpPr>
        <p:spPr bwMode="auto">
          <a:xfrm flipH="1">
            <a:off x="3565525" y="5440364"/>
            <a:ext cx="122238"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43" name="Line 256"/>
          <p:cNvSpPr>
            <a:spLocks noChangeShapeType="1"/>
          </p:cNvSpPr>
          <p:nvPr/>
        </p:nvSpPr>
        <p:spPr bwMode="auto">
          <a:xfrm flipH="1">
            <a:off x="2500314" y="5416550"/>
            <a:ext cx="122237"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44" name="Line 257"/>
          <p:cNvSpPr>
            <a:spLocks noChangeShapeType="1"/>
          </p:cNvSpPr>
          <p:nvPr/>
        </p:nvSpPr>
        <p:spPr bwMode="auto">
          <a:xfrm flipH="1">
            <a:off x="2155825" y="5835650"/>
            <a:ext cx="120650"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45" name="Line 258"/>
          <p:cNvSpPr>
            <a:spLocks noChangeShapeType="1"/>
          </p:cNvSpPr>
          <p:nvPr/>
        </p:nvSpPr>
        <p:spPr bwMode="auto">
          <a:xfrm flipH="1">
            <a:off x="3084514" y="5835650"/>
            <a:ext cx="122237"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46" name="Line 259"/>
          <p:cNvSpPr>
            <a:spLocks noChangeShapeType="1"/>
          </p:cNvSpPr>
          <p:nvPr/>
        </p:nvSpPr>
        <p:spPr bwMode="auto">
          <a:xfrm flipH="1">
            <a:off x="2173288" y="4719638"/>
            <a:ext cx="120650" cy="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47" name="Line 260"/>
          <p:cNvSpPr>
            <a:spLocks noChangeShapeType="1"/>
          </p:cNvSpPr>
          <p:nvPr/>
        </p:nvSpPr>
        <p:spPr bwMode="auto">
          <a:xfrm flipH="1">
            <a:off x="3316289" y="4700589"/>
            <a:ext cx="122237" cy="1587"/>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48" name="Line 261"/>
          <p:cNvSpPr>
            <a:spLocks noChangeShapeType="1"/>
          </p:cNvSpPr>
          <p:nvPr/>
        </p:nvSpPr>
        <p:spPr bwMode="auto">
          <a:xfrm>
            <a:off x="8866189" y="3695701"/>
            <a:ext cx="822325" cy="481013"/>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pic>
        <p:nvPicPr>
          <p:cNvPr id="6249" name="Picture 262"/>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8980488" y="3138488"/>
            <a:ext cx="1306512"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50" name="Picture 263"/>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8010526" y="1066801"/>
            <a:ext cx="131286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51" name="Picture 264"/>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7121525" y="3724276"/>
            <a:ext cx="13160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52" name="Picture 265"/>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1527176" y="976313"/>
            <a:ext cx="241617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53" name="Picture 266"/>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6102350" y="6048375"/>
            <a:ext cx="4325938"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4" name="Line 267"/>
          <p:cNvSpPr>
            <a:spLocks noChangeShapeType="1"/>
          </p:cNvSpPr>
          <p:nvPr/>
        </p:nvSpPr>
        <p:spPr bwMode="auto">
          <a:xfrm>
            <a:off x="9236076" y="6148388"/>
            <a:ext cx="284163" cy="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nvGrpSpPr>
          <p:cNvPr id="6255" name="Group 268"/>
          <p:cNvGrpSpPr>
            <a:grpSpLocks/>
          </p:cNvGrpSpPr>
          <p:nvPr/>
        </p:nvGrpSpPr>
        <p:grpSpPr bwMode="auto">
          <a:xfrm rot="5400000">
            <a:off x="7876382" y="5417345"/>
            <a:ext cx="57150" cy="1201737"/>
            <a:chOff x="7317" y="8371"/>
            <a:chExt cx="161" cy="211"/>
          </a:xfrm>
        </p:grpSpPr>
        <p:sp>
          <p:nvSpPr>
            <p:cNvPr id="6277" name="Line 269"/>
            <p:cNvSpPr>
              <a:spLocks noChangeShapeType="1"/>
            </p:cNvSpPr>
            <p:nvPr/>
          </p:nvSpPr>
          <p:spPr bwMode="auto">
            <a:xfrm rot="5400000" flipH="1" flipV="1">
              <a:off x="7344" y="8344"/>
              <a:ext cx="106" cy="159"/>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78" name="Line 270"/>
            <p:cNvSpPr>
              <a:spLocks noChangeShapeType="1"/>
            </p:cNvSpPr>
            <p:nvPr/>
          </p:nvSpPr>
          <p:spPr bwMode="auto">
            <a:xfrm rot="5400000" flipV="1">
              <a:off x="7345" y="8449"/>
              <a:ext cx="106" cy="16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sp>
        <p:nvSpPr>
          <p:cNvPr id="67855" name="WordArt 271"/>
          <p:cNvSpPr>
            <a:spLocks noChangeArrowheads="1" noChangeShapeType="1" noTextEdit="1"/>
          </p:cNvSpPr>
          <p:nvPr/>
        </p:nvSpPr>
        <p:spPr bwMode="auto">
          <a:xfrm>
            <a:off x="8029575" y="612775"/>
            <a:ext cx="2089150" cy="3875088"/>
          </a:xfrm>
          <a:prstGeom prst="rect">
            <a:avLst/>
          </a:prstGeom>
        </p:spPr>
        <p:txBody>
          <a:bodyPr wrap="none" fromWordArt="1">
            <a:prstTxWarp prst="textPlain">
              <a:avLst>
                <a:gd name="adj" fmla="val 50000"/>
              </a:avLst>
            </a:prstTxWarp>
          </a:bodyPr>
          <a:lstStyle/>
          <a:p>
            <a:pPr algn="ctr"/>
            <a:r>
              <a:rPr lang="ru-RU" sz="3600" kern="10" dirty="0">
                <a:ln w="3175">
                  <a:solidFill>
                    <a:srgbClr val="969696"/>
                  </a:solidFill>
                  <a:round/>
                  <a:headEnd/>
                  <a:tailEnd/>
                </a:ln>
                <a:solidFill>
                  <a:srgbClr val="808080">
                    <a:alpha val="38823"/>
                  </a:srgbClr>
                </a:solidFill>
                <a:cs typeface="Arial" panose="020B0604020202020204" pitchFamily="34" charset="0"/>
              </a:rPr>
              <a:t>3</a:t>
            </a:r>
          </a:p>
        </p:txBody>
      </p:sp>
      <p:pic>
        <p:nvPicPr>
          <p:cNvPr id="6257" name="Picture 272"/>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503362" y="3879850"/>
            <a:ext cx="377826"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58" name="AutoShape 274"/>
          <p:cNvSpPr>
            <a:spLocks noChangeArrowheads="1"/>
          </p:cNvSpPr>
          <p:nvPr/>
        </p:nvSpPr>
        <p:spPr bwMode="auto">
          <a:xfrm>
            <a:off x="5300664" y="2532063"/>
            <a:ext cx="1044575" cy="361950"/>
          </a:xfrm>
          <a:prstGeom prst="roundRect">
            <a:avLst>
              <a:gd name="adj" fmla="val 30074"/>
            </a:avLst>
          </a:prstGeom>
          <a:noFill/>
          <a:ln w="952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259" name="Line 275"/>
          <p:cNvSpPr>
            <a:spLocks noChangeShapeType="1"/>
          </p:cNvSpPr>
          <p:nvPr/>
        </p:nvSpPr>
        <p:spPr bwMode="auto">
          <a:xfrm flipV="1">
            <a:off x="8315325" y="4397375"/>
            <a:ext cx="122238"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60" name="Line 276"/>
          <p:cNvSpPr>
            <a:spLocks noChangeShapeType="1"/>
          </p:cNvSpPr>
          <p:nvPr/>
        </p:nvSpPr>
        <p:spPr bwMode="auto">
          <a:xfrm flipH="1" flipV="1">
            <a:off x="7138988" y="4387850"/>
            <a:ext cx="119062" cy="1588"/>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61" name="Line 277"/>
          <p:cNvSpPr>
            <a:spLocks noChangeShapeType="1"/>
          </p:cNvSpPr>
          <p:nvPr/>
        </p:nvSpPr>
        <p:spPr bwMode="auto">
          <a:xfrm flipH="1" flipV="1">
            <a:off x="2201863" y="4040189"/>
            <a:ext cx="1211262" cy="485775"/>
          </a:xfrm>
          <a:prstGeom prst="line">
            <a:avLst/>
          </a:prstGeom>
          <a:noFill/>
          <a:ln w="38100" cmpd="dbl">
            <a:solidFill>
              <a:srgbClr val="000000"/>
            </a:solidFill>
            <a:prstDash val="sysDot"/>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nvGrpSpPr>
          <p:cNvPr id="6262" name="Group 278"/>
          <p:cNvGrpSpPr>
            <a:grpSpLocks/>
          </p:cNvGrpSpPr>
          <p:nvPr/>
        </p:nvGrpSpPr>
        <p:grpSpPr bwMode="auto">
          <a:xfrm>
            <a:off x="1851026" y="4154489"/>
            <a:ext cx="3167063" cy="287337"/>
            <a:chOff x="4583" y="6864"/>
            <a:chExt cx="3006" cy="248"/>
          </a:xfrm>
        </p:grpSpPr>
        <p:sp>
          <p:nvSpPr>
            <p:cNvPr id="6275" name="AutoShape 279"/>
            <p:cNvSpPr>
              <a:spLocks noChangeArrowheads="1"/>
            </p:cNvSpPr>
            <p:nvPr/>
          </p:nvSpPr>
          <p:spPr bwMode="auto">
            <a:xfrm>
              <a:off x="4583" y="6864"/>
              <a:ext cx="3006" cy="248"/>
            </a:xfrm>
            <a:prstGeom prst="roundRect">
              <a:avLst>
                <a:gd name="adj" fmla="val 28306"/>
              </a:avLst>
            </a:prstGeom>
            <a:solidFill>
              <a:srgbClr val="C0C0C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pic>
          <p:nvPicPr>
            <p:cNvPr id="6276" name="Picture 280"/>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4673" y="6879"/>
              <a:ext cx="2835"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7865" name="WordArt 281"/>
          <p:cNvSpPr>
            <a:spLocks noChangeArrowheads="1" noChangeShapeType="1" noTextEdit="1"/>
          </p:cNvSpPr>
          <p:nvPr/>
        </p:nvSpPr>
        <p:spPr bwMode="auto">
          <a:xfrm>
            <a:off x="1746250" y="1257301"/>
            <a:ext cx="2914650" cy="4975225"/>
          </a:xfrm>
          <a:prstGeom prst="rect">
            <a:avLst/>
          </a:prstGeom>
        </p:spPr>
        <p:txBody>
          <a:bodyPr wrap="none" fromWordArt="1">
            <a:prstTxWarp prst="textPlain">
              <a:avLst>
                <a:gd name="adj" fmla="val 50000"/>
              </a:avLst>
            </a:prstTxWarp>
          </a:bodyPr>
          <a:lstStyle/>
          <a:p>
            <a:pPr algn="ctr"/>
            <a:r>
              <a:rPr lang="ru-RU" sz="3600" kern="10" dirty="0">
                <a:ln w="3175">
                  <a:solidFill>
                    <a:srgbClr val="969696"/>
                  </a:solidFill>
                  <a:round/>
                  <a:headEnd/>
                  <a:tailEnd/>
                </a:ln>
                <a:solidFill>
                  <a:srgbClr val="808080">
                    <a:alpha val="39999"/>
                  </a:srgbClr>
                </a:solidFill>
                <a:cs typeface="Arial" panose="020B0604020202020204" pitchFamily="34" charset="0"/>
              </a:rPr>
              <a:t>2</a:t>
            </a:r>
          </a:p>
        </p:txBody>
      </p:sp>
      <p:pic>
        <p:nvPicPr>
          <p:cNvPr id="6264" name="Picture 282"/>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4887914" y="1884364"/>
            <a:ext cx="1976437"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265" name="Group 283"/>
          <p:cNvGrpSpPr>
            <a:grpSpLocks/>
          </p:cNvGrpSpPr>
          <p:nvPr/>
        </p:nvGrpSpPr>
        <p:grpSpPr bwMode="auto">
          <a:xfrm rot="16200000" flipV="1">
            <a:off x="5233195" y="1967708"/>
            <a:ext cx="149225" cy="350837"/>
            <a:chOff x="7317" y="8371"/>
            <a:chExt cx="161" cy="211"/>
          </a:xfrm>
        </p:grpSpPr>
        <p:sp>
          <p:nvSpPr>
            <p:cNvPr id="6273" name="Line 284"/>
            <p:cNvSpPr>
              <a:spLocks noChangeShapeType="1"/>
            </p:cNvSpPr>
            <p:nvPr/>
          </p:nvSpPr>
          <p:spPr bwMode="auto">
            <a:xfrm rot="5400000" flipH="1" flipV="1">
              <a:off x="7344" y="8344"/>
              <a:ext cx="106" cy="159"/>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74" name="Line 285"/>
            <p:cNvSpPr>
              <a:spLocks noChangeShapeType="1"/>
            </p:cNvSpPr>
            <p:nvPr/>
          </p:nvSpPr>
          <p:spPr bwMode="auto">
            <a:xfrm rot="5400000" flipV="1">
              <a:off x="7345" y="8449"/>
              <a:ext cx="106" cy="16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grpSp>
        <p:nvGrpSpPr>
          <p:cNvPr id="6266" name="Group 286"/>
          <p:cNvGrpSpPr>
            <a:grpSpLocks/>
          </p:cNvGrpSpPr>
          <p:nvPr/>
        </p:nvGrpSpPr>
        <p:grpSpPr bwMode="auto">
          <a:xfrm rot="16200000" flipV="1">
            <a:off x="6253163" y="1960563"/>
            <a:ext cx="149225" cy="349250"/>
            <a:chOff x="7317" y="8371"/>
            <a:chExt cx="161" cy="211"/>
          </a:xfrm>
        </p:grpSpPr>
        <p:sp>
          <p:nvSpPr>
            <p:cNvPr id="6271" name="Line 287"/>
            <p:cNvSpPr>
              <a:spLocks noChangeShapeType="1"/>
            </p:cNvSpPr>
            <p:nvPr/>
          </p:nvSpPr>
          <p:spPr bwMode="auto">
            <a:xfrm rot="5400000" flipH="1" flipV="1">
              <a:off x="7344" y="8344"/>
              <a:ext cx="106" cy="159"/>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72" name="Line 288"/>
            <p:cNvSpPr>
              <a:spLocks noChangeShapeType="1"/>
            </p:cNvSpPr>
            <p:nvPr/>
          </p:nvSpPr>
          <p:spPr bwMode="auto">
            <a:xfrm rot="5400000" flipV="1">
              <a:off x="7345" y="8449"/>
              <a:ext cx="106" cy="16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pic>
        <p:nvPicPr>
          <p:cNvPr id="6267" name="Picture 289"/>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6057900" y="2278063"/>
            <a:ext cx="947738" cy="13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874" name="WordArt 290"/>
          <p:cNvSpPr>
            <a:spLocks noChangeArrowheads="1" noChangeShapeType="1" noTextEdit="1"/>
          </p:cNvSpPr>
          <p:nvPr/>
        </p:nvSpPr>
        <p:spPr bwMode="auto">
          <a:xfrm>
            <a:off x="5954714" y="2370138"/>
            <a:ext cx="1489075" cy="3930650"/>
          </a:xfrm>
          <a:prstGeom prst="rect">
            <a:avLst/>
          </a:prstGeom>
        </p:spPr>
        <p:txBody>
          <a:bodyPr wrap="none" fromWordArt="1">
            <a:prstTxWarp prst="textPlain">
              <a:avLst>
                <a:gd name="adj" fmla="val 50000"/>
              </a:avLst>
            </a:prstTxWarp>
          </a:bodyPr>
          <a:lstStyle/>
          <a:p>
            <a:pPr algn="ctr"/>
            <a:r>
              <a:rPr lang="ru-RU" sz="3600" kern="10" dirty="0">
                <a:ln w="3175">
                  <a:solidFill>
                    <a:srgbClr val="969696"/>
                  </a:solidFill>
                  <a:round/>
                  <a:headEnd/>
                  <a:tailEnd/>
                </a:ln>
                <a:solidFill>
                  <a:srgbClr val="808080">
                    <a:alpha val="39999"/>
                  </a:srgbClr>
                </a:solidFill>
                <a:cs typeface="Arial" panose="020B0604020202020204" pitchFamily="34" charset="0"/>
              </a:rPr>
              <a:t>1</a:t>
            </a:r>
          </a:p>
        </p:txBody>
      </p:sp>
      <p:sp>
        <p:nvSpPr>
          <p:cNvPr id="6269" name="Text Box 147"/>
          <p:cNvSpPr txBox="1">
            <a:spLocks noChangeArrowheads="1"/>
          </p:cNvSpPr>
          <p:nvPr/>
        </p:nvSpPr>
        <p:spPr bwMode="auto">
          <a:xfrm>
            <a:off x="2368551" y="2465389"/>
            <a:ext cx="944563" cy="314325"/>
          </a:xfrm>
          <a:prstGeom prst="rect">
            <a:avLst/>
          </a:prstGeom>
          <a:solidFill>
            <a:schemeClr val="bg1"/>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700" b="1" dirty="0">
                <a:solidFill>
                  <a:srgbClr val="000000"/>
                </a:solidFill>
                <a:latin typeface="Times New Roman" panose="02020603050405020304" pitchFamily="18" charset="0"/>
              </a:rPr>
              <a:t>Модели круговых потоков</a:t>
            </a:r>
            <a:endParaRPr lang="ru-RU" altLang="ru-RU" sz="700" dirty="0"/>
          </a:p>
        </p:txBody>
      </p:sp>
      <p:sp>
        <p:nvSpPr>
          <p:cNvPr id="6270" name="Line 273"/>
          <p:cNvSpPr>
            <a:spLocks noChangeShapeType="1"/>
          </p:cNvSpPr>
          <p:nvPr/>
        </p:nvSpPr>
        <p:spPr bwMode="auto">
          <a:xfrm flipH="1">
            <a:off x="3278189" y="2768600"/>
            <a:ext cx="2300287" cy="0"/>
          </a:xfrm>
          <a:prstGeom prst="line">
            <a:avLst/>
          </a:prstGeom>
          <a:noFill/>
          <a:ln w="28575">
            <a:solidFill>
              <a:srgbClr val="808080"/>
            </a:solidFill>
            <a:prstDash val="lgDashDot"/>
            <a:round/>
            <a:headEnd type="oval"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Tree>
    <p:extLst>
      <p:ext uri="{BB962C8B-B14F-4D97-AF65-F5344CB8AC3E}">
        <p14:creationId xmlns:p14="http://schemas.microsoft.com/office/powerpoint/2010/main" val="37069469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7874"/>
                                        </p:tgtEl>
                                        <p:attrNameLst>
                                          <p:attrName>style.visibility</p:attrName>
                                        </p:attrNameLst>
                                      </p:cBhvr>
                                      <p:to>
                                        <p:strVal val="visible"/>
                                      </p:to>
                                    </p:set>
                                    <p:animEffect transition="in" filter="wipe(up)">
                                      <p:cBhvr>
                                        <p:cTn id="7" dur="500"/>
                                        <p:tgtEl>
                                          <p:spTgt spid="6787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7865"/>
                                        </p:tgtEl>
                                        <p:attrNameLst>
                                          <p:attrName>style.visibility</p:attrName>
                                        </p:attrNameLst>
                                      </p:cBhvr>
                                      <p:to>
                                        <p:strVal val="visible"/>
                                      </p:to>
                                    </p:set>
                                    <p:animEffect transition="in" filter="wipe(right)">
                                      <p:cBhvr>
                                        <p:cTn id="10" dur="500"/>
                                        <p:tgtEl>
                                          <p:spTgt spid="6786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7855"/>
                                        </p:tgtEl>
                                        <p:attrNameLst>
                                          <p:attrName>style.visibility</p:attrName>
                                        </p:attrNameLst>
                                      </p:cBhvr>
                                      <p:to>
                                        <p:strVal val="visible"/>
                                      </p:to>
                                    </p:set>
                                    <p:animEffect transition="in" filter="wipe(left)">
                                      <p:cBhvr>
                                        <p:cTn id="13" dur="500"/>
                                        <p:tgtEl>
                                          <p:spTgt spid="6785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6" presetClass="emph" presetSubtype="0" fill="hold" grpId="0" nodeType="clickEffect">
                                  <p:stCondLst>
                                    <p:cond delay="0"/>
                                  </p:stCondLst>
                                  <p:childTnLst>
                                    <p:animEffect transition="out" filter="fade">
                                      <p:cBhvr>
                                        <p:cTn id="17" dur="500" tmFilter="0, 0; .2, .5; .8, .5; 1, 0"/>
                                        <p:tgtEl>
                                          <p:spTgt spid="67744"/>
                                        </p:tgtEl>
                                      </p:cBhvr>
                                    </p:animEffect>
                                    <p:animScale>
                                      <p:cBhvr>
                                        <p:cTn id="18" dur="250" autoRev="1" fill="hold"/>
                                        <p:tgtEl>
                                          <p:spTgt spid="67744"/>
                                        </p:tgtEl>
                                      </p:cBhvr>
                                      <p:by x="105000" y="105000"/>
                                    </p:animScale>
                                  </p:childTnLst>
                                </p:cTn>
                              </p:par>
                            </p:childTnLst>
                          </p:cTn>
                        </p:par>
                        <p:par>
                          <p:cTn id="19" fill="hold" nodeType="afterGroup">
                            <p:stCondLst>
                              <p:cond delay="500"/>
                            </p:stCondLst>
                            <p:childTnLst>
                              <p:par>
                                <p:cTn id="20" presetID="26" presetClass="emph" presetSubtype="0" fill="hold" grpId="1" nodeType="afterEffect">
                                  <p:stCondLst>
                                    <p:cond delay="0"/>
                                  </p:stCondLst>
                                  <p:childTnLst>
                                    <p:animEffect transition="out" filter="fade">
                                      <p:cBhvr>
                                        <p:cTn id="21" dur="500" tmFilter="0, 0; .2, .5; .8, .5; 1, 0"/>
                                        <p:tgtEl>
                                          <p:spTgt spid="67744"/>
                                        </p:tgtEl>
                                      </p:cBhvr>
                                    </p:animEffect>
                                    <p:animScale>
                                      <p:cBhvr>
                                        <p:cTn id="22" dur="250" autoRev="1" fill="hold"/>
                                        <p:tgtEl>
                                          <p:spTgt spid="67744"/>
                                        </p:tgtEl>
                                      </p:cBhvr>
                                      <p:by x="105000" y="105000"/>
                                    </p:animScale>
                                  </p:childTnLst>
                                </p:cTn>
                              </p:par>
                            </p:childTnLst>
                          </p:cTn>
                        </p:par>
                        <p:par>
                          <p:cTn id="23" fill="hold" nodeType="afterGroup">
                            <p:stCondLst>
                              <p:cond delay="1000"/>
                            </p:stCondLst>
                            <p:childTnLst>
                              <p:par>
                                <p:cTn id="24" presetID="26" presetClass="emph" presetSubtype="0" fill="hold" grpId="2" nodeType="afterEffect">
                                  <p:stCondLst>
                                    <p:cond delay="0"/>
                                  </p:stCondLst>
                                  <p:childTnLst>
                                    <p:animEffect transition="out" filter="fade">
                                      <p:cBhvr>
                                        <p:cTn id="25" dur="500" tmFilter="0, 0; .2, .5; .8, .5; 1, 0"/>
                                        <p:tgtEl>
                                          <p:spTgt spid="67744"/>
                                        </p:tgtEl>
                                      </p:cBhvr>
                                    </p:animEffect>
                                    <p:animScale>
                                      <p:cBhvr>
                                        <p:cTn id="26" dur="250" autoRev="1" fill="hold"/>
                                        <p:tgtEl>
                                          <p:spTgt spid="677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744" grpId="0" animBg="1"/>
      <p:bldP spid="67744" grpId="1" animBg="1"/>
      <p:bldP spid="67744" grpId="2" animBg="1"/>
      <p:bldP spid="67855" grpId="0" animBg="1"/>
      <p:bldP spid="67865" grpId="0" animBg="1"/>
      <p:bldP spid="6787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4"/>
          <p:cNvSpPr>
            <a:spLocks noChangeArrowheads="1"/>
          </p:cNvSpPr>
          <p:nvPr/>
        </p:nvSpPr>
        <p:spPr bwMode="auto">
          <a:xfrm>
            <a:off x="1524000" y="1312863"/>
            <a:ext cx="9144000" cy="4506912"/>
          </a:xfrm>
          <a:prstGeom prst="roundRect">
            <a:avLst>
              <a:gd name="adj" fmla="val 6755"/>
            </a:avLst>
          </a:prstGeom>
          <a:solidFill>
            <a:srgbClr val="969696"/>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pic>
        <p:nvPicPr>
          <p:cNvPr id="573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6113" y="1389064"/>
            <a:ext cx="6119812"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3"/>
          <p:cNvGrpSpPr>
            <a:grpSpLocks/>
          </p:cNvGrpSpPr>
          <p:nvPr/>
        </p:nvGrpSpPr>
        <p:grpSpPr bwMode="auto">
          <a:xfrm rot="5400000">
            <a:off x="5614194" y="-924719"/>
            <a:ext cx="565150" cy="4300538"/>
            <a:chOff x="7317" y="8371"/>
            <a:chExt cx="161" cy="211"/>
          </a:xfrm>
        </p:grpSpPr>
        <p:sp>
          <p:nvSpPr>
            <p:cNvPr id="7208" name="Line 34"/>
            <p:cNvSpPr>
              <a:spLocks noChangeShapeType="1"/>
            </p:cNvSpPr>
            <p:nvPr/>
          </p:nvSpPr>
          <p:spPr bwMode="auto">
            <a:xfrm rot="5400000" flipH="1" flipV="1">
              <a:off x="7344" y="8344"/>
              <a:ext cx="106" cy="159"/>
            </a:xfrm>
            <a:prstGeom prst="line">
              <a:avLst/>
            </a:prstGeom>
            <a:noFill/>
            <a:ln w="5715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7209" name="Line 35"/>
            <p:cNvSpPr>
              <a:spLocks noChangeShapeType="1"/>
            </p:cNvSpPr>
            <p:nvPr/>
          </p:nvSpPr>
          <p:spPr bwMode="auto">
            <a:xfrm rot="5400000" flipV="1">
              <a:off x="7345" y="8449"/>
              <a:ext cx="106" cy="160"/>
            </a:xfrm>
            <a:prstGeom prst="line">
              <a:avLst/>
            </a:prstGeom>
            <a:noFill/>
            <a:ln w="5715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sp>
        <p:nvSpPr>
          <p:cNvPr id="7173" name="Rectangle 2"/>
          <p:cNvSpPr>
            <a:spLocks noGrp="1" noChangeArrowheads="1"/>
          </p:cNvSpPr>
          <p:nvPr>
            <p:ph type="title"/>
          </p:nvPr>
        </p:nvSpPr>
        <p:spPr>
          <a:xfrm>
            <a:off x="1524000" y="0"/>
            <a:ext cx="9144000" cy="515938"/>
          </a:xfrm>
        </p:spPr>
        <p:txBody>
          <a:bodyPr/>
          <a:lstStyle/>
          <a:p>
            <a:pPr eaLnBrk="1" hangingPunct="1"/>
            <a:r>
              <a:rPr lang="ru-RU" altLang="ru-RU" sz="2200" b="1" dirty="0">
                <a:hlinkClick r:id="rId3" action="ppaction://hlinksldjump"/>
              </a:rPr>
              <a:t>«Фишка» экономики</a:t>
            </a:r>
            <a:r>
              <a:rPr lang="ru-RU" altLang="ru-RU" sz="2200" b="1" dirty="0"/>
              <a:t>: от </a:t>
            </a:r>
            <a:r>
              <a:rPr lang="ru-RU" altLang="ru-RU" sz="2200" b="1" dirty="0">
                <a:solidFill>
                  <a:srgbClr val="FB2603"/>
                </a:solidFill>
              </a:rPr>
              <a:t>затрат</a:t>
            </a:r>
            <a:r>
              <a:rPr lang="ru-RU" altLang="ru-RU" sz="2200" b="1" dirty="0"/>
              <a:t> к </a:t>
            </a:r>
            <a:r>
              <a:rPr lang="ru-RU" altLang="ru-RU" sz="2200" b="1" dirty="0">
                <a:solidFill>
                  <a:srgbClr val="00CC00"/>
                </a:solidFill>
              </a:rPr>
              <a:t>результатам</a:t>
            </a:r>
            <a:r>
              <a:rPr lang="ru-RU" altLang="ru-RU" sz="2200" b="1" dirty="0"/>
              <a:t>!</a:t>
            </a:r>
          </a:p>
        </p:txBody>
      </p:sp>
      <p:pic>
        <p:nvPicPr>
          <p:cNvPr id="573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8425" y="2279650"/>
            <a:ext cx="6288088"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7"/>
          <p:cNvGrpSpPr>
            <a:grpSpLocks/>
          </p:cNvGrpSpPr>
          <p:nvPr/>
        </p:nvGrpSpPr>
        <p:grpSpPr bwMode="auto">
          <a:xfrm rot="16200000" flipV="1">
            <a:off x="4368007" y="1385095"/>
            <a:ext cx="447675" cy="1789112"/>
            <a:chOff x="7317" y="8371"/>
            <a:chExt cx="161" cy="211"/>
          </a:xfrm>
        </p:grpSpPr>
        <p:sp>
          <p:nvSpPr>
            <p:cNvPr id="7206" name="Line 8"/>
            <p:cNvSpPr>
              <a:spLocks noChangeShapeType="1"/>
            </p:cNvSpPr>
            <p:nvPr/>
          </p:nvSpPr>
          <p:spPr bwMode="auto">
            <a:xfrm rot="5400000" flipH="1" flipV="1">
              <a:off x="7344" y="8344"/>
              <a:ext cx="106" cy="159"/>
            </a:xfrm>
            <a:prstGeom prst="line">
              <a:avLst/>
            </a:prstGeom>
            <a:noFill/>
            <a:ln w="2857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7207" name="Line 9"/>
            <p:cNvSpPr>
              <a:spLocks noChangeShapeType="1"/>
            </p:cNvSpPr>
            <p:nvPr/>
          </p:nvSpPr>
          <p:spPr bwMode="auto">
            <a:xfrm rot="5400000" flipV="1">
              <a:off x="7345" y="8449"/>
              <a:ext cx="106" cy="160"/>
            </a:xfrm>
            <a:prstGeom prst="line">
              <a:avLst/>
            </a:prstGeom>
            <a:noFill/>
            <a:ln w="2857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grpSp>
        <p:nvGrpSpPr>
          <p:cNvPr id="4" name="Group 10"/>
          <p:cNvGrpSpPr>
            <a:grpSpLocks/>
          </p:cNvGrpSpPr>
          <p:nvPr/>
        </p:nvGrpSpPr>
        <p:grpSpPr bwMode="auto">
          <a:xfrm rot="16200000" flipV="1">
            <a:off x="7073107" y="1377157"/>
            <a:ext cx="441325" cy="1785938"/>
            <a:chOff x="7317" y="8371"/>
            <a:chExt cx="161" cy="211"/>
          </a:xfrm>
        </p:grpSpPr>
        <p:sp>
          <p:nvSpPr>
            <p:cNvPr id="7204" name="Line 11"/>
            <p:cNvSpPr>
              <a:spLocks noChangeShapeType="1"/>
            </p:cNvSpPr>
            <p:nvPr/>
          </p:nvSpPr>
          <p:spPr bwMode="auto">
            <a:xfrm rot="5400000" flipH="1" flipV="1">
              <a:off x="7344" y="8344"/>
              <a:ext cx="106" cy="159"/>
            </a:xfrm>
            <a:prstGeom prst="line">
              <a:avLst/>
            </a:prstGeom>
            <a:noFill/>
            <a:ln w="2857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7205" name="Line 12"/>
            <p:cNvSpPr>
              <a:spLocks noChangeShapeType="1"/>
            </p:cNvSpPr>
            <p:nvPr/>
          </p:nvSpPr>
          <p:spPr bwMode="auto">
            <a:xfrm rot="5400000" flipV="1">
              <a:off x="7345" y="8449"/>
              <a:ext cx="106" cy="160"/>
            </a:xfrm>
            <a:prstGeom prst="line">
              <a:avLst/>
            </a:prstGeom>
            <a:noFill/>
            <a:ln w="2857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pic>
        <p:nvPicPr>
          <p:cNvPr id="57358"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9300" y="3278189"/>
            <a:ext cx="5526088"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9"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1" y="3333750"/>
            <a:ext cx="14382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97964" y="3403601"/>
            <a:ext cx="1570037"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3"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0639" y="450850"/>
            <a:ext cx="70135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8" name="Picture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4001" y="4625976"/>
            <a:ext cx="1757363"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72" name="Picture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04276" y="4708525"/>
            <a:ext cx="1863725"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73" name="Text Box 29"/>
          <p:cNvSpPr txBox="1">
            <a:spLocks noChangeArrowheads="1"/>
          </p:cNvSpPr>
          <p:nvPr/>
        </p:nvSpPr>
        <p:spPr bwMode="auto">
          <a:xfrm>
            <a:off x="1524001" y="5903914"/>
            <a:ext cx="4333875" cy="534987"/>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«Телеологический» подход (от </a:t>
            </a:r>
            <a:r>
              <a:rPr lang="ru-RU" altLang="ru-RU" sz="1600" b="1" i="1" dirty="0">
                <a:latin typeface="Arial Rounded MT Bold" panose="020F0704030504030204" pitchFamily="34" charset="0"/>
              </a:rPr>
              <a:t>интересов*</a:t>
            </a:r>
            <a:r>
              <a:rPr lang="ru-RU" altLang="ru-RU" sz="1600" dirty="0">
                <a:latin typeface="Arial Rounded MT Bold" panose="020F0704030504030204" pitchFamily="34" charset="0"/>
              </a:rPr>
              <a:t> –целей к средствам: </a:t>
            </a:r>
            <a:r>
              <a:rPr lang="en-US" altLang="ru-RU" sz="1600" dirty="0">
                <a:latin typeface="Arial Rounded MT Bold" panose="020F0704030504030204" pitchFamily="34" charset="0"/>
              </a:rPr>
              <a:t>S</a:t>
            </a:r>
            <a:r>
              <a:rPr lang="ru-RU" altLang="ru-RU" sz="1600" dirty="0">
                <a:latin typeface="Arial Rounded MT Bold" panose="020F0704030504030204" pitchFamily="34" charset="0"/>
              </a:rPr>
              <a:t>'</a:t>
            </a:r>
            <a:r>
              <a:rPr lang="en-US" altLang="ru-RU" sz="1600" dirty="0">
                <a:latin typeface="Arial Rounded MT Bold" panose="020F0704030504030204" pitchFamily="34" charset="0"/>
                <a:sym typeface="Wingdings" panose="05000000000000000000" pitchFamily="2" charset="2"/>
              </a:rPr>
              <a:t></a:t>
            </a:r>
            <a:r>
              <a:rPr lang="en-US" altLang="ru-RU" sz="1600" dirty="0">
                <a:latin typeface="Arial Rounded MT Bold" panose="020F0704030504030204" pitchFamily="34" charset="0"/>
              </a:rPr>
              <a:t>O</a:t>
            </a:r>
            <a:r>
              <a:rPr lang="ru-RU" altLang="ru-RU" sz="1600" dirty="0">
                <a:latin typeface="Arial Rounded MT Bold" panose="020F0704030504030204" pitchFamily="34" charset="0"/>
              </a:rPr>
              <a:t>)</a:t>
            </a:r>
          </a:p>
        </p:txBody>
      </p:sp>
      <p:sp>
        <p:nvSpPr>
          <p:cNvPr id="57374" name="Text Box 30"/>
          <p:cNvSpPr txBox="1">
            <a:spLocks noChangeArrowheads="1"/>
          </p:cNvSpPr>
          <p:nvPr/>
        </p:nvSpPr>
        <p:spPr bwMode="auto">
          <a:xfrm>
            <a:off x="5761038" y="5845176"/>
            <a:ext cx="4906962" cy="59372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latin typeface="Arial Rounded MT Bold" panose="020F0704030504030204" pitchFamily="34" charset="0"/>
              </a:rPr>
              <a:t>«Каузальный» подход (от причин</a:t>
            </a:r>
            <a:r>
              <a:rPr lang="ru-RU" altLang="ru-RU" dirty="0"/>
              <a:t> </a:t>
            </a:r>
            <a:r>
              <a:rPr lang="ru-RU" altLang="ru-RU" dirty="0">
                <a:latin typeface="Arial Rounded MT Bold" panose="020F0704030504030204" pitchFamily="34" charset="0"/>
              </a:rPr>
              <a:t>=</a:t>
            </a:r>
            <a:r>
              <a:rPr lang="ru-RU" altLang="ru-RU" dirty="0"/>
              <a:t> </a:t>
            </a:r>
            <a:r>
              <a:rPr lang="ru-RU" altLang="ru-RU" dirty="0">
                <a:latin typeface="Arial Rounded MT Bold" panose="020F0704030504030204" pitchFamily="34" charset="0"/>
              </a:rPr>
              <a:t>затрат к </a:t>
            </a:r>
            <a:r>
              <a:rPr lang="ru-RU" altLang="ru-RU" b="1" i="1" dirty="0">
                <a:latin typeface="Arial Rounded MT Bold" panose="020F0704030504030204" pitchFamily="34" charset="0"/>
              </a:rPr>
              <a:t>следствиям*</a:t>
            </a:r>
            <a:r>
              <a:rPr lang="ru-RU" altLang="ru-RU" dirty="0">
                <a:latin typeface="Arial Rounded MT Bold" panose="020F0704030504030204" pitchFamily="34" charset="0"/>
              </a:rPr>
              <a:t>=</a:t>
            </a:r>
            <a:r>
              <a:rPr lang="ru-RU" altLang="ru-RU" dirty="0"/>
              <a:t> </a:t>
            </a:r>
            <a:r>
              <a:rPr lang="ru-RU" altLang="ru-RU" dirty="0">
                <a:latin typeface="Arial Rounded MT Bold" panose="020F0704030504030204" pitchFamily="34" charset="0"/>
              </a:rPr>
              <a:t>результатам: </a:t>
            </a:r>
            <a:r>
              <a:rPr lang="en-US" altLang="ru-RU" dirty="0">
                <a:latin typeface="Arial Rounded MT Bold" panose="020F0704030504030204" pitchFamily="34" charset="0"/>
              </a:rPr>
              <a:t>O</a:t>
            </a:r>
            <a:r>
              <a:rPr lang="en-US" altLang="ru-RU" dirty="0">
                <a:latin typeface="Arial Rounded MT Bold" panose="020F0704030504030204" pitchFamily="34" charset="0"/>
                <a:sym typeface="Wingdings" panose="05000000000000000000" pitchFamily="2" charset="2"/>
              </a:rPr>
              <a:t></a:t>
            </a:r>
            <a:r>
              <a:rPr lang="en-US" altLang="ru-RU" dirty="0">
                <a:latin typeface="Arial Rounded MT Bold" panose="020F0704030504030204" pitchFamily="34" charset="0"/>
              </a:rPr>
              <a:t>O</a:t>
            </a:r>
            <a:r>
              <a:rPr lang="ru-RU" altLang="ru-RU" dirty="0">
                <a:latin typeface="Arial Rounded MT Bold" panose="020F0704030504030204" pitchFamily="34" charset="0"/>
              </a:rPr>
              <a:t>')</a:t>
            </a:r>
          </a:p>
        </p:txBody>
      </p:sp>
      <p:sp>
        <p:nvSpPr>
          <p:cNvPr id="57375" name="Text Box 31"/>
          <p:cNvSpPr txBox="1">
            <a:spLocks noChangeArrowheads="1"/>
          </p:cNvSpPr>
          <p:nvPr/>
        </p:nvSpPr>
        <p:spPr bwMode="auto">
          <a:xfrm>
            <a:off x="2620964" y="5432426"/>
            <a:ext cx="6122987" cy="39687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i="1" dirty="0">
                <a:latin typeface="Arial Rounded MT Bold" panose="020F0704030504030204" pitchFamily="34" charset="0"/>
              </a:rPr>
              <a:t>Цикл</a:t>
            </a:r>
            <a:r>
              <a:rPr lang="ru-RU" altLang="ru-RU" dirty="0">
                <a:latin typeface="Arial Rounded MT Bold" panose="020F0704030504030204" pitchFamily="34" charset="0"/>
              </a:rPr>
              <a:t> принятия и выполнения хозяйственных решений</a:t>
            </a:r>
          </a:p>
        </p:txBody>
      </p:sp>
      <p:grpSp>
        <p:nvGrpSpPr>
          <p:cNvPr id="5" name="Group 25"/>
          <p:cNvGrpSpPr>
            <a:grpSpLocks/>
          </p:cNvGrpSpPr>
          <p:nvPr/>
        </p:nvGrpSpPr>
        <p:grpSpPr bwMode="auto">
          <a:xfrm>
            <a:off x="3322639" y="4665663"/>
            <a:ext cx="5456237" cy="755650"/>
            <a:chOff x="6754" y="4384"/>
            <a:chExt cx="2522" cy="447"/>
          </a:xfrm>
        </p:grpSpPr>
        <p:pic>
          <p:nvPicPr>
            <p:cNvPr id="7202" name="Picture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54" y="4384"/>
              <a:ext cx="2522" cy="447"/>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203" name="Line 27"/>
            <p:cNvSpPr>
              <a:spLocks noChangeShapeType="1"/>
            </p:cNvSpPr>
            <p:nvPr/>
          </p:nvSpPr>
          <p:spPr bwMode="auto">
            <a:xfrm flipV="1">
              <a:off x="7764" y="4609"/>
              <a:ext cx="209" cy="4"/>
            </a:xfrm>
            <a:prstGeom prst="line">
              <a:avLst/>
            </a:prstGeom>
            <a:noFill/>
            <a:ln w="1905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grpSp>
        <p:nvGrpSpPr>
          <p:cNvPr id="6" name="Group 36"/>
          <p:cNvGrpSpPr>
            <a:grpSpLocks/>
          </p:cNvGrpSpPr>
          <p:nvPr/>
        </p:nvGrpSpPr>
        <p:grpSpPr bwMode="auto">
          <a:xfrm>
            <a:off x="3117850" y="3300414"/>
            <a:ext cx="5740400" cy="2079625"/>
            <a:chOff x="1857" y="2048"/>
            <a:chExt cx="1402" cy="674"/>
          </a:xfrm>
        </p:grpSpPr>
        <p:sp>
          <p:nvSpPr>
            <p:cNvPr id="7197" name="AutoShape 17"/>
            <p:cNvSpPr>
              <a:spLocks noChangeArrowheads="1"/>
            </p:cNvSpPr>
            <p:nvPr/>
          </p:nvSpPr>
          <p:spPr bwMode="auto">
            <a:xfrm>
              <a:off x="1857" y="2048"/>
              <a:ext cx="1402" cy="674"/>
            </a:xfrm>
            <a:prstGeom prst="roundRect">
              <a:avLst>
                <a:gd name="adj" fmla="val 30074"/>
              </a:avLst>
            </a:pr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7198" name="Line 20"/>
            <p:cNvSpPr>
              <a:spLocks noChangeShapeType="1"/>
            </p:cNvSpPr>
            <p:nvPr/>
          </p:nvSpPr>
          <p:spPr bwMode="auto">
            <a:xfrm rot="16200000" flipH="1">
              <a:off x="2004" y="2375"/>
              <a:ext cx="229" cy="1"/>
            </a:xfrm>
            <a:prstGeom prst="line">
              <a:avLst/>
            </a:prstGeom>
            <a:noFill/>
            <a:ln w="2857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7199" name="Line 21"/>
            <p:cNvSpPr>
              <a:spLocks noChangeShapeType="1"/>
            </p:cNvSpPr>
            <p:nvPr/>
          </p:nvSpPr>
          <p:spPr bwMode="auto">
            <a:xfrm flipH="1">
              <a:off x="2121" y="2197"/>
              <a:ext cx="166" cy="1"/>
            </a:xfrm>
            <a:prstGeom prst="line">
              <a:avLst/>
            </a:prstGeom>
            <a:noFill/>
            <a:ln w="2857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7200" name="Line 22"/>
            <p:cNvSpPr>
              <a:spLocks noChangeShapeType="1"/>
            </p:cNvSpPr>
            <p:nvPr/>
          </p:nvSpPr>
          <p:spPr bwMode="auto">
            <a:xfrm flipH="1">
              <a:off x="2623" y="2202"/>
              <a:ext cx="166" cy="1"/>
            </a:xfrm>
            <a:prstGeom prst="line">
              <a:avLst/>
            </a:prstGeom>
            <a:noFill/>
            <a:ln w="2857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7201" name="Line 23"/>
            <p:cNvSpPr>
              <a:spLocks noChangeShapeType="1"/>
            </p:cNvSpPr>
            <p:nvPr/>
          </p:nvSpPr>
          <p:spPr bwMode="auto">
            <a:xfrm rot="5400000" flipH="1" flipV="1">
              <a:off x="2661" y="2377"/>
              <a:ext cx="233" cy="1"/>
            </a:xfrm>
            <a:prstGeom prst="line">
              <a:avLst/>
            </a:prstGeom>
            <a:noFill/>
            <a:ln w="2857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sp>
        <p:nvSpPr>
          <p:cNvPr id="57381" name="Line 37"/>
          <p:cNvSpPr>
            <a:spLocks noChangeShapeType="1"/>
          </p:cNvSpPr>
          <p:nvPr/>
        </p:nvSpPr>
        <p:spPr bwMode="auto">
          <a:xfrm>
            <a:off x="2057400" y="4286250"/>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dirty="0"/>
          </a:p>
        </p:txBody>
      </p:sp>
      <p:sp>
        <p:nvSpPr>
          <p:cNvPr id="57382" name="Line 38"/>
          <p:cNvSpPr>
            <a:spLocks noChangeShapeType="1"/>
          </p:cNvSpPr>
          <p:nvPr/>
        </p:nvSpPr>
        <p:spPr bwMode="auto">
          <a:xfrm>
            <a:off x="9952038" y="4256088"/>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dirty="0"/>
          </a:p>
        </p:txBody>
      </p:sp>
      <p:sp>
        <p:nvSpPr>
          <p:cNvPr id="57362" name="Line 18"/>
          <p:cNvSpPr>
            <a:spLocks noChangeShapeType="1"/>
          </p:cNvSpPr>
          <p:nvPr/>
        </p:nvSpPr>
        <p:spPr bwMode="auto">
          <a:xfrm flipV="1">
            <a:off x="2916239" y="1147763"/>
            <a:ext cx="15875" cy="1346200"/>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57385" name="Text Box 41"/>
          <p:cNvSpPr txBox="1">
            <a:spLocks noChangeArrowheads="1"/>
          </p:cNvSpPr>
          <p:nvPr/>
        </p:nvSpPr>
        <p:spPr bwMode="auto">
          <a:xfrm>
            <a:off x="5597526" y="2933700"/>
            <a:ext cx="4422775" cy="325438"/>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t>т.е. материально обеспечивать жизнь</a:t>
            </a:r>
          </a:p>
        </p:txBody>
      </p:sp>
      <p:grpSp>
        <p:nvGrpSpPr>
          <p:cNvPr id="7" name="Group 43"/>
          <p:cNvGrpSpPr>
            <a:grpSpLocks/>
          </p:cNvGrpSpPr>
          <p:nvPr/>
        </p:nvGrpSpPr>
        <p:grpSpPr bwMode="auto">
          <a:xfrm rot="16200000" flipV="1">
            <a:off x="4582320" y="4595020"/>
            <a:ext cx="149225" cy="3938587"/>
            <a:chOff x="7317" y="8371"/>
            <a:chExt cx="161" cy="211"/>
          </a:xfrm>
        </p:grpSpPr>
        <p:sp>
          <p:nvSpPr>
            <p:cNvPr id="7195" name="Line 44"/>
            <p:cNvSpPr>
              <a:spLocks noChangeShapeType="1"/>
            </p:cNvSpPr>
            <p:nvPr/>
          </p:nvSpPr>
          <p:spPr bwMode="auto">
            <a:xfrm rot="5400000" flipH="1" flipV="1">
              <a:off x="7344" y="8344"/>
              <a:ext cx="106" cy="159"/>
            </a:xfrm>
            <a:prstGeom prst="line">
              <a:avLst/>
            </a:prstGeom>
            <a:noFill/>
            <a:ln w="1270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7196" name="Line 45"/>
            <p:cNvSpPr>
              <a:spLocks noChangeShapeType="1"/>
            </p:cNvSpPr>
            <p:nvPr/>
          </p:nvSpPr>
          <p:spPr bwMode="auto">
            <a:xfrm rot="5400000" flipV="1">
              <a:off x="7345" y="8449"/>
              <a:ext cx="106" cy="160"/>
            </a:xfrm>
            <a:prstGeom prst="line">
              <a:avLst/>
            </a:prstGeom>
            <a:noFill/>
            <a:ln w="1270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sp>
        <p:nvSpPr>
          <p:cNvPr id="57386" name="Text Box 42"/>
          <p:cNvSpPr txBox="1">
            <a:spLocks noChangeArrowheads="1"/>
          </p:cNvSpPr>
          <p:nvPr/>
        </p:nvSpPr>
        <p:spPr bwMode="auto">
          <a:xfrm>
            <a:off x="1524001" y="6580188"/>
            <a:ext cx="5954713" cy="2778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t>*юридический контекст: кому выгодно? кто виноват?</a:t>
            </a:r>
          </a:p>
        </p:txBody>
      </p:sp>
      <p:sp>
        <p:nvSpPr>
          <p:cNvPr id="57390" name="Text Box 46"/>
          <p:cNvSpPr txBox="1">
            <a:spLocks noChangeArrowheads="1"/>
          </p:cNvSpPr>
          <p:nvPr/>
        </p:nvSpPr>
        <p:spPr bwMode="auto">
          <a:xfrm>
            <a:off x="6650038" y="6561138"/>
            <a:ext cx="4017962" cy="2968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b="1" dirty="0">
                <a:solidFill>
                  <a:srgbClr val="FB2603"/>
                </a:solidFill>
              </a:rPr>
              <a:t>След </a:t>
            </a:r>
            <a:r>
              <a:rPr lang="ru-RU" altLang="ru-RU" sz="1600" b="1" dirty="0">
                <a:solidFill>
                  <a:srgbClr val="FB2603"/>
                </a:solidFill>
                <a:sym typeface="Wingdings" panose="05000000000000000000" pitchFamily="2" charset="2"/>
              </a:rPr>
              <a:t></a:t>
            </a:r>
            <a:r>
              <a:rPr lang="ru-RU" altLang="ru-RU" sz="1600" b="1" dirty="0">
                <a:solidFill>
                  <a:srgbClr val="FB2603"/>
                </a:solidFill>
              </a:rPr>
              <a:t> Путь </a:t>
            </a:r>
            <a:r>
              <a:rPr lang="en-US" altLang="ru-RU" sz="1600" b="1" dirty="0">
                <a:solidFill>
                  <a:srgbClr val="FB2603"/>
                </a:solidFill>
              </a:rPr>
              <a:t>=</a:t>
            </a:r>
            <a:r>
              <a:rPr lang="ru-RU" altLang="ru-RU" sz="1600" b="1" dirty="0">
                <a:solidFill>
                  <a:srgbClr val="FB2603"/>
                </a:solidFill>
              </a:rPr>
              <a:t> Дао </a:t>
            </a:r>
            <a:r>
              <a:rPr lang="en-US" altLang="ru-RU" sz="1600" b="1" dirty="0">
                <a:solidFill>
                  <a:srgbClr val="FB2603"/>
                </a:solidFill>
              </a:rPr>
              <a:t>=</a:t>
            </a:r>
            <a:r>
              <a:rPr lang="ru-RU" altLang="ru-RU" sz="1600" b="1" dirty="0">
                <a:solidFill>
                  <a:srgbClr val="FB2603"/>
                </a:solidFill>
              </a:rPr>
              <a:t> Логос </a:t>
            </a:r>
            <a:r>
              <a:rPr lang="en-US" altLang="ru-RU" sz="1600" b="1" dirty="0">
                <a:solidFill>
                  <a:srgbClr val="FB2603"/>
                </a:solidFill>
              </a:rPr>
              <a:t>=</a:t>
            </a:r>
            <a:r>
              <a:rPr lang="ru-RU" altLang="ru-RU" sz="1600" b="1" dirty="0">
                <a:solidFill>
                  <a:srgbClr val="FB2603"/>
                </a:solidFill>
              </a:rPr>
              <a:t> Слово</a:t>
            </a:r>
            <a:r>
              <a:rPr lang="en-US" altLang="ru-RU" sz="1600" b="1" dirty="0">
                <a:solidFill>
                  <a:srgbClr val="FB2603"/>
                </a:solidFill>
              </a:rPr>
              <a:t>…</a:t>
            </a:r>
            <a:r>
              <a:rPr lang="ru-RU" altLang="ru-RU" sz="1600" dirty="0"/>
              <a:t> </a:t>
            </a:r>
          </a:p>
        </p:txBody>
      </p:sp>
    </p:spTree>
    <p:extLst>
      <p:ext uri="{BB962C8B-B14F-4D97-AF65-F5344CB8AC3E}">
        <p14:creationId xmlns:p14="http://schemas.microsoft.com/office/powerpoint/2010/main" val="36512484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wipe(up)">
                                      <p:cBhvr>
                                        <p:cTn id="7" dur="500"/>
                                        <p:tgtEl>
                                          <p:spTgt spid="57349"/>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7385"/>
                                        </p:tgtEl>
                                        <p:attrNameLst>
                                          <p:attrName>style.visibility</p:attrName>
                                        </p:attrNameLst>
                                      </p:cBhvr>
                                      <p:to>
                                        <p:strVal val="visible"/>
                                      </p:to>
                                    </p:set>
                                    <p:animEffect transition="in" filter="wipe(up)">
                                      <p:cBhvr>
                                        <p:cTn id="11" dur="2000"/>
                                        <p:tgtEl>
                                          <p:spTgt spid="5738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par>
                                <p:cTn id="17" presetID="2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nodeType="afterGroup">
                            <p:stCondLst>
                              <p:cond delay="500"/>
                            </p:stCondLst>
                            <p:childTnLst>
                              <p:par>
                                <p:cTn id="21" presetID="22" presetClass="entr" presetSubtype="4" fill="hold" nodeType="afterEffect">
                                  <p:stCondLst>
                                    <p:cond delay="0"/>
                                  </p:stCondLst>
                                  <p:childTnLst>
                                    <p:set>
                                      <p:cBhvr>
                                        <p:cTn id="22" dur="1" fill="hold">
                                          <p:stCondLst>
                                            <p:cond delay="0"/>
                                          </p:stCondLst>
                                        </p:cTn>
                                        <p:tgtEl>
                                          <p:spTgt spid="57350"/>
                                        </p:tgtEl>
                                        <p:attrNameLst>
                                          <p:attrName>style.visibility</p:attrName>
                                        </p:attrNameLst>
                                      </p:cBhvr>
                                      <p:to>
                                        <p:strVal val="visible"/>
                                      </p:to>
                                    </p:set>
                                    <p:animEffect transition="in" filter="wipe(down)">
                                      <p:cBhvr>
                                        <p:cTn id="23" dur="500"/>
                                        <p:tgtEl>
                                          <p:spTgt spid="573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7362"/>
                                        </p:tgtEl>
                                        <p:attrNameLst>
                                          <p:attrName>style.visibility</p:attrName>
                                        </p:attrNameLst>
                                      </p:cBhvr>
                                      <p:to>
                                        <p:strVal val="visible"/>
                                      </p:to>
                                    </p:set>
                                    <p:animEffect transition="in" filter="wipe(down)">
                                      <p:cBhvr>
                                        <p:cTn id="28" dur="500"/>
                                        <p:tgtEl>
                                          <p:spTgt spid="57362"/>
                                        </p:tgtEl>
                                      </p:cBhvr>
                                    </p:animEffect>
                                  </p:childTnLst>
                                </p:cTn>
                              </p:par>
                            </p:childTnLst>
                          </p:cTn>
                        </p:par>
                        <p:par>
                          <p:cTn id="29" fill="hold" nodeType="afterGroup">
                            <p:stCondLst>
                              <p:cond delay="500"/>
                            </p:stCondLst>
                            <p:childTnLst>
                              <p:par>
                                <p:cTn id="30" presetID="22" presetClass="entr" presetSubtype="4" fill="hold" nodeType="afterEffect">
                                  <p:stCondLst>
                                    <p:cond delay="0"/>
                                  </p:stCondLst>
                                  <p:childTnLst>
                                    <p:set>
                                      <p:cBhvr>
                                        <p:cTn id="31" dur="1" fill="hold">
                                          <p:stCondLst>
                                            <p:cond delay="0"/>
                                          </p:stCondLst>
                                        </p:cTn>
                                        <p:tgtEl>
                                          <p:spTgt spid="57363"/>
                                        </p:tgtEl>
                                        <p:attrNameLst>
                                          <p:attrName>style.visibility</p:attrName>
                                        </p:attrNameLst>
                                      </p:cBhvr>
                                      <p:to>
                                        <p:strVal val="visible"/>
                                      </p:to>
                                    </p:set>
                                    <p:animEffect transition="in" filter="wipe(down)">
                                      <p:cBhvr>
                                        <p:cTn id="32" dur="500"/>
                                        <p:tgtEl>
                                          <p:spTgt spid="57363"/>
                                        </p:tgtEl>
                                      </p:cBhvr>
                                    </p:animEffect>
                                  </p:childTnLst>
                                </p:cTn>
                              </p:par>
                            </p:childTnLst>
                          </p:cTn>
                        </p:par>
                        <p:par>
                          <p:cTn id="33" fill="hold" nodeType="afterGroup">
                            <p:stCondLst>
                              <p:cond delay="1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2000"/>
                                        <p:tgtEl>
                                          <p:spTgt spid="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nodeType="clickEffect">
                                  <p:stCondLst>
                                    <p:cond delay="0"/>
                                  </p:stCondLst>
                                  <p:childTnLst>
                                    <p:set>
                                      <p:cBhvr>
                                        <p:cTn id="40" dur="1" fill="hold">
                                          <p:stCondLst>
                                            <p:cond delay="0"/>
                                          </p:stCondLst>
                                        </p:cTn>
                                        <p:tgtEl>
                                          <p:spTgt spid="57358"/>
                                        </p:tgtEl>
                                        <p:attrNameLst>
                                          <p:attrName>style.visibility</p:attrName>
                                        </p:attrNameLst>
                                      </p:cBhvr>
                                      <p:to>
                                        <p:strVal val="visible"/>
                                      </p:to>
                                    </p:set>
                                    <p:animEffect transition="in" filter="wipe(up)">
                                      <p:cBhvr>
                                        <p:cTn id="41" dur="1000"/>
                                        <p:tgtEl>
                                          <p:spTgt spid="5735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2" fill="hold" nodeType="clickEffect">
                                  <p:stCondLst>
                                    <p:cond delay="0"/>
                                  </p:stCondLst>
                                  <p:childTnLst>
                                    <p:set>
                                      <p:cBhvr>
                                        <p:cTn id="45" dur="1" fill="hold">
                                          <p:stCondLst>
                                            <p:cond delay="0"/>
                                          </p:stCondLst>
                                        </p:cTn>
                                        <p:tgtEl>
                                          <p:spTgt spid="57359"/>
                                        </p:tgtEl>
                                        <p:attrNameLst>
                                          <p:attrName>style.visibility</p:attrName>
                                        </p:attrNameLst>
                                      </p:cBhvr>
                                      <p:to>
                                        <p:strVal val="visible"/>
                                      </p:to>
                                    </p:set>
                                    <p:animEffect transition="in" filter="wipe(right)">
                                      <p:cBhvr>
                                        <p:cTn id="46" dur="1000"/>
                                        <p:tgtEl>
                                          <p:spTgt spid="57359"/>
                                        </p:tgtEl>
                                      </p:cBhvr>
                                    </p:animEffect>
                                  </p:childTnLst>
                                </p:cTn>
                              </p:par>
                              <p:par>
                                <p:cTn id="47" presetID="22" presetClass="entr" presetSubtype="8" fill="hold" nodeType="withEffect">
                                  <p:stCondLst>
                                    <p:cond delay="0"/>
                                  </p:stCondLst>
                                  <p:childTnLst>
                                    <p:set>
                                      <p:cBhvr>
                                        <p:cTn id="48" dur="1" fill="hold">
                                          <p:stCondLst>
                                            <p:cond delay="0"/>
                                          </p:stCondLst>
                                        </p:cTn>
                                        <p:tgtEl>
                                          <p:spTgt spid="57360"/>
                                        </p:tgtEl>
                                        <p:attrNameLst>
                                          <p:attrName>style.visibility</p:attrName>
                                        </p:attrNameLst>
                                      </p:cBhvr>
                                      <p:to>
                                        <p:strVal val="visible"/>
                                      </p:to>
                                    </p:set>
                                    <p:animEffect transition="in" filter="wipe(left)">
                                      <p:cBhvr>
                                        <p:cTn id="49" dur="1000"/>
                                        <p:tgtEl>
                                          <p:spTgt spid="5736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1"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up)">
                                      <p:cBhvr>
                                        <p:cTn id="54" dur="500"/>
                                        <p:tgtEl>
                                          <p:spTgt spid="5"/>
                                        </p:tgtEl>
                                      </p:cBhvr>
                                    </p:animEffect>
                                  </p:childTnLst>
                                </p:cTn>
                              </p:par>
                            </p:childTnLst>
                          </p:cTn>
                        </p:par>
                        <p:par>
                          <p:cTn id="55" fill="hold" nodeType="afterGroup">
                            <p:stCondLst>
                              <p:cond delay="500"/>
                            </p:stCondLst>
                            <p:childTnLst>
                              <p:par>
                                <p:cTn id="56" presetID="22" presetClass="entr" presetSubtype="1"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up)">
                                      <p:cBhvr>
                                        <p:cTn id="58" dur="500"/>
                                        <p:tgtEl>
                                          <p:spTgt spid="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7381"/>
                                        </p:tgtEl>
                                        <p:attrNameLst>
                                          <p:attrName>style.visibility</p:attrName>
                                        </p:attrNameLst>
                                      </p:cBhvr>
                                      <p:to>
                                        <p:strVal val="visible"/>
                                      </p:to>
                                    </p:set>
                                    <p:animEffect transition="in" filter="wipe(up)">
                                      <p:cBhvr>
                                        <p:cTn id="63" dur="500"/>
                                        <p:tgtEl>
                                          <p:spTgt spid="57381"/>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57382"/>
                                        </p:tgtEl>
                                        <p:attrNameLst>
                                          <p:attrName>style.visibility</p:attrName>
                                        </p:attrNameLst>
                                      </p:cBhvr>
                                      <p:to>
                                        <p:strVal val="visible"/>
                                      </p:to>
                                    </p:set>
                                    <p:animEffect transition="in" filter="wipe(up)">
                                      <p:cBhvr>
                                        <p:cTn id="66" dur="500"/>
                                        <p:tgtEl>
                                          <p:spTgt spid="57382"/>
                                        </p:tgtEl>
                                      </p:cBhvr>
                                    </p:animEffect>
                                  </p:childTnLst>
                                </p:cTn>
                              </p:par>
                            </p:childTnLst>
                          </p:cTn>
                        </p:par>
                        <p:par>
                          <p:cTn id="67" fill="hold" nodeType="afterGroup">
                            <p:stCondLst>
                              <p:cond delay="500"/>
                            </p:stCondLst>
                            <p:childTnLst>
                              <p:par>
                                <p:cTn id="68" presetID="22" presetClass="entr" presetSubtype="2" fill="hold" nodeType="afterEffect">
                                  <p:stCondLst>
                                    <p:cond delay="0"/>
                                  </p:stCondLst>
                                  <p:childTnLst>
                                    <p:set>
                                      <p:cBhvr>
                                        <p:cTn id="69" dur="1" fill="hold">
                                          <p:stCondLst>
                                            <p:cond delay="0"/>
                                          </p:stCondLst>
                                        </p:cTn>
                                        <p:tgtEl>
                                          <p:spTgt spid="57368"/>
                                        </p:tgtEl>
                                        <p:attrNameLst>
                                          <p:attrName>style.visibility</p:attrName>
                                        </p:attrNameLst>
                                      </p:cBhvr>
                                      <p:to>
                                        <p:strVal val="visible"/>
                                      </p:to>
                                    </p:set>
                                    <p:animEffect transition="in" filter="wipe(right)">
                                      <p:cBhvr>
                                        <p:cTn id="70" dur="500"/>
                                        <p:tgtEl>
                                          <p:spTgt spid="57368"/>
                                        </p:tgtEl>
                                      </p:cBhvr>
                                    </p:animEffect>
                                  </p:childTnLst>
                                </p:cTn>
                              </p:par>
                              <p:par>
                                <p:cTn id="71" presetID="22" presetClass="entr" presetSubtype="8" fill="hold" nodeType="withEffect">
                                  <p:stCondLst>
                                    <p:cond delay="0"/>
                                  </p:stCondLst>
                                  <p:childTnLst>
                                    <p:set>
                                      <p:cBhvr>
                                        <p:cTn id="72" dur="1" fill="hold">
                                          <p:stCondLst>
                                            <p:cond delay="0"/>
                                          </p:stCondLst>
                                        </p:cTn>
                                        <p:tgtEl>
                                          <p:spTgt spid="57372"/>
                                        </p:tgtEl>
                                        <p:attrNameLst>
                                          <p:attrName>style.visibility</p:attrName>
                                        </p:attrNameLst>
                                      </p:cBhvr>
                                      <p:to>
                                        <p:strVal val="visible"/>
                                      </p:to>
                                    </p:set>
                                    <p:animEffect transition="in" filter="wipe(left)">
                                      <p:cBhvr>
                                        <p:cTn id="73" dur="500"/>
                                        <p:tgtEl>
                                          <p:spTgt spid="57372"/>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57375"/>
                                        </p:tgtEl>
                                        <p:attrNameLst>
                                          <p:attrName>style.visibility</p:attrName>
                                        </p:attrNameLst>
                                      </p:cBhvr>
                                      <p:to>
                                        <p:strVal val="visible"/>
                                      </p:to>
                                    </p:set>
                                    <p:animEffect transition="in" filter="wipe(up)">
                                      <p:cBhvr>
                                        <p:cTn id="78" dur="500"/>
                                        <p:tgtEl>
                                          <p:spTgt spid="57375"/>
                                        </p:tgtEl>
                                      </p:cBhvr>
                                    </p:animEffect>
                                  </p:childTnLst>
                                </p:cTn>
                              </p:par>
                            </p:childTnLst>
                          </p:cTn>
                        </p:par>
                        <p:par>
                          <p:cTn id="79" fill="hold" nodeType="afterGroup">
                            <p:stCondLst>
                              <p:cond delay="500"/>
                            </p:stCondLst>
                            <p:childTnLst>
                              <p:par>
                                <p:cTn id="80" presetID="22" presetClass="entr" presetSubtype="1" fill="hold" grpId="0" nodeType="afterEffect">
                                  <p:stCondLst>
                                    <p:cond delay="0"/>
                                  </p:stCondLst>
                                  <p:childTnLst>
                                    <p:set>
                                      <p:cBhvr>
                                        <p:cTn id="81" dur="1" fill="hold">
                                          <p:stCondLst>
                                            <p:cond delay="0"/>
                                          </p:stCondLst>
                                        </p:cTn>
                                        <p:tgtEl>
                                          <p:spTgt spid="57373"/>
                                        </p:tgtEl>
                                        <p:attrNameLst>
                                          <p:attrName>style.visibility</p:attrName>
                                        </p:attrNameLst>
                                      </p:cBhvr>
                                      <p:to>
                                        <p:strVal val="visible"/>
                                      </p:to>
                                    </p:set>
                                    <p:animEffect transition="in" filter="wipe(up)">
                                      <p:cBhvr>
                                        <p:cTn id="82" dur="500"/>
                                        <p:tgtEl>
                                          <p:spTgt spid="57373"/>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57374"/>
                                        </p:tgtEl>
                                        <p:attrNameLst>
                                          <p:attrName>style.visibility</p:attrName>
                                        </p:attrNameLst>
                                      </p:cBhvr>
                                      <p:to>
                                        <p:strVal val="visible"/>
                                      </p:to>
                                    </p:set>
                                    <p:animEffect transition="in" filter="wipe(up)">
                                      <p:cBhvr>
                                        <p:cTn id="85" dur="500"/>
                                        <p:tgtEl>
                                          <p:spTgt spid="5737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57386"/>
                                        </p:tgtEl>
                                        <p:attrNameLst>
                                          <p:attrName>style.visibility</p:attrName>
                                        </p:attrNameLst>
                                      </p:cBhvr>
                                      <p:to>
                                        <p:strVal val="visible"/>
                                      </p:to>
                                    </p:set>
                                    <p:animEffect transition="in" filter="wipe(up)">
                                      <p:cBhvr>
                                        <p:cTn id="88" dur="500"/>
                                        <p:tgtEl>
                                          <p:spTgt spid="57386"/>
                                        </p:tgtEl>
                                      </p:cBhvr>
                                    </p:animEffect>
                                  </p:childTnLst>
                                </p:cTn>
                              </p:par>
                            </p:childTnLst>
                          </p:cTn>
                        </p:par>
                        <p:par>
                          <p:cTn id="89" fill="hold" nodeType="afterGroup">
                            <p:stCondLst>
                              <p:cond delay="1000"/>
                            </p:stCondLst>
                            <p:childTnLst>
                              <p:par>
                                <p:cTn id="90" presetID="22" presetClass="entr" presetSubtype="1" fill="hold" nodeType="after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wipe(up)">
                                      <p:cBhvr>
                                        <p:cTn id="92" dur="2000"/>
                                        <p:tgtEl>
                                          <p:spTgt spid="7"/>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57390"/>
                                        </p:tgtEl>
                                        <p:attrNameLst>
                                          <p:attrName>style.visibility</p:attrName>
                                        </p:attrNameLst>
                                      </p:cBhvr>
                                      <p:to>
                                        <p:strVal val="visible"/>
                                      </p:to>
                                    </p:set>
                                    <p:animEffect transition="in" filter="wipe(left)">
                                      <p:cBhvr>
                                        <p:cTn id="97" dur="2000"/>
                                        <p:tgtEl>
                                          <p:spTgt spid="57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73" grpId="0" animBg="1"/>
      <p:bldP spid="57374" grpId="0" animBg="1"/>
      <p:bldP spid="57375" grpId="0" animBg="1"/>
      <p:bldP spid="57381" grpId="0" animBg="1"/>
      <p:bldP spid="57382" grpId="0" animBg="1"/>
      <p:bldP spid="57362" grpId="0" animBg="1"/>
      <p:bldP spid="57385" grpId="0" animBg="1"/>
      <p:bldP spid="57386" grpId="0" animBg="1"/>
      <p:bldP spid="5739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524000" y="274638"/>
            <a:ext cx="8686800" cy="424609"/>
          </a:xfrm>
        </p:spPr>
        <p:txBody>
          <a:bodyPr>
            <a:normAutofit fontScale="90000"/>
          </a:bodyPr>
          <a:lstStyle/>
          <a:p>
            <a:pPr algn="ctr" eaLnBrk="1" hangingPunct="1"/>
            <a:r>
              <a:rPr lang="ru-RU" altLang="ru-RU" sz="2800" b="1" dirty="0" smtClean="0"/>
              <a:t>Хозяйствование (и присвоение!) </a:t>
            </a:r>
            <a:r>
              <a:rPr lang="ru-RU" altLang="ru-RU" sz="2800" b="1" dirty="0"/>
              <a:t>в узком и широком смысле</a:t>
            </a:r>
            <a:endParaRPr lang="ru-RU" altLang="ru-RU" sz="2800" dirty="0"/>
          </a:p>
        </p:txBody>
      </p:sp>
      <p:sp>
        <p:nvSpPr>
          <p:cNvPr id="69636" name="Line 4"/>
          <p:cNvSpPr>
            <a:spLocks noChangeShapeType="1"/>
          </p:cNvSpPr>
          <p:nvPr/>
        </p:nvSpPr>
        <p:spPr bwMode="auto">
          <a:xfrm flipV="1">
            <a:off x="6329363" y="3561040"/>
            <a:ext cx="0" cy="2281238"/>
          </a:xfrm>
          <a:prstGeom prst="line">
            <a:avLst/>
          </a:prstGeom>
          <a:noFill/>
          <a:ln w="63500">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69637" name="Text Box 5"/>
          <p:cNvSpPr txBox="1">
            <a:spLocks noChangeArrowheads="1"/>
          </p:cNvSpPr>
          <p:nvPr/>
        </p:nvSpPr>
        <p:spPr bwMode="auto">
          <a:xfrm>
            <a:off x="6605588" y="4027766"/>
            <a:ext cx="4062412"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solidFill>
                  <a:srgbClr val="000000"/>
                </a:solidFill>
                <a:latin typeface="Arial Rounded MT Bold" panose="020F0704030504030204" pitchFamily="34" charset="0"/>
              </a:rPr>
              <a:t>S</a:t>
            </a:r>
            <a:r>
              <a:rPr lang="en-US" altLang="ru-RU" dirty="0">
                <a:solidFill>
                  <a:srgbClr val="000000"/>
                </a:solidFill>
                <a:latin typeface="Arial Rounded MT Bold" panose="020F0704030504030204" pitchFamily="34" charset="0"/>
              </a:rPr>
              <a:t>'</a:t>
            </a:r>
            <a:r>
              <a:rPr lang="ru-RU" altLang="ru-RU" dirty="0">
                <a:solidFill>
                  <a:srgbClr val="000000"/>
                </a:solidFill>
                <a:latin typeface="Arial Rounded MT Bold" panose="020F0704030504030204" pitchFamily="34" charset="0"/>
              </a:rPr>
              <a:t> </a:t>
            </a:r>
            <a:r>
              <a:rPr lang="ru-RU" altLang="ru-RU" b="1" dirty="0">
                <a:solidFill>
                  <a:srgbClr val="000000"/>
                </a:solidFill>
                <a:latin typeface="Arial Rounded MT Bold" panose="020F0704030504030204" pitchFamily="34" charset="0"/>
                <a:sym typeface="Wingdings" panose="05000000000000000000" pitchFamily="2" charset="2"/>
              </a:rPr>
              <a:t></a:t>
            </a:r>
            <a:r>
              <a:rPr lang="ru-RU" altLang="ru-RU" dirty="0">
                <a:solidFill>
                  <a:srgbClr val="000000"/>
                </a:solidFill>
                <a:latin typeface="Arial Rounded MT Bold" panose="020F0704030504030204" pitchFamily="34" charset="0"/>
              </a:rPr>
              <a:t>  O</a:t>
            </a:r>
            <a:r>
              <a:rPr lang="ru-RU" altLang="ru-RU" b="1" dirty="0">
                <a:solidFill>
                  <a:srgbClr val="000000"/>
                </a:solidFill>
                <a:latin typeface="Arial Rounded MT Bold" panose="020F0704030504030204" pitchFamily="34" charset="0"/>
              </a:rPr>
              <a:t> </a:t>
            </a:r>
            <a:r>
              <a:rPr lang="en-US" altLang="ru-RU" b="1" dirty="0">
                <a:solidFill>
                  <a:srgbClr val="000000"/>
                </a:solidFill>
              </a:rPr>
              <a:t>'</a:t>
            </a:r>
            <a:r>
              <a:rPr lang="ru-RU" altLang="ru-RU" b="1" dirty="0">
                <a:solidFill>
                  <a:srgbClr val="000000"/>
                </a:solidFill>
                <a:latin typeface="Arial Rounded MT Bold" panose="020F0704030504030204" pitchFamily="34" charset="0"/>
              </a:rPr>
              <a:t> </a:t>
            </a:r>
            <a:r>
              <a:rPr lang="ru-RU" altLang="ru-RU" b="1" dirty="0">
                <a:solidFill>
                  <a:srgbClr val="000000"/>
                </a:solidFill>
              </a:rPr>
              <a:t>  </a:t>
            </a:r>
            <a:r>
              <a:rPr lang="ru-RU" altLang="ru-RU" dirty="0">
                <a:solidFill>
                  <a:srgbClr val="000000"/>
                </a:solidFill>
              </a:rPr>
              <a:t>       </a:t>
            </a:r>
            <a:r>
              <a:rPr lang="ru-RU" altLang="ru-RU" dirty="0">
                <a:solidFill>
                  <a:srgbClr val="000000"/>
                </a:solidFill>
                <a:latin typeface="Arial Rounded MT Bold" panose="020F0704030504030204" pitchFamily="34" charset="0"/>
              </a:rPr>
              <a:t> –  </a:t>
            </a:r>
            <a:r>
              <a:rPr lang="ru-RU" altLang="ru-RU" b="1" dirty="0">
                <a:solidFill>
                  <a:srgbClr val="000000"/>
                </a:solidFill>
                <a:latin typeface="Arial Rounded MT Bold" panose="020F0704030504030204" pitchFamily="34" charset="0"/>
              </a:rPr>
              <a:t>присвоение</a:t>
            </a:r>
          </a:p>
          <a:p>
            <a:pPr eaLnBrk="1" hangingPunct="1"/>
            <a:endParaRPr lang="ru-RU" altLang="ru-RU" b="1" dirty="0">
              <a:solidFill>
                <a:srgbClr val="000000"/>
              </a:solidFill>
              <a:latin typeface="Arial Rounded MT Bold" panose="020F0704030504030204" pitchFamily="34" charset="0"/>
            </a:endParaRPr>
          </a:p>
          <a:p>
            <a:pPr eaLnBrk="1" hangingPunct="1"/>
            <a:r>
              <a:rPr lang="ru-RU" altLang="ru-RU" b="1" dirty="0">
                <a:solidFill>
                  <a:srgbClr val="000000"/>
                </a:solidFill>
                <a:latin typeface="Arial Rounded MT Bold" panose="020F0704030504030204" pitchFamily="34" charset="0"/>
                <a:sym typeface="Symbol" panose="05050102010706020507" pitchFamily="18" charset="2"/>
              </a:rPr>
              <a:t></a:t>
            </a:r>
            <a:r>
              <a:rPr lang="ru-RU" altLang="ru-RU" b="1" dirty="0">
                <a:solidFill>
                  <a:srgbClr val="000000"/>
                </a:solidFill>
                <a:latin typeface="Arial Rounded MT Bold" panose="020F0704030504030204" pitchFamily="34" charset="0"/>
              </a:rPr>
              <a:t>        </a:t>
            </a:r>
            <a:r>
              <a:rPr lang="ru-RU" altLang="ru-RU" b="1" dirty="0">
                <a:solidFill>
                  <a:srgbClr val="000000"/>
                </a:solidFill>
                <a:latin typeface="Arial Rounded MT Bold" panose="020F0704030504030204" pitchFamily="34" charset="0"/>
                <a:sym typeface="Symbol" panose="05050102010706020507" pitchFamily="18" charset="2"/>
              </a:rPr>
              <a:t></a:t>
            </a:r>
            <a:endParaRPr lang="ru-RU" altLang="ru-RU" b="1" dirty="0">
              <a:solidFill>
                <a:srgbClr val="000000"/>
              </a:solidFill>
              <a:latin typeface="Arial Rounded MT Bold" panose="020F0704030504030204" pitchFamily="34" charset="0"/>
            </a:endParaRPr>
          </a:p>
          <a:p>
            <a:pPr eaLnBrk="1" hangingPunct="1"/>
            <a:endParaRPr lang="ru-RU" altLang="ru-RU" b="1" dirty="0">
              <a:solidFill>
                <a:srgbClr val="000000"/>
              </a:solidFill>
              <a:latin typeface="Arial Rounded MT Bold" panose="020F0704030504030204" pitchFamily="34" charset="0"/>
            </a:endParaRPr>
          </a:p>
          <a:p>
            <a:pPr eaLnBrk="1" hangingPunct="1"/>
            <a:r>
              <a:rPr lang="ru-RU" altLang="ru-RU" b="1" dirty="0">
                <a:solidFill>
                  <a:srgbClr val="000000"/>
                </a:solidFill>
                <a:latin typeface="Arial Rounded MT Bold" panose="020F0704030504030204" pitchFamily="34" charset="0"/>
              </a:rPr>
              <a:t>S  </a:t>
            </a:r>
            <a:r>
              <a:rPr lang="ru-RU" altLang="ru-RU" b="1" dirty="0">
                <a:solidFill>
                  <a:srgbClr val="000000"/>
                </a:solidFill>
                <a:latin typeface="Arial Rounded MT Bold" panose="020F0704030504030204" pitchFamily="34" charset="0"/>
                <a:sym typeface="Wingdings" panose="05000000000000000000" pitchFamily="2" charset="2"/>
              </a:rPr>
              <a:t></a:t>
            </a:r>
            <a:r>
              <a:rPr lang="ru-RU" altLang="ru-RU" b="1" dirty="0">
                <a:solidFill>
                  <a:srgbClr val="000000"/>
                </a:solidFill>
                <a:latin typeface="Arial Rounded MT Bold" panose="020F0704030504030204" pitchFamily="34" charset="0"/>
              </a:rPr>
              <a:t>  O </a:t>
            </a:r>
            <a:r>
              <a:rPr lang="en-US" altLang="ru-RU" b="1" dirty="0">
                <a:solidFill>
                  <a:srgbClr val="000000"/>
                </a:solidFill>
                <a:latin typeface="Arial Rounded MT Bold" panose="020F0704030504030204" pitchFamily="34" charset="0"/>
              </a:rPr>
              <a:t>	</a:t>
            </a:r>
            <a:r>
              <a:rPr lang="ru-RU" altLang="ru-RU" b="1" dirty="0">
                <a:solidFill>
                  <a:srgbClr val="000000"/>
                </a:solidFill>
              </a:rPr>
              <a:t>          </a:t>
            </a:r>
            <a:r>
              <a:rPr lang="ru-RU" altLang="ru-RU" b="1" dirty="0">
                <a:solidFill>
                  <a:srgbClr val="000000"/>
                </a:solidFill>
                <a:latin typeface="Arial Rounded MT Bold" panose="020F0704030504030204" pitchFamily="34" charset="0"/>
              </a:rPr>
              <a:t> –  хозяйствование</a:t>
            </a:r>
            <a:r>
              <a:rPr lang="ru-RU" altLang="ru-RU" dirty="0">
                <a:solidFill>
                  <a:srgbClr val="000000"/>
                </a:solidFill>
                <a:latin typeface="Arial Rounded MT Bold" panose="020F0704030504030204" pitchFamily="34" charset="0"/>
              </a:rPr>
              <a:t> </a:t>
            </a:r>
          </a:p>
        </p:txBody>
      </p:sp>
      <p:sp>
        <p:nvSpPr>
          <p:cNvPr id="69638" name="Arc 6"/>
          <p:cNvSpPr>
            <a:spLocks/>
          </p:cNvSpPr>
          <p:nvPr/>
        </p:nvSpPr>
        <p:spPr bwMode="auto">
          <a:xfrm rot="15931908" flipH="1">
            <a:off x="6322220" y="3895210"/>
            <a:ext cx="1666875" cy="1665287"/>
          </a:xfrm>
          <a:custGeom>
            <a:avLst/>
            <a:gdLst>
              <a:gd name="T0" fmla="*/ 2147483647 w 43200"/>
              <a:gd name="T1" fmla="*/ 0 h 43162"/>
              <a:gd name="T2" fmla="*/ 2147483647 w 43200"/>
              <a:gd name="T3" fmla="*/ 2147483647 h 43162"/>
              <a:gd name="T4" fmla="*/ 2147483647 w 43200"/>
              <a:gd name="T5" fmla="*/ 2147483647 h 43162"/>
              <a:gd name="T6" fmla="*/ 0 60000 65536"/>
              <a:gd name="T7" fmla="*/ 0 60000 65536"/>
              <a:gd name="T8" fmla="*/ 0 60000 65536"/>
              <a:gd name="T9" fmla="*/ 0 w 43200"/>
              <a:gd name="T10" fmla="*/ 0 h 43162"/>
              <a:gd name="T11" fmla="*/ 43200 w 43200"/>
              <a:gd name="T12" fmla="*/ 43162 h 43162"/>
            </a:gdLst>
            <a:ahLst/>
            <a:cxnLst>
              <a:cxn ang="T6">
                <a:pos x="T0" y="T1"/>
              </a:cxn>
              <a:cxn ang="T7">
                <a:pos x="T2" y="T3"/>
              </a:cxn>
              <a:cxn ang="T8">
                <a:pos x="T4" y="T5"/>
              </a:cxn>
            </a:cxnLst>
            <a:rect l="T9" t="T10" r="T11" b="T12"/>
            <a:pathLst>
              <a:path w="43200" h="43162" fill="none"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path>
              <a:path w="43200" h="43162" stroke="0"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lnTo>
                  <a:pt x="21600" y="21562"/>
                </a:lnTo>
                <a:close/>
              </a:path>
            </a:pathLst>
          </a:custGeom>
          <a:noFill/>
          <a:ln w="635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nchor="ctr"/>
          <a:lstStyle/>
          <a:p>
            <a:endParaRPr lang="ru-RU" dirty="0"/>
          </a:p>
        </p:txBody>
      </p:sp>
      <p:sp>
        <p:nvSpPr>
          <p:cNvPr id="69642" name="Text Box 10"/>
          <p:cNvSpPr txBox="1">
            <a:spLocks noChangeArrowheads="1"/>
          </p:cNvSpPr>
          <p:nvPr/>
        </p:nvSpPr>
        <p:spPr bwMode="auto">
          <a:xfrm>
            <a:off x="4764089" y="4034116"/>
            <a:ext cx="1919287"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dirty="0">
                <a:solidFill>
                  <a:srgbClr val="000000"/>
                </a:solidFill>
                <a:latin typeface="Arial Rounded MT Bold" panose="020F0704030504030204" pitchFamily="34" charset="0"/>
              </a:rPr>
              <a:t>Будущее</a:t>
            </a:r>
          </a:p>
          <a:p>
            <a:pPr eaLnBrk="1" hangingPunct="1"/>
            <a:endParaRPr lang="ru-RU" altLang="ru-RU" b="1" dirty="0">
              <a:solidFill>
                <a:srgbClr val="000000"/>
              </a:solidFill>
              <a:latin typeface="Arial Rounded MT Bold" panose="020F0704030504030204" pitchFamily="34" charset="0"/>
            </a:endParaRPr>
          </a:p>
          <a:p>
            <a:pPr eaLnBrk="1" hangingPunct="1"/>
            <a:endParaRPr lang="ru-RU" altLang="ru-RU" b="1" dirty="0">
              <a:solidFill>
                <a:srgbClr val="000000"/>
              </a:solidFill>
              <a:latin typeface="Arial Rounded MT Bold" panose="020F0704030504030204" pitchFamily="34" charset="0"/>
            </a:endParaRPr>
          </a:p>
          <a:p>
            <a:pPr eaLnBrk="1" hangingPunct="1"/>
            <a:endParaRPr lang="ru-RU" altLang="ru-RU" b="1" dirty="0">
              <a:solidFill>
                <a:srgbClr val="000000"/>
              </a:solidFill>
              <a:latin typeface="Arial Rounded MT Bold" panose="020F0704030504030204" pitchFamily="34" charset="0"/>
            </a:endParaRPr>
          </a:p>
          <a:p>
            <a:pPr eaLnBrk="1" hangingPunct="1"/>
            <a:r>
              <a:rPr lang="ru-RU" altLang="ru-RU" b="1" dirty="0">
                <a:solidFill>
                  <a:srgbClr val="000000"/>
                </a:solidFill>
                <a:latin typeface="Arial Rounded MT Bold" panose="020F0704030504030204" pitchFamily="34" charset="0"/>
              </a:rPr>
              <a:t>Настоящее</a:t>
            </a:r>
          </a:p>
          <a:p>
            <a:pPr eaLnBrk="1" hangingPunct="1"/>
            <a:endParaRPr lang="ru-RU" altLang="ru-RU" b="1" dirty="0">
              <a:solidFill>
                <a:srgbClr val="000000"/>
              </a:solidFill>
              <a:latin typeface="Arial Rounded MT Bold" panose="020F0704030504030204" pitchFamily="34" charset="0"/>
            </a:endParaRPr>
          </a:p>
        </p:txBody>
      </p:sp>
      <p:sp>
        <p:nvSpPr>
          <p:cNvPr id="10247" name="Rectangle 16"/>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0248" name="Rectangle 18"/>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0249" name="Rectangle 21"/>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69654" name="AutoShape 22"/>
          <p:cNvSpPr>
            <a:spLocks noChangeArrowheads="1"/>
          </p:cNvSpPr>
          <p:nvPr/>
        </p:nvSpPr>
        <p:spPr bwMode="auto">
          <a:xfrm>
            <a:off x="1181357" y="5952096"/>
            <a:ext cx="6119094" cy="484187"/>
          </a:xfrm>
          <a:prstGeom prst="wedgeRoundRectCallout">
            <a:avLst>
              <a:gd name="adj1" fmla="val 46528"/>
              <a:gd name="adj2" fmla="val -125083"/>
              <a:gd name="adj3" fmla="val 16667"/>
            </a:avLst>
          </a:prstGeom>
          <a:no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latin typeface="Arial Rounded MT Bold" panose="020F0704030504030204" pitchFamily="34" charset="0"/>
              </a:rPr>
              <a:t>Цикл </a:t>
            </a:r>
            <a:r>
              <a:rPr lang="ru-RU" altLang="ru-RU" dirty="0" smtClean="0">
                <a:latin typeface="Arial Rounded MT Bold" panose="020F0704030504030204" pitchFamily="34" charset="0"/>
              </a:rPr>
              <a:t>хозяйствования</a:t>
            </a:r>
            <a:r>
              <a:rPr lang="en-US" altLang="ru-RU" dirty="0" smtClean="0">
                <a:latin typeface="Arial Rounded MT Bold" panose="020F0704030504030204" pitchFamily="34" charset="0"/>
              </a:rPr>
              <a:t> (=</a:t>
            </a:r>
            <a:r>
              <a:rPr lang="ru-RU" altLang="ru-RU" dirty="0" smtClean="0">
                <a:latin typeface="Arial Rounded MT Bold" panose="020F0704030504030204" pitchFamily="34" charset="0"/>
              </a:rPr>
              <a:t>присвоения) </a:t>
            </a:r>
            <a:r>
              <a:rPr lang="ru-RU" altLang="ru-RU" dirty="0">
                <a:latin typeface="Arial Rounded MT Bold" panose="020F0704030504030204" pitchFamily="34" charset="0"/>
              </a:rPr>
              <a:t>в </a:t>
            </a:r>
            <a:r>
              <a:rPr lang="ru-RU" altLang="ru-RU" b="1" dirty="0">
                <a:solidFill>
                  <a:srgbClr val="FB2603"/>
                </a:solidFill>
                <a:latin typeface="Arial Rounded MT Bold" panose="020F0704030504030204" pitchFamily="34" charset="0"/>
              </a:rPr>
              <a:t>широком</a:t>
            </a:r>
            <a:r>
              <a:rPr lang="ru-RU" altLang="ru-RU" dirty="0">
                <a:latin typeface="Arial Rounded MT Bold" panose="020F0704030504030204" pitchFamily="34" charset="0"/>
              </a:rPr>
              <a:t> смысле</a:t>
            </a:r>
          </a:p>
        </p:txBody>
      </p:sp>
      <p:sp>
        <p:nvSpPr>
          <p:cNvPr id="2" name="Прямоугольник 1"/>
          <p:cNvSpPr/>
          <p:nvPr/>
        </p:nvSpPr>
        <p:spPr>
          <a:xfrm>
            <a:off x="4482" y="807198"/>
            <a:ext cx="12084424" cy="2751522"/>
          </a:xfrm>
          <a:prstGeom prst="rect">
            <a:avLst/>
          </a:prstGeom>
        </p:spPr>
        <p:txBody>
          <a:bodyPr wrap="square">
            <a:spAutoFit/>
          </a:bodyPr>
          <a:lstStyle/>
          <a:p>
            <a:pPr marL="1200150" lvl="2" indent="-285750">
              <a:lnSpc>
                <a:spcPct val="90000"/>
              </a:lnSpc>
              <a:buFont typeface="Arial" panose="020B0604020202020204" pitchFamily="34" charset="0"/>
              <a:buChar char="•"/>
            </a:pPr>
            <a:r>
              <a:rPr lang="ru-RU" altLang="ru-RU" sz="2400" b="1" u="sng" dirty="0" smtClean="0"/>
              <a:t>Хозяйствование</a:t>
            </a:r>
            <a:r>
              <a:rPr lang="ru-RU" altLang="ru-RU" sz="2400" b="1" u="sng" dirty="0"/>
              <a:t>:</a:t>
            </a:r>
            <a:r>
              <a:rPr lang="ru-RU" altLang="ru-RU" sz="2400" b="1" dirty="0" smtClean="0"/>
              <a:t> </a:t>
            </a:r>
            <a:br>
              <a:rPr lang="ru-RU" altLang="ru-RU" sz="2400" b="1" dirty="0" smtClean="0"/>
            </a:br>
            <a:r>
              <a:rPr lang="ru-RU" altLang="ru-RU" sz="2400" b="1" dirty="0" smtClean="0"/>
              <a:t>в </a:t>
            </a:r>
            <a:r>
              <a:rPr lang="ru-RU" altLang="ru-RU" sz="2400" b="1" dirty="0"/>
              <a:t>узком </a:t>
            </a:r>
            <a:r>
              <a:rPr lang="ru-RU" altLang="ru-RU" sz="2400" b="1" dirty="0" smtClean="0"/>
              <a:t>смысле – </a:t>
            </a:r>
            <a:r>
              <a:rPr lang="ru-RU" altLang="zh-CN" sz="2400" dirty="0" smtClean="0"/>
              <a:t>принятие </a:t>
            </a:r>
            <a:r>
              <a:rPr lang="ru-RU" altLang="zh-CN" sz="2400" dirty="0"/>
              <a:t>и исполнение хозяйственных </a:t>
            </a:r>
            <a:r>
              <a:rPr lang="ru-RU" altLang="zh-CN" sz="2400" b="1" dirty="0">
                <a:solidFill>
                  <a:srgbClr val="FB2603"/>
                </a:solidFill>
              </a:rPr>
              <a:t>решений</a:t>
            </a:r>
            <a:r>
              <a:rPr lang="ru-RU" altLang="zh-CN" sz="2400" dirty="0"/>
              <a:t> отдельными субъектами автономно и </a:t>
            </a:r>
            <a:r>
              <a:rPr lang="ru-RU" altLang="zh-CN" sz="2400" dirty="0" smtClean="0"/>
              <a:t>совместно,</a:t>
            </a:r>
            <a:r>
              <a:rPr lang="ru-RU" altLang="ru-RU" sz="2400" b="1" dirty="0" smtClean="0"/>
              <a:t> </a:t>
            </a:r>
            <a:r>
              <a:rPr lang="ru-RU" altLang="ru-RU" sz="2400" b="1" i="1" dirty="0"/>
              <a:t>целенаправленные</a:t>
            </a:r>
            <a:r>
              <a:rPr lang="ru-RU" altLang="ru-RU" sz="2400" b="1" dirty="0"/>
              <a:t> (телеологические) изменения субъектами жизни </a:t>
            </a:r>
            <a:r>
              <a:rPr lang="ru-RU" altLang="ru-RU" sz="2400" b="1" i="1" dirty="0"/>
              <a:t>объектов</a:t>
            </a:r>
            <a:r>
              <a:rPr lang="ru-RU" altLang="ru-RU" sz="2400" b="1" dirty="0"/>
              <a:t> (управление </a:t>
            </a:r>
            <a:r>
              <a:rPr lang="ru-RU" altLang="ru-RU" sz="2400" b="1" i="1" dirty="0"/>
              <a:t>затратами</a:t>
            </a:r>
            <a:r>
              <a:rPr lang="ru-RU" altLang="ru-RU" sz="2400" b="1" dirty="0" smtClean="0"/>
              <a:t>)</a:t>
            </a:r>
            <a:r>
              <a:rPr lang="en-US" altLang="ru-RU" sz="2400" b="1" dirty="0" smtClean="0"/>
              <a:t>; S</a:t>
            </a:r>
            <a:r>
              <a:rPr lang="en-US" altLang="ru-RU" sz="2400" b="1" dirty="0" smtClean="0">
                <a:sym typeface="Wingdings" panose="05000000000000000000" pitchFamily="2" charset="2"/>
              </a:rPr>
              <a:t>O</a:t>
            </a:r>
            <a:endParaRPr lang="ru-RU" altLang="ru-RU" sz="2400" b="1" dirty="0" smtClean="0"/>
          </a:p>
          <a:p>
            <a:pPr marL="1200150" lvl="2" indent="-285750">
              <a:lnSpc>
                <a:spcPct val="90000"/>
              </a:lnSpc>
              <a:buFont typeface="Arial" panose="020B0604020202020204" pitchFamily="34" charset="0"/>
              <a:buChar char="•"/>
            </a:pPr>
            <a:r>
              <a:rPr lang="ru-RU" altLang="ru-RU" sz="2400" b="1" dirty="0" smtClean="0"/>
              <a:t>в широком смысле – </a:t>
            </a:r>
            <a:r>
              <a:rPr lang="ru-RU" altLang="zh-CN" sz="2400" dirty="0"/>
              <a:t>включает присвоение </a:t>
            </a:r>
            <a:r>
              <a:rPr lang="ru-RU" altLang="zh-CN" sz="2400" b="1" dirty="0">
                <a:solidFill>
                  <a:srgbClr val="FF0000"/>
                </a:solidFill>
              </a:rPr>
              <a:t>конечных результатов </a:t>
            </a:r>
            <a:r>
              <a:rPr lang="ru-RU" altLang="zh-CN" sz="2400" b="1" dirty="0" smtClean="0">
                <a:solidFill>
                  <a:srgbClr val="FF0000"/>
                </a:solidFill>
              </a:rPr>
              <a:t>(</a:t>
            </a:r>
            <a:r>
              <a:rPr lang="en-US" altLang="zh-CN" sz="2400" b="1" dirty="0" smtClean="0">
                <a:solidFill>
                  <a:srgbClr val="FF0000"/>
                </a:solidFill>
              </a:rPr>
              <a:t>outcome</a:t>
            </a:r>
            <a:r>
              <a:rPr lang="ru-RU" altLang="zh-CN" sz="2400" b="1" dirty="0" smtClean="0">
                <a:solidFill>
                  <a:srgbClr val="FF0000"/>
                </a:solidFill>
              </a:rPr>
              <a:t>) </a:t>
            </a:r>
            <a:r>
              <a:rPr lang="ru-RU" altLang="zh-CN" sz="2400" dirty="0" smtClean="0"/>
              <a:t>хозяйствования </a:t>
            </a:r>
            <a:r>
              <a:rPr lang="ru-RU" altLang="zh-CN" sz="2400" dirty="0"/>
              <a:t>субъектов </a:t>
            </a:r>
            <a:r>
              <a:rPr lang="ru-RU" altLang="zh-CN" sz="2400" u="sng" dirty="0">
                <a:solidFill>
                  <a:srgbClr val="FF0000"/>
                </a:solidFill>
              </a:rPr>
              <a:t>обществом </a:t>
            </a:r>
            <a:r>
              <a:rPr lang="ru-RU" altLang="zh-CN" sz="2400" u="sng" dirty="0" smtClean="0">
                <a:solidFill>
                  <a:srgbClr val="FF0000"/>
                </a:solidFill>
              </a:rPr>
              <a:t>(=циклический процесс)</a:t>
            </a:r>
            <a:endParaRPr lang="ru-RU" altLang="ru-RU" sz="2400" b="1" u="sng" dirty="0">
              <a:solidFill>
                <a:srgbClr val="FF0000"/>
              </a:solidFill>
            </a:endParaRPr>
          </a:p>
          <a:p>
            <a:pPr marL="1200150" lvl="2" indent="-285750">
              <a:lnSpc>
                <a:spcPct val="90000"/>
              </a:lnSpc>
              <a:buFont typeface="Arial" panose="020B0604020202020204" pitchFamily="34" charset="0"/>
              <a:buChar char="•"/>
            </a:pPr>
            <a:r>
              <a:rPr lang="ru-RU" altLang="ru-RU" sz="2400" b="1" u="sng" dirty="0"/>
              <a:t>При</a:t>
            </a:r>
            <a:r>
              <a:rPr lang="ru-RU" altLang="ru-RU" sz="2400" b="1" i="1" u="sng" dirty="0">
                <a:solidFill>
                  <a:srgbClr val="FB2603"/>
                </a:solidFill>
              </a:rPr>
              <a:t>свое</a:t>
            </a:r>
            <a:r>
              <a:rPr lang="ru-RU" altLang="ru-RU" sz="2400" b="1" u="sng" dirty="0"/>
              <a:t>ние</a:t>
            </a:r>
            <a:r>
              <a:rPr lang="ru-RU" altLang="ru-RU" sz="2400" b="1" dirty="0"/>
              <a:t> </a:t>
            </a:r>
            <a:r>
              <a:rPr lang="ru-RU" altLang="ru-RU" sz="2400" b="1" dirty="0" smtClean="0"/>
              <a:t>(в узком смысле) – </a:t>
            </a:r>
            <a:r>
              <a:rPr lang="ru-RU" altLang="ru-RU" sz="2400" b="1" i="1" dirty="0"/>
              <a:t>включение</a:t>
            </a:r>
            <a:r>
              <a:rPr lang="ru-RU" altLang="ru-RU" sz="2400" b="1" dirty="0"/>
              <a:t> субъектами жизни объектов в </a:t>
            </a:r>
            <a:r>
              <a:rPr lang="ru-RU" altLang="ru-RU" sz="2400" b="1" i="1" dirty="0">
                <a:solidFill>
                  <a:srgbClr val="FF0000"/>
                </a:solidFill>
              </a:rPr>
              <a:t>свою</a:t>
            </a:r>
            <a:r>
              <a:rPr lang="ru-RU" altLang="ru-RU" sz="2400" b="1" dirty="0">
                <a:solidFill>
                  <a:srgbClr val="FF0000"/>
                </a:solidFill>
              </a:rPr>
              <a:t> </a:t>
            </a:r>
            <a:r>
              <a:rPr lang="ru-RU" altLang="ru-RU" sz="2400" b="1" dirty="0"/>
              <a:t>жизнь (управление конечным </a:t>
            </a:r>
            <a:r>
              <a:rPr lang="ru-RU" altLang="ru-RU" sz="2400" b="1" i="1" dirty="0"/>
              <a:t>результатом</a:t>
            </a:r>
            <a:r>
              <a:rPr lang="ru-RU" altLang="ru-RU" sz="2400" b="1" dirty="0" smtClean="0"/>
              <a:t>)</a:t>
            </a:r>
            <a:r>
              <a:rPr lang="en-US" altLang="ru-RU" sz="2400" b="1" dirty="0" smtClean="0"/>
              <a:t>; O</a:t>
            </a:r>
            <a:r>
              <a:rPr lang="en-US" altLang="ru-RU" sz="2400" b="1" dirty="0" smtClean="0">
                <a:sym typeface="Wingdings" panose="05000000000000000000" pitchFamily="2" charset="2"/>
              </a:rPr>
              <a:t>S</a:t>
            </a:r>
            <a:endParaRPr lang="ru-RU" altLang="ru-RU" sz="2400" b="1" dirty="0"/>
          </a:p>
        </p:txBody>
      </p:sp>
    </p:spTree>
    <p:extLst>
      <p:ext uri="{BB962C8B-B14F-4D97-AF65-F5344CB8AC3E}">
        <p14:creationId xmlns:p14="http://schemas.microsoft.com/office/powerpoint/2010/main" val="18387358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637"/>
                                        </p:tgtEl>
                                        <p:attrNameLst>
                                          <p:attrName>style.visibility</p:attrName>
                                        </p:attrNameLst>
                                      </p:cBhvr>
                                      <p:to>
                                        <p:strVal val="visible"/>
                                      </p:to>
                                    </p:set>
                                    <p:animEffect transition="in" filter="wipe(left)">
                                      <p:cBhvr>
                                        <p:cTn id="12" dur="2000"/>
                                        <p:tgtEl>
                                          <p:spTgt spid="696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9642"/>
                                        </p:tgtEl>
                                        <p:attrNameLst>
                                          <p:attrName>style.visibility</p:attrName>
                                        </p:attrNameLst>
                                      </p:cBhvr>
                                      <p:to>
                                        <p:strVal val="visible"/>
                                      </p:to>
                                    </p:set>
                                    <p:animEffect transition="in" filter="wipe(down)">
                                      <p:cBhvr>
                                        <p:cTn id="17" dur="500"/>
                                        <p:tgtEl>
                                          <p:spTgt spid="6964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9636"/>
                                        </p:tgtEl>
                                        <p:attrNameLst>
                                          <p:attrName>style.visibility</p:attrName>
                                        </p:attrNameLst>
                                      </p:cBhvr>
                                      <p:to>
                                        <p:strVal val="visible"/>
                                      </p:to>
                                    </p:set>
                                    <p:animEffect transition="in" filter="wipe(down)">
                                      <p:cBhvr>
                                        <p:cTn id="20" dur="500"/>
                                        <p:tgtEl>
                                          <p:spTgt spid="6963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9638"/>
                                        </p:tgtEl>
                                        <p:attrNameLst>
                                          <p:attrName>style.visibility</p:attrName>
                                        </p:attrNameLst>
                                      </p:cBhvr>
                                      <p:to>
                                        <p:strVal val="visible"/>
                                      </p:to>
                                    </p:set>
                                    <p:animEffect transition="in" filter="wipe(down)">
                                      <p:cBhvr>
                                        <p:cTn id="25" dur="1000"/>
                                        <p:tgtEl>
                                          <p:spTgt spid="6963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9654"/>
                                        </p:tgtEl>
                                        <p:attrNameLst>
                                          <p:attrName>style.visibility</p:attrName>
                                        </p:attrNameLst>
                                      </p:cBhvr>
                                      <p:to>
                                        <p:strVal val="visible"/>
                                      </p:to>
                                    </p:set>
                                    <p:animEffect transition="in" filter="wipe(down)">
                                      <p:cBhvr>
                                        <p:cTn id="30" dur="500"/>
                                        <p:tgtEl>
                                          <p:spTgt spid="69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nimBg="1"/>
      <p:bldP spid="69637" grpId="0"/>
      <p:bldP spid="69638" grpId="0" animBg="1"/>
      <p:bldP spid="69642" grpId="0"/>
      <p:bldP spid="69654"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391" y="117237"/>
            <a:ext cx="12192000" cy="1325563"/>
          </a:xfrm>
        </p:spPr>
        <p:txBody>
          <a:bodyPr>
            <a:normAutofit/>
          </a:bodyPr>
          <a:lstStyle/>
          <a:p>
            <a:r>
              <a:rPr lang="ru-RU" sz="4000" dirty="0"/>
              <a:t>Двухмерная граница производственных возможностей</a:t>
            </a:r>
          </a:p>
        </p:txBody>
      </p:sp>
      <p:grpSp>
        <p:nvGrpSpPr>
          <p:cNvPr id="4" name="Group 957"/>
          <p:cNvGrpSpPr>
            <a:grpSpLocks/>
          </p:cNvGrpSpPr>
          <p:nvPr/>
        </p:nvGrpSpPr>
        <p:grpSpPr bwMode="auto">
          <a:xfrm>
            <a:off x="2271252" y="1860794"/>
            <a:ext cx="6622593" cy="4179313"/>
            <a:chOff x="3861" y="1458"/>
            <a:chExt cx="5715" cy="3192"/>
          </a:xfrm>
        </p:grpSpPr>
        <p:sp>
          <p:nvSpPr>
            <p:cNvPr id="5" name="Freeform 958"/>
            <p:cNvSpPr>
              <a:spLocks/>
            </p:cNvSpPr>
            <p:nvPr/>
          </p:nvSpPr>
          <p:spPr bwMode="auto">
            <a:xfrm>
              <a:off x="4379" y="2142"/>
              <a:ext cx="3397" cy="2037"/>
            </a:xfrm>
            <a:custGeom>
              <a:avLst/>
              <a:gdLst>
                <a:gd name="T0" fmla="*/ 3359 w 3359"/>
                <a:gd name="T1" fmla="*/ 1106 h 2023"/>
                <a:gd name="T2" fmla="*/ 0 w 3359"/>
                <a:gd name="T3" fmla="*/ 2023 h 2023"/>
                <a:gd name="T4" fmla="*/ 1213 w 3359"/>
                <a:gd name="T5" fmla="*/ 0 h 2023"/>
                <a:gd name="T6" fmla="*/ 3359 w 3359"/>
                <a:gd name="T7" fmla="*/ 1106 h 2023"/>
              </a:gdLst>
              <a:ahLst/>
              <a:cxnLst>
                <a:cxn ang="0">
                  <a:pos x="T0" y="T1"/>
                </a:cxn>
                <a:cxn ang="0">
                  <a:pos x="T2" y="T3"/>
                </a:cxn>
                <a:cxn ang="0">
                  <a:pos x="T4" y="T5"/>
                </a:cxn>
                <a:cxn ang="0">
                  <a:pos x="T6" y="T7"/>
                </a:cxn>
              </a:cxnLst>
              <a:rect l="0" t="0" r="r" b="b"/>
              <a:pathLst>
                <a:path w="3359" h="2023">
                  <a:moveTo>
                    <a:pt x="3359" y="1106"/>
                  </a:moveTo>
                  <a:lnTo>
                    <a:pt x="0" y="2023"/>
                  </a:lnTo>
                  <a:lnTo>
                    <a:pt x="1213" y="0"/>
                  </a:lnTo>
                  <a:lnTo>
                    <a:pt x="3359" y="110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ru-RU"/>
            </a:p>
          </p:txBody>
        </p:sp>
        <p:cxnSp>
          <p:nvCxnSpPr>
            <p:cNvPr id="6" name="Line 959"/>
            <p:cNvCxnSpPr>
              <a:cxnSpLocks noChangeShapeType="1"/>
            </p:cNvCxnSpPr>
            <p:nvPr/>
          </p:nvCxnSpPr>
          <p:spPr bwMode="auto">
            <a:xfrm flipH="1" flipV="1">
              <a:off x="5613" y="1458"/>
              <a:ext cx="2" cy="1792"/>
            </a:xfrm>
            <a:prstGeom prst="line">
              <a:avLst/>
            </a:prstGeom>
            <a:noFill/>
            <a:ln w="12700">
              <a:solidFill>
                <a:srgbClr val="000000"/>
              </a:solidFill>
              <a:round/>
              <a:headEnd/>
              <a:tailEnd type="stealth" w="med" len="lg"/>
            </a:ln>
            <a:extLst>
              <a:ext uri="{909E8E84-426E-40DD-AFC4-6F175D3DCCD1}">
                <a14:hiddenFill xmlns:a14="http://schemas.microsoft.com/office/drawing/2010/main">
                  <a:noFill/>
                </a14:hiddenFill>
              </a:ext>
            </a:extLst>
          </p:spPr>
        </p:cxnSp>
        <p:cxnSp>
          <p:nvCxnSpPr>
            <p:cNvPr id="7" name="Line 960"/>
            <p:cNvCxnSpPr>
              <a:cxnSpLocks noChangeShapeType="1"/>
            </p:cNvCxnSpPr>
            <p:nvPr/>
          </p:nvCxnSpPr>
          <p:spPr bwMode="auto">
            <a:xfrm rot="-5400000">
              <a:off x="7061" y="1803"/>
              <a:ext cx="1" cy="2894"/>
            </a:xfrm>
            <a:prstGeom prst="line">
              <a:avLst/>
            </a:prstGeom>
            <a:noFill/>
            <a:ln w="12700">
              <a:solidFill>
                <a:srgbClr val="000000"/>
              </a:solidFill>
              <a:round/>
              <a:headEnd/>
              <a:tailEnd type="stealth" w="med" len="lg"/>
            </a:ln>
            <a:extLst>
              <a:ext uri="{909E8E84-426E-40DD-AFC4-6F175D3DCCD1}">
                <a14:hiddenFill xmlns:a14="http://schemas.microsoft.com/office/drawing/2010/main">
                  <a:noFill/>
                </a14:hiddenFill>
              </a:ext>
            </a:extLst>
          </p:spPr>
        </p:cxnSp>
        <p:sp>
          <p:nvSpPr>
            <p:cNvPr id="8" name="Text Box 961"/>
            <p:cNvSpPr txBox="1">
              <a:spLocks noChangeArrowheads="1"/>
            </p:cNvSpPr>
            <p:nvPr/>
          </p:nvSpPr>
          <p:spPr bwMode="auto">
            <a:xfrm>
              <a:off x="6916" y="3488"/>
              <a:ext cx="2660"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tabLst>
                  <a:tab pos="180340" algn="l"/>
                </a:tabLst>
              </a:pPr>
              <a:r>
                <a:rPr lang="ru-RU" sz="2400" dirty="0">
                  <a:latin typeface="Times New Roman" panose="02020603050405020304" pitchFamily="18" charset="0"/>
                  <a:ea typeface="Calibri" panose="020F0502020204030204" pitchFamily="34" charset="0"/>
                  <a:cs typeface="Times New Roman" panose="02020603050405020304" pitchFamily="18" charset="0"/>
                </a:rPr>
                <a:t>«Продукты питания»</a:t>
              </a:r>
            </a:p>
          </p:txBody>
        </p:sp>
        <p:sp>
          <p:nvSpPr>
            <p:cNvPr id="9" name="Text Box 962"/>
            <p:cNvSpPr txBox="1">
              <a:spLocks noChangeArrowheads="1"/>
            </p:cNvSpPr>
            <p:nvPr/>
          </p:nvSpPr>
          <p:spPr bwMode="auto">
            <a:xfrm>
              <a:off x="4251" y="1481"/>
              <a:ext cx="1658"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tabLst>
                  <a:tab pos="180340" algn="l"/>
                </a:tabLst>
              </a:pP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«Одежда»</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12" name="Line 965"/>
            <p:cNvCxnSpPr>
              <a:cxnSpLocks noChangeShapeType="1"/>
            </p:cNvCxnSpPr>
            <p:nvPr/>
          </p:nvCxnSpPr>
          <p:spPr bwMode="auto">
            <a:xfrm>
              <a:off x="5612" y="2131"/>
              <a:ext cx="2166" cy="1114"/>
            </a:xfrm>
            <a:prstGeom prst="line">
              <a:avLst/>
            </a:prstGeom>
            <a:noFill/>
            <a:ln w="19050">
              <a:solidFill>
                <a:srgbClr val="000000"/>
              </a:solidFill>
              <a:round/>
              <a:headEnd type="none" w="sm" len="sm"/>
              <a:tailEnd type="none" w="sm" len="sm"/>
            </a:ln>
            <a:extLst>
              <a:ext uri="{909E8E84-426E-40DD-AFC4-6F175D3DCCD1}">
                <a14:hiddenFill xmlns:a14="http://schemas.microsoft.com/office/drawing/2010/main">
                  <a:noFill/>
                </a14:hiddenFill>
              </a:ext>
            </a:extLst>
          </p:spPr>
        </p:cxnSp>
        <p:cxnSp>
          <p:nvCxnSpPr>
            <p:cNvPr id="13" name="Line 966"/>
            <p:cNvCxnSpPr>
              <a:cxnSpLocks noChangeShapeType="1"/>
            </p:cNvCxnSpPr>
            <p:nvPr/>
          </p:nvCxnSpPr>
          <p:spPr bwMode="auto">
            <a:xfrm flipH="1">
              <a:off x="3861" y="3249"/>
              <a:ext cx="1749" cy="1314"/>
            </a:xfrm>
            <a:prstGeom prst="line">
              <a:avLst/>
            </a:prstGeom>
            <a:noFill/>
            <a:ln w="12700">
              <a:solidFill>
                <a:srgbClr val="000000"/>
              </a:solidFill>
              <a:round/>
              <a:headEnd type="none" w="med" len="lg"/>
              <a:tailEnd type="stealth" w="med" len="lg"/>
            </a:ln>
            <a:extLst>
              <a:ext uri="{909E8E84-426E-40DD-AFC4-6F175D3DCCD1}">
                <a14:hiddenFill xmlns:a14="http://schemas.microsoft.com/office/drawing/2010/main">
                  <a:noFill/>
                </a14:hiddenFill>
              </a:ext>
            </a:extLst>
          </p:spPr>
        </p:cxnSp>
        <p:cxnSp>
          <p:nvCxnSpPr>
            <p:cNvPr id="14" name="Line 967"/>
            <p:cNvCxnSpPr>
              <a:cxnSpLocks noChangeShapeType="1"/>
            </p:cNvCxnSpPr>
            <p:nvPr/>
          </p:nvCxnSpPr>
          <p:spPr bwMode="auto">
            <a:xfrm flipH="1">
              <a:off x="4388" y="2140"/>
              <a:ext cx="1230" cy="2026"/>
            </a:xfrm>
            <a:prstGeom prst="line">
              <a:avLst/>
            </a:prstGeom>
            <a:noFill/>
            <a:ln w="19050">
              <a:solidFill>
                <a:srgbClr val="000000"/>
              </a:solidFill>
              <a:round/>
              <a:headEnd type="none" w="sm" len="sm"/>
              <a:tailEnd type="none" w="sm" len="sm"/>
            </a:ln>
            <a:extLst>
              <a:ext uri="{909E8E84-426E-40DD-AFC4-6F175D3DCCD1}">
                <a14:hiddenFill xmlns:a14="http://schemas.microsoft.com/office/drawing/2010/main">
                  <a:noFill/>
                </a14:hiddenFill>
              </a:ext>
            </a:extLst>
          </p:spPr>
        </p:cxnSp>
        <p:cxnSp>
          <p:nvCxnSpPr>
            <p:cNvPr id="15" name="Line 968"/>
            <p:cNvCxnSpPr>
              <a:cxnSpLocks noChangeShapeType="1"/>
            </p:cNvCxnSpPr>
            <p:nvPr/>
          </p:nvCxnSpPr>
          <p:spPr bwMode="auto">
            <a:xfrm flipV="1">
              <a:off x="4379" y="3248"/>
              <a:ext cx="3384" cy="932"/>
            </a:xfrm>
            <a:prstGeom prst="line">
              <a:avLst/>
            </a:prstGeom>
            <a:noFill/>
            <a:ln w="19050">
              <a:solidFill>
                <a:srgbClr val="000000"/>
              </a:solidFill>
              <a:round/>
              <a:headEnd type="none" w="sm" len="sm"/>
              <a:tailEnd type="none" w="sm" len="sm"/>
            </a:ln>
            <a:extLst>
              <a:ext uri="{909E8E84-426E-40DD-AFC4-6F175D3DCCD1}">
                <a14:hiddenFill xmlns:a14="http://schemas.microsoft.com/office/drawing/2010/main">
                  <a:noFill/>
                </a14:hiddenFill>
              </a:ext>
            </a:extLst>
          </p:spPr>
        </p:cxnSp>
        <p:sp>
          <p:nvSpPr>
            <p:cNvPr id="16" name="Text Box 969"/>
            <p:cNvSpPr txBox="1">
              <a:spLocks noChangeArrowheads="1"/>
            </p:cNvSpPr>
            <p:nvPr/>
          </p:nvSpPr>
          <p:spPr bwMode="auto">
            <a:xfrm>
              <a:off x="4112" y="4367"/>
              <a:ext cx="166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tabLst>
                  <a:tab pos="180340" algn="l"/>
                </a:tabLst>
              </a:pPr>
              <a:r>
                <a:rPr lang="ru-RU" sz="2400" dirty="0">
                  <a:latin typeface="Times New Roman" panose="02020603050405020304" pitchFamily="18" charset="0"/>
                  <a:ea typeface="Calibri" panose="020F0502020204030204" pitchFamily="34" charset="0"/>
                  <a:cs typeface="Times New Roman" panose="02020603050405020304" pitchFamily="18" charset="0"/>
                </a:rPr>
                <a:t>«Обувь»</a:t>
              </a:r>
            </a:p>
          </p:txBody>
        </p:sp>
        <p:cxnSp>
          <p:nvCxnSpPr>
            <p:cNvPr id="18" name="Line 971"/>
            <p:cNvCxnSpPr>
              <a:cxnSpLocks noChangeShapeType="1"/>
            </p:cNvCxnSpPr>
            <p:nvPr/>
          </p:nvCxnSpPr>
          <p:spPr bwMode="auto">
            <a:xfrm rot="5400000" flipH="1">
              <a:off x="5969" y="2467"/>
              <a:ext cx="1" cy="7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9" name="Line 972"/>
            <p:cNvCxnSpPr>
              <a:cxnSpLocks noChangeShapeType="1"/>
            </p:cNvCxnSpPr>
            <p:nvPr/>
          </p:nvCxnSpPr>
          <p:spPr bwMode="auto">
            <a:xfrm>
              <a:off x="6317" y="2831"/>
              <a:ext cx="8" cy="433"/>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0" name="Line 973"/>
            <p:cNvCxnSpPr>
              <a:cxnSpLocks noChangeShapeType="1"/>
            </p:cNvCxnSpPr>
            <p:nvPr/>
          </p:nvCxnSpPr>
          <p:spPr bwMode="auto">
            <a:xfrm>
              <a:off x="5605" y="2456"/>
              <a:ext cx="1536" cy="799"/>
            </a:xfrm>
            <a:prstGeom prst="line">
              <a:avLst/>
            </a:prstGeom>
            <a:noFill/>
            <a:ln w="635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21" name="Line 974"/>
            <p:cNvCxnSpPr>
              <a:cxnSpLocks noChangeShapeType="1"/>
            </p:cNvCxnSpPr>
            <p:nvPr/>
          </p:nvCxnSpPr>
          <p:spPr bwMode="auto">
            <a:xfrm flipH="1">
              <a:off x="4734" y="2465"/>
              <a:ext cx="877" cy="1456"/>
            </a:xfrm>
            <a:prstGeom prst="line">
              <a:avLst/>
            </a:prstGeom>
            <a:noFill/>
            <a:ln w="635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22" name="Line 975"/>
            <p:cNvCxnSpPr>
              <a:cxnSpLocks noChangeShapeType="1"/>
            </p:cNvCxnSpPr>
            <p:nvPr/>
          </p:nvCxnSpPr>
          <p:spPr bwMode="auto">
            <a:xfrm flipV="1">
              <a:off x="4722" y="3250"/>
              <a:ext cx="2387" cy="655"/>
            </a:xfrm>
            <a:prstGeom prst="line">
              <a:avLst/>
            </a:prstGeom>
            <a:noFill/>
            <a:ln w="635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23" name="Line 976"/>
            <p:cNvCxnSpPr>
              <a:cxnSpLocks noChangeShapeType="1"/>
            </p:cNvCxnSpPr>
            <p:nvPr/>
          </p:nvCxnSpPr>
          <p:spPr bwMode="auto">
            <a:xfrm flipH="1">
              <a:off x="5233" y="2817"/>
              <a:ext cx="362" cy="271"/>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4" name="Line 977"/>
            <p:cNvCxnSpPr>
              <a:cxnSpLocks noChangeShapeType="1"/>
            </p:cNvCxnSpPr>
            <p:nvPr/>
          </p:nvCxnSpPr>
          <p:spPr bwMode="auto">
            <a:xfrm flipH="1">
              <a:off x="5936" y="2817"/>
              <a:ext cx="362" cy="271"/>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5" name="Line 978"/>
            <p:cNvCxnSpPr>
              <a:cxnSpLocks noChangeShapeType="1"/>
            </p:cNvCxnSpPr>
            <p:nvPr/>
          </p:nvCxnSpPr>
          <p:spPr bwMode="auto">
            <a:xfrm flipH="1">
              <a:off x="5954" y="3282"/>
              <a:ext cx="362" cy="271"/>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6" name="Line 979"/>
            <p:cNvCxnSpPr>
              <a:cxnSpLocks noChangeShapeType="1"/>
            </p:cNvCxnSpPr>
            <p:nvPr/>
          </p:nvCxnSpPr>
          <p:spPr bwMode="auto">
            <a:xfrm rot="5400000" flipH="1">
              <a:off x="5585" y="2739"/>
              <a:ext cx="1" cy="7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7" name="Line 980"/>
            <p:cNvCxnSpPr>
              <a:cxnSpLocks noChangeShapeType="1"/>
            </p:cNvCxnSpPr>
            <p:nvPr/>
          </p:nvCxnSpPr>
          <p:spPr bwMode="auto">
            <a:xfrm rot="5400000" flipH="1">
              <a:off x="5562" y="3212"/>
              <a:ext cx="1" cy="7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8" name="Line 981"/>
            <p:cNvCxnSpPr>
              <a:cxnSpLocks noChangeShapeType="1"/>
            </p:cNvCxnSpPr>
            <p:nvPr/>
          </p:nvCxnSpPr>
          <p:spPr bwMode="auto">
            <a:xfrm>
              <a:off x="5920" y="3130"/>
              <a:ext cx="8" cy="433"/>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9" name="Line 982"/>
            <p:cNvCxnSpPr>
              <a:cxnSpLocks noChangeShapeType="1"/>
            </p:cNvCxnSpPr>
            <p:nvPr/>
          </p:nvCxnSpPr>
          <p:spPr bwMode="auto">
            <a:xfrm>
              <a:off x="5220" y="3107"/>
              <a:ext cx="8" cy="433"/>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cxnSp>
      </p:grpSp>
      <p:sp>
        <p:nvSpPr>
          <p:cNvPr id="3" name="Скругленная прямоугольная выноска 2"/>
          <p:cNvSpPr/>
          <p:nvPr/>
        </p:nvSpPr>
        <p:spPr>
          <a:xfrm>
            <a:off x="6392565" y="2203816"/>
            <a:ext cx="2654710" cy="1032387"/>
          </a:xfrm>
          <a:prstGeom prst="wedgeRoundRectCallout">
            <a:avLst>
              <a:gd name="adj1" fmla="val -111944"/>
              <a:gd name="adj2" fmla="val 1218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Точка на «Границе производственных возможностей» </a:t>
            </a:r>
            <a:endParaRPr lang="ru-RU" dirty="0"/>
          </a:p>
        </p:txBody>
      </p:sp>
    </p:spTree>
    <p:extLst>
      <p:ext uri="{BB962C8B-B14F-4D97-AF65-F5344CB8AC3E}">
        <p14:creationId xmlns:p14="http://schemas.microsoft.com/office/powerpoint/2010/main" val="1044241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4000" y="274638"/>
            <a:ext cx="8686800" cy="1143000"/>
          </a:xfrm>
        </p:spPr>
        <p:txBody>
          <a:bodyPr/>
          <a:lstStyle/>
          <a:p>
            <a:pPr algn="ctr" eaLnBrk="1" hangingPunct="1"/>
            <a:r>
              <a:rPr lang="ru-RU" altLang="ru-RU" sz="2400" b="1" dirty="0"/>
              <a:t>Культурологическая классификация типов связей в хозяйствовании</a:t>
            </a:r>
            <a:r>
              <a:rPr lang="ru-RU" altLang="ru-RU" sz="2400" dirty="0"/>
              <a:t> («евроцентричная версия»)</a:t>
            </a:r>
          </a:p>
        </p:txBody>
      </p:sp>
      <p:sp>
        <p:nvSpPr>
          <p:cNvPr id="11267" name="Line 6"/>
          <p:cNvSpPr>
            <a:spLocks noChangeShapeType="1"/>
          </p:cNvSpPr>
          <p:nvPr/>
        </p:nvSpPr>
        <p:spPr bwMode="auto">
          <a:xfrm flipV="1">
            <a:off x="6329363" y="2955925"/>
            <a:ext cx="0" cy="2281238"/>
          </a:xfrm>
          <a:prstGeom prst="line">
            <a:avLst/>
          </a:prstGeom>
          <a:noFill/>
          <a:ln w="63500">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11268" name="Text Box 7"/>
          <p:cNvSpPr txBox="1">
            <a:spLocks noChangeArrowheads="1"/>
          </p:cNvSpPr>
          <p:nvPr/>
        </p:nvSpPr>
        <p:spPr bwMode="auto">
          <a:xfrm>
            <a:off x="6605588" y="3422651"/>
            <a:ext cx="4062412"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solidFill>
                  <a:srgbClr val="000000"/>
                </a:solidFill>
                <a:latin typeface="Arial Rounded MT Bold" panose="020F0704030504030204" pitchFamily="34" charset="0"/>
              </a:rPr>
              <a:t>S</a:t>
            </a:r>
            <a:r>
              <a:rPr lang="en-US" altLang="ru-RU" dirty="0">
                <a:solidFill>
                  <a:srgbClr val="000000"/>
                </a:solidFill>
                <a:latin typeface="Arial Rounded MT Bold" panose="020F0704030504030204" pitchFamily="34" charset="0"/>
              </a:rPr>
              <a:t>'</a:t>
            </a:r>
            <a:r>
              <a:rPr lang="ru-RU" altLang="ru-RU" dirty="0">
                <a:solidFill>
                  <a:srgbClr val="000000"/>
                </a:solidFill>
                <a:latin typeface="Arial Rounded MT Bold" panose="020F0704030504030204" pitchFamily="34" charset="0"/>
              </a:rPr>
              <a:t> </a:t>
            </a:r>
            <a:r>
              <a:rPr lang="ru-RU" altLang="ru-RU" dirty="0">
                <a:solidFill>
                  <a:srgbClr val="000000"/>
                </a:solidFill>
                <a:latin typeface="Arial Rounded MT Bold" panose="020F0704030504030204" pitchFamily="34" charset="0"/>
                <a:sym typeface="Wingdings" panose="05000000000000000000" pitchFamily="2" charset="2"/>
              </a:rPr>
              <a:t></a:t>
            </a:r>
            <a:r>
              <a:rPr lang="ru-RU" altLang="ru-RU" dirty="0">
                <a:solidFill>
                  <a:srgbClr val="000000"/>
                </a:solidFill>
                <a:latin typeface="Arial Rounded MT Bold" panose="020F0704030504030204" pitchFamily="34" charset="0"/>
              </a:rPr>
              <a:t>  O </a:t>
            </a:r>
            <a:r>
              <a:rPr lang="en-US" altLang="ru-RU" dirty="0">
                <a:solidFill>
                  <a:srgbClr val="000000"/>
                </a:solidFill>
              </a:rPr>
              <a:t>'</a:t>
            </a:r>
            <a:r>
              <a:rPr lang="ru-RU" altLang="ru-RU" dirty="0">
                <a:solidFill>
                  <a:srgbClr val="000000"/>
                </a:solidFill>
                <a:latin typeface="Arial Rounded MT Bold" panose="020F0704030504030204" pitchFamily="34" charset="0"/>
              </a:rPr>
              <a:t> </a:t>
            </a:r>
            <a:r>
              <a:rPr lang="en-US" altLang="ru-RU" dirty="0">
                <a:solidFill>
                  <a:srgbClr val="000000"/>
                </a:solidFill>
                <a:latin typeface="Arial Rounded MT Bold" panose="020F0704030504030204" pitchFamily="34" charset="0"/>
              </a:rPr>
              <a:t>	</a:t>
            </a:r>
            <a:r>
              <a:rPr lang="ru-RU" altLang="ru-RU" dirty="0">
                <a:solidFill>
                  <a:srgbClr val="000000"/>
                </a:solidFill>
                <a:latin typeface="Arial Rounded MT Bold" panose="020F0704030504030204" pitchFamily="34" charset="0"/>
              </a:rPr>
              <a:t> –  присвоение</a:t>
            </a:r>
          </a:p>
          <a:p>
            <a:pPr eaLnBrk="1" hangingPunct="1"/>
            <a:endParaRPr lang="ru-RU" altLang="ru-RU" dirty="0">
              <a:solidFill>
                <a:srgbClr val="000000"/>
              </a:solidFill>
              <a:latin typeface="Arial Rounded MT Bold" panose="020F0704030504030204" pitchFamily="34" charset="0"/>
            </a:endParaRPr>
          </a:p>
          <a:p>
            <a:pPr eaLnBrk="1" hangingPunct="1"/>
            <a:r>
              <a:rPr lang="ru-RU" altLang="ru-RU" dirty="0">
                <a:solidFill>
                  <a:srgbClr val="000000"/>
                </a:solidFill>
                <a:latin typeface="Arial Rounded MT Bold" panose="020F0704030504030204" pitchFamily="34" charset="0"/>
                <a:sym typeface="Symbol" panose="05050102010706020507" pitchFamily="18" charset="2"/>
              </a:rPr>
              <a:t></a:t>
            </a:r>
            <a:r>
              <a:rPr lang="ru-RU" altLang="ru-RU" dirty="0">
                <a:solidFill>
                  <a:srgbClr val="000000"/>
                </a:solidFill>
                <a:latin typeface="Arial Rounded MT Bold" panose="020F0704030504030204" pitchFamily="34" charset="0"/>
              </a:rPr>
              <a:t>        </a:t>
            </a:r>
            <a:r>
              <a:rPr lang="ru-RU" altLang="ru-RU" dirty="0">
                <a:solidFill>
                  <a:srgbClr val="000000"/>
                </a:solidFill>
                <a:latin typeface="Arial Rounded MT Bold" panose="020F0704030504030204" pitchFamily="34" charset="0"/>
                <a:sym typeface="Symbol" panose="05050102010706020507" pitchFamily="18" charset="2"/>
              </a:rPr>
              <a:t></a:t>
            </a:r>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r>
              <a:rPr lang="ru-RU" altLang="ru-RU" dirty="0">
                <a:solidFill>
                  <a:srgbClr val="000000"/>
                </a:solidFill>
                <a:latin typeface="Arial Rounded MT Bold" panose="020F0704030504030204" pitchFamily="34" charset="0"/>
              </a:rPr>
              <a:t>S  </a:t>
            </a:r>
            <a:r>
              <a:rPr lang="ru-RU" altLang="ru-RU" dirty="0">
                <a:solidFill>
                  <a:srgbClr val="000000"/>
                </a:solidFill>
                <a:latin typeface="Arial Rounded MT Bold" panose="020F0704030504030204" pitchFamily="34" charset="0"/>
                <a:sym typeface="Wingdings" panose="05000000000000000000" pitchFamily="2" charset="2"/>
              </a:rPr>
              <a:t></a:t>
            </a:r>
            <a:r>
              <a:rPr lang="ru-RU" altLang="ru-RU" dirty="0">
                <a:solidFill>
                  <a:srgbClr val="000000"/>
                </a:solidFill>
                <a:latin typeface="Arial Rounded MT Bold" panose="020F0704030504030204" pitchFamily="34" charset="0"/>
              </a:rPr>
              <a:t>  O </a:t>
            </a:r>
            <a:r>
              <a:rPr lang="en-US" altLang="ru-RU" dirty="0">
                <a:solidFill>
                  <a:srgbClr val="000000"/>
                </a:solidFill>
                <a:latin typeface="Arial Rounded MT Bold" panose="020F0704030504030204" pitchFamily="34" charset="0"/>
              </a:rPr>
              <a:t>		</a:t>
            </a:r>
            <a:r>
              <a:rPr lang="ru-RU" altLang="ru-RU" dirty="0">
                <a:solidFill>
                  <a:srgbClr val="000000"/>
                </a:solidFill>
                <a:latin typeface="Arial Rounded MT Bold" panose="020F0704030504030204" pitchFamily="34" charset="0"/>
              </a:rPr>
              <a:t> –  хозяйствование </a:t>
            </a:r>
          </a:p>
        </p:txBody>
      </p:sp>
      <p:sp>
        <p:nvSpPr>
          <p:cNvPr id="11269" name="Arc 8"/>
          <p:cNvSpPr>
            <a:spLocks/>
          </p:cNvSpPr>
          <p:nvPr/>
        </p:nvSpPr>
        <p:spPr bwMode="auto">
          <a:xfrm rot="15931908" flipH="1">
            <a:off x="6322220" y="3290095"/>
            <a:ext cx="1666875" cy="1665287"/>
          </a:xfrm>
          <a:custGeom>
            <a:avLst/>
            <a:gdLst>
              <a:gd name="T0" fmla="*/ 2147483647 w 43200"/>
              <a:gd name="T1" fmla="*/ 0 h 43162"/>
              <a:gd name="T2" fmla="*/ 2147483647 w 43200"/>
              <a:gd name="T3" fmla="*/ 2147483647 h 43162"/>
              <a:gd name="T4" fmla="*/ 2147483647 w 43200"/>
              <a:gd name="T5" fmla="*/ 2147483647 h 43162"/>
              <a:gd name="T6" fmla="*/ 0 60000 65536"/>
              <a:gd name="T7" fmla="*/ 0 60000 65536"/>
              <a:gd name="T8" fmla="*/ 0 60000 65536"/>
              <a:gd name="T9" fmla="*/ 0 w 43200"/>
              <a:gd name="T10" fmla="*/ 0 h 43162"/>
              <a:gd name="T11" fmla="*/ 43200 w 43200"/>
              <a:gd name="T12" fmla="*/ 43162 h 43162"/>
            </a:gdLst>
            <a:ahLst/>
            <a:cxnLst>
              <a:cxn ang="T6">
                <a:pos x="T0" y="T1"/>
              </a:cxn>
              <a:cxn ang="T7">
                <a:pos x="T2" y="T3"/>
              </a:cxn>
              <a:cxn ang="T8">
                <a:pos x="T4" y="T5"/>
              </a:cxn>
            </a:cxnLst>
            <a:rect l="T9" t="T10" r="T11" b="T12"/>
            <a:pathLst>
              <a:path w="43200" h="43162" fill="none"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path>
              <a:path w="43200" h="43162" stroke="0"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lnTo>
                  <a:pt x="21600" y="21562"/>
                </a:lnTo>
                <a:close/>
              </a:path>
            </a:pathLst>
          </a:custGeom>
          <a:noFill/>
          <a:ln w="635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nchor="ctr"/>
          <a:lstStyle/>
          <a:p>
            <a:endParaRPr lang="ru-RU" dirty="0"/>
          </a:p>
        </p:txBody>
      </p:sp>
      <p:grpSp>
        <p:nvGrpSpPr>
          <p:cNvPr id="11270" name="Группа 30"/>
          <p:cNvGrpSpPr>
            <a:grpSpLocks/>
          </p:cNvGrpSpPr>
          <p:nvPr/>
        </p:nvGrpSpPr>
        <p:grpSpPr bwMode="auto">
          <a:xfrm>
            <a:off x="2390775" y="3406775"/>
            <a:ext cx="2419350" cy="2559050"/>
            <a:chOff x="866775" y="3406774"/>
            <a:chExt cx="2419350" cy="2500539"/>
          </a:xfrm>
        </p:grpSpPr>
        <p:sp>
          <p:nvSpPr>
            <p:cNvPr id="11288" name="Text Box 10"/>
            <p:cNvSpPr txBox="1">
              <a:spLocks noChangeArrowheads="1"/>
            </p:cNvSpPr>
            <p:nvPr/>
          </p:nvSpPr>
          <p:spPr bwMode="auto">
            <a:xfrm>
              <a:off x="866775" y="3406774"/>
              <a:ext cx="2419350" cy="250053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solidFill>
                    <a:srgbClr val="000000"/>
                  </a:solidFill>
                  <a:latin typeface="Arial Rounded MT Bold" panose="020F0704030504030204" pitchFamily="34" charset="0"/>
                </a:rPr>
                <a:t>«По ту сторонние» </a:t>
              </a: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r>
                <a:rPr lang="ru-RU" altLang="ru-RU" dirty="0">
                  <a:solidFill>
                    <a:srgbClr val="000000"/>
                  </a:solidFill>
                  <a:latin typeface="Arial Rounded MT Bold" panose="020F0704030504030204" pitchFamily="34" charset="0"/>
                </a:rPr>
                <a:t>(от настоящего) </a:t>
              </a: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r>
                <a:rPr lang="ru-RU" altLang="ru-RU" dirty="0">
                  <a:solidFill>
                    <a:srgbClr val="000000"/>
                  </a:solidFill>
                  <a:latin typeface="Arial Rounded MT Bold" panose="020F0704030504030204" pitchFamily="34" charset="0"/>
                </a:rPr>
                <a:t>миры </a:t>
              </a:r>
              <a:endParaRPr lang="ru-RU" altLang="ru-RU" dirty="0">
                <a:latin typeface="Arial Rounded MT Bold" panose="020F0704030504030204" pitchFamily="34" charset="0"/>
              </a:endParaRPr>
            </a:p>
          </p:txBody>
        </p:sp>
        <p:sp>
          <p:nvSpPr>
            <p:cNvPr id="11289" name="Line 11"/>
            <p:cNvSpPr>
              <a:spLocks noChangeShapeType="1"/>
            </p:cNvSpPr>
            <p:nvPr/>
          </p:nvSpPr>
          <p:spPr bwMode="auto">
            <a:xfrm>
              <a:off x="2470603" y="5701167"/>
              <a:ext cx="754063" cy="0"/>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11290" name="Line 12"/>
            <p:cNvSpPr>
              <a:spLocks noChangeShapeType="1"/>
            </p:cNvSpPr>
            <p:nvPr/>
          </p:nvSpPr>
          <p:spPr bwMode="auto">
            <a:xfrm>
              <a:off x="2949575" y="3584575"/>
              <a:ext cx="336550" cy="0"/>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grpSp>
      <p:sp>
        <p:nvSpPr>
          <p:cNvPr id="11271" name="Text Box 13"/>
          <p:cNvSpPr txBox="1">
            <a:spLocks noChangeArrowheads="1"/>
          </p:cNvSpPr>
          <p:nvPr/>
        </p:nvSpPr>
        <p:spPr bwMode="auto">
          <a:xfrm>
            <a:off x="4764089" y="3429001"/>
            <a:ext cx="1919287"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solidFill>
                  <a:srgbClr val="000000"/>
                </a:solidFill>
                <a:latin typeface="Arial Rounded MT Bold" panose="020F0704030504030204" pitchFamily="34" charset="0"/>
              </a:rPr>
              <a:t>Будущее</a:t>
            </a: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r>
              <a:rPr lang="ru-RU" altLang="ru-RU" dirty="0">
                <a:solidFill>
                  <a:srgbClr val="000000"/>
                </a:solidFill>
                <a:latin typeface="Arial Rounded MT Bold" panose="020F0704030504030204" pitchFamily="34" charset="0"/>
              </a:rPr>
              <a:t>Настоящее</a:t>
            </a: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endParaRPr lang="ru-RU" altLang="ru-RU" dirty="0">
              <a:solidFill>
                <a:srgbClr val="000000"/>
              </a:solidFill>
              <a:latin typeface="Arial Rounded MT Bold" panose="020F0704030504030204" pitchFamily="34" charset="0"/>
            </a:endParaRPr>
          </a:p>
          <a:p>
            <a:pPr eaLnBrk="1" hangingPunct="1"/>
            <a:r>
              <a:rPr lang="ru-RU" altLang="ru-RU" dirty="0">
                <a:solidFill>
                  <a:srgbClr val="000000"/>
                </a:solidFill>
                <a:latin typeface="Arial Rounded MT Bold" panose="020F0704030504030204" pitchFamily="34" charset="0"/>
              </a:rPr>
              <a:t>Прошлое</a:t>
            </a:r>
            <a:endParaRPr lang="ru-RU" altLang="ru-RU" dirty="0">
              <a:latin typeface="Arial Rounded MT Bold" panose="020F0704030504030204" pitchFamily="34" charset="0"/>
            </a:endParaRPr>
          </a:p>
        </p:txBody>
      </p:sp>
      <p:grpSp>
        <p:nvGrpSpPr>
          <p:cNvPr id="3" name="Group 30"/>
          <p:cNvGrpSpPr>
            <a:grpSpLocks/>
          </p:cNvGrpSpPr>
          <p:nvPr/>
        </p:nvGrpSpPr>
        <p:grpSpPr bwMode="auto">
          <a:xfrm>
            <a:off x="2459039" y="2521045"/>
            <a:ext cx="4256087" cy="1609725"/>
            <a:chOff x="589" y="1461"/>
            <a:chExt cx="2681" cy="1014"/>
          </a:xfrm>
        </p:grpSpPr>
        <p:sp>
          <p:nvSpPr>
            <p:cNvPr id="11286" name="Line 5"/>
            <p:cNvSpPr>
              <a:spLocks noChangeShapeType="1"/>
            </p:cNvSpPr>
            <p:nvPr/>
          </p:nvSpPr>
          <p:spPr bwMode="auto">
            <a:xfrm flipH="1" flipV="1">
              <a:off x="1904" y="1655"/>
              <a:ext cx="1366" cy="820"/>
            </a:xfrm>
            <a:prstGeom prst="line">
              <a:avLst/>
            </a:prstGeom>
            <a:noFill/>
            <a:ln w="19050">
              <a:solidFill>
                <a:srgbClr val="969696"/>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1287" name="Text Box 14"/>
            <p:cNvSpPr txBox="1">
              <a:spLocks noChangeArrowheads="1"/>
            </p:cNvSpPr>
            <p:nvPr/>
          </p:nvSpPr>
          <p:spPr bwMode="auto">
            <a:xfrm>
              <a:off x="589" y="1461"/>
              <a:ext cx="1767"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latin typeface="Arial Rounded MT Bold" panose="020F0704030504030204" pitchFamily="34" charset="0"/>
                </a:rPr>
                <a:t>Религи</a:t>
              </a:r>
              <a:r>
                <a:rPr lang="ru-RU" altLang="ru-RU" b="1" dirty="0">
                  <a:solidFill>
                    <a:srgbClr val="000000"/>
                  </a:solidFill>
                </a:rPr>
                <a:t>и</a:t>
              </a:r>
              <a:r>
                <a:rPr lang="ru-RU" altLang="ru-RU" dirty="0">
                  <a:solidFill>
                    <a:srgbClr val="000000"/>
                  </a:solidFill>
                  <a:latin typeface="Arial Rounded MT Bold" panose="020F0704030504030204" pitchFamily="34" charset="0"/>
                </a:rPr>
                <a:t>  (</a:t>
              </a:r>
              <a:r>
                <a:rPr lang="en-US" altLang="ru-RU" dirty="0">
                  <a:solidFill>
                    <a:srgbClr val="000000"/>
                  </a:solidFill>
                  <a:latin typeface="Arial Rounded MT Bold" panose="020F0704030504030204" pitchFamily="34" charset="0"/>
                </a:rPr>
                <a:t>S</a:t>
              </a:r>
              <a:r>
                <a:rPr lang="en-US" altLang="ru-RU" dirty="0">
                  <a:solidFill>
                    <a:srgbClr val="000000"/>
                  </a:solidFill>
                  <a:latin typeface="Arial Rounded MT Bold" panose="020F0704030504030204" pitchFamily="34" charset="0"/>
                  <a:sym typeface="Symbol" panose="05050102010706020507" pitchFamily="18" charset="2"/>
                </a:rPr>
                <a:t></a:t>
              </a:r>
              <a:r>
                <a:rPr lang="en-US" altLang="ru-RU" dirty="0">
                  <a:solidFill>
                    <a:srgbClr val="000000"/>
                  </a:solidFill>
                  <a:latin typeface="Arial Rounded MT Bold" panose="020F0704030504030204" pitchFamily="34" charset="0"/>
                </a:rPr>
                <a:t>S</a:t>
              </a:r>
              <a:r>
                <a:rPr lang="ru-RU" altLang="ru-RU" dirty="0">
                  <a:solidFill>
                    <a:srgbClr val="000000"/>
                  </a:solidFill>
                  <a:latin typeface="Arial Rounded MT Bold" panose="020F0704030504030204" pitchFamily="34" charset="0"/>
                </a:rPr>
                <a:t>)</a:t>
              </a:r>
              <a:br>
                <a:rPr lang="ru-RU" altLang="ru-RU" dirty="0">
                  <a:solidFill>
                    <a:srgbClr val="000000"/>
                  </a:solidFill>
                  <a:latin typeface="Arial Rounded MT Bold" panose="020F0704030504030204" pitchFamily="34" charset="0"/>
                </a:rPr>
              </a:br>
              <a:r>
                <a:rPr lang="ru-RU" altLang="ru-RU" dirty="0">
                  <a:solidFill>
                    <a:srgbClr val="000000"/>
                  </a:solidFill>
                  <a:latin typeface="Arial Rounded MT Bold" panose="020F0704030504030204" pitchFamily="34" charset="0"/>
                </a:rPr>
                <a:t>(теистические, атеистические…)</a:t>
              </a:r>
              <a:endParaRPr lang="ru-RU" altLang="ru-RU" dirty="0">
                <a:latin typeface="Arial Rounded MT Bold" panose="020F0704030504030204" pitchFamily="34" charset="0"/>
              </a:endParaRPr>
            </a:p>
          </p:txBody>
        </p:sp>
      </p:grpSp>
      <p:grpSp>
        <p:nvGrpSpPr>
          <p:cNvPr id="4" name="Group 31"/>
          <p:cNvGrpSpPr>
            <a:grpSpLocks/>
          </p:cNvGrpSpPr>
          <p:nvPr/>
        </p:nvGrpSpPr>
        <p:grpSpPr bwMode="auto">
          <a:xfrm>
            <a:off x="4865689" y="1196975"/>
            <a:ext cx="2974975" cy="3575050"/>
            <a:chOff x="2105" y="754"/>
            <a:chExt cx="1874" cy="2252"/>
          </a:xfrm>
        </p:grpSpPr>
        <p:sp>
          <p:nvSpPr>
            <p:cNvPr id="11284" name="Line 16"/>
            <p:cNvSpPr>
              <a:spLocks noChangeShapeType="1"/>
            </p:cNvSpPr>
            <p:nvPr/>
          </p:nvSpPr>
          <p:spPr bwMode="auto">
            <a:xfrm flipV="1">
              <a:off x="3507" y="963"/>
              <a:ext cx="14" cy="2043"/>
            </a:xfrm>
            <a:prstGeom prst="line">
              <a:avLst/>
            </a:prstGeom>
            <a:noFill/>
            <a:ln w="19050">
              <a:solidFill>
                <a:srgbClr val="969696"/>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1285" name="Text Box 17"/>
            <p:cNvSpPr txBox="1">
              <a:spLocks noChangeArrowheads="1"/>
            </p:cNvSpPr>
            <p:nvPr/>
          </p:nvSpPr>
          <p:spPr bwMode="auto">
            <a:xfrm>
              <a:off x="2105" y="754"/>
              <a:ext cx="1874"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latin typeface="Arial Rounded MT Bold" panose="020F0704030504030204" pitchFamily="34" charset="0"/>
                </a:rPr>
                <a:t>Философ</a:t>
              </a:r>
              <a:r>
                <a:rPr lang="ru-RU" altLang="ru-RU" b="1" dirty="0"/>
                <a:t>ские </a:t>
              </a:r>
              <a:r>
                <a:rPr lang="ru-RU" altLang="ru-RU" dirty="0">
                  <a:latin typeface="Arial Rounded MT Bold" panose="020F0704030504030204" pitchFamily="34" charset="0"/>
                </a:rPr>
                <a:t>(</a:t>
              </a:r>
              <a:r>
                <a:rPr lang="en-US" altLang="ru-RU" dirty="0">
                  <a:latin typeface="Arial Rounded MT Bold" panose="020F0704030504030204" pitchFamily="34" charset="0"/>
                </a:rPr>
                <a:t>S </a:t>
              </a:r>
              <a:r>
                <a:rPr lang="en-US" altLang="ru-RU" dirty="0">
                  <a:solidFill>
                    <a:srgbClr val="000000"/>
                  </a:solidFill>
                  <a:sym typeface="Symbol" panose="05050102010706020507" pitchFamily="18" charset="2"/>
                </a:rPr>
                <a:t></a:t>
              </a:r>
              <a:r>
                <a:rPr lang="en-US" altLang="ru-RU" dirty="0"/>
                <a:t> </a:t>
              </a:r>
              <a:r>
                <a:rPr lang="en-US" altLang="ru-RU" dirty="0">
                  <a:latin typeface="Arial Rounded MT Bold" panose="020F0704030504030204" pitchFamily="34" charset="0"/>
                </a:rPr>
                <a:t>O</a:t>
              </a:r>
              <a:r>
                <a:rPr lang="ru-RU" altLang="ru-RU" dirty="0">
                  <a:latin typeface="Arial Rounded MT Bold" panose="020F0704030504030204" pitchFamily="34" charset="0"/>
                </a:rPr>
                <a:t>)</a:t>
              </a:r>
              <a:r>
                <a:rPr lang="ru-RU" altLang="ru-RU" b="1" dirty="0"/>
                <a:t> системы</a:t>
              </a:r>
              <a:endParaRPr lang="ru-RU" altLang="ru-RU" dirty="0">
                <a:latin typeface="Arial Rounded MT Bold" panose="020F0704030504030204" pitchFamily="34" charset="0"/>
              </a:endParaRPr>
            </a:p>
            <a:p>
              <a:pPr eaLnBrk="1" hangingPunct="1"/>
              <a:endParaRPr lang="ru-RU" altLang="ru-RU" dirty="0">
                <a:latin typeface="Arial Rounded MT Bold" panose="020F0704030504030204" pitchFamily="34" charset="0"/>
              </a:endParaRPr>
            </a:p>
          </p:txBody>
        </p:sp>
      </p:grpSp>
      <p:grpSp>
        <p:nvGrpSpPr>
          <p:cNvPr id="5" name="Group 32"/>
          <p:cNvGrpSpPr>
            <a:grpSpLocks/>
          </p:cNvGrpSpPr>
          <p:nvPr/>
        </p:nvGrpSpPr>
        <p:grpSpPr bwMode="auto">
          <a:xfrm>
            <a:off x="7110412" y="2486025"/>
            <a:ext cx="4060824" cy="1644650"/>
            <a:chOff x="3519" y="1566"/>
            <a:chExt cx="2558" cy="1036"/>
          </a:xfrm>
        </p:grpSpPr>
        <p:sp>
          <p:nvSpPr>
            <p:cNvPr id="11282" name="Text Box 15"/>
            <p:cNvSpPr txBox="1">
              <a:spLocks noChangeArrowheads="1"/>
            </p:cNvSpPr>
            <p:nvPr/>
          </p:nvSpPr>
          <p:spPr bwMode="auto">
            <a:xfrm>
              <a:off x="3519" y="1566"/>
              <a:ext cx="2558"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latin typeface="Arial Rounded MT Bold" panose="020F0704030504030204" pitchFamily="34" charset="0"/>
                </a:rPr>
                <a:t>Наука (</a:t>
              </a:r>
              <a:r>
                <a:rPr lang="en-US" altLang="ru-RU" b="1" dirty="0">
                  <a:solidFill>
                    <a:srgbClr val="000000"/>
                  </a:solidFill>
                  <a:latin typeface="Arial Rounded MT Bold" panose="020F0704030504030204" pitchFamily="34" charset="0"/>
                </a:rPr>
                <a:t>economics</a:t>
              </a:r>
              <a:r>
                <a:rPr lang="ru-RU" altLang="ru-RU" b="1" dirty="0" smtClean="0">
                  <a:solidFill>
                    <a:srgbClr val="000000"/>
                  </a:solidFill>
                  <a:latin typeface="Arial Rounded MT Bold" panose="020F0704030504030204" pitchFamily="34" charset="0"/>
                </a:rPr>
                <a:t>?</a:t>
              </a:r>
              <a:r>
                <a:rPr lang="en-US" altLang="ru-RU" b="1" dirty="0" smtClean="0">
                  <a:solidFill>
                    <a:srgbClr val="000000"/>
                  </a:solidFill>
                  <a:latin typeface="Arial Rounded MT Bold" panose="020F0704030504030204" pitchFamily="34" charset="0"/>
                </a:rPr>
                <a:t> </a:t>
              </a:r>
              <a:r>
                <a:rPr lang="ru-RU" altLang="ru-RU" b="1" dirty="0" smtClean="0">
                  <a:solidFill>
                    <a:srgbClr val="000000"/>
                  </a:solidFill>
                  <a:latin typeface="Arial Rounded MT Bold" panose="020F0704030504030204" pitchFamily="34" charset="0"/>
                </a:rPr>
                <a:t>Нет…) </a:t>
              </a:r>
              <a:r>
                <a:rPr lang="ru-RU" altLang="ru-RU" dirty="0">
                  <a:solidFill>
                    <a:srgbClr val="000000"/>
                  </a:solidFill>
                  <a:latin typeface="Arial Rounded MT Bold" panose="020F0704030504030204" pitchFamily="34" charset="0"/>
                </a:rPr>
                <a:t>(</a:t>
              </a:r>
              <a:r>
                <a:rPr lang="en-US" altLang="ru-RU" dirty="0">
                  <a:solidFill>
                    <a:srgbClr val="000000"/>
                  </a:solidFill>
                  <a:latin typeface="Arial Rounded MT Bold" panose="020F0704030504030204" pitchFamily="34" charset="0"/>
                </a:rPr>
                <a:t>O </a:t>
              </a:r>
              <a:r>
                <a:rPr lang="en-US" altLang="ru-RU" dirty="0">
                  <a:solidFill>
                    <a:srgbClr val="000000"/>
                  </a:solidFill>
                  <a:sym typeface="Symbol" panose="05050102010706020507" pitchFamily="18" charset="2"/>
                </a:rPr>
                <a:t></a:t>
              </a:r>
              <a:r>
                <a:rPr lang="en-US" altLang="ru-RU" dirty="0"/>
                <a:t> </a:t>
              </a:r>
              <a:r>
                <a:rPr lang="en-US" altLang="ru-RU" dirty="0">
                  <a:solidFill>
                    <a:srgbClr val="000000"/>
                  </a:solidFill>
                  <a:latin typeface="Arial Rounded MT Bold" panose="020F0704030504030204" pitchFamily="34" charset="0"/>
                </a:rPr>
                <a:t>O</a:t>
              </a:r>
              <a:r>
                <a:rPr lang="ru-RU" altLang="ru-RU" dirty="0">
                  <a:solidFill>
                    <a:srgbClr val="000000"/>
                  </a:solidFill>
                  <a:latin typeface="Arial Rounded MT Bold" panose="020F0704030504030204" pitchFamily="34" charset="0"/>
                </a:rPr>
                <a:t>)</a:t>
              </a:r>
              <a:br>
                <a:rPr lang="ru-RU" altLang="ru-RU" dirty="0">
                  <a:solidFill>
                    <a:srgbClr val="000000"/>
                  </a:solidFill>
                  <a:latin typeface="Arial Rounded MT Bold" panose="020F0704030504030204" pitchFamily="34" charset="0"/>
                </a:rPr>
              </a:br>
              <a:r>
                <a:rPr lang="ru-RU" altLang="ru-RU" dirty="0">
                  <a:solidFill>
                    <a:srgbClr val="000000"/>
                  </a:solidFill>
                  <a:latin typeface="Arial Rounded MT Bold" panose="020F0704030504030204" pitchFamily="34" charset="0"/>
                </a:rPr>
                <a:t>(причинно-следственные связи)</a:t>
              </a:r>
            </a:p>
          </p:txBody>
        </p:sp>
        <p:sp>
          <p:nvSpPr>
            <p:cNvPr id="11283" name="Line 18"/>
            <p:cNvSpPr>
              <a:spLocks noChangeShapeType="1"/>
            </p:cNvSpPr>
            <p:nvPr/>
          </p:nvSpPr>
          <p:spPr bwMode="auto">
            <a:xfrm flipV="1">
              <a:off x="3731" y="1772"/>
              <a:ext cx="1911" cy="830"/>
            </a:xfrm>
            <a:prstGeom prst="line">
              <a:avLst/>
            </a:prstGeom>
            <a:noFill/>
            <a:ln w="19050">
              <a:solidFill>
                <a:srgbClr val="969696"/>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grpSp>
      <p:sp>
        <p:nvSpPr>
          <p:cNvPr id="11275" name="Rectangle 20"/>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76" name="Rectangle 22"/>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77" name="Rectangle 24"/>
          <p:cNvSpPr>
            <a:spLocks noChangeArrowheads="1"/>
          </p:cNvSpPr>
          <p:nvPr/>
        </p:nvSpPr>
        <p:spPr bwMode="auto">
          <a:xfrm>
            <a:off x="1524001" y="323004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1278" name="Rectangle 26"/>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grpSp>
        <p:nvGrpSpPr>
          <p:cNvPr id="6" name="Group 34"/>
          <p:cNvGrpSpPr>
            <a:grpSpLocks/>
          </p:cNvGrpSpPr>
          <p:nvPr/>
        </p:nvGrpSpPr>
        <p:grpSpPr bwMode="auto">
          <a:xfrm>
            <a:off x="4660900" y="1638300"/>
            <a:ext cx="5219700" cy="914400"/>
            <a:chOff x="1976" y="1032"/>
            <a:chExt cx="3288" cy="576"/>
          </a:xfrm>
        </p:grpSpPr>
        <p:sp>
          <p:nvSpPr>
            <p:cNvPr id="11280" name="Text Box 33"/>
            <p:cNvSpPr txBox="1">
              <a:spLocks noChangeArrowheads="1"/>
            </p:cNvSpPr>
            <p:nvPr/>
          </p:nvSpPr>
          <p:spPr bwMode="auto">
            <a:xfrm>
              <a:off x="2789" y="1235"/>
              <a:ext cx="1993" cy="3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600" dirty="0"/>
                <a:t>«Треугольник жесткости» европейской культуры</a:t>
              </a:r>
            </a:p>
          </p:txBody>
        </p:sp>
        <p:sp>
          <p:nvSpPr>
            <p:cNvPr id="11281" name="AutoShape 28"/>
            <p:cNvSpPr>
              <a:spLocks noChangeArrowheads="1"/>
            </p:cNvSpPr>
            <p:nvPr/>
          </p:nvSpPr>
          <p:spPr bwMode="auto">
            <a:xfrm>
              <a:off x="1976" y="1032"/>
              <a:ext cx="3288" cy="576"/>
            </a:xfrm>
            <a:prstGeom prst="triangle">
              <a:avLst>
                <a:gd name="adj" fmla="val 46593"/>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grpSp>
    </p:spTree>
    <p:extLst>
      <p:ext uri="{BB962C8B-B14F-4D97-AF65-F5344CB8AC3E}">
        <p14:creationId xmlns:p14="http://schemas.microsoft.com/office/powerpoint/2010/main" val="3835242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9" name="Arc 5"/>
          <p:cNvSpPr>
            <a:spLocks/>
          </p:cNvSpPr>
          <p:nvPr/>
        </p:nvSpPr>
        <p:spPr bwMode="auto">
          <a:xfrm>
            <a:off x="5002213" y="1673226"/>
            <a:ext cx="3846512" cy="3190875"/>
          </a:xfrm>
          <a:custGeom>
            <a:avLst/>
            <a:gdLst>
              <a:gd name="T0" fmla="*/ 2147483647 w 43051"/>
              <a:gd name="T1" fmla="*/ 2147483647 h 43200"/>
              <a:gd name="T2" fmla="*/ 0 w 43051"/>
              <a:gd name="T3" fmla="*/ 2147483647 h 43200"/>
              <a:gd name="T4" fmla="*/ 2147483647 w 43051"/>
              <a:gd name="T5" fmla="*/ 2147483647 h 43200"/>
              <a:gd name="T6" fmla="*/ 0 60000 65536"/>
              <a:gd name="T7" fmla="*/ 0 60000 65536"/>
              <a:gd name="T8" fmla="*/ 0 60000 65536"/>
              <a:gd name="T9" fmla="*/ 0 w 43051"/>
              <a:gd name="T10" fmla="*/ 0 h 43200"/>
              <a:gd name="T11" fmla="*/ 43051 w 43051"/>
              <a:gd name="T12" fmla="*/ 43200 h 43200"/>
            </a:gdLst>
            <a:ahLst/>
            <a:cxnLst>
              <a:cxn ang="T6">
                <a:pos x="T0" y="T1"/>
              </a:cxn>
              <a:cxn ang="T7">
                <a:pos x="T2" y="T3"/>
              </a:cxn>
              <a:cxn ang="T8">
                <a:pos x="T4" y="T5"/>
              </a:cxn>
            </a:cxnLst>
            <a:rect l="T9" t="T10" r="T11" b="T12"/>
            <a:pathLst>
              <a:path w="43051" h="43200" fill="none" extrusionOk="0">
                <a:moveTo>
                  <a:pt x="229" y="17575"/>
                </a:moveTo>
                <a:cubicBezTo>
                  <a:pt x="2163" y="7379"/>
                  <a:pt x="11073" y="-1"/>
                  <a:pt x="21451" y="0"/>
                </a:cubicBezTo>
                <a:cubicBezTo>
                  <a:pt x="33380" y="0"/>
                  <a:pt x="43051" y="9670"/>
                  <a:pt x="43051" y="21600"/>
                </a:cubicBezTo>
                <a:cubicBezTo>
                  <a:pt x="43051" y="33529"/>
                  <a:pt x="33380" y="43200"/>
                  <a:pt x="21451" y="43200"/>
                </a:cubicBezTo>
                <a:cubicBezTo>
                  <a:pt x="10500" y="43200"/>
                  <a:pt x="1282" y="35005"/>
                  <a:pt x="-1" y="24130"/>
                </a:cubicBezTo>
              </a:path>
              <a:path w="43051" h="43200" stroke="0" extrusionOk="0">
                <a:moveTo>
                  <a:pt x="229" y="17575"/>
                </a:moveTo>
                <a:cubicBezTo>
                  <a:pt x="2163" y="7379"/>
                  <a:pt x="11073" y="-1"/>
                  <a:pt x="21451" y="0"/>
                </a:cubicBezTo>
                <a:cubicBezTo>
                  <a:pt x="33380" y="0"/>
                  <a:pt x="43051" y="9670"/>
                  <a:pt x="43051" y="21600"/>
                </a:cubicBezTo>
                <a:cubicBezTo>
                  <a:pt x="43051" y="33529"/>
                  <a:pt x="33380" y="43200"/>
                  <a:pt x="21451" y="43200"/>
                </a:cubicBezTo>
                <a:cubicBezTo>
                  <a:pt x="10500" y="43200"/>
                  <a:pt x="1282" y="35005"/>
                  <a:pt x="-1" y="24130"/>
                </a:cubicBezTo>
                <a:lnTo>
                  <a:pt x="21451" y="21600"/>
                </a:lnTo>
                <a:close/>
              </a:path>
            </a:pathLst>
          </a:custGeom>
          <a:noFill/>
          <a:ln w="127000">
            <a:solidFill>
              <a:srgbClr val="969696"/>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55" name="Text Box 26"/>
          <p:cNvSpPr txBox="1">
            <a:spLocks noChangeArrowheads="1"/>
          </p:cNvSpPr>
          <p:nvPr/>
        </p:nvSpPr>
        <p:spPr bwMode="auto">
          <a:xfrm>
            <a:off x="5314950" y="4689476"/>
            <a:ext cx="3360738" cy="7063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9436" tIns="29718" rIns="59436" bIns="2971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chemeClr val="accent2"/>
                </a:solidFill>
                <a:latin typeface="Arial Rounded MT Bold" panose="020F0704030504030204" pitchFamily="34" charset="0"/>
              </a:rPr>
              <a:t>Что?.. Почему? </a:t>
            </a:r>
            <a:br>
              <a:rPr lang="ru-RU" altLang="ru-RU" sz="1400" b="1" dirty="0">
                <a:solidFill>
                  <a:schemeClr val="accent2"/>
                </a:solidFill>
                <a:latin typeface="Arial Rounded MT Bold" panose="020F0704030504030204" pitchFamily="34" charset="0"/>
              </a:rPr>
            </a:br>
            <a:r>
              <a:rPr lang="ru-RU" altLang="ru-RU" sz="1400" dirty="0">
                <a:solidFill>
                  <a:schemeClr val="accent2"/>
                </a:solidFill>
                <a:latin typeface="Arial Rounded MT Bold" panose="020F0704030504030204" pitchFamily="34" charset="0"/>
              </a:rPr>
              <a:t>(потребности в благах-объектах, процессах)</a:t>
            </a:r>
          </a:p>
        </p:txBody>
      </p:sp>
      <p:sp>
        <p:nvSpPr>
          <p:cNvPr id="67591" name="Text Box 31"/>
          <p:cNvSpPr txBox="1">
            <a:spLocks noChangeArrowheads="1"/>
          </p:cNvSpPr>
          <p:nvPr/>
        </p:nvSpPr>
        <p:spPr bwMode="auto">
          <a:xfrm>
            <a:off x="7481888" y="2079625"/>
            <a:ext cx="2863850" cy="438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9436" tIns="29718" rIns="59436" bIns="29718"/>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chemeClr val="accent2"/>
                </a:solidFill>
                <a:latin typeface="Arial Rounded MT Bold" panose="020F0704030504030204" pitchFamily="34" charset="0"/>
              </a:rPr>
              <a:t>Как?..</a:t>
            </a:r>
            <a:r>
              <a:rPr lang="ru-RU" altLang="ru-RU" sz="1400" dirty="0">
                <a:solidFill>
                  <a:schemeClr val="accent2"/>
                </a:solidFill>
                <a:latin typeface="Arial Rounded MT Bold" panose="020F0704030504030204" pitchFamily="34" charset="0"/>
              </a:rPr>
              <a:t> </a:t>
            </a:r>
            <a:br>
              <a:rPr lang="ru-RU" altLang="ru-RU" sz="1400" dirty="0">
                <a:solidFill>
                  <a:schemeClr val="accent2"/>
                </a:solidFill>
                <a:latin typeface="Arial Rounded MT Bold" panose="020F0704030504030204" pitchFamily="34" charset="0"/>
              </a:rPr>
            </a:br>
            <a:r>
              <a:rPr lang="ru-RU" altLang="ru-RU" sz="1400" dirty="0">
                <a:solidFill>
                  <a:schemeClr val="accent2"/>
                </a:solidFill>
                <a:latin typeface="Arial Rounded MT Bold" panose="020F0704030504030204" pitchFamily="34" charset="0"/>
              </a:rPr>
              <a:t>(…цель-средство-результат…)</a:t>
            </a:r>
          </a:p>
          <a:p>
            <a:pPr eaLnBrk="1" hangingPunct="1"/>
            <a:endParaRPr lang="ru-RU" altLang="ru-RU" sz="1400" dirty="0">
              <a:solidFill>
                <a:schemeClr val="accent2"/>
              </a:solidFill>
              <a:latin typeface="Arial Rounded MT Bold" panose="020F0704030504030204" pitchFamily="34" charset="0"/>
            </a:endParaRPr>
          </a:p>
        </p:txBody>
      </p:sp>
      <p:sp>
        <p:nvSpPr>
          <p:cNvPr id="14341" name="Text Box 85"/>
          <p:cNvSpPr txBox="1">
            <a:spLocks noChangeArrowheads="1"/>
          </p:cNvSpPr>
          <p:nvPr/>
        </p:nvSpPr>
        <p:spPr bwMode="auto">
          <a:xfrm>
            <a:off x="6129338" y="2790825"/>
            <a:ext cx="17383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9436" tIns="29718" rIns="59436" bIns="29718"/>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000000"/>
                </a:solidFill>
                <a:latin typeface="Arial Rounded MT Bold" panose="020F0704030504030204" pitchFamily="34" charset="0"/>
              </a:rPr>
              <a:t>Лицо, </a:t>
            </a:r>
            <a:br>
              <a:rPr lang="ru-RU" altLang="ru-RU" sz="1400" b="1" dirty="0">
                <a:solidFill>
                  <a:srgbClr val="000000"/>
                </a:solidFill>
                <a:latin typeface="Arial Rounded MT Bold" panose="020F0704030504030204" pitchFamily="34" charset="0"/>
              </a:rPr>
            </a:br>
            <a:r>
              <a:rPr lang="ru-RU" altLang="ru-RU" sz="1400" b="1" dirty="0">
                <a:solidFill>
                  <a:srgbClr val="000000"/>
                </a:solidFill>
                <a:latin typeface="Arial Rounded MT Bold" panose="020F0704030504030204" pitchFamily="34" charset="0"/>
              </a:rPr>
              <a:t>принимающее</a:t>
            </a:r>
            <a:br>
              <a:rPr lang="ru-RU" altLang="ru-RU" sz="1400" b="1" dirty="0">
                <a:solidFill>
                  <a:srgbClr val="000000"/>
                </a:solidFill>
                <a:latin typeface="Arial Rounded MT Bold" panose="020F0704030504030204" pitchFamily="34" charset="0"/>
              </a:rPr>
            </a:br>
            <a:r>
              <a:rPr lang="ru-RU" altLang="ru-RU" sz="1400" b="1" dirty="0">
                <a:solidFill>
                  <a:srgbClr val="000000"/>
                </a:solidFill>
                <a:latin typeface="Arial Rounded MT Bold" panose="020F0704030504030204" pitchFamily="34" charset="0"/>
              </a:rPr>
              <a:t> решения</a:t>
            </a:r>
          </a:p>
          <a:p>
            <a:pPr algn="ctr" eaLnBrk="1" hangingPunct="1"/>
            <a:r>
              <a:rPr lang="ru-RU" altLang="ru-RU" sz="1400" b="1" dirty="0">
                <a:solidFill>
                  <a:srgbClr val="000000"/>
                </a:solidFill>
                <a:latin typeface="Times New Roman" panose="02020603050405020304" pitchFamily="18" charset="0"/>
              </a:rPr>
              <a:t>S+O</a:t>
            </a:r>
            <a:endParaRPr lang="ru-RU" altLang="ru-RU" sz="1400" dirty="0"/>
          </a:p>
        </p:txBody>
      </p:sp>
      <p:sp>
        <p:nvSpPr>
          <p:cNvPr id="67596" name="Arc 12"/>
          <p:cNvSpPr>
            <a:spLocks/>
          </p:cNvSpPr>
          <p:nvPr/>
        </p:nvSpPr>
        <p:spPr bwMode="auto">
          <a:xfrm flipV="1">
            <a:off x="6073775" y="2484438"/>
            <a:ext cx="1760538" cy="1612900"/>
          </a:xfrm>
          <a:custGeom>
            <a:avLst/>
            <a:gdLst>
              <a:gd name="T0" fmla="*/ 0 w 43019"/>
              <a:gd name="T1" fmla="*/ 2147483647 h 43200"/>
              <a:gd name="T2" fmla="*/ 2147483647 w 43019"/>
              <a:gd name="T3" fmla="*/ 2147483647 h 43200"/>
              <a:gd name="T4" fmla="*/ 2147483647 w 43019"/>
              <a:gd name="T5" fmla="*/ 2147483647 h 43200"/>
              <a:gd name="T6" fmla="*/ 0 60000 65536"/>
              <a:gd name="T7" fmla="*/ 0 60000 65536"/>
              <a:gd name="T8" fmla="*/ 0 60000 65536"/>
              <a:gd name="T9" fmla="*/ 0 w 43019"/>
              <a:gd name="T10" fmla="*/ 0 h 43200"/>
              <a:gd name="T11" fmla="*/ 43019 w 43019"/>
              <a:gd name="T12" fmla="*/ 43200 h 43200"/>
            </a:gdLst>
            <a:ahLst/>
            <a:cxnLst>
              <a:cxn ang="T6">
                <a:pos x="T0" y="T1"/>
              </a:cxn>
              <a:cxn ang="T7">
                <a:pos x="T2" y="T3"/>
              </a:cxn>
              <a:cxn ang="T8">
                <a:pos x="T4" y="T5"/>
              </a:cxn>
            </a:cxnLst>
            <a:rect l="T9" t="T10" r="T11" b="T12"/>
            <a:pathLst>
              <a:path w="43019" h="43200" fill="none" extrusionOk="0">
                <a:moveTo>
                  <a:pt x="0" y="18809"/>
                </a:moveTo>
                <a:cubicBezTo>
                  <a:pt x="1402" y="8049"/>
                  <a:pt x="10568" y="-1"/>
                  <a:pt x="21419" y="0"/>
                </a:cubicBezTo>
                <a:cubicBezTo>
                  <a:pt x="33348" y="0"/>
                  <a:pt x="43019" y="9670"/>
                  <a:pt x="43019" y="21600"/>
                </a:cubicBezTo>
                <a:cubicBezTo>
                  <a:pt x="43019" y="33529"/>
                  <a:pt x="33348" y="43200"/>
                  <a:pt x="21419" y="43200"/>
                </a:cubicBezTo>
                <a:cubicBezTo>
                  <a:pt x="12437" y="43200"/>
                  <a:pt x="4392" y="37641"/>
                  <a:pt x="1215" y="29241"/>
                </a:cubicBezTo>
              </a:path>
              <a:path w="43019" h="43200" stroke="0" extrusionOk="0">
                <a:moveTo>
                  <a:pt x="0" y="18809"/>
                </a:moveTo>
                <a:cubicBezTo>
                  <a:pt x="1402" y="8049"/>
                  <a:pt x="10568" y="-1"/>
                  <a:pt x="21419" y="0"/>
                </a:cubicBezTo>
                <a:cubicBezTo>
                  <a:pt x="33348" y="0"/>
                  <a:pt x="43019" y="9670"/>
                  <a:pt x="43019" y="21600"/>
                </a:cubicBezTo>
                <a:cubicBezTo>
                  <a:pt x="43019" y="33529"/>
                  <a:pt x="33348" y="43200"/>
                  <a:pt x="21419" y="43200"/>
                </a:cubicBezTo>
                <a:cubicBezTo>
                  <a:pt x="12437" y="43200"/>
                  <a:pt x="4392" y="37641"/>
                  <a:pt x="1215" y="29241"/>
                </a:cubicBezTo>
                <a:lnTo>
                  <a:pt x="21419" y="21600"/>
                </a:lnTo>
                <a:close/>
              </a:path>
            </a:pathLst>
          </a:custGeom>
          <a:noFill/>
          <a:ln w="1270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53" name="Text Box 14"/>
          <p:cNvSpPr txBox="1">
            <a:spLocks noChangeArrowheads="1"/>
          </p:cNvSpPr>
          <p:nvPr/>
        </p:nvSpPr>
        <p:spPr bwMode="auto">
          <a:xfrm>
            <a:off x="5068888" y="1828801"/>
            <a:ext cx="2063750" cy="481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chemeClr val="accent2"/>
                </a:solidFill>
                <a:latin typeface="Arial Rounded MT Bold" panose="020F0704030504030204" pitchFamily="34" charset="0"/>
              </a:rPr>
              <a:t>Кто? Зачем?</a:t>
            </a:r>
            <a:br>
              <a:rPr lang="ru-RU" altLang="ru-RU" sz="1400" b="1" dirty="0">
                <a:solidFill>
                  <a:schemeClr val="accent2"/>
                </a:solidFill>
                <a:latin typeface="Arial Rounded MT Bold" panose="020F0704030504030204" pitchFamily="34" charset="0"/>
              </a:rPr>
            </a:br>
            <a:r>
              <a:rPr lang="ru-RU" altLang="ru-RU" sz="1400" b="1" i="1" dirty="0">
                <a:solidFill>
                  <a:schemeClr val="accent2"/>
                </a:solidFill>
                <a:latin typeface="Arial Rounded MT Bold" panose="020F0704030504030204" pitchFamily="34" charset="0"/>
              </a:rPr>
              <a:t> </a:t>
            </a:r>
            <a:r>
              <a:rPr lang="ru-RU" altLang="ru-RU" sz="1400" dirty="0">
                <a:solidFill>
                  <a:schemeClr val="accent2"/>
                </a:solidFill>
                <a:latin typeface="Arial Rounded MT Bold" panose="020F0704030504030204" pitchFamily="34" charset="0"/>
              </a:rPr>
              <a:t>(интересы субъектов</a:t>
            </a:r>
            <a:r>
              <a:rPr lang="ru-RU" altLang="ru-RU" sz="1400" dirty="0">
                <a:solidFill>
                  <a:srgbClr val="000000"/>
                </a:solidFill>
                <a:latin typeface="Arial Rounded MT Bold" panose="020F0704030504030204" pitchFamily="34" charset="0"/>
              </a:rPr>
              <a:t>)</a:t>
            </a:r>
            <a:endParaRPr lang="ru-RU" altLang="ru-RU" sz="1400" dirty="0">
              <a:latin typeface="Arial Rounded MT Bold" panose="020F0704030504030204" pitchFamily="34" charset="0"/>
            </a:endParaRPr>
          </a:p>
        </p:txBody>
      </p:sp>
      <p:sp>
        <p:nvSpPr>
          <p:cNvPr id="67602" name="Line 8"/>
          <p:cNvSpPr>
            <a:spLocks noChangeShapeType="1"/>
          </p:cNvSpPr>
          <p:nvPr/>
        </p:nvSpPr>
        <p:spPr bwMode="auto">
          <a:xfrm>
            <a:off x="6911975" y="1470026"/>
            <a:ext cx="0" cy="1147763"/>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4345" name="Rectangle 2"/>
          <p:cNvSpPr>
            <a:spLocks noGrp="1" noChangeArrowheads="1"/>
          </p:cNvSpPr>
          <p:nvPr>
            <p:ph type="title"/>
          </p:nvPr>
        </p:nvSpPr>
        <p:spPr>
          <a:xfrm>
            <a:off x="1524001" y="274638"/>
            <a:ext cx="8963025" cy="1143000"/>
          </a:xfrm>
        </p:spPr>
        <p:txBody>
          <a:bodyPr/>
          <a:lstStyle/>
          <a:p>
            <a:pPr algn="ctr" eaLnBrk="1" hangingPunct="1"/>
            <a:r>
              <a:rPr lang="ru-RU" altLang="ru-RU" sz="2400" b="1" dirty="0">
                <a:solidFill>
                  <a:srgbClr val="F93913"/>
                </a:solidFill>
              </a:rPr>
              <a:t>Модель</a:t>
            </a:r>
            <a:r>
              <a:rPr lang="ru-RU" altLang="ru-RU" sz="2400" b="1" dirty="0"/>
              <a:t> принятия и выполнения хозяйственных решений (</a:t>
            </a:r>
            <a:r>
              <a:rPr lang="ru-RU" altLang="ru-RU" sz="2400" b="1" dirty="0" smtClean="0"/>
              <a:t>версия, </a:t>
            </a:r>
            <a:r>
              <a:rPr lang="ru-RU" altLang="ru-RU" sz="2400" b="1" dirty="0"/>
              <a:t>ориентированная на субъектов)</a:t>
            </a:r>
            <a:r>
              <a:rPr lang="ru-RU" altLang="ru-RU" sz="2400" dirty="0"/>
              <a:t> </a:t>
            </a:r>
          </a:p>
        </p:txBody>
      </p:sp>
      <p:sp>
        <p:nvSpPr>
          <p:cNvPr id="67593" name="Line 62"/>
          <p:cNvSpPr>
            <a:spLocks noChangeShapeType="1"/>
          </p:cNvSpPr>
          <p:nvPr/>
        </p:nvSpPr>
        <p:spPr bwMode="auto">
          <a:xfrm flipH="1">
            <a:off x="4994275" y="3697288"/>
            <a:ext cx="1233488" cy="768350"/>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67594" name="Line 63"/>
          <p:cNvSpPr>
            <a:spLocks noChangeShapeType="1"/>
          </p:cNvSpPr>
          <p:nvPr/>
        </p:nvSpPr>
        <p:spPr bwMode="auto">
          <a:xfrm>
            <a:off x="7700963" y="3725864"/>
            <a:ext cx="1104900" cy="865187"/>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dirty="0"/>
          </a:p>
        </p:txBody>
      </p:sp>
      <p:grpSp>
        <p:nvGrpSpPr>
          <p:cNvPr id="2" name="Group 22"/>
          <p:cNvGrpSpPr>
            <a:grpSpLocks/>
          </p:cNvGrpSpPr>
          <p:nvPr/>
        </p:nvGrpSpPr>
        <p:grpSpPr bwMode="auto">
          <a:xfrm>
            <a:off x="4086225" y="3106739"/>
            <a:ext cx="5791200" cy="1176337"/>
            <a:chOff x="1760" y="1939"/>
            <a:chExt cx="3502" cy="741"/>
          </a:xfrm>
        </p:grpSpPr>
        <p:sp>
          <p:nvSpPr>
            <p:cNvPr id="14351" name="Text Box 56"/>
            <p:cNvSpPr txBox="1">
              <a:spLocks noChangeArrowheads="1"/>
            </p:cNvSpPr>
            <p:nvPr/>
          </p:nvSpPr>
          <p:spPr bwMode="auto">
            <a:xfrm>
              <a:off x="1760" y="1946"/>
              <a:ext cx="1156"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59436" tIns="29718" rIns="59436" bIns="29718"/>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FF3300"/>
                  </a:solidFill>
                  <a:latin typeface="Arial Rounded MT Bold" panose="020F0704030504030204" pitchFamily="34" charset="0"/>
                </a:rPr>
                <a:t>Общение: </a:t>
              </a:r>
              <a:r>
                <a:rPr lang="en-US" altLang="ru-RU" sz="1400" b="1" dirty="0">
                  <a:solidFill>
                    <a:srgbClr val="FF3300"/>
                  </a:solidFill>
                  <a:latin typeface="Arial Rounded MT Bold" panose="020F0704030504030204" pitchFamily="34" charset="0"/>
                </a:rPr>
                <a:t>S  –  S</a:t>
              </a:r>
              <a:r>
                <a:rPr lang="ru-RU" altLang="ru-RU" sz="1400" b="1" dirty="0">
                  <a:solidFill>
                    <a:srgbClr val="FF3300"/>
                  </a:solidFill>
                  <a:latin typeface="Arial Rounded MT Bold" panose="020F0704030504030204" pitchFamily="34" charset="0"/>
                </a:rPr>
                <a:t>…</a:t>
              </a:r>
              <a:endParaRPr lang="ru-RU" altLang="ru-RU" sz="1400" dirty="0">
                <a:solidFill>
                  <a:srgbClr val="FF3300"/>
                </a:solidFill>
                <a:latin typeface="Arial Rounded MT Bold" panose="020F0704030504030204" pitchFamily="34" charset="0"/>
              </a:endParaRPr>
            </a:p>
          </p:txBody>
        </p:sp>
        <p:sp>
          <p:nvSpPr>
            <p:cNvPr id="14352" name="Text Box 55"/>
            <p:cNvSpPr txBox="1">
              <a:spLocks noChangeArrowheads="1"/>
            </p:cNvSpPr>
            <p:nvPr/>
          </p:nvSpPr>
          <p:spPr bwMode="auto">
            <a:xfrm>
              <a:off x="3840" y="1939"/>
              <a:ext cx="1422" cy="205"/>
            </a:xfrm>
            <a:prstGeom prst="rect">
              <a:avLst/>
            </a:prstGeom>
            <a:solidFill>
              <a:srgbClr val="FFFFFF"/>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59436" tIns="29718" rIns="59436" bIns="29718"/>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FF3300"/>
                  </a:solidFill>
                  <a:latin typeface="Arial Rounded MT Bold" panose="020F0704030504030204" pitchFamily="34" charset="0"/>
                </a:rPr>
                <a:t>Деятельность: </a:t>
              </a:r>
              <a:r>
                <a:rPr lang="en-US" altLang="ru-RU" sz="1400" b="1" dirty="0">
                  <a:solidFill>
                    <a:srgbClr val="FF3300"/>
                  </a:solidFill>
                  <a:latin typeface="Arial Rounded MT Bold" panose="020F0704030504030204" pitchFamily="34" charset="0"/>
                </a:rPr>
                <a:t>S</a:t>
              </a:r>
              <a:r>
                <a:rPr lang="ru-RU" altLang="ru-RU" sz="1400" b="1" dirty="0">
                  <a:solidFill>
                    <a:srgbClr val="FF3300"/>
                  </a:solidFill>
                  <a:latin typeface="Arial Rounded MT Bold" panose="020F0704030504030204" pitchFamily="34" charset="0"/>
                </a:rPr>
                <a:t>  –  </a:t>
              </a:r>
              <a:r>
                <a:rPr lang="en-US" altLang="ru-RU" sz="1400" b="1" dirty="0">
                  <a:solidFill>
                    <a:srgbClr val="FF3300"/>
                  </a:solidFill>
                  <a:latin typeface="Arial Rounded MT Bold" panose="020F0704030504030204" pitchFamily="34" charset="0"/>
                </a:rPr>
                <a:t>O</a:t>
              </a:r>
              <a:r>
                <a:rPr lang="ru-RU" altLang="ru-RU" sz="1400" b="1" dirty="0">
                  <a:solidFill>
                    <a:srgbClr val="FF3300"/>
                  </a:solidFill>
                  <a:latin typeface="Arial Rounded MT Bold" panose="020F0704030504030204" pitchFamily="34" charset="0"/>
                </a:rPr>
                <a:t>…</a:t>
              </a:r>
              <a:endParaRPr lang="ru-RU" altLang="ru-RU" sz="1400" dirty="0">
                <a:solidFill>
                  <a:srgbClr val="FF3300"/>
                </a:solidFill>
                <a:latin typeface="Arial Rounded MT Bold" panose="020F0704030504030204" pitchFamily="34" charset="0"/>
              </a:endParaRPr>
            </a:p>
          </p:txBody>
        </p:sp>
        <p:sp>
          <p:nvSpPr>
            <p:cNvPr id="14353" name="Text Box 54"/>
            <p:cNvSpPr txBox="1">
              <a:spLocks noChangeArrowheads="1"/>
            </p:cNvSpPr>
            <p:nvPr/>
          </p:nvSpPr>
          <p:spPr bwMode="auto">
            <a:xfrm>
              <a:off x="2688" y="2508"/>
              <a:ext cx="1533" cy="172"/>
            </a:xfrm>
            <a:prstGeom prst="rect">
              <a:avLst/>
            </a:prstGeom>
            <a:solidFill>
              <a:srgbClr val="FFFFFF"/>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59436" tIns="29718" rIns="59436" bIns="2971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FF3300"/>
                  </a:solidFill>
                  <a:latin typeface="Arial Rounded MT Bold" panose="020F0704030504030204" pitchFamily="34" charset="0"/>
                </a:rPr>
                <a:t>Взаимодействия </a:t>
              </a:r>
              <a:r>
                <a:rPr lang="en-US" altLang="ru-RU" sz="1400" b="1" dirty="0">
                  <a:solidFill>
                    <a:srgbClr val="FF3300"/>
                  </a:solidFill>
                  <a:latin typeface="Arial Rounded MT Bold" panose="020F0704030504030204" pitchFamily="34" charset="0"/>
                </a:rPr>
                <a:t>O</a:t>
              </a:r>
              <a:r>
                <a:rPr lang="ru-RU" altLang="ru-RU" sz="1400" b="1" dirty="0">
                  <a:solidFill>
                    <a:srgbClr val="FF3300"/>
                  </a:solidFill>
                  <a:latin typeface="Arial Rounded MT Bold" panose="020F0704030504030204" pitchFamily="34" charset="0"/>
                </a:rPr>
                <a:t>  –  </a:t>
              </a:r>
              <a:r>
                <a:rPr lang="en-US" altLang="ru-RU" sz="1400" b="1" dirty="0">
                  <a:solidFill>
                    <a:srgbClr val="FF3300"/>
                  </a:solidFill>
                  <a:latin typeface="Arial Rounded MT Bold" panose="020F0704030504030204" pitchFamily="34" charset="0"/>
                </a:rPr>
                <a:t>O</a:t>
              </a:r>
              <a:r>
                <a:rPr lang="ru-RU" altLang="ru-RU" sz="1400" b="1" dirty="0">
                  <a:solidFill>
                    <a:srgbClr val="FF3300"/>
                  </a:solidFill>
                  <a:latin typeface="Arial Rounded MT Bold" panose="020F0704030504030204" pitchFamily="34" charset="0"/>
                </a:rPr>
                <a:t>…</a:t>
              </a:r>
              <a:endParaRPr lang="ru-RU" altLang="ru-RU" sz="1400" dirty="0">
                <a:solidFill>
                  <a:srgbClr val="FF3300"/>
                </a:solidFill>
                <a:latin typeface="Arial Rounded MT Bold" panose="020F0704030504030204" pitchFamily="34" charset="0"/>
              </a:endParaRPr>
            </a:p>
          </p:txBody>
        </p:sp>
      </p:grpSp>
      <p:sp>
        <p:nvSpPr>
          <p:cNvPr id="67601" name="AutoShape 17"/>
          <p:cNvSpPr>
            <a:spLocks noChangeArrowheads="1"/>
          </p:cNvSpPr>
          <p:nvPr/>
        </p:nvSpPr>
        <p:spPr bwMode="auto">
          <a:xfrm>
            <a:off x="1711325" y="1627189"/>
            <a:ext cx="3182938" cy="1303337"/>
          </a:xfrm>
          <a:prstGeom prst="wedgeRoundRectCallout">
            <a:avLst>
              <a:gd name="adj1" fmla="val 61023"/>
              <a:gd name="adj2" fmla="val 4690"/>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Телеологический цикл принятия решения (</a:t>
            </a:r>
            <a:r>
              <a:rPr lang="en-US" altLang="ru-RU" sz="1600" dirty="0">
                <a:latin typeface="Arial Rounded MT Bold" panose="020F0704030504030204" pitchFamily="34" charset="0"/>
              </a:rPr>
              <a:t>ex</a:t>
            </a:r>
            <a:r>
              <a:rPr lang="ru-RU" altLang="ru-RU" sz="1600" dirty="0">
                <a:latin typeface="Arial Rounded MT Bold" panose="020F0704030504030204" pitchFamily="34" charset="0"/>
              </a:rPr>
              <a:t> </a:t>
            </a:r>
            <a:r>
              <a:rPr lang="en-US" altLang="ru-RU" sz="1600" dirty="0">
                <a:latin typeface="Arial Rounded MT Bold" panose="020F0704030504030204" pitchFamily="34" charset="0"/>
              </a:rPr>
              <a:t>ante</a:t>
            </a:r>
            <a:r>
              <a:rPr lang="ru-RU" altLang="ru-RU" sz="1600" dirty="0">
                <a:latin typeface="Arial Rounded MT Bold" panose="020F0704030504030204" pitchFamily="34" charset="0"/>
              </a:rPr>
              <a:t>):</a:t>
            </a:r>
            <a:br>
              <a:rPr lang="ru-RU" altLang="ru-RU" sz="1600" dirty="0">
                <a:latin typeface="Arial Rounded MT Bold" panose="020F0704030504030204" pitchFamily="34" charset="0"/>
              </a:rPr>
            </a:br>
            <a:r>
              <a:rPr lang="ru-RU" altLang="ru-RU" sz="1600" dirty="0">
                <a:latin typeface="Arial Rounded MT Bold" panose="020F0704030504030204" pitchFamily="34" charset="0"/>
              </a:rPr>
              <a:t>от «себя» или «своих» как цели к себе же как средству</a:t>
            </a:r>
          </a:p>
        </p:txBody>
      </p:sp>
      <p:sp>
        <p:nvSpPr>
          <p:cNvPr id="67597" name="AutoShape 13"/>
          <p:cNvSpPr>
            <a:spLocks noChangeArrowheads="1"/>
          </p:cNvSpPr>
          <p:nvPr/>
        </p:nvSpPr>
        <p:spPr bwMode="auto">
          <a:xfrm>
            <a:off x="1706564" y="4398964"/>
            <a:ext cx="3455987" cy="1952625"/>
          </a:xfrm>
          <a:prstGeom prst="wedgeRoundRectCallout">
            <a:avLst>
              <a:gd name="adj1" fmla="val 76870"/>
              <a:gd name="adj2" fmla="val -86181"/>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Каузальный цикл </a:t>
            </a:r>
            <a:br>
              <a:rPr lang="ru-RU" altLang="ru-RU" sz="1600" dirty="0">
                <a:latin typeface="Arial Rounded MT Bold" panose="020F0704030504030204" pitchFamily="34" charset="0"/>
              </a:rPr>
            </a:br>
            <a:r>
              <a:rPr lang="ru-RU" altLang="ru-RU" sz="1600" dirty="0">
                <a:latin typeface="Arial Rounded MT Bold" panose="020F0704030504030204" pitchFamily="34" charset="0"/>
              </a:rPr>
              <a:t>реализации решения (</a:t>
            </a:r>
            <a:r>
              <a:rPr lang="en-US" altLang="ru-RU" sz="1600" dirty="0">
                <a:latin typeface="Arial Rounded MT Bold" panose="020F0704030504030204" pitchFamily="34" charset="0"/>
              </a:rPr>
              <a:t>ex</a:t>
            </a:r>
            <a:r>
              <a:rPr lang="ru-RU" altLang="ru-RU" sz="1600" dirty="0">
                <a:latin typeface="Arial Rounded MT Bold" panose="020F0704030504030204" pitchFamily="34" charset="0"/>
              </a:rPr>
              <a:t> </a:t>
            </a:r>
            <a:r>
              <a:rPr lang="en-US" altLang="ru-RU" sz="1600" dirty="0">
                <a:latin typeface="Arial Rounded MT Bold" panose="020F0704030504030204" pitchFamily="34" charset="0"/>
              </a:rPr>
              <a:t>post</a:t>
            </a:r>
            <a:r>
              <a:rPr lang="ru-RU" altLang="ru-RU" sz="1600" dirty="0">
                <a:latin typeface="Arial Rounded MT Bold" panose="020F0704030504030204" pitchFamily="34" charset="0"/>
              </a:rPr>
              <a:t>):</a:t>
            </a:r>
            <a:br>
              <a:rPr lang="ru-RU" altLang="ru-RU" sz="1600" dirty="0">
                <a:latin typeface="Arial Rounded MT Bold" panose="020F0704030504030204" pitchFamily="34" charset="0"/>
              </a:rPr>
            </a:br>
            <a:r>
              <a:rPr lang="ru-RU" altLang="ru-RU" sz="1600" dirty="0">
                <a:latin typeface="Arial Rounded MT Bold" panose="020F0704030504030204" pitchFamily="34" charset="0"/>
              </a:rPr>
              <a:t>от себя и своей собственности как применяемого фактора и ресурса к «себе же» - или к «своим» как конечному результату</a:t>
            </a:r>
          </a:p>
        </p:txBody>
      </p:sp>
      <p:cxnSp>
        <p:nvCxnSpPr>
          <p:cNvPr id="4" name="Прямая со стрелкой 3"/>
          <p:cNvCxnSpPr/>
          <p:nvPr/>
        </p:nvCxnSpPr>
        <p:spPr>
          <a:xfrm flipV="1">
            <a:off x="5063320" y="3432176"/>
            <a:ext cx="807417" cy="122237"/>
          </a:xfrm>
          <a:prstGeom prst="straightConnector1">
            <a:avLst/>
          </a:prstGeom>
          <a:ln w="60325">
            <a:solidFill>
              <a:schemeClr val="bg1">
                <a:lumMod val="65000"/>
              </a:schemeClr>
            </a:solidFill>
            <a:round/>
            <a:tailEnd type="stealth"/>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V="1">
            <a:off x="5238576" y="2946401"/>
            <a:ext cx="807417" cy="122237"/>
          </a:xfrm>
          <a:prstGeom prst="straightConnector1">
            <a:avLst/>
          </a:prstGeom>
          <a:ln w="60325">
            <a:solidFill>
              <a:schemeClr val="bg1">
                <a:lumMod val="65000"/>
              </a:schemeClr>
            </a:solidFill>
            <a:round/>
            <a:headEnd type="stealth"/>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28109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7593"/>
                                        </p:tgtEl>
                                        <p:attrNameLst>
                                          <p:attrName>style.visibility</p:attrName>
                                        </p:attrNameLst>
                                      </p:cBhvr>
                                      <p:to>
                                        <p:strVal val="visible"/>
                                      </p:to>
                                    </p:set>
                                    <p:animEffect transition="in" filter="wipe(right)">
                                      <p:cBhvr>
                                        <p:cTn id="10" dur="500"/>
                                        <p:tgtEl>
                                          <p:spTgt spid="6759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7602"/>
                                        </p:tgtEl>
                                        <p:attrNameLst>
                                          <p:attrName>style.visibility</p:attrName>
                                        </p:attrNameLst>
                                      </p:cBhvr>
                                      <p:to>
                                        <p:strVal val="visible"/>
                                      </p:to>
                                    </p:set>
                                    <p:animEffect transition="in" filter="wipe(down)">
                                      <p:cBhvr>
                                        <p:cTn id="13" dur="500"/>
                                        <p:tgtEl>
                                          <p:spTgt spid="6760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7594"/>
                                        </p:tgtEl>
                                        <p:attrNameLst>
                                          <p:attrName>style.visibility</p:attrName>
                                        </p:attrNameLst>
                                      </p:cBhvr>
                                      <p:to>
                                        <p:strVal val="visible"/>
                                      </p:to>
                                    </p:set>
                                    <p:animEffect transition="in" filter="wipe(left)">
                                      <p:cBhvr>
                                        <p:cTn id="16" dur="500"/>
                                        <p:tgtEl>
                                          <p:spTgt spid="6759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7589"/>
                                        </p:tgtEl>
                                        <p:attrNameLst>
                                          <p:attrName>style.visibility</p:attrName>
                                        </p:attrNameLst>
                                      </p:cBhvr>
                                      <p:to>
                                        <p:strVal val="visible"/>
                                      </p:to>
                                    </p:set>
                                    <p:animEffect transition="in" filter="wipe(up)">
                                      <p:cBhvr>
                                        <p:cTn id="21" dur="500"/>
                                        <p:tgtEl>
                                          <p:spTgt spid="6758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7601"/>
                                        </p:tgtEl>
                                        <p:attrNameLst>
                                          <p:attrName>style.visibility</p:attrName>
                                        </p:attrNameLst>
                                      </p:cBhvr>
                                      <p:to>
                                        <p:strVal val="visible"/>
                                      </p:to>
                                    </p:set>
                                    <p:animEffect transition="in" filter="wipe(down)">
                                      <p:cBhvr>
                                        <p:cTn id="24" dur="500"/>
                                        <p:tgtEl>
                                          <p:spTgt spid="67601"/>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2000"/>
                                        <p:tgtEl>
                                          <p:spTgt spid="53"/>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7591"/>
                                        </p:tgtEl>
                                        <p:attrNameLst>
                                          <p:attrName>style.visibility</p:attrName>
                                        </p:attrNameLst>
                                      </p:cBhvr>
                                      <p:to>
                                        <p:strVal val="visible"/>
                                      </p:to>
                                    </p:set>
                                    <p:animEffect transition="in" filter="wipe(left)">
                                      <p:cBhvr>
                                        <p:cTn id="32" dur="2000"/>
                                        <p:tgtEl>
                                          <p:spTgt spid="67591"/>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2000"/>
                                        <p:tgtEl>
                                          <p:spTgt spid="5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67596"/>
                                        </p:tgtEl>
                                        <p:attrNameLst>
                                          <p:attrName>style.visibility</p:attrName>
                                        </p:attrNameLst>
                                      </p:cBhvr>
                                      <p:to>
                                        <p:strVal val="visible"/>
                                      </p:to>
                                    </p:set>
                                    <p:animEffect transition="in" filter="wipe(down)">
                                      <p:cBhvr>
                                        <p:cTn id="41" dur="500"/>
                                        <p:tgtEl>
                                          <p:spTgt spid="6759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7597"/>
                                        </p:tgtEl>
                                        <p:attrNameLst>
                                          <p:attrName>style.visibility</p:attrName>
                                        </p:attrNameLst>
                                      </p:cBhvr>
                                      <p:to>
                                        <p:strVal val="visible"/>
                                      </p:to>
                                    </p:set>
                                    <p:animEffect transition="in" filter="wipe(down)">
                                      <p:cBhvr>
                                        <p:cTn id="44" dur="500"/>
                                        <p:tgtEl>
                                          <p:spTgt spid="67597"/>
                                        </p:tgtEl>
                                      </p:cBhvr>
                                    </p:animEffect>
                                  </p:childTnLst>
                                </p:cTn>
                              </p:par>
                            </p:childTnLst>
                          </p:cTn>
                        </p:par>
                        <p:par>
                          <p:cTn id="45" fill="hold">
                            <p:stCondLst>
                              <p:cond delay="500"/>
                            </p:stCondLst>
                            <p:childTnLst>
                              <p:par>
                                <p:cTn id="46" presetID="22" presetClass="entr" presetSubtype="2"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par>
                                <p:cTn id="49" presetID="22" presetClass="entr" presetSubtype="4"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down)">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nimBg="1"/>
      <p:bldP spid="55" grpId="0" animBg="1"/>
      <p:bldP spid="67591" grpId="0" animBg="1"/>
      <p:bldP spid="67596" grpId="0" animBg="1"/>
      <p:bldP spid="53" grpId="0" animBg="1"/>
      <p:bldP spid="67602" grpId="0" animBg="1"/>
      <p:bldP spid="67593" grpId="0" animBg="1"/>
      <p:bldP spid="67594" grpId="0" animBg="1"/>
      <p:bldP spid="67601" grpId="0" animBg="1"/>
      <p:bldP spid="6759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524000" y="274638"/>
            <a:ext cx="9144000" cy="1143000"/>
          </a:xfrm>
        </p:spPr>
        <p:txBody>
          <a:bodyPr/>
          <a:lstStyle/>
          <a:p>
            <a:pPr algn="ctr"/>
            <a:r>
              <a:rPr lang="ru-RU" altLang="ru-RU" sz="2400" b="1" dirty="0">
                <a:solidFill>
                  <a:srgbClr val="F93913"/>
                </a:solidFill>
                <a:hlinkClick r:id="rId2" action="ppaction://hlinksldjump"/>
              </a:rPr>
              <a:t>Модель</a:t>
            </a:r>
            <a:r>
              <a:rPr lang="ru-RU" altLang="ru-RU" sz="2400" b="1" dirty="0">
                <a:hlinkClick r:id="rId2" action="ppaction://hlinksldjump"/>
              </a:rPr>
              <a:t> </a:t>
            </a:r>
            <a:r>
              <a:rPr lang="ru-RU" altLang="ru-RU" sz="2400" b="1" dirty="0"/>
              <a:t>принятия и выполнения хозяйственных решений (</a:t>
            </a:r>
            <a:r>
              <a:rPr lang="ru-RU" altLang="ru-RU" sz="2400" b="1" dirty="0" smtClean="0"/>
              <a:t>версия, </a:t>
            </a:r>
            <a:r>
              <a:rPr lang="ru-RU" altLang="ru-RU" sz="2400" b="1" dirty="0"/>
              <a:t>ориентированная на субъектов и </a:t>
            </a:r>
            <a:r>
              <a:rPr lang="ru-RU" altLang="ru-RU" sz="2400" b="1" dirty="0">
                <a:solidFill>
                  <a:srgbClr val="F93913"/>
                </a:solidFill>
              </a:rPr>
              <a:t>объекты</a:t>
            </a:r>
            <a:r>
              <a:rPr lang="ru-RU" altLang="ru-RU" sz="2400" b="1" dirty="0"/>
              <a:t>)</a:t>
            </a:r>
          </a:p>
        </p:txBody>
      </p:sp>
      <p:sp>
        <p:nvSpPr>
          <p:cNvPr id="76802" name="Arc 5"/>
          <p:cNvSpPr>
            <a:spLocks/>
          </p:cNvSpPr>
          <p:nvPr/>
        </p:nvSpPr>
        <p:spPr bwMode="auto">
          <a:xfrm flipH="1" flipV="1">
            <a:off x="4649789" y="4524376"/>
            <a:ext cx="4916487" cy="1311275"/>
          </a:xfrm>
          <a:custGeom>
            <a:avLst/>
            <a:gdLst>
              <a:gd name="T0" fmla="*/ 0 w 43200"/>
              <a:gd name="T1" fmla="*/ 2147483647 h 21600"/>
              <a:gd name="T2" fmla="*/ 2147483647 w 43200"/>
              <a:gd name="T3" fmla="*/ 2147483647 h 21600"/>
              <a:gd name="T4" fmla="*/ 2147483647 w 43200"/>
              <a:gd name="T5" fmla="*/ 2147483647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969696"/>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6803" name="Arc 6"/>
          <p:cNvSpPr>
            <a:spLocks/>
          </p:cNvSpPr>
          <p:nvPr/>
        </p:nvSpPr>
        <p:spPr bwMode="auto">
          <a:xfrm flipV="1">
            <a:off x="5022851" y="4483101"/>
            <a:ext cx="4087813" cy="950913"/>
          </a:xfrm>
          <a:custGeom>
            <a:avLst/>
            <a:gdLst>
              <a:gd name="T0" fmla="*/ 0 w 43200"/>
              <a:gd name="T1" fmla="*/ 2147483647 h 21600"/>
              <a:gd name="T2" fmla="*/ 2147483647 w 43200"/>
              <a:gd name="T3" fmla="*/ 2147483647 h 21600"/>
              <a:gd name="T4" fmla="*/ 2147483647 w 43200"/>
              <a:gd name="T5" fmla="*/ 2147483647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15365" name="Rectangle 7"/>
          <p:cNvSpPr>
            <a:spLocks noChangeArrowheads="1"/>
          </p:cNvSpPr>
          <p:nvPr/>
        </p:nvSpPr>
        <p:spPr bwMode="auto">
          <a:xfrm>
            <a:off x="8683626" y="3729039"/>
            <a:ext cx="1228725" cy="769937"/>
          </a:xfrm>
          <a:prstGeom prst="rect">
            <a:avLst/>
          </a:prstGeom>
          <a:noFill/>
          <a:ln w="25400"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5366" name="Rectangle 8"/>
          <p:cNvSpPr>
            <a:spLocks noChangeArrowheads="1"/>
          </p:cNvSpPr>
          <p:nvPr/>
        </p:nvSpPr>
        <p:spPr bwMode="auto">
          <a:xfrm>
            <a:off x="4541839" y="3959226"/>
            <a:ext cx="1074737"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Люди</a:t>
            </a:r>
            <a:endParaRPr lang="ru-RU" altLang="ru-RU" sz="1600" dirty="0">
              <a:latin typeface="Arial Rounded MT Bold" panose="020F0704030504030204" pitchFamily="34" charset="0"/>
            </a:endParaRPr>
          </a:p>
        </p:txBody>
      </p:sp>
      <p:sp>
        <p:nvSpPr>
          <p:cNvPr id="15367" name="Rectangle 9"/>
          <p:cNvSpPr>
            <a:spLocks noChangeArrowheads="1"/>
          </p:cNvSpPr>
          <p:nvPr/>
        </p:nvSpPr>
        <p:spPr bwMode="auto">
          <a:xfrm>
            <a:off x="8913813" y="3954463"/>
            <a:ext cx="8239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Вещи</a:t>
            </a:r>
          </a:p>
        </p:txBody>
      </p:sp>
      <p:sp>
        <p:nvSpPr>
          <p:cNvPr id="15368" name="Rectangle 10"/>
          <p:cNvSpPr>
            <a:spLocks noChangeArrowheads="1"/>
          </p:cNvSpPr>
          <p:nvPr/>
        </p:nvSpPr>
        <p:spPr bwMode="auto">
          <a:xfrm>
            <a:off x="4321175" y="3733801"/>
            <a:ext cx="1473200" cy="779463"/>
          </a:xfrm>
          <a:prstGeom prst="rect">
            <a:avLst/>
          </a:prstGeom>
          <a:noFill/>
          <a:ln w="25400"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76808" name="Rectangle 11"/>
          <p:cNvSpPr>
            <a:spLocks noChangeArrowheads="1"/>
          </p:cNvSpPr>
          <p:nvPr/>
        </p:nvSpPr>
        <p:spPr bwMode="auto">
          <a:xfrm>
            <a:off x="6119814" y="5038725"/>
            <a:ext cx="2020887" cy="488950"/>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000000"/>
                </a:solidFill>
                <a:latin typeface="Arial Rounded MT Bold" panose="020F0704030504030204" pitchFamily="34" charset="0"/>
              </a:rPr>
              <a:t>Причина появления вещей</a:t>
            </a:r>
          </a:p>
        </p:txBody>
      </p:sp>
      <p:sp>
        <p:nvSpPr>
          <p:cNvPr id="76809" name="Rectangle 12"/>
          <p:cNvSpPr>
            <a:spLocks noChangeArrowheads="1"/>
          </p:cNvSpPr>
          <p:nvPr/>
        </p:nvSpPr>
        <p:spPr bwMode="auto">
          <a:xfrm>
            <a:off x="5953126" y="5634039"/>
            <a:ext cx="2244725" cy="708025"/>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000000"/>
                </a:solidFill>
                <a:latin typeface="Arial Rounded MT Bold" panose="020F0704030504030204" pitchFamily="34" charset="0"/>
              </a:rPr>
              <a:t>От вещей-целей к людям как средству (ресурсу) их производства </a:t>
            </a:r>
          </a:p>
        </p:txBody>
      </p:sp>
      <p:sp>
        <p:nvSpPr>
          <p:cNvPr id="76810" name="AutoShape 13"/>
          <p:cNvSpPr>
            <a:spLocks noChangeArrowheads="1"/>
          </p:cNvSpPr>
          <p:nvPr/>
        </p:nvSpPr>
        <p:spPr bwMode="auto">
          <a:xfrm>
            <a:off x="1903413" y="1606551"/>
            <a:ext cx="3046412" cy="1141413"/>
          </a:xfrm>
          <a:prstGeom prst="wedgeRoundRectCallout">
            <a:avLst>
              <a:gd name="adj1" fmla="val 62921"/>
              <a:gd name="adj2" fmla="val 42907"/>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Телеологический цикл: </a:t>
            </a:r>
            <a:r>
              <a:rPr lang="ru-RU" altLang="ru-RU" sz="1600" dirty="0"/>
              <a:t/>
            </a:r>
            <a:br>
              <a:rPr lang="ru-RU" altLang="ru-RU" sz="1600" dirty="0"/>
            </a:br>
            <a:r>
              <a:rPr lang="ru-RU" altLang="ru-RU" sz="1600" dirty="0">
                <a:latin typeface="Arial Rounded MT Bold" panose="020F0704030504030204" pitchFamily="34" charset="0"/>
              </a:rPr>
              <a:t>от целей к средствам</a:t>
            </a:r>
          </a:p>
          <a:p>
            <a:pPr eaLnBrk="1" hangingPunct="1"/>
            <a:r>
              <a:rPr lang="ru-RU" altLang="ru-RU" sz="1600" dirty="0">
                <a:latin typeface="Arial Rounded MT Bold" panose="020F0704030504030204" pitchFamily="34" charset="0"/>
              </a:rPr>
              <a:t>(движущая сторона хозяйствования)</a:t>
            </a:r>
          </a:p>
        </p:txBody>
      </p:sp>
      <p:sp>
        <p:nvSpPr>
          <p:cNvPr id="76811" name="AutoShape 14"/>
          <p:cNvSpPr>
            <a:spLocks noChangeArrowheads="1"/>
          </p:cNvSpPr>
          <p:nvPr/>
        </p:nvSpPr>
        <p:spPr bwMode="auto">
          <a:xfrm>
            <a:off x="2428876" y="5351464"/>
            <a:ext cx="3319463" cy="1095375"/>
          </a:xfrm>
          <a:prstGeom prst="wedgeRoundRectCallout">
            <a:avLst>
              <a:gd name="adj1" fmla="val 49713"/>
              <a:gd name="adj2" fmla="val -58694"/>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Каузальный цикл: </a:t>
            </a:r>
            <a:r>
              <a:rPr lang="ru-RU" altLang="ru-RU" sz="1600" dirty="0"/>
              <a:t/>
            </a:r>
            <a:br>
              <a:rPr lang="ru-RU" altLang="ru-RU" sz="1600" dirty="0"/>
            </a:br>
            <a:r>
              <a:rPr lang="ru-RU" altLang="ru-RU" sz="1600" dirty="0">
                <a:latin typeface="Arial Rounded MT Bold" panose="020F0704030504030204" pitchFamily="34" charset="0"/>
              </a:rPr>
              <a:t>от причин к следствиям</a:t>
            </a:r>
          </a:p>
          <a:p>
            <a:pPr eaLnBrk="1" hangingPunct="1"/>
            <a:r>
              <a:rPr lang="ru-RU" altLang="ru-RU" sz="1600" dirty="0">
                <a:latin typeface="Arial Rounded MT Bold" panose="020F0704030504030204" pitchFamily="34" charset="0"/>
              </a:rPr>
              <a:t>(определяющая сторона хозяйствования)</a:t>
            </a:r>
          </a:p>
        </p:txBody>
      </p:sp>
      <p:sp>
        <p:nvSpPr>
          <p:cNvPr id="76812" name="Arc 15"/>
          <p:cNvSpPr>
            <a:spLocks/>
          </p:cNvSpPr>
          <p:nvPr/>
        </p:nvSpPr>
        <p:spPr bwMode="auto">
          <a:xfrm>
            <a:off x="4614863" y="2341563"/>
            <a:ext cx="4914900" cy="1350962"/>
          </a:xfrm>
          <a:custGeom>
            <a:avLst/>
            <a:gdLst>
              <a:gd name="T0" fmla="*/ 0 w 43200"/>
              <a:gd name="T1" fmla="*/ 2147483647 h 21600"/>
              <a:gd name="T2" fmla="*/ 2147483647 w 43200"/>
              <a:gd name="T3" fmla="*/ 2147483647 h 21600"/>
              <a:gd name="T4" fmla="*/ 2147483647 w 43200"/>
              <a:gd name="T5" fmla="*/ 2147483647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969696"/>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6813" name="Arc 16"/>
          <p:cNvSpPr>
            <a:spLocks/>
          </p:cNvSpPr>
          <p:nvPr/>
        </p:nvSpPr>
        <p:spPr bwMode="auto">
          <a:xfrm flipH="1">
            <a:off x="5070476" y="2770188"/>
            <a:ext cx="4087813" cy="950912"/>
          </a:xfrm>
          <a:custGeom>
            <a:avLst/>
            <a:gdLst>
              <a:gd name="T0" fmla="*/ 0 w 43200"/>
              <a:gd name="T1" fmla="*/ 2147483647 h 21600"/>
              <a:gd name="T2" fmla="*/ 2147483647 w 43200"/>
              <a:gd name="T3" fmla="*/ 2147483647 h 21600"/>
              <a:gd name="T4" fmla="*/ 2147483647 w 43200"/>
              <a:gd name="T5" fmla="*/ 2147483647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6814" name="Rectangle 17"/>
          <p:cNvSpPr>
            <a:spLocks noChangeArrowheads="1"/>
          </p:cNvSpPr>
          <p:nvPr/>
        </p:nvSpPr>
        <p:spPr bwMode="auto">
          <a:xfrm>
            <a:off x="6043614" y="1863725"/>
            <a:ext cx="2162175" cy="725488"/>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000000"/>
                </a:solidFill>
                <a:latin typeface="Arial Rounded MT Bold" panose="020F0704030504030204" pitchFamily="34" charset="0"/>
              </a:rPr>
              <a:t>От людей-целей к вещам как средствам их существования </a:t>
            </a:r>
            <a:endParaRPr lang="ru-RU" altLang="ru-RU" sz="1400" dirty="0">
              <a:latin typeface="Arial Rounded MT Bold" panose="020F0704030504030204" pitchFamily="34" charset="0"/>
            </a:endParaRPr>
          </a:p>
        </p:txBody>
      </p:sp>
      <p:sp>
        <p:nvSpPr>
          <p:cNvPr id="76815" name="Rectangle 18"/>
          <p:cNvSpPr>
            <a:spLocks noChangeArrowheads="1"/>
          </p:cNvSpPr>
          <p:nvPr/>
        </p:nvSpPr>
        <p:spPr bwMode="auto">
          <a:xfrm>
            <a:off x="6032501" y="2668589"/>
            <a:ext cx="2206625" cy="460375"/>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000000"/>
                </a:solidFill>
                <a:latin typeface="Arial Rounded MT Bold" panose="020F0704030504030204" pitchFamily="34" charset="0"/>
              </a:rPr>
              <a:t>Средства существования людей</a:t>
            </a:r>
          </a:p>
        </p:txBody>
      </p:sp>
    </p:spTree>
    <p:extLst>
      <p:ext uri="{BB962C8B-B14F-4D97-AF65-F5344CB8AC3E}">
        <p14:creationId xmlns:p14="http://schemas.microsoft.com/office/powerpoint/2010/main" val="23302239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812"/>
                                        </p:tgtEl>
                                        <p:attrNameLst>
                                          <p:attrName>style.visibility</p:attrName>
                                        </p:attrNameLst>
                                      </p:cBhvr>
                                      <p:to>
                                        <p:strVal val="visible"/>
                                      </p:to>
                                    </p:set>
                                    <p:animEffect transition="in" filter="wipe(left)">
                                      <p:cBhvr>
                                        <p:cTn id="7" dur="500"/>
                                        <p:tgtEl>
                                          <p:spTgt spid="768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6810"/>
                                        </p:tgtEl>
                                        <p:attrNameLst>
                                          <p:attrName>style.visibility</p:attrName>
                                        </p:attrNameLst>
                                      </p:cBhvr>
                                      <p:to>
                                        <p:strVal val="visible"/>
                                      </p:to>
                                    </p:set>
                                    <p:animEffect transition="in" filter="wipe(up)">
                                      <p:cBhvr>
                                        <p:cTn id="10" dur="500"/>
                                        <p:tgtEl>
                                          <p:spTgt spid="7681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6814"/>
                                        </p:tgtEl>
                                        <p:attrNameLst>
                                          <p:attrName>style.visibility</p:attrName>
                                        </p:attrNameLst>
                                      </p:cBhvr>
                                      <p:to>
                                        <p:strVal val="visible"/>
                                      </p:to>
                                    </p:set>
                                    <p:animEffect transition="in" filter="wipe(up)">
                                      <p:cBhvr>
                                        <p:cTn id="13" dur="500"/>
                                        <p:tgtEl>
                                          <p:spTgt spid="76814"/>
                                        </p:tgtEl>
                                      </p:cBhvr>
                                    </p:animEffect>
                                  </p:childTnLst>
                                </p:cTn>
                              </p:par>
                            </p:childTnLst>
                          </p:cTn>
                        </p:par>
                        <p:par>
                          <p:cTn id="14" fill="hold" nodeType="afterGroup">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76802"/>
                                        </p:tgtEl>
                                        <p:attrNameLst>
                                          <p:attrName>style.visibility</p:attrName>
                                        </p:attrNameLst>
                                      </p:cBhvr>
                                      <p:to>
                                        <p:strVal val="visible"/>
                                      </p:to>
                                    </p:set>
                                    <p:animEffect transition="in" filter="wipe(right)">
                                      <p:cBhvr>
                                        <p:cTn id="17" dur="500"/>
                                        <p:tgtEl>
                                          <p:spTgt spid="7680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76809"/>
                                        </p:tgtEl>
                                        <p:attrNameLst>
                                          <p:attrName>style.visibility</p:attrName>
                                        </p:attrNameLst>
                                      </p:cBhvr>
                                      <p:to>
                                        <p:strVal val="visible"/>
                                      </p:to>
                                    </p:set>
                                    <p:animEffect transition="in" filter="wipe(up)">
                                      <p:cBhvr>
                                        <p:cTn id="20" dur="500"/>
                                        <p:tgtEl>
                                          <p:spTgt spid="7680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6803"/>
                                        </p:tgtEl>
                                        <p:attrNameLst>
                                          <p:attrName>style.visibility</p:attrName>
                                        </p:attrNameLst>
                                      </p:cBhvr>
                                      <p:to>
                                        <p:strVal val="visible"/>
                                      </p:to>
                                    </p:set>
                                    <p:animEffect transition="in" filter="wipe(left)">
                                      <p:cBhvr>
                                        <p:cTn id="25" dur="500"/>
                                        <p:tgtEl>
                                          <p:spTgt spid="7680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6808"/>
                                        </p:tgtEl>
                                        <p:attrNameLst>
                                          <p:attrName>style.visibility</p:attrName>
                                        </p:attrNameLst>
                                      </p:cBhvr>
                                      <p:to>
                                        <p:strVal val="visible"/>
                                      </p:to>
                                    </p:set>
                                    <p:animEffect transition="in" filter="wipe(left)">
                                      <p:cBhvr>
                                        <p:cTn id="28" dur="500"/>
                                        <p:tgtEl>
                                          <p:spTgt spid="76808"/>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6811"/>
                                        </p:tgtEl>
                                        <p:attrNameLst>
                                          <p:attrName>style.visibility</p:attrName>
                                        </p:attrNameLst>
                                      </p:cBhvr>
                                      <p:to>
                                        <p:strVal val="visible"/>
                                      </p:to>
                                    </p:set>
                                    <p:animEffect transition="in" filter="wipe(up)">
                                      <p:cBhvr>
                                        <p:cTn id="31" dur="500"/>
                                        <p:tgtEl>
                                          <p:spTgt spid="76811"/>
                                        </p:tgtEl>
                                      </p:cBhvr>
                                    </p:animEffect>
                                  </p:childTnLst>
                                </p:cTn>
                              </p:par>
                            </p:childTnLst>
                          </p:cTn>
                        </p:par>
                        <p:par>
                          <p:cTn id="32" fill="hold" nodeType="afterGroup">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76813"/>
                                        </p:tgtEl>
                                        <p:attrNameLst>
                                          <p:attrName>style.visibility</p:attrName>
                                        </p:attrNameLst>
                                      </p:cBhvr>
                                      <p:to>
                                        <p:strVal val="visible"/>
                                      </p:to>
                                    </p:set>
                                    <p:animEffect transition="in" filter="wipe(right)">
                                      <p:cBhvr>
                                        <p:cTn id="35" dur="500"/>
                                        <p:tgtEl>
                                          <p:spTgt spid="76813"/>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76815"/>
                                        </p:tgtEl>
                                        <p:attrNameLst>
                                          <p:attrName>style.visibility</p:attrName>
                                        </p:attrNameLst>
                                      </p:cBhvr>
                                      <p:to>
                                        <p:strVal val="visible"/>
                                      </p:to>
                                    </p:set>
                                    <p:animEffect transition="in" filter="wipe(up)">
                                      <p:cBhvr>
                                        <p:cTn id="38" dur="500"/>
                                        <p:tgtEl>
                                          <p:spTgt spid="76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p:bldP spid="76803" grpId="0" animBg="1"/>
      <p:bldP spid="76808" grpId="0" animBg="1"/>
      <p:bldP spid="76809" grpId="0" animBg="1"/>
      <p:bldP spid="76810" grpId="0" animBg="1"/>
      <p:bldP spid="76811" grpId="0" animBg="1"/>
      <p:bldP spid="76812" grpId="0" animBg="1"/>
      <p:bldP spid="76813" grpId="0" animBg="1"/>
      <p:bldP spid="76814" grpId="0" animBg="1"/>
      <p:bldP spid="7681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1524000" y="274638"/>
            <a:ext cx="9144000" cy="679449"/>
          </a:xfrm>
        </p:spPr>
        <p:txBody>
          <a:bodyPr>
            <a:normAutofit fontScale="90000"/>
          </a:bodyPr>
          <a:lstStyle/>
          <a:p>
            <a:pPr algn="ctr" eaLnBrk="1" hangingPunct="1"/>
            <a:r>
              <a:rPr lang="ru-RU" altLang="ru-RU" sz="2400" dirty="0">
                <a:hlinkClick r:id="rId3" action="ppaction://hlinksldjump"/>
              </a:rPr>
              <a:t>Простейшая модель циркулярных потоков </a:t>
            </a:r>
            <a:br>
              <a:rPr lang="ru-RU" altLang="ru-RU" sz="2400" dirty="0">
                <a:hlinkClick r:id="rId3" action="ppaction://hlinksldjump"/>
              </a:rPr>
            </a:br>
            <a:r>
              <a:rPr lang="ru-RU" altLang="ru-RU" sz="2400" dirty="0">
                <a:hlinkClick r:id="rId3" action="ppaction://hlinksldjump"/>
              </a:rPr>
              <a:t>в </a:t>
            </a:r>
            <a:r>
              <a:rPr lang="ru-RU" altLang="ru-RU" sz="2400" b="1" u="sng" dirty="0">
                <a:hlinkClick r:id="rId3" action="ppaction://hlinksldjump"/>
              </a:rPr>
              <a:t>рыночной</a:t>
            </a:r>
            <a:r>
              <a:rPr lang="ru-RU" altLang="ru-RU" sz="2400" dirty="0">
                <a:hlinkClick r:id="rId3" action="ppaction://hlinksldjump"/>
              </a:rPr>
              <a:t> экономике</a:t>
            </a:r>
            <a:endParaRPr lang="ru-RU" altLang="ru-RU" sz="2400" dirty="0"/>
          </a:p>
        </p:txBody>
      </p:sp>
      <p:sp>
        <p:nvSpPr>
          <p:cNvPr id="87059" name="Arc 8"/>
          <p:cNvSpPr>
            <a:spLocks/>
          </p:cNvSpPr>
          <p:nvPr/>
        </p:nvSpPr>
        <p:spPr bwMode="auto">
          <a:xfrm flipH="1" flipV="1">
            <a:off x="4762501" y="4389438"/>
            <a:ext cx="5076825" cy="1357312"/>
          </a:xfrm>
          <a:custGeom>
            <a:avLst/>
            <a:gdLst>
              <a:gd name="T0" fmla="*/ 0 w 43200"/>
              <a:gd name="T1" fmla="*/ 0 h 21600"/>
              <a:gd name="T2" fmla="*/ 2147483647 w 43200"/>
              <a:gd name="T3" fmla="*/ 0 h 21600"/>
              <a:gd name="T4" fmla="*/ 2147483647 w 43200"/>
              <a:gd name="T5" fmla="*/ 0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969696"/>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87060" name="Arc 9"/>
          <p:cNvSpPr>
            <a:spLocks/>
          </p:cNvSpPr>
          <p:nvPr/>
        </p:nvSpPr>
        <p:spPr bwMode="auto">
          <a:xfrm flipV="1">
            <a:off x="5146675" y="4362450"/>
            <a:ext cx="4222750" cy="954088"/>
          </a:xfrm>
          <a:custGeom>
            <a:avLst/>
            <a:gdLst>
              <a:gd name="T0" fmla="*/ 0 w 43200"/>
              <a:gd name="T1" fmla="*/ 0 h 21600"/>
              <a:gd name="T2" fmla="*/ 2147483647 w 43200"/>
              <a:gd name="T3" fmla="*/ 0 h 21600"/>
              <a:gd name="T4" fmla="*/ 0 w 43200"/>
              <a:gd name="T5" fmla="*/ 0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87057" name="Arc 11"/>
          <p:cNvSpPr>
            <a:spLocks/>
          </p:cNvSpPr>
          <p:nvPr/>
        </p:nvSpPr>
        <p:spPr bwMode="auto">
          <a:xfrm>
            <a:off x="4762501" y="2197100"/>
            <a:ext cx="5076825" cy="1358900"/>
          </a:xfrm>
          <a:custGeom>
            <a:avLst/>
            <a:gdLst>
              <a:gd name="T0" fmla="*/ 0 w 43200"/>
              <a:gd name="T1" fmla="*/ 0 h 21600"/>
              <a:gd name="T2" fmla="*/ 2147483647 w 43200"/>
              <a:gd name="T3" fmla="*/ 0 h 21600"/>
              <a:gd name="T4" fmla="*/ 2147483647 w 43200"/>
              <a:gd name="T5" fmla="*/ 0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969696"/>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87058" name="Arc 12"/>
          <p:cNvSpPr>
            <a:spLocks/>
          </p:cNvSpPr>
          <p:nvPr/>
        </p:nvSpPr>
        <p:spPr bwMode="auto">
          <a:xfrm flipH="1">
            <a:off x="5232400" y="2627314"/>
            <a:ext cx="4222750" cy="955675"/>
          </a:xfrm>
          <a:custGeom>
            <a:avLst/>
            <a:gdLst>
              <a:gd name="T0" fmla="*/ 0 w 43200"/>
              <a:gd name="T1" fmla="*/ 0 h 21600"/>
              <a:gd name="T2" fmla="*/ 2147483647 w 43200"/>
              <a:gd name="T3" fmla="*/ 0 h 21600"/>
              <a:gd name="T4" fmla="*/ 0 w 43200"/>
              <a:gd name="T5" fmla="*/ 0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close/>
              </a:path>
            </a:pathLst>
          </a:custGeom>
          <a:noFill/>
          <a:ln w="7620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27655" name="Rectangle 13"/>
          <p:cNvSpPr>
            <a:spLocks noChangeArrowheads="1"/>
          </p:cNvSpPr>
          <p:nvPr/>
        </p:nvSpPr>
        <p:spPr bwMode="auto">
          <a:xfrm>
            <a:off x="8877300" y="3586164"/>
            <a:ext cx="1270000" cy="771525"/>
          </a:xfrm>
          <a:prstGeom prst="rect">
            <a:avLst/>
          </a:prstGeom>
          <a:noFill/>
          <a:ln w="25400"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7656" name="Rectangle 15"/>
          <p:cNvSpPr>
            <a:spLocks noChangeArrowheads="1"/>
          </p:cNvSpPr>
          <p:nvPr/>
        </p:nvSpPr>
        <p:spPr bwMode="auto">
          <a:xfrm>
            <a:off x="9117013" y="3811589"/>
            <a:ext cx="8509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Фирмы</a:t>
            </a:r>
            <a:r>
              <a:rPr lang="ru-RU" altLang="ru-RU" sz="1200" b="1" dirty="0">
                <a:solidFill>
                  <a:srgbClr val="000000"/>
                </a:solidFill>
                <a:latin typeface="Times New Roman" panose="02020603050405020304" pitchFamily="18" charset="0"/>
              </a:rPr>
              <a:t> </a:t>
            </a:r>
            <a:endParaRPr lang="ru-RU" altLang="ru-RU" dirty="0"/>
          </a:p>
        </p:txBody>
      </p:sp>
      <p:sp>
        <p:nvSpPr>
          <p:cNvPr id="27657" name="Rectangle 14"/>
          <p:cNvSpPr>
            <a:spLocks noChangeArrowheads="1"/>
          </p:cNvSpPr>
          <p:nvPr/>
        </p:nvSpPr>
        <p:spPr bwMode="auto">
          <a:xfrm>
            <a:off x="4295775" y="3830638"/>
            <a:ext cx="16081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Домохозяйства</a:t>
            </a:r>
            <a:r>
              <a:rPr lang="ru-RU" altLang="ru-RU" sz="1200" b="1" dirty="0">
                <a:solidFill>
                  <a:srgbClr val="000000"/>
                </a:solidFill>
                <a:latin typeface="Times New Roman" panose="02020603050405020304" pitchFamily="18" charset="0"/>
              </a:rPr>
              <a:t> </a:t>
            </a:r>
            <a:endParaRPr lang="ru-RU" altLang="ru-RU" dirty="0"/>
          </a:p>
        </p:txBody>
      </p:sp>
      <p:sp>
        <p:nvSpPr>
          <p:cNvPr id="27658" name="Rectangle 16"/>
          <p:cNvSpPr>
            <a:spLocks noChangeArrowheads="1"/>
          </p:cNvSpPr>
          <p:nvPr/>
        </p:nvSpPr>
        <p:spPr bwMode="auto">
          <a:xfrm>
            <a:off x="4227514" y="3562350"/>
            <a:ext cx="1711325" cy="782638"/>
          </a:xfrm>
          <a:prstGeom prst="rect">
            <a:avLst/>
          </a:prstGeom>
          <a:noFill/>
          <a:ln w="25400"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 name="Rectangle 17"/>
          <p:cNvSpPr>
            <a:spLocks noChangeArrowheads="1"/>
          </p:cNvSpPr>
          <p:nvPr/>
        </p:nvSpPr>
        <p:spPr bwMode="auto">
          <a:xfrm>
            <a:off x="5953126" y="4872039"/>
            <a:ext cx="2640013" cy="490537"/>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Права пользования факторами производства</a:t>
            </a:r>
          </a:p>
        </p:txBody>
      </p:sp>
      <p:sp>
        <p:nvSpPr>
          <p:cNvPr id="3" name="Rectangle 18"/>
          <p:cNvSpPr>
            <a:spLocks noChangeArrowheads="1"/>
          </p:cNvSpPr>
          <p:nvPr/>
        </p:nvSpPr>
        <p:spPr bwMode="auto">
          <a:xfrm>
            <a:off x="6165851" y="1739901"/>
            <a:ext cx="2233613" cy="614363"/>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Оплата</a:t>
            </a:r>
            <a:r>
              <a:rPr lang="ru-RU" altLang="ru-RU" sz="1100" b="1" dirty="0">
                <a:solidFill>
                  <a:srgbClr val="000000"/>
                </a:solidFill>
                <a:latin typeface="Times New Roman" panose="02020603050405020304" pitchFamily="18" charset="0"/>
              </a:rPr>
              <a:t> </a:t>
            </a:r>
            <a:r>
              <a:rPr lang="ru-RU" altLang="ru-RU" sz="1600" b="1" dirty="0">
                <a:solidFill>
                  <a:srgbClr val="000000"/>
                </a:solidFill>
                <a:latin typeface="Arial Rounded MT Bold" panose="020F0704030504030204" pitchFamily="34" charset="0"/>
              </a:rPr>
              <a:t>средств существования </a:t>
            </a:r>
          </a:p>
        </p:txBody>
      </p:sp>
      <p:sp>
        <p:nvSpPr>
          <p:cNvPr id="4" name="Rectangle 19"/>
          <p:cNvSpPr>
            <a:spLocks noChangeArrowheads="1"/>
          </p:cNvSpPr>
          <p:nvPr/>
        </p:nvSpPr>
        <p:spPr bwMode="auto">
          <a:xfrm>
            <a:off x="5973763" y="5500689"/>
            <a:ext cx="2506662" cy="566737"/>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Оплата аренды факторов производства</a:t>
            </a:r>
          </a:p>
        </p:txBody>
      </p:sp>
      <p:sp>
        <p:nvSpPr>
          <p:cNvPr id="87050" name="Rectangle 20"/>
          <p:cNvSpPr>
            <a:spLocks noChangeArrowheads="1"/>
          </p:cNvSpPr>
          <p:nvPr/>
        </p:nvSpPr>
        <p:spPr bwMode="auto">
          <a:xfrm>
            <a:off x="6083300" y="2403476"/>
            <a:ext cx="2395538" cy="504825"/>
          </a:xfrm>
          <a:prstGeom prst="rect">
            <a:avLst/>
          </a:prstGeom>
          <a:solidFill>
            <a:srgbClr val="FFFFFF"/>
          </a:solidFill>
          <a:ln w="9525">
            <a:solidFill>
              <a:srgbClr val="000000"/>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Средства существования людей</a:t>
            </a:r>
          </a:p>
        </p:txBody>
      </p:sp>
      <p:sp>
        <p:nvSpPr>
          <p:cNvPr id="87051" name="AutoShape 21"/>
          <p:cNvSpPr>
            <a:spLocks noChangeArrowheads="1"/>
          </p:cNvSpPr>
          <p:nvPr/>
        </p:nvSpPr>
        <p:spPr bwMode="auto">
          <a:xfrm>
            <a:off x="1733551" y="1347789"/>
            <a:ext cx="3425825" cy="954087"/>
          </a:xfrm>
          <a:prstGeom prst="wedgeRoundRectCallout">
            <a:avLst>
              <a:gd name="adj1" fmla="val 59917"/>
              <a:gd name="adj2" fmla="val 76620"/>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Циркулярный поток денег</a:t>
            </a:r>
          </a:p>
          <a:p>
            <a:pPr algn="ctr" eaLnBrk="1" hangingPunct="1"/>
            <a:r>
              <a:rPr lang="ru-RU" altLang="ru-RU" sz="1600" dirty="0">
                <a:latin typeface="Arial Rounded MT Bold" panose="020F0704030504030204" pitchFamily="34" charset="0"/>
              </a:rPr>
              <a:t>(</a:t>
            </a:r>
            <a:r>
              <a:rPr lang="ru-RU" altLang="ru-RU" sz="1600" b="1" dirty="0">
                <a:solidFill>
                  <a:srgbClr val="F93913"/>
                </a:solidFill>
              </a:rPr>
              <a:t>«</a:t>
            </a:r>
            <a:r>
              <a:rPr lang="ru-RU" altLang="ru-RU" sz="1600" b="1" dirty="0">
                <a:latin typeface="Arial Rounded MT Bold" panose="020F0704030504030204" pitchFamily="34" charset="0"/>
              </a:rPr>
              <a:t>движущая</a:t>
            </a:r>
            <a:r>
              <a:rPr lang="ru-RU" altLang="ru-RU" sz="1600" b="1" dirty="0">
                <a:solidFill>
                  <a:srgbClr val="F93913"/>
                </a:solidFill>
              </a:rPr>
              <a:t>»</a:t>
            </a:r>
            <a:r>
              <a:rPr lang="ru-RU" altLang="ru-RU" sz="1600" dirty="0">
                <a:latin typeface="Arial Rounded MT Bold" panose="020F0704030504030204" pitchFamily="34" charset="0"/>
              </a:rPr>
              <a:t> сторона хозяйствования)</a:t>
            </a:r>
          </a:p>
        </p:txBody>
      </p:sp>
      <p:sp>
        <p:nvSpPr>
          <p:cNvPr id="87052" name="AutoShape 22"/>
          <p:cNvSpPr>
            <a:spLocks noChangeArrowheads="1"/>
          </p:cNvSpPr>
          <p:nvPr/>
        </p:nvSpPr>
        <p:spPr bwMode="auto">
          <a:xfrm>
            <a:off x="1881189" y="5514976"/>
            <a:ext cx="3627437" cy="931544"/>
          </a:xfrm>
          <a:prstGeom prst="wedgeRoundRectCallout">
            <a:avLst>
              <a:gd name="adj1" fmla="val 60634"/>
              <a:gd name="adj2" fmla="val -96491"/>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Потоки благ и прав пользования ими</a:t>
            </a:r>
            <a:r>
              <a:rPr lang="ru-RU" altLang="ru-RU" sz="1600" dirty="0"/>
              <a:t> </a:t>
            </a:r>
            <a:r>
              <a:rPr lang="ru-RU" altLang="ru-RU" sz="1600" dirty="0">
                <a:latin typeface="Arial Rounded MT Bold" panose="020F0704030504030204" pitchFamily="34" charset="0"/>
              </a:rPr>
              <a:t>(</a:t>
            </a:r>
            <a:r>
              <a:rPr lang="ru-RU" altLang="ru-RU" sz="1600" b="1" dirty="0">
                <a:latin typeface="Arial Rounded MT Bold" panose="020F0704030504030204" pitchFamily="34" charset="0"/>
              </a:rPr>
              <a:t>определяющая</a:t>
            </a:r>
            <a:r>
              <a:rPr lang="ru-RU" altLang="ru-RU" sz="1600" dirty="0">
                <a:latin typeface="Arial Rounded MT Bold" panose="020F0704030504030204" pitchFamily="34" charset="0"/>
              </a:rPr>
              <a:t> сторона хозяйствования)</a:t>
            </a:r>
          </a:p>
        </p:txBody>
      </p:sp>
      <p:sp>
        <p:nvSpPr>
          <p:cNvPr id="87053" name="Text Box 23"/>
          <p:cNvSpPr txBox="1">
            <a:spLocks noChangeArrowheads="1"/>
          </p:cNvSpPr>
          <p:nvPr/>
        </p:nvSpPr>
        <p:spPr bwMode="auto">
          <a:xfrm>
            <a:off x="6191250" y="3079751"/>
            <a:ext cx="2179638"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000000"/>
                </a:solidFill>
                <a:latin typeface="Arial Rounded MT Bold" panose="020F0704030504030204" pitchFamily="34" charset="0"/>
              </a:rPr>
              <a:t>купли-продажи</a:t>
            </a:r>
            <a:r>
              <a:rPr lang="ru-RU" altLang="ru-RU" sz="1200" b="1" dirty="0">
                <a:latin typeface="Times New Roman" panose="02020603050405020304" pitchFamily="18" charset="0"/>
              </a:rPr>
              <a:t> </a:t>
            </a:r>
            <a:r>
              <a:rPr lang="ru-RU" altLang="ru-RU" sz="1600" b="1" dirty="0">
                <a:solidFill>
                  <a:srgbClr val="000000"/>
                </a:solidFill>
                <a:latin typeface="Arial Rounded MT Bold" panose="020F0704030504030204" pitchFamily="34" charset="0"/>
              </a:rPr>
              <a:t>благ</a:t>
            </a:r>
          </a:p>
          <a:p>
            <a:pPr algn="ctr" eaLnBrk="1" hangingPunct="1"/>
            <a:r>
              <a:rPr lang="ru-RU" altLang="ru-RU" sz="1200" b="1" dirty="0">
                <a:latin typeface="Times New Roman" panose="02020603050405020304" pitchFamily="18" charset="0"/>
                <a:sym typeface="Symbol" panose="05050102010706020507" pitchFamily="18" charset="2"/>
              </a:rPr>
              <a:t></a:t>
            </a:r>
            <a:endParaRPr lang="ru-RU" altLang="ru-RU" sz="1200" b="1" dirty="0">
              <a:latin typeface="Times New Roman" panose="02020603050405020304" pitchFamily="18" charset="0"/>
            </a:endParaRPr>
          </a:p>
          <a:p>
            <a:pPr algn="ctr" eaLnBrk="1" hangingPunct="1"/>
            <a:r>
              <a:rPr lang="ru-RU" altLang="ru-RU" sz="1600" b="1" dirty="0">
                <a:solidFill>
                  <a:srgbClr val="000000"/>
                </a:solidFill>
                <a:latin typeface="Arial Rounded MT Bold" panose="020F0704030504030204" pitchFamily="34" charset="0"/>
              </a:rPr>
              <a:t>Рынки</a:t>
            </a:r>
          </a:p>
          <a:p>
            <a:pPr algn="ctr" eaLnBrk="1" hangingPunct="1"/>
            <a:r>
              <a:rPr lang="ru-RU" altLang="ru-RU" sz="1200" b="1" dirty="0">
                <a:latin typeface="Times New Roman" panose="02020603050405020304" pitchFamily="18" charset="0"/>
                <a:sym typeface="Symbol" panose="05050102010706020507" pitchFamily="18" charset="2"/>
              </a:rPr>
              <a:t></a:t>
            </a:r>
          </a:p>
          <a:p>
            <a:pPr algn="ctr" eaLnBrk="1" hangingPunct="1"/>
            <a:r>
              <a:rPr lang="ru-RU" altLang="ru-RU" sz="1600" b="1" dirty="0">
                <a:solidFill>
                  <a:srgbClr val="000000"/>
                </a:solidFill>
                <a:latin typeface="Arial Rounded MT Bold" panose="020F0704030504030204" pitchFamily="34" charset="0"/>
              </a:rPr>
              <a:t>аренды</a:t>
            </a:r>
            <a:r>
              <a:rPr lang="ru-RU" altLang="ru-RU" sz="1200" b="1" dirty="0">
                <a:latin typeface="Times New Roman" panose="02020603050405020304" pitchFamily="18" charset="0"/>
              </a:rPr>
              <a:t> </a:t>
            </a:r>
            <a:r>
              <a:rPr lang="ru-RU" altLang="ru-RU" sz="1600" b="1" dirty="0">
                <a:solidFill>
                  <a:srgbClr val="000000"/>
                </a:solidFill>
                <a:latin typeface="Arial Rounded MT Bold" panose="020F0704030504030204" pitchFamily="34" charset="0"/>
              </a:rPr>
              <a:t>факторов</a:t>
            </a:r>
          </a:p>
        </p:txBody>
      </p:sp>
      <p:sp>
        <p:nvSpPr>
          <p:cNvPr id="40984" name="AutoShape 24"/>
          <p:cNvSpPr>
            <a:spLocks/>
          </p:cNvSpPr>
          <p:nvPr/>
        </p:nvSpPr>
        <p:spPr bwMode="auto">
          <a:xfrm>
            <a:off x="2678114" y="2600326"/>
            <a:ext cx="2090737" cy="625473"/>
          </a:xfrm>
          <a:prstGeom prst="borderCallout1">
            <a:avLst>
              <a:gd name="adj1" fmla="val 14574"/>
              <a:gd name="adj2" fmla="val -3644"/>
              <a:gd name="adj3" fmla="val -75912"/>
              <a:gd name="adj4" fmla="val -7213"/>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t>Вопрос: </a:t>
            </a:r>
            <a:br>
              <a:rPr lang="ru-RU" altLang="ru-RU" sz="1600" dirty="0"/>
            </a:br>
            <a:r>
              <a:rPr lang="ru-RU" altLang="ru-RU" sz="1600" dirty="0"/>
              <a:t>почему </a:t>
            </a:r>
            <a:r>
              <a:rPr lang="ru-RU" altLang="ru-RU" sz="1600" dirty="0" smtClean="0"/>
              <a:t>кавычки</a:t>
            </a:r>
            <a:r>
              <a:rPr lang="ru-RU" altLang="ru-RU" sz="1600" dirty="0"/>
              <a:t>?</a:t>
            </a:r>
          </a:p>
        </p:txBody>
      </p:sp>
      <p:sp>
        <p:nvSpPr>
          <p:cNvPr id="87062" name="Text Box 22"/>
          <p:cNvSpPr txBox="1">
            <a:spLocks noChangeArrowheads="1"/>
          </p:cNvSpPr>
          <p:nvPr/>
        </p:nvSpPr>
        <p:spPr bwMode="auto">
          <a:xfrm>
            <a:off x="7807569" y="1133475"/>
            <a:ext cx="42637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b="1" dirty="0"/>
              <a:t>Сравните </a:t>
            </a:r>
            <a:r>
              <a:rPr lang="ru-RU" altLang="ru-RU" b="1" dirty="0" smtClean="0"/>
              <a:t>с предыдущим слайдом!</a:t>
            </a:r>
            <a:endParaRPr lang="ru-RU" altLang="ru-RU" b="1" dirty="0"/>
          </a:p>
        </p:txBody>
      </p:sp>
      <p:sp>
        <p:nvSpPr>
          <p:cNvPr id="20" name="AutoShape 24"/>
          <p:cNvSpPr>
            <a:spLocks/>
          </p:cNvSpPr>
          <p:nvPr/>
        </p:nvSpPr>
        <p:spPr bwMode="auto">
          <a:xfrm>
            <a:off x="914400" y="3517900"/>
            <a:ext cx="2689225" cy="1844675"/>
          </a:xfrm>
          <a:prstGeom prst="borderCallout1">
            <a:avLst>
              <a:gd name="adj1" fmla="val 14574"/>
              <a:gd name="adj2" fmla="val -3644"/>
              <a:gd name="adj3" fmla="val 18918"/>
              <a:gd name="adj4" fmla="val -3831"/>
            </a:avLst>
          </a:prstGeom>
          <a:solidFill>
            <a:srgbClr val="FF000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smtClean="0"/>
              <a:t>Потому что на самом деле движут интересы:</a:t>
            </a:r>
          </a:p>
          <a:p>
            <a:pPr algn="ctr" eaLnBrk="1" hangingPunct="1"/>
            <a:r>
              <a:rPr lang="ru-RU" altLang="ru-RU" sz="1600" dirty="0" smtClean="0"/>
              <a:t>само-сохранения  и </a:t>
            </a:r>
            <a:br>
              <a:rPr lang="ru-RU" altLang="ru-RU" sz="1600" dirty="0" smtClean="0"/>
            </a:br>
            <a:r>
              <a:rPr lang="ru-RU" altLang="ru-RU" sz="1600" dirty="0" smtClean="0"/>
              <a:t>само-изменений (качественных, количественных, пространственных)</a:t>
            </a:r>
            <a:endParaRPr lang="ru-RU" altLang="ru-RU" sz="1600" dirty="0"/>
          </a:p>
        </p:txBody>
      </p:sp>
    </p:spTree>
    <p:extLst>
      <p:ext uri="{BB962C8B-B14F-4D97-AF65-F5344CB8AC3E}">
        <p14:creationId xmlns:p14="http://schemas.microsoft.com/office/powerpoint/2010/main" val="2117134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0984"/>
                                        </p:tgtEl>
                                        <p:attrNameLst>
                                          <p:attrName>style.visibility</p:attrName>
                                        </p:attrNameLst>
                                      </p:cBhvr>
                                      <p:to>
                                        <p:strVal val="visible"/>
                                      </p:to>
                                    </p:set>
                                    <p:animEffect transition="in" filter="wipe(up)">
                                      <p:cBhvr>
                                        <p:cTn id="7" dur="500"/>
                                        <p:tgtEl>
                                          <p:spTgt spid="409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4" grpId="0" animBg="1"/>
      <p:bldP spid="2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eaLnBrk="1" hangingPunct="1"/>
            <a:r>
              <a:rPr lang="ru-RU" altLang="ru-RU" sz="2400" b="1" dirty="0">
                <a:solidFill>
                  <a:srgbClr val="F93913"/>
                </a:solidFill>
              </a:rPr>
              <a:t>Модель</a:t>
            </a:r>
            <a:r>
              <a:rPr lang="ru-RU" altLang="ru-RU" sz="2400" b="1" dirty="0"/>
              <a:t> принятия и выполнения хозяйственных решений (версия 2 – ориентированная на процессы)</a:t>
            </a:r>
            <a:r>
              <a:rPr lang="ru-RU" altLang="ru-RU" sz="2400" dirty="0"/>
              <a:t> </a:t>
            </a:r>
          </a:p>
        </p:txBody>
      </p:sp>
      <p:sp>
        <p:nvSpPr>
          <p:cNvPr id="77826" name="Arc 5"/>
          <p:cNvSpPr>
            <a:spLocks/>
          </p:cNvSpPr>
          <p:nvPr/>
        </p:nvSpPr>
        <p:spPr bwMode="auto">
          <a:xfrm flipH="1">
            <a:off x="2582863" y="1931989"/>
            <a:ext cx="6704012" cy="1652587"/>
          </a:xfrm>
          <a:custGeom>
            <a:avLst/>
            <a:gdLst>
              <a:gd name="T0" fmla="*/ 0 w 41837"/>
              <a:gd name="T1" fmla="*/ 2147483647 h 21600"/>
              <a:gd name="T2" fmla="*/ 2147483647 w 41837"/>
              <a:gd name="T3" fmla="*/ 2147483647 h 21600"/>
              <a:gd name="T4" fmla="*/ 2147483647 w 41837"/>
              <a:gd name="T5" fmla="*/ 2147483647 h 21600"/>
              <a:gd name="T6" fmla="*/ 0 60000 65536"/>
              <a:gd name="T7" fmla="*/ 0 60000 65536"/>
              <a:gd name="T8" fmla="*/ 0 60000 65536"/>
              <a:gd name="T9" fmla="*/ 0 w 41837"/>
              <a:gd name="T10" fmla="*/ 0 h 21600"/>
              <a:gd name="T11" fmla="*/ 41837 w 41837"/>
              <a:gd name="T12" fmla="*/ 21600 h 21600"/>
            </a:gdLst>
            <a:ahLst/>
            <a:cxnLst>
              <a:cxn ang="T6">
                <a:pos x="T0" y="T1"/>
              </a:cxn>
              <a:cxn ang="T7">
                <a:pos x="T2" y="T3"/>
              </a:cxn>
              <a:cxn ang="T8">
                <a:pos x="T4" y="T5"/>
              </a:cxn>
            </a:cxnLst>
            <a:rect l="T9" t="T10" r="T11" b="T12"/>
            <a:pathLst>
              <a:path w="41837" h="21600" fill="none" extrusionOk="0">
                <a:moveTo>
                  <a:pt x="-1" y="15793"/>
                </a:moveTo>
                <a:cubicBezTo>
                  <a:pt x="2605" y="6457"/>
                  <a:pt x="11111" y="-1"/>
                  <a:pt x="20805" y="0"/>
                </a:cubicBezTo>
                <a:cubicBezTo>
                  <a:pt x="30839" y="0"/>
                  <a:pt x="39552" y="6910"/>
                  <a:pt x="41837" y="16680"/>
                </a:cubicBezTo>
              </a:path>
              <a:path w="41837" h="21600" stroke="0" extrusionOk="0">
                <a:moveTo>
                  <a:pt x="-1" y="15793"/>
                </a:moveTo>
                <a:cubicBezTo>
                  <a:pt x="2605" y="6457"/>
                  <a:pt x="11111" y="-1"/>
                  <a:pt x="20805" y="0"/>
                </a:cubicBezTo>
                <a:cubicBezTo>
                  <a:pt x="30839" y="0"/>
                  <a:pt x="39552" y="6910"/>
                  <a:pt x="41837" y="16680"/>
                </a:cubicBezTo>
                <a:lnTo>
                  <a:pt x="20805" y="21600"/>
                </a:lnTo>
                <a:close/>
              </a:path>
            </a:pathLst>
          </a:custGeom>
          <a:noFill/>
          <a:ln w="1270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7827" name="Arc 6"/>
          <p:cNvSpPr>
            <a:spLocks/>
          </p:cNvSpPr>
          <p:nvPr/>
        </p:nvSpPr>
        <p:spPr bwMode="auto">
          <a:xfrm flipH="1">
            <a:off x="5449889" y="2238375"/>
            <a:ext cx="3824287" cy="1341438"/>
          </a:xfrm>
          <a:custGeom>
            <a:avLst/>
            <a:gdLst>
              <a:gd name="T0" fmla="*/ 0 w 41541"/>
              <a:gd name="T1" fmla="*/ 2147483647 h 21600"/>
              <a:gd name="T2" fmla="*/ 2147483647 w 41541"/>
              <a:gd name="T3" fmla="*/ 2147483647 h 21600"/>
              <a:gd name="T4" fmla="*/ 2147483647 w 41541"/>
              <a:gd name="T5" fmla="*/ 2147483647 h 21600"/>
              <a:gd name="T6" fmla="*/ 0 60000 65536"/>
              <a:gd name="T7" fmla="*/ 0 60000 65536"/>
              <a:gd name="T8" fmla="*/ 0 60000 65536"/>
              <a:gd name="T9" fmla="*/ 0 w 41541"/>
              <a:gd name="T10" fmla="*/ 0 h 21600"/>
              <a:gd name="T11" fmla="*/ 41541 w 41541"/>
              <a:gd name="T12" fmla="*/ 21600 h 21600"/>
            </a:gdLst>
            <a:ahLst/>
            <a:cxnLst>
              <a:cxn ang="T6">
                <a:pos x="T0" y="T1"/>
              </a:cxn>
              <a:cxn ang="T7">
                <a:pos x="T2" y="T3"/>
              </a:cxn>
              <a:cxn ang="T8">
                <a:pos x="T4" y="T5"/>
              </a:cxn>
            </a:cxnLst>
            <a:rect l="T9" t="T10" r="T11" b="T12"/>
            <a:pathLst>
              <a:path w="41541" h="21600" fill="none" extrusionOk="0">
                <a:moveTo>
                  <a:pt x="0" y="14743"/>
                </a:moveTo>
                <a:cubicBezTo>
                  <a:pt x="2948" y="5936"/>
                  <a:pt x="11195" y="-1"/>
                  <a:pt x="20483" y="0"/>
                </a:cubicBezTo>
                <a:cubicBezTo>
                  <a:pt x="30560" y="0"/>
                  <a:pt x="39298" y="6968"/>
                  <a:pt x="41541" y="16792"/>
                </a:cubicBezTo>
              </a:path>
              <a:path w="41541" h="21600" stroke="0" extrusionOk="0">
                <a:moveTo>
                  <a:pt x="0" y="14743"/>
                </a:moveTo>
                <a:cubicBezTo>
                  <a:pt x="2948" y="5936"/>
                  <a:pt x="11195" y="-1"/>
                  <a:pt x="20483" y="0"/>
                </a:cubicBezTo>
                <a:cubicBezTo>
                  <a:pt x="30560" y="0"/>
                  <a:pt x="39298" y="6968"/>
                  <a:pt x="41541" y="16792"/>
                </a:cubicBezTo>
                <a:lnTo>
                  <a:pt x="20483" y="21600"/>
                </a:lnTo>
                <a:close/>
              </a:path>
            </a:pathLst>
          </a:custGeom>
          <a:noFill/>
          <a:ln w="5715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7828" name="Arc 7"/>
          <p:cNvSpPr>
            <a:spLocks/>
          </p:cNvSpPr>
          <p:nvPr/>
        </p:nvSpPr>
        <p:spPr bwMode="auto">
          <a:xfrm flipV="1">
            <a:off x="5441951" y="4156076"/>
            <a:ext cx="3768725" cy="1190625"/>
          </a:xfrm>
          <a:custGeom>
            <a:avLst/>
            <a:gdLst>
              <a:gd name="T0" fmla="*/ 0 w 42642"/>
              <a:gd name="T1" fmla="*/ 2147483647 h 21600"/>
              <a:gd name="T2" fmla="*/ 2147483647 w 42642"/>
              <a:gd name="T3" fmla="*/ 2147483647 h 21600"/>
              <a:gd name="T4" fmla="*/ 2147483647 w 42642"/>
              <a:gd name="T5" fmla="*/ 2147483647 h 21600"/>
              <a:gd name="T6" fmla="*/ 0 60000 65536"/>
              <a:gd name="T7" fmla="*/ 0 60000 65536"/>
              <a:gd name="T8" fmla="*/ 0 60000 65536"/>
              <a:gd name="T9" fmla="*/ 0 w 42642"/>
              <a:gd name="T10" fmla="*/ 0 h 21600"/>
              <a:gd name="T11" fmla="*/ 42642 w 42642"/>
              <a:gd name="T12" fmla="*/ 21600 h 21600"/>
            </a:gdLst>
            <a:ahLst/>
            <a:cxnLst>
              <a:cxn ang="T6">
                <a:pos x="T0" y="T1"/>
              </a:cxn>
              <a:cxn ang="T7">
                <a:pos x="T2" y="T3"/>
              </a:cxn>
              <a:cxn ang="T8">
                <a:pos x="T4" y="T5"/>
              </a:cxn>
            </a:cxnLst>
            <a:rect l="T9" t="T10" r="T11" b="T12"/>
            <a:pathLst>
              <a:path w="42642" h="21600" fill="none" extrusionOk="0">
                <a:moveTo>
                  <a:pt x="0" y="20380"/>
                </a:moveTo>
                <a:cubicBezTo>
                  <a:pt x="647" y="8942"/>
                  <a:pt x="10110" y="-1"/>
                  <a:pt x="21566" y="0"/>
                </a:cubicBezTo>
                <a:cubicBezTo>
                  <a:pt x="31672" y="0"/>
                  <a:pt x="40427" y="7007"/>
                  <a:pt x="42641" y="16869"/>
                </a:cubicBezTo>
              </a:path>
              <a:path w="42642" h="21600" stroke="0" extrusionOk="0">
                <a:moveTo>
                  <a:pt x="0" y="20380"/>
                </a:moveTo>
                <a:cubicBezTo>
                  <a:pt x="647" y="8942"/>
                  <a:pt x="10110" y="-1"/>
                  <a:pt x="21566" y="0"/>
                </a:cubicBezTo>
                <a:cubicBezTo>
                  <a:pt x="31672" y="0"/>
                  <a:pt x="40427" y="7007"/>
                  <a:pt x="42641" y="16869"/>
                </a:cubicBezTo>
                <a:lnTo>
                  <a:pt x="21566" y="21600"/>
                </a:lnTo>
                <a:close/>
              </a:path>
            </a:pathLst>
          </a:custGeom>
          <a:noFill/>
          <a:ln w="57150">
            <a:solidFill>
              <a:srgbClr val="969696"/>
            </a:solidFill>
            <a:round/>
            <a:headEnd type="oval" w="med" len="med"/>
            <a:tailEnd type="none"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7829" name="Arc 8"/>
          <p:cNvSpPr>
            <a:spLocks/>
          </p:cNvSpPr>
          <p:nvPr/>
        </p:nvSpPr>
        <p:spPr bwMode="auto">
          <a:xfrm flipV="1">
            <a:off x="2592389" y="4064000"/>
            <a:ext cx="6689725" cy="1676400"/>
          </a:xfrm>
          <a:custGeom>
            <a:avLst/>
            <a:gdLst>
              <a:gd name="T0" fmla="*/ 0 w 42769"/>
              <a:gd name="T1" fmla="*/ 2147483647 h 21600"/>
              <a:gd name="T2" fmla="*/ 2147483647 w 42769"/>
              <a:gd name="T3" fmla="*/ 2147483647 h 21600"/>
              <a:gd name="T4" fmla="*/ 2147483647 w 42769"/>
              <a:gd name="T5" fmla="*/ 2147483647 h 21600"/>
              <a:gd name="T6" fmla="*/ 0 60000 65536"/>
              <a:gd name="T7" fmla="*/ 0 60000 65536"/>
              <a:gd name="T8" fmla="*/ 0 60000 65536"/>
              <a:gd name="T9" fmla="*/ 0 w 42769"/>
              <a:gd name="T10" fmla="*/ 0 h 21600"/>
              <a:gd name="T11" fmla="*/ 42769 w 42769"/>
              <a:gd name="T12" fmla="*/ 21600 h 21600"/>
            </a:gdLst>
            <a:ahLst/>
            <a:cxnLst>
              <a:cxn ang="T6">
                <a:pos x="T0" y="T1"/>
              </a:cxn>
              <a:cxn ang="T7">
                <a:pos x="T2" y="T3"/>
              </a:cxn>
              <a:cxn ang="T8">
                <a:pos x="T4" y="T5"/>
              </a:cxn>
            </a:cxnLst>
            <a:rect l="T9" t="T10" r="T11" b="T12"/>
            <a:pathLst>
              <a:path w="42769" h="21600" fill="none" extrusionOk="0">
                <a:moveTo>
                  <a:pt x="0" y="18433"/>
                </a:moveTo>
                <a:cubicBezTo>
                  <a:pt x="1570" y="7842"/>
                  <a:pt x="10660" y="-1"/>
                  <a:pt x="21367" y="0"/>
                </a:cubicBezTo>
                <a:cubicBezTo>
                  <a:pt x="32169" y="0"/>
                  <a:pt x="41311" y="7980"/>
                  <a:pt x="42769" y="18684"/>
                </a:cubicBezTo>
              </a:path>
              <a:path w="42769" h="21600" stroke="0" extrusionOk="0">
                <a:moveTo>
                  <a:pt x="0" y="18433"/>
                </a:moveTo>
                <a:cubicBezTo>
                  <a:pt x="1570" y="7842"/>
                  <a:pt x="10660" y="-1"/>
                  <a:pt x="21367" y="0"/>
                </a:cubicBezTo>
                <a:cubicBezTo>
                  <a:pt x="32169" y="0"/>
                  <a:pt x="41311" y="7980"/>
                  <a:pt x="42769" y="18684"/>
                </a:cubicBezTo>
                <a:lnTo>
                  <a:pt x="21367" y="21600"/>
                </a:lnTo>
                <a:close/>
              </a:path>
            </a:pathLst>
          </a:custGeom>
          <a:noFill/>
          <a:ln w="127000">
            <a:solidFill>
              <a:srgbClr val="969696"/>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7830" name="Text Box 9"/>
          <p:cNvSpPr txBox="1">
            <a:spLocks noChangeArrowheads="1"/>
          </p:cNvSpPr>
          <p:nvPr/>
        </p:nvSpPr>
        <p:spPr bwMode="auto">
          <a:xfrm>
            <a:off x="4905375" y="5057776"/>
            <a:ext cx="5468938" cy="51276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100" dirty="0">
                <a:latin typeface="Times New Roman" panose="02020603050405020304" pitchFamily="18" charset="0"/>
                <a:sym typeface="Wingdings" panose="05000000000000000000" pitchFamily="2" charset="2"/>
              </a:rPr>
              <a:t></a:t>
            </a:r>
            <a:r>
              <a:rPr lang="ru-RU" altLang="ru-RU" sz="1100" dirty="0">
                <a:latin typeface="Times New Roman" panose="02020603050405020304" pitchFamily="18" charset="0"/>
              </a:rPr>
              <a:t> </a:t>
            </a:r>
            <a:r>
              <a:rPr lang="ru-RU" altLang="ru-RU" sz="1400" b="1" dirty="0">
                <a:latin typeface="Arial Rounded MT Bold" panose="020F0704030504030204" pitchFamily="34" charset="0"/>
              </a:rPr>
              <a:t>Планирование</a:t>
            </a:r>
            <a:r>
              <a:rPr lang="ru-RU" altLang="ru-RU" sz="1400" dirty="0">
                <a:latin typeface="Arial Rounded MT Bold" panose="020F0704030504030204" pitchFamily="34" charset="0"/>
              </a:rPr>
              <a:t> средств достижения целей (план  –  </a:t>
            </a:r>
            <a:r>
              <a:rPr lang="en-US" altLang="ru-RU" sz="1400" dirty="0">
                <a:latin typeface="Arial Rounded MT Bold" panose="020F0704030504030204" pitchFamily="34" charset="0"/>
              </a:rPr>
              <a:t>ex</a:t>
            </a:r>
            <a:r>
              <a:rPr lang="ru-RU" altLang="ru-RU" sz="1400" dirty="0">
                <a:latin typeface="Arial Rounded MT Bold" panose="020F0704030504030204" pitchFamily="34" charset="0"/>
              </a:rPr>
              <a:t> </a:t>
            </a:r>
            <a:r>
              <a:rPr lang="en-US" altLang="ru-RU" sz="1400" dirty="0">
                <a:latin typeface="Arial Rounded MT Bold" panose="020F0704030504030204" pitchFamily="34" charset="0"/>
              </a:rPr>
              <a:t>ante</a:t>
            </a:r>
            <a:r>
              <a:rPr lang="ru-RU" altLang="ru-RU" sz="1400" dirty="0">
                <a:latin typeface="Arial Rounded MT Bold" panose="020F0704030504030204" pitchFamily="34" charset="0"/>
              </a:rPr>
              <a:t>)</a:t>
            </a:r>
          </a:p>
        </p:txBody>
      </p:sp>
      <p:sp>
        <p:nvSpPr>
          <p:cNvPr id="77831" name="Text Box 10"/>
          <p:cNvSpPr txBox="1">
            <a:spLocks noChangeArrowheads="1"/>
          </p:cNvSpPr>
          <p:nvPr/>
        </p:nvSpPr>
        <p:spPr bwMode="auto">
          <a:xfrm>
            <a:off x="7467600" y="3751264"/>
            <a:ext cx="2355850" cy="528637"/>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dirty="0">
                <a:latin typeface="Arial Rounded MT Bold" panose="020F0704030504030204" pitchFamily="34" charset="0"/>
              </a:rPr>
              <a:t>Реальные условия жизни и деятельности</a:t>
            </a:r>
          </a:p>
        </p:txBody>
      </p:sp>
      <p:sp>
        <p:nvSpPr>
          <p:cNvPr id="77832" name="Text Box 11"/>
          <p:cNvSpPr txBox="1">
            <a:spLocks noChangeArrowheads="1"/>
          </p:cNvSpPr>
          <p:nvPr/>
        </p:nvSpPr>
        <p:spPr bwMode="auto">
          <a:xfrm>
            <a:off x="7442201" y="3262313"/>
            <a:ext cx="3051175" cy="36830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latin typeface="Arial Rounded MT Bold" panose="020F0704030504030204" pitchFamily="34" charset="0"/>
              </a:rPr>
              <a:t>Применение</a:t>
            </a:r>
            <a:r>
              <a:rPr lang="ru-RU" altLang="ru-RU" sz="1400" dirty="0">
                <a:latin typeface="Arial Rounded MT Bold" panose="020F0704030504030204" pitchFamily="34" charset="0"/>
              </a:rPr>
              <a:t> средств</a:t>
            </a:r>
            <a:r>
              <a:rPr lang="en-US" altLang="ru-RU" sz="1400" dirty="0">
                <a:latin typeface="Arial Rounded MT Bold" panose="020F0704030504030204" pitchFamily="34" charset="0"/>
                <a:sym typeface="Wingdings" panose="05000000000000000000" pitchFamily="2" charset="2"/>
              </a:rPr>
              <a:t></a:t>
            </a:r>
            <a:r>
              <a:rPr lang="ru-RU" altLang="ru-RU" sz="1400" dirty="0">
                <a:latin typeface="Arial Rounded MT Bold" panose="020F0704030504030204" pitchFamily="34" charset="0"/>
              </a:rPr>
              <a:t> </a:t>
            </a:r>
            <a:r>
              <a:rPr lang="ru-RU" altLang="ru-RU" sz="1400" b="1" dirty="0">
                <a:latin typeface="Arial Rounded MT Bold" panose="020F0704030504030204" pitchFamily="34" charset="0"/>
              </a:rPr>
              <a:t>Затраты</a:t>
            </a:r>
          </a:p>
        </p:txBody>
      </p:sp>
      <p:sp>
        <p:nvSpPr>
          <p:cNvPr id="77833" name="Text Box 12"/>
          <p:cNvSpPr txBox="1">
            <a:spLocks noChangeArrowheads="1"/>
          </p:cNvSpPr>
          <p:nvPr/>
        </p:nvSpPr>
        <p:spPr bwMode="auto">
          <a:xfrm>
            <a:off x="1727201" y="3348038"/>
            <a:ext cx="2373313" cy="73660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solidFill>
                  <a:srgbClr val="F93913"/>
                </a:solidFill>
                <a:latin typeface="Arial Rounded MT Bold" panose="020F0704030504030204" pitchFamily="34" charset="0"/>
              </a:rPr>
              <a:t>Самоопределение</a:t>
            </a:r>
            <a:r>
              <a:rPr lang="ru-RU" altLang="ru-RU" sz="1400" dirty="0">
                <a:latin typeface="Arial Rounded MT Bold" panose="020F0704030504030204" pitchFamily="34" charset="0"/>
              </a:rPr>
              <a:t> хозяйствующего субъекта</a:t>
            </a:r>
          </a:p>
        </p:txBody>
      </p:sp>
      <p:sp>
        <p:nvSpPr>
          <p:cNvPr id="77834" name="Text Box 13"/>
          <p:cNvSpPr txBox="1">
            <a:spLocks noChangeArrowheads="1"/>
          </p:cNvSpPr>
          <p:nvPr/>
        </p:nvSpPr>
        <p:spPr bwMode="auto">
          <a:xfrm>
            <a:off x="1698625" y="5048251"/>
            <a:ext cx="3163888" cy="50641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latin typeface="Arial Rounded MT Bold" panose="020F0704030504030204" pitchFamily="34" charset="0"/>
              </a:rPr>
              <a:t>Интересы</a:t>
            </a:r>
            <a:r>
              <a:rPr lang="ru-RU" altLang="ru-RU" sz="1400" dirty="0">
                <a:latin typeface="Arial Rounded MT Bold" panose="020F0704030504030204" pitchFamily="34" charset="0"/>
              </a:rPr>
              <a:t> </a:t>
            </a:r>
            <a:r>
              <a:rPr lang="en-US" altLang="ru-RU" sz="1400" dirty="0">
                <a:latin typeface="Arial Rounded MT Bold" panose="020F0704030504030204" pitchFamily="34" charset="0"/>
                <a:sym typeface="Wingdings" panose="05000000000000000000" pitchFamily="2" charset="2"/>
              </a:rPr>
              <a:t></a:t>
            </a:r>
            <a:r>
              <a:rPr lang="ru-RU" altLang="ru-RU" sz="1400" dirty="0">
                <a:latin typeface="Arial Rounded MT Bold" panose="020F0704030504030204" pitchFamily="34" charset="0"/>
              </a:rPr>
              <a:t> потребности </a:t>
            </a:r>
            <a:r>
              <a:rPr lang="en-US" altLang="ru-RU" sz="1400" dirty="0">
                <a:latin typeface="Arial Rounded MT Bold" panose="020F0704030504030204" pitchFamily="34" charset="0"/>
                <a:sym typeface="Wingdings" panose="05000000000000000000" pitchFamily="2" charset="2"/>
              </a:rPr>
              <a:t></a:t>
            </a:r>
            <a:r>
              <a:rPr lang="ru-RU" altLang="ru-RU" sz="1400" dirty="0">
                <a:latin typeface="Arial Rounded MT Bold" panose="020F0704030504030204" pitchFamily="34" charset="0"/>
              </a:rPr>
              <a:t> </a:t>
            </a:r>
            <a:r>
              <a:rPr lang="ru-RU" altLang="ru-RU" sz="1400" b="1" dirty="0">
                <a:latin typeface="Arial Rounded MT Bold" panose="020F0704030504030204" pitchFamily="34" charset="0"/>
              </a:rPr>
              <a:t>цели</a:t>
            </a:r>
          </a:p>
        </p:txBody>
      </p:sp>
      <p:sp>
        <p:nvSpPr>
          <p:cNvPr id="77835" name="Text Box 14"/>
          <p:cNvSpPr txBox="1">
            <a:spLocks noChangeArrowheads="1"/>
          </p:cNvSpPr>
          <p:nvPr/>
        </p:nvSpPr>
        <p:spPr bwMode="auto">
          <a:xfrm>
            <a:off x="4252914" y="3378201"/>
            <a:ext cx="3146425" cy="73501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latin typeface="Arial Rounded MT Bold" panose="020F0704030504030204" pitchFamily="34" charset="0"/>
              </a:rPr>
              <a:t>Управление</a:t>
            </a:r>
            <a:r>
              <a:rPr lang="ru-RU" altLang="ru-RU" sz="1400" dirty="0">
                <a:latin typeface="Arial Rounded MT Bold" panose="020F0704030504030204" pitchFamily="34" charset="0"/>
              </a:rPr>
              <a:t> текущей хозяйственной деятельностью</a:t>
            </a:r>
          </a:p>
        </p:txBody>
      </p:sp>
      <p:sp>
        <p:nvSpPr>
          <p:cNvPr id="77836" name="Text Box 15"/>
          <p:cNvSpPr txBox="1">
            <a:spLocks noChangeArrowheads="1"/>
          </p:cNvSpPr>
          <p:nvPr/>
        </p:nvSpPr>
        <p:spPr bwMode="auto">
          <a:xfrm>
            <a:off x="4764088" y="2201863"/>
            <a:ext cx="5715000" cy="55880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latin typeface="Arial Rounded MT Bold" panose="020F0704030504030204" pitchFamily="34" charset="0"/>
              </a:rPr>
              <a:t>Непосредственные результаты</a:t>
            </a:r>
            <a:r>
              <a:rPr lang="ru-RU" altLang="ru-RU" sz="1400" dirty="0">
                <a:latin typeface="Arial Rounded MT Bold" panose="020F0704030504030204" pitchFamily="34" charset="0"/>
              </a:rPr>
              <a:t> деятельности (факт  –  ex </a:t>
            </a:r>
            <a:r>
              <a:rPr lang="en-US" altLang="ru-RU" sz="1400" dirty="0">
                <a:latin typeface="Arial Rounded MT Bold" panose="020F0704030504030204" pitchFamily="34" charset="0"/>
              </a:rPr>
              <a:t>post</a:t>
            </a:r>
            <a:r>
              <a:rPr lang="ru-RU" altLang="ru-RU" sz="1400" dirty="0">
                <a:latin typeface="Arial Rounded MT Bold" panose="020F0704030504030204" pitchFamily="34" charset="0"/>
              </a:rPr>
              <a:t>)</a:t>
            </a:r>
          </a:p>
        </p:txBody>
      </p:sp>
      <p:sp>
        <p:nvSpPr>
          <p:cNvPr id="77837" name="Text Box 16"/>
          <p:cNvSpPr txBox="1">
            <a:spLocks noChangeArrowheads="1"/>
          </p:cNvSpPr>
          <p:nvPr/>
        </p:nvSpPr>
        <p:spPr bwMode="auto">
          <a:xfrm>
            <a:off x="1751014" y="2022476"/>
            <a:ext cx="2613025" cy="44132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latin typeface="Arial Rounded MT Bold" panose="020F0704030504030204" pitchFamily="34" charset="0"/>
              </a:rPr>
              <a:t>Конечные результаты</a:t>
            </a:r>
          </a:p>
        </p:txBody>
      </p:sp>
    </p:spTree>
    <p:extLst>
      <p:ext uri="{BB962C8B-B14F-4D97-AF65-F5344CB8AC3E}">
        <p14:creationId xmlns:p14="http://schemas.microsoft.com/office/powerpoint/2010/main" val="4963312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7833"/>
                                        </p:tgtEl>
                                        <p:attrNameLst>
                                          <p:attrName>style.visibility</p:attrName>
                                        </p:attrNameLst>
                                      </p:cBhvr>
                                      <p:to>
                                        <p:strVal val="visible"/>
                                      </p:to>
                                    </p:set>
                                    <p:animEffect transition="in" filter="wipe(up)">
                                      <p:cBhvr>
                                        <p:cTn id="7" dur="500"/>
                                        <p:tgtEl>
                                          <p:spTgt spid="778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7829"/>
                                        </p:tgtEl>
                                        <p:attrNameLst>
                                          <p:attrName>style.visibility</p:attrName>
                                        </p:attrNameLst>
                                      </p:cBhvr>
                                      <p:to>
                                        <p:strVal val="visible"/>
                                      </p:to>
                                    </p:set>
                                    <p:animEffect transition="in" filter="wipe(left)">
                                      <p:cBhvr>
                                        <p:cTn id="12" dur="500"/>
                                        <p:tgtEl>
                                          <p:spTgt spid="77829"/>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7830"/>
                                        </p:tgtEl>
                                        <p:attrNameLst>
                                          <p:attrName>style.visibility</p:attrName>
                                        </p:attrNameLst>
                                      </p:cBhvr>
                                      <p:to>
                                        <p:strVal val="visible"/>
                                      </p:to>
                                    </p:set>
                                    <p:animEffect transition="in" filter="wipe(left)">
                                      <p:cBhvr>
                                        <p:cTn id="16" dur="500"/>
                                        <p:tgtEl>
                                          <p:spTgt spid="7783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7834"/>
                                        </p:tgtEl>
                                        <p:attrNameLst>
                                          <p:attrName>style.visibility</p:attrName>
                                        </p:attrNameLst>
                                      </p:cBhvr>
                                      <p:to>
                                        <p:strVal val="visible"/>
                                      </p:to>
                                    </p:set>
                                    <p:animEffect transition="in" filter="wipe(up)">
                                      <p:cBhvr>
                                        <p:cTn id="19" dur="500"/>
                                        <p:tgtEl>
                                          <p:spTgt spid="77834"/>
                                        </p:tgtEl>
                                      </p:cBhvr>
                                    </p:animEffect>
                                  </p:childTnLst>
                                </p:cTn>
                              </p:par>
                            </p:childTnLst>
                          </p:cTn>
                        </p:par>
                        <p:par>
                          <p:cTn id="20" fill="hold" nodeType="afterGroup">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77831"/>
                                        </p:tgtEl>
                                        <p:attrNameLst>
                                          <p:attrName>style.visibility</p:attrName>
                                        </p:attrNameLst>
                                      </p:cBhvr>
                                      <p:to>
                                        <p:strVal val="visible"/>
                                      </p:to>
                                    </p:set>
                                    <p:animEffect transition="in" filter="wipe(left)">
                                      <p:cBhvr>
                                        <p:cTn id="23" dur="500"/>
                                        <p:tgtEl>
                                          <p:spTgt spid="7783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77826"/>
                                        </p:tgtEl>
                                        <p:attrNameLst>
                                          <p:attrName>style.visibility</p:attrName>
                                        </p:attrNameLst>
                                      </p:cBhvr>
                                      <p:to>
                                        <p:strVal val="visible"/>
                                      </p:to>
                                    </p:set>
                                    <p:animEffect transition="in" filter="wipe(right)">
                                      <p:cBhvr>
                                        <p:cTn id="28" dur="500"/>
                                        <p:tgtEl>
                                          <p:spTgt spid="77826"/>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7837"/>
                                        </p:tgtEl>
                                        <p:attrNameLst>
                                          <p:attrName>style.visibility</p:attrName>
                                        </p:attrNameLst>
                                      </p:cBhvr>
                                      <p:to>
                                        <p:strVal val="visible"/>
                                      </p:to>
                                    </p:set>
                                    <p:animEffect transition="in" filter="wipe(up)">
                                      <p:cBhvr>
                                        <p:cTn id="31" dur="500"/>
                                        <p:tgtEl>
                                          <p:spTgt spid="7783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77832"/>
                                        </p:tgtEl>
                                        <p:attrNameLst>
                                          <p:attrName>style.visibility</p:attrName>
                                        </p:attrNameLst>
                                      </p:cBhvr>
                                      <p:to>
                                        <p:strVal val="visible"/>
                                      </p:to>
                                    </p:set>
                                    <p:animEffect transition="in" filter="wipe(down)">
                                      <p:cBhvr>
                                        <p:cTn id="34" dur="500"/>
                                        <p:tgtEl>
                                          <p:spTgt spid="7783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77836"/>
                                        </p:tgtEl>
                                        <p:attrNameLst>
                                          <p:attrName>style.visibility</p:attrName>
                                        </p:attrNameLst>
                                      </p:cBhvr>
                                      <p:to>
                                        <p:strVal val="visible"/>
                                      </p:to>
                                    </p:set>
                                    <p:animEffect transition="in" filter="wipe(up)">
                                      <p:cBhvr>
                                        <p:cTn id="37" dur="500"/>
                                        <p:tgtEl>
                                          <p:spTgt spid="778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77827"/>
                                        </p:tgtEl>
                                        <p:attrNameLst>
                                          <p:attrName>style.visibility</p:attrName>
                                        </p:attrNameLst>
                                      </p:cBhvr>
                                      <p:to>
                                        <p:strVal val="visible"/>
                                      </p:to>
                                    </p:set>
                                    <p:animEffect transition="in" filter="wipe(right)">
                                      <p:cBhvr>
                                        <p:cTn id="42" dur="500"/>
                                        <p:tgtEl>
                                          <p:spTgt spid="77827"/>
                                        </p:tgtEl>
                                      </p:cBhvr>
                                    </p:animEffect>
                                  </p:childTnLst>
                                </p:cTn>
                              </p:par>
                            </p:childTnLst>
                          </p:cTn>
                        </p:par>
                        <p:par>
                          <p:cTn id="43" fill="hold" nodeType="afterGroup">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77835"/>
                                        </p:tgtEl>
                                        <p:attrNameLst>
                                          <p:attrName>style.visibility</p:attrName>
                                        </p:attrNameLst>
                                      </p:cBhvr>
                                      <p:to>
                                        <p:strVal val="visible"/>
                                      </p:to>
                                    </p:set>
                                    <p:animEffect transition="in" filter="wipe(up)">
                                      <p:cBhvr>
                                        <p:cTn id="46" dur="500"/>
                                        <p:tgtEl>
                                          <p:spTgt spid="77835"/>
                                        </p:tgtEl>
                                      </p:cBhvr>
                                    </p:animEffect>
                                  </p:childTnLst>
                                </p:cTn>
                              </p:par>
                            </p:childTnLst>
                          </p:cTn>
                        </p:par>
                        <p:par>
                          <p:cTn id="47" fill="hold" nodeType="afterGroup">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77828"/>
                                        </p:tgtEl>
                                        <p:attrNameLst>
                                          <p:attrName>style.visibility</p:attrName>
                                        </p:attrNameLst>
                                      </p:cBhvr>
                                      <p:to>
                                        <p:strVal val="visible"/>
                                      </p:to>
                                    </p:set>
                                    <p:animEffect transition="in" filter="wipe(left)">
                                      <p:cBhvr>
                                        <p:cTn id="50" dur="500"/>
                                        <p:tgtEl>
                                          <p:spTgt spid="77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p:bldP spid="77827" grpId="0" animBg="1"/>
      <p:bldP spid="77828" grpId="0" animBg="1"/>
      <p:bldP spid="77829" grpId="0" animBg="1"/>
      <p:bldP spid="77830" grpId="0" animBg="1"/>
      <p:bldP spid="77831" grpId="0" animBg="1"/>
      <p:bldP spid="77832" grpId="0" animBg="1"/>
      <p:bldP spid="77833" grpId="0" animBg="1"/>
      <p:bldP spid="77834" grpId="0" animBg="1"/>
      <p:bldP spid="77835" grpId="0" animBg="1"/>
      <p:bldP spid="77836" grpId="0" animBg="1"/>
      <p:bldP spid="7783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266"/>
            <a:ext cx="12192000" cy="662164"/>
          </a:xfrm>
        </p:spPr>
        <p:txBody>
          <a:bodyPr>
            <a:noAutofit/>
          </a:bodyPr>
          <a:lstStyle/>
          <a:p>
            <a:pPr algn="ctr"/>
            <a:r>
              <a:rPr lang="ru-RU" sz="3200" b="1" dirty="0" smtClean="0"/>
              <a:t>Экономика страны: результаты (</a:t>
            </a:r>
            <a:r>
              <a:rPr lang="ru-RU" sz="3200" b="1" u="sng" dirty="0" smtClean="0"/>
              <a:t>количественная</a:t>
            </a:r>
            <a:r>
              <a:rPr lang="ru-RU" sz="3200" b="1" dirty="0" smtClean="0"/>
              <a:t> эффективность)</a:t>
            </a:r>
            <a:endParaRPr lang="ru-RU" sz="3200" b="1" dirty="0"/>
          </a:p>
        </p:txBody>
      </p:sp>
      <p:sp>
        <p:nvSpPr>
          <p:cNvPr id="4" name="TextBox 3"/>
          <p:cNvSpPr txBox="1"/>
          <p:nvPr/>
        </p:nvSpPr>
        <p:spPr>
          <a:xfrm>
            <a:off x="101600" y="1157304"/>
            <a:ext cx="3138311" cy="954107"/>
          </a:xfrm>
          <a:prstGeom prst="rect">
            <a:avLst/>
          </a:prstGeom>
          <a:noFill/>
          <a:ln>
            <a:solidFill>
              <a:schemeClr val="tx1"/>
            </a:solidFill>
          </a:ln>
        </p:spPr>
        <p:txBody>
          <a:bodyPr wrap="square" rtlCol="0">
            <a:spAutoFit/>
          </a:bodyPr>
          <a:lstStyle/>
          <a:p>
            <a:pPr algn="ctr"/>
            <a:r>
              <a:rPr lang="ru-RU" sz="2800" dirty="0" smtClean="0"/>
              <a:t>Непосредственный результат – </a:t>
            </a:r>
            <a:r>
              <a:rPr lang="en-US" sz="2800" dirty="0" smtClean="0"/>
              <a:t>output</a:t>
            </a:r>
            <a:endParaRPr lang="ru-RU" sz="2800" dirty="0"/>
          </a:p>
        </p:txBody>
      </p:sp>
      <p:sp>
        <p:nvSpPr>
          <p:cNvPr id="5" name="TextBox 4"/>
          <p:cNvSpPr txBox="1"/>
          <p:nvPr/>
        </p:nvSpPr>
        <p:spPr>
          <a:xfrm>
            <a:off x="3589867" y="1175081"/>
            <a:ext cx="3341510" cy="954107"/>
          </a:xfrm>
          <a:prstGeom prst="rect">
            <a:avLst/>
          </a:prstGeom>
          <a:noFill/>
          <a:ln>
            <a:solidFill>
              <a:schemeClr val="tx1"/>
            </a:solidFill>
          </a:ln>
        </p:spPr>
        <p:txBody>
          <a:bodyPr wrap="square" rtlCol="0">
            <a:spAutoFit/>
          </a:bodyPr>
          <a:lstStyle/>
          <a:p>
            <a:pPr algn="ctr"/>
            <a:r>
              <a:rPr lang="ru-RU" sz="2800" dirty="0" smtClean="0"/>
              <a:t>Конечный </a:t>
            </a:r>
            <a:r>
              <a:rPr lang="en-US" sz="2800" dirty="0" smtClean="0"/>
              <a:t/>
            </a:r>
            <a:br>
              <a:rPr lang="en-US" sz="2800" dirty="0" smtClean="0"/>
            </a:br>
            <a:r>
              <a:rPr lang="ru-RU" sz="2800" dirty="0" smtClean="0"/>
              <a:t>результат</a:t>
            </a:r>
            <a:r>
              <a:rPr lang="en-US" sz="2800" dirty="0" smtClean="0"/>
              <a:t> – outcome</a:t>
            </a:r>
            <a:endParaRPr lang="ru-RU" sz="2800" dirty="0"/>
          </a:p>
        </p:txBody>
      </p:sp>
      <p:sp>
        <p:nvSpPr>
          <p:cNvPr id="7" name="TextBox 6"/>
          <p:cNvSpPr txBox="1"/>
          <p:nvPr/>
        </p:nvSpPr>
        <p:spPr>
          <a:xfrm>
            <a:off x="101600" y="3409437"/>
            <a:ext cx="3002844" cy="646331"/>
          </a:xfrm>
          <a:prstGeom prst="rect">
            <a:avLst/>
          </a:prstGeom>
          <a:noFill/>
        </p:spPr>
        <p:txBody>
          <a:bodyPr wrap="square" rtlCol="0">
            <a:spAutoFit/>
          </a:bodyPr>
          <a:lstStyle/>
          <a:p>
            <a:pPr algn="ctr"/>
            <a:r>
              <a:rPr lang="en-US" sz="3600" b="1" dirty="0" smtClean="0">
                <a:solidFill>
                  <a:srgbClr val="FFC000"/>
                </a:solidFill>
              </a:rPr>
              <a:t>GDP</a:t>
            </a:r>
            <a:r>
              <a:rPr lang="en-US" sz="3600" dirty="0" smtClean="0"/>
              <a:t> </a:t>
            </a:r>
            <a:r>
              <a:rPr lang="en-US" sz="3600" i="1" dirty="0" smtClean="0">
                <a:solidFill>
                  <a:srgbClr val="FF0000"/>
                </a:solidFill>
              </a:rPr>
              <a:t>per capita</a:t>
            </a:r>
            <a:endParaRPr lang="ru-RU" sz="3600" i="1" dirty="0">
              <a:solidFill>
                <a:srgbClr val="FF0000"/>
              </a:solidFill>
            </a:endParaRPr>
          </a:p>
        </p:txBody>
      </p:sp>
      <p:sp>
        <p:nvSpPr>
          <p:cNvPr id="8" name="TextBox 7"/>
          <p:cNvSpPr txBox="1"/>
          <p:nvPr/>
        </p:nvSpPr>
        <p:spPr>
          <a:xfrm>
            <a:off x="101600" y="2687143"/>
            <a:ext cx="2858912" cy="646331"/>
          </a:xfrm>
          <a:prstGeom prst="rect">
            <a:avLst/>
          </a:prstGeom>
          <a:noFill/>
        </p:spPr>
        <p:txBody>
          <a:bodyPr wrap="square" rtlCol="0">
            <a:spAutoFit/>
          </a:bodyPr>
          <a:lstStyle/>
          <a:p>
            <a:pPr algn="ctr"/>
            <a:r>
              <a:rPr lang="ru-RU" sz="3600" b="1" dirty="0" smtClean="0">
                <a:solidFill>
                  <a:srgbClr val="FFC000"/>
                </a:solidFill>
              </a:rPr>
              <a:t>ВВП</a:t>
            </a:r>
            <a:r>
              <a:rPr lang="en-US" sz="3600" dirty="0" smtClean="0"/>
              <a:t> </a:t>
            </a:r>
            <a:r>
              <a:rPr lang="ru-RU" sz="3600" i="1" dirty="0" smtClean="0">
                <a:solidFill>
                  <a:srgbClr val="FF0000"/>
                </a:solidFill>
              </a:rPr>
              <a:t>на </a:t>
            </a:r>
            <a:r>
              <a:rPr lang="ru-RU" sz="3600" i="1" u="sng" dirty="0" smtClean="0">
                <a:solidFill>
                  <a:srgbClr val="FF0000"/>
                </a:solidFill>
              </a:rPr>
              <a:t>душу</a:t>
            </a:r>
            <a:endParaRPr lang="ru-RU" sz="3600" i="1" u="sng" dirty="0">
              <a:solidFill>
                <a:srgbClr val="FF0000"/>
              </a:solidFill>
            </a:endParaRPr>
          </a:p>
        </p:txBody>
      </p:sp>
      <p:sp>
        <p:nvSpPr>
          <p:cNvPr id="9" name="TextBox 8"/>
          <p:cNvSpPr txBox="1"/>
          <p:nvPr/>
        </p:nvSpPr>
        <p:spPr>
          <a:xfrm>
            <a:off x="3510844" y="2687143"/>
            <a:ext cx="3420533" cy="1384995"/>
          </a:xfrm>
          <a:prstGeom prst="rect">
            <a:avLst/>
          </a:prstGeom>
          <a:noFill/>
        </p:spPr>
        <p:txBody>
          <a:bodyPr wrap="square" rtlCol="0">
            <a:spAutoFit/>
          </a:bodyPr>
          <a:lstStyle/>
          <a:p>
            <a:pPr algn="ctr"/>
            <a:r>
              <a:rPr lang="ru-RU" sz="2800" b="1" dirty="0" smtClean="0">
                <a:solidFill>
                  <a:srgbClr val="00B050"/>
                </a:solidFill>
              </a:rPr>
              <a:t>Продолжительность предстоящей жизни при рождении</a:t>
            </a:r>
            <a:endParaRPr lang="ru-RU" sz="2800" b="1" dirty="0">
              <a:solidFill>
                <a:srgbClr val="00B050"/>
              </a:solidFill>
            </a:endParaRPr>
          </a:p>
        </p:txBody>
      </p:sp>
      <p:sp>
        <p:nvSpPr>
          <p:cNvPr id="12" name="TextBox 11"/>
          <p:cNvSpPr txBox="1"/>
          <p:nvPr/>
        </p:nvSpPr>
        <p:spPr>
          <a:xfrm>
            <a:off x="7281333" y="1151464"/>
            <a:ext cx="4865511" cy="954107"/>
          </a:xfrm>
          <a:prstGeom prst="rect">
            <a:avLst/>
          </a:prstGeom>
          <a:noFill/>
          <a:ln>
            <a:solidFill>
              <a:schemeClr val="tx1"/>
            </a:solidFill>
          </a:ln>
        </p:spPr>
        <p:txBody>
          <a:bodyPr wrap="square" rtlCol="0">
            <a:spAutoFit/>
          </a:bodyPr>
          <a:lstStyle/>
          <a:p>
            <a:pPr algn="ctr"/>
            <a:r>
              <a:rPr lang="ru-RU" sz="2800" dirty="0" smtClean="0"/>
              <a:t>Первичная цель </a:t>
            </a:r>
            <a:r>
              <a:rPr lang="en-US" sz="2800" dirty="0" smtClean="0"/>
              <a:t>– end</a:t>
            </a:r>
            <a:r>
              <a:rPr lang="ru-RU" sz="2800" dirty="0" smtClean="0"/>
              <a:t>??</a:t>
            </a:r>
            <a:r>
              <a:rPr lang="en-US" sz="2800" dirty="0" smtClean="0"/>
              <a:t>?</a:t>
            </a:r>
          </a:p>
          <a:p>
            <a:pPr algn="ctr"/>
            <a:r>
              <a:rPr lang="ru-RU" sz="2800" u="sng" dirty="0"/>
              <a:t>с</a:t>
            </a:r>
            <a:r>
              <a:rPr lang="ru-RU" sz="2800" u="sng" dirty="0" smtClean="0"/>
              <a:t>тратегическая</a:t>
            </a:r>
            <a:r>
              <a:rPr lang="ru-RU" sz="2800" dirty="0" smtClean="0"/>
              <a:t> эффективность</a:t>
            </a:r>
            <a:endParaRPr lang="ru-RU" sz="2800" dirty="0"/>
          </a:p>
        </p:txBody>
      </p:sp>
      <p:sp>
        <p:nvSpPr>
          <p:cNvPr id="13" name="TextBox 12"/>
          <p:cNvSpPr txBox="1"/>
          <p:nvPr/>
        </p:nvSpPr>
        <p:spPr>
          <a:xfrm>
            <a:off x="6892920" y="2795962"/>
            <a:ext cx="5299080" cy="523220"/>
          </a:xfrm>
          <a:prstGeom prst="rect">
            <a:avLst/>
          </a:prstGeom>
          <a:noFill/>
        </p:spPr>
        <p:txBody>
          <a:bodyPr wrap="square" rtlCol="0">
            <a:spAutoFit/>
          </a:bodyPr>
          <a:lstStyle/>
          <a:p>
            <a:pPr algn="ctr"/>
            <a:r>
              <a:rPr lang="ru-RU" sz="2800" b="1" dirty="0">
                <a:solidFill>
                  <a:srgbClr val="00B050"/>
                </a:solidFill>
              </a:rPr>
              <a:t>«Почему?», «Зачем</a:t>
            </a:r>
            <a:r>
              <a:rPr lang="ru-RU" sz="2800" b="1" dirty="0" smtClean="0">
                <a:solidFill>
                  <a:srgbClr val="00B050"/>
                </a:solidFill>
              </a:rPr>
              <a:t>?»…</a:t>
            </a:r>
            <a:endParaRPr lang="ru-RU" sz="2800" b="1" dirty="0">
              <a:solidFill>
                <a:srgbClr val="00B050"/>
              </a:solidFill>
            </a:endParaRPr>
          </a:p>
        </p:txBody>
      </p:sp>
      <p:sp>
        <p:nvSpPr>
          <p:cNvPr id="15" name="TextBox 14"/>
          <p:cNvSpPr txBox="1"/>
          <p:nvPr/>
        </p:nvSpPr>
        <p:spPr>
          <a:xfrm>
            <a:off x="1670755" y="4265053"/>
            <a:ext cx="4575791" cy="646331"/>
          </a:xfrm>
          <a:prstGeom prst="rect">
            <a:avLst/>
          </a:prstGeom>
          <a:noFill/>
        </p:spPr>
        <p:txBody>
          <a:bodyPr wrap="square" rtlCol="0">
            <a:spAutoFit/>
          </a:bodyPr>
          <a:lstStyle/>
          <a:p>
            <a:pPr algn="ctr"/>
            <a:r>
              <a:rPr lang="en-US" sz="3600" i="1" dirty="0" smtClean="0">
                <a:solidFill>
                  <a:srgbClr val="FF0000"/>
                </a:solidFill>
              </a:rPr>
              <a:t>Capital – </a:t>
            </a:r>
            <a:r>
              <a:rPr lang="en-US" sz="3600" i="1" u="sng" dirty="0" smtClean="0">
                <a:solidFill>
                  <a:srgbClr val="FF0000"/>
                </a:solidFill>
              </a:rPr>
              <a:t>i</a:t>
            </a:r>
            <a:r>
              <a:rPr lang="en-US" sz="3600" i="1" dirty="0" smtClean="0">
                <a:solidFill>
                  <a:srgbClr val="FF0000"/>
                </a:solidFill>
              </a:rPr>
              <a:t>nter</a:t>
            </a:r>
            <a:r>
              <a:rPr lang="en-US" sz="3600" i="1" u="sng" dirty="0" smtClean="0">
                <a:solidFill>
                  <a:srgbClr val="FF0000"/>
                </a:solidFill>
              </a:rPr>
              <a:t>e</a:t>
            </a:r>
            <a:r>
              <a:rPr lang="en-US" sz="3600" i="1" dirty="0" smtClean="0">
                <a:solidFill>
                  <a:srgbClr val="FF0000"/>
                </a:solidFill>
              </a:rPr>
              <a:t>st </a:t>
            </a:r>
            <a:r>
              <a:rPr lang="en-US" sz="3600" i="1" u="sng" dirty="0">
                <a:solidFill>
                  <a:srgbClr val="FF0000"/>
                </a:solidFill>
              </a:rPr>
              <a:t>r</a:t>
            </a:r>
            <a:r>
              <a:rPr lang="en-US" sz="3600" i="1" dirty="0" smtClean="0">
                <a:solidFill>
                  <a:srgbClr val="FF0000"/>
                </a:solidFill>
              </a:rPr>
              <a:t>ate</a:t>
            </a:r>
            <a:endParaRPr lang="ru-RU" sz="3600" i="1" dirty="0">
              <a:solidFill>
                <a:srgbClr val="FF0000"/>
              </a:solidFill>
            </a:endParaRPr>
          </a:p>
        </p:txBody>
      </p:sp>
      <p:sp>
        <p:nvSpPr>
          <p:cNvPr id="17" name="TextBox 16"/>
          <p:cNvSpPr txBox="1"/>
          <p:nvPr/>
        </p:nvSpPr>
        <p:spPr>
          <a:xfrm>
            <a:off x="1024381" y="5217237"/>
            <a:ext cx="5868538" cy="646331"/>
          </a:xfrm>
          <a:prstGeom prst="rect">
            <a:avLst/>
          </a:prstGeom>
          <a:noFill/>
        </p:spPr>
        <p:txBody>
          <a:bodyPr wrap="square" rtlCol="0">
            <a:spAutoFit/>
          </a:bodyPr>
          <a:lstStyle/>
          <a:p>
            <a:pPr algn="ctr"/>
            <a:r>
              <a:rPr lang="ru-RU" sz="3600" i="1" dirty="0" smtClean="0">
                <a:solidFill>
                  <a:srgbClr val="FF0000"/>
                </a:solidFill>
              </a:rPr>
              <a:t>Поголовье </a:t>
            </a:r>
            <a:r>
              <a:rPr lang="en-US" sz="3600" i="1" dirty="0" smtClean="0">
                <a:solidFill>
                  <a:srgbClr val="FF0000"/>
                </a:solidFill>
              </a:rPr>
              <a:t>– </a:t>
            </a:r>
            <a:r>
              <a:rPr lang="ru-RU" sz="3600" i="1" dirty="0" smtClean="0">
                <a:solidFill>
                  <a:srgbClr val="FF0000"/>
                </a:solidFill>
              </a:rPr>
              <a:t>фертильность</a:t>
            </a:r>
            <a:endParaRPr lang="ru-RU" sz="3600" i="1" dirty="0">
              <a:solidFill>
                <a:srgbClr val="FF0000"/>
              </a:solidFill>
            </a:endParaRPr>
          </a:p>
        </p:txBody>
      </p:sp>
      <mc:AlternateContent xmlns:mc="http://schemas.openxmlformats.org/markup-compatibility/2006" xmlns:a14="http://schemas.microsoft.com/office/drawing/2010/main">
        <mc:Choice Requires="a14">
          <p:sp>
            <p:nvSpPr>
              <p:cNvPr id="18" name="TextBox 17"/>
              <p:cNvSpPr txBox="1"/>
              <p:nvPr/>
            </p:nvSpPr>
            <p:spPr>
              <a:xfrm>
                <a:off x="7685962" y="4167898"/>
                <a:ext cx="3152295" cy="952184"/>
              </a:xfrm>
              <a:prstGeom prst="rect">
                <a:avLst/>
              </a:prstGeom>
              <a:noFill/>
            </p:spPr>
            <p:txBody>
              <a:bodyPr wrap="square" rtlCol="0">
                <a:spAutoFit/>
              </a:bodyPr>
              <a:lstStyle/>
              <a:p>
                <a:pPr algn="ctr"/>
                <a:r>
                  <a:rPr lang="en-US" sz="3600" i="1" dirty="0" err="1" smtClean="0">
                    <a:solidFill>
                      <a:srgbClr val="FF0000"/>
                    </a:solidFill>
                  </a:rPr>
                  <a:t>ier</a:t>
                </a:r>
                <a:r>
                  <a:rPr lang="en-US" sz="3600" i="1" dirty="0" smtClean="0">
                    <a:solidFill>
                      <a:srgbClr val="FF0000"/>
                    </a:solidFill>
                  </a:rPr>
                  <a:t> = </a:t>
                </a:r>
                <a14:m>
                  <m:oMath xmlns:m="http://schemas.openxmlformats.org/officeDocument/2006/math">
                    <m:f>
                      <m:fPr>
                        <m:ctrlPr>
                          <a:rPr lang="en-US" sz="3600" i="1" smtClean="0">
                            <a:solidFill>
                              <a:srgbClr val="FF0000"/>
                            </a:solidFill>
                            <a:latin typeface="Cambria Math" panose="02040503050406030204" pitchFamily="18" charset="0"/>
                          </a:rPr>
                        </m:ctrlPr>
                      </m:fPr>
                      <m:num>
                        <m:sSup>
                          <m:sSupPr>
                            <m:ctrlPr>
                              <a:rPr lang="en-US" sz="3600" b="0" i="1" smtClean="0">
                                <a:solidFill>
                                  <a:srgbClr val="FF0000"/>
                                </a:solidFill>
                                <a:latin typeface="Cambria Math" panose="02040503050406030204" pitchFamily="18" charset="0"/>
                              </a:rPr>
                            </m:ctrlPr>
                          </m:sSupPr>
                          <m:e>
                            <m:r>
                              <a:rPr lang="en-US" sz="3600" b="0" i="1" smtClean="0">
                                <a:solidFill>
                                  <a:srgbClr val="FF0000"/>
                                </a:solidFill>
                                <a:latin typeface="Cambria Math" panose="02040503050406030204" pitchFamily="18" charset="0"/>
                              </a:rPr>
                              <m:t>𝐴</m:t>
                            </m:r>
                          </m:e>
                          <m:sup>
                            <m:r>
                              <a:rPr lang="en-US" sz="3600" b="0" i="1" smtClean="0">
                                <a:solidFill>
                                  <a:srgbClr val="FF0000"/>
                                </a:solidFill>
                                <a:latin typeface="Cambria Math" panose="02040503050406030204" pitchFamily="18" charset="0"/>
                              </a:rPr>
                              <m:t>1</m:t>
                            </m:r>
                          </m:sup>
                        </m:sSup>
                        <m:r>
                          <a:rPr lang="en-US" sz="3600" b="0" i="1" smtClean="0">
                            <a:solidFill>
                              <a:srgbClr val="FF0000"/>
                            </a:solidFill>
                            <a:latin typeface="Cambria Math" panose="02040503050406030204" pitchFamily="18" charset="0"/>
                          </a:rPr>
                          <m:t>−</m:t>
                        </m:r>
                        <m:sSup>
                          <m:sSupPr>
                            <m:ctrlPr>
                              <a:rPr lang="en-US" sz="3600" i="1">
                                <a:solidFill>
                                  <a:srgbClr val="FF0000"/>
                                </a:solidFill>
                                <a:latin typeface="Cambria Math" panose="02040503050406030204" pitchFamily="18" charset="0"/>
                              </a:rPr>
                            </m:ctrlPr>
                          </m:sSupPr>
                          <m:e>
                            <m:r>
                              <a:rPr lang="en-US" sz="3600" i="1">
                                <a:solidFill>
                                  <a:srgbClr val="FF0000"/>
                                </a:solidFill>
                                <a:latin typeface="Cambria Math" panose="02040503050406030204" pitchFamily="18" charset="0"/>
                              </a:rPr>
                              <m:t>𝐴</m:t>
                            </m:r>
                          </m:e>
                          <m:sup>
                            <m:r>
                              <a:rPr lang="en-US" sz="3600" b="0" i="1" smtClean="0">
                                <a:solidFill>
                                  <a:srgbClr val="FF0000"/>
                                </a:solidFill>
                                <a:latin typeface="Cambria Math" panose="02040503050406030204" pitchFamily="18" charset="0"/>
                              </a:rPr>
                              <m:t>0</m:t>
                            </m:r>
                          </m:sup>
                        </m:sSup>
                      </m:num>
                      <m:den>
                        <m:sSup>
                          <m:sSupPr>
                            <m:ctrlPr>
                              <a:rPr lang="en-US" sz="3600" i="1">
                                <a:solidFill>
                                  <a:srgbClr val="FF0000"/>
                                </a:solidFill>
                                <a:latin typeface="Cambria Math" panose="02040503050406030204" pitchFamily="18" charset="0"/>
                              </a:rPr>
                            </m:ctrlPr>
                          </m:sSupPr>
                          <m:e>
                            <m:r>
                              <a:rPr lang="en-US" sz="3600" i="1">
                                <a:solidFill>
                                  <a:srgbClr val="FF0000"/>
                                </a:solidFill>
                                <a:latin typeface="Cambria Math" panose="02040503050406030204" pitchFamily="18" charset="0"/>
                              </a:rPr>
                              <m:t>𝐴</m:t>
                            </m:r>
                          </m:e>
                          <m:sup>
                            <m:r>
                              <a:rPr lang="en-US" sz="3600" i="1">
                                <a:solidFill>
                                  <a:srgbClr val="FF0000"/>
                                </a:solidFill>
                                <a:latin typeface="Cambria Math" panose="02040503050406030204" pitchFamily="18" charset="0"/>
                              </a:rPr>
                              <m:t>0</m:t>
                            </m:r>
                          </m:sup>
                        </m:sSup>
                      </m:den>
                    </m:f>
                  </m:oMath>
                </a14:m>
                <a:endParaRPr lang="ru-RU" sz="3600" i="1" dirty="0">
                  <a:solidFill>
                    <a:srgbClr val="FF0000"/>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685962" y="4167898"/>
                <a:ext cx="3152295" cy="952184"/>
              </a:xfrm>
              <a:prstGeom prst="rect">
                <a:avLst/>
              </a:prstGeom>
              <a:blipFill rotWithShape="0">
                <a:blip r:embed="rId2"/>
                <a:stretch>
                  <a:fillRect b="-12179"/>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a:xfrm>
                <a:off x="6828006" y="5061819"/>
                <a:ext cx="1715912" cy="952184"/>
              </a:xfrm>
              <a:prstGeom prst="rect">
                <a:avLst/>
              </a:prstGeom>
              <a:noFill/>
            </p:spPr>
            <p:txBody>
              <a:bodyPr wrap="square" rtlCol="0">
                <a:spAutoFit/>
              </a:bodyPr>
              <a:lstStyle/>
              <a:p>
                <a:pPr algn="ctr"/>
                <a:r>
                  <a:rPr lang="en-US" sz="3600" i="1" dirty="0" smtClean="0">
                    <a:solidFill>
                      <a:srgbClr val="FF0000"/>
                    </a:solidFill>
                  </a:rPr>
                  <a:t>IER = </a:t>
                </a:r>
                <a14:m>
                  <m:oMath xmlns:m="http://schemas.openxmlformats.org/officeDocument/2006/math">
                    <m:f>
                      <m:fPr>
                        <m:ctrlPr>
                          <a:rPr lang="en-US" sz="3600" i="1" smtClean="0">
                            <a:solidFill>
                              <a:srgbClr val="FF0000"/>
                            </a:solidFill>
                            <a:latin typeface="Cambria Math" panose="02040503050406030204" pitchFamily="18" charset="0"/>
                          </a:rPr>
                        </m:ctrlPr>
                      </m:fPr>
                      <m:num>
                        <m:sSup>
                          <m:sSupPr>
                            <m:ctrlPr>
                              <a:rPr lang="en-US" sz="3600" b="0" i="1" smtClean="0">
                                <a:solidFill>
                                  <a:srgbClr val="FF0000"/>
                                </a:solidFill>
                                <a:latin typeface="Cambria Math" panose="02040503050406030204" pitchFamily="18" charset="0"/>
                              </a:rPr>
                            </m:ctrlPr>
                          </m:sSupPr>
                          <m:e>
                            <m:r>
                              <a:rPr lang="en-US" sz="3600" b="0" i="1" smtClean="0">
                                <a:solidFill>
                                  <a:srgbClr val="FF0000"/>
                                </a:solidFill>
                                <a:latin typeface="Cambria Math" panose="02040503050406030204" pitchFamily="18" charset="0"/>
                              </a:rPr>
                              <m:t>𝐴</m:t>
                            </m:r>
                          </m:e>
                          <m:sup>
                            <m:r>
                              <a:rPr lang="en-US" sz="3600" b="0" i="1" smtClean="0">
                                <a:solidFill>
                                  <a:srgbClr val="FF0000"/>
                                </a:solidFill>
                                <a:latin typeface="Cambria Math" panose="02040503050406030204" pitchFamily="18" charset="0"/>
                              </a:rPr>
                              <m:t>1</m:t>
                            </m:r>
                          </m:sup>
                        </m:sSup>
                      </m:num>
                      <m:den>
                        <m:sSup>
                          <m:sSupPr>
                            <m:ctrlPr>
                              <a:rPr lang="en-US" sz="3600" i="1">
                                <a:solidFill>
                                  <a:srgbClr val="FF0000"/>
                                </a:solidFill>
                                <a:latin typeface="Cambria Math" panose="02040503050406030204" pitchFamily="18" charset="0"/>
                              </a:rPr>
                            </m:ctrlPr>
                          </m:sSupPr>
                          <m:e>
                            <m:r>
                              <a:rPr lang="en-US" sz="3600" i="1">
                                <a:solidFill>
                                  <a:srgbClr val="FF0000"/>
                                </a:solidFill>
                                <a:latin typeface="Cambria Math" panose="02040503050406030204" pitchFamily="18" charset="0"/>
                              </a:rPr>
                              <m:t>𝐴</m:t>
                            </m:r>
                          </m:e>
                          <m:sup>
                            <m:r>
                              <a:rPr lang="en-US" sz="3600" i="1">
                                <a:solidFill>
                                  <a:srgbClr val="FF0000"/>
                                </a:solidFill>
                                <a:latin typeface="Cambria Math" panose="02040503050406030204" pitchFamily="18" charset="0"/>
                              </a:rPr>
                              <m:t>0</m:t>
                            </m:r>
                          </m:sup>
                        </m:sSup>
                      </m:den>
                    </m:f>
                  </m:oMath>
                </a14:m>
                <a:endParaRPr lang="ru-RU" sz="3600" i="1" dirty="0">
                  <a:solidFill>
                    <a:srgbClr val="FF0000"/>
                  </a:solidFill>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6828006" y="5061819"/>
                <a:ext cx="1715912" cy="952184"/>
              </a:xfrm>
              <a:prstGeom prst="rect">
                <a:avLst/>
              </a:prstGeom>
              <a:blipFill rotWithShape="0">
                <a:blip r:embed="rId3"/>
                <a:stretch>
                  <a:fillRect l="-7801" b="-11465"/>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8369563" y="5178838"/>
                <a:ext cx="1451770" cy="839525"/>
              </a:xfrm>
              <a:prstGeom prst="rect">
                <a:avLst/>
              </a:prstGeom>
              <a:noFill/>
            </p:spPr>
            <p:txBody>
              <a:bodyPr wrap="square" rtlCol="0">
                <a:spAutoFit/>
              </a:bodyPr>
              <a:lstStyle/>
              <a:p>
                <a:pPr algn="ctr"/>
                <a:r>
                  <a:rPr lang="ru-RU" sz="3600" i="1" dirty="0" smtClean="0">
                    <a:solidFill>
                      <a:srgbClr val="FF0000"/>
                    </a:solidFill>
                  </a:rPr>
                  <a:t>=</a:t>
                </a:r>
                <a14:m>
                  <m:oMath xmlns:m="http://schemas.openxmlformats.org/officeDocument/2006/math">
                    <m:f>
                      <m:fPr>
                        <m:ctrlPr>
                          <a:rPr lang="en-US" sz="3200" i="1">
                            <a:solidFill>
                              <a:srgbClr val="FF0000"/>
                            </a:solidFill>
                            <a:latin typeface="Cambria Math" panose="02040503050406030204" pitchFamily="18" charset="0"/>
                          </a:rPr>
                        </m:ctrlPr>
                      </m:fPr>
                      <m:num>
                        <m:r>
                          <a:rPr lang="en-US" sz="3200" b="0" i="1" smtClean="0">
                            <a:solidFill>
                              <a:srgbClr val="FF0000"/>
                            </a:solidFill>
                            <a:latin typeface="Cambria Math" panose="02040503050406030204" pitchFamily="18" charset="0"/>
                          </a:rPr>
                          <m:t>𝑜𝑢𝑡</m:t>
                        </m:r>
                        <m:r>
                          <a:rPr lang="en-US" sz="3200" i="1">
                            <a:solidFill>
                              <a:srgbClr val="FF0000"/>
                            </a:solidFill>
                            <a:latin typeface="Cambria Math" panose="02040503050406030204" pitchFamily="18" charset="0"/>
                          </a:rPr>
                          <m:t>𝑝𝑢𝑡</m:t>
                        </m:r>
                      </m:num>
                      <m:den>
                        <m:r>
                          <a:rPr lang="en-US" sz="3200" i="1">
                            <a:solidFill>
                              <a:srgbClr val="FF0000"/>
                            </a:solidFill>
                            <a:latin typeface="Cambria Math" panose="02040503050406030204" pitchFamily="18" charset="0"/>
                          </a:rPr>
                          <m:t>𝑖𝑛𝑝𝑢𝑡</m:t>
                        </m:r>
                      </m:den>
                    </m:f>
                  </m:oMath>
                </a14:m>
                <a:endParaRPr lang="ru-RU" sz="2000" i="1" dirty="0">
                  <a:solidFill>
                    <a:srgbClr val="FF0000"/>
                  </a:solidFill>
                  <a:latin typeface="Cambria Math" panose="02040503050406030204" pitchFamily="18" charset="0"/>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8369563" y="5178838"/>
                <a:ext cx="1451770" cy="839525"/>
              </a:xfrm>
              <a:prstGeom prst="rect">
                <a:avLst/>
              </a:prstGeom>
              <a:blipFill rotWithShape="0">
                <a:blip r:embed="rId4"/>
                <a:stretch>
                  <a:fillRect l="-11765" t="-5109" b="-10949"/>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9733319" y="5166252"/>
                <a:ext cx="1724903" cy="808811"/>
              </a:xfrm>
              <a:prstGeom prst="rect">
                <a:avLst/>
              </a:prstGeom>
              <a:noFill/>
            </p:spPr>
            <p:txBody>
              <a:bodyPr wrap="square" rtlCol="0">
                <a:spAutoFit/>
              </a:bodyPr>
              <a:lstStyle/>
              <a:p>
                <a:pPr algn="ctr"/>
                <a:r>
                  <a:rPr lang="ru-RU" sz="3600" dirty="0" smtClean="0">
                    <a:solidFill>
                      <a:srgbClr val="FF0000"/>
                    </a:solidFill>
                    <a:sym typeface="Symbol" panose="05050102010706020507" pitchFamily="18" charset="2"/>
                  </a:rPr>
                  <a:t></a:t>
                </a:r>
                <a:r>
                  <a:rPr lang="en-US" sz="3600" dirty="0" smtClean="0">
                    <a:solidFill>
                      <a:srgbClr val="FF0000"/>
                    </a:solidFill>
                    <a:sym typeface="Symbol" panose="05050102010706020507" pitchFamily="18" charset="2"/>
                  </a:rPr>
                  <a:t> </a:t>
                </a:r>
                <a14:m>
                  <m:oMath xmlns:m="http://schemas.openxmlformats.org/officeDocument/2006/math">
                    <m:f>
                      <m:fPr>
                        <m:ctrlPr>
                          <a:rPr lang="en-US" sz="3200" i="1">
                            <a:solidFill>
                              <a:srgbClr val="FF0000"/>
                            </a:solidFill>
                            <a:latin typeface="Cambria Math" panose="02040503050406030204" pitchFamily="18" charset="0"/>
                          </a:rPr>
                        </m:ctrlPr>
                      </m:fPr>
                      <m:num>
                        <m:r>
                          <a:rPr lang="en-US" sz="3200" b="0" i="1" smtClean="0">
                            <a:solidFill>
                              <a:srgbClr val="FF0000"/>
                            </a:solidFill>
                            <a:latin typeface="Cambria Math" panose="02040503050406030204" pitchFamily="18" charset="0"/>
                          </a:rPr>
                          <m:t>𝑏𝑒𝑛𝑒𝑓𝑖𝑡</m:t>
                        </m:r>
                      </m:num>
                      <m:den>
                        <m:r>
                          <a:rPr lang="en-US" sz="3200" b="0" i="1" smtClean="0">
                            <a:solidFill>
                              <a:srgbClr val="FF0000"/>
                            </a:solidFill>
                            <a:latin typeface="Cambria Math" panose="02040503050406030204" pitchFamily="18" charset="0"/>
                          </a:rPr>
                          <m:t>𝑐𝑜𝑠𝑡</m:t>
                        </m:r>
                      </m:den>
                    </m:f>
                  </m:oMath>
                </a14:m>
                <a:endParaRPr lang="ru-RU" sz="2000" i="1" dirty="0">
                  <a:solidFill>
                    <a:srgbClr val="FF0000"/>
                  </a:solidFill>
                  <a:latin typeface="Cambria Math" panose="02040503050406030204" pitchFamily="18" charset="0"/>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9733319" y="5166252"/>
                <a:ext cx="1724903" cy="808811"/>
              </a:xfrm>
              <a:prstGeom prst="rect">
                <a:avLst/>
              </a:prstGeom>
              <a:blipFill rotWithShape="0">
                <a:blip r:embed="rId5"/>
                <a:stretch>
                  <a:fillRect l="-8834" t="-5263" b="-13534"/>
                </a:stretch>
              </a:blipFill>
            </p:spPr>
            <p:txBody>
              <a:bodyPr/>
              <a:lstStyle/>
              <a:p>
                <a:r>
                  <a:rPr lang="ru-RU">
                    <a:noFill/>
                  </a:rPr>
                  <a:t> </a:t>
                </a:r>
              </a:p>
            </p:txBody>
          </p:sp>
        </mc:Fallback>
      </mc:AlternateContent>
      <p:sp>
        <p:nvSpPr>
          <p:cNvPr id="3" name="Прямоугольник 2"/>
          <p:cNvSpPr/>
          <p:nvPr/>
        </p:nvSpPr>
        <p:spPr>
          <a:xfrm>
            <a:off x="8669867" y="5120082"/>
            <a:ext cx="2912533" cy="9984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TextBox 19"/>
          <p:cNvSpPr txBox="1"/>
          <p:nvPr/>
        </p:nvSpPr>
        <p:spPr>
          <a:xfrm>
            <a:off x="6931377" y="3312666"/>
            <a:ext cx="5299080" cy="523220"/>
          </a:xfrm>
          <a:prstGeom prst="rect">
            <a:avLst/>
          </a:prstGeom>
          <a:noFill/>
        </p:spPr>
        <p:txBody>
          <a:bodyPr wrap="square" rtlCol="0">
            <a:spAutoFit/>
          </a:bodyPr>
          <a:lstStyle/>
          <a:p>
            <a:pPr algn="ctr"/>
            <a:r>
              <a:rPr lang="ru-RU" sz="2800" b="1" dirty="0" smtClean="0">
                <a:solidFill>
                  <a:srgbClr val="00B050"/>
                </a:solidFill>
              </a:rPr>
              <a:t>Интересы – это уже не «зачем?»</a:t>
            </a:r>
            <a:endParaRPr lang="ru-RU" sz="3200" b="1" dirty="0" smtClean="0">
              <a:solidFill>
                <a:srgbClr val="00B050"/>
              </a:solidFill>
            </a:endParaRPr>
          </a:p>
        </p:txBody>
      </p:sp>
      <p:cxnSp>
        <p:nvCxnSpPr>
          <p:cNvPr id="10" name="Прямая со стрелкой 9"/>
          <p:cNvCxnSpPr/>
          <p:nvPr/>
        </p:nvCxnSpPr>
        <p:spPr>
          <a:xfrm>
            <a:off x="2552342" y="4024383"/>
            <a:ext cx="0" cy="357997"/>
          </a:xfrm>
          <a:prstGeom prst="straightConnector1">
            <a:avLst/>
          </a:prstGeom>
          <a:ln w="762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a:off x="2536462" y="4941083"/>
            <a:ext cx="0" cy="357997"/>
          </a:xfrm>
          <a:prstGeom prst="straightConnector1">
            <a:avLst/>
          </a:prstGeom>
          <a:ln w="762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196985" y="4320824"/>
            <a:ext cx="2061369" cy="646331"/>
          </a:xfrm>
          <a:prstGeom prst="rect">
            <a:avLst/>
          </a:prstGeom>
          <a:noFill/>
        </p:spPr>
        <p:txBody>
          <a:bodyPr wrap="square" rtlCol="0">
            <a:spAutoFit/>
          </a:bodyPr>
          <a:lstStyle/>
          <a:p>
            <a:pPr algn="ctr"/>
            <a:r>
              <a:rPr lang="ru-RU" sz="3600" dirty="0" smtClean="0">
                <a:solidFill>
                  <a:srgbClr val="FF0000"/>
                </a:solidFill>
                <a:sym typeface="Symbol" panose="05050102010706020507" pitchFamily="18" charset="2"/>
              </a:rPr>
              <a:t>0=</a:t>
            </a:r>
            <a:r>
              <a:rPr lang="en-US" sz="3600" dirty="0" smtClean="0">
                <a:solidFill>
                  <a:srgbClr val="FF0000"/>
                </a:solidFill>
                <a:sym typeface="Symbol" panose="05050102010706020507" pitchFamily="18" charset="2"/>
              </a:rPr>
              <a:t>‘good’</a:t>
            </a:r>
            <a:endParaRPr lang="ru-RU" sz="2000" dirty="0">
              <a:solidFill>
                <a:srgbClr val="FF0000"/>
              </a:solidFill>
              <a:latin typeface="Cambria Math" panose="02040503050406030204" pitchFamily="18" charset="0"/>
            </a:endParaRPr>
          </a:p>
        </p:txBody>
      </p:sp>
      <p:sp>
        <p:nvSpPr>
          <p:cNvPr id="23" name="TextBox 22"/>
          <p:cNvSpPr txBox="1"/>
          <p:nvPr/>
        </p:nvSpPr>
        <p:spPr>
          <a:xfrm>
            <a:off x="11354881" y="5223808"/>
            <a:ext cx="706936" cy="646331"/>
          </a:xfrm>
          <a:prstGeom prst="rect">
            <a:avLst/>
          </a:prstGeom>
          <a:solidFill>
            <a:srgbClr val="FFFFFF">
              <a:alpha val="80000"/>
            </a:srgbClr>
          </a:solidFill>
        </p:spPr>
        <p:txBody>
          <a:bodyPr wrap="square" rtlCol="0">
            <a:spAutoFit/>
          </a:bodyPr>
          <a:lstStyle/>
          <a:p>
            <a:pPr algn="ctr"/>
            <a:r>
              <a:rPr lang="ru-RU" sz="3600" dirty="0" smtClean="0">
                <a:solidFill>
                  <a:srgbClr val="FF0000"/>
                </a:solidFill>
                <a:sym typeface="Symbol" panose="05050102010706020507" pitchFamily="18" charset="2"/>
              </a:rPr>
              <a:t>1</a:t>
            </a:r>
            <a:endParaRPr lang="ru-RU" sz="2000" dirty="0">
              <a:solidFill>
                <a:srgbClr val="FF0000"/>
              </a:solidFill>
              <a:latin typeface="Cambria Math" panose="02040503050406030204" pitchFamily="18" charset="0"/>
            </a:endParaRPr>
          </a:p>
        </p:txBody>
      </p:sp>
      <p:sp>
        <p:nvSpPr>
          <p:cNvPr id="11" name="Двойная стрелка влево/вправо 10"/>
          <p:cNvSpPr/>
          <p:nvPr/>
        </p:nvSpPr>
        <p:spPr>
          <a:xfrm>
            <a:off x="6513689" y="1416648"/>
            <a:ext cx="1185333" cy="395111"/>
          </a:xfrm>
          <a:prstGeom prst="lef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93732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circle(in)">
                                      <p:cBhvr>
                                        <p:cTn id="51" dur="20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8" grpId="0"/>
      <p:bldP spid="19" grpId="0"/>
      <p:bldP spid="14" grpId="0"/>
      <p:bldP spid="16" grpId="0"/>
      <p:bldP spid="3" grpId="0" animBg="1"/>
      <p:bldP spid="20" grpId="0"/>
      <p:bldP spid="22" grpId="0"/>
      <p:bldP spid="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1756" y="218370"/>
            <a:ext cx="10515600" cy="628297"/>
          </a:xfrm>
        </p:spPr>
        <p:txBody>
          <a:bodyPr>
            <a:normAutofit fontScale="90000"/>
          </a:bodyPr>
          <a:lstStyle/>
          <a:p>
            <a:pPr algn="ctr"/>
            <a:r>
              <a:rPr lang="ru-RU" b="1" dirty="0" smtClean="0"/>
              <a:t>Эффективность в хозяйствовании</a:t>
            </a:r>
            <a:endParaRPr lang="ru-RU" b="1" dirty="0"/>
          </a:p>
        </p:txBody>
      </p:sp>
      <p:sp>
        <p:nvSpPr>
          <p:cNvPr id="3" name="Объект 2"/>
          <p:cNvSpPr>
            <a:spLocks noGrp="1"/>
          </p:cNvSpPr>
          <p:nvPr>
            <p:ph idx="1"/>
          </p:nvPr>
        </p:nvSpPr>
        <p:spPr>
          <a:xfrm>
            <a:off x="1120423" y="846667"/>
            <a:ext cx="6939844" cy="2441045"/>
          </a:xfrm>
        </p:spPr>
        <p:txBody>
          <a:bodyPr>
            <a:normAutofit/>
          </a:bodyPr>
          <a:lstStyle/>
          <a:p>
            <a:r>
              <a:rPr lang="ru-RU" dirty="0"/>
              <a:t>Итак, </a:t>
            </a:r>
            <a:r>
              <a:rPr lang="ru-RU" dirty="0" smtClean="0"/>
              <a:t>в экономике есть: </a:t>
            </a:r>
          </a:p>
          <a:p>
            <a:r>
              <a:rPr lang="ru-RU" dirty="0" smtClean="0"/>
              <a:t>количественная </a:t>
            </a:r>
            <a:r>
              <a:rPr lang="ru-RU" dirty="0"/>
              <a:t>эффективность, </a:t>
            </a:r>
            <a:endParaRPr lang="ru-RU" dirty="0" smtClean="0"/>
          </a:p>
          <a:p>
            <a:r>
              <a:rPr lang="ru-RU" dirty="0" smtClean="0"/>
              <a:t>управленческая эффективность</a:t>
            </a:r>
          </a:p>
          <a:p>
            <a:r>
              <a:rPr lang="ru-RU" dirty="0" smtClean="0"/>
              <a:t>а какая может быть еще?</a:t>
            </a:r>
            <a:endParaRPr lang="ru-RU" sz="2400" dirty="0"/>
          </a:p>
        </p:txBody>
      </p:sp>
      <p:sp>
        <p:nvSpPr>
          <p:cNvPr id="4" name="TextBox 3"/>
          <p:cNvSpPr txBox="1"/>
          <p:nvPr/>
        </p:nvSpPr>
        <p:spPr>
          <a:xfrm>
            <a:off x="962379" y="2768077"/>
            <a:ext cx="6066469" cy="1015663"/>
          </a:xfrm>
          <a:prstGeom prst="rect">
            <a:avLst/>
          </a:prstGeom>
          <a:noFill/>
        </p:spPr>
        <p:txBody>
          <a:bodyPr wrap="none" rtlCol="0">
            <a:spAutoFit/>
          </a:bodyPr>
          <a:lstStyle/>
          <a:p>
            <a:r>
              <a:rPr lang="ru-RU" sz="3200" dirty="0" smtClean="0"/>
              <a:t>Стратегическая эффективность!!!</a:t>
            </a:r>
          </a:p>
          <a:p>
            <a:r>
              <a:rPr lang="en-US" sz="2800" dirty="0" smtClean="0">
                <a:solidFill>
                  <a:srgbClr val="FF0000"/>
                </a:solidFill>
              </a:rPr>
              <a:t>“To be or not to be – that is a question!”</a:t>
            </a:r>
            <a:endParaRPr lang="ru-RU" sz="2800" dirty="0">
              <a:solidFill>
                <a:srgbClr val="FF0000"/>
              </a:solidFill>
            </a:endParaRPr>
          </a:p>
        </p:txBody>
      </p:sp>
      <p:sp>
        <p:nvSpPr>
          <p:cNvPr id="5" name="TextBox 4"/>
          <p:cNvSpPr txBox="1"/>
          <p:nvPr/>
        </p:nvSpPr>
        <p:spPr>
          <a:xfrm>
            <a:off x="6886222" y="950403"/>
            <a:ext cx="4854221" cy="2062103"/>
          </a:xfrm>
          <a:prstGeom prst="rect">
            <a:avLst/>
          </a:prstGeom>
          <a:noFill/>
        </p:spPr>
        <p:txBody>
          <a:bodyPr wrap="square" rtlCol="0">
            <a:spAutoFit/>
          </a:bodyPr>
          <a:lstStyle/>
          <a:p>
            <a:r>
              <a:rPr lang="ru-RU" sz="3200" dirty="0" err="1" smtClean="0"/>
              <a:t>Холдейн</a:t>
            </a:r>
            <a:r>
              <a:rPr lang="ru-RU" sz="3200" dirty="0" smtClean="0"/>
              <a:t>: </a:t>
            </a:r>
          </a:p>
          <a:p>
            <a:r>
              <a:rPr lang="ru-RU" sz="3200" dirty="0" smtClean="0"/>
              <a:t>«</a:t>
            </a:r>
            <a:r>
              <a:rPr lang="ru-RU" sz="3200" dirty="0"/>
              <a:t>Я бы отдал жизнь за двух братьев или </a:t>
            </a:r>
            <a:r>
              <a:rPr lang="ru-RU" sz="3200" dirty="0" smtClean="0"/>
              <a:t>восемь </a:t>
            </a:r>
            <a:r>
              <a:rPr lang="ru-RU" sz="3200" dirty="0"/>
              <a:t>кузенов». </a:t>
            </a:r>
            <a:endParaRPr lang="ru-RU" sz="3200" dirty="0">
              <a:solidFill>
                <a:srgbClr val="FF0000"/>
              </a:solidFill>
            </a:endParaRPr>
          </a:p>
        </p:txBody>
      </p:sp>
      <p:sp>
        <p:nvSpPr>
          <p:cNvPr id="6" name="TextBox 5"/>
          <p:cNvSpPr txBox="1"/>
          <p:nvPr/>
        </p:nvSpPr>
        <p:spPr>
          <a:xfrm>
            <a:off x="581960" y="3916009"/>
            <a:ext cx="11434477" cy="2492990"/>
          </a:xfrm>
          <a:prstGeom prst="rect">
            <a:avLst/>
          </a:prstGeom>
          <a:noFill/>
        </p:spPr>
        <p:txBody>
          <a:bodyPr wrap="none" rtlCol="0">
            <a:spAutoFit/>
          </a:bodyPr>
          <a:lstStyle/>
          <a:p>
            <a:pPr algn="ctr"/>
            <a:r>
              <a:rPr lang="ru-RU" sz="2400" u="sng" dirty="0"/>
              <a:t>Рональд Фишер, Джон </a:t>
            </a:r>
            <a:r>
              <a:rPr lang="ru-RU" sz="2400" u="sng" dirty="0" err="1"/>
              <a:t>Холдейн</a:t>
            </a:r>
            <a:r>
              <a:rPr lang="ru-RU" sz="2400" u="sng" dirty="0"/>
              <a:t> и Уильям </a:t>
            </a:r>
            <a:r>
              <a:rPr lang="ru-RU" sz="2400" u="sng" dirty="0" smtClean="0"/>
              <a:t>Гамильтон: «</a:t>
            </a:r>
            <a:r>
              <a:rPr lang="ru-RU" sz="2400" dirty="0" smtClean="0"/>
              <a:t>Теория </a:t>
            </a:r>
            <a:r>
              <a:rPr lang="ru-RU" sz="2400" b="1" dirty="0">
                <a:solidFill>
                  <a:srgbClr val="FF0000"/>
                </a:solidFill>
              </a:rPr>
              <a:t>родственного</a:t>
            </a:r>
            <a:r>
              <a:rPr lang="ru-RU" sz="2400" dirty="0">
                <a:solidFill>
                  <a:srgbClr val="FF0000"/>
                </a:solidFill>
              </a:rPr>
              <a:t> </a:t>
            </a:r>
            <a:r>
              <a:rPr lang="ru-RU" sz="2400" dirty="0" smtClean="0"/>
              <a:t>отбора» </a:t>
            </a:r>
            <a:endParaRPr lang="ru-RU" sz="2400" u="sng" dirty="0" smtClean="0"/>
          </a:p>
          <a:p>
            <a:pPr algn="ctr"/>
            <a:r>
              <a:rPr lang="en-US" sz="3600" b="1" dirty="0" err="1" smtClean="0">
                <a:solidFill>
                  <a:srgbClr val="FF0000"/>
                </a:solidFill>
              </a:rPr>
              <a:t>nrB</a:t>
            </a:r>
            <a:r>
              <a:rPr lang="ru-RU" sz="3600" b="1" dirty="0">
                <a:solidFill>
                  <a:srgbClr val="FF0000"/>
                </a:solidFill>
              </a:rPr>
              <a:t> &gt; </a:t>
            </a:r>
            <a:r>
              <a:rPr lang="en-US" sz="3600" b="1" dirty="0" smtClean="0">
                <a:solidFill>
                  <a:srgbClr val="FF0000"/>
                </a:solidFill>
              </a:rPr>
              <a:t>C</a:t>
            </a:r>
            <a:endParaRPr lang="ru-RU" sz="2400" dirty="0">
              <a:solidFill>
                <a:srgbClr val="FF0000"/>
              </a:solidFill>
            </a:endParaRPr>
          </a:p>
          <a:p>
            <a:pPr marL="342900" indent="-342900">
              <a:buFont typeface="Arial" panose="020B0604020202020204" pitchFamily="34" charset="0"/>
              <a:buChar char="•"/>
            </a:pPr>
            <a:r>
              <a:rPr lang="en-US" sz="2400" dirty="0" smtClean="0"/>
              <a:t>r</a:t>
            </a:r>
            <a:r>
              <a:rPr lang="ru-RU" sz="2400" dirty="0"/>
              <a:t>  - степень генетического родства «жертвователя» и «принимающего жертву»</a:t>
            </a:r>
          </a:p>
          <a:p>
            <a:pPr marL="342900" indent="-342900">
              <a:buFont typeface="Arial" panose="020B0604020202020204" pitchFamily="34" charset="0"/>
              <a:buChar char="•"/>
            </a:pPr>
            <a:r>
              <a:rPr lang="en-US" sz="2400" dirty="0" smtClean="0"/>
              <a:t>B</a:t>
            </a:r>
            <a:r>
              <a:rPr lang="ru-RU" sz="2400" dirty="0"/>
              <a:t> – репродуктивное преимущество, полученное адресатом альтруистического акта</a:t>
            </a:r>
          </a:p>
          <a:p>
            <a:pPr marL="342900" indent="-342900">
              <a:buFont typeface="Arial" panose="020B0604020202020204" pitchFamily="34" charset="0"/>
              <a:buChar char="•"/>
            </a:pPr>
            <a:r>
              <a:rPr lang="en-US" sz="2400" dirty="0" smtClean="0"/>
              <a:t>C</a:t>
            </a:r>
            <a:r>
              <a:rPr lang="ru-RU" sz="2400" dirty="0"/>
              <a:t> – репродуктивный ущерб, нанесенный «жертвователем» самому </a:t>
            </a:r>
            <a:r>
              <a:rPr lang="ru-RU" sz="2400" dirty="0" smtClean="0"/>
              <a:t>себе</a:t>
            </a:r>
          </a:p>
          <a:p>
            <a:pPr marL="342900" indent="-342900">
              <a:buFont typeface="Arial" panose="020B0604020202020204" pitchFamily="34" charset="0"/>
              <a:buChar char="•"/>
            </a:pPr>
            <a:r>
              <a:rPr lang="en-US" sz="2400" dirty="0" smtClean="0"/>
              <a:t>n</a:t>
            </a:r>
            <a:r>
              <a:rPr lang="ru-RU" sz="2400" dirty="0"/>
              <a:t> – число принимающих </a:t>
            </a:r>
            <a:r>
              <a:rPr lang="ru-RU" sz="2400" dirty="0" smtClean="0"/>
              <a:t>жертву</a:t>
            </a:r>
            <a:endParaRPr lang="ru-RU" dirty="0"/>
          </a:p>
        </p:txBody>
      </p:sp>
      <p:sp>
        <p:nvSpPr>
          <p:cNvPr id="7" name="Прямоугольник 6"/>
          <p:cNvSpPr/>
          <p:nvPr/>
        </p:nvSpPr>
        <p:spPr>
          <a:xfrm>
            <a:off x="1172005" y="6262355"/>
            <a:ext cx="10113410" cy="646331"/>
          </a:xfrm>
          <a:prstGeom prst="rect">
            <a:avLst/>
          </a:prstGeom>
        </p:spPr>
        <p:txBody>
          <a:bodyPr wrap="none">
            <a:spAutoFit/>
          </a:bodyPr>
          <a:lstStyle/>
          <a:p>
            <a:r>
              <a:rPr lang="ru-RU" sz="3200" dirty="0"/>
              <a:t>Какое отношение это </a:t>
            </a:r>
            <a:r>
              <a:rPr lang="ru-RU" sz="3600" dirty="0" smtClean="0">
                <a:solidFill>
                  <a:srgbClr val="FF0000"/>
                </a:solidFill>
              </a:rPr>
              <a:t>неравенство</a:t>
            </a:r>
            <a:r>
              <a:rPr lang="ru-RU" sz="3600" dirty="0" smtClean="0"/>
              <a:t> </a:t>
            </a:r>
            <a:r>
              <a:rPr lang="ru-RU" sz="3200" dirty="0" smtClean="0"/>
              <a:t>имеет </a:t>
            </a:r>
            <a:r>
              <a:rPr lang="ru-RU" sz="3200" dirty="0"/>
              <a:t>к </a:t>
            </a:r>
            <a:r>
              <a:rPr lang="en-US" sz="3200" dirty="0"/>
              <a:t>economy???</a:t>
            </a:r>
            <a:endParaRPr lang="ru-RU" sz="3200" dirty="0"/>
          </a:p>
        </p:txBody>
      </p:sp>
      <mc:AlternateContent xmlns:mc="http://schemas.openxmlformats.org/markup-compatibility/2006" xmlns:a14="http://schemas.microsoft.com/office/drawing/2010/main">
        <mc:Choice Requires="a14">
          <p:sp>
            <p:nvSpPr>
              <p:cNvPr id="8" name="TextBox 7"/>
              <p:cNvSpPr txBox="1"/>
              <p:nvPr/>
            </p:nvSpPr>
            <p:spPr>
              <a:xfrm>
                <a:off x="4590345" y="4839338"/>
                <a:ext cx="5285678" cy="646331"/>
              </a:xfrm>
              <a:prstGeom prst="rect">
                <a:avLst/>
              </a:prstGeom>
              <a:solidFill>
                <a:srgbClr val="FFFFFF"/>
              </a:solid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3600" b="1" i="1" smtClean="0">
                          <a:solidFill>
                            <a:srgbClr val="FF0000"/>
                          </a:solidFill>
                          <a:latin typeface="Cambria Math" panose="02040503050406030204" pitchFamily="18" charset="0"/>
                        </a:rPr>
                        <m:t>𝒃𝒆𝒏𝒆𝒇𝒊𝒕</m:t>
                      </m:r>
                      <m:r>
                        <a:rPr lang="en-US" sz="3600" b="1" i="1">
                          <a:solidFill>
                            <a:srgbClr val="FF0000"/>
                          </a:solidFill>
                          <a:latin typeface="Cambria Math" panose="02040503050406030204" pitchFamily="18" charset="0"/>
                          <a:sym typeface="Symbol" panose="05050102010706020507" pitchFamily="18" charset="2"/>
                        </a:rPr>
                        <m:t></m:t>
                      </m:r>
                      <m:r>
                        <a:rPr lang="en-US" sz="3600" b="1" i="1">
                          <a:solidFill>
                            <a:srgbClr val="FF0000"/>
                          </a:solidFill>
                          <a:latin typeface="Cambria Math" panose="02040503050406030204" pitchFamily="18" charset="0"/>
                        </a:rPr>
                        <m:t>𝒄𝒐𝒔𝒕</m:t>
                      </m:r>
                      <m:r>
                        <a:rPr lang="en-US" sz="3600" b="1" i="1" smtClean="0">
                          <a:solidFill>
                            <a:srgbClr val="FF0000"/>
                          </a:solidFill>
                          <a:latin typeface="Cambria Math" panose="02040503050406030204" pitchFamily="18" charset="0"/>
                        </a:rPr>
                        <m:t>=′</m:t>
                      </m:r>
                      <m:r>
                        <a:rPr lang="en-US" sz="3600" b="1" i="1" smtClean="0">
                          <a:solidFill>
                            <a:srgbClr val="FF0000"/>
                          </a:solidFill>
                          <a:latin typeface="Cambria Math" panose="02040503050406030204" pitchFamily="18" charset="0"/>
                        </a:rPr>
                        <m:t>𝒈𝒐𝒐𝒅</m:t>
                      </m:r>
                      <m:r>
                        <a:rPr lang="en-US" sz="3600" b="1" i="1" smtClean="0">
                          <a:solidFill>
                            <a:srgbClr val="FF0000"/>
                          </a:solidFill>
                          <a:latin typeface="Cambria Math" panose="02040503050406030204" pitchFamily="18" charset="0"/>
                        </a:rPr>
                        <m:t>′</m:t>
                      </m:r>
                    </m:oMath>
                  </m:oMathPara>
                </a14:m>
                <a:endParaRPr lang="ru-RU" sz="3600" b="1" i="1" dirty="0">
                  <a:solidFill>
                    <a:srgbClr val="FF0000"/>
                  </a:solidFill>
                  <a:latin typeface="Cambria Math" panose="02040503050406030204"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4590345" y="4839338"/>
                <a:ext cx="5285678" cy="646331"/>
              </a:xfrm>
              <a:prstGeom prst="rect">
                <a:avLst/>
              </a:prstGeom>
              <a:blipFill rotWithShape="0">
                <a:blip r:embed="rId2"/>
                <a:stretch>
                  <a:fillRect/>
                </a:stretch>
              </a:blipFill>
            </p:spPr>
            <p:txBody>
              <a:bodyPr/>
              <a:lstStyle/>
              <a:p>
                <a:r>
                  <a:rPr lang="ru-RU">
                    <a:noFill/>
                  </a:rPr>
                  <a:t> </a:t>
                </a:r>
              </a:p>
            </p:txBody>
          </p:sp>
        </mc:Fallback>
      </mc:AlternateContent>
    </p:spTree>
    <p:extLst>
      <p:ext uri="{BB962C8B-B14F-4D97-AF65-F5344CB8AC3E}">
        <p14:creationId xmlns:p14="http://schemas.microsoft.com/office/powerpoint/2010/main" val="147808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up)">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up)">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73214"/>
            <a:ext cx="12192000" cy="899231"/>
          </a:xfrm>
        </p:spPr>
        <p:txBody>
          <a:bodyPr>
            <a:normAutofit/>
          </a:bodyPr>
          <a:lstStyle/>
          <a:p>
            <a:r>
              <a:rPr lang="ru-RU" sz="4000" dirty="0"/>
              <a:t>«Разложение» единовластия на три «составные части»</a:t>
            </a:r>
          </a:p>
        </p:txBody>
      </p:sp>
      <p:pic>
        <p:nvPicPr>
          <p:cNvPr id="4" name="Рисунок 3"/>
          <p:cNvPicPr/>
          <p:nvPr/>
        </p:nvPicPr>
        <p:blipFill>
          <a:blip r:embed="rId2">
            <a:extLst>
              <a:ext uri="{28A0092B-C50C-407E-A947-70E740481C1C}">
                <a14:useLocalDpi xmlns:a14="http://schemas.microsoft.com/office/drawing/2010/main" val="0"/>
              </a:ext>
            </a:extLst>
          </a:blip>
          <a:stretch>
            <a:fillRect/>
          </a:stretch>
        </p:blipFill>
        <p:spPr>
          <a:xfrm>
            <a:off x="880533" y="1478844"/>
            <a:ext cx="9742311" cy="5068712"/>
          </a:xfrm>
          <a:prstGeom prst="rect">
            <a:avLst/>
          </a:prstGeom>
        </p:spPr>
      </p:pic>
      <p:sp>
        <p:nvSpPr>
          <p:cNvPr id="5" name="Овал 4"/>
          <p:cNvSpPr/>
          <p:nvPr/>
        </p:nvSpPr>
        <p:spPr>
          <a:xfrm>
            <a:off x="1275645" y="5791201"/>
            <a:ext cx="8139288"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2026356" y="2794001"/>
            <a:ext cx="79530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0" y="1210735"/>
            <a:ext cx="8139288"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8165195" y="1922256"/>
            <a:ext cx="3748590" cy="646331"/>
          </a:xfrm>
          <a:prstGeom prst="rect">
            <a:avLst/>
          </a:prstGeom>
          <a:noFill/>
        </p:spPr>
        <p:txBody>
          <a:bodyPr wrap="none" rtlCol="0">
            <a:spAutoFit/>
          </a:bodyPr>
          <a:lstStyle/>
          <a:p>
            <a:r>
              <a:rPr lang="ru-RU" b="1" dirty="0" smtClean="0">
                <a:solidFill>
                  <a:srgbClr val="7030A0"/>
                </a:solidFill>
              </a:rPr>
              <a:t>Гегель, Феноменология духа»:</a:t>
            </a:r>
            <a:br>
              <a:rPr lang="ru-RU" b="1" dirty="0" smtClean="0">
                <a:solidFill>
                  <a:srgbClr val="7030A0"/>
                </a:solidFill>
              </a:rPr>
            </a:br>
            <a:r>
              <a:rPr lang="ru-RU" b="1" dirty="0" smtClean="0">
                <a:solidFill>
                  <a:srgbClr val="7030A0"/>
                </a:solidFill>
              </a:rPr>
              <a:t>диалектика пары «господин – раб»</a:t>
            </a:r>
            <a:endParaRPr lang="ru-RU" b="1" dirty="0">
              <a:solidFill>
                <a:srgbClr val="7030A0"/>
              </a:solidFill>
            </a:endParaRPr>
          </a:p>
        </p:txBody>
      </p:sp>
      <p:sp>
        <p:nvSpPr>
          <p:cNvPr id="9" name="TextBox 8"/>
          <p:cNvSpPr txBox="1"/>
          <p:nvPr/>
        </p:nvSpPr>
        <p:spPr>
          <a:xfrm>
            <a:off x="7991229" y="959337"/>
            <a:ext cx="3842462" cy="646331"/>
          </a:xfrm>
          <a:prstGeom prst="rect">
            <a:avLst/>
          </a:prstGeom>
          <a:noFill/>
        </p:spPr>
        <p:txBody>
          <a:bodyPr wrap="none" rtlCol="0">
            <a:spAutoFit/>
          </a:bodyPr>
          <a:lstStyle/>
          <a:p>
            <a:r>
              <a:rPr lang="ru-RU" b="1" dirty="0" smtClean="0">
                <a:solidFill>
                  <a:srgbClr val="7030A0"/>
                </a:solidFill>
              </a:rPr>
              <a:t>Какая из этих трех властей старается</a:t>
            </a:r>
            <a:r>
              <a:rPr lang="ru-RU" b="1" dirty="0">
                <a:solidFill>
                  <a:srgbClr val="7030A0"/>
                </a:solidFill>
              </a:rPr>
              <a:t/>
            </a:r>
            <a:br>
              <a:rPr lang="ru-RU" b="1" dirty="0">
                <a:solidFill>
                  <a:srgbClr val="7030A0"/>
                </a:solidFill>
              </a:rPr>
            </a:br>
            <a:r>
              <a:rPr lang="ru-RU" b="1" dirty="0" smtClean="0">
                <a:solidFill>
                  <a:srgbClr val="7030A0"/>
                </a:solidFill>
              </a:rPr>
              <a:t>«взять верх» над остальными?</a:t>
            </a:r>
            <a:endParaRPr lang="ru-RU" b="1" dirty="0">
              <a:solidFill>
                <a:srgbClr val="7030A0"/>
              </a:solidFill>
            </a:endParaRPr>
          </a:p>
        </p:txBody>
      </p:sp>
      <p:sp>
        <p:nvSpPr>
          <p:cNvPr id="10" name="TextBox 9"/>
          <p:cNvSpPr txBox="1"/>
          <p:nvPr/>
        </p:nvSpPr>
        <p:spPr>
          <a:xfrm>
            <a:off x="8441728" y="1552924"/>
            <a:ext cx="2490425" cy="369332"/>
          </a:xfrm>
          <a:prstGeom prst="rect">
            <a:avLst/>
          </a:prstGeom>
          <a:noFill/>
        </p:spPr>
        <p:txBody>
          <a:bodyPr wrap="none" rtlCol="0">
            <a:spAutoFit/>
          </a:bodyPr>
          <a:lstStyle/>
          <a:p>
            <a:r>
              <a:rPr lang="ru-RU" b="1" dirty="0" smtClean="0">
                <a:solidFill>
                  <a:srgbClr val="7030A0"/>
                </a:solidFill>
              </a:rPr>
              <a:t>Сталин, Путин, </a:t>
            </a:r>
            <a:r>
              <a:rPr lang="ru-RU" b="1" dirty="0" err="1" smtClean="0">
                <a:solidFill>
                  <a:srgbClr val="7030A0"/>
                </a:solidFill>
              </a:rPr>
              <a:t>Трам</a:t>
            </a:r>
            <a:r>
              <a:rPr lang="ru-RU" b="1" dirty="0" smtClean="0">
                <a:solidFill>
                  <a:srgbClr val="7030A0"/>
                </a:solidFill>
              </a:rPr>
              <a:t>, …</a:t>
            </a:r>
            <a:endParaRPr lang="ru-RU" b="1" dirty="0">
              <a:solidFill>
                <a:srgbClr val="7030A0"/>
              </a:solidFill>
            </a:endParaRPr>
          </a:p>
        </p:txBody>
      </p:sp>
    </p:spTree>
    <p:extLst>
      <p:ext uri="{BB962C8B-B14F-4D97-AF65-F5344CB8AC3E}">
        <p14:creationId xmlns:p14="http://schemas.microsoft.com/office/powerpoint/2010/main" val="99959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1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1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85831"/>
            <a:ext cx="10515600" cy="818217"/>
          </a:xfrm>
        </p:spPr>
        <p:txBody>
          <a:bodyPr>
            <a:normAutofit/>
          </a:bodyPr>
          <a:lstStyle/>
          <a:p>
            <a:pPr algn="ctr"/>
            <a:r>
              <a:rPr lang="ru-RU" sz="3200" b="1" dirty="0">
                <a:hlinkClick r:id="rId2" action="ppaction://hlinksldjump"/>
              </a:rPr>
              <a:t>Три типа «</a:t>
            </a:r>
            <a:r>
              <a:rPr lang="ru-RU" sz="3200" b="1" dirty="0" err="1">
                <a:hlinkClick r:id="rId2" action="ppaction://hlinksldjump"/>
              </a:rPr>
              <a:t>моносубъектной</a:t>
            </a:r>
            <a:r>
              <a:rPr lang="ru-RU" sz="3200" b="1" dirty="0">
                <a:hlinkClick r:id="rId2" action="ppaction://hlinksldjump"/>
              </a:rPr>
              <a:t>» конкуренции</a:t>
            </a:r>
            <a:endParaRPr lang="ru-RU" sz="3200" dirty="0"/>
          </a:p>
        </p:txBody>
      </p:sp>
      <p:pic>
        <p:nvPicPr>
          <p:cNvPr id="5" name="Рисунок 4"/>
          <p:cNvPicPr/>
          <p:nvPr/>
        </p:nvPicPr>
        <p:blipFill>
          <a:blip r:embed="rId3" cstate="print">
            <a:extLst>
              <a:ext uri="{28A0092B-C50C-407E-A947-70E740481C1C}">
                <a14:useLocalDpi xmlns:a14="http://schemas.microsoft.com/office/drawing/2010/main" val="0"/>
              </a:ext>
            </a:extLst>
          </a:blip>
          <a:stretch>
            <a:fillRect/>
          </a:stretch>
        </p:blipFill>
        <p:spPr>
          <a:xfrm>
            <a:off x="620889" y="1411111"/>
            <a:ext cx="9934221" cy="4910667"/>
          </a:xfrm>
          <a:prstGeom prst="rect">
            <a:avLst/>
          </a:prstGeom>
        </p:spPr>
      </p:pic>
      <p:sp>
        <p:nvSpPr>
          <p:cNvPr id="6" name="Овал 5"/>
          <p:cNvSpPr/>
          <p:nvPr/>
        </p:nvSpPr>
        <p:spPr>
          <a:xfrm>
            <a:off x="361245" y="3838223"/>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1044223" y="5277557"/>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3556001" y="5566304"/>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6937023" y="5566304"/>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4024490" y="1331209"/>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a:off x="361245" y="2869761"/>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8679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out)">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ou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out)">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838200" y="365126"/>
            <a:ext cx="10515600" cy="947860"/>
          </a:xfrm>
        </p:spPr>
        <p:txBody>
          <a:bodyPr/>
          <a:lstStyle/>
          <a:p>
            <a:pPr algn="ctr"/>
            <a:r>
              <a:rPr lang="ru-RU" dirty="0" smtClean="0"/>
              <a:t>Неопределенность – что это такое?</a:t>
            </a:r>
            <a:endParaRPr lang="ru-RU" dirty="0"/>
          </a:p>
        </p:txBody>
      </p:sp>
      <p:sp>
        <p:nvSpPr>
          <p:cNvPr id="32" name="Объект 2"/>
          <p:cNvSpPr>
            <a:spLocks noGrp="1"/>
          </p:cNvSpPr>
          <p:nvPr>
            <p:ph idx="1"/>
          </p:nvPr>
        </p:nvSpPr>
        <p:spPr>
          <a:xfrm>
            <a:off x="304800" y="1312986"/>
            <a:ext cx="11605846" cy="5545014"/>
          </a:xfrm>
        </p:spPr>
        <p:txBody>
          <a:bodyPr>
            <a:normAutofit lnSpcReduction="10000"/>
          </a:bodyPr>
          <a:lstStyle/>
          <a:p>
            <a:r>
              <a:rPr lang="ru-RU" dirty="0" smtClean="0"/>
              <a:t>Ха-</a:t>
            </a:r>
            <a:r>
              <a:rPr lang="ru-RU" dirty="0" err="1" smtClean="0"/>
              <a:t>Джун</a:t>
            </a:r>
            <a:r>
              <a:rPr lang="ru-RU" dirty="0" smtClean="0"/>
              <a:t> </a:t>
            </a:r>
            <a:r>
              <a:rPr lang="ru-RU" dirty="0" err="1" smtClean="0"/>
              <a:t>Чанг</a:t>
            </a:r>
            <a:r>
              <a:rPr lang="ru-RU" dirty="0" smtClean="0"/>
              <a:t>, </a:t>
            </a:r>
            <a:r>
              <a:rPr lang="ru-RU" dirty="0"/>
              <a:t>Как устроена экономика </a:t>
            </a:r>
            <a:r>
              <a:rPr lang="ru-RU" dirty="0" smtClean="0"/>
              <a:t>(2015):</a:t>
            </a:r>
          </a:p>
          <a:p>
            <a:r>
              <a:rPr lang="ru-RU" dirty="0" smtClean="0"/>
              <a:t>«</a:t>
            </a:r>
            <a:r>
              <a:rPr lang="ru-RU" dirty="0"/>
              <a:t>Лучшее объяснение концепции неопределенности дал, как это ни удивительно, Дональд </a:t>
            </a:r>
            <a:r>
              <a:rPr lang="ru-RU" dirty="0" err="1"/>
              <a:t>Рамсфельд</a:t>
            </a:r>
            <a:r>
              <a:rPr lang="ru-RU" dirty="0"/>
              <a:t>, министр обороны в первом правительстве Джорджа Буша‑младшего. В 2002 году на пресс‑конференции, посвященной ситуации в Афганистане, </a:t>
            </a:r>
            <a:r>
              <a:rPr lang="ru-RU" dirty="0" err="1"/>
              <a:t>Рамсфельд</a:t>
            </a:r>
            <a:r>
              <a:rPr lang="ru-RU" dirty="0"/>
              <a:t> сказал: </a:t>
            </a:r>
            <a:endParaRPr lang="ru-RU" dirty="0" smtClean="0"/>
          </a:p>
          <a:p>
            <a:r>
              <a:rPr lang="ru-RU" dirty="0" smtClean="0"/>
              <a:t>«</a:t>
            </a:r>
            <a:r>
              <a:rPr lang="ru-RU" dirty="0"/>
              <a:t>Есть переменные, о существовании и динамике которых мы знаем; </a:t>
            </a:r>
            <a:endParaRPr lang="ru-RU" dirty="0" smtClean="0"/>
          </a:p>
          <a:p>
            <a:r>
              <a:rPr lang="ru-RU" dirty="0" smtClean="0"/>
              <a:t>есть </a:t>
            </a:r>
            <a:r>
              <a:rPr lang="ru-RU" dirty="0"/>
              <a:t>переменные, о существовании которых мы знаем, но не знаем их динамики; </a:t>
            </a:r>
            <a:endParaRPr lang="ru-RU" dirty="0" smtClean="0"/>
          </a:p>
          <a:p>
            <a:r>
              <a:rPr lang="ru-RU" dirty="0" smtClean="0"/>
              <a:t>и</a:t>
            </a:r>
            <a:r>
              <a:rPr lang="ru-RU" dirty="0"/>
              <a:t> наконец, существуют переменные, о которых мы не знаем ничего, включая даже сам факт их существования, – это неизвестные </a:t>
            </a:r>
            <a:r>
              <a:rPr lang="ru-RU" dirty="0" err="1"/>
              <a:t>неизвестные</a:t>
            </a:r>
            <a:r>
              <a:rPr lang="ru-RU" dirty="0"/>
              <a:t>. </a:t>
            </a:r>
            <a:endParaRPr lang="ru-RU" dirty="0" smtClean="0"/>
          </a:p>
          <a:p>
            <a:r>
              <a:rPr lang="ru-RU" dirty="0" smtClean="0"/>
              <a:t>Идея </a:t>
            </a:r>
            <a:r>
              <a:rPr lang="ru-RU" dirty="0"/>
              <a:t>о «неизвестных </a:t>
            </a:r>
            <a:r>
              <a:rPr lang="ru-RU" dirty="0" err="1"/>
              <a:t>неизвестных</a:t>
            </a:r>
            <a:r>
              <a:rPr lang="ru-RU" dirty="0"/>
              <a:t>» удачно резюмирует концепцию неопределенности Кейнса</a:t>
            </a:r>
            <a:r>
              <a:rPr lang="ru-RU" dirty="0" smtClean="0"/>
              <a:t>»</a:t>
            </a:r>
            <a:endParaRPr lang="ru-RU" dirty="0"/>
          </a:p>
        </p:txBody>
      </p:sp>
    </p:spTree>
    <p:extLst>
      <p:ext uri="{BB962C8B-B14F-4D97-AF65-F5344CB8AC3E}">
        <p14:creationId xmlns:p14="http://schemas.microsoft.com/office/powerpoint/2010/main" val="369405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wipe(up)">
                                      <p:cBhvr>
                                        <p:cTn id="7" dur="500"/>
                                        <p:tgtEl>
                                          <p:spTgt spid="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
                                            <p:txEl>
                                              <p:pRg st="1" end="1"/>
                                            </p:txEl>
                                          </p:spTgt>
                                        </p:tgtEl>
                                        <p:attrNameLst>
                                          <p:attrName>style.visibility</p:attrName>
                                        </p:attrNameLst>
                                      </p:cBhvr>
                                      <p:to>
                                        <p:strVal val="visible"/>
                                      </p:to>
                                    </p:set>
                                    <p:animEffect transition="in" filter="wipe(up)">
                                      <p:cBhvr>
                                        <p:cTn id="12" dur="500"/>
                                        <p:tgtEl>
                                          <p:spTgt spid="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
                                            <p:txEl>
                                              <p:pRg st="2" end="2"/>
                                            </p:txEl>
                                          </p:spTgt>
                                        </p:tgtEl>
                                        <p:attrNameLst>
                                          <p:attrName>style.visibility</p:attrName>
                                        </p:attrNameLst>
                                      </p:cBhvr>
                                      <p:to>
                                        <p:strVal val="visible"/>
                                      </p:to>
                                    </p:set>
                                    <p:animEffect transition="in" filter="wipe(up)">
                                      <p:cBhvr>
                                        <p:cTn id="17" dur="500"/>
                                        <p:tgtEl>
                                          <p:spTgt spid="3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2">
                                            <p:txEl>
                                              <p:pRg st="3" end="3"/>
                                            </p:txEl>
                                          </p:spTgt>
                                        </p:tgtEl>
                                        <p:attrNameLst>
                                          <p:attrName>style.visibility</p:attrName>
                                        </p:attrNameLst>
                                      </p:cBhvr>
                                      <p:to>
                                        <p:strVal val="visible"/>
                                      </p:to>
                                    </p:set>
                                    <p:animEffect transition="in" filter="wipe(up)">
                                      <p:cBhvr>
                                        <p:cTn id="22" dur="500"/>
                                        <p:tgtEl>
                                          <p:spTgt spid="3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2">
                                            <p:txEl>
                                              <p:pRg st="4" end="4"/>
                                            </p:txEl>
                                          </p:spTgt>
                                        </p:tgtEl>
                                        <p:attrNameLst>
                                          <p:attrName>style.visibility</p:attrName>
                                        </p:attrNameLst>
                                      </p:cBhvr>
                                      <p:to>
                                        <p:strVal val="visible"/>
                                      </p:to>
                                    </p:set>
                                    <p:animEffect transition="in" filter="wipe(up)">
                                      <p:cBhvr>
                                        <p:cTn id="27" dur="500"/>
                                        <p:tgtEl>
                                          <p:spTgt spid="3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2">
                                            <p:txEl>
                                              <p:pRg st="5" end="5"/>
                                            </p:txEl>
                                          </p:spTgt>
                                        </p:tgtEl>
                                        <p:attrNameLst>
                                          <p:attrName>style.visibility</p:attrName>
                                        </p:attrNameLst>
                                      </p:cBhvr>
                                      <p:to>
                                        <p:strVal val="visible"/>
                                      </p:to>
                                    </p:set>
                                    <p:animEffect transition="in" filter="wipe(up)">
                                      <p:cBhvr>
                                        <p:cTn id="32" dur="500"/>
                                        <p:tgtEl>
                                          <p:spTgt spid="3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0953" y="111351"/>
            <a:ext cx="10515600" cy="803049"/>
          </a:xfrm>
        </p:spPr>
        <p:txBody>
          <a:bodyPr/>
          <a:lstStyle/>
          <a:p>
            <a:pPr algn="ctr"/>
            <a:r>
              <a:rPr lang="en-US" dirty="0" smtClean="0"/>
              <a:t>Economics </a:t>
            </a:r>
            <a:r>
              <a:rPr lang="ru-RU" dirty="0" smtClean="0"/>
              <a:t>– это не теория</a:t>
            </a:r>
            <a:r>
              <a:rPr lang="en-US" dirty="0" smtClean="0"/>
              <a:t> Economy</a:t>
            </a:r>
            <a:endParaRPr lang="ru-RU" dirty="0"/>
          </a:p>
        </p:txBody>
      </p:sp>
      <p:sp>
        <p:nvSpPr>
          <p:cNvPr id="4" name="Прямоугольник 3"/>
          <p:cNvSpPr/>
          <p:nvPr/>
        </p:nvSpPr>
        <p:spPr>
          <a:xfrm>
            <a:off x="167640" y="1120676"/>
            <a:ext cx="11856720" cy="5447645"/>
          </a:xfrm>
          <a:prstGeom prst="rect">
            <a:avLst/>
          </a:prstGeom>
        </p:spPr>
        <p:txBody>
          <a:bodyPr wrap="square">
            <a:spAutoFit/>
          </a:bodyPr>
          <a:lstStyle/>
          <a:p>
            <a:pPr marL="457200" indent="-457200">
              <a:buFont typeface="Arial" panose="020B0604020202020204" pitchFamily="34" charset="0"/>
              <a:buChar char="•"/>
            </a:pPr>
            <a:r>
              <a:rPr lang="en-US" sz="3200" b="1" u="sng" dirty="0">
                <a:solidFill>
                  <a:srgbClr val="FF0000"/>
                </a:solidFill>
              </a:rPr>
              <a:t>Economics</a:t>
            </a:r>
            <a:r>
              <a:rPr lang="en-US" sz="3200" dirty="0">
                <a:solidFill>
                  <a:srgbClr val="FF0000"/>
                </a:solidFill>
              </a:rPr>
              <a:t> </a:t>
            </a:r>
            <a:r>
              <a:rPr lang="ru-RU" sz="2800" dirty="0" smtClean="0"/>
              <a:t>– это </a:t>
            </a:r>
            <a:r>
              <a:rPr lang="ru-RU" sz="2800" dirty="0"/>
              <a:t>отчасти </a:t>
            </a:r>
            <a:r>
              <a:rPr lang="ru-RU" sz="4000" dirty="0"/>
              <a:t>теория </a:t>
            </a:r>
            <a:r>
              <a:rPr lang="ru-RU" sz="2800" dirty="0"/>
              <a:t>и отчасти </a:t>
            </a:r>
            <a:r>
              <a:rPr lang="ru-RU" sz="2800" b="1" dirty="0">
                <a:hlinkClick r:id="rId2" action="ppaction://hlinksldjump"/>
              </a:rPr>
              <a:t>МИФОЛОГИЯ</a:t>
            </a:r>
            <a:r>
              <a:rPr lang="ru-RU" sz="2800" dirty="0">
                <a:hlinkClick r:id="rId2" action="ppaction://hlinksldjump"/>
              </a:rPr>
              <a:t> </a:t>
            </a:r>
            <a:r>
              <a:rPr lang="ru-RU" sz="2800" b="1" dirty="0">
                <a:solidFill>
                  <a:srgbClr val="FF0000"/>
                </a:solidFill>
              </a:rPr>
              <a:t>рыночной</a:t>
            </a:r>
            <a:r>
              <a:rPr lang="ru-RU" sz="2800" dirty="0"/>
              <a:t> </a:t>
            </a:r>
            <a:r>
              <a:rPr lang="ru-RU" sz="2800" dirty="0" smtClean="0"/>
              <a:t>экономики</a:t>
            </a:r>
          </a:p>
          <a:p>
            <a:pPr marL="457200" indent="-457200">
              <a:buFont typeface="Arial" panose="020B0604020202020204" pitchFamily="34" charset="0"/>
              <a:buChar char="•"/>
            </a:pPr>
            <a:r>
              <a:rPr lang="ru-RU" sz="2800" dirty="0" smtClean="0"/>
              <a:t>Лучше </a:t>
            </a:r>
            <a:r>
              <a:rPr lang="ru-RU" sz="2800" dirty="0"/>
              <a:t>всего </a:t>
            </a:r>
            <a:r>
              <a:rPr lang="ru-RU" sz="2400" b="1" dirty="0"/>
              <a:t>ТЕОРИЯ</a:t>
            </a:r>
            <a:r>
              <a:rPr lang="ru-RU" sz="2400" dirty="0"/>
              <a:t> </a:t>
            </a:r>
            <a:r>
              <a:rPr lang="ru-RU" sz="2800" dirty="0"/>
              <a:t>(</a:t>
            </a:r>
            <a:r>
              <a:rPr lang="en-US" sz="2800" u="sng" dirty="0"/>
              <a:t>micro</a:t>
            </a:r>
            <a:r>
              <a:rPr lang="en-US" sz="2800" dirty="0"/>
              <a:t>economics</a:t>
            </a:r>
            <a:r>
              <a:rPr lang="ru-RU" sz="2800" dirty="0"/>
              <a:t>) была изложена Альфредом Маршаллом 100 с лишним</a:t>
            </a:r>
            <a:r>
              <a:rPr lang="en-US" sz="2800" dirty="0"/>
              <a:t> </a:t>
            </a:r>
            <a:r>
              <a:rPr lang="ru-RU" sz="2800" dirty="0"/>
              <a:t>лет </a:t>
            </a:r>
            <a:r>
              <a:rPr lang="ru-RU" sz="2800" dirty="0" smtClean="0"/>
              <a:t>назад.</a:t>
            </a:r>
            <a:endParaRPr lang="ru-RU" sz="2800" dirty="0"/>
          </a:p>
          <a:p>
            <a:pPr marL="457200" indent="-457200">
              <a:buFont typeface="Arial" panose="020B0604020202020204" pitchFamily="34" charset="0"/>
              <a:buChar char="•"/>
            </a:pPr>
            <a:r>
              <a:rPr lang="ru-RU" sz="2800" dirty="0">
                <a:hlinkClick r:id="rId3" action="ppaction://hlinksldjump"/>
              </a:rPr>
              <a:t>Его модель «Крест Маршалла» – навсегда</a:t>
            </a:r>
            <a:r>
              <a:rPr lang="ru-RU" sz="2800" dirty="0"/>
              <a:t>. Ее можно и нужно изучать в школе с опорой на здравый </a:t>
            </a:r>
            <a:r>
              <a:rPr lang="ru-RU" sz="2800" dirty="0" smtClean="0"/>
              <a:t>смысл </a:t>
            </a:r>
            <a:endParaRPr lang="ru-RU" sz="2800" dirty="0"/>
          </a:p>
          <a:p>
            <a:pPr marL="457200" indent="-457200">
              <a:buFont typeface="Arial" panose="020B0604020202020204" pitchFamily="34" charset="0"/>
              <a:buChar char="•"/>
            </a:pPr>
            <a:r>
              <a:rPr lang="ru-RU" sz="2800" dirty="0"/>
              <a:t>и</a:t>
            </a:r>
            <a:r>
              <a:rPr lang="ru-RU" sz="2800" dirty="0" smtClean="0"/>
              <a:t> </a:t>
            </a:r>
            <a:r>
              <a:rPr lang="ru-RU" sz="2800" dirty="0"/>
              <a:t>только на здравый смысл («на пальцах</a:t>
            </a:r>
            <a:r>
              <a:rPr lang="ru-RU" sz="2800" dirty="0" smtClean="0"/>
              <a:t>») </a:t>
            </a:r>
            <a:endParaRPr lang="ru-RU" sz="2800" dirty="0"/>
          </a:p>
          <a:p>
            <a:pPr marL="457200" indent="-457200">
              <a:buFont typeface="Arial" panose="020B0604020202020204" pitchFamily="34" charset="0"/>
              <a:buChar char="•"/>
            </a:pPr>
            <a:r>
              <a:rPr lang="ru-RU" sz="2800" dirty="0"/>
              <a:t>б</a:t>
            </a:r>
            <a:r>
              <a:rPr lang="ru-RU" sz="2800" dirty="0" smtClean="0"/>
              <a:t>ез </a:t>
            </a:r>
            <a:r>
              <a:rPr lang="ru-RU" sz="2800" dirty="0"/>
              <a:t>мифологии (Самуэльсон, Мэнкью, Макконнелл-Брю…) про кардиналисткую и ординалистскую теории поведения потребителя и производителя (в современных учебниках они уже </a:t>
            </a:r>
            <a:r>
              <a:rPr lang="ru-RU" sz="2800" u="sng" dirty="0"/>
              <a:t>исчезают</a:t>
            </a:r>
            <a:r>
              <a:rPr lang="ru-RU" sz="2800" dirty="0"/>
              <a:t> в качестве </a:t>
            </a:r>
            <a:r>
              <a:rPr lang="ru-RU" sz="2800" u="sng" dirty="0">
                <a:solidFill>
                  <a:srgbClr val="FF0000"/>
                </a:solidFill>
              </a:rPr>
              <a:t>научных</a:t>
            </a:r>
            <a:r>
              <a:rPr lang="ru-RU" sz="2800" dirty="0">
                <a:solidFill>
                  <a:srgbClr val="FF0000"/>
                </a:solidFill>
              </a:rPr>
              <a:t> </a:t>
            </a:r>
            <a:r>
              <a:rPr lang="ru-RU" sz="2800" dirty="0"/>
              <a:t>теорий, </a:t>
            </a:r>
            <a:r>
              <a:rPr lang="ru-RU" sz="2800" b="1" i="1" dirty="0">
                <a:solidFill>
                  <a:srgbClr val="FF0000"/>
                </a:solidFill>
              </a:rPr>
              <a:t>имитируя</a:t>
            </a:r>
            <a:r>
              <a:rPr lang="ru-RU" sz="2800" dirty="0">
                <a:solidFill>
                  <a:srgbClr val="FF0000"/>
                </a:solidFill>
              </a:rPr>
              <a:t> </a:t>
            </a:r>
            <a:r>
              <a:rPr lang="ru-RU" sz="2800" dirty="0"/>
              <a:t>здравый смысл). </a:t>
            </a:r>
          </a:p>
          <a:p>
            <a:pPr marL="457200" indent="-457200">
              <a:buFont typeface="Arial" panose="020B0604020202020204" pitchFamily="34" charset="0"/>
              <a:buChar char="•"/>
            </a:pPr>
            <a:r>
              <a:rPr lang="ru-RU" sz="2800" dirty="0"/>
              <a:t>См. «Анти-СаМ: что «не так» в учебниках П. Самуэльсона, Н. Мэнкью…»</a:t>
            </a:r>
          </a:p>
        </p:txBody>
      </p:sp>
    </p:spTree>
    <p:extLst>
      <p:ext uri="{BB962C8B-B14F-4D97-AF65-F5344CB8AC3E}">
        <p14:creationId xmlns:p14="http://schemas.microsoft.com/office/powerpoint/2010/main" val="424506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type="title"/>
          </p:nvPr>
        </p:nvSpPr>
        <p:spPr>
          <a:xfrm>
            <a:off x="112295" y="268872"/>
            <a:ext cx="12079705" cy="1325563"/>
          </a:xfrm>
        </p:spPr>
        <p:txBody>
          <a:bodyPr>
            <a:normAutofit fontScale="90000"/>
          </a:bodyPr>
          <a:lstStyle/>
          <a:p>
            <a:pPr algn="ctr"/>
            <a:r>
              <a:rPr lang="ru-RU" dirty="0" smtClean="0"/>
              <a:t>Как показать неопределенность в базовой модели «Кривая производственных возможностей»?</a:t>
            </a:r>
            <a:endParaRPr lang="ru-RU" dirty="0"/>
          </a:p>
        </p:txBody>
      </p:sp>
      <p:grpSp>
        <p:nvGrpSpPr>
          <p:cNvPr id="5" name="Группа 4"/>
          <p:cNvGrpSpPr/>
          <p:nvPr/>
        </p:nvGrpSpPr>
        <p:grpSpPr>
          <a:xfrm>
            <a:off x="-2907324" y="2151482"/>
            <a:ext cx="10363200" cy="6015790"/>
            <a:chOff x="-1524000" y="1973178"/>
            <a:chExt cx="10363200" cy="6015790"/>
          </a:xfrm>
        </p:grpSpPr>
        <p:grpSp>
          <p:nvGrpSpPr>
            <p:cNvPr id="6" name="Группа 5"/>
            <p:cNvGrpSpPr/>
            <p:nvPr/>
          </p:nvGrpSpPr>
          <p:grpSpPr>
            <a:xfrm>
              <a:off x="3015916" y="1973178"/>
              <a:ext cx="5823284" cy="3593432"/>
              <a:chOff x="2181726" y="2053389"/>
              <a:chExt cx="2582779" cy="2582779"/>
            </a:xfrm>
          </p:grpSpPr>
          <p:cxnSp>
            <p:nvCxnSpPr>
              <p:cNvPr id="8" name="Прямая соединительная линия 7"/>
              <p:cNvCxnSpPr/>
              <p:nvPr/>
            </p:nvCxnSpPr>
            <p:spPr>
              <a:xfrm flipV="1">
                <a:off x="2181726" y="2053389"/>
                <a:ext cx="16042" cy="2582779"/>
              </a:xfrm>
              <a:prstGeom prst="line">
                <a:avLst/>
              </a:prstGeom>
              <a:ln w="381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rot="16200000">
                <a:off x="3465095" y="3336757"/>
                <a:ext cx="16042" cy="2582779"/>
              </a:xfrm>
              <a:prstGeom prst="line">
                <a:avLst/>
              </a:prstGeom>
              <a:ln w="381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pSp>
        <p:sp>
          <p:nvSpPr>
            <p:cNvPr id="7" name="Дуга 6"/>
            <p:cNvSpPr/>
            <p:nvPr/>
          </p:nvSpPr>
          <p:spPr>
            <a:xfrm>
              <a:off x="-1524000" y="3080084"/>
              <a:ext cx="9192125" cy="4908884"/>
            </a:xfrm>
            <a:prstGeom prst="arc">
              <a:avLst>
                <a:gd name="adj1" fmla="val 16200000"/>
                <a:gd name="adj2" fmla="val 1270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grpSp>
      <p:sp>
        <p:nvSpPr>
          <p:cNvPr id="10" name="Дуга 9"/>
          <p:cNvSpPr/>
          <p:nvPr/>
        </p:nvSpPr>
        <p:spPr>
          <a:xfrm>
            <a:off x="-2963471" y="3258388"/>
            <a:ext cx="9192125" cy="4908884"/>
          </a:xfrm>
          <a:prstGeom prst="arc">
            <a:avLst>
              <a:gd name="adj1" fmla="val 16200000"/>
              <a:gd name="adj2" fmla="val 12709"/>
            </a:avLst>
          </a:prstGeom>
          <a:ln w="1270000">
            <a:solidFill>
              <a:srgbClr val="FF9900">
                <a:alpha val="5098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11" name="TextBox 10"/>
          <p:cNvSpPr txBox="1"/>
          <p:nvPr/>
        </p:nvSpPr>
        <p:spPr>
          <a:xfrm>
            <a:off x="5578133" y="2536443"/>
            <a:ext cx="1413336" cy="769441"/>
          </a:xfrm>
          <a:prstGeom prst="rect">
            <a:avLst/>
          </a:prstGeom>
          <a:noFill/>
        </p:spPr>
        <p:txBody>
          <a:bodyPr wrap="none" rtlCol="0">
            <a:spAutoFit/>
          </a:bodyPr>
          <a:lstStyle/>
          <a:p>
            <a:r>
              <a:rPr lang="ru-RU" sz="4400" dirty="0" smtClean="0"/>
              <a:t>Хочу </a:t>
            </a:r>
            <a:endParaRPr lang="ru-RU" sz="4400" dirty="0"/>
          </a:p>
        </p:txBody>
      </p:sp>
      <p:sp>
        <p:nvSpPr>
          <p:cNvPr id="12" name="TextBox 11"/>
          <p:cNvSpPr txBox="1"/>
          <p:nvPr/>
        </p:nvSpPr>
        <p:spPr>
          <a:xfrm>
            <a:off x="3457556" y="3810851"/>
            <a:ext cx="1544012" cy="769441"/>
          </a:xfrm>
          <a:prstGeom prst="rect">
            <a:avLst/>
          </a:prstGeom>
          <a:noFill/>
        </p:spPr>
        <p:txBody>
          <a:bodyPr wrap="none" rtlCol="0">
            <a:spAutoFit/>
          </a:bodyPr>
          <a:lstStyle/>
          <a:p>
            <a:r>
              <a:rPr lang="ru-RU" sz="4400" dirty="0" smtClean="0"/>
              <a:t>Могу </a:t>
            </a:r>
            <a:endParaRPr lang="ru-RU" sz="4400" dirty="0"/>
          </a:p>
        </p:txBody>
      </p:sp>
      <p:sp>
        <p:nvSpPr>
          <p:cNvPr id="13" name="TextBox 12"/>
          <p:cNvSpPr txBox="1"/>
          <p:nvPr/>
        </p:nvSpPr>
        <p:spPr>
          <a:xfrm>
            <a:off x="1875692" y="4827075"/>
            <a:ext cx="1541704" cy="769441"/>
          </a:xfrm>
          <a:prstGeom prst="rect">
            <a:avLst/>
          </a:prstGeom>
          <a:noFill/>
        </p:spPr>
        <p:txBody>
          <a:bodyPr wrap="none" rtlCol="0">
            <a:spAutoFit/>
          </a:bodyPr>
          <a:lstStyle/>
          <a:p>
            <a:r>
              <a:rPr lang="ru-RU" sz="4400" dirty="0" smtClean="0"/>
              <a:t>Надо </a:t>
            </a:r>
            <a:endParaRPr lang="ru-RU" sz="4400" dirty="0"/>
          </a:p>
        </p:txBody>
      </p:sp>
      <p:sp>
        <p:nvSpPr>
          <p:cNvPr id="14" name="TextBox 13"/>
          <p:cNvSpPr txBox="1"/>
          <p:nvPr/>
        </p:nvSpPr>
        <p:spPr>
          <a:xfrm>
            <a:off x="5064767" y="1742273"/>
            <a:ext cx="5228483" cy="646331"/>
          </a:xfrm>
          <a:prstGeom prst="rect">
            <a:avLst/>
          </a:prstGeom>
          <a:noFill/>
        </p:spPr>
        <p:txBody>
          <a:bodyPr wrap="none" rtlCol="0">
            <a:spAutoFit/>
          </a:bodyPr>
          <a:lstStyle/>
          <a:p>
            <a:r>
              <a:rPr lang="ru-RU" sz="3600" dirty="0" smtClean="0"/>
              <a:t>Интерес само-изменений</a:t>
            </a:r>
            <a:endParaRPr lang="ru-RU" sz="3600" dirty="0"/>
          </a:p>
        </p:txBody>
      </p:sp>
      <p:sp>
        <p:nvSpPr>
          <p:cNvPr id="15" name="TextBox 14"/>
          <p:cNvSpPr txBox="1"/>
          <p:nvPr/>
        </p:nvSpPr>
        <p:spPr>
          <a:xfrm>
            <a:off x="270333" y="6040598"/>
            <a:ext cx="5307800" cy="646331"/>
          </a:xfrm>
          <a:prstGeom prst="rect">
            <a:avLst/>
          </a:prstGeom>
          <a:noFill/>
        </p:spPr>
        <p:txBody>
          <a:bodyPr wrap="none" rtlCol="0">
            <a:spAutoFit/>
          </a:bodyPr>
          <a:lstStyle/>
          <a:p>
            <a:r>
              <a:rPr lang="ru-RU" sz="3600" dirty="0" smtClean="0"/>
              <a:t>Интерес само-сохранения</a:t>
            </a:r>
            <a:endParaRPr lang="ru-RU" sz="3600" dirty="0"/>
          </a:p>
        </p:txBody>
      </p:sp>
      <p:sp>
        <p:nvSpPr>
          <p:cNvPr id="16" name="TextBox 15"/>
          <p:cNvSpPr txBox="1"/>
          <p:nvPr/>
        </p:nvSpPr>
        <p:spPr>
          <a:xfrm>
            <a:off x="8628185" y="3563815"/>
            <a:ext cx="3212123" cy="830997"/>
          </a:xfrm>
          <a:prstGeom prst="rect">
            <a:avLst/>
          </a:prstGeom>
          <a:noFill/>
        </p:spPr>
        <p:txBody>
          <a:bodyPr wrap="square" rtlCol="0">
            <a:spAutoFit/>
          </a:bodyPr>
          <a:lstStyle/>
          <a:p>
            <a:pPr algn="ctr"/>
            <a:r>
              <a:rPr lang="ru-RU" sz="2400" dirty="0" smtClean="0"/>
              <a:t>Поработаем немного с «мелом и доской »</a:t>
            </a:r>
            <a:endParaRPr lang="ru-RU" sz="2400" dirty="0"/>
          </a:p>
        </p:txBody>
      </p:sp>
    </p:spTree>
    <p:extLst>
      <p:ext uri="{BB962C8B-B14F-4D97-AF65-F5344CB8AC3E}">
        <p14:creationId xmlns:p14="http://schemas.microsoft.com/office/powerpoint/2010/main" val="4218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750650" y="6127751"/>
            <a:ext cx="8722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a:solidFill>
                  <a:srgbClr val="000000"/>
                </a:solidFill>
                <a:latin typeface="Arial Rounded MT Bold" panose="020F0704030504030204" pitchFamily="34" charset="0"/>
              </a:rPr>
              <a:t>Стандартная эк.теория: </a:t>
            </a:r>
            <a:r>
              <a:rPr lang="ru-RU" altLang="ru-RU" sz="2400">
                <a:solidFill>
                  <a:srgbClr val="FF3300"/>
                </a:solidFill>
                <a:latin typeface="Arial Rounded MT Bold" panose="020F0704030504030204" pitchFamily="34" charset="0"/>
              </a:rPr>
              <a:t>хочу</a:t>
            </a:r>
            <a:r>
              <a:rPr lang="ru-RU" altLang="ru-RU" sz="2400">
                <a:solidFill>
                  <a:srgbClr val="000000"/>
                </a:solidFill>
                <a:latin typeface="Arial Rounded MT Bold" panose="020F0704030504030204" pitchFamily="34" charset="0"/>
              </a:rPr>
              <a:t> (потребности)–</a:t>
            </a:r>
            <a:r>
              <a:rPr lang="ru-RU" altLang="ru-RU" sz="2400">
                <a:solidFill>
                  <a:srgbClr val="FF3300"/>
                </a:solidFill>
                <a:latin typeface="Arial Rounded MT Bold" panose="020F0704030504030204" pitchFamily="34" charset="0"/>
              </a:rPr>
              <a:t>могу</a:t>
            </a:r>
            <a:r>
              <a:rPr lang="ru-RU" altLang="ru-RU" sz="2400">
                <a:solidFill>
                  <a:srgbClr val="000000"/>
                </a:solidFill>
                <a:latin typeface="Arial Rounded MT Bold" panose="020F0704030504030204" pitchFamily="34" charset="0"/>
              </a:rPr>
              <a:t> (возможности)</a:t>
            </a:r>
          </a:p>
        </p:txBody>
      </p:sp>
      <p:sp>
        <p:nvSpPr>
          <p:cNvPr id="31747" name="Text Box 3"/>
          <p:cNvSpPr txBox="1">
            <a:spLocks noChangeArrowheads="1"/>
          </p:cNvSpPr>
          <p:nvPr/>
        </p:nvSpPr>
        <p:spPr bwMode="auto">
          <a:xfrm>
            <a:off x="1774826" y="6163043"/>
            <a:ext cx="32766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dirty="0">
                <a:solidFill>
                  <a:srgbClr val="FF3300"/>
                </a:solidFill>
                <a:latin typeface="Arial Rounded MT Bold" panose="020F0704030504030204" pitchFamily="34" charset="0"/>
              </a:rPr>
              <a:t>надо</a:t>
            </a:r>
            <a:r>
              <a:rPr lang="ru-RU" altLang="ru-RU" sz="2400" dirty="0">
                <a:solidFill>
                  <a:srgbClr val="000000"/>
                </a:solidFill>
                <a:latin typeface="Arial Rounded MT Bold" panose="020F0704030504030204" pitchFamily="34" charset="0"/>
              </a:rPr>
              <a:t> (интересы???) –</a:t>
            </a:r>
          </a:p>
        </p:txBody>
      </p:sp>
      <p:grpSp>
        <p:nvGrpSpPr>
          <p:cNvPr id="2" name="Group 4"/>
          <p:cNvGrpSpPr>
            <a:grpSpLocks/>
          </p:cNvGrpSpPr>
          <p:nvPr/>
        </p:nvGrpSpPr>
        <p:grpSpPr bwMode="auto">
          <a:xfrm>
            <a:off x="5391150" y="2759075"/>
            <a:ext cx="5073650" cy="2736850"/>
            <a:chOff x="2436" y="1738"/>
            <a:chExt cx="3196" cy="1724"/>
          </a:xfrm>
        </p:grpSpPr>
        <p:grpSp>
          <p:nvGrpSpPr>
            <p:cNvPr id="10259" name="Group 5"/>
            <p:cNvGrpSpPr>
              <a:grpSpLocks/>
            </p:cNvGrpSpPr>
            <p:nvPr/>
          </p:nvGrpSpPr>
          <p:grpSpPr bwMode="auto">
            <a:xfrm>
              <a:off x="2436" y="1738"/>
              <a:ext cx="3196" cy="1724"/>
              <a:chOff x="9628" y="9246"/>
              <a:chExt cx="3431" cy="1399"/>
            </a:xfrm>
          </p:grpSpPr>
          <p:sp>
            <p:nvSpPr>
              <p:cNvPr id="10261" name="Oval 6"/>
              <p:cNvSpPr>
                <a:spLocks noChangeArrowheads="1"/>
              </p:cNvSpPr>
              <p:nvPr/>
            </p:nvSpPr>
            <p:spPr bwMode="auto">
              <a:xfrm>
                <a:off x="9628" y="9246"/>
                <a:ext cx="3431" cy="1399"/>
              </a:xfrm>
              <a:prstGeom prst="ellipse">
                <a:avLst/>
              </a:prstGeom>
              <a:solidFill>
                <a:schemeClr val="accent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0262" name="Oval 7"/>
              <p:cNvSpPr>
                <a:spLocks noChangeArrowheads="1"/>
              </p:cNvSpPr>
              <p:nvPr/>
            </p:nvSpPr>
            <p:spPr bwMode="auto">
              <a:xfrm>
                <a:off x="9628" y="9246"/>
                <a:ext cx="3431" cy="1399"/>
              </a:xfrm>
              <a:prstGeom prst="ellipse">
                <a:avLst/>
              </a:prstGeom>
              <a:solidFill>
                <a:schemeClr val="accent2">
                  <a:alpha val="50195"/>
                </a:schemeClr>
              </a:solidFill>
              <a:ln>
                <a:noFill/>
              </a:ln>
              <a:extLst>
                <a:ext uri="{91240B29-F687-4F45-9708-019B960494DF}">
                  <a14:hiddenLine xmlns:a14="http://schemas.microsoft.com/office/drawing/2010/main" w="889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2400">
                  <a:latin typeface="Times New Roman" panose="02020603050405020304" pitchFamily="18" charset="0"/>
                </a:endParaRPr>
              </a:p>
            </p:txBody>
          </p:sp>
        </p:grpSp>
        <p:sp>
          <p:nvSpPr>
            <p:cNvPr id="10260" name="Rectangle 8"/>
            <p:cNvSpPr>
              <a:spLocks noChangeArrowheads="1"/>
            </p:cNvSpPr>
            <p:nvPr/>
          </p:nvSpPr>
          <p:spPr bwMode="auto">
            <a:xfrm>
              <a:off x="3675" y="2277"/>
              <a:ext cx="1265" cy="5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ru-RU" altLang="ru-RU" sz="2000" dirty="0">
                <a:solidFill>
                  <a:srgbClr val="000000"/>
                </a:solidFill>
                <a:latin typeface="Arial Unicode MS" panose="020B0604020202020204" pitchFamily="34" charset="-128"/>
              </a:endParaRPr>
            </a:p>
            <a:p>
              <a:pPr algn="ctr" eaLnBrk="1" hangingPunct="1"/>
              <a:r>
                <a:rPr lang="ru-RU" altLang="ru-RU" sz="2400" dirty="0">
                  <a:solidFill>
                    <a:srgbClr val="000000"/>
                  </a:solidFill>
                  <a:latin typeface="Arial Rounded MT Bold" panose="020F0704030504030204" pitchFamily="34" charset="0"/>
                </a:rPr>
                <a:t>Надо (нужды)</a:t>
              </a:r>
            </a:p>
            <a:p>
              <a:pPr algn="ctr" eaLnBrk="1" hangingPunct="1"/>
              <a:endParaRPr lang="ru-RU" altLang="ru-RU" sz="2400" dirty="0">
                <a:solidFill>
                  <a:srgbClr val="000000"/>
                </a:solidFill>
                <a:latin typeface="Arial Rounded MT Bold" panose="020F0704030504030204" pitchFamily="34" charset="0"/>
              </a:endParaRPr>
            </a:p>
            <a:p>
              <a:pPr eaLnBrk="1" hangingPunct="1"/>
              <a:endParaRPr lang="ru-RU" altLang="ru-RU" sz="2000" dirty="0">
                <a:latin typeface="Arial Unicode MS" panose="020B0604020202020204" pitchFamily="34" charset="-128"/>
              </a:endParaRPr>
            </a:p>
          </p:txBody>
        </p:sp>
      </p:grpSp>
      <p:sp>
        <p:nvSpPr>
          <p:cNvPr id="10257" name="Oval 12"/>
          <p:cNvSpPr>
            <a:spLocks noChangeArrowheads="1"/>
          </p:cNvSpPr>
          <p:nvPr/>
        </p:nvSpPr>
        <p:spPr bwMode="auto">
          <a:xfrm>
            <a:off x="2010366" y="2860676"/>
            <a:ext cx="5241925" cy="2754313"/>
          </a:xfrm>
          <a:prstGeom prst="ellipse">
            <a:avLst/>
          </a:prstGeom>
          <a:solidFill>
            <a:schemeClr val="folHlink">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0256" name="Rectangle 15"/>
          <p:cNvSpPr>
            <a:spLocks noChangeArrowheads="1"/>
          </p:cNvSpPr>
          <p:nvPr/>
        </p:nvSpPr>
        <p:spPr bwMode="auto">
          <a:xfrm>
            <a:off x="2570590" y="3637330"/>
            <a:ext cx="2239963" cy="1149350"/>
          </a:xfrm>
          <a:prstGeom prst="rect">
            <a:avLst/>
          </a:prstGeom>
          <a:noFill/>
          <a:ln w="9525">
            <a:solidFill>
              <a:schemeClr val="accent2"/>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ru-RU" altLang="ru-RU" sz="2000" dirty="0">
              <a:solidFill>
                <a:srgbClr val="000000"/>
              </a:solidFill>
              <a:latin typeface="Arial Unicode MS" panose="020B0604020202020204" pitchFamily="34" charset="-128"/>
            </a:endParaRPr>
          </a:p>
          <a:p>
            <a:pPr algn="ctr" eaLnBrk="1" hangingPunct="1"/>
            <a:r>
              <a:rPr lang="ru-RU" altLang="ru-RU" sz="2400" dirty="0">
                <a:solidFill>
                  <a:srgbClr val="000000"/>
                </a:solidFill>
                <a:latin typeface="Arial Rounded MT Bold" panose="020F0704030504030204" pitchFamily="34" charset="0"/>
              </a:rPr>
              <a:t>Могу (возможности)</a:t>
            </a:r>
          </a:p>
          <a:p>
            <a:pPr algn="ctr" eaLnBrk="1" hangingPunct="1"/>
            <a:endParaRPr lang="ru-RU" altLang="ru-RU" sz="2400" dirty="0">
              <a:solidFill>
                <a:srgbClr val="000000"/>
              </a:solidFill>
              <a:latin typeface="Arial Rounded MT Bold" panose="020F0704030504030204" pitchFamily="34" charset="0"/>
            </a:endParaRPr>
          </a:p>
          <a:p>
            <a:pPr algn="ctr" eaLnBrk="1" hangingPunct="1"/>
            <a:endParaRPr lang="ru-RU" altLang="ru-RU" sz="2000" dirty="0">
              <a:latin typeface="Arial Unicode MS" panose="020B0604020202020204" pitchFamily="34" charset="-128"/>
            </a:endParaRPr>
          </a:p>
        </p:txBody>
      </p:sp>
      <p:grpSp>
        <p:nvGrpSpPr>
          <p:cNvPr id="10250" name="Group 16"/>
          <p:cNvGrpSpPr>
            <a:grpSpLocks/>
          </p:cNvGrpSpPr>
          <p:nvPr/>
        </p:nvGrpSpPr>
        <p:grpSpPr bwMode="auto">
          <a:xfrm>
            <a:off x="4354514" y="1196975"/>
            <a:ext cx="3436937" cy="2454275"/>
            <a:chOff x="8382" y="8202"/>
            <a:chExt cx="2540" cy="1471"/>
          </a:xfrm>
        </p:grpSpPr>
        <p:sp>
          <p:nvSpPr>
            <p:cNvPr id="10252" name="Oval 17"/>
            <p:cNvSpPr>
              <a:spLocks noChangeArrowheads="1"/>
            </p:cNvSpPr>
            <p:nvPr/>
          </p:nvSpPr>
          <p:spPr bwMode="auto">
            <a:xfrm>
              <a:off x="8382" y="8202"/>
              <a:ext cx="2540" cy="1471"/>
            </a:xfrm>
            <a:prstGeom prst="ellipse">
              <a:avLst/>
            </a:prstGeom>
            <a:solidFill>
              <a:schemeClr val="hlink">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0253" name="Oval 18"/>
            <p:cNvSpPr>
              <a:spLocks noChangeArrowheads="1"/>
            </p:cNvSpPr>
            <p:nvPr/>
          </p:nvSpPr>
          <p:spPr bwMode="auto">
            <a:xfrm>
              <a:off x="8382" y="8202"/>
              <a:ext cx="2540" cy="1471"/>
            </a:xfrm>
            <a:prstGeom prst="ellipse">
              <a:avLst/>
            </a:prstGeom>
            <a:solidFill>
              <a:schemeClr val="hlink">
                <a:alpha val="50195"/>
              </a:schemeClr>
            </a:solidFill>
            <a:ln>
              <a:noFill/>
            </a:ln>
            <a:extLst>
              <a:ext uri="{91240B29-F687-4F45-9708-019B960494DF}">
                <a14:hiddenLine xmlns:a14="http://schemas.microsoft.com/office/drawing/2010/main" w="889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grpSp>
      <p:sp>
        <p:nvSpPr>
          <p:cNvPr id="10251" name="Rectangle 19"/>
          <p:cNvSpPr>
            <a:spLocks noChangeArrowheads="1"/>
          </p:cNvSpPr>
          <p:nvPr/>
        </p:nvSpPr>
        <p:spPr bwMode="auto">
          <a:xfrm>
            <a:off x="4773614" y="1833563"/>
            <a:ext cx="2540000" cy="1027113"/>
          </a:xfrm>
          <a:prstGeom prst="rect">
            <a:avLst/>
          </a:prstGeom>
          <a:noFill/>
          <a:ln>
            <a:noFill/>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altLang="ru-RU" sz="2000" dirty="0">
                <a:solidFill>
                  <a:srgbClr val="000000"/>
                </a:solidFill>
                <a:latin typeface="Arial Unicode MS" panose="020B0604020202020204" pitchFamily="34" charset="-128"/>
              </a:rPr>
              <a:t> </a:t>
            </a:r>
          </a:p>
          <a:p>
            <a:pPr algn="ctr" eaLnBrk="1" hangingPunct="1"/>
            <a:r>
              <a:rPr lang="ru-RU" altLang="ru-RU" sz="2400" dirty="0">
                <a:solidFill>
                  <a:srgbClr val="000000"/>
                </a:solidFill>
                <a:latin typeface="Arial Rounded MT Bold" panose="020F0704030504030204" pitchFamily="34" charset="0"/>
              </a:rPr>
              <a:t>Хочу (желания)</a:t>
            </a:r>
          </a:p>
        </p:txBody>
      </p:sp>
      <p:sp>
        <p:nvSpPr>
          <p:cNvPr id="10246" name="Rectangle 34"/>
          <p:cNvSpPr>
            <a:spLocks noChangeArrowheads="1"/>
          </p:cNvSpPr>
          <p:nvPr/>
        </p:nvSpPr>
        <p:spPr bwMode="auto">
          <a:xfrm>
            <a:off x="468923" y="0"/>
            <a:ext cx="11277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981200" algn="l"/>
                <a:tab pos="8229600" algn="l"/>
                <a:tab pos="8382000" algn="l"/>
              </a:tabLst>
              <a:defRPr>
                <a:solidFill>
                  <a:schemeClr val="tx1"/>
                </a:solidFill>
                <a:latin typeface="Arial" panose="020B0604020202020204" pitchFamily="34" charset="0"/>
              </a:defRPr>
            </a:lvl1pPr>
            <a:lvl2pPr marL="742950" indent="-285750" eaLnBrk="0" hangingPunct="0">
              <a:tabLst>
                <a:tab pos="1981200" algn="l"/>
                <a:tab pos="8229600" algn="l"/>
                <a:tab pos="8382000" algn="l"/>
              </a:tabLst>
              <a:defRPr>
                <a:solidFill>
                  <a:schemeClr val="tx1"/>
                </a:solidFill>
                <a:latin typeface="Arial" panose="020B0604020202020204" pitchFamily="34" charset="0"/>
              </a:defRPr>
            </a:lvl2pPr>
            <a:lvl3pPr marL="1143000" indent="-228600" eaLnBrk="0" hangingPunct="0">
              <a:tabLst>
                <a:tab pos="1981200" algn="l"/>
                <a:tab pos="8229600" algn="l"/>
                <a:tab pos="8382000" algn="l"/>
              </a:tabLst>
              <a:defRPr>
                <a:solidFill>
                  <a:schemeClr val="tx1"/>
                </a:solidFill>
                <a:latin typeface="Arial" panose="020B0604020202020204" pitchFamily="34" charset="0"/>
              </a:defRPr>
            </a:lvl3pPr>
            <a:lvl4pPr marL="1600200" indent="-228600" eaLnBrk="0" hangingPunct="0">
              <a:tabLst>
                <a:tab pos="1981200" algn="l"/>
                <a:tab pos="8229600" algn="l"/>
                <a:tab pos="8382000" algn="l"/>
              </a:tabLst>
              <a:defRPr>
                <a:solidFill>
                  <a:schemeClr val="tx1"/>
                </a:solidFill>
                <a:latin typeface="Arial" panose="020B0604020202020204" pitchFamily="34" charset="0"/>
              </a:defRPr>
            </a:lvl4pPr>
            <a:lvl5pPr marL="2057400" indent="-228600" eaLnBrk="0" hangingPunct="0">
              <a:tabLst>
                <a:tab pos="1981200" algn="l"/>
                <a:tab pos="8229600" algn="l"/>
                <a:tab pos="83820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9pPr>
          </a:lstStyle>
          <a:p>
            <a:pPr algn="ctr" eaLnBrk="1" hangingPunct="1"/>
            <a:r>
              <a:rPr lang="ru-RU" altLang="ru-RU" sz="2400" b="1" i="1" dirty="0">
                <a:latin typeface="Times New Roman" panose="02020603050405020304" pitchFamily="18" charset="0"/>
                <a:cs typeface="Times New Roman" panose="02020603050405020304" pitchFamily="18" charset="0"/>
              </a:rPr>
              <a:t>Экономика как практика</a:t>
            </a:r>
            <a:r>
              <a:rPr lang="ru-RU" altLang="ru-RU" sz="2400" b="1" i="1" dirty="0">
                <a:latin typeface="Times New Roman" panose="02020603050405020304" pitchFamily="18" charset="0"/>
              </a:rPr>
              <a:t> </a:t>
            </a:r>
            <a:r>
              <a:rPr lang="ru-RU" altLang="ru-RU" sz="2400" b="1" i="1" dirty="0" smtClean="0">
                <a:latin typeface="Times New Roman" panose="02020603050405020304" pitchFamily="18" charset="0"/>
              </a:rPr>
              <a:t>– расщепление потребностей в благах на два типа</a:t>
            </a:r>
            <a:endParaRPr lang="ru-RU" altLang="ru-RU" sz="2400" b="1" i="1" dirty="0">
              <a:latin typeface="Times New Roman" panose="02020603050405020304" pitchFamily="18" charset="0"/>
            </a:endParaRPr>
          </a:p>
        </p:txBody>
      </p:sp>
      <p:sp>
        <p:nvSpPr>
          <p:cNvPr id="10247" name="Arc 52"/>
          <p:cNvSpPr>
            <a:spLocks/>
          </p:cNvSpPr>
          <p:nvPr/>
        </p:nvSpPr>
        <p:spPr bwMode="auto">
          <a:xfrm>
            <a:off x="4514851" y="2854325"/>
            <a:ext cx="2301875" cy="935038"/>
          </a:xfrm>
          <a:custGeom>
            <a:avLst/>
            <a:gdLst>
              <a:gd name="T0" fmla="*/ 0 w 20446"/>
              <a:gd name="T1" fmla="*/ 0 h 21600"/>
              <a:gd name="T2" fmla="*/ 2147483647 w 20446"/>
              <a:gd name="T3" fmla="*/ 1181427358 h 21600"/>
              <a:gd name="T4" fmla="*/ 34247794 w 20446"/>
              <a:gd name="T5" fmla="*/ 1752185083 h 21600"/>
              <a:gd name="T6" fmla="*/ 0 60000 65536"/>
              <a:gd name="T7" fmla="*/ 0 60000 65536"/>
              <a:gd name="T8" fmla="*/ 0 60000 65536"/>
              <a:gd name="T9" fmla="*/ 0 w 20446"/>
              <a:gd name="T10" fmla="*/ 0 h 21600"/>
              <a:gd name="T11" fmla="*/ 20446 w 20446"/>
              <a:gd name="T12" fmla="*/ 21600 h 21600"/>
            </a:gdLst>
            <a:ahLst/>
            <a:cxnLst>
              <a:cxn ang="T6">
                <a:pos x="T0" y="T1"/>
              </a:cxn>
              <a:cxn ang="T7">
                <a:pos x="T2" y="T3"/>
              </a:cxn>
              <a:cxn ang="T8">
                <a:pos x="T4" y="T5"/>
              </a:cxn>
            </a:cxnLst>
            <a:rect l="T9" t="T10" r="T11" b="T12"/>
            <a:pathLst>
              <a:path w="20446" h="21600" fill="none" extrusionOk="0">
                <a:moveTo>
                  <a:pt x="0" y="0"/>
                </a:moveTo>
                <a:cubicBezTo>
                  <a:pt x="8" y="0"/>
                  <a:pt x="16" y="-1"/>
                  <a:pt x="24" y="0"/>
                </a:cubicBezTo>
                <a:cubicBezTo>
                  <a:pt x="9241" y="0"/>
                  <a:pt x="17443" y="5849"/>
                  <a:pt x="20445" y="14564"/>
                </a:cubicBezTo>
              </a:path>
              <a:path w="20446" h="21600" stroke="0" extrusionOk="0">
                <a:moveTo>
                  <a:pt x="0" y="0"/>
                </a:moveTo>
                <a:cubicBezTo>
                  <a:pt x="8" y="0"/>
                  <a:pt x="16" y="-1"/>
                  <a:pt x="24" y="0"/>
                </a:cubicBezTo>
                <a:cubicBezTo>
                  <a:pt x="9241" y="0"/>
                  <a:pt x="17443" y="5849"/>
                  <a:pt x="20445" y="14564"/>
                </a:cubicBezTo>
                <a:lnTo>
                  <a:pt x="24" y="2160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0248" name="AutoShape 53"/>
          <p:cNvSpPr>
            <a:spLocks noChangeArrowheads="1"/>
          </p:cNvSpPr>
          <p:nvPr/>
        </p:nvSpPr>
        <p:spPr bwMode="auto">
          <a:xfrm>
            <a:off x="1774826" y="836613"/>
            <a:ext cx="2519363" cy="1223962"/>
          </a:xfrm>
          <a:prstGeom prst="wedgeRoundRectCallout">
            <a:avLst>
              <a:gd name="adj1" fmla="val 65690"/>
              <a:gd name="adj2" fmla="val 11134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Кривая (граница) производственных возможностей</a:t>
            </a:r>
          </a:p>
        </p:txBody>
      </p:sp>
    </p:spTree>
    <p:extLst>
      <p:ext uri="{BB962C8B-B14F-4D97-AF65-F5344CB8AC3E}">
        <p14:creationId xmlns:p14="http://schemas.microsoft.com/office/powerpoint/2010/main" val="16382481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wipe(left)">
                                      <p:cBhvr>
                                        <p:cTn id="7" dur="1000"/>
                                        <p:tgtEl>
                                          <p:spTgt spid="31747"/>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6"/>
          <p:cNvSpPr>
            <a:spLocks noChangeArrowheads="1"/>
          </p:cNvSpPr>
          <p:nvPr/>
        </p:nvSpPr>
        <p:spPr bwMode="auto">
          <a:xfrm>
            <a:off x="5853112" y="495231"/>
            <a:ext cx="4972050" cy="6309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u="sng" dirty="0">
                <a:latin typeface="Arial Rounded MT Bold" panose="020F0704030504030204" pitchFamily="34" charset="0"/>
              </a:rPr>
              <a:t>Что ему (каждому!) для этого надо:</a:t>
            </a:r>
          </a:p>
          <a:p>
            <a:pPr eaLnBrk="1" hangingPunct="1"/>
            <a:endParaRPr lang="ru-RU" altLang="ru-RU" b="1" u="sng" dirty="0">
              <a:latin typeface="Arial Rounded MT Bold" panose="020F0704030504030204" pitchFamily="34" charset="0"/>
            </a:endParaRPr>
          </a:p>
          <a:p>
            <a:pPr eaLnBrk="1" hangingPunct="1"/>
            <a:r>
              <a:rPr lang="ru-RU" altLang="ru-RU" dirty="0">
                <a:solidFill>
                  <a:srgbClr val="FF6600"/>
                </a:solidFill>
                <a:latin typeface="Arial Rounded MT Bold" panose="020F0704030504030204" pitchFamily="34" charset="0"/>
              </a:rPr>
              <a:t> </a:t>
            </a:r>
            <a:endParaRPr lang="ru-RU" altLang="ru-RU" b="1" u="sng" dirty="0">
              <a:solidFill>
                <a:srgbClr val="FF6600"/>
              </a:solidFill>
              <a:latin typeface="Arial Rounded MT Bold" panose="020F0704030504030204" pitchFamily="34" charset="0"/>
            </a:endParaRPr>
          </a:p>
          <a:p>
            <a:pPr eaLnBrk="1" hangingPunct="1">
              <a:buFontTx/>
              <a:buAutoNum type="arabicPeriod"/>
            </a:pPr>
            <a:r>
              <a:rPr lang="ru-RU" altLang="ru-RU" b="1" dirty="0">
                <a:latin typeface="Arial Rounded MT Bold" panose="020F0704030504030204" pitchFamily="34" charset="0"/>
              </a:rPr>
              <a:t>Уметь </a:t>
            </a:r>
            <a:r>
              <a:rPr lang="ru-RU" altLang="ru-RU" b="1" u="sng" dirty="0">
                <a:latin typeface="Arial Rounded MT Bold" panose="020F0704030504030204" pitchFamily="34" charset="0"/>
              </a:rPr>
              <a:t>видеть</a:t>
            </a:r>
            <a:r>
              <a:rPr lang="ru-RU" altLang="ru-RU" b="1" dirty="0">
                <a:latin typeface="Arial Rounded MT Bold" panose="020F0704030504030204" pitchFamily="34" charset="0"/>
              </a:rPr>
              <a:t> </a:t>
            </a:r>
            <a:r>
              <a:rPr lang="ru-RU" altLang="ru-RU" dirty="0">
                <a:latin typeface="Arial Rounded MT Bold" panose="020F0704030504030204" pitchFamily="34" charset="0"/>
              </a:rPr>
              <a:t>себя в мире (людей, вещей, волн, полей…): </a:t>
            </a:r>
            <a:br>
              <a:rPr lang="ru-RU" altLang="ru-RU" dirty="0">
                <a:latin typeface="Arial Rounded MT Bold" panose="020F0704030504030204" pitchFamily="34" charset="0"/>
              </a:rPr>
            </a:br>
            <a:r>
              <a:rPr lang="ru-RU" altLang="ru-RU" dirty="0">
                <a:latin typeface="Arial Rounded MT Bold" panose="020F0704030504030204" pitchFamily="34" charset="0"/>
              </a:rPr>
              <a:t>(</a:t>
            </a:r>
            <a:r>
              <a:rPr lang="ru-RU" altLang="ru-RU" b="1" u="sng" dirty="0">
                <a:latin typeface="Arial Rounded MT Bold" panose="020F0704030504030204" pitchFamily="34" charset="0"/>
              </a:rPr>
              <a:t>своя</a:t>
            </a:r>
            <a:r>
              <a:rPr lang="ru-RU" altLang="ru-RU" dirty="0">
                <a:latin typeface="Arial Rounded MT Bold" panose="020F0704030504030204" pitchFamily="34" charset="0"/>
              </a:rPr>
              <a:t> культура: миро-воззрение + мониторинг внешней и внутренней сред)</a:t>
            </a:r>
            <a:endParaRPr lang="ru-RU" altLang="ru-RU" sz="1200" b="1" dirty="0">
              <a:latin typeface="Arial Rounded MT Bold" panose="020F0704030504030204" pitchFamily="34" charset="0"/>
            </a:endParaRPr>
          </a:p>
          <a:p>
            <a:pPr eaLnBrk="1" hangingPunct="1"/>
            <a:endParaRPr lang="ru-RU" altLang="ru-RU" sz="1200" b="1" dirty="0">
              <a:latin typeface="Arial Rounded MT Bold" panose="020F0704030504030204" pitchFamily="34" charset="0"/>
            </a:endParaRPr>
          </a:p>
          <a:p>
            <a:pPr eaLnBrk="1" hangingPunct="1"/>
            <a:endParaRPr lang="ru-RU" altLang="ru-RU" sz="1000" b="1" dirty="0" smtClean="0">
              <a:solidFill>
                <a:schemeClr val="accent2"/>
              </a:solidFill>
              <a:latin typeface="Arial Rounded MT Bold" panose="020F0704030504030204" pitchFamily="34" charset="0"/>
            </a:endParaRPr>
          </a:p>
          <a:p>
            <a:pPr eaLnBrk="1" hangingPunct="1"/>
            <a:endParaRPr lang="ru-RU" altLang="ru-RU" sz="1000" b="1" dirty="0">
              <a:solidFill>
                <a:schemeClr val="accent2"/>
              </a:solidFill>
              <a:latin typeface="Arial Rounded MT Bold" panose="020F0704030504030204" pitchFamily="34" charset="0"/>
            </a:endParaRPr>
          </a:p>
          <a:p>
            <a:pPr eaLnBrk="1" hangingPunct="1"/>
            <a:endParaRPr lang="ru-RU" altLang="ru-RU" sz="1000" b="1" dirty="0">
              <a:solidFill>
                <a:schemeClr val="accent2"/>
              </a:solidFill>
              <a:latin typeface="Arial Rounded MT Bold" panose="020F0704030504030204" pitchFamily="34" charset="0"/>
            </a:endParaRPr>
          </a:p>
          <a:p>
            <a:pPr eaLnBrk="1" hangingPunct="1"/>
            <a:endParaRPr lang="en-US" altLang="ru-RU" sz="1000" b="1" dirty="0">
              <a:solidFill>
                <a:schemeClr val="accent2"/>
              </a:solidFill>
              <a:latin typeface="Arial Rounded MT Bold" panose="020F0704030504030204" pitchFamily="34" charset="0"/>
            </a:endParaRPr>
          </a:p>
          <a:p>
            <a:pPr eaLnBrk="1" hangingPunct="1"/>
            <a:r>
              <a:rPr lang="ru-RU" altLang="ru-RU" b="1" dirty="0">
                <a:solidFill>
                  <a:schemeClr val="accent2"/>
                </a:solidFill>
                <a:latin typeface="Arial Rounded MT Bold" panose="020F0704030504030204" pitchFamily="34" charset="0"/>
              </a:rPr>
              <a:t>2. Уметь </a:t>
            </a:r>
            <a:r>
              <a:rPr lang="ru-RU" altLang="ru-RU" b="1" u="sng" dirty="0">
                <a:solidFill>
                  <a:schemeClr val="accent2"/>
                </a:solidFill>
                <a:latin typeface="Arial Rounded MT Bold" panose="020F0704030504030204" pitchFamily="34" charset="0"/>
              </a:rPr>
              <a:t>чувствовать:</a:t>
            </a:r>
            <a:r>
              <a:rPr lang="ru-RU" altLang="ru-RU" b="1" dirty="0">
                <a:solidFill>
                  <a:schemeClr val="accent2"/>
                </a:solidFill>
                <a:latin typeface="Arial Rounded MT Bold" panose="020F0704030504030204" pitchFamily="34" charset="0"/>
              </a:rPr>
              <a:t> </a:t>
            </a:r>
            <a:r>
              <a:rPr lang="ru-RU" altLang="ru-RU" dirty="0">
                <a:solidFill>
                  <a:schemeClr val="accent2"/>
                </a:solidFill>
                <a:latin typeface="Arial Rounded MT Bold" panose="020F0704030504030204" pitchFamily="34" charset="0"/>
              </a:rPr>
              <a:t>себя, других, себя в других, других в себе… («сердце»)</a:t>
            </a:r>
            <a:endParaRPr lang="ru-RU" altLang="ru-RU" b="1" dirty="0">
              <a:solidFill>
                <a:schemeClr val="accent2"/>
              </a:solidFill>
              <a:latin typeface="Arial Rounded MT Bold" panose="020F0704030504030204" pitchFamily="34" charset="0"/>
            </a:endParaRPr>
          </a:p>
          <a:p>
            <a:pPr eaLnBrk="1" hangingPunct="1"/>
            <a:r>
              <a:rPr lang="ru-RU" altLang="ru-RU" b="1" dirty="0">
                <a:solidFill>
                  <a:srgbClr val="66FF33"/>
                </a:solidFill>
                <a:latin typeface="Arial Rounded MT Bold" panose="020F0704030504030204" pitchFamily="34" charset="0"/>
              </a:rPr>
              <a:t>3. Уметь </a:t>
            </a:r>
            <a:r>
              <a:rPr lang="ru-RU" altLang="ru-RU" b="1" u="sng" dirty="0">
                <a:solidFill>
                  <a:srgbClr val="66FF33"/>
                </a:solidFill>
                <a:latin typeface="Arial Rounded MT Bold" panose="020F0704030504030204" pitchFamily="34" charset="0"/>
              </a:rPr>
              <a:t>думать</a:t>
            </a:r>
            <a:r>
              <a:rPr lang="ru-RU" altLang="ru-RU" b="1" dirty="0">
                <a:solidFill>
                  <a:srgbClr val="66FF33"/>
                </a:solidFill>
                <a:latin typeface="Arial Rounded MT Bold" panose="020F0704030504030204" pitchFamily="34" charset="0"/>
              </a:rPr>
              <a:t>, </a:t>
            </a:r>
            <a:r>
              <a:rPr lang="ru-RU" altLang="ru-RU" dirty="0">
                <a:solidFill>
                  <a:srgbClr val="66FF33"/>
                </a:solidFill>
                <a:latin typeface="Arial Rounded MT Bold" panose="020F0704030504030204" pitchFamily="34" charset="0"/>
              </a:rPr>
              <a:t>в том числе сомневаться (пробовать и ошибаться) («ум»)</a:t>
            </a:r>
          </a:p>
          <a:p>
            <a:pPr eaLnBrk="1" hangingPunct="1"/>
            <a:r>
              <a:rPr lang="ru-RU" altLang="ru-RU" b="1" dirty="0">
                <a:solidFill>
                  <a:srgbClr val="FF6600"/>
                </a:solidFill>
                <a:latin typeface="Arial Rounded MT Bold" panose="020F0704030504030204" pitchFamily="34" charset="0"/>
              </a:rPr>
              <a:t>4. Владеть</a:t>
            </a:r>
            <a:r>
              <a:rPr lang="ru-RU" altLang="ru-RU" b="1" u="sng" dirty="0">
                <a:solidFill>
                  <a:srgbClr val="FF6600"/>
                </a:solidFill>
                <a:latin typeface="Arial Rounded MT Bold" panose="020F0704030504030204" pitchFamily="34" charset="0"/>
              </a:rPr>
              <a:t> культурой хозяйствования</a:t>
            </a:r>
            <a:r>
              <a:rPr lang="ru-RU" altLang="ru-RU" b="1" dirty="0">
                <a:solidFill>
                  <a:srgbClr val="FF6600"/>
                </a:solidFill>
                <a:latin typeface="Arial Rounded MT Bold" panose="020F0704030504030204" pitchFamily="34" charset="0"/>
              </a:rPr>
              <a:t> (</a:t>
            </a:r>
            <a:r>
              <a:rPr lang="ru-RU" altLang="ru-RU" dirty="0">
                <a:solidFill>
                  <a:srgbClr val="FF6600"/>
                </a:solidFill>
                <a:latin typeface="Arial Rounded MT Bold" panose="020F0704030504030204" pitchFamily="34" charset="0"/>
              </a:rPr>
              <a:t>правления, управления и экономии)</a:t>
            </a:r>
            <a:endParaRPr lang="en-US" altLang="ru-RU" dirty="0">
              <a:solidFill>
                <a:srgbClr val="FF6600"/>
              </a:solidFill>
              <a:latin typeface="Arial Rounded MT Bold" panose="020F0704030504030204" pitchFamily="34" charset="0"/>
            </a:endParaRPr>
          </a:p>
          <a:p>
            <a:pPr eaLnBrk="1" hangingPunct="1"/>
            <a:r>
              <a:rPr lang="en-US" altLang="ru-RU" dirty="0">
                <a:solidFill>
                  <a:srgbClr val="FF6600"/>
                </a:solidFill>
                <a:latin typeface="Arial Rounded MT Bold" panose="020F0704030504030204" pitchFamily="34" charset="0"/>
              </a:rPr>
              <a:t>(government, management, economy)</a:t>
            </a:r>
            <a:endParaRPr lang="ru-RU" altLang="ru-RU" b="1" dirty="0">
              <a:solidFill>
                <a:srgbClr val="FF6600"/>
              </a:solidFill>
              <a:latin typeface="Arial Rounded MT Bold" panose="020F0704030504030204" pitchFamily="34" charset="0"/>
            </a:endParaRPr>
          </a:p>
          <a:p>
            <a:pPr eaLnBrk="1" hangingPunct="1"/>
            <a:r>
              <a:rPr lang="ru-RU" altLang="ru-RU" b="1" dirty="0">
                <a:latin typeface="Arial Rounded MT Bold" panose="020F0704030504030204" pitchFamily="34" charset="0"/>
              </a:rPr>
              <a:t>5. Иметь </a:t>
            </a:r>
            <a:r>
              <a:rPr lang="ru-RU" altLang="ru-RU" b="1" u="sng" dirty="0">
                <a:latin typeface="Arial Rounded MT Bold" panose="020F0704030504030204" pitchFamily="34" charset="0"/>
              </a:rPr>
              <a:t>силу воли</a:t>
            </a:r>
            <a:r>
              <a:rPr lang="ru-RU" altLang="ru-RU" b="1" dirty="0">
                <a:latin typeface="Arial Rounded MT Bold" panose="020F0704030504030204" pitchFamily="34" charset="0"/>
              </a:rPr>
              <a:t> </a:t>
            </a:r>
            <a:r>
              <a:rPr lang="ru-RU" altLang="ru-RU" sz="1600" dirty="0">
                <a:latin typeface="Arial Rounded MT Bold" panose="020F0704030504030204" pitchFamily="34" charset="0"/>
              </a:rPr>
              <a:t>(способность </a:t>
            </a:r>
            <a:r>
              <a:rPr lang="ru-RU" altLang="ru-RU" sz="1600" b="1" u="sng" dirty="0">
                <a:latin typeface="Arial Rounded MT Bold" panose="020F0704030504030204" pitchFamily="34" charset="0"/>
              </a:rPr>
              <a:t>само</a:t>
            </a:r>
            <a:r>
              <a:rPr lang="ru-RU" altLang="ru-RU" sz="1600" dirty="0">
                <a:latin typeface="Arial Rounded MT Bold" panose="020F0704030504030204" pitchFamily="34" charset="0"/>
              </a:rPr>
              <a:t>определяться (в пределах своей неопределенности – «</a:t>
            </a:r>
            <a:r>
              <a:rPr lang="en-US" altLang="ru-RU" sz="1600" dirty="0">
                <a:latin typeface="Arial Rounded MT Bold" panose="020F0704030504030204" pitchFamily="34" charset="0"/>
              </a:rPr>
              <a:t>cash</a:t>
            </a:r>
            <a:r>
              <a:rPr lang="ru-RU" altLang="ru-RU" sz="1600" dirty="0">
                <a:latin typeface="Arial Rounded MT Bold" panose="020F0704030504030204" pitchFamily="34" charset="0"/>
              </a:rPr>
              <a:t>») и поддерживать </a:t>
            </a:r>
            <a:r>
              <a:rPr lang="ru-RU" altLang="ru-RU" sz="1600" u="sng" dirty="0">
                <a:latin typeface="Arial Rounded MT Bold" panose="020F0704030504030204" pitchFamily="34" charset="0"/>
              </a:rPr>
              <a:t>определенность</a:t>
            </a:r>
            <a:r>
              <a:rPr lang="ru-RU" altLang="ru-RU" sz="1600" dirty="0">
                <a:latin typeface="Arial Rounded MT Bold" panose="020F0704030504030204" pitchFamily="34" charset="0"/>
              </a:rPr>
              <a:t> своей среды при внешних н</a:t>
            </a:r>
            <a:r>
              <a:rPr lang="ru-RU" altLang="ru-RU" sz="1600" u="sng" dirty="0">
                <a:latin typeface="Arial Rounded MT Bold" panose="020F0704030504030204" pitchFamily="34" charset="0"/>
              </a:rPr>
              <a:t>еопределенностях</a:t>
            </a:r>
            <a:r>
              <a:rPr lang="ru-RU" altLang="ru-RU" sz="1600" dirty="0">
                <a:latin typeface="Arial Rounded MT Bold" panose="020F0704030504030204" pitchFamily="34" charset="0"/>
              </a:rPr>
              <a:t>): держать свое</a:t>
            </a:r>
            <a:br>
              <a:rPr lang="ru-RU" altLang="ru-RU" sz="1600" dirty="0">
                <a:latin typeface="Arial Rounded MT Bold" panose="020F0704030504030204" pitchFamily="34" charset="0"/>
              </a:rPr>
            </a:br>
            <a:r>
              <a:rPr lang="ru-RU" altLang="ru-RU" sz="1600" b="1" u="sng" dirty="0">
                <a:latin typeface="Arial Rounded MT Bold" panose="020F0704030504030204" pitchFamily="34" charset="0"/>
              </a:rPr>
              <a:t>соотношение неопределенностей</a:t>
            </a:r>
            <a:r>
              <a:rPr lang="ru-RU" altLang="ru-RU" sz="1600" dirty="0">
                <a:latin typeface="Arial Rounded MT Bold" panose="020F0704030504030204" pitchFamily="34" charset="0"/>
              </a:rPr>
              <a:t>?</a:t>
            </a:r>
            <a:r>
              <a:rPr lang="ru-RU" altLang="ru-RU" b="1" dirty="0">
                <a:latin typeface="Arial Rounded MT Bold" panose="020F0704030504030204" pitchFamily="34" charset="0"/>
              </a:rPr>
              <a:t> </a:t>
            </a:r>
          </a:p>
        </p:txBody>
      </p:sp>
      <p:sp>
        <p:nvSpPr>
          <p:cNvPr id="5" name="Rectangle 20"/>
          <p:cNvSpPr>
            <a:spLocks noChangeArrowheads="1"/>
          </p:cNvSpPr>
          <p:nvPr/>
        </p:nvSpPr>
        <p:spPr bwMode="auto">
          <a:xfrm>
            <a:off x="1050926" y="495231"/>
            <a:ext cx="4905375" cy="6134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u="sng" dirty="0">
                <a:latin typeface="Arial Rounded MT Bold" panose="020F0704030504030204" pitchFamily="34" charset="0"/>
              </a:rPr>
              <a:t>Что делает каждый </a:t>
            </a:r>
            <a:r>
              <a:rPr lang="ru-RU" altLang="ru-RU" dirty="0">
                <a:latin typeface="Arial Rounded MT Bold" panose="020F0704030504030204" pitchFamily="34" charset="0"/>
              </a:rPr>
              <a:t>(вменяемый!)</a:t>
            </a:r>
            <a:r>
              <a:rPr lang="ru-RU" altLang="ru-RU" b="1" u="sng" dirty="0">
                <a:latin typeface="Arial Rounded MT Bold" panose="020F0704030504030204" pitchFamily="34" charset="0"/>
              </a:rPr>
              <a:t> человек</a:t>
            </a:r>
            <a:r>
              <a:rPr lang="ru-RU" altLang="ru-RU" b="1" dirty="0">
                <a:latin typeface="Arial Rounded MT Bold" panose="020F0704030504030204" pitchFamily="34" charset="0"/>
              </a:rPr>
              <a:t> </a:t>
            </a:r>
            <a:r>
              <a:rPr lang="ru-RU" altLang="ru-RU" dirty="0">
                <a:latin typeface="Arial Rounded MT Bold" panose="020F0704030504030204" pitchFamily="34" charset="0"/>
              </a:rPr>
              <a:t>(</a:t>
            </a:r>
            <a:r>
              <a:rPr lang="ru-RU" altLang="ru-RU" u="sng" dirty="0">
                <a:latin typeface="Arial Rounded MT Bold" panose="020F0704030504030204" pitchFamily="34" charset="0"/>
              </a:rPr>
              <a:t>«физ./юр. лицо»,</a:t>
            </a:r>
            <a:r>
              <a:rPr lang="ru-RU" altLang="ru-RU" b="1" dirty="0">
                <a:latin typeface="Arial Rounded MT Bold" panose="020F0704030504030204" pitchFamily="34" charset="0"/>
              </a:rPr>
              <a:t> </a:t>
            </a:r>
            <a:r>
              <a:rPr lang="ru-RU" altLang="ru-RU" u="sng" dirty="0">
                <a:latin typeface="Arial Rounded MT Bold" panose="020F0704030504030204" pitchFamily="34" charset="0"/>
              </a:rPr>
              <a:t>субъект), </a:t>
            </a:r>
            <a:r>
              <a:rPr lang="ru-RU" altLang="ru-RU" dirty="0">
                <a:latin typeface="Arial Rounded MT Bold" panose="020F0704030504030204" pitchFamily="34" charset="0"/>
              </a:rPr>
              <a:t>в сфере экономики (хозяйствовании):</a:t>
            </a:r>
            <a:endParaRPr lang="ru-RU" altLang="ru-RU" b="1" u="sng" dirty="0">
              <a:latin typeface="Arial Rounded MT Bold" panose="020F0704030504030204" pitchFamily="34" charset="0"/>
            </a:endParaRPr>
          </a:p>
          <a:p>
            <a:pPr eaLnBrk="1" hangingPunct="1">
              <a:buFontTx/>
              <a:buAutoNum type="arabicPeriod"/>
            </a:pPr>
            <a:r>
              <a:rPr lang="ru-RU" altLang="ru-RU" b="1" u="sng" dirty="0">
                <a:latin typeface="Arial Rounded MT Bold" panose="020F0704030504030204" pitchFamily="34" charset="0"/>
              </a:rPr>
              <a:t>Осмысливает</a:t>
            </a:r>
            <a:r>
              <a:rPr lang="ru-RU" altLang="ru-RU" b="1" dirty="0">
                <a:latin typeface="Arial Rounded MT Bold" panose="020F0704030504030204" pitchFamily="34" charset="0"/>
              </a:rPr>
              <a:t> свои (жизненные) </a:t>
            </a:r>
            <a:r>
              <a:rPr lang="ru-RU" altLang="ru-RU" b="1" i="1" dirty="0">
                <a:latin typeface="Arial Rounded MT Bold" panose="020F0704030504030204" pitchFamily="34" charset="0"/>
              </a:rPr>
              <a:t>интересы</a:t>
            </a:r>
            <a:r>
              <a:rPr lang="ru-RU" altLang="ru-RU" b="1" dirty="0">
                <a:latin typeface="Arial Rounded MT Bold" panose="020F0704030504030204" pitchFamily="34" charset="0"/>
              </a:rPr>
              <a:t> </a:t>
            </a:r>
            <a:r>
              <a:rPr lang="en-US" altLang="ru-RU" b="1" dirty="0">
                <a:latin typeface="Arial Rounded MT Bold" panose="020F0704030504030204" pitchFamily="34" charset="0"/>
              </a:rPr>
              <a:t> </a:t>
            </a:r>
            <a:r>
              <a:rPr lang="ru-RU" altLang="ru-RU" dirty="0">
                <a:latin typeface="Arial Rounded MT Bold" panose="020F0704030504030204" pitchFamily="34" charset="0"/>
              </a:rPr>
              <a:t>(</a:t>
            </a:r>
            <a:r>
              <a:rPr lang="en-US" altLang="ru-RU" dirty="0">
                <a:latin typeface="Arial Rounded MT Bold" panose="020F0704030504030204" pitchFamily="34" charset="0"/>
              </a:rPr>
              <a:t>inter-est</a:t>
            </a:r>
            <a:r>
              <a:rPr lang="ru-RU" altLang="ru-RU" dirty="0">
                <a:latin typeface="Arial Rounded MT Bold" panose="020F0704030504030204" pitchFamily="34" charset="0"/>
              </a:rPr>
              <a:t>: </a:t>
            </a:r>
            <a:r>
              <a:rPr lang="ru-RU" altLang="ru-RU" b="1" dirty="0">
                <a:latin typeface="Arial Rounded MT Bold" panose="020F0704030504030204" pitchFamily="34" charset="0"/>
              </a:rPr>
              <a:t>«между есть»</a:t>
            </a:r>
            <a:r>
              <a:rPr lang="en-US" altLang="ru-RU" dirty="0">
                <a:latin typeface="Arial Rounded MT Bold" panose="020F0704030504030204" pitchFamily="34" charset="0"/>
              </a:rPr>
              <a:t>)</a:t>
            </a:r>
            <a:endParaRPr lang="ru-RU" altLang="ru-RU" dirty="0">
              <a:latin typeface="Arial Rounded MT Bold" panose="020F0704030504030204" pitchFamily="34" charset="0"/>
            </a:endParaRPr>
          </a:p>
          <a:p>
            <a:pPr eaLnBrk="1" hangingPunct="1">
              <a:buFontTx/>
              <a:buAutoNum type="arabicPeriod"/>
            </a:pPr>
            <a:endParaRPr lang="ru-RU" altLang="ru-RU" dirty="0">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r>
              <a:rPr lang="ru-RU" altLang="ru-RU" b="1" dirty="0">
                <a:solidFill>
                  <a:schemeClr val="accent2"/>
                </a:solidFill>
                <a:latin typeface="Arial Rounded MT Bold" panose="020F0704030504030204" pitchFamily="34" charset="0"/>
              </a:rPr>
              <a:t>2. </a:t>
            </a:r>
            <a:r>
              <a:rPr lang="ru-RU" altLang="ru-RU" b="1" u="sng" dirty="0">
                <a:solidFill>
                  <a:schemeClr val="accent2"/>
                </a:solidFill>
                <a:latin typeface="Arial Rounded MT Bold" panose="020F0704030504030204" pitchFamily="34" charset="0"/>
              </a:rPr>
              <a:t>Определяет</a:t>
            </a:r>
            <a:r>
              <a:rPr lang="ru-RU" altLang="ru-RU" b="1" dirty="0">
                <a:solidFill>
                  <a:schemeClr val="accent2"/>
                </a:solidFill>
                <a:latin typeface="Arial Rounded MT Bold" panose="020F0704030504030204" pitchFamily="34" charset="0"/>
              </a:rPr>
              <a:t> (свои и «своих») </a:t>
            </a:r>
            <a:r>
              <a:rPr lang="ru-RU" altLang="ru-RU" b="1" u="sng" dirty="0">
                <a:solidFill>
                  <a:schemeClr val="accent2"/>
                </a:solidFill>
                <a:latin typeface="Arial Rounded MT Bold" panose="020F0704030504030204" pitchFamily="34" charset="0"/>
              </a:rPr>
              <a:t>объективные</a:t>
            </a:r>
            <a:r>
              <a:rPr lang="ru-RU" altLang="ru-RU" b="1" dirty="0">
                <a:solidFill>
                  <a:schemeClr val="accent2"/>
                </a:solidFill>
                <a:latin typeface="Arial Rounded MT Bold" panose="020F0704030504030204" pitchFamily="34" charset="0"/>
              </a:rPr>
              <a:t> </a:t>
            </a:r>
            <a:r>
              <a:rPr lang="ru-RU" altLang="ru-RU" b="1" i="1" dirty="0">
                <a:solidFill>
                  <a:schemeClr val="accent2"/>
                </a:solidFill>
                <a:latin typeface="Arial Rounded MT Bold" panose="020F0704030504030204" pitchFamily="34" charset="0"/>
              </a:rPr>
              <a:t>потребности</a:t>
            </a:r>
            <a:r>
              <a:rPr lang="ru-RU" altLang="ru-RU" b="1" dirty="0">
                <a:solidFill>
                  <a:schemeClr val="accent2"/>
                </a:solidFill>
                <a:latin typeface="Arial Rounded MT Bold" panose="020F0704030504030204" pitchFamily="34" charset="0"/>
              </a:rPr>
              <a:t> в благах </a:t>
            </a:r>
          </a:p>
          <a:p>
            <a:pPr eaLnBrk="1" hangingPunct="1"/>
            <a:r>
              <a:rPr lang="ru-RU" altLang="ru-RU" b="1" dirty="0">
                <a:solidFill>
                  <a:srgbClr val="66FF33"/>
                </a:solidFill>
                <a:latin typeface="Arial Rounded MT Bold" panose="020F0704030504030204" pitchFamily="34" charset="0"/>
              </a:rPr>
              <a:t>3. </a:t>
            </a:r>
            <a:r>
              <a:rPr lang="ru-RU" altLang="ru-RU" b="1" u="sng" dirty="0">
                <a:solidFill>
                  <a:srgbClr val="66FF33"/>
                </a:solidFill>
                <a:latin typeface="Arial Rounded MT Bold" panose="020F0704030504030204" pitchFamily="34" charset="0"/>
              </a:rPr>
              <a:t>Оценивает</a:t>
            </a:r>
            <a:r>
              <a:rPr lang="ru-RU" altLang="ru-RU" dirty="0">
                <a:solidFill>
                  <a:srgbClr val="66FF33"/>
                </a:solidFill>
                <a:latin typeface="Arial Rounded MT Bold" panose="020F0704030504030204" pitchFamily="34" charset="0"/>
              </a:rPr>
              <a:t> </a:t>
            </a:r>
            <a:r>
              <a:rPr lang="ru-RU" altLang="ru-RU" b="1" i="1" dirty="0">
                <a:solidFill>
                  <a:srgbClr val="66FF33"/>
                </a:solidFill>
                <a:latin typeface="Arial Rounded MT Bold" panose="020F0704030504030204" pitchFamily="34" charset="0"/>
              </a:rPr>
              <a:t>возможности</a:t>
            </a:r>
            <a:r>
              <a:rPr lang="ru-RU" altLang="ru-RU" b="1" dirty="0">
                <a:solidFill>
                  <a:srgbClr val="66FF33"/>
                </a:solidFill>
                <a:latin typeface="Arial Rounded MT Bold" panose="020F0704030504030204" pitchFamily="34" charset="0"/>
              </a:rPr>
              <a:t> </a:t>
            </a:r>
            <a:r>
              <a:rPr lang="ru-RU" altLang="ru-RU" dirty="0">
                <a:solidFill>
                  <a:srgbClr val="66FF33"/>
                </a:solidFill>
                <a:latin typeface="Arial Rounded MT Bold" panose="020F0704030504030204" pitchFamily="34" charset="0"/>
              </a:rPr>
              <a:t>удовлетворения</a:t>
            </a:r>
            <a:r>
              <a:rPr lang="ru-RU" altLang="ru-RU" b="1" dirty="0">
                <a:solidFill>
                  <a:srgbClr val="66FF33"/>
                </a:solidFill>
                <a:latin typeface="Arial Rounded MT Bold" panose="020F0704030504030204" pitchFamily="34" charset="0"/>
              </a:rPr>
              <a:t> потребностей</a:t>
            </a:r>
          </a:p>
          <a:p>
            <a:pPr eaLnBrk="1" hangingPunct="1"/>
            <a:r>
              <a:rPr lang="ru-RU" altLang="ru-RU" b="1" dirty="0">
                <a:solidFill>
                  <a:srgbClr val="FF6600"/>
                </a:solidFill>
                <a:latin typeface="Arial Rounded MT Bold" panose="020F0704030504030204" pitchFamily="34" charset="0"/>
              </a:rPr>
              <a:t>4. </a:t>
            </a:r>
            <a:r>
              <a:rPr lang="ru-RU" altLang="ru-RU" b="1" u="sng" dirty="0">
                <a:solidFill>
                  <a:srgbClr val="FF6600"/>
                </a:solidFill>
                <a:latin typeface="Arial Rounded MT Bold" panose="020F0704030504030204" pitchFamily="34" charset="0"/>
              </a:rPr>
              <a:t>Планирует</a:t>
            </a:r>
            <a:r>
              <a:rPr lang="ru-RU" altLang="ru-RU" b="1" dirty="0">
                <a:solidFill>
                  <a:srgbClr val="FF6600"/>
                </a:solidFill>
                <a:latin typeface="Arial Rounded MT Bold" panose="020F0704030504030204" pitchFamily="34" charset="0"/>
              </a:rPr>
              <a:t> </a:t>
            </a:r>
            <a:r>
              <a:rPr lang="ru-RU" altLang="ru-RU" dirty="0">
                <a:solidFill>
                  <a:srgbClr val="FF6600"/>
                </a:solidFill>
                <a:latin typeface="Arial Rounded MT Bold" panose="020F0704030504030204" pitchFamily="34" charset="0"/>
              </a:rPr>
              <a:t>использование</a:t>
            </a:r>
            <a:r>
              <a:rPr lang="ru-RU" altLang="ru-RU" b="1" dirty="0">
                <a:solidFill>
                  <a:srgbClr val="FF6600"/>
                </a:solidFill>
                <a:latin typeface="Arial Rounded MT Bold" panose="020F0704030504030204" pitchFamily="34" charset="0"/>
              </a:rPr>
              <a:t> </a:t>
            </a:r>
            <a:r>
              <a:rPr lang="ru-RU" altLang="ru-RU" b="1" i="1" dirty="0">
                <a:solidFill>
                  <a:srgbClr val="FF6600"/>
                </a:solidFill>
                <a:latin typeface="Arial Rounded MT Bold" panose="020F0704030504030204" pitchFamily="34" charset="0"/>
              </a:rPr>
              <a:t>средств</a:t>
            </a:r>
            <a:r>
              <a:rPr lang="ru-RU" altLang="ru-RU" b="1" dirty="0">
                <a:solidFill>
                  <a:srgbClr val="FF6600"/>
                </a:solidFill>
                <a:latin typeface="Arial Rounded MT Bold" panose="020F0704030504030204" pitchFamily="34" charset="0"/>
              </a:rPr>
              <a:t> </a:t>
            </a:r>
            <a:r>
              <a:rPr lang="ru-RU" altLang="ru-RU" dirty="0">
                <a:solidFill>
                  <a:srgbClr val="FF6600"/>
                </a:solidFill>
                <a:latin typeface="Arial Rounded MT Bold" panose="020F0704030504030204" pitchFamily="34" charset="0"/>
              </a:rPr>
              <a:t>достижения </a:t>
            </a:r>
            <a:r>
              <a:rPr lang="ru-RU" altLang="ru-RU" b="1" i="1" dirty="0">
                <a:solidFill>
                  <a:srgbClr val="FF6600"/>
                </a:solidFill>
                <a:latin typeface="Arial Rounded MT Bold" panose="020F0704030504030204" pitchFamily="34" charset="0"/>
              </a:rPr>
              <a:t>целей</a:t>
            </a:r>
            <a:r>
              <a:rPr lang="ru-RU" altLang="ru-RU" dirty="0">
                <a:solidFill>
                  <a:srgbClr val="FF6600"/>
                </a:solidFill>
                <a:latin typeface="Arial Rounded MT Bold" panose="020F0704030504030204" pitchFamily="34" charset="0"/>
              </a:rPr>
              <a:t> </a:t>
            </a:r>
          </a:p>
          <a:p>
            <a:pPr eaLnBrk="1" hangingPunct="1"/>
            <a:r>
              <a:rPr lang="ru-RU" altLang="ru-RU" dirty="0">
                <a:solidFill>
                  <a:srgbClr val="FF6600"/>
                </a:solidFill>
                <a:latin typeface="Arial Rounded MT Bold" panose="020F0704030504030204" pitchFamily="34" charset="0"/>
              </a:rPr>
              <a:t>(</a:t>
            </a:r>
            <a:r>
              <a:rPr lang="ru-RU" altLang="ru-RU" b="1" i="1" dirty="0">
                <a:solidFill>
                  <a:srgbClr val="FF6600"/>
                </a:solidFill>
                <a:latin typeface="Arial Rounded MT Bold" panose="020F0704030504030204" pitchFamily="34" charset="0"/>
              </a:rPr>
              <a:t>затрат</a:t>
            </a:r>
            <a:r>
              <a:rPr lang="ru-RU" altLang="ru-RU" dirty="0">
                <a:solidFill>
                  <a:srgbClr val="FF6600"/>
                </a:solidFill>
                <a:latin typeface="Arial Rounded MT Bold" panose="020F0704030504030204" pitchFamily="34" charset="0"/>
              </a:rPr>
              <a:t> на получение </a:t>
            </a:r>
            <a:r>
              <a:rPr lang="ru-RU" altLang="ru-RU" b="1" i="1" dirty="0">
                <a:solidFill>
                  <a:srgbClr val="FF6600"/>
                </a:solidFill>
                <a:latin typeface="Arial Rounded MT Bold" panose="020F0704030504030204" pitchFamily="34" charset="0"/>
              </a:rPr>
              <a:t>результатов</a:t>
            </a:r>
            <a:r>
              <a:rPr lang="ru-RU" altLang="ru-RU" b="1" dirty="0">
                <a:solidFill>
                  <a:srgbClr val="FF6600"/>
                </a:solidFill>
                <a:latin typeface="Arial Rounded MT Bold" panose="020F0704030504030204" pitchFamily="34" charset="0"/>
              </a:rPr>
              <a:t>)</a:t>
            </a:r>
          </a:p>
          <a:p>
            <a:pPr eaLnBrk="1" hangingPunct="1"/>
            <a:r>
              <a:rPr lang="ru-RU" altLang="ru-RU" b="1" dirty="0">
                <a:latin typeface="Arial Rounded MT Bold" panose="020F0704030504030204" pitchFamily="34" charset="0"/>
              </a:rPr>
              <a:t>5. </a:t>
            </a:r>
            <a:r>
              <a:rPr lang="ru-RU" altLang="ru-RU" b="1" u="sng" dirty="0">
                <a:latin typeface="Arial Rounded MT Bold" panose="020F0704030504030204" pitchFamily="34" charset="0"/>
              </a:rPr>
              <a:t>Принимает</a:t>
            </a:r>
            <a:r>
              <a:rPr lang="ru-RU" altLang="ru-RU" b="1" dirty="0">
                <a:latin typeface="Arial Rounded MT Bold" panose="020F0704030504030204" pitchFamily="34" charset="0"/>
              </a:rPr>
              <a:t> </a:t>
            </a:r>
            <a:r>
              <a:rPr lang="ru-RU" altLang="ru-RU" dirty="0">
                <a:latin typeface="Arial Rounded MT Bold" panose="020F0704030504030204" pitchFamily="34" charset="0"/>
              </a:rPr>
              <a:t>(и </a:t>
            </a:r>
            <a:r>
              <a:rPr lang="ru-RU" altLang="ru-RU" b="1" dirty="0">
                <a:solidFill>
                  <a:srgbClr val="FF3300"/>
                </a:solidFill>
                <a:latin typeface="Arial Rounded MT Bold" panose="020F0704030504030204" pitchFamily="34" charset="0"/>
              </a:rPr>
              <a:t>исполняет</a:t>
            </a:r>
            <a:r>
              <a:rPr lang="ru-RU" altLang="ru-RU" dirty="0">
                <a:latin typeface="Arial Rounded MT Bold" panose="020F0704030504030204" pitchFamily="34" charset="0"/>
              </a:rPr>
              <a:t>!)</a:t>
            </a:r>
            <a:r>
              <a:rPr lang="ru-RU" altLang="ru-RU" b="1" dirty="0">
                <a:latin typeface="Arial Rounded MT Bold" panose="020F0704030504030204" pitchFamily="34" charset="0"/>
              </a:rPr>
              <a:t> </a:t>
            </a:r>
            <a:r>
              <a:rPr lang="ru-RU" altLang="ru-RU" b="1" i="1" u="sng" dirty="0">
                <a:latin typeface="Arial Rounded MT Bold" panose="020F0704030504030204" pitchFamily="34" charset="0"/>
              </a:rPr>
              <a:t>решения</a:t>
            </a:r>
            <a:r>
              <a:rPr lang="ru-RU" altLang="ru-RU" b="1" dirty="0">
                <a:latin typeface="Arial Rounded MT Bold" panose="020F0704030504030204" pitchFamily="34" charset="0"/>
              </a:rPr>
              <a:t> </a:t>
            </a:r>
            <a:r>
              <a:rPr lang="ru-RU" altLang="ru-RU" dirty="0">
                <a:latin typeface="Arial Rounded MT Bold" panose="020F0704030504030204" pitchFamily="34" charset="0"/>
              </a:rPr>
              <a:t>по реализации интересов (</a:t>
            </a:r>
            <a:r>
              <a:rPr lang="ru-RU" altLang="ru-RU" b="1" u="sng" dirty="0">
                <a:latin typeface="Arial Rounded MT Bold" panose="020F0704030504030204" pitchFamily="34" charset="0"/>
              </a:rPr>
              <a:t>№1</a:t>
            </a:r>
            <a:r>
              <a:rPr lang="ru-RU" altLang="ru-RU" b="1" dirty="0">
                <a:latin typeface="Arial Rounded MT Bold" panose="020F0704030504030204" pitchFamily="34" charset="0"/>
              </a:rPr>
              <a:t>: </a:t>
            </a:r>
            <a:r>
              <a:rPr lang="ru-RU" altLang="ru-RU" dirty="0">
                <a:latin typeface="Arial Rounded MT Bold" panose="020F0704030504030204" pitchFamily="34" charset="0"/>
              </a:rPr>
              <a:t>«</a:t>
            </a:r>
            <a:r>
              <a:rPr lang="ru-RU" altLang="ru-RU" b="1" i="1" dirty="0">
                <a:latin typeface="Arial Rounded MT Bold" panose="020F0704030504030204" pitchFamily="34" charset="0"/>
              </a:rPr>
              <a:t>Что делать</a:t>
            </a:r>
            <a:r>
              <a:rPr lang="ru-RU" altLang="ru-RU" dirty="0">
                <a:latin typeface="Arial Rounded MT Bold" panose="020F0704030504030204" pitchFamily="34" charset="0"/>
              </a:rPr>
              <a:t>, чтобы продолжалась жизнь (своя и/или </a:t>
            </a:r>
            <a:r>
              <a:rPr lang="en-US" altLang="ru-RU" dirty="0">
                <a:latin typeface="Arial Rounded MT Bold" panose="020F0704030504030204" pitchFamily="34" charset="0"/>
              </a:rPr>
              <a:t>‘</a:t>
            </a:r>
            <a:r>
              <a:rPr lang="ru-RU" altLang="ru-RU" dirty="0">
                <a:latin typeface="Arial Rounded MT Bold" panose="020F0704030504030204" pitchFamily="34" charset="0"/>
              </a:rPr>
              <a:t>своих</a:t>
            </a:r>
            <a:r>
              <a:rPr lang="en-US" altLang="ru-RU" dirty="0">
                <a:latin typeface="Arial Rounded MT Bold" panose="020F0704030504030204" pitchFamily="34" charset="0"/>
              </a:rPr>
              <a:t>’</a:t>
            </a:r>
            <a:r>
              <a:rPr lang="ru-RU" altLang="ru-RU" dirty="0">
                <a:latin typeface="Arial Rounded MT Bold" panose="020F0704030504030204" pitchFamily="34" charset="0"/>
              </a:rPr>
              <a:t>)?»= </a:t>
            </a:r>
            <a:r>
              <a:rPr lang="ru-RU" altLang="ru-RU" b="1" dirty="0">
                <a:latin typeface="Arial Rounded MT Bold" panose="020F0704030504030204" pitchFamily="34" charset="0"/>
              </a:rPr>
              <a:t>сбережение жизни, ее «спасение» – </a:t>
            </a:r>
            <a:r>
              <a:rPr lang="en-US" altLang="ru-RU" u="sng" dirty="0">
                <a:solidFill>
                  <a:srgbClr val="FF3300"/>
                </a:solidFill>
                <a:latin typeface="Arial Rounded MT Bold" panose="020F0704030504030204" pitchFamily="34" charset="0"/>
              </a:rPr>
              <a:t>Saving</a:t>
            </a:r>
            <a:r>
              <a:rPr lang="ru-RU" altLang="ru-RU" u="sng" dirty="0">
                <a:solidFill>
                  <a:srgbClr val="FF3300"/>
                </a:solidFill>
                <a:latin typeface="Arial Rounded MT Bold" panose="020F0704030504030204" pitchFamily="34" charset="0"/>
              </a:rPr>
              <a:t>, </a:t>
            </a:r>
            <a:r>
              <a:rPr lang="en-US" altLang="ru-RU" sz="1400" u="sng" dirty="0">
                <a:solidFill>
                  <a:srgbClr val="FF3300"/>
                </a:solidFill>
                <a:latin typeface="Arial Rounded MT Bold" panose="020F0704030504030204" pitchFamily="34" charset="0"/>
              </a:rPr>
              <a:t>SOS</a:t>
            </a:r>
            <a:r>
              <a:rPr lang="ru-RU" altLang="ru-RU" dirty="0">
                <a:latin typeface="Arial Rounded MT Bold" panose="020F0704030504030204" pitchFamily="34" charset="0"/>
              </a:rPr>
              <a:t>) </a:t>
            </a:r>
          </a:p>
        </p:txBody>
      </p:sp>
      <p:graphicFrame>
        <p:nvGraphicFramePr>
          <p:cNvPr id="6" name="Group 53"/>
          <p:cNvGraphicFramePr>
            <a:graphicFrameLocks noGrp="1"/>
          </p:cNvGraphicFramePr>
          <p:nvPr>
            <p:extLst>
              <p:ext uri="{D42A27DB-BD31-4B8C-83A1-F6EECF244321}">
                <p14:modId xmlns:p14="http://schemas.microsoft.com/office/powerpoint/2010/main" val="3987970114"/>
              </p:ext>
            </p:extLst>
          </p:nvPr>
        </p:nvGraphicFramePr>
        <p:xfrm>
          <a:off x="1273176" y="1935094"/>
          <a:ext cx="4494213" cy="1198182"/>
        </p:xfrm>
        <a:graphic>
          <a:graphicData uri="http://schemas.openxmlformats.org/drawingml/2006/table">
            <a:tbl>
              <a:tblPr/>
              <a:tblGrid>
                <a:gridCol w="2316163"/>
                <a:gridCol w="2178050"/>
              </a:tblGrid>
              <a:tr h="503238">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altLang="ru-RU" sz="1800" b="0" i="0" u="none" strike="noStrike" cap="none" normalizeH="0" baseline="0" dirty="0" smtClean="0">
                          <a:ln>
                            <a:noFill/>
                          </a:ln>
                          <a:solidFill>
                            <a:schemeClr val="tx1"/>
                          </a:solidFill>
                          <a:effectLst/>
                          <a:latin typeface="Arial Rounded MT Bold" panose="020F0704030504030204" pitchFamily="34" charset="0"/>
                        </a:rPr>
                        <a:t>Быть(+/-)</a:t>
                      </a: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ru-RU" altLang="ru-RU" sz="1800" b="0" i="0" u="none" strike="noStrike" cap="none" normalizeH="0" baseline="0" dirty="0" smtClean="0">
                          <a:ln>
                            <a:noFill/>
                          </a:ln>
                          <a:solidFill>
                            <a:schemeClr val="tx1"/>
                          </a:solidFill>
                          <a:effectLst/>
                          <a:latin typeface="Arial Rounded MT Bold" panose="020F0704030504030204" pitchFamily="34" charset="0"/>
                        </a:rPr>
                        <a:t>Перемещение(+/-)</a:t>
                      </a:r>
                    </a:p>
                  </a:txBody>
                  <a:tcPr horzOverflow="overflow">
                    <a:lnL>
                      <a:noFill/>
                    </a:lnL>
                    <a:lnR>
                      <a:noFill/>
                    </a:lnR>
                    <a:lnT>
                      <a:noFill/>
                    </a:lnT>
                    <a:lnB>
                      <a:noFill/>
                    </a:lnB>
                    <a:lnTlToBr>
                      <a:noFill/>
                    </a:lnTlToBr>
                    <a:lnBlToTr>
                      <a:noFill/>
                    </a:lnBlToTr>
                    <a:noFill/>
                  </a:tcPr>
                </a:tc>
              </a:tr>
              <a:tr h="623888">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Rounded MT Bold" panose="020F070403050403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altLang="ru-RU" sz="1800" b="0" i="0" u="none" strike="noStrike" cap="none" normalizeH="0" baseline="0" dirty="0" smtClean="0">
                          <a:ln>
                            <a:noFill/>
                          </a:ln>
                          <a:solidFill>
                            <a:schemeClr val="tx1"/>
                          </a:solidFill>
                          <a:effectLst/>
                          <a:latin typeface="Arial Rounded MT Bold" panose="020F0704030504030204" pitchFamily="34" charset="0"/>
                        </a:rPr>
                        <a:t>Рост(+/-)</a:t>
                      </a: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Rounded MT Bold" panose="020F0704030504030204" pitchFamily="34" charset="0"/>
                      </a:endParaRPr>
                    </a:p>
                    <a:p>
                      <a:pPr marL="0" marR="0" lvl="0" indent="0" algn="r" defTabSz="914400" rtl="0" eaLnBrk="1" fontAlgn="base" latinLnBrk="0" hangingPunct="1">
                        <a:lnSpc>
                          <a:spcPct val="100000"/>
                        </a:lnSpc>
                        <a:spcBef>
                          <a:spcPct val="20000"/>
                        </a:spcBef>
                        <a:spcAft>
                          <a:spcPct val="0"/>
                        </a:spcAft>
                        <a:buClrTx/>
                        <a:buSzTx/>
                        <a:buFontTx/>
                        <a:buNone/>
                        <a:tabLst/>
                      </a:pPr>
                      <a:r>
                        <a:rPr kumimoji="0" lang="ru-RU" altLang="ru-RU" sz="1800" b="0" i="0" u="none" strike="noStrike" cap="none" normalizeH="0" baseline="0" dirty="0" smtClean="0">
                          <a:ln>
                            <a:noFill/>
                          </a:ln>
                          <a:solidFill>
                            <a:schemeClr val="tx1"/>
                          </a:solidFill>
                          <a:effectLst/>
                          <a:latin typeface="Arial Rounded MT Bold" panose="020F0704030504030204" pitchFamily="34" charset="0"/>
                        </a:rPr>
                        <a:t>Развитие(+/-)</a:t>
                      </a:r>
                    </a:p>
                  </a:txBody>
                  <a:tcPr horzOverflow="overflow">
                    <a:lnL>
                      <a:noFill/>
                    </a:lnL>
                    <a:lnR>
                      <a:noFill/>
                    </a:lnR>
                    <a:lnT>
                      <a:noFill/>
                    </a:lnT>
                    <a:lnB>
                      <a:noFill/>
                    </a:lnB>
                    <a:lnTlToBr>
                      <a:noFill/>
                    </a:lnTlToBr>
                    <a:lnBlToTr>
                      <a:noFill/>
                    </a:lnBlToTr>
                    <a:noFill/>
                  </a:tcPr>
                </a:tc>
              </a:tr>
            </a:tbl>
          </a:graphicData>
        </a:graphic>
      </p:graphicFrame>
      <p:sp>
        <p:nvSpPr>
          <p:cNvPr id="7" name="Line 36"/>
          <p:cNvSpPr>
            <a:spLocks noChangeShapeType="1"/>
          </p:cNvSpPr>
          <p:nvPr/>
        </p:nvSpPr>
        <p:spPr bwMode="auto">
          <a:xfrm>
            <a:off x="1662114" y="2222431"/>
            <a:ext cx="2376487" cy="704850"/>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8" name="Line 37"/>
          <p:cNvSpPr>
            <a:spLocks noChangeShapeType="1"/>
          </p:cNvSpPr>
          <p:nvPr/>
        </p:nvSpPr>
        <p:spPr bwMode="auto">
          <a:xfrm>
            <a:off x="2382839" y="3014594"/>
            <a:ext cx="1584325" cy="0"/>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9" name="Line 38"/>
          <p:cNvSpPr>
            <a:spLocks noChangeShapeType="1"/>
          </p:cNvSpPr>
          <p:nvPr/>
        </p:nvSpPr>
        <p:spPr bwMode="auto">
          <a:xfrm>
            <a:off x="2298700" y="2131940"/>
            <a:ext cx="1559197" cy="1659"/>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0" name="Line 40"/>
          <p:cNvSpPr>
            <a:spLocks noChangeShapeType="1"/>
          </p:cNvSpPr>
          <p:nvPr/>
        </p:nvSpPr>
        <p:spPr bwMode="auto">
          <a:xfrm flipH="1">
            <a:off x="1519238" y="2222432"/>
            <a:ext cx="0" cy="639763"/>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1" name="Text Box 41"/>
          <p:cNvSpPr txBox="1">
            <a:spLocks noChangeArrowheads="1"/>
          </p:cNvSpPr>
          <p:nvPr/>
        </p:nvSpPr>
        <p:spPr bwMode="auto">
          <a:xfrm>
            <a:off x="2393951" y="1979387"/>
            <a:ext cx="1314452"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ru-RU" sz="1200" dirty="0">
                <a:latin typeface="Arial Rounded MT Bold" panose="020F0704030504030204" pitchFamily="34" charset="0"/>
              </a:rPr>
              <a:t>‘</a:t>
            </a:r>
            <a:r>
              <a:rPr lang="ru-RU" altLang="ru-RU" sz="1200" dirty="0" smtClean="0">
                <a:latin typeface="Arial Rounded MT Bold" panose="020F0704030504030204" pitchFamily="34" charset="0"/>
              </a:rPr>
              <a:t>Стратагема </a:t>
            </a:r>
            <a:r>
              <a:rPr lang="ru-RU" altLang="ru-RU" sz="1100" dirty="0" smtClean="0">
                <a:latin typeface="Arial Rounded MT Bold" panose="020F0704030504030204" pitchFamily="34" charset="0"/>
              </a:rPr>
              <a:t>36</a:t>
            </a:r>
            <a:r>
              <a:rPr lang="en-US" altLang="ru-RU" sz="1200" dirty="0">
                <a:latin typeface="Arial Rounded MT Bold" panose="020F0704030504030204" pitchFamily="34" charset="0"/>
              </a:rPr>
              <a:t>’</a:t>
            </a:r>
            <a:endParaRPr lang="ru-RU" altLang="ru-RU" sz="1200" dirty="0">
              <a:latin typeface="Arial Rounded MT Bold" panose="020F0704030504030204" pitchFamily="34" charset="0"/>
            </a:endParaRPr>
          </a:p>
        </p:txBody>
      </p:sp>
      <p:sp>
        <p:nvSpPr>
          <p:cNvPr id="12" name="Text Box 42"/>
          <p:cNvSpPr txBox="1">
            <a:spLocks noChangeArrowheads="1"/>
          </p:cNvSpPr>
          <p:nvPr/>
        </p:nvSpPr>
        <p:spPr bwMode="auto">
          <a:xfrm>
            <a:off x="1050926" y="2497070"/>
            <a:ext cx="1833563" cy="274637"/>
          </a:xfrm>
          <a:prstGeom prst="rect">
            <a:avLst/>
          </a:prstGeom>
          <a:solidFill>
            <a:schemeClr val="bg1"/>
          </a:solidFill>
          <a:ln>
            <a:noFill/>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altLang="ru-RU" sz="1200" dirty="0" smtClean="0">
                <a:latin typeface="Arial Rounded MT Bold" panose="020F0704030504030204" pitchFamily="34" charset="0"/>
              </a:rPr>
              <a:t>Страхов. запас </a:t>
            </a:r>
            <a:r>
              <a:rPr lang="ru-RU" altLang="ru-RU" sz="1000" dirty="0">
                <a:latin typeface="Arial Rounded MT Bold" panose="020F0704030504030204" pitchFamily="34" charset="0"/>
              </a:rPr>
              <a:t>(</a:t>
            </a:r>
            <a:r>
              <a:rPr lang="en-US" altLang="ru-RU" sz="1000" dirty="0">
                <a:latin typeface="Arial Rounded MT Bold" panose="020F0704030504030204" pitchFamily="34" charset="0"/>
              </a:rPr>
              <a:t>‘</a:t>
            </a:r>
            <a:r>
              <a:rPr lang="ru-RU" altLang="ru-RU" sz="1000" dirty="0">
                <a:latin typeface="Arial Rounded MT Bold" panose="020F0704030504030204" pitchFamily="34" charset="0"/>
              </a:rPr>
              <a:t>жирок</a:t>
            </a:r>
            <a:r>
              <a:rPr lang="en-US" altLang="ru-RU" sz="1000" dirty="0">
                <a:latin typeface="Arial Rounded MT Bold" panose="020F0704030504030204" pitchFamily="34" charset="0"/>
              </a:rPr>
              <a:t>’</a:t>
            </a:r>
            <a:r>
              <a:rPr lang="ru-RU" altLang="ru-RU" sz="1000" dirty="0">
                <a:latin typeface="Arial Rounded MT Bold" panose="020F0704030504030204" pitchFamily="34" charset="0"/>
              </a:rPr>
              <a:t>)</a:t>
            </a:r>
          </a:p>
        </p:txBody>
      </p:sp>
      <p:sp>
        <p:nvSpPr>
          <p:cNvPr id="13" name="Text Box 44"/>
          <p:cNvSpPr txBox="1">
            <a:spLocks noChangeArrowheads="1"/>
          </p:cNvSpPr>
          <p:nvPr/>
        </p:nvSpPr>
        <p:spPr bwMode="auto">
          <a:xfrm>
            <a:off x="2703513" y="1606482"/>
            <a:ext cx="3992562"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dirty="0">
                <a:latin typeface="Arial Rounded MT Bold" panose="020F0704030504030204" pitchFamily="34" charset="0"/>
              </a:rPr>
              <a:t>Классификация «по Аристотелю»:</a:t>
            </a:r>
          </a:p>
        </p:txBody>
      </p:sp>
      <p:sp>
        <p:nvSpPr>
          <p:cNvPr id="14" name="Line 45"/>
          <p:cNvSpPr>
            <a:spLocks noChangeShapeType="1"/>
          </p:cNvSpPr>
          <p:nvPr/>
        </p:nvSpPr>
        <p:spPr bwMode="auto">
          <a:xfrm>
            <a:off x="5146675" y="2284300"/>
            <a:ext cx="7938" cy="638175"/>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5" name="Line 48"/>
          <p:cNvSpPr>
            <a:spLocks noChangeShapeType="1"/>
          </p:cNvSpPr>
          <p:nvPr/>
        </p:nvSpPr>
        <p:spPr bwMode="auto">
          <a:xfrm flipH="1" flipV="1">
            <a:off x="2139949" y="3601969"/>
            <a:ext cx="4178299" cy="2671762"/>
          </a:xfrm>
          <a:prstGeom prst="line">
            <a:avLst/>
          </a:prstGeom>
          <a:noFill/>
          <a:ln w="19050">
            <a:solidFill>
              <a:schemeClr val="tx1"/>
            </a:solidFill>
            <a:prstDash val="dash"/>
            <a:round/>
            <a:headEnd/>
            <a:tailEnd type="stealth" w="med" len="lg"/>
          </a:ln>
          <a:extLst>
            <a:ext uri="{909E8E84-426E-40DD-AFC4-6F175D3DCCD1}">
              <a14:hiddenFill xmlns:a14="http://schemas.microsoft.com/office/drawing/2010/main">
                <a:noFill/>
              </a14:hiddenFill>
            </a:ext>
          </a:extLst>
        </p:spPr>
        <p:txBody>
          <a:bodyPr/>
          <a:lstStyle/>
          <a:p>
            <a:endParaRPr lang="ru-RU" dirty="0"/>
          </a:p>
        </p:txBody>
      </p:sp>
      <p:sp>
        <p:nvSpPr>
          <p:cNvPr id="16" name="Line 49"/>
          <p:cNvSpPr>
            <a:spLocks noChangeShapeType="1"/>
          </p:cNvSpPr>
          <p:nvPr/>
        </p:nvSpPr>
        <p:spPr bwMode="auto">
          <a:xfrm flipH="1" flipV="1">
            <a:off x="4416424" y="3092381"/>
            <a:ext cx="1901825" cy="3181350"/>
          </a:xfrm>
          <a:prstGeom prst="line">
            <a:avLst/>
          </a:prstGeom>
          <a:noFill/>
          <a:ln w="19050">
            <a:solidFill>
              <a:schemeClr val="tx1"/>
            </a:solidFill>
            <a:prstDash val="dash"/>
            <a:round/>
            <a:headEnd/>
            <a:tailEnd type="stealth" w="med" len="lg"/>
          </a:ln>
          <a:extLst>
            <a:ext uri="{909E8E84-426E-40DD-AFC4-6F175D3DCCD1}">
              <a14:hiddenFill xmlns:a14="http://schemas.microsoft.com/office/drawing/2010/main">
                <a:noFill/>
              </a14:hiddenFill>
            </a:ext>
          </a:extLst>
        </p:spPr>
        <p:txBody>
          <a:bodyPr/>
          <a:lstStyle/>
          <a:p>
            <a:endParaRPr lang="ru-RU" dirty="0"/>
          </a:p>
        </p:txBody>
      </p:sp>
      <p:sp>
        <p:nvSpPr>
          <p:cNvPr id="17" name="Line 39"/>
          <p:cNvSpPr>
            <a:spLocks noChangeShapeType="1"/>
          </p:cNvSpPr>
          <p:nvPr/>
        </p:nvSpPr>
        <p:spPr bwMode="auto">
          <a:xfrm flipH="1">
            <a:off x="2298700" y="2266881"/>
            <a:ext cx="2762250" cy="661988"/>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8" name="TextBox 17"/>
          <p:cNvSpPr txBox="1"/>
          <p:nvPr/>
        </p:nvSpPr>
        <p:spPr>
          <a:xfrm>
            <a:off x="2900364" y="2873307"/>
            <a:ext cx="554037" cy="246063"/>
          </a:xfrm>
          <a:prstGeom prst="rect">
            <a:avLst/>
          </a:prstGeom>
          <a:solidFill>
            <a:schemeClr val="bg1"/>
          </a:solidFill>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000" dirty="0"/>
              <a:t>или?</a:t>
            </a:r>
          </a:p>
        </p:txBody>
      </p:sp>
      <p:sp>
        <p:nvSpPr>
          <p:cNvPr id="19" name="Text Box 43"/>
          <p:cNvSpPr txBox="1">
            <a:spLocks noChangeArrowheads="1"/>
          </p:cNvSpPr>
          <p:nvPr/>
        </p:nvSpPr>
        <p:spPr bwMode="auto">
          <a:xfrm>
            <a:off x="4645026" y="2544695"/>
            <a:ext cx="1154113" cy="274637"/>
          </a:xfrm>
          <a:prstGeom prst="rect">
            <a:avLst/>
          </a:prstGeom>
          <a:solidFill>
            <a:schemeClr val="bg1"/>
          </a:solidFill>
          <a:ln>
            <a:noFill/>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200" dirty="0">
                <a:latin typeface="Arial Rounded MT Bold" panose="020F0704030504030204" pitchFamily="34" charset="0"/>
              </a:rPr>
              <a:t>Рука→голова</a:t>
            </a:r>
          </a:p>
        </p:txBody>
      </p:sp>
      <p:sp>
        <p:nvSpPr>
          <p:cNvPr id="20" name="Text Box 47"/>
          <p:cNvSpPr txBox="1">
            <a:spLocks noChangeArrowheads="1"/>
          </p:cNvSpPr>
          <p:nvPr/>
        </p:nvSpPr>
        <p:spPr bwMode="auto">
          <a:xfrm>
            <a:off x="2884489" y="2364514"/>
            <a:ext cx="2270124" cy="274638"/>
          </a:xfrm>
          <a:prstGeom prst="rect">
            <a:avLst/>
          </a:prstGeom>
          <a:solidFill>
            <a:schemeClr val="bg1"/>
          </a:solidFill>
          <a:ln>
            <a:noFill/>
          </a:ln>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200" dirty="0">
                <a:latin typeface="Arial Rounded MT Bold" panose="020F0704030504030204" pitchFamily="34" charset="0"/>
              </a:rPr>
              <a:t>Юр.л: мобильность капитала</a:t>
            </a:r>
            <a:r>
              <a:rPr lang="en-US" altLang="ru-RU" sz="1200" dirty="0">
                <a:latin typeface="Arial Rounded MT Bold" panose="020F0704030504030204" pitchFamily="34" charset="0"/>
              </a:rPr>
              <a:t>…</a:t>
            </a:r>
            <a:endParaRPr lang="ru-RU" altLang="ru-RU" sz="1200" dirty="0">
              <a:latin typeface="Arial Rounded MT Bold" panose="020F0704030504030204" pitchFamily="34" charset="0"/>
            </a:endParaRPr>
          </a:p>
        </p:txBody>
      </p:sp>
      <p:sp>
        <p:nvSpPr>
          <p:cNvPr id="21" name="Text Box 35"/>
          <p:cNvSpPr txBox="1">
            <a:spLocks noChangeArrowheads="1"/>
          </p:cNvSpPr>
          <p:nvPr/>
        </p:nvSpPr>
        <p:spPr bwMode="auto">
          <a:xfrm>
            <a:off x="1266914" y="2321583"/>
            <a:ext cx="1668464" cy="274638"/>
          </a:xfrm>
          <a:prstGeom prst="rect">
            <a:avLst/>
          </a:prstGeom>
          <a:solidFill>
            <a:schemeClr val="bg1"/>
          </a:solidFill>
          <a:ln>
            <a:noFill/>
          </a:ln>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200" dirty="0">
                <a:latin typeface="Arial Rounded MT Bold" panose="020F0704030504030204" pitchFamily="34" charset="0"/>
              </a:rPr>
              <a:t>Ф.л: </a:t>
            </a:r>
            <a:r>
              <a:rPr lang="en-US" altLang="ru-RU" sz="1200" dirty="0">
                <a:latin typeface="Arial Rounded MT Bold" panose="020F0704030504030204" pitchFamily="34" charset="0"/>
              </a:rPr>
              <a:t>‘</a:t>
            </a:r>
            <a:r>
              <a:rPr lang="ru-RU" altLang="ru-RU" sz="1200" dirty="0">
                <a:latin typeface="Arial Rounded MT Bold" panose="020F0704030504030204" pitchFamily="34" charset="0"/>
              </a:rPr>
              <a:t>хлеба и зрелищ</a:t>
            </a:r>
            <a:r>
              <a:rPr lang="en-US" altLang="ru-RU" sz="1200" dirty="0">
                <a:latin typeface="Arial Rounded MT Bold" panose="020F0704030504030204" pitchFamily="34" charset="0"/>
              </a:rPr>
              <a:t>’</a:t>
            </a:r>
            <a:endParaRPr lang="ru-RU" altLang="ru-RU" sz="1200" dirty="0">
              <a:latin typeface="Arial Rounded MT Bold" panose="020F0704030504030204" pitchFamily="34" charset="0"/>
            </a:endParaRPr>
          </a:p>
        </p:txBody>
      </p:sp>
      <p:sp>
        <p:nvSpPr>
          <p:cNvPr id="22" name="Line 50"/>
          <p:cNvSpPr>
            <a:spLocks noChangeShapeType="1"/>
          </p:cNvSpPr>
          <p:nvPr/>
        </p:nvSpPr>
        <p:spPr bwMode="auto">
          <a:xfrm flipH="1" flipV="1">
            <a:off x="4329113" y="800031"/>
            <a:ext cx="1627188" cy="4551898"/>
          </a:xfrm>
          <a:prstGeom prst="line">
            <a:avLst/>
          </a:prstGeom>
          <a:noFill/>
          <a:ln w="19050">
            <a:solidFill>
              <a:schemeClr val="tx1"/>
            </a:solidFill>
            <a:prstDash val="dash"/>
            <a:round/>
            <a:headEnd/>
            <a:tailEnd type="stealth" w="med" len="lg"/>
          </a:ln>
          <a:extLst>
            <a:ext uri="{909E8E84-426E-40DD-AFC4-6F175D3DCCD1}">
              <a14:hiddenFill xmlns:a14="http://schemas.microsoft.com/office/drawing/2010/main">
                <a:noFill/>
              </a14:hiddenFill>
            </a:ext>
          </a:extLst>
        </p:spPr>
        <p:txBody>
          <a:bodyPr/>
          <a:lstStyle/>
          <a:p>
            <a:endParaRPr lang="ru-RU" dirty="0"/>
          </a:p>
        </p:txBody>
      </p:sp>
      <p:sp>
        <p:nvSpPr>
          <p:cNvPr id="23" name="Заголовок 1"/>
          <p:cNvSpPr>
            <a:spLocks noGrp="1"/>
          </p:cNvSpPr>
          <p:nvPr>
            <p:ph type="title"/>
          </p:nvPr>
        </p:nvSpPr>
        <p:spPr>
          <a:xfrm>
            <a:off x="0" y="0"/>
            <a:ext cx="12192000" cy="562722"/>
          </a:xfrm>
        </p:spPr>
        <p:txBody>
          <a:bodyPr>
            <a:noAutofit/>
          </a:bodyPr>
          <a:lstStyle/>
          <a:p>
            <a:pPr algn="ctr"/>
            <a:r>
              <a:rPr lang="ru-RU" altLang="ru-RU" sz="3000" b="1" dirty="0">
                <a:latin typeface="Times New Roman" panose="02020603050405020304" pitchFamily="18" charset="0"/>
                <a:cs typeface="Times New Roman" panose="02020603050405020304" pitchFamily="18" charset="0"/>
              </a:rPr>
              <a:t>Экономика как </a:t>
            </a:r>
            <a:r>
              <a:rPr lang="ru-RU" altLang="ru-RU" sz="3000" b="1" dirty="0" smtClean="0">
                <a:latin typeface="Times New Roman" panose="02020603050405020304" pitchFamily="18" charset="0"/>
                <a:cs typeface="Times New Roman" panose="02020603050405020304" pitchFamily="18" charset="0"/>
              </a:rPr>
              <a:t>практика (не только </a:t>
            </a:r>
            <a:r>
              <a:rPr lang="ru-RU" altLang="ru-RU" sz="3000" b="1" dirty="0" smtClean="0">
                <a:solidFill>
                  <a:srgbClr val="FF0000"/>
                </a:solidFill>
                <a:latin typeface="Times New Roman" panose="02020603050405020304" pitchFamily="18" charset="0"/>
                <a:cs typeface="Times New Roman" panose="02020603050405020304" pitchFamily="18" charset="0"/>
              </a:rPr>
              <a:t>натурального</a:t>
            </a:r>
            <a:r>
              <a:rPr lang="ru-RU" altLang="ru-RU" sz="3000" b="1" dirty="0" smtClean="0">
                <a:latin typeface="Times New Roman" panose="02020603050405020304" pitchFamily="18" charset="0"/>
                <a:cs typeface="Times New Roman" panose="02020603050405020304" pitchFamily="18" charset="0"/>
              </a:rPr>
              <a:t> хозяйства!)</a:t>
            </a:r>
            <a:endParaRPr lang="ru-RU" sz="3000" b="1" dirty="0"/>
          </a:p>
        </p:txBody>
      </p:sp>
    </p:spTree>
    <p:extLst>
      <p:ext uri="{BB962C8B-B14F-4D97-AF65-F5344CB8AC3E}">
        <p14:creationId xmlns:p14="http://schemas.microsoft.com/office/powerpoint/2010/main" val="275197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2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20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30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20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20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down)">
                                      <p:cBhvr>
                                        <p:cTn id="68" dur="20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down)">
                                      <p:cBhvr>
                                        <p:cTn id="71" dur="2000"/>
                                        <p:tgtEl>
                                          <p:spTgt spid="16"/>
                                        </p:tgtEl>
                                      </p:cBhvr>
                                    </p:animEffect>
                                  </p:childTnLst>
                                </p:cTn>
                              </p:par>
                              <p:par>
                                <p:cTn id="72" presetID="22" presetClass="entr" presetSubtype="4" fill="hold" grpId="1"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down)">
                                      <p:cBhvr>
                                        <p:cTn id="74" dur="2000"/>
                                        <p:tgtEl>
                                          <p:spTgt spid="16"/>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autoUpdateAnimBg="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6" grpId="1" animBg="1"/>
      <p:bldP spid="17" grpId="0" animBg="1"/>
      <p:bldP spid="18" grpId="0" animBg="1"/>
      <p:bldP spid="19" grpId="0" animBg="1"/>
      <p:bldP spid="20" grpId="0" animBg="1"/>
      <p:bldP spid="21" grpId="0" animBg="1"/>
      <p:bldP spid="2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41883"/>
          </a:xfrm>
        </p:spPr>
        <p:txBody>
          <a:bodyPr>
            <a:normAutofit fontScale="90000"/>
          </a:bodyPr>
          <a:lstStyle/>
          <a:p>
            <a:pPr algn="ctr"/>
            <a:r>
              <a:rPr lang="ru-RU" altLang="ru-RU" b="1" dirty="0" smtClean="0"/>
              <a:t>Фундаментальные принципы экономической рациональности</a:t>
            </a:r>
            <a:endParaRPr lang="ru-RU" dirty="0"/>
          </a:p>
        </p:txBody>
      </p:sp>
      <p:sp>
        <p:nvSpPr>
          <p:cNvPr id="4" name="Rectangle 3"/>
          <p:cNvSpPr>
            <a:spLocks noChangeArrowheads="1"/>
          </p:cNvSpPr>
          <p:nvPr/>
        </p:nvSpPr>
        <p:spPr bwMode="auto">
          <a:xfrm>
            <a:off x="1414272" y="1454723"/>
            <a:ext cx="9144000" cy="4929187"/>
          </a:xfrm>
          <a:prstGeom prst="rect">
            <a:avLst/>
          </a:prstGeom>
          <a:gradFill rotWithShape="0">
            <a:gsLst>
              <a:gs pos="0">
                <a:srgbClr val="475E76"/>
              </a:gs>
              <a:gs pos="50000">
                <a:srgbClr val="99CCFF"/>
              </a:gs>
              <a:gs pos="100000">
                <a:srgbClr val="475E76"/>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2400" dirty="0">
              <a:latin typeface="Times New Roman" panose="02020603050405020304" pitchFamily="18" charset="0"/>
            </a:endParaRPr>
          </a:p>
        </p:txBody>
      </p:sp>
      <p:sp>
        <p:nvSpPr>
          <p:cNvPr id="5" name="Line 5"/>
          <p:cNvSpPr>
            <a:spLocks noChangeShapeType="1"/>
          </p:cNvSpPr>
          <p:nvPr/>
        </p:nvSpPr>
        <p:spPr bwMode="auto">
          <a:xfrm rot="16200000" flipH="1">
            <a:off x="5978336" y="-228028"/>
            <a:ext cx="7937" cy="5056187"/>
          </a:xfrm>
          <a:prstGeom prst="line">
            <a:avLst/>
          </a:prstGeom>
          <a:noFill/>
          <a:ln w="3810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u-RU" dirty="0"/>
          </a:p>
        </p:txBody>
      </p:sp>
      <p:grpSp>
        <p:nvGrpSpPr>
          <p:cNvPr id="6" name="Группа 25"/>
          <p:cNvGrpSpPr>
            <a:grpSpLocks/>
          </p:cNvGrpSpPr>
          <p:nvPr/>
        </p:nvGrpSpPr>
        <p:grpSpPr bwMode="auto">
          <a:xfrm>
            <a:off x="2025461" y="1886523"/>
            <a:ext cx="7602537" cy="3711575"/>
            <a:chOff x="1000125" y="1012825"/>
            <a:chExt cx="7072313" cy="3389313"/>
          </a:xfrm>
        </p:grpSpPr>
        <p:grpSp>
          <p:nvGrpSpPr>
            <p:cNvPr id="7" name="Группа 24"/>
            <p:cNvGrpSpPr>
              <a:grpSpLocks/>
            </p:cNvGrpSpPr>
            <p:nvPr/>
          </p:nvGrpSpPr>
          <p:grpSpPr bwMode="auto">
            <a:xfrm>
              <a:off x="1000125" y="1023938"/>
              <a:ext cx="1282700" cy="3378200"/>
              <a:chOff x="1000125" y="1023938"/>
              <a:chExt cx="1282700" cy="3378200"/>
            </a:xfrm>
          </p:grpSpPr>
          <p:sp>
            <p:nvSpPr>
              <p:cNvPr id="10" name="Line 4"/>
              <p:cNvSpPr>
                <a:spLocks noChangeShapeType="1"/>
              </p:cNvSpPr>
              <p:nvPr/>
            </p:nvSpPr>
            <p:spPr bwMode="auto">
              <a:xfrm rot="5400000" flipV="1">
                <a:off x="334962" y="3022601"/>
                <a:ext cx="2759075" cy="0"/>
              </a:xfrm>
              <a:prstGeom prst="line">
                <a:avLst/>
              </a:prstGeom>
              <a:noFill/>
              <a:ln w="5715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1" name="Text Box 6"/>
              <p:cNvSpPr txBox="1">
                <a:spLocks noChangeArrowheads="1"/>
              </p:cNvSpPr>
              <p:nvPr/>
            </p:nvSpPr>
            <p:spPr bwMode="auto">
              <a:xfrm>
                <a:off x="1000125" y="1023938"/>
                <a:ext cx="1282700" cy="638175"/>
              </a:xfrm>
              <a:prstGeom prst="rect">
                <a:avLst/>
              </a:prstGeom>
              <a:solidFill>
                <a:srgbClr val="FF00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dirty="0">
                    <a:latin typeface="Arial Rounded MT Bold" panose="020F0704030504030204" pitchFamily="34" charset="0"/>
                  </a:rPr>
                  <a:t>"</a:t>
                </a:r>
                <a:r>
                  <a:rPr lang="ru-RU" altLang="ru-RU" sz="1400" b="1" dirty="0">
                    <a:latin typeface="Arial Rounded MT Bold" panose="020F0704030504030204" pitchFamily="34" charset="0"/>
                  </a:rPr>
                  <a:t>Эффект замещения</a:t>
                </a:r>
                <a:r>
                  <a:rPr lang="ru-RU" altLang="ru-RU" sz="1400" dirty="0">
                    <a:latin typeface="Arial Rounded MT Bold" panose="020F0704030504030204" pitchFamily="34" charset="0"/>
                  </a:rPr>
                  <a:t>"</a:t>
                </a:r>
              </a:p>
            </p:txBody>
          </p:sp>
        </p:grpSp>
        <p:sp>
          <p:nvSpPr>
            <p:cNvPr id="8" name="Line 9"/>
            <p:cNvSpPr>
              <a:spLocks noChangeShapeType="1"/>
            </p:cNvSpPr>
            <p:nvPr/>
          </p:nvSpPr>
          <p:spPr bwMode="auto">
            <a:xfrm rot="5400000" flipV="1">
              <a:off x="6121400" y="3022601"/>
              <a:ext cx="2759075" cy="0"/>
            </a:xfrm>
            <a:prstGeom prst="line">
              <a:avLst/>
            </a:prstGeom>
            <a:noFill/>
            <a:ln w="5715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9" name="Text Box 10"/>
            <p:cNvSpPr txBox="1">
              <a:spLocks noChangeArrowheads="1"/>
            </p:cNvSpPr>
            <p:nvPr/>
          </p:nvSpPr>
          <p:spPr bwMode="auto">
            <a:xfrm>
              <a:off x="7059613" y="1012825"/>
              <a:ext cx="1012825" cy="638175"/>
            </a:xfrm>
            <a:prstGeom prst="rect">
              <a:avLst/>
            </a:prstGeom>
            <a:solidFill>
              <a:srgbClr val="00FF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dirty="0">
                  <a:latin typeface="Arial Rounded MT Bold" panose="020F0704030504030204" pitchFamily="34" charset="0"/>
                </a:rPr>
                <a:t>"</a:t>
              </a:r>
              <a:r>
                <a:rPr lang="ru-RU" altLang="ru-RU" sz="1400" b="1" dirty="0">
                  <a:latin typeface="Arial Rounded MT Bold" panose="020F0704030504030204" pitchFamily="34" charset="0"/>
                </a:rPr>
                <a:t>Эффект дохода</a:t>
              </a:r>
              <a:r>
                <a:rPr lang="ru-RU" altLang="ru-RU" sz="1400" dirty="0">
                  <a:latin typeface="Arial Rounded MT Bold" panose="020F0704030504030204" pitchFamily="34" charset="0"/>
                </a:rPr>
                <a:t>"</a:t>
              </a:r>
            </a:p>
          </p:txBody>
        </p:sp>
      </p:grpSp>
      <p:sp>
        <p:nvSpPr>
          <p:cNvPr id="12" name="Text Box 8"/>
          <p:cNvSpPr txBox="1">
            <a:spLocks noChangeArrowheads="1"/>
          </p:cNvSpPr>
          <p:nvPr/>
        </p:nvSpPr>
        <p:spPr bwMode="auto">
          <a:xfrm>
            <a:off x="2311210" y="5623498"/>
            <a:ext cx="1928812" cy="574675"/>
          </a:xfrm>
          <a:prstGeom prst="rect">
            <a:avLst/>
          </a:prstGeom>
          <a:solidFill>
            <a:srgbClr val="FF00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ts val="500"/>
              </a:spcBef>
              <a:spcAft>
                <a:spcPts val="500"/>
              </a:spcAft>
            </a:pPr>
            <a:r>
              <a:rPr lang="ru-RU" altLang="ru-RU" sz="1100" b="1" dirty="0">
                <a:latin typeface="Arial Rounded MT Bold" panose="020F0704030504030204" pitchFamily="34" charset="0"/>
              </a:rPr>
              <a:t>Субъектная сторона суверенитета в экономике</a:t>
            </a:r>
            <a:endParaRPr lang="ru-RU" altLang="ru-RU" sz="2400" dirty="0">
              <a:latin typeface="Arial Rounded MT Bold" panose="020F0704030504030204" pitchFamily="34" charset="0"/>
            </a:endParaRPr>
          </a:p>
        </p:txBody>
      </p:sp>
      <p:sp>
        <p:nvSpPr>
          <p:cNvPr id="13" name="Text Box 11"/>
          <p:cNvSpPr txBox="1">
            <a:spLocks noChangeArrowheads="1"/>
          </p:cNvSpPr>
          <p:nvPr/>
        </p:nvSpPr>
        <p:spPr bwMode="auto">
          <a:xfrm>
            <a:off x="8650098" y="3829622"/>
            <a:ext cx="1520825" cy="1054100"/>
          </a:xfrm>
          <a:prstGeom prst="rect">
            <a:avLst/>
          </a:prstGeom>
          <a:solidFill>
            <a:srgbClr val="00FF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endParaRPr lang="ru-RU" altLang="ru-RU" sz="1100" b="1" dirty="0">
              <a:latin typeface="Times New Roman" panose="02020603050405020304" pitchFamily="18" charset="0"/>
            </a:endParaRPr>
          </a:p>
          <a:p>
            <a:pPr algn="ctr" eaLnBrk="1" hangingPunct="1">
              <a:spcAft>
                <a:spcPts val="1000"/>
              </a:spcAft>
            </a:pPr>
            <a:r>
              <a:rPr lang="ru-RU" altLang="ru-RU" sz="1200" b="1" dirty="0">
                <a:latin typeface="Arial Rounded MT Bold" panose="020F0704030504030204" pitchFamily="34" charset="0"/>
              </a:rPr>
              <a:t>Обеспеченность существования</a:t>
            </a:r>
            <a:endParaRPr lang="ru-RU" altLang="ru-RU" sz="1200" dirty="0">
              <a:latin typeface="Arial Rounded MT Bold" panose="020F0704030504030204" pitchFamily="34" charset="0"/>
            </a:endParaRPr>
          </a:p>
        </p:txBody>
      </p:sp>
      <p:sp>
        <p:nvSpPr>
          <p:cNvPr id="14" name="Text Box 12"/>
          <p:cNvSpPr txBox="1">
            <a:spLocks noChangeArrowheads="1"/>
          </p:cNvSpPr>
          <p:nvPr/>
        </p:nvSpPr>
        <p:spPr bwMode="auto">
          <a:xfrm>
            <a:off x="7857936" y="5623497"/>
            <a:ext cx="1876425" cy="588962"/>
          </a:xfrm>
          <a:prstGeom prst="rect">
            <a:avLst/>
          </a:prstGeom>
          <a:solidFill>
            <a:srgbClr val="00FF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ts val="500"/>
              </a:spcBef>
              <a:spcAft>
                <a:spcPts val="500"/>
              </a:spcAft>
            </a:pPr>
            <a:r>
              <a:rPr lang="ru-RU" altLang="ru-RU" sz="1100" b="1" dirty="0">
                <a:latin typeface="Arial Rounded MT Bold" panose="020F0704030504030204" pitchFamily="34" charset="0"/>
              </a:rPr>
              <a:t>Объектная сторона суверенитета в экономике</a:t>
            </a:r>
            <a:endParaRPr lang="ru-RU" altLang="ru-RU" sz="2400" dirty="0">
              <a:latin typeface="Arial Rounded MT Bold" panose="020F0704030504030204" pitchFamily="34" charset="0"/>
            </a:endParaRPr>
          </a:p>
        </p:txBody>
      </p:sp>
      <p:sp>
        <p:nvSpPr>
          <p:cNvPr id="15" name="Text Box 13"/>
          <p:cNvSpPr txBox="1">
            <a:spLocks noChangeArrowheads="1"/>
          </p:cNvSpPr>
          <p:nvPr/>
        </p:nvSpPr>
        <p:spPr bwMode="auto">
          <a:xfrm>
            <a:off x="4978211" y="1575373"/>
            <a:ext cx="1944687" cy="1728787"/>
          </a:xfrm>
          <a:prstGeom prst="rect">
            <a:avLst/>
          </a:prstGeom>
          <a:solidFill>
            <a:srgbClr val="00CC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400" b="1" dirty="0">
                <a:latin typeface="Arial Rounded MT Bold" panose="020F0704030504030204" pitchFamily="34" charset="0"/>
              </a:rPr>
              <a:t>Фундаментальные принципы экономической</a:t>
            </a:r>
            <a:r>
              <a:rPr lang="ru-RU" altLang="ru-RU" sz="1100" b="1" dirty="0">
                <a:latin typeface="Arial Rounded MT Bold" panose="020F0704030504030204" pitchFamily="34" charset="0"/>
              </a:rPr>
              <a:t> </a:t>
            </a:r>
            <a:r>
              <a:rPr lang="ru-RU" altLang="ru-RU" sz="1400" b="1" dirty="0">
                <a:latin typeface="Arial Rounded MT Bold" panose="020F0704030504030204" pitchFamily="34" charset="0"/>
              </a:rPr>
              <a:t>рациональности</a:t>
            </a:r>
            <a:r>
              <a:rPr lang="ru-RU" altLang="ru-RU" sz="1100" b="1" dirty="0">
                <a:latin typeface="Arial Rounded MT Bold" panose="020F0704030504030204" pitchFamily="34" charset="0"/>
              </a:rPr>
              <a:t> </a:t>
            </a:r>
          </a:p>
          <a:p>
            <a:pPr algn="ctr" eaLnBrk="1" hangingPunct="1">
              <a:spcAft>
                <a:spcPts val="1000"/>
              </a:spcAft>
            </a:pPr>
            <a:r>
              <a:rPr lang="ru-RU" altLang="ru-RU" sz="1100" b="1" dirty="0">
                <a:latin typeface="Arial Rounded MT Bold" panose="020F0704030504030204" pitchFamily="34" charset="0"/>
              </a:rPr>
              <a:t>(в условиях </a:t>
            </a:r>
            <a:r>
              <a:rPr lang="ru-RU" altLang="ru-RU" sz="1200" b="1" dirty="0">
                <a:latin typeface="Arial Rounded MT Bold" panose="020F0704030504030204" pitchFamily="34" charset="0"/>
              </a:rPr>
              <a:t>неопределенностей</a:t>
            </a:r>
            <a:r>
              <a:rPr lang="ru-RU" altLang="ru-RU" sz="1200" b="1" dirty="0"/>
              <a:t>:</a:t>
            </a:r>
            <a:r>
              <a:rPr lang="ru-RU" altLang="ru-RU" sz="1200" b="1" dirty="0">
                <a:latin typeface="Arial Rounded MT Bold" panose="020F0704030504030204" pitchFamily="34" charset="0"/>
              </a:rPr>
              <a:t> внешних и внутренних</a:t>
            </a:r>
            <a:r>
              <a:rPr lang="ru-RU" altLang="ru-RU" sz="1100" b="1" dirty="0">
                <a:latin typeface="Arial Rounded MT Bold" panose="020F0704030504030204" pitchFamily="34" charset="0"/>
              </a:rPr>
              <a:t>)</a:t>
            </a:r>
            <a:br>
              <a:rPr lang="ru-RU" altLang="ru-RU" sz="1100" b="1" dirty="0">
                <a:latin typeface="Arial Rounded MT Bold" panose="020F0704030504030204" pitchFamily="34" charset="0"/>
              </a:rPr>
            </a:br>
            <a:r>
              <a:rPr lang="ru-RU" altLang="ru-RU" sz="1100" b="1" dirty="0">
                <a:latin typeface="Arial Rounded MT Bold" panose="020F0704030504030204" pitchFamily="34" charset="0"/>
              </a:rPr>
              <a:t> </a:t>
            </a:r>
            <a:endParaRPr lang="ru-RU" altLang="ru-RU" sz="2400" dirty="0">
              <a:latin typeface="Arial Rounded MT Bold" panose="020F0704030504030204" pitchFamily="34" charset="0"/>
            </a:endParaRPr>
          </a:p>
        </p:txBody>
      </p:sp>
      <p:sp>
        <p:nvSpPr>
          <p:cNvPr id="16" name="AutoShape 14"/>
          <p:cNvSpPr>
            <a:spLocks noChangeArrowheads="1"/>
          </p:cNvSpPr>
          <p:nvPr/>
        </p:nvSpPr>
        <p:spPr bwMode="auto">
          <a:xfrm rot="5400000">
            <a:off x="3489136" y="1862710"/>
            <a:ext cx="1620837" cy="1947863"/>
          </a:xfrm>
          <a:prstGeom prst="rightArrow">
            <a:avLst>
              <a:gd name="adj1" fmla="val 67435"/>
              <a:gd name="adj2" fmla="val 23852"/>
            </a:avLst>
          </a:prstGeom>
          <a:solidFill>
            <a:srgbClr val="FF0000"/>
          </a:solidFill>
          <a:ln w="9525">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2400" dirty="0">
              <a:latin typeface="Times New Roman" panose="02020603050405020304" pitchFamily="18" charset="0"/>
            </a:endParaRPr>
          </a:p>
        </p:txBody>
      </p:sp>
      <p:sp>
        <p:nvSpPr>
          <p:cNvPr id="17" name="Text Box 15"/>
          <p:cNvSpPr txBox="1">
            <a:spLocks noChangeArrowheads="1"/>
          </p:cNvSpPr>
          <p:nvPr/>
        </p:nvSpPr>
        <p:spPr bwMode="auto">
          <a:xfrm>
            <a:off x="3700272" y="2097660"/>
            <a:ext cx="1233488" cy="12684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ru-RU" altLang="ru-RU" sz="1100" b="1" u="sng" dirty="0">
                <a:latin typeface="Arial Rounded MT Bold" panose="020F0704030504030204" pitchFamily="34" charset="0"/>
              </a:rPr>
              <a:t>внутренний</a:t>
            </a:r>
            <a:r>
              <a:rPr lang="ru-RU" altLang="ru-RU" sz="1100" b="1" dirty="0">
                <a:latin typeface="Arial Rounded MT Bold" panose="020F0704030504030204" pitchFamily="34" charset="0"/>
              </a:rPr>
              <a:t> – минимизация </a:t>
            </a:r>
            <a:r>
              <a:rPr lang="ru-RU" altLang="ru-RU" sz="1400" b="1" i="1" dirty="0">
                <a:latin typeface="Arial Rounded MT Bold" panose="020F0704030504030204" pitchFamily="34" charset="0"/>
              </a:rPr>
              <a:t>затратной</a:t>
            </a:r>
            <a:r>
              <a:rPr lang="ru-RU" altLang="ru-RU" sz="1100" b="1" dirty="0">
                <a:latin typeface="Arial Rounded MT Bold" panose="020F0704030504030204" pitchFamily="34" charset="0"/>
              </a:rPr>
              <a:t> </a:t>
            </a:r>
            <a:r>
              <a:rPr lang="ru-RU" altLang="ru-RU" sz="1100" b="1" u="sng" dirty="0">
                <a:latin typeface="Arial Rounded MT Bold" panose="020F0704030504030204" pitchFamily="34" charset="0"/>
              </a:rPr>
              <a:t>части жизни</a:t>
            </a:r>
            <a:r>
              <a:rPr lang="ru-RU" altLang="ru-RU" sz="1100" b="1" dirty="0">
                <a:latin typeface="Arial Rounded MT Bold" panose="020F0704030504030204" pitchFamily="34" charset="0"/>
              </a:rPr>
              <a:t> (</a:t>
            </a:r>
            <a:r>
              <a:rPr lang="ru-RU" altLang="ru-RU" sz="1100" b="1" dirty="0">
                <a:latin typeface="Arial Rounded MT Bold" panose="020F0704030504030204" pitchFamily="34" charset="0"/>
                <a:sym typeface="Symbol" panose="05050102010706020507" pitchFamily="18" charset="2"/>
              </a:rPr>
              <a:t></a:t>
            </a:r>
            <a:r>
              <a:rPr lang="ru-RU" altLang="ru-RU" sz="1100" b="1" dirty="0">
                <a:latin typeface="Arial Rounded MT Bold" panose="020F0704030504030204" pitchFamily="34" charset="0"/>
              </a:rPr>
              <a:t>0)</a:t>
            </a:r>
            <a:endParaRPr lang="ru-RU" altLang="ru-RU" sz="2400" dirty="0">
              <a:latin typeface="Arial Rounded MT Bold" panose="020F0704030504030204" pitchFamily="34" charset="0"/>
            </a:endParaRPr>
          </a:p>
        </p:txBody>
      </p:sp>
      <p:grpSp>
        <p:nvGrpSpPr>
          <p:cNvPr id="18" name="Группа 26"/>
          <p:cNvGrpSpPr>
            <a:grpSpLocks/>
          </p:cNvGrpSpPr>
          <p:nvPr/>
        </p:nvGrpSpPr>
        <p:grpSpPr bwMode="auto">
          <a:xfrm>
            <a:off x="3970148" y="3758184"/>
            <a:ext cx="4587875" cy="1443038"/>
            <a:chOff x="2428874" y="2857459"/>
            <a:chExt cx="4371975" cy="1443037"/>
          </a:xfrm>
        </p:grpSpPr>
        <p:sp>
          <p:nvSpPr>
            <p:cNvPr id="19" name="Text Box 16"/>
            <p:cNvSpPr txBox="1">
              <a:spLocks noChangeArrowheads="1"/>
            </p:cNvSpPr>
            <p:nvPr/>
          </p:nvSpPr>
          <p:spPr bwMode="auto">
            <a:xfrm>
              <a:off x="2428874" y="2857459"/>
              <a:ext cx="1663700" cy="1443037"/>
            </a:xfrm>
            <a:prstGeom prst="rect">
              <a:avLst/>
            </a:prstGeom>
            <a:solidFill>
              <a:srgbClr val="FF00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100" b="1" u="sng" dirty="0">
                  <a:latin typeface="Arial Rounded MT Bold" panose="020F0704030504030204" pitchFamily="34" charset="0"/>
                </a:rPr>
                <a:t>Вытеснение</a:t>
              </a:r>
              <a:r>
                <a:rPr lang="ru-RU" altLang="ru-RU" sz="1100" b="1" dirty="0">
                  <a:latin typeface="Arial Rounded MT Bold" panose="020F0704030504030204" pitchFamily="34" charset="0"/>
                </a:rPr>
                <a:t> </a:t>
              </a:r>
              <a:r>
                <a:rPr lang="ru-RU" altLang="ru-RU" sz="1100" b="1" u="sng" dirty="0">
                  <a:latin typeface="Arial Rounded MT Bold" panose="020F0704030504030204" pitchFamily="34" charset="0"/>
                </a:rPr>
                <a:t>человека</a:t>
              </a:r>
              <a:r>
                <a:rPr lang="ru-RU" altLang="ru-RU" sz="1100" b="1" dirty="0">
                  <a:latin typeface="Arial Rounded MT Bold" panose="020F0704030504030204" pitchFamily="34" charset="0"/>
                </a:rPr>
                <a:t> из </a:t>
              </a:r>
              <a:r>
                <a:rPr lang="ru-RU" altLang="ru-RU" sz="1100" b="1" u="sng" dirty="0">
                  <a:latin typeface="Arial Rounded MT Bold" panose="020F0704030504030204" pitchFamily="34" charset="0"/>
                </a:rPr>
                <a:t>исполнения</a:t>
              </a:r>
              <a:r>
                <a:rPr lang="ru-RU" altLang="ru-RU" sz="1100" b="1" dirty="0">
                  <a:latin typeface="Arial Rounded MT Bold" panose="020F0704030504030204" pitchFamily="34" charset="0"/>
                </a:rPr>
                <a:t> хозяйственных решений: </a:t>
              </a:r>
            </a:p>
            <a:p>
              <a:pPr eaLnBrk="1" hangingPunct="1"/>
              <a:r>
                <a:rPr lang="ru-RU" altLang="ru-RU" sz="1100" b="1" dirty="0">
                  <a:latin typeface="Arial Rounded MT Bold" panose="020F0704030504030204" pitchFamily="34" charset="0"/>
                </a:rPr>
                <a:t>ручные орудия </a:t>
              </a:r>
              <a:r>
                <a:rPr lang="ru-RU" altLang="ru-RU" sz="1100" b="1" dirty="0">
                  <a:latin typeface="Arial Rounded MT Bold" panose="020F0704030504030204" pitchFamily="34" charset="0"/>
                  <a:sym typeface="Symbol" panose="05050102010706020507" pitchFamily="18" charset="2"/>
                </a:rPr>
                <a:t></a:t>
              </a:r>
              <a:r>
                <a:rPr lang="ru-RU" altLang="ru-RU" sz="1100" b="1" dirty="0">
                  <a:latin typeface="Arial Rounded MT Bold" panose="020F0704030504030204" pitchFamily="34" charset="0"/>
                </a:rPr>
                <a:t> машины </a:t>
              </a:r>
              <a:r>
                <a:rPr lang="ru-RU" altLang="ru-RU" sz="1100" b="1" dirty="0">
                  <a:latin typeface="Arial Rounded MT Bold" panose="020F0704030504030204" pitchFamily="34" charset="0"/>
                  <a:sym typeface="Symbol" panose="05050102010706020507" pitchFamily="18" charset="2"/>
                </a:rPr>
                <a:t></a:t>
              </a:r>
              <a:r>
                <a:rPr lang="ru-RU" altLang="ru-RU" sz="1100" b="1" dirty="0">
                  <a:latin typeface="Arial Rounded MT Bold" panose="020F0704030504030204" pitchFamily="34" charset="0"/>
                </a:rPr>
                <a:t> </a:t>
              </a:r>
            </a:p>
            <a:p>
              <a:pPr eaLnBrk="1" hangingPunct="1">
                <a:spcAft>
                  <a:spcPts val="1000"/>
                </a:spcAft>
              </a:pPr>
              <a:r>
                <a:rPr lang="ru-RU" altLang="ru-RU" sz="1100" b="1" dirty="0">
                  <a:latin typeface="Arial Rounded MT Bold" panose="020F0704030504030204" pitchFamily="34" charset="0"/>
                </a:rPr>
                <a:t>компьютеры </a:t>
              </a:r>
              <a:endParaRPr lang="ru-RU" altLang="ru-RU" sz="2400" dirty="0">
                <a:latin typeface="Arial Rounded MT Bold" panose="020F0704030504030204" pitchFamily="34" charset="0"/>
              </a:endParaRPr>
            </a:p>
          </p:txBody>
        </p:sp>
        <p:sp>
          <p:nvSpPr>
            <p:cNvPr id="20" name="Text Box 18"/>
            <p:cNvSpPr txBox="1">
              <a:spLocks noChangeArrowheads="1"/>
            </p:cNvSpPr>
            <p:nvPr/>
          </p:nvSpPr>
          <p:spPr bwMode="auto">
            <a:xfrm>
              <a:off x="4357686" y="2857459"/>
              <a:ext cx="2443163" cy="1428750"/>
            </a:xfrm>
            <a:prstGeom prst="rect">
              <a:avLst/>
            </a:prstGeom>
            <a:solidFill>
              <a:srgbClr val="00FF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100" b="1" dirty="0">
                  <a:latin typeface="Arial Rounded MT Bold" panose="020F0704030504030204" pitchFamily="34" charset="0"/>
                </a:rPr>
                <a:t>1. </a:t>
              </a:r>
              <a:r>
                <a:rPr lang="ru-RU" altLang="ru-RU" sz="1100" b="1" u="sng" dirty="0">
                  <a:latin typeface="Arial Rounded MT Bold" panose="020F0704030504030204" pitchFamily="34" charset="0"/>
                </a:rPr>
                <a:t>Рост</a:t>
              </a:r>
              <a:r>
                <a:rPr lang="ru-RU" altLang="ru-RU" sz="1100" b="1" dirty="0">
                  <a:latin typeface="Arial Rounded MT Bold" panose="020F0704030504030204" pitchFamily="34" charset="0"/>
                </a:rPr>
                <a:t> </a:t>
              </a:r>
              <a:r>
                <a:rPr lang="ru-RU" altLang="ru-RU" sz="1100" b="1" u="sng" dirty="0">
                  <a:latin typeface="Arial Rounded MT Bold" panose="020F0704030504030204" pitchFamily="34" charset="0"/>
                </a:rPr>
                <a:t>масштабов</a:t>
              </a:r>
              <a:r>
                <a:rPr lang="ru-RU" altLang="ru-RU" sz="1100" b="1" dirty="0">
                  <a:latin typeface="Arial Rounded MT Bold" panose="020F0704030504030204" pitchFamily="34" charset="0"/>
                </a:rPr>
                <a:t> </a:t>
              </a:r>
              <a:r>
                <a:rPr lang="ru-RU" altLang="ru-RU" sz="1100" b="1" u="sng" dirty="0">
                  <a:latin typeface="Arial Rounded MT Bold" panose="020F0704030504030204" pitchFamily="34" charset="0"/>
                </a:rPr>
                <a:t>хозяйства</a:t>
              </a:r>
              <a:r>
                <a:rPr lang="ru-RU" altLang="ru-RU" sz="1100" b="1" dirty="0">
                  <a:latin typeface="Arial Rounded MT Bold" panose="020F0704030504030204" pitchFamily="34" charset="0"/>
                </a:rPr>
                <a:t>: кочевая родовая община (тотем) </a:t>
              </a:r>
              <a:r>
                <a:rPr lang="ru-RU" altLang="ru-RU" sz="1100" b="1" dirty="0">
                  <a:latin typeface="Arial Rounded MT Bold" panose="020F0704030504030204" pitchFamily="34" charset="0"/>
                  <a:sym typeface="Symbol" panose="05050102010706020507" pitchFamily="18" charset="2"/>
                </a:rPr>
                <a:t></a:t>
              </a:r>
              <a:r>
                <a:rPr lang="ru-RU" altLang="ru-RU" sz="1100" b="1" dirty="0">
                  <a:latin typeface="Arial Rounded MT Bold" panose="020F0704030504030204" pitchFamily="34" charset="0"/>
                </a:rPr>
                <a:t> страна </a:t>
              </a:r>
              <a:r>
                <a:rPr lang="ru-RU" altLang="ru-RU" sz="1100" b="1" dirty="0">
                  <a:latin typeface="Arial Rounded MT Bold" panose="020F0704030504030204" pitchFamily="34" charset="0"/>
                  <a:sym typeface="Symbol" panose="05050102010706020507" pitchFamily="18" charset="2"/>
                </a:rPr>
                <a:t></a:t>
              </a:r>
              <a:r>
                <a:rPr lang="ru-RU" altLang="ru-RU" sz="1100" b="1" dirty="0">
                  <a:latin typeface="Arial Rounded MT Bold" panose="020F0704030504030204" pitchFamily="34" charset="0"/>
                </a:rPr>
                <a:t> мир?</a:t>
              </a:r>
            </a:p>
            <a:p>
              <a:pPr eaLnBrk="1" hangingPunct="1">
                <a:spcAft>
                  <a:spcPts val="1000"/>
                </a:spcAft>
              </a:pPr>
              <a:r>
                <a:rPr lang="ru-RU" altLang="ru-RU" sz="1100" b="1" dirty="0">
                  <a:latin typeface="Arial Rounded MT Bold" panose="020F0704030504030204" pitchFamily="34" charset="0"/>
                </a:rPr>
                <a:t>2. </a:t>
              </a:r>
              <a:r>
                <a:rPr lang="ru-RU" altLang="ru-RU" sz="1100" b="1" u="sng" dirty="0">
                  <a:latin typeface="Arial Rounded MT Bold" panose="020F0704030504030204" pitchFamily="34" charset="0"/>
                </a:rPr>
                <a:t>Развитие</a:t>
              </a:r>
              <a:r>
                <a:rPr lang="ru-RU" altLang="ru-RU" sz="1100" b="1" dirty="0">
                  <a:latin typeface="Arial Rounded MT Bold" panose="020F0704030504030204" pitchFamily="34" charset="0"/>
                </a:rPr>
                <a:t> </a:t>
              </a:r>
              <a:r>
                <a:rPr lang="ru-RU" altLang="ru-RU" sz="1100" b="1" u="sng" dirty="0">
                  <a:latin typeface="Arial Rounded MT Bold" panose="020F0704030504030204" pitchFamily="34" charset="0"/>
                </a:rPr>
                <a:t>способностей</a:t>
              </a:r>
              <a:r>
                <a:rPr lang="ru-RU" altLang="ru-RU" sz="1100" b="1" dirty="0">
                  <a:latin typeface="Arial Rounded MT Bold" panose="020F0704030504030204" pitchFamily="34" charset="0"/>
                </a:rPr>
                <a:t> </a:t>
              </a:r>
              <a:r>
                <a:rPr lang="ru-RU" altLang="ru-RU" sz="1100" b="1" u="sng" dirty="0">
                  <a:latin typeface="Arial Rounded MT Bold" panose="020F0704030504030204" pitchFamily="34" charset="0"/>
                </a:rPr>
                <a:t>человека</a:t>
              </a:r>
              <a:r>
                <a:rPr lang="ru-RU" altLang="ru-RU" sz="1100" b="1" dirty="0">
                  <a:latin typeface="Arial Rounded MT Bold" panose="020F0704030504030204" pitchFamily="34" charset="0"/>
                </a:rPr>
                <a:t> </a:t>
              </a:r>
              <a:r>
                <a:rPr lang="ru-RU" altLang="ru-RU" sz="1100" b="1" dirty="0">
                  <a:latin typeface="Arial Rounded MT Bold" panose="020F0704030504030204" pitchFamily="34" charset="0"/>
                  <a:sym typeface="Symbol" panose="05050102010706020507" pitchFamily="18" charset="2"/>
                </a:rPr>
                <a:t></a:t>
              </a:r>
              <a:r>
                <a:rPr lang="ru-RU" altLang="ru-RU" sz="1100" b="1" dirty="0">
                  <a:latin typeface="Arial Rounded MT Bold" panose="020F0704030504030204" pitchFamily="34" charset="0"/>
                </a:rPr>
                <a:t> свободные общение и деятельность как способ существования</a:t>
              </a:r>
              <a:endParaRPr lang="ru-RU" altLang="ru-RU" sz="2400" dirty="0">
                <a:latin typeface="Arial Rounded MT Bold" panose="020F0704030504030204" pitchFamily="34" charset="0"/>
              </a:endParaRPr>
            </a:p>
          </p:txBody>
        </p:sp>
      </p:grpSp>
      <p:sp>
        <p:nvSpPr>
          <p:cNvPr id="21" name="AutoShape 19"/>
          <p:cNvSpPr>
            <a:spLocks noChangeArrowheads="1"/>
          </p:cNvSpPr>
          <p:nvPr/>
        </p:nvSpPr>
        <p:spPr bwMode="auto">
          <a:xfrm rot="5400000">
            <a:off x="6805423" y="1567435"/>
            <a:ext cx="1674812" cy="2592387"/>
          </a:xfrm>
          <a:prstGeom prst="rightArrow">
            <a:avLst>
              <a:gd name="adj1" fmla="val 53528"/>
              <a:gd name="adj2" fmla="val 24588"/>
            </a:avLst>
          </a:prstGeom>
          <a:solidFill>
            <a:srgbClr val="00FF00"/>
          </a:solidFill>
          <a:ln w="9525">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2400" dirty="0">
              <a:latin typeface="Times New Roman" panose="02020603050405020304" pitchFamily="18" charset="0"/>
            </a:endParaRPr>
          </a:p>
        </p:txBody>
      </p:sp>
      <p:sp>
        <p:nvSpPr>
          <p:cNvPr id="22" name="Text Box 20"/>
          <p:cNvSpPr txBox="1">
            <a:spLocks noChangeArrowheads="1"/>
          </p:cNvSpPr>
          <p:nvPr/>
        </p:nvSpPr>
        <p:spPr bwMode="auto">
          <a:xfrm>
            <a:off x="6972110" y="2064322"/>
            <a:ext cx="1319212" cy="14033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Aft>
                <a:spcPts val="1000"/>
              </a:spcAft>
            </a:pPr>
            <a:r>
              <a:rPr lang="ru-RU" altLang="ru-RU" sz="1100" b="1" u="sng" dirty="0">
                <a:latin typeface="Arial Rounded MT Bold" panose="020F0704030504030204" pitchFamily="34" charset="0"/>
              </a:rPr>
              <a:t>внешний</a:t>
            </a:r>
            <a:r>
              <a:rPr lang="ru-RU" altLang="ru-RU" sz="1100" b="1" dirty="0">
                <a:latin typeface="Arial Rounded MT Bold" panose="020F0704030504030204" pitchFamily="34" charset="0"/>
              </a:rPr>
              <a:t> – максимизация </a:t>
            </a:r>
            <a:r>
              <a:rPr lang="ru-RU" altLang="ru-RU" sz="1400" b="1" i="1" dirty="0">
                <a:latin typeface="Arial Rounded MT Bold" panose="020F0704030504030204" pitchFamily="34" charset="0"/>
              </a:rPr>
              <a:t>результата</a:t>
            </a:r>
            <a:r>
              <a:rPr lang="ru-RU" altLang="ru-RU" sz="1100" b="1" dirty="0">
                <a:latin typeface="Arial Rounded MT Bold" panose="020F0704030504030204" pitchFamily="34" charset="0"/>
              </a:rPr>
              <a:t> - </a:t>
            </a:r>
            <a:r>
              <a:rPr lang="ru-RU" altLang="ru-RU" sz="1100" b="1" u="sng" dirty="0">
                <a:latin typeface="Arial Rounded MT Bold" panose="020F0704030504030204" pitchFamily="34" charset="0"/>
              </a:rPr>
              <a:t>продолжения жизни</a:t>
            </a:r>
            <a:r>
              <a:rPr lang="ru-RU" altLang="ru-RU" sz="1100" b="1" dirty="0">
                <a:latin typeface="Arial Rounded MT Bold" panose="020F0704030504030204" pitchFamily="34" charset="0"/>
              </a:rPr>
              <a:t> в целом (</a:t>
            </a:r>
            <a:r>
              <a:rPr lang="ru-RU" altLang="ru-RU" sz="1100" b="1" dirty="0">
                <a:latin typeface="Arial Rounded MT Bold" panose="020F0704030504030204" pitchFamily="34" charset="0"/>
                <a:sym typeface="Symbol" panose="05050102010706020507" pitchFamily="18" charset="2"/>
              </a:rPr>
              <a:t></a:t>
            </a:r>
            <a:r>
              <a:rPr lang="ru-RU" altLang="ru-RU" sz="1100" b="1" dirty="0">
                <a:latin typeface="Arial Rounded MT Bold" panose="020F0704030504030204" pitchFamily="34" charset="0"/>
              </a:rPr>
              <a:t>100%)</a:t>
            </a:r>
            <a:r>
              <a:rPr lang="ru-RU" altLang="ru-RU" sz="1100" dirty="0">
                <a:latin typeface="Arial Rounded MT Bold" panose="020F0704030504030204" pitchFamily="34" charset="0"/>
              </a:rPr>
              <a:t> </a:t>
            </a:r>
            <a:endParaRPr lang="ru-RU" altLang="ru-RU" sz="2400" dirty="0">
              <a:latin typeface="Arial Rounded MT Bold" panose="020F0704030504030204" pitchFamily="34" charset="0"/>
            </a:endParaRPr>
          </a:p>
        </p:txBody>
      </p:sp>
      <p:sp>
        <p:nvSpPr>
          <p:cNvPr id="23" name="Arc 21"/>
          <p:cNvSpPr>
            <a:spLocks/>
          </p:cNvSpPr>
          <p:nvPr/>
        </p:nvSpPr>
        <p:spPr bwMode="auto">
          <a:xfrm rot="-5400000">
            <a:off x="5486210" y="3167635"/>
            <a:ext cx="514350" cy="1089025"/>
          </a:xfrm>
          <a:custGeom>
            <a:avLst/>
            <a:gdLst>
              <a:gd name="T0" fmla="*/ 2147483647 w 21600"/>
              <a:gd name="T1" fmla="*/ 0 h 39226"/>
              <a:gd name="T2" fmla="*/ 2147483647 w 21600"/>
              <a:gd name="T3" fmla="*/ 2147483647 h 39226"/>
              <a:gd name="T4" fmla="*/ 0 w 21600"/>
              <a:gd name="T5" fmla="*/ 2147483647 h 39226"/>
              <a:gd name="T6" fmla="*/ 0 60000 65536"/>
              <a:gd name="T7" fmla="*/ 0 60000 65536"/>
              <a:gd name="T8" fmla="*/ 0 60000 65536"/>
              <a:gd name="T9" fmla="*/ 0 w 21600"/>
              <a:gd name="T10" fmla="*/ 0 h 39226"/>
              <a:gd name="T11" fmla="*/ 21600 w 21600"/>
              <a:gd name="T12" fmla="*/ 39226 h 39226"/>
            </a:gdLst>
            <a:ahLst/>
            <a:cxnLst>
              <a:cxn ang="T6">
                <a:pos x="T0" y="T1"/>
              </a:cxn>
              <a:cxn ang="T7">
                <a:pos x="T2" y="T3"/>
              </a:cxn>
              <a:cxn ang="T8">
                <a:pos x="T4" y="T5"/>
              </a:cxn>
            </a:cxnLst>
            <a:rect l="T9" t="T10" r="T11" b="T12"/>
            <a:pathLst>
              <a:path w="21600" h="39226" fill="none" extrusionOk="0">
                <a:moveTo>
                  <a:pt x="8920" y="0"/>
                </a:moveTo>
                <a:cubicBezTo>
                  <a:pt x="16641" y="3501"/>
                  <a:pt x="21600" y="11194"/>
                  <a:pt x="21600" y="19672"/>
                </a:cubicBezTo>
                <a:cubicBezTo>
                  <a:pt x="21600" y="28047"/>
                  <a:pt x="16757" y="35668"/>
                  <a:pt x="9175" y="39226"/>
                </a:cubicBezTo>
              </a:path>
              <a:path w="21600" h="39226" stroke="0" extrusionOk="0">
                <a:moveTo>
                  <a:pt x="8920" y="0"/>
                </a:moveTo>
                <a:cubicBezTo>
                  <a:pt x="16641" y="3501"/>
                  <a:pt x="21600" y="11194"/>
                  <a:pt x="21600" y="19672"/>
                </a:cubicBezTo>
                <a:cubicBezTo>
                  <a:pt x="21600" y="28047"/>
                  <a:pt x="16757" y="35668"/>
                  <a:pt x="9175" y="39226"/>
                </a:cubicBezTo>
                <a:lnTo>
                  <a:pt x="0" y="19672"/>
                </a:lnTo>
                <a:close/>
              </a:path>
            </a:pathLst>
          </a:custGeom>
          <a:noFill/>
          <a:ln w="127000" cmpd="tri">
            <a:solidFill>
              <a:srgbClr val="FF0000"/>
            </a:solidFill>
            <a:round/>
            <a:headEnd/>
            <a:tailEnd type="triangle" w="sm" len="med"/>
          </a:ln>
          <a:extLst>
            <a:ext uri="{909E8E84-426E-40DD-AFC4-6F175D3DCCD1}">
              <a14:hiddenFill xmlns:a14="http://schemas.microsoft.com/office/drawing/2010/main">
                <a:solidFill>
                  <a:srgbClr val="FFFFFF"/>
                </a:solidFill>
              </a14:hiddenFill>
            </a:ext>
          </a:extLst>
        </p:spPr>
        <p:txBody>
          <a:bodyPr vert="eaVert"/>
          <a:lstStyle/>
          <a:p>
            <a:endParaRPr lang="ru-RU" dirty="0"/>
          </a:p>
        </p:txBody>
      </p:sp>
      <p:sp>
        <p:nvSpPr>
          <p:cNvPr id="24" name="Line 22"/>
          <p:cNvSpPr>
            <a:spLocks noChangeShapeType="1"/>
          </p:cNvSpPr>
          <p:nvPr/>
        </p:nvSpPr>
        <p:spPr bwMode="auto">
          <a:xfrm rot="5400000" flipH="1" flipV="1">
            <a:off x="4704366" y="5624290"/>
            <a:ext cx="0" cy="687388"/>
          </a:xfrm>
          <a:prstGeom prst="line">
            <a:avLst/>
          </a:prstGeom>
          <a:noFill/>
          <a:ln w="3810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u-RU" dirty="0"/>
          </a:p>
        </p:txBody>
      </p:sp>
      <p:sp>
        <p:nvSpPr>
          <p:cNvPr id="25" name="Text Box 23"/>
          <p:cNvSpPr txBox="1">
            <a:spLocks noChangeArrowheads="1"/>
          </p:cNvSpPr>
          <p:nvPr/>
        </p:nvSpPr>
        <p:spPr bwMode="auto">
          <a:xfrm>
            <a:off x="5084573" y="5623498"/>
            <a:ext cx="1808163" cy="574675"/>
          </a:xfrm>
          <a:prstGeom prst="rect">
            <a:avLst/>
          </a:prstGeom>
          <a:solidFill>
            <a:srgbClr val="FFCC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ts val="500"/>
              </a:spcBef>
              <a:spcAft>
                <a:spcPts val="500"/>
              </a:spcAft>
            </a:pPr>
            <a:r>
              <a:rPr lang="ru-RU" altLang="ru-RU" sz="1400" b="1" dirty="0">
                <a:latin typeface="Times New Roman" panose="02020603050405020304" pitchFamily="18" charset="0"/>
              </a:rPr>
              <a:t>Суверенитет в экономике</a:t>
            </a:r>
            <a:endParaRPr lang="ru-RU" altLang="ru-RU" sz="1400" dirty="0">
              <a:latin typeface="Times New Roman" panose="02020603050405020304" pitchFamily="18" charset="0"/>
            </a:endParaRPr>
          </a:p>
        </p:txBody>
      </p:sp>
      <p:sp>
        <p:nvSpPr>
          <p:cNvPr id="26" name="Line 24"/>
          <p:cNvSpPr>
            <a:spLocks noChangeShapeType="1"/>
          </p:cNvSpPr>
          <p:nvPr/>
        </p:nvSpPr>
        <p:spPr bwMode="auto">
          <a:xfrm rot="5400000" flipH="1" flipV="1">
            <a:off x="7272941" y="5613178"/>
            <a:ext cx="0" cy="687388"/>
          </a:xfrm>
          <a:prstGeom prst="line">
            <a:avLst/>
          </a:prstGeom>
          <a:noFill/>
          <a:ln w="3810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u-RU" dirty="0"/>
          </a:p>
        </p:txBody>
      </p:sp>
      <p:sp>
        <p:nvSpPr>
          <p:cNvPr id="27" name="Text Box 7"/>
          <p:cNvSpPr txBox="1">
            <a:spLocks noChangeArrowheads="1"/>
          </p:cNvSpPr>
          <p:nvPr/>
        </p:nvSpPr>
        <p:spPr bwMode="auto">
          <a:xfrm>
            <a:off x="1944497" y="3883597"/>
            <a:ext cx="1435100" cy="1054100"/>
          </a:xfrm>
          <a:prstGeom prst="rect">
            <a:avLst/>
          </a:prstGeom>
          <a:solidFill>
            <a:srgbClr val="FF00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endParaRPr lang="ru-RU" altLang="ru-RU" sz="1100" b="1" dirty="0">
              <a:latin typeface="Calibri" panose="020F0502020204030204" pitchFamily="34" charset="0"/>
            </a:endParaRPr>
          </a:p>
          <a:p>
            <a:pPr algn="ctr" eaLnBrk="1" hangingPunct="1">
              <a:spcAft>
                <a:spcPts val="1000"/>
              </a:spcAft>
            </a:pPr>
            <a:r>
              <a:rPr lang="ru-RU" altLang="ru-RU" sz="1200" b="1" dirty="0">
                <a:latin typeface="Arial Rounded MT Bold" panose="020F0704030504030204" pitchFamily="34" charset="0"/>
              </a:rPr>
              <a:t>Свобода хозяйствования</a:t>
            </a:r>
            <a:endParaRPr lang="ru-RU" altLang="ru-RU" sz="1200" dirty="0">
              <a:latin typeface="Arial Rounded MT Bold" panose="020F0704030504030204" pitchFamily="34" charset="0"/>
            </a:endParaRPr>
          </a:p>
        </p:txBody>
      </p:sp>
      <p:sp>
        <p:nvSpPr>
          <p:cNvPr id="28" name="Arc 17"/>
          <p:cNvSpPr>
            <a:spLocks/>
          </p:cNvSpPr>
          <p:nvPr/>
        </p:nvSpPr>
        <p:spPr bwMode="auto">
          <a:xfrm rot="5400000">
            <a:off x="5561616" y="4595591"/>
            <a:ext cx="514350" cy="1090612"/>
          </a:xfrm>
          <a:custGeom>
            <a:avLst/>
            <a:gdLst>
              <a:gd name="T0" fmla="*/ 2147483647 w 21600"/>
              <a:gd name="T1" fmla="*/ 0 h 39226"/>
              <a:gd name="T2" fmla="*/ 2147483647 w 21600"/>
              <a:gd name="T3" fmla="*/ 2147483647 h 39226"/>
              <a:gd name="T4" fmla="*/ 0 w 21600"/>
              <a:gd name="T5" fmla="*/ 2147483647 h 39226"/>
              <a:gd name="T6" fmla="*/ 0 60000 65536"/>
              <a:gd name="T7" fmla="*/ 0 60000 65536"/>
              <a:gd name="T8" fmla="*/ 0 60000 65536"/>
              <a:gd name="T9" fmla="*/ 0 w 21600"/>
              <a:gd name="T10" fmla="*/ 0 h 39226"/>
              <a:gd name="T11" fmla="*/ 21600 w 21600"/>
              <a:gd name="T12" fmla="*/ 39226 h 39226"/>
            </a:gdLst>
            <a:ahLst/>
            <a:cxnLst>
              <a:cxn ang="T6">
                <a:pos x="T0" y="T1"/>
              </a:cxn>
              <a:cxn ang="T7">
                <a:pos x="T2" y="T3"/>
              </a:cxn>
              <a:cxn ang="T8">
                <a:pos x="T4" y="T5"/>
              </a:cxn>
            </a:cxnLst>
            <a:rect l="T9" t="T10" r="T11" b="T12"/>
            <a:pathLst>
              <a:path w="21600" h="39226" fill="none" extrusionOk="0">
                <a:moveTo>
                  <a:pt x="8920" y="0"/>
                </a:moveTo>
                <a:cubicBezTo>
                  <a:pt x="16641" y="3501"/>
                  <a:pt x="21600" y="11194"/>
                  <a:pt x="21600" y="19672"/>
                </a:cubicBezTo>
                <a:cubicBezTo>
                  <a:pt x="21600" y="28047"/>
                  <a:pt x="16757" y="35668"/>
                  <a:pt x="9175" y="39226"/>
                </a:cubicBezTo>
              </a:path>
              <a:path w="21600" h="39226" stroke="0" extrusionOk="0">
                <a:moveTo>
                  <a:pt x="8920" y="0"/>
                </a:moveTo>
                <a:cubicBezTo>
                  <a:pt x="16641" y="3501"/>
                  <a:pt x="21600" y="11194"/>
                  <a:pt x="21600" y="19672"/>
                </a:cubicBezTo>
                <a:cubicBezTo>
                  <a:pt x="21600" y="28047"/>
                  <a:pt x="16757" y="35668"/>
                  <a:pt x="9175" y="39226"/>
                </a:cubicBezTo>
                <a:lnTo>
                  <a:pt x="0" y="19672"/>
                </a:lnTo>
                <a:close/>
              </a:path>
            </a:pathLst>
          </a:custGeom>
          <a:noFill/>
          <a:ln w="127000" cmpd="tri">
            <a:solidFill>
              <a:srgbClr val="00FF00"/>
            </a:solidFill>
            <a:round/>
            <a:headEnd/>
            <a:tailEnd type="triangle" w="sm" len="med"/>
          </a:ln>
          <a:extLst>
            <a:ext uri="{909E8E84-426E-40DD-AFC4-6F175D3DCCD1}">
              <a14:hiddenFill xmlns:a14="http://schemas.microsoft.com/office/drawing/2010/main">
                <a:solidFill>
                  <a:srgbClr val="FFFFFF"/>
                </a:solidFill>
              </a14:hiddenFill>
            </a:ext>
          </a:extLst>
        </p:spPr>
        <p:txBody>
          <a:bodyPr rot="10800000" vert="eaVert"/>
          <a:lstStyle/>
          <a:p>
            <a:endParaRPr lang="ru-RU" dirty="0"/>
          </a:p>
        </p:txBody>
      </p:sp>
      <p:sp>
        <p:nvSpPr>
          <p:cNvPr id="29" name="Text Box 30"/>
          <p:cNvSpPr txBox="1">
            <a:spLocks noChangeArrowheads="1"/>
          </p:cNvSpPr>
          <p:nvPr/>
        </p:nvSpPr>
        <p:spPr bwMode="auto">
          <a:xfrm>
            <a:off x="1414273" y="1454722"/>
            <a:ext cx="1116013"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dirty="0"/>
              <a:t>«Запад»</a:t>
            </a:r>
          </a:p>
        </p:txBody>
      </p:sp>
      <p:sp>
        <p:nvSpPr>
          <p:cNvPr id="30" name="Text Box 31"/>
          <p:cNvSpPr txBox="1">
            <a:spLocks noChangeArrowheads="1"/>
          </p:cNvSpPr>
          <p:nvPr/>
        </p:nvSpPr>
        <p:spPr bwMode="auto">
          <a:xfrm>
            <a:off x="9370822" y="1454722"/>
            <a:ext cx="118745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dirty="0"/>
              <a:t>«Восток»</a:t>
            </a:r>
          </a:p>
        </p:txBody>
      </p:sp>
      <p:sp>
        <p:nvSpPr>
          <p:cNvPr id="31" name="Line 3"/>
          <p:cNvSpPr>
            <a:spLocks noChangeShapeType="1"/>
          </p:cNvSpPr>
          <p:nvPr/>
        </p:nvSpPr>
        <p:spPr bwMode="auto">
          <a:xfrm flipH="1" flipV="1">
            <a:off x="5841810" y="3253360"/>
            <a:ext cx="0" cy="2303463"/>
          </a:xfrm>
          <a:prstGeom prst="line">
            <a:avLst/>
          </a:prstGeom>
          <a:noFill/>
          <a:ln w="9525">
            <a:solidFill>
              <a:schemeClr val="tx1"/>
            </a:solidFill>
            <a:prstDash val="dash"/>
            <a:round/>
            <a:headEnd/>
            <a:tailEnd type="stealth" w="med" len="lg"/>
          </a:ln>
          <a:extLst>
            <a:ext uri="{909E8E84-426E-40DD-AFC4-6F175D3DCCD1}">
              <a14:hiddenFill xmlns:a14="http://schemas.microsoft.com/office/drawing/2010/main">
                <a:noFill/>
              </a14:hiddenFill>
            </a:ext>
          </a:extLst>
        </p:spPr>
        <p:txBody>
          <a:bodyPr/>
          <a:lstStyle/>
          <a:p>
            <a:endParaRPr lang="ru-RU" dirty="0"/>
          </a:p>
        </p:txBody>
      </p:sp>
    </p:spTree>
    <p:extLst>
      <p:ext uri="{BB962C8B-B14F-4D97-AF65-F5344CB8AC3E}">
        <p14:creationId xmlns:p14="http://schemas.microsoft.com/office/powerpoint/2010/main" val="407665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10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500"/>
                            </p:stCondLst>
                            <p:childTnLst>
                              <p:par>
                                <p:cTn id="42" presetID="22" presetClass="entr" presetSubtype="2"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right)">
                                      <p:cBhvr>
                                        <p:cTn id="44" dur="10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up)">
                                      <p:cBhvr>
                                        <p:cTn id="49" dur="500"/>
                                        <p:tgtEl>
                                          <p:spTgt spid="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down)">
                                      <p:cBhvr>
                                        <p:cTn id="52" dur="500"/>
                                        <p:tgtEl>
                                          <p:spTgt spid="5"/>
                                        </p:tgtEl>
                                      </p:cBhvr>
                                    </p:animEffect>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up)">
                                      <p:cBhvr>
                                        <p:cTn id="59" dur="500"/>
                                        <p:tgtEl>
                                          <p:spTgt spid="27"/>
                                        </p:tgtEl>
                                      </p:cBhvr>
                                    </p:animEffect>
                                  </p:childTnLst>
                                </p:cTn>
                              </p:par>
                            </p:childTnLst>
                          </p:cTn>
                        </p:par>
                        <p:par>
                          <p:cTn id="60" fill="hold">
                            <p:stCondLst>
                              <p:cond delay="1000"/>
                            </p:stCondLst>
                            <p:childTnLst>
                              <p:par>
                                <p:cTn id="61" presetID="22" presetClass="entr" presetSubtype="1"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up)">
                                      <p:cBhvr>
                                        <p:cTn id="63" dur="500"/>
                                        <p:tgtEl>
                                          <p:spTgt spid="12"/>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up)">
                                      <p:cBhvr>
                                        <p:cTn id="66" dur="500"/>
                                        <p:tgtEl>
                                          <p:spTgt spid="14"/>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right)">
                                      <p:cBhvr>
                                        <p:cTn id="73" dur="5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left)">
                                      <p:cBhvr>
                                        <p:cTn id="78" dur="2000"/>
                                        <p:tgtEl>
                                          <p:spTgt spid="30"/>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right)">
                                      <p:cBhvr>
                                        <p:cTn id="81"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P spid="14" grpId="0" animBg="1"/>
      <p:bldP spid="15" grpId="0" animBg="1"/>
      <p:bldP spid="16" grpId="0" animBg="1"/>
      <p:bldP spid="17"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9972"/>
            <a:ext cx="12192000" cy="750981"/>
          </a:xfrm>
        </p:spPr>
        <p:txBody>
          <a:bodyPr>
            <a:normAutofit fontScale="90000"/>
          </a:bodyPr>
          <a:lstStyle/>
          <a:p>
            <a:pPr algn="ctr"/>
            <a:r>
              <a:rPr lang="ru-RU" altLang="ru-RU" sz="3200" dirty="0" smtClean="0"/>
              <a:t>Бюджетный кодекс РФ, Статья </a:t>
            </a:r>
            <a:r>
              <a:rPr lang="ru-RU" altLang="ru-RU" sz="3200" dirty="0"/>
              <a:t>34. </a:t>
            </a:r>
            <a:r>
              <a:rPr lang="ru-RU" altLang="ru-RU" sz="3200" dirty="0" smtClean="0"/>
              <a:t/>
            </a:r>
            <a:br>
              <a:rPr lang="ru-RU" altLang="ru-RU" sz="3200" dirty="0" smtClean="0"/>
            </a:br>
            <a:r>
              <a:rPr lang="ru-RU" altLang="ru-RU" sz="3200" dirty="0" smtClean="0">
                <a:hlinkClick r:id="rId2" action="ppaction://hlinksldjump"/>
              </a:rPr>
              <a:t>Принцип </a:t>
            </a:r>
            <a:r>
              <a:rPr lang="ru-RU" altLang="ru-RU" sz="3200" dirty="0">
                <a:hlinkClick r:id="rId2" action="ppaction://hlinksldjump"/>
              </a:rPr>
              <a:t>результативности и эффективности использования бюджетных средств</a:t>
            </a:r>
            <a:endParaRPr lang="ru-RU" sz="3200" dirty="0"/>
          </a:p>
        </p:txBody>
      </p:sp>
      <p:sp>
        <p:nvSpPr>
          <p:cNvPr id="4" name="Rectangle 3"/>
          <p:cNvSpPr txBox="1">
            <a:spLocks noChangeArrowheads="1"/>
          </p:cNvSpPr>
          <p:nvPr/>
        </p:nvSpPr>
        <p:spPr>
          <a:xfrm>
            <a:off x="358140" y="1552576"/>
            <a:ext cx="11475720" cy="46894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altLang="ru-RU" sz="3600" dirty="0" smtClean="0"/>
              <a:t>Принцип результативности и эффективности использования бюджетных средств означает, что при составлении и исполнении бюджетов участники бюджетного процесса в рамках установленных им бюджетных полномочий должны исходить из необходимости достижения </a:t>
            </a:r>
            <a:r>
              <a:rPr lang="ru-RU" altLang="ru-RU" sz="3600" b="1" u="sng" dirty="0" smtClean="0"/>
              <a:t>заданных</a:t>
            </a:r>
            <a:r>
              <a:rPr lang="ru-RU" altLang="ru-RU" sz="3600" dirty="0" smtClean="0"/>
              <a:t> результатов с использованием </a:t>
            </a:r>
            <a:r>
              <a:rPr lang="ru-RU" altLang="ru-RU" sz="3600" b="1" dirty="0" smtClean="0">
                <a:solidFill>
                  <a:srgbClr val="FF3300"/>
                </a:solidFill>
              </a:rPr>
              <a:t>наименьшего объема</a:t>
            </a:r>
            <a:r>
              <a:rPr lang="ru-RU" altLang="ru-RU" sz="3600" b="1" dirty="0" smtClean="0"/>
              <a:t> </a:t>
            </a:r>
            <a:r>
              <a:rPr lang="ru-RU" altLang="ru-RU" sz="3600" b="1" dirty="0" smtClean="0">
                <a:solidFill>
                  <a:srgbClr val="FF3300"/>
                </a:solidFill>
              </a:rPr>
              <a:t>средств</a:t>
            </a:r>
            <a:r>
              <a:rPr lang="ru-RU" altLang="ru-RU" sz="3600" dirty="0" smtClean="0"/>
              <a:t> </a:t>
            </a:r>
            <a:r>
              <a:rPr lang="ru-RU" altLang="ru-RU" sz="3600" b="1" i="1" u="sng" dirty="0" smtClean="0">
                <a:effectLst>
                  <a:outerShdw blurRad="38100" dist="38100" dir="2700000" algn="tl">
                    <a:srgbClr val="C0C0C0"/>
                  </a:outerShdw>
                </a:effectLst>
              </a:rPr>
              <a:t>или</a:t>
            </a:r>
            <a:r>
              <a:rPr lang="ru-RU" altLang="ru-RU" sz="3600" dirty="0" smtClean="0"/>
              <a:t> достижения </a:t>
            </a:r>
            <a:r>
              <a:rPr lang="ru-RU" altLang="ru-RU" sz="3600" b="1" dirty="0" smtClean="0">
                <a:solidFill>
                  <a:srgbClr val="FF3300"/>
                </a:solidFill>
              </a:rPr>
              <a:t>наилучшего результата</a:t>
            </a:r>
            <a:r>
              <a:rPr lang="ru-RU" altLang="ru-RU" sz="3600" dirty="0" smtClean="0"/>
              <a:t> с использованием </a:t>
            </a:r>
            <a:r>
              <a:rPr lang="ru-RU" altLang="ru-RU" sz="3600" b="1" u="sng" dirty="0" smtClean="0"/>
              <a:t>определенного</a:t>
            </a:r>
            <a:r>
              <a:rPr lang="ru-RU" altLang="ru-RU" sz="3600" dirty="0" smtClean="0"/>
              <a:t> бюджетом объема средств.</a:t>
            </a:r>
            <a:endParaRPr lang="ru-RU" altLang="ru-RU" sz="3600" dirty="0"/>
          </a:p>
        </p:txBody>
      </p:sp>
      <p:sp>
        <p:nvSpPr>
          <p:cNvPr id="5" name="AutoShape 4"/>
          <p:cNvSpPr>
            <a:spLocks noChangeArrowheads="1"/>
          </p:cNvSpPr>
          <p:nvPr/>
        </p:nvSpPr>
        <p:spPr bwMode="auto">
          <a:xfrm>
            <a:off x="8103870" y="6172995"/>
            <a:ext cx="3695700" cy="476250"/>
          </a:xfrm>
          <a:prstGeom prst="wedgeRoundRectCallout">
            <a:avLst>
              <a:gd name="adj1" fmla="val -33550"/>
              <a:gd name="adj2" fmla="val -305267"/>
              <a:gd name="adj3" fmla="val 16667"/>
            </a:avLst>
          </a:prstGeom>
          <a:solidFill>
            <a:srgbClr val="BBE0E3">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Эффект замещения</a:t>
            </a:r>
          </a:p>
        </p:txBody>
      </p:sp>
      <p:sp>
        <p:nvSpPr>
          <p:cNvPr id="6" name="AutoShape 5"/>
          <p:cNvSpPr>
            <a:spLocks noChangeArrowheads="1"/>
          </p:cNvSpPr>
          <p:nvPr/>
        </p:nvSpPr>
        <p:spPr bwMode="auto">
          <a:xfrm>
            <a:off x="2160270" y="6172995"/>
            <a:ext cx="3695700" cy="476250"/>
          </a:xfrm>
          <a:prstGeom prst="wedgeRoundRectCallout">
            <a:avLst>
              <a:gd name="adj1" fmla="val 67073"/>
              <a:gd name="adj2" fmla="val -194867"/>
              <a:gd name="adj3" fmla="val 16667"/>
            </a:avLst>
          </a:prstGeom>
          <a:solidFill>
            <a:srgbClr val="BBE0E3">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Эффект дохода</a:t>
            </a:r>
          </a:p>
        </p:txBody>
      </p:sp>
    </p:spTree>
    <p:extLst>
      <p:ext uri="{BB962C8B-B14F-4D97-AF65-F5344CB8AC3E}">
        <p14:creationId xmlns:p14="http://schemas.microsoft.com/office/powerpoint/2010/main" val="213759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878459"/>
          </a:xfrm>
        </p:spPr>
        <p:txBody>
          <a:bodyPr>
            <a:noAutofit/>
          </a:bodyPr>
          <a:lstStyle/>
          <a:p>
            <a:pPr algn="ctr"/>
            <a:r>
              <a:rPr lang="ru-RU" altLang="ru-RU" sz="2800" dirty="0">
                <a:latin typeface="Verdana" panose="020B0604030504040204" pitchFamily="34" charset="0"/>
                <a:hlinkClick r:id="rId2" action="ppaction://hlinksldjump"/>
              </a:rPr>
              <a:t>Факторы </a:t>
            </a:r>
            <a:r>
              <a:rPr lang="ru-RU" altLang="ru-RU" sz="2800" u="sng" dirty="0">
                <a:latin typeface="Verdana" panose="020B0604030504040204" pitchFamily="34" charset="0"/>
                <a:hlinkClick r:id="rId2" action="ppaction://hlinksldjump"/>
              </a:rPr>
              <a:t>объектного</a:t>
            </a:r>
            <a:r>
              <a:rPr lang="ru-RU" altLang="ru-RU" sz="2800" dirty="0">
                <a:latin typeface="Verdana" panose="020B0604030504040204" pitchFamily="34" charset="0"/>
                <a:hlinkClick r:id="rId2" action="ppaction://hlinksldjump"/>
              </a:rPr>
              <a:t> производства </a:t>
            </a:r>
            <a:r>
              <a:rPr lang="ru-RU" altLang="ru-RU" sz="2800" b="1" i="1" dirty="0">
                <a:latin typeface="Verdana" panose="020B0604030504040204" pitchFamily="34" charset="0"/>
                <a:hlinkClick r:id="rId2" action="ppaction://hlinksldjump"/>
              </a:rPr>
              <a:t>жизни</a:t>
            </a:r>
            <a:r>
              <a:rPr lang="ru-RU" altLang="ru-RU" sz="2800" dirty="0">
                <a:latin typeface="Verdana" panose="020B0604030504040204" pitchFamily="34" charset="0"/>
                <a:hlinkClick r:id="rId2" action="ppaction://hlinksldjump"/>
              </a:rPr>
              <a:t> общества </a:t>
            </a:r>
            <a:br>
              <a:rPr lang="ru-RU" altLang="ru-RU" sz="2800" dirty="0">
                <a:latin typeface="Verdana" panose="020B0604030504040204" pitchFamily="34" charset="0"/>
                <a:hlinkClick r:id="rId2" action="ppaction://hlinksldjump"/>
              </a:rPr>
            </a:br>
            <a:r>
              <a:rPr lang="ru-RU" altLang="ru-RU" sz="2800" dirty="0">
                <a:latin typeface="Verdana" panose="020B0604030504040204" pitchFamily="34" charset="0"/>
                <a:hlinkClick r:id="rId2" action="ppaction://hlinksldjump"/>
              </a:rPr>
              <a:t>(тотемы </a:t>
            </a:r>
            <a:r>
              <a:rPr lang="en-US" altLang="ru-RU" sz="2800" dirty="0">
                <a:latin typeface="Verdana" panose="020B0604030504040204" pitchFamily="34" charset="0"/>
                <a:sym typeface="Symbol" panose="05050102010706020507" pitchFamily="18" charset="2"/>
                <a:hlinkClick r:id="rId2" action="ppaction://hlinksldjump"/>
              </a:rPr>
              <a:t></a:t>
            </a:r>
            <a:r>
              <a:rPr lang="ru-RU" altLang="ru-RU" sz="2800" dirty="0">
                <a:latin typeface="Verdana" panose="020B0604030504040204" pitchFamily="34" charset="0"/>
                <a:sym typeface="Symbol" panose="05050102010706020507" pitchFamily="18" charset="2"/>
                <a:hlinkClick r:id="rId2" action="ppaction://hlinksldjump"/>
              </a:rPr>
              <a:t> …  </a:t>
            </a:r>
            <a:r>
              <a:rPr lang="en-US" altLang="ru-RU" sz="2800" dirty="0">
                <a:latin typeface="Verdana" panose="020B0604030504040204" pitchFamily="34" charset="0"/>
                <a:sym typeface="Symbol" panose="05050102010706020507" pitchFamily="18" charset="2"/>
                <a:hlinkClick r:id="rId2" action="ppaction://hlinksldjump"/>
              </a:rPr>
              <a:t></a:t>
            </a:r>
            <a:r>
              <a:rPr lang="ru-RU" altLang="ru-RU" sz="2800" dirty="0">
                <a:latin typeface="Verdana" panose="020B0604030504040204" pitchFamily="34" charset="0"/>
                <a:sym typeface="Symbol" panose="05050102010706020507" pitchFamily="18" charset="2"/>
                <a:hlinkClick r:id="rId2" action="ppaction://hlinksldjump"/>
              </a:rPr>
              <a:t> </a:t>
            </a:r>
            <a:r>
              <a:rPr lang="ru-RU" altLang="ru-RU" sz="2800" dirty="0">
                <a:latin typeface="Verdana" panose="020B0604030504040204" pitchFamily="34" charset="0"/>
                <a:hlinkClick r:id="rId2" action="ppaction://hlinksldjump"/>
              </a:rPr>
              <a:t>человеческий род</a:t>
            </a:r>
            <a:r>
              <a:rPr lang="ru-RU" altLang="ru-RU" sz="2800" dirty="0" smtClean="0">
                <a:latin typeface="Verdana" panose="020B0604030504040204" pitchFamily="34" charset="0"/>
                <a:hlinkClick r:id="rId2" action="ppaction://hlinksldjump"/>
              </a:rPr>
              <a:t>?)</a:t>
            </a:r>
            <a:endParaRPr lang="ru-RU" sz="3200" dirty="0"/>
          </a:p>
        </p:txBody>
      </p:sp>
      <p:sp>
        <p:nvSpPr>
          <p:cNvPr id="4" name="Text Box 3"/>
          <p:cNvSpPr txBox="1">
            <a:spLocks noChangeArrowheads="1"/>
          </p:cNvSpPr>
          <p:nvPr/>
        </p:nvSpPr>
        <p:spPr bwMode="auto">
          <a:xfrm>
            <a:off x="3048000" y="990600"/>
            <a:ext cx="6172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u="sng" dirty="0">
                <a:latin typeface="Verdana" panose="020B0604030504040204" pitchFamily="34" charset="0"/>
              </a:rPr>
              <a:t>Объектное</a:t>
            </a:r>
            <a:r>
              <a:rPr lang="ru-RU" altLang="ru-RU" sz="1600" dirty="0">
                <a:latin typeface="Verdana" panose="020B0604030504040204" pitchFamily="34" charset="0"/>
              </a:rPr>
              <a:t> воспроизводство «факторов производства»</a:t>
            </a:r>
          </a:p>
        </p:txBody>
      </p:sp>
      <p:sp>
        <p:nvSpPr>
          <p:cNvPr id="5" name="Text Box 4"/>
          <p:cNvSpPr txBox="1">
            <a:spLocks noChangeArrowheads="1"/>
          </p:cNvSpPr>
          <p:nvPr/>
        </p:nvSpPr>
        <p:spPr bwMode="auto">
          <a:xfrm>
            <a:off x="2286000" y="4876801"/>
            <a:ext cx="8001000" cy="346075"/>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u="sng" dirty="0">
                <a:latin typeface="Verdana" panose="020B0604030504040204" pitchFamily="34" charset="0"/>
              </a:rPr>
              <a:t>Экс</a:t>
            </a:r>
            <a:r>
              <a:rPr lang="ru-RU" altLang="ru-RU" sz="1600" dirty="0">
                <a:latin typeface="Verdana" panose="020B0604030504040204" pitchFamily="34" charset="0"/>
              </a:rPr>
              <a:t>плуатация людьми факторов: </a:t>
            </a:r>
            <a:r>
              <a:rPr lang="ru-RU" altLang="ru-RU" sz="1600" u="sng" dirty="0">
                <a:latin typeface="Verdana" panose="020B0604030504040204" pitchFamily="34" charset="0"/>
              </a:rPr>
              <a:t>из</a:t>
            </a:r>
            <a:r>
              <a:rPr lang="ru-RU" altLang="ru-RU" sz="1600" dirty="0">
                <a:latin typeface="Verdana" panose="020B0604030504040204" pitchFamily="34" charset="0"/>
              </a:rPr>
              <a:t>ъятие из автономного бытия </a:t>
            </a:r>
            <a:r>
              <a:rPr lang="en-US" altLang="ru-RU" sz="1600" b="1" i="1" dirty="0">
                <a:latin typeface="Verdana" panose="020B0604030504040204" pitchFamily="34" charset="0"/>
              </a:rPr>
              <a:t>S </a:t>
            </a:r>
            <a:r>
              <a:rPr lang="en-US" altLang="ru-RU" sz="1600" b="1" dirty="0">
                <a:latin typeface="Verdana" panose="020B0604030504040204" pitchFamily="34" charset="0"/>
                <a:sym typeface="Symbol" panose="05050102010706020507" pitchFamily="18" charset="2"/>
              </a:rPr>
              <a:t> </a:t>
            </a:r>
            <a:r>
              <a:rPr lang="en-US" altLang="ru-RU" sz="1600" b="1" i="1" dirty="0">
                <a:latin typeface="Verdana" panose="020B0604030504040204" pitchFamily="34" charset="0"/>
              </a:rPr>
              <a:t>O</a:t>
            </a:r>
            <a:r>
              <a:rPr lang="ru-RU" altLang="ru-RU" sz="1600" dirty="0">
                <a:latin typeface="Verdana" panose="020B0604030504040204" pitchFamily="34" charset="0"/>
              </a:rPr>
              <a:t> </a:t>
            </a:r>
          </a:p>
        </p:txBody>
      </p:sp>
      <p:grpSp>
        <p:nvGrpSpPr>
          <p:cNvPr id="6" name="Group 5"/>
          <p:cNvGrpSpPr>
            <a:grpSpLocks/>
          </p:cNvGrpSpPr>
          <p:nvPr/>
        </p:nvGrpSpPr>
        <p:grpSpPr bwMode="auto">
          <a:xfrm>
            <a:off x="1676400" y="5791201"/>
            <a:ext cx="8763000" cy="835025"/>
            <a:chOff x="96" y="3648"/>
            <a:chExt cx="5520" cy="526"/>
          </a:xfrm>
        </p:grpSpPr>
        <p:sp>
          <p:nvSpPr>
            <p:cNvPr id="7" name="Text Box 6"/>
            <p:cNvSpPr txBox="1">
              <a:spLocks noChangeArrowheads="1"/>
            </p:cNvSpPr>
            <p:nvPr/>
          </p:nvSpPr>
          <p:spPr bwMode="auto">
            <a:xfrm>
              <a:off x="1440" y="3648"/>
              <a:ext cx="2016" cy="526"/>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FF9900"/>
                  </a:solidFill>
                  <a:latin typeface="Verdana" panose="020B0604030504040204" pitchFamily="34" charset="0"/>
                </a:rPr>
                <a:t>Фетишизм</a:t>
              </a:r>
              <a:r>
                <a:rPr lang="ru-RU" altLang="ru-RU" sz="1600" dirty="0">
                  <a:solidFill>
                    <a:srgbClr val="FF9900"/>
                  </a:solidFill>
                  <a:latin typeface="Verdana" panose="020B0604030504040204" pitchFamily="34" charset="0"/>
                </a:rPr>
                <a:t> </a:t>
              </a:r>
            </a:p>
            <a:p>
              <a:pPr algn="ctr" eaLnBrk="1" hangingPunct="1"/>
              <a:r>
                <a:rPr lang="ru-RU" altLang="ru-RU" sz="1600" b="1" dirty="0">
                  <a:solidFill>
                    <a:srgbClr val="FF9900"/>
                  </a:solidFill>
                  <a:latin typeface="Verdana" panose="020B0604030504040204" pitchFamily="34" charset="0"/>
                </a:rPr>
                <a:t>товаров, капитала</a:t>
              </a:r>
              <a:r>
                <a:rPr lang="ru-RU" altLang="ru-RU" sz="1600" dirty="0">
                  <a:solidFill>
                    <a:srgbClr val="FF9900"/>
                  </a:solidFill>
                  <a:latin typeface="Verdana" panose="020B0604030504040204" pitchFamily="34" charset="0"/>
                </a:rPr>
                <a:t> </a:t>
              </a:r>
              <a:r>
                <a:rPr lang="ru-RU" altLang="ru-RU" sz="1600" dirty="0">
                  <a:solidFill>
                    <a:srgbClr val="FF0000"/>
                  </a:solidFill>
                  <a:latin typeface="Verdana" panose="020B0604030504040204" pitchFamily="34" charset="0"/>
                  <a:sym typeface="Symbol" panose="05050102010706020507" pitchFamily="18" charset="2"/>
                </a:rPr>
                <a:t></a:t>
              </a:r>
              <a:r>
                <a:rPr lang="ru-RU" altLang="ru-RU" sz="1600" dirty="0">
                  <a:solidFill>
                    <a:srgbClr val="FF9900"/>
                  </a:solidFill>
                  <a:latin typeface="Verdana" panose="020B0604030504040204" pitchFamily="34" charset="0"/>
                </a:rPr>
                <a:t> рыночный фундаментализм</a:t>
              </a:r>
            </a:p>
          </p:txBody>
        </p:sp>
        <p:sp>
          <p:nvSpPr>
            <p:cNvPr id="8" name="Text Box 7"/>
            <p:cNvSpPr txBox="1">
              <a:spLocks noChangeArrowheads="1"/>
            </p:cNvSpPr>
            <p:nvPr/>
          </p:nvSpPr>
          <p:spPr bwMode="auto">
            <a:xfrm>
              <a:off x="96" y="3648"/>
              <a:ext cx="1344" cy="526"/>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FF0000"/>
                  </a:solidFill>
                  <a:latin typeface="Verdana" panose="020B0604030504040204" pitchFamily="34" charset="0"/>
                </a:rPr>
                <a:t>Дефицит свободы</a:t>
              </a:r>
              <a:r>
                <a:rPr lang="ru-RU" altLang="ru-RU" sz="1600" dirty="0">
                  <a:solidFill>
                    <a:srgbClr val="FF0000"/>
                  </a:solidFill>
                  <a:latin typeface="Verdana" panose="020B0604030504040204" pitchFamily="34" charset="0"/>
                </a:rPr>
                <a:t> </a:t>
              </a:r>
              <a:r>
                <a:rPr lang="ru-RU" altLang="ru-RU" sz="1600" b="1" dirty="0">
                  <a:solidFill>
                    <a:srgbClr val="FF0000"/>
                  </a:solidFill>
                  <a:latin typeface="Verdana" panose="020B0604030504040204" pitchFamily="34" charset="0"/>
                </a:rPr>
                <a:t>воли</a:t>
              </a:r>
              <a:r>
                <a:rPr lang="ru-RU" altLang="ru-RU" sz="1600" dirty="0">
                  <a:solidFill>
                    <a:srgbClr val="FF0000"/>
                  </a:solidFill>
                  <a:latin typeface="Verdana" panose="020B0604030504040204" pitchFamily="34" charset="0"/>
                </a:rPr>
                <a:t> </a:t>
              </a:r>
              <a:r>
                <a:rPr lang="ru-RU" altLang="ru-RU" sz="1600" dirty="0">
                  <a:solidFill>
                    <a:srgbClr val="FF0000"/>
                  </a:solidFill>
                  <a:latin typeface="Verdana" panose="020B0604030504040204" pitchFamily="34" charset="0"/>
                  <a:sym typeface="Symbol" panose="05050102010706020507" pitchFamily="18" charset="2"/>
                </a:rPr>
                <a:t></a:t>
              </a:r>
              <a:r>
                <a:rPr lang="ru-RU" altLang="ru-RU" sz="1600" dirty="0">
                  <a:solidFill>
                    <a:srgbClr val="FF0000"/>
                  </a:solidFill>
                  <a:latin typeface="Verdana" panose="020B0604030504040204" pitchFamily="34" charset="0"/>
                </a:rPr>
                <a:t> идолопоклонство</a:t>
              </a:r>
            </a:p>
          </p:txBody>
        </p:sp>
        <p:sp>
          <p:nvSpPr>
            <p:cNvPr id="9" name="Text Box 8"/>
            <p:cNvSpPr txBox="1">
              <a:spLocks noChangeArrowheads="1"/>
            </p:cNvSpPr>
            <p:nvPr/>
          </p:nvSpPr>
          <p:spPr bwMode="auto">
            <a:xfrm>
              <a:off x="3456" y="3648"/>
              <a:ext cx="2160" cy="526"/>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solidFill>
                    <a:srgbClr val="66FF33"/>
                  </a:solidFill>
                  <a:latin typeface="Verdana" panose="020B0604030504040204" pitchFamily="34" charset="0"/>
                </a:rPr>
                <a:t>Молох</a:t>
              </a:r>
              <a:r>
                <a:rPr lang="ru-RU" altLang="ru-RU" sz="1600" dirty="0">
                  <a:solidFill>
                    <a:srgbClr val="66FF33"/>
                  </a:solidFill>
                  <a:latin typeface="Verdana" panose="020B0604030504040204" pitchFamily="34" charset="0"/>
                </a:rPr>
                <a:t> </a:t>
              </a:r>
            </a:p>
            <a:p>
              <a:pPr algn="ctr" eaLnBrk="1" hangingPunct="1"/>
              <a:r>
                <a:rPr lang="ru-RU" altLang="ru-RU" sz="1600" b="1" dirty="0">
                  <a:solidFill>
                    <a:srgbClr val="66FF33"/>
                  </a:solidFill>
                  <a:latin typeface="Verdana" panose="020B0604030504040204" pitchFamily="34" charset="0"/>
                </a:rPr>
                <a:t>«светлого будущего»</a:t>
              </a:r>
              <a:r>
                <a:rPr lang="ru-RU" altLang="ru-RU" sz="1600" dirty="0">
                  <a:solidFill>
                    <a:srgbClr val="66FF33"/>
                  </a:solidFill>
                  <a:latin typeface="Verdana" panose="020B0604030504040204" pitchFamily="34" charset="0"/>
                </a:rPr>
                <a:t> </a:t>
              </a:r>
              <a:r>
                <a:rPr lang="ru-RU" altLang="ru-RU" sz="1600" dirty="0">
                  <a:solidFill>
                    <a:srgbClr val="FF0000"/>
                  </a:solidFill>
                  <a:latin typeface="Verdana" panose="020B0604030504040204" pitchFamily="34" charset="0"/>
                  <a:sym typeface="Symbol" panose="05050102010706020507" pitchFamily="18" charset="2"/>
                </a:rPr>
                <a:t></a:t>
              </a:r>
              <a:endParaRPr lang="ru-RU" altLang="ru-RU" sz="1600" dirty="0">
                <a:solidFill>
                  <a:srgbClr val="66FF33"/>
                </a:solidFill>
                <a:latin typeface="Verdana" panose="020B0604030504040204" pitchFamily="34" charset="0"/>
              </a:endParaRPr>
            </a:p>
            <a:p>
              <a:pPr algn="ctr" eaLnBrk="1" hangingPunct="1"/>
              <a:r>
                <a:rPr lang="ru-RU" altLang="ru-RU" sz="1600" dirty="0">
                  <a:solidFill>
                    <a:srgbClr val="66FF33"/>
                  </a:solidFill>
                  <a:latin typeface="Verdana" panose="020B0604030504040204" pitchFamily="34" charset="0"/>
                </a:rPr>
                <a:t>коммунистическая идеология</a:t>
              </a:r>
            </a:p>
          </p:txBody>
        </p:sp>
      </p:grpSp>
      <p:sp>
        <p:nvSpPr>
          <p:cNvPr id="10" name="Text Box 9"/>
          <p:cNvSpPr txBox="1">
            <a:spLocks noChangeArrowheads="1"/>
          </p:cNvSpPr>
          <p:nvPr/>
        </p:nvSpPr>
        <p:spPr bwMode="auto">
          <a:xfrm>
            <a:off x="2286000" y="471408"/>
            <a:ext cx="7543800" cy="3365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solidFill>
                  <a:srgbClr val="FF0000"/>
                </a:solidFill>
                <a:latin typeface="Verdana" panose="020B0604030504040204" pitchFamily="34" charset="0"/>
              </a:rPr>
              <a:t>«</a:t>
            </a:r>
            <a:r>
              <a:rPr lang="ru-RU" altLang="ru-RU" sz="1600" b="1" dirty="0">
                <a:solidFill>
                  <a:srgbClr val="FF0000"/>
                </a:solidFill>
                <a:latin typeface="Verdana" panose="020B0604030504040204" pitchFamily="34" charset="0"/>
              </a:rPr>
              <a:t>Труд</a:t>
            </a:r>
            <a:r>
              <a:rPr lang="ru-RU" altLang="ru-RU" sz="1600" dirty="0">
                <a:solidFill>
                  <a:srgbClr val="FF0000"/>
                </a:solidFill>
                <a:latin typeface="Verdana" panose="020B0604030504040204" pitchFamily="34" charset="0"/>
              </a:rPr>
              <a:t>»</a:t>
            </a:r>
            <a:r>
              <a:rPr lang="en-US" altLang="ru-RU" sz="1600" dirty="0">
                <a:solidFill>
                  <a:srgbClr val="FF0000"/>
                </a:solidFill>
                <a:latin typeface="Verdana" panose="020B0604030504040204" pitchFamily="34" charset="0"/>
              </a:rPr>
              <a:t> - </a:t>
            </a:r>
            <a:r>
              <a:rPr lang="en-US" altLang="ru-RU" sz="1600" b="1" i="1" dirty="0">
                <a:solidFill>
                  <a:srgbClr val="FF0000"/>
                </a:solidFill>
                <a:latin typeface="Verdana" panose="020B0604030504040204" pitchFamily="34" charset="0"/>
              </a:rPr>
              <a:t>L</a:t>
            </a:r>
            <a:r>
              <a:rPr lang="en-US" altLang="ru-RU" sz="1600" b="1" i="1" dirty="0">
                <a:latin typeface="Verdana" panose="020B0604030504040204" pitchFamily="34" charset="0"/>
              </a:rPr>
              <a:t> </a:t>
            </a:r>
            <a:r>
              <a:rPr lang="ru-RU" altLang="ru-RU" sz="1600" dirty="0">
                <a:latin typeface="Verdana" panose="020B0604030504040204" pitchFamily="34" charset="0"/>
              </a:rPr>
              <a:t>		</a:t>
            </a:r>
            <a:r>
              <a:rPr lang="ru-RU" altLang="ru-RU" sz="1600" dirty="0">
                <a:solidFill>
                  <a:srgbClr val="FF9900"/>
                </a:solidFill>
                <a:latin typeface="Verdana" panose="020B0604030504040204" pitchFamily="34" charset="0"/>
              </a:rPr>
              <a:t>«</a:t>
            </a:r>
            <a:r>
              <a:rPr lang="ru-RU" altLang="ru-RU" sz="1600" b="1" dirty="0">
                <a:solidFill>
                  <a:srgbClr val="FF9900"/>
                </a:solidFill>
                <a:latin typeface="Verdana" panose="020B0604030504040204" pitchFamily="34" charset="0"/>
              </a:rPr>
              <a:t>Капитал</a:t>
            </a:r>
            <a:r>
              <a:rPr lang="ru-RU" altLang="ru-RU" sz="1600" dirty="0">
                <a:solidFill>
                  <a:srgbClr val="FF9900"/>
                </a:solidFill>
                <a:latin typeface="Verdana" panose="020B0604030504040204" pitchFamily="34" charset="0"/>
              </a:rPr>
              <a:t>»</a:t>
            </a:r>
            <a:r>
              <a:rPr lang="en-US" altLang="ru-RU" sz="1600" dirty="0">
                <a:solidFill>
                  <a:srgbClr val="FF9900"/>
                </a:solidFill>
                <a:latin typeface="Verdana" panose="020B0604030504040204" pitchFamily="34" charset="0"/>
              </a:rPr>
              <a:t> - </a:t>
            </a:r>
            <a:r>
              <a:rPr lang="en-US" altLang="ru-RU" sz="1600" b="1" i="1" dirty="0">
                <a:solidFill>
                  <a:srgbClr val="FF9900"/>
                </a:solidFill>
                <a:latin typeface="Verdana" panose="020B0604030504040204" pitchFamily="34" charset="0"/>
              </a:rPr>
              <a:t>K</a:t>
            </a:r>
            <a:r>
              <a:rPr lang="ru-RU" altLang="ru-RU" sz="1600" dirty="0">
                <a:solidFill>
                  <a:srgbClr val="FF6600"/>
                </a:solidFill>
                <a:latin typeface="Verdana" panose="020B0604030504040204" pitchFamily="34" charset="0"/>
              </a:rPr>
              <a:t>	</a:t>
            </a:r>
            <a:r>
              <a:rPr lang="ru-RU" altLang="ru-RU" sz="1600" dirty="0">
                <a:latin typeface="Verdana" panose="020B0604030504040204" pitchFamily="34" charset="0"/>
              </a:rPr>
              <a:t>	</a:t>
            </a:r>
            <a:r>
              <a:rPr lang="ru-RU" altLang="ru-RU" sz="1600" dirty="0">
                <a:solidFill>
                  <a:srgbClr val="66FF33"/>
                </a:solidFill>
                <a:latin typeface="Verdana" panose="020B0604030504040204" pitchFamily="34" charset="0"/>
              </a:rPr>
              <a:t>«</a:t>
            </a:r>
            <a:r>
              <a:rPr lang="ru-RU" altLang="ru-RU" sz="1600" b="1" dirty="0">
                <a:solidFill>
                  <a:srgbClr val="66FF33"/>
                </a:solidFill>
                <a:latin typeface="Verdana" panose="020B0604030504040204" pitchFamily="34" charset="0"/>
              </a:rPr>
              <a:t>Земля</a:t>
            </a:r>
            <a:r>
              <a:rPr lang="ru-RU" altLang="ru-RU" sz="1600" dirty="0">
                <a:solidFill>
                  <a:srgbClr val="66FF33"/>
                </a:solidFill>
                <a:latin typeface="Verdana" panose="020B0604030504040204" pitchFamily="34" charset="0"/>
              </a:rPr>
              <a:t>»</a:t>
            </a:r>
            <a:r>
              <a:rPr lang="en-US" altLang="ru-RU" sz="1600" dirty="0">
                <a:solidFill>
                  <a:srgbClr val="66FF33"/>
                </a:solidFill>
                <a:latin typeface="Verdana" panose="020B0604030504040204" pitchFamily="34" charset="0"/>
              </a:rPr>
              <a:t> - </a:t>
            </a:r>
            <a:r>
              <a:rPr lang="en-US" altLang="ru-RU" sz="1600" b="1" i="1" dirty="0">
                <a:solidFill>
                  <a:srgbClr val="66FF33"/>
                </a:solidFill>
                <a:latin typeface="Verdana" panose="020B0604030504040204" pitchFamily="34" charset="0"/>
              </a:rPr>
              <a:t>T</a:t>
            </a:r>
            <a:endParaRPr lang="ru-RU" altLang="ru-RU" sz="1600" b="1" i="1" dirty="0">
              <a:solidFill>
                <a:srgbClr val="66FF33"/>
              </a:solidFill>
              <a:latin typeface="Verdana" panose="020B0604030504040204" pitchFamily="34" charset="0"/>
            </a:endParaRPr>
          </a:p>
        </p:txBody>
      </p:sp>
      <p:grpSp>
        <p:nvGrpSpPr>
          <p:cNvPr id="11" name="Group 10"/>
          <p:cNvGrpSpPr>
            <a:grpSpLocks/>
          </p:cNvGrpSpPr>
          <p:nvPr/>
        </p:nvGrpSpPr>
        <p:grpSpPr bwMode="auto">
          <a:xfrm>
            <a:off x="-152400" y="1295401"/>
            <a:ext cx="9220200" cy="4460875"/>
            <a:chOff x="-1056" y="816"/>
            <a:chExt cx="5808" cy="2810"/>
          </a:xfrm>
        </p:grpSpPr>
        <p:sp>
          <p:nvSpPr>
            <p:cNvPr id="12" name="Text Box 11"/>
            <p:cNvSpPr txBox="1">
              <a:spLocks noChangeArrowheads="1"/>
            </p:cNvSpPr>
            <p:nvPr/>
          </p:nvSpPr>
          <p:spPr bwMode="auto">
            <a:xfrm>
              <a:off x="1200" y="3408"/>
              <a:ext cx="3552" cy="218"/>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Verdana" panose="020B0604030504040204" pitchFamily="34" charset="0"/>
                </a:rPr>
                <a:t>Паразитизм (инверсная эксплуатация)</a:t>
              </a:r>
              <a:r>
                <a:rPr lang="en-US" altLang="ru-RU" sz="1600" dirty="0">
                  <a:latin typeface="Verdana" panose="020B0604030504040204" pitchFamily="34" charset="0"/>
                </a:rPr>
                <a:t>: </a:t>
              </a:r>
              <a:r>
                <a:rPr lang="en-US" altLang="ru-RU" sz="1600" b="1" i="1" dirty="0">
                  <a:latin typeface="Verdana" panose="020B0604030504040204" pitchFamily="34" charset="0"/>
                </a:rPr>
                <a:t>S </a:t>
              </a:r>
              <a:r>
                <a:rPr lang="en-US" altLang="ru-RU" sz="1600" b="1" dirty="0">
                  <a:latin typeface="Verdana" panose="020B0604030504040204" pitchFamily="34" charset="0"/>
                  <a:sym typeface="Symbol" panose="05050102010706020507" pitchFamily="18" charset="2"/>
                </a:rPr>
                <a:t></a:t>
              </a:r>
              <a:r>
                <a:rPr lang="en-US" altLang="ru-RU" sz="1600" b="1" dirty="0">
                  <a:latin typeface="Verdana" panose="020B0604030504040204" pitchFamily="34" charset="0"/>
                </a:rPr>
                <a:t> </a:t>
              </a:r>
              <a:r>
                <a:rPr lang="en-US" altLang="ru-RU" sz="1600" b="1" i="1" dirty="0">
                  <a:latin typeface="Verdana" panose="020B0604030504040204" pitchFamily="34" charset="0"/>
                </a:rPr>
                <a:t>O</a:t>
              </a:r>
              <a:endParaRPr lang="ru-RU" altLang="ru-RU" sz="1600" b="1" i="1" dirty="0">
                <a:latin typeface="Verdana" panose="020B0604030504040204" pitchFamily="34" charset="0"/>
              </a:endParaRPr>
            </a:p>
          </p:txBody>
        </p:sp>
        <p:grpSp>
          <p:nvGrpSpPr>
            <p:cNvPr id="13" name="Group 12"/>
            <p:cNvGrpSpPr>
              <a:grpSpLocks/>
            </p:cNvGrpSpPr>
            <p:nvPr/>
          </p:nvGrpSpPr>
          <p:grpSpPr bwMode="auto">
            <a:xfrm>
              <a:off x="-1056" y="816"/>
              <a:ext cx="5184" cy="1968"/>
              <a:chOff x="-1056" y="816"/>
              <a:chExt cx="5184" cy="1968"/>
            </a:xfrm>
          </p:grpSpPr>
          <p:sp>
            <p:nvSpPr>
              <p:cNvPr id="14" name="Oval 13"/>
              <p:cNvSpPr>
                <a:spLocks noChangeArrowheads="1"/>
              </p:cNvSpPr>
              <p:nvPr/>
            </p:nvSpPr>
            <p:spPr bwMode="auto">
              <a:xfrm>
                <a:off x="-1056" y="816"/>
                <a:ext cx="5184" cy="1968"/>
              </a:xfrm>
              <a:prstGeom prst="ellipse">
                <a:avLst/>
              </a:prstGeom>
              <a:solidFill>
                <a:srgbClr val="FFCC99">
                  <a:alpha val="50195"/>
                </a:srgbClr>
              </a:solidFill>
              <a:ln w="12700">
                <a:solidFill>
                  <a:schemeClr val="folHlink"/>
                </a:solidFill>
                <a:prstDash val="lgDash"/>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5" name="Text Box 14"/>
              <p:cNvSpPr txBox="1">
                <a:spLocks noChangeArrowheads="1"/>
              </p:cNvSpPr>
              <p:nvPr/>
            </p:nvSpPr>
            <p:spPr bwMode="auto">
              <a:xfrm>
                <a:off x="0" y="864"/>
                <a:ext cx="2112" cy="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u="sng" dirty="0">
                    <a:latin typeface="Verdana" panose="020B0604030504040204" pitchFamily="34" charset="0"/>
                  </a:rPr>
                  <a:t>Субъектное (культурное)</a:t>
                </a:r>
                <a:r>
                  <a:rPr lang="ru-RU" altLang="ru-RU" sz="1600" dirty="0">
                    <a:latin typeface="Verdana" panose="020B0604030504040204" pitchFamily="34" charset="0"/>
                  </a:rPr>
                  <a:t> воспроизводство жизни людей</a:t>
                </a:r>
              </a:p>
            </p:txBody>
          </p:sp>
        </p:grpSp>
      </p:grpSp>
      <p:grpSp>
        <p:nvGrpSpPr>
          <p:cNvPr id="16" name="Group 15"/>
          <p:cNvGrpSpPr>
            <a:grpSpLocks/>
          </p:cNvGrpSpPr>
          <p:nvPr/>
        </p:nvGrpSpPr>
        <p:grpSpPr bwMode="auto">
          <a:xfrm>
            <a:off x="1703388" y="1412875"/>
            <a:ext cx="11887200" cy="3124200"/>
            <a:chOff x="0" y="816"/>
            <a:chExt cx="7488" cy="1968"/>
          </a:xfrm>
        </p:grpSpPr>
        <p:sp>
          <p:nvSpPr>
            <p:cNvPr id="17" name="Oval 16"/>
            <p:cNvSpPr>
              <a:spLocks noChangeArrowheads="1"/>
            </p:cNvSpPr>
            <p:nvPr/>
          </p:nvSpPr>
          <p:spPr bwMode="auto">
            <a:xfrm>
              <a:off x="2304" y="816"/>
              <a:ext cx="5184" cy="1968"/>
            </a:xfrm>
            <a:prstGeom prst="ellipse">
              <a:avLst/>
            </a:prstGeom>
            <a:solidFill>
              <a:srgbClr val="00FF00">
                <a:alpha val="50195"/>
              </a:srgbClr>
            </a:solidFill>
            <a:ln w="28575">
              <a:solidFill>
                <a:srgbClr val="66FF33">
                  <a:alpha val="50195"/>
                </a:srgbClr>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 name="Oval 17"/>
            <p:cNvSpPr>
              <a:spLocks noChangeArrowheads="1"/>
            </p:cNvSpPr>
            <p:nvPr/>
          </p:nvSpPr>
          <p:spPr bwMode="auto">
            <a:xfrm>
              <a:off x="0" y="1248"/>
              <a:ext cx="4128" cy="1248"/>
            </a:xfrm>
            <a:prstGeom prst="ellipse">
              <a:avLst/>
            </a:prstGeom>
            <a:solidFill>
              <a:srgbClr val="FF0000">
                <a:alpha val="50195"/>
              </a:srgbClr>
            </a:solidFill>
            <a:ln w="28575">
              <a:solidFill>
                <a:srgbClr val="FF0000">
                  <a:alpha val="50195"/>
                </a:srgbClr>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grpSp>
          <p:nvGrpSpPr>
            <p:cNvPr id="19" name="Group 18"/>
            <p:cNvGrpSpPr>
              <a:grpSpLocks/>
            </p:cNvGrpSpPr>
            <p:nvPr/>
          </p:nvGrpSpPr>
          <p:grpSpPr bwMode="auto">
            <a:xfrm>
              <a:off x="192" y="1680"/>
              <a:ext cx="5568" cy="366"/>
              <a:chOff x="192" y="1680"/>
              <a:chExt cx="5568" cy="366"/>
            </a:xfrm>
          </p:grpSpPr>
          <p:sp>
            <p:nvSpPr>
              <p:cNvPr id="20" name="Text Box 19"/>
              <p:cNvSpPr txBox="1">
                <a:spLocks noChangeArrowheads="1"/>
              </p:cNvSpPr>
              <p:nvPr/>
            </p:nvSpPr>
            <p:spPr bwMode="auto">
              <a:xfrm>
                <a:off x="4512" y="1680"/>
                <a:ext cx="1248" cy="3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b="1" dirty="0">
                    <a:latin typeface="Verdana" panose="020B0604030504040204" pitchFamily="34" charset="0"/>
                  </a:rPr>
                  <a:t>Экологический кругооборот</a:t>
                </a:r>
              </a:p>
            </p:txBody>
          </p:sp>
          <p:sp>
            <p:nvSpPr>
              <p:cNvPr id="21" name="Text Box 20"/>
              <p:cNvSpPr txBox="1">
                <a:spLocks noChangeArrowheads="1"/>
              </p:cNvSpPr>
              <p:nvPr/>
            </p:nvSpPr>
            <p:spPr bwMode="auto">
              <a:xfrm>
                <a:off x="192" y="1680"/>
                <a:ext cx="1488" cy="3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b="1" dirty="0">
                    <a:latin typeface="Verdana" panose="020B0604030504040204" pitchFamily="34" charset="0"/>
                  </a:rPr>
                  <a:t>Демографический кругооборот</a:t>
                </a:r>
              </a:p>
            </p:txBody>
          </p:sp>
        </p:grpSp>
      </p:grpSp>
      <p:grpSp>
        <p:nvGrpSpPr>
          <p:cNvPr id="22" name="Group 21"/>
          <p:cNvGrpSpPr>
            <a:grpSpLocks/>
          </p:cNvGrpSpPr>
          <p:nvPr/>
        </p:nvGrpSpPr>
        <p:grpSpPr bwMode="auto">
          <a:xfrm>
            <a:off x="4572000" y="1981200"/>
            <a:ext cx="4044950" cy="2057400"/>
            <a:chOff x="1872" y="1200"/>
            <a:chExt cx="2548" cy="1296"/>
          </a:xfrm>
        </p:grpSpPr>
        <p:sp>
          <p:nvSpPr>
            <p:cNvPr id="23" name="Oval 22"/>
            <p:cNvSpPr>
              <a:spLocks noChangeArrowheads="1"/>
            </p:cNvSpPr>
            <p:nvPr/>
          </p:nvSpPr>
          <p:spPr bwMode="auto">
            <a:xfrm>
              <a:off x="2304" y="1200"/>
              <a:ext cx="1824" cy="1296"/>
            </a:xfrm>
            <a:prstGeom prst="ellipse">
              <a:avLst/>
            </a:prstGeom>
            <a:solidFill>
              <a:srgbClr val="FFFF00">
                <a:alpha val="50195"/>
              </a:srgbClr>
            </a:solidFill>
            <a:ln w="571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4" name="Text Box 23"/>
            <p:cNvSpPr txBox="1">
              <a:spLocks noChangeArrowheads="1"/>
            </p:cNvSpPr>
            <p:nvPr/>
          </p:nvSpPr>
          <p:spPr bwMode="auto">
            <a:xfrm>
              <a:off x="1872" y="1680"/>
              <a:ext cx="816" cy="372"/>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err="1">
                  <a:latin typeface="Verdana" panose="020B0604030504040204" pitchFamily="34" charset="0"/>
                </a:rPr>
                <a:t>Домо</a:t>
              </a:r>
              <a:r>
                <a:rPr lang="en-US" altLang="ru-RU" sz="1600" dirty="0">
                  <a:latin typeface="Verdana" panose="020B0604030504040204" pitchFamily="34" charset="0"/>
                </a:rPr>
                <a:t>-</a:t>
              </a:r>
              <a:r>
                <a:rPr lang="ru-RU" altLang="ru-RU" sz="1600" dirty="0">
                  <a:latin typeface="Verdana" panose="020B0604030504040204" pitchFamily="34" charset="0"/>
                </a:rPr>
                <a:t>хозяйства</a:t>
              </a:r>
            </a:p>
          </p:txBody>
        </p:sp>
        <p:sp>
          <p:nvSpPr>
            <p:cNvPr id="25" name="Text Box 24"/>
            <p:cNvSpPr txBox="1">
              <a:spLocks noChangeArrowheads="1"/>
            </p:cNvSpPr>
            <p:nvPr/>
          </p:nvSpPr>
          <p:spPr bwMode="auto">
            <a:xfrm>
              <a:off x="3840" y="1776"/>
              <a:ext cx="580" cy="218"/>
            </a:xfrm>
            <a:prstGeom prst="rect">
              <a:avLst/>
            </a:prstGeom>
            <a:solidFill>
              <a:schemeClr val="bg1"/>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Verdana" panose="020B0604030504040204" pitchFamily="34" charset="0"/>
                </a:rPr>
                <a:t>Фирмы</a:t>
              </a:r>
            </a:p>
          </p:txBody>
        </p:sp>
        <p:sp>
          <p:nvSpPr>
            <p:cNvPr id="26" name="Text Box 25"/>
            <p:cNvSpPr txBox="1">
              <a:spLocks noChangeArrowheads="1"/>
            </p:cNvSpPr>
            <p:nvPr/>
          </p:nvSpPr>
          <p:spPr bwMode="auto">
            <a:xfrm>
              <a:off x="2736" y="1632"/>
              <a:ext cx="1056" cy="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latin typeface="Verdana" panose="020B0604030504040204" pitchFamily="34" charset="0"/>
                </a:rPr>
                <a:t>Экономи-ческий кругооборот</a:t>
              </a:r>
            </a:p>
          </p:txBody>
        </p:sp>
      </p:grpSp>
      <p:grpSp>
        <p:nvGrpSpPr>
          <p:cNvPr id="27" name="Group 26"/>
          <p:cNvGrpSpPr>
            <a:grpSpLocks/>
          </p:cNvGrpSpPr>
          <p:nvPr/>
        </p:nvGrpSpPr>
        <p:grpSpPr bwMode="auto">
          <a:xfrm>
            <a:off x="1828800" y="4191000"/>
            <a:ext cx="8534400" cy="590550"/>
            <a:chOff x="288" y="2832"/>
            <a:chExt cx="5376" cy="372"/>
          </a:xfrm>
        </p:grpSpPr>
        <p:sp>
          <p:nvSpPr>
            <p:cNvPr id="28" name="Text Box 27"/>
            <p:cNvSpPr txBox="1">
              <a:spLocks noChangeArrowheads="1"/>
            </p:cNvSpPr>
            <p:nvPr/>
          </p:nvSpPr>
          <p:spPr bwMode="auto">
            <a:xfrm>
              <a:off x="3696" y="2832"/>
              <a:ext cx="1968" cy="372"/>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b="1" i="1" dirty="0">
                  <a:solidFill>
                    <a:srgbClr val="66FF33"/>
                  </a:solidFill>
                  <a:latin typeface="Verdana" panose="020B0604030504040204" pitchFamily="34" charset="0"/>
                </a:rPr>
                <a:t>T</a:t>
              </a:r>
              <a:r>
                <a:rPr lang="ru-RU" altLang="ru-RU" sz="1600" b="1" i="1" dirty="0">
                  <a:solidFill>
                    <a:srgbClr val="66FF33"/>
                  </a:solidFill>
                  <a:latin typeface="Verdana" panose="020B0604030504040204" pitchFamily="34" charset="0"/>
                </a:rPr>
                <a:t> - </a:t>
              </a:r>
              <a:r>
                <a:rPr lang="ru-RU" altLang="ru-RU" sz="1600" dirty="0">
                  <a:solidFill>
                    <a:srgbClr val="66FF33"/>
                  </a:solidFill>
                  <a:latin typeface="Verdana" panose="020B0604030504040204" pitchFamily="34" charset="0"/>
                </a:rPr>
                <a:t>эксплуатация </a:t>
              </a:r>
            </a:p>
            <a:p>
              <a:pPr algn="ctr" eaLnBrk="1" hangingPunct="1"/>
              <a:r>
                <a:rPr lang="ru-RU" altLang="ru-RU" sz="1600" dirty="0">
                  <a:solidFill>
                    <a:srgbClr val="66FF33"/>
                  </a:solidFill>
                  <a:latin typeface="Verdana" panose="020B0604030504040204" pitchFamily="34" charset="0"/>
                </a:rPr>
                <a:t>потомков</a:t>
              </a:r>
            </a:p>
          </p:txBody>
        </p:sp>
        <p:sp>
          <p:nvSpPr>
            <p:cNvPr id="29" name="Text Box 28"/>
            <p:cNvSpPr txBox="1">
              <a:spLocks noChangeArrowheads="1"/>
            </p:cNvSpPr>
            <p:nvPr/>
          </p:nvSpPr>
          <p:spPr bwMode="auto">
            <a:xfrm>
              <a:off x="2256" y="2832"/>
              <a:ext cx="1440" cy="372"/>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b="1" i="1" dirty="0">
                  <a:solidFill>
                    <a:srgbClr val="FF9900"/>
                  </a:solidFill>
                  <a:latin typeface="Verdana" panose="020B0604030504040204" pitchFamily="34" charset="0"/>
                </a:rPr>
                <a:t>K</a:t>
              </a:r>
              <a:r>
                <a:rPr lang="ru-RU" altLang="ru-RU" sz="1600" dirty="0">
                  <a:solidFill>
                    <a:srgbClr val="FF9900"/>
                  </a:solidFill>
                  <a:latin typeface="Verdana" panose="020B0604030504040204" pitchFamily="34" charset="0"/>
                </a:rPr>
                <a:t> - эксплуатация </a:t>
              </a:r>
            </a:p>
            <a:p>
              <a:pPr algn="ctr" eaLnBrk="1" hangingPunct="1"/>
              <a:r>
                <a:rPr lang="ru-RU" altLang="ru-RU" sz="1600" dirty="0">
                  <a:solidFill>
                    <a:srgbClr val="FF9900"/>
                  </a:solidFill>
                  <a:latin typeface="Verdana" panose="020B0604030504040204" pitchFamily="34" charset="0"/>
                </a:rPr>
                <a:t>предков</a:t>
              </a:r>
            </a:p>
          </p:txBody>
        </p:sp>
        <p:sp>
          <p:nvSpPr>
            <p:cNvPr id="30" name="Text Box 29"/>
            <p:cNvSpPr txBox="1">
              <a:spLocks noChangeArrowheads="1"/>
            </p:cNvSpPr>
            <p:nvPr/>
          </p:nvSpPr>
          <p:spPr bwMode="auto">
            <a:xfrm>
              <a:off x="288" y="2832"/>
              <a:ext cx="1968" cy="372"/>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b="1" i="1" dirty="0">
                  <a:solidFill>
                    <a:srgbClr val="FF0000"/>
                  </a:solidFill>
                  <a:latin typeface="Verdana" panose="020B0604030504040204" pitchFamily="34" charset="0"/>
                </a:rPr>
                <a:t>L</a:t>
              </a:r>
              <a:r>
                <a:rPr lang="ru-RU" altLang="ru-RU" sz="1600" dirty="0">
                  <a:solidFill>
                    <a:srgbClr val="FF0000"/>
                  </a:solidFill>
                  <a:latin typeface="Verdana" panose="020B0604030504040204" pitchFamily="34" charset="0"/>
                </a:rPr>
                <a:t> – </a:t>
              </a:r>
              <a:r>
                <a:rPr lang="ru-RU" altLang="ru-RU" sz="1600" u="sng" dirty="0">
                  <a:solidFill>
                    <a:srgbClr val="FF0000"/>
                  </a:solidFill>
                  <a:latin typeface="Verdana" panose="020B0604030504040204" pitchFamily="34" charset="0"/>
                </a:rPr>
                <a:t>само</a:t>
              </a:r>
              <a:r>
                <a:rPr lang="ru-RU" altLang="ru-RU" sz="1600" dirty="0">
                  <a:solidFill>
                    <a:srgbClr val="FF0000"/>
                  </a:solidFill>
                  <a:latin typeface="Verdana" panose="020B0604030504040204" pitchFamily="34" charset="0"/>
                </a:rPr>
                <a:t>эксплуатация</a:t>
              </a:r>
            </a:p>
            <a:p>
              <a:pPr eaLnBrk="1" hangingPunct="1"/>
              <a:r>
                <a:rPr lang="ru-RU" altLang="ru-RU" sz="1600" dirty="0">
                  <a:solidFill>
                    <a:srgbClr val="FF0000"/>
                  </a:solidFill>
                  <a:latin typeface="Verdana" panose="020B0604030504040204" pitchFamily="34" charset="0"/>
                </a:rPr>
                <a:t>и взаимная эксплуатация</a:t>
              </a:r>
            </a:p>
          </p:txBody>
        </p:sp>
      </p:grpSp>
    </p:spTree>
    <p:extLst>
      <p:ext uri="{BB962C8B-B14F-4D97-AF65-F5344CB8AC3E}">
        <p14:creationId xmlns:p14="http://schemas.microsoft.com/office/powerpoint/2010/main" val="3178583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ou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nimBg="1" autoUpdateAnimBg="0"/>
      <p:bldP spid="10"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6"/>
          <p:cNvSpPr>
            <a:spLocks noChangeArrowheads="1"/>
          </p:cNvSpPr>
          <p:nvPr/>
        </p:nvSpPr>
        <p:spPr bwMode="auto">
          <a:xfrm>
            <a:off x="4002089" y="3128963"/>
            <a:ext cx="917575" cy="804862"/>
          </a:xfrm>
          <a:prstGeom prst="rect">
            <a:avLst/>
          </a:prstGeom>
          <a:solidFill>
            <a:srgbClr val="FFFF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3315" name="Rectangle 2"/>
          <p:cNvSpPr>
            <a:spLocks noGrp="1" noChangeArrowheads="1"/>
          </p:cNvSpPr>
          <p:nvPr>
            <p:ph type="title"/>
          </p:nvPr>
        </p:nvSpPr>
        <p:spPr>
          <a:xfrm>
            <a:off x="1981200" y="231775"/>
            <a:ext cx="8229600" cy="641352"/>
          </a:xfrm>
        </p:spPr>
        <p:txBody>
          <a:bodyPr/>
          <a:lstStyle/>
          <a:p>
            <a:pPr algn="ctr" eaLnBrk="1" hangingPunct="1"/>
            <a:r>
              <a:rPr lang="ru-RU" altLang="zh-CN" sz="3200" dirty="0" smtClean="0"/>
              <a:t>Рыночная </a:t>
            </a:r>
            <a:r>
              <a:rPr lang="ru-RU" altLang="zh-CN" sz="3200" dirty="0"/>
              <a:t>сила в случае </a:t>
            </a:r>
            <a:r>
              <a:rPr lang="ru-RU" altLang="zh-CN" sz="3200" b="1" dirty="0"/>
              <a:t>монополии</a:t>
            </a:r>
            <a:endParaRPr lang="ru-RU" altLang="ru-RU" sz="3200" b="1" dirty="0"/>
          </a:p>
        </p:txBody>
      </p:sp>
      <p:sp>
        <p:nvSpPr>
          <p:cNvPr id="4101" name="AutoShape 5"/>
          <p:cNvSpPr>
            <a:spLocks noChangeArrowheads="1"/>
          </p:cNvSpPr>
          <p:nvPr/>
        </p:nvSpPr>
        <p:spPr bwMode="auto">
          <a:xfrm>
            <a:off x="4932364" y="3121026"/>
            <a:ext cx="911225" cy="803275"/>
          </a:xfrm>
          <a:prstGeom prst="rtTriangle">
            <a:avLst/>
          </a:prstGeom>
          <a:solidFill>
            <a:srgbClr val="FF33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4105" name="Line 9"/>
          <p:cNvSpPr>
            <a:spLocks noChangeShapeType="1"/>
          </p:cNvSpPr>
          <p:nvPr/>
        </p:nvSpPr>
        <p:spPr bwMode="auto">
          <a:xfrm flipH="1" flipV="1">
            <a:off x="3992564" y="2308226"/>
            <a:ext cx="2967037" cy="2593975"/>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13318" name="Text Box 10"/>
          <p:cNvSpPr txBox="1">
            <a:spLocks noChangeArrowheads="1"/>
          </p:cNvSpPr>
          <p:nvPr/>
        </p:nvSpPr>
        <p:spPr bwMode="auto">
          <a:xfrm>
            <a:off x="8693150" y="4979989"/>
            <a:ext cx="1284288"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Количеств</a:t>
            </a:r>
            <a:r>
              <a:rPr lang="en-US" altLang="ru-RU" sz="1600" dirty="0">
                <a:latin typeface="Arial Rounded MT Bold" panose="020F0704030504030204" pitchFamily="34" charset="0"/>
              </a:rPr>
              <a:t>а</a:t>
            </a:r>
            <a:r>
              <a:rPr lang="ru-RU" altLang="ru-RU" sz="1600" dirty="0">
                <a:latin typeface="Arial Rounded MT Bold" panose="020F0704030504030204" pitchFamily="34" charset="0"/>
              </a:rPr>
              <a:t> блага</a:t>
            </a:r>
          </a:p>
        </p:txBody>
      </p:sp>
      <p:sp>
        <p:nvSpPr>
          <p:cNvPr id="13319" name="Text Box 11"/>
          <p:cNvSpPr txBox="1">
            <a:spLocks noChangeArrowheads="1"/>
          </p:cNvSpPr>
          <p:nvPr/>
        </p:nvSpPr>
        <p:spPr bwMode="auto">
          <a:xfrm>
            <a:off x="3536950" y="1852614"/>
            <a:ext cx="6302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i="1" dirty="0">
                <a:latin typeface="Arial Rounded MT Bold" panose="020F0704030504030204" pitchFamily="34" charset="0"/>
              </a:rPr>
              <a:t>P</a:t>
            </a:r>
            <a:endParaRPr lang="ru-RU" altLang="ru-RU" dirty="0">
              <a:latin typeface="Arial Rounded MT Bold" panose="020F0704030504030204" pitchFamily="34" charset="0"/>
            </a:endParaRPr>
          </a:p>
        </p:txBody>
      </p:sp>
      <p:sp>
        <p:nvSpPr>
          <p:cNvPr id="4109" name="Line 13"/>
          <p:cNvSpPr>
            <a:spLocks noChangeShapeType="1"/>
          </p:cNvSpPr>
          <p:nvPr/>
        </p:nvSpPr>
        <p:spPr bwMode="auto">
          <a:xfrm flipH="1" flipV="1">
            <a:off x="3997326" y="2317750"/>
            <a:ext cx="1482725" cy="2584450"/>
          </a:xfrm>
          <a:prstGeom prst="line">
            <a:avLst/>
          </a:prstGeom>
          <a:noFill/>
          <a:ln w="3810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4110" name="AutoShape 14"/>
          <p:cNvSpPr>
            <a:spLocks noChangeArrowheads="1"/>
          </p:cNvSpPr>
          <p:nvPr/>
        </p:nvSpPr>
        <p:spPr bwMode="auto">
          <a:xfrm>
            <a:off x="4397375" y="1449388"/>
            <a:ext cx="2084388" cy="487362"/>
          </a:xfrm>
          <a:prstGeom prst="wedgeRoundRectCallout">
            <a:avLst>
              <a:gd name="adj1" fmla="val -45431"/>
              <a:gd name="adj2" fmla="val 206676"/>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Кривая спроса – </a:t>
            </a:r>
            <a:r>
              <a:rPr lang="ru-RU" altLang="ru-RU" sz="1600" b="1" i="1" dirty="0">
                <a:latin typeface="Arial Rounded MT Bold" panose="020F0704030504030204" pitchFamily="34" charset="0"/>
              </a:rPr>
              <a:t>D</a:t>
            </a:r>
            <a:r>
              <a:rPr lang="ru-RU" altLang="ru-RU" sz="1600" dirty="0">
                <a:latin typeface="Arial Rounded MT Bold" panose="020F0704030504030204" pitchFamily="34" charset="0"/>
              </a:rPr>
              <a:t> </a:t>
            </a:r>
            <a:endParaRPr lang="en-US" altLang="ru-RU" sz="1600" dirty="0">
              <a:latin typeface="Arial Rounded MT Bold" panose="020F0704030504030204" pitchFamily="34" charset="0"/>
            </a:endParaRPr>
          </a:p>
          <a:p>
            <a:pPr eaLnBrk="1" hangingPunct="1"/>
            <a:endParaRPr lang="ru-RU" altLang="ru-RU" sz="1600" dirty="0">
              <a:latin typeface="Arial Rounded MT Bold" panose="020F0704030504030204" pitchFamily="34" charset="0"/>
            </a:endParaRPr>
          </a:p>
        </p:txBody>
      </p:sp>
      <p:sp>
        <p:nvSpPr>
          <p:cNvPr id="4111" name="AutoShape 15"/>
          <p:cNvSpPr>
            <a:spLocks noChangeArrowheads="1"/>
          </p:cNvSpPr>
          <p:nvPr/>
        </p:nvSpPr>
        <p:spPr bwMode="auto">
          <a:xfrm>
            <a:off x="6000750" y="5145089"/>
            <a:ext cx="2636838" cy="981075"/>
          </a:xfrm>
          <a:prstGeom prst="wedgeRoundRectCallout">
            <a:avLst>
              <a:gd name="adj1" fmla="val -55718"/>
              <a:gd name="adj2" fmla="val -69255"/>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Величина предложения при совершенной конкуренции</a:t>
            </a:r>
          </a:p>
        </p:txBody>
      </p:sp>
      <p:sp>
        <p:nvSpPr>
          <p:cNvPr id="4112" name="Rectangle 16"/>
          <p:cNvSpPr>
            <a:spLocks noChangeArrowheads="1"/>
          </p:cNvSpPr>
          <p:nvPr/>
        </p:nvSpPr>
        <p:spPr bwMode="auto">
          <a:xfrm>
            <a:off x="3984626" y="3952876"/>
            <a:ext cx="1865313" cy="981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4113" name="AutoShape 17"/>
          <p:cNvSpPr>
            <a:spLocks noChangeArrowheads="1"/>
          </p:cNvSpPr>
          <p:nvPr/>
        </p:nvSpPr>
        <p:spPr bwMode="auto">
          <a:xfrm>
            <a:off x="3875088" y="5194301"/>
            <a:ext cx="1860550" cy="963613"/>
          </a:xfrm>
          <a:prstGeom prst="wedgeRoundRectCallout">
            <a:avLst>
              <a:gd name="adj1" fmla="val 6741"/>
              <a:gd name="adj2" fmla="val -75042"/>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Величина предложения при монополии</a:t>
            </a:r>
          </a:p>
        </p:txBody>
      </p:sp>
      <p:sp>
        <p:nvSpPr>
          <p:cNvPr id="4114" name="AutoShape 18"/>
          <p:cNvSpPr>
            <a:spLocks noChangeArrowheads="1"/>
          </p:cNvSpPr>
          <p:nvPr/>
        </p:nvSpPr>
        <p:spPr bwMode="auto">
          <a:xfrm>
            <a:off x="1792289" y="4959350"/>
            <a:ext cx="1990725" cy="1530350"/>
          </a:xfrm>
          <a:prstGeom prst="wedgeRoundRectCallout">
            <a:avLst>
              <a:gd name="adj1" fmla="val 58134"/>
              <a:gd name="adj2" fmla="val -116495"/>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Равновесная цена при совершенной конкуренции: </a:t>
            </a:r>
            <a:r>
              <a:rPr lang="ru-RU" altLang="ru-RU" sz="1600" i="1" dirty="0">
                <a:latin typeface="Arial Rounded MT Bold" panose="020F0704030504030204" pitchFamily="34" charset="0"/>
              </a:rPr>
              <a:t>MR=P=MC</a:t>
            </a:r>
          </a:p>
        </p:txBody>
      </p:sp>
      <p:sp>
        <p:nvSpPr>
          <p:cNvPr id="4115" name="Line 19"/>
          <p:cNvSpPr>
            <a:spLocks noChangeShapeType="1"/>
          </p:cNvSpPr>
          <p:nvPr/>
        </p:nvSpPr>
        <p:spPr bwMode="auto">
          <a:xfrm rot="16200000" flipV="1">
            <a:off x="5750720" y="2172495"/>
            <a:ext cx="4763" cy="352107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4117" name="Rectangle 21"/>
          <p:cNvSpPr>
            <a:spLocks noChangeArrowheads="1"/>
          </p:cNvSpPr>
          <p:nvPr/>
        </p:nvSpPr>
        <p:spPr bwMode="auto">
          <a:xfrm>
            <a:off x="3992564" y="3130551"/>
            <a:ext cx="930275" cy="17811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3328" name="Text Box 22"/>
          <p:cNvSpPr txBox="1">
            <a:spLocks noChangeArrowheads="1"/>
          </p:cNvSpPr>
          <p:nvPr/>
        </p:nvSpPr>
        <p:spPr bwMode="auto">
          <a:xfrm>
            <a:off x="10067926" y="4960938"/>
            <a:ext cx="60007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i="1" dirty="0">
                <a:latin typeface="Arial Rounded MT Bold" panose="020F0704030504030204" pitchFamily="34" charset="0"/>
              </a:rPr>
              <a:t>Q</a:t>
            </a:r>
            <a:endParaRPr lang="ru-RU" altLang="ru-RU" dirty="0">
              <a:latin typeface="Arial Rounded MT Bold" panose="020F0704030504030204" pitchFamily="34" charset="0"/>
            </a:endParaRPr>
          </a:p>
        </p:txBody>
      </p:sp>
      <p:sp>
        <p:nvSpPr>
          <p:cNvPr id="13329" name="Text Box 23"/>
          <p:cNvSpPr txBox="1">
            <a:spLocks noChangeArrowheads="1"/>
          </p:cNvSpPr>
          <p:nvPr/>
        </p:nvSpPr>
        <p:spPr bwMode="auto">
          <a:xfrm>
            <a:off x="3128964" y="2217739"/>
            <a:ext cx="1216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Цены</a:t>
            </a:r>
          </a:p>
        </p:txBody>
      </p:sp>
      <p:sp>
        <p:nvSpPr>
          <p:cNvPr id="4120" name="AutoShape 24"/>
          <p:cNvSpPr>
            <a:spLocks noChangeArrowheads="1"/>
          </p:cNvSpPr>
          <p:nvPr/>
        </p:nvSpPr>
        <p:spPr bwMode="auto">
          <a:xfrm>
            <a:off x="1876425" y="2870200"/>
            <a:ext cx="1881188" cy="1162050"/>
          </a:xfrm>
          <a:prstGeom prst="wedgeRoundRectCallout">
            <a:avLst>
              <a:gd name="adj1" fmla="val 61394"/>
              <a:gd name="adj2" fmla="val -25819"/>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Равновесная цена при монополии: </a:t>
            </a:r>
            <a:r>
              <a:rPr lang="ru-RU" altLang="ru-RU" sz="1600" i="1" dirty="0">
                <a:latin typeface="Arial Rounded MT Bold" panose="020F0704030504030204" pitchFamily="34" charset="0"/>
              </a:rPr>
              <a:t>MR=MC</a:t>
            </a:r>
          </a:p>
        </p:txBody>
      </p:sp>
      <p:sp>
        <p:nvSpPr>
          <p:cNvPr id="4121" name="AutoShape 25"/>
          <p:cNvSpPr>
            <a:spLocks noChangeArrowheads="1"/>
          </p:cNvSpPr>
          <p:nvPr/>
        </p:nvSpPr>
        <p:spPr bwMode="auto">
          <a:xfrm>
            <a:off x="5165726" y="2084389"/>
            <a:ext cx="3935413" cy="454025"/>
          </a:xfrm>
          <a:prstGeom prst="wedgeRoundRectCallout">
            <a:avLst>
              <a:gd name="adj1" fmla="val -69403"/>
              <a:gd name="adj2" fmla="val 139861"/>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Кривая предельной выручки – </a:t>
            </a:r>
            <a:r>
              <a:rPr lang="ru-RU" altLang="ru-RU" sz="1600" i="1" dirty="0">
                <a:latin typeface="Arial Rounded MT Bold" panose="020F0704030504030204" pitchFamily="34" charset="0"/>
              </a:rPr>
              <a:t>MR</a:t>
            </a:r>
          </a:p>
        </p:txBody>
      </p:sp>
      <p:sp>
        <p:nvSpPr>
          <p:cNvPr id="4122" name="AutoShape 26"/>
          <p:cNvSpPr>
            <a:spLocks noChangeArrowheads="1"/>
          </p:cNvSpPr>
          <p:nvPr/>
        </p:nvSpPr>
        <p:spPr bwMode="auto">
          <a:xfrm>
            <a:off x="5949951" y="2616200"/>
            <a:ext cx="4327525" cy="1017588"/>
          </a:xfrm>
          <a:prstGeom prst="wedgeRoundRectCallout">
            <a:avLst>
              <a:gd name="adj1" fmla="val -28542"/>
              <a:gd name="adj2" fmla="val 76676"/>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Кривая предложения – </a:t>
            </a:r>
            <a:r>
              <a:rPr lang="en-US" altLang="ru-RU" sz="1600" dirty="0">
                <a:latin typeface="Arial Rounded MT Bold" panose="020F0704030504030204" pitchFamily="34" charset="0"/>
              </a:rPr>
              <a:t>S</a:t>
            </a:r>
            <a:r>
              <a:rPr lang="ru-RU" altLang="ru-RU" sz="1600" dirty="0">
                <a:latin typeface="Arial Rounded MT Bold" panose="020F0704030504030204" pitchFamily="34" charset="0"/>
              </a:rPr>
              <a:t> </a:t>
            </a:r>
            <a:r>
              <a:rPr lang="ru-RU" altLang="ru-RU" sz="1600" dirty="0"/>
              <a:t/>
            </a:r>
            <a:br>
              <a:rPr lang="ru-RU" altLang="ru-RU" sz="1600" dirty="0"/>
            </a:br>
            <a:r>
              <a:rPr lang="ru-RU" altLang="ru-RU" sz="1600" dirty="0">
                <a:latin typeface="Arial Rounded MT Bold" panose="020F0704030504030204" pitchFamily="34" charset="0"/>
              </a:rPr>
              <a:t>= предельные (переменные) издержки</a:t>
            </a:r>
            <a:r>
              <a:rPr lang="ru-RU" altLang="ru-RU" sz="1600" dirty="0"/>
              <a:t>:</a:t>
            </a:r>
            <a:r>
              <a:rPr lang="ru-RU" altLang="ru-RU" sz="1600" dirty="0">
                <a:latin typeface="Arial Rounded MT Bold" panose="020F0704030504030204" pitchFamily="34" charset="0"/>
              </a:rPr>
              <a:t> MC</a:t>
            </a:r>
          </a:p>
        </p:txBody>
      </p:sp>
      <p:sp>
        <p:nvSpPr>
          <p:cNvPr id="13333" name="Freeform 27"/>
          <p:cNvSpPr>
            <a:spLocks/>
          </p:cNvSpPr>
          <p:nvPr/>
        </p:nvSpPr>
        <p:spPr bwMode="auto">
          <a:xfrm>
            <a:off x="3973513" y="1709738"/>
            <a:ext cx="6426200" cy="3219450"/>
          </a:xfrm>
          <a:custGeom>
            <a:avLst/>
            <a:gdLst>
              <a:gd name="T0" fmla="*/ 0 w 2440"/>
              <a:gd name="T1" fmla="*/ 0 h 1680"/>
              <a:gd name="T2" fmla="*/ 0 w 2440"/>
              <a:gd name="T3" fmla="*/ 3219450 h 1680"/>
              <a:gd name="T4" fmla="*/ 6426200 w 2440"/>
              <a:gd name="T5" fmla="*/ 3219450 h 1680"/>
              <a:gd name="T6" fmla="*/ 0 60000 65536"/>
              <a:gd name="T7" fmla="*/ 0 60000 65536"/>
              <a:gd name="T8" fmla="*/ 0 60000 65536"/>
              <a:gd name="T9" fmla="*/ 0 w 2440"/>
              <a:gd name="T10" fmla="*/ 0 h 1680"/>
              <a:gd name="T11" fmla="*/ 2440 w 2440"/>
              <a:gd name="T12" fmla="*/ 1680 h 1680"/>
            </a:gdLst>
            <a:ahLst/>
            <a:cxnLst>
              <a:cxn ang="T6">
                <a:pos x="T0" y="T1"/>
              </a:cxn>
              <a:cxn ang="T7">
                <a:pos x="T2" y="T3"/>
              </a:cxn>
              <a:cxn ang="T8">
                <a:pos x="T4" y="T5"/>
              </a:cxn>
            </a:cxnLst>
            <a:rect l="T9" t="T10" r="T11" b="T12"/>
            <a:pathLst>
              <a:path w="2440" h="1680">
                <a:moveTo>
                  <a:pt x="0" y="0"/>
                </a:moveTo>
                <a:lnTo>
                  <a:pt x="0" y="1680"/>
                </a:lnTo>
                <a:lnTo>
                  <a:pt x="2440" y="1680"/>
                </a:lnTo>
              </a:path>
            </a:pathLst>
          </a:custGeom>
          <a:noFill/>
          <a:ln w="38100" cmpd="sng">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4125" name="AutoShape 29"/>
          <p:cNvSpPr>
            <a:spLocks noChangeArrowheads="1"/>
          </p:cNvSpPr>
          <p:nvPr/>
        </p:nvSpPr>
        <p:spPr bwMode="auto">
          <a:xfrm>
            <a:off x="7702550" y="4025900"/>
            <a:ext cx="2228850" cy="723900"/>
          </a:xfrm>
          <a:prstGeom prst="wedgeRoundRectCallout">
            <a:avLst>
              <a:gd name="adj1" fmla="val -165954"/>
              <a:gd name="adj2" fmla="val -96931"/>
              <a:gd name="adj3" fmla="val 16667"/>
            </a:avLst>
          </a:prstGeom>
          <a:solidFill>
            <a:srgbClr val="BBE0E3">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FF3300"/>
                </a:solidFill>
              </a:rPr>
              <a:t>Безвозвратные</a:t>
            </a:r>
            <a:r>
              <a:rPr lang="ru-RU" altLang="ru-RU" dirty="0"/>
              <a:t> потери избытка</a:t>
            </a:r>
          </a:p>
        </p:txBody>
      </p:sp>
      <p:sp>
        <p:nvSpPr>
          <p:cNvPr id="4124" name="AutoShape 28"/>
          <p:cNvSpPr>
            <a:spLocks noChangeArrowheads="1"/>
          </p:cNvSpPr>
          <p:nvPr/>
        </p:nvSpPr>
        <p:spPr bwMode="auto">
          <a:xfrm>
            <a:off x="1847850" y="1123950"/>
            <a:ext cx="2228850" cy="723900"/>
          </a:xfrm>
          <a:prstGeom prst="wedgeRoundRectCallout">
            <a:avLst>
              <a:gd name="adj1" fmla="val 64815"/>
              <a:gd name="adj2" fmla="val 284648"/>
              <a:gd name="adj3" fmla="val 16667"/>
            </a:avLst>
          </a:prstGeom>
          <a:solidFill>
            <a:srgbClr val="BBE0E3">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Потери </a:t>
            </a:r>
            <a:r>
              <a:rPr lang="ru-RU" altLang="ru-RU" b="1" dirty="0"/>
              <a:t>потребителей</a:t>
            </a:r>
          </a:p>
        </p:txBody>
      </p:sp>
    </p:spTree>
    <p:extLst>
      <p:ext uri="{BB962C8B-B14F-4D97-AF65-F5344CB8AC3E}">
        <p14:creationId xmlns:p14="http://schemas.microsoft.com/office/powerpoint/2010/main" val="34575319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ru-RU" altLang="ru-RU" sz="3600" dirty="0"/>
              <a:t>В чем измеряется «настоящий конечный результат» жизни людей?</a:t>
            </a:r>
          </a:p>
        </p:txBody>
      </p:sp>
      <p:sp>
        <p:nvSpPr>
          <p:cNvPr id="2" name="Прямоугольник 1"/>
          <p:cNvSpPr/>
          <p:nvPr/>
        </p:nvSpPr>
        <p:spPr>
          <a:xfrm>
            <a:off x="1257300" y="2194560"/>
            <a:ext cx="9677400" cy="2123658"/>
          </a:xfrm>
          <a:prstGeom prst="rect">
            <a:avLst/>
          </a:prstGeom>
        </p:spPr>
        <p:txBody>
          <a:bodyPr wrap="square">
            <a:spAutoFit/>
          </a:bodyPr>
          <a:lstStyle/>
          <a:p>
            <a:r>
              <a:rPr lang="ru-RU" altLang="ru-RU" sz="4400" dirty="0"/>
              <a:t>В синтетическом показателе </a:t>
            </a:r>
            <a:br>
              <a:rPr lang="ru-RU" altLang="ru-RU" sz="4400" dirty="0"/>
            </a:br>
            <a:r>
              <a:rPr lang="ru-RU" altLang="ru-RU" sz="4400" dirty="0">
                <a:solidFill>
                  <a:srgbClr val="FF3300"/>
                </a:solidFill>
              </a:rPr>
              <a:t>«</a:t>
            </a:r>
            <a:r>
              <a:rPr lang="ru-RU" altLang="ru-RU" sz="4400" b="1" dirty="0">
                <a:solidFill>
                  <a:srgbClr val="FF3300"/>
                </a:solidFill>
              </a:rPr>
              <a:t>средняя продолжительность предстоящей жизни при рождении</a:t>
            </a:r>
            <a:r>
              <a:rPr lang="ru-RU" altLang="ru-RU" sz="4400" b="1" dirty="0" smtClean="0">
                <a:solidFill>
                  <a:srgbClr val="FF3300"/>
                </a:solidFill>
              </a:rPr>
              <a:t>»</a:t>
            </a:r>
            <a:endParaRPr lang="ru-RU" altLang="ru-RU" sz="4400" b="1" dirty="0">
              <a:solidFill>
                <a:srgbClr val="FF3300"/>
              </a:solidFill>
            </a:endParaRPr>
          </a:p>
        </p:txBody>
      </p:sp>
    </p:spTree>
    <p:extLst>
      <p:ext uri="{BB962C8B-B14F-4D97-AF65-F5344CB8AC3E}">
        <p14:creationId xmlns:p14="http://schemas.microsoft.com/office/powerpoint/2010/main" val="111893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698626" y="274638"/>
            <a:ext cx="8512175" cy="1143000"/>
          </a:xfrm>
        </p:spPr>
        <p:txBody>
          <a:bodyPr/>
          <a:lstStyle/>
          <a:p>
            <a:pPr algn="ctr" eaLnBrk="1" hangingPunct="1"/>
            <a:r>
              <a:rPr lang="ru-RU" altLang="ru-RU" sz="2400" b="1" dirty="0"/>
              <a:t>«Матрешка» видов хозяйственных эффективностей</a:t>
            </a:r>
            <a:r>
              <a:rPr lang="ru-RU" altLang="ru-RU" sz="2400" dirty="0"/>
              <a:t/>
            </a:r>
            <a:br>
              <a:rPr lang="ru-RU" altLang="ru-RU" sz="2400" dirty="0"/>
            </a:br>
            <a:endParaRPr lang="ru-RU" altLang="ru-RU" sz="2400" dirty="0"/>
          </a:p>
        </p:txBody>
      </p:sp>
      <p:sp>
        <p:nvSpPr>
          <p:cNvPr id="5131" name="Oval 11"/>
          <p:cNvSpPr>
            <a:spLocks noChangeArrowheads="1"/>
          </p:cNvSpPr>
          <p:nvPr/>
        </p:nvSpPr>
        <p:spPr bwMode="auto">
          <a:xfrm>
            <a:off x="822960" y="1104900"/>
            <a:ext cx="10479024" cy="5753100"/>
          </a:xfrm>
          <a:prstGeom prst="ellipse">
            <a:avLst/>
          </a:prstGeom>
          <a:solidFill>
            <a:srgbClr val="FF3300"/>
          </a:solidFill>
          <a:ln w="571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5132" name="Oval 12"/>
          <p:cNvSpPr>
            <a:spLocks noChangeArrowheads="1"/>
          </p:cNvSpPr>
          <p:nvPr/>
        </p:nvSpPr>
        <p:spPr bwMode="auto">
          <a:xfrm>
            <a:off x="4273224" y="1571625"/>
            <a:ext cx="6720402" cy="4795838"/>
          </a:xfrm>
          <a:prstGeom prst="ellipse">
            <a:avLst/>
          </a:prstGeom>
          <a:solidFill>
            <a:srgbClr val="FFFF00"/>
          </a:solidFill>
          <a:ln w="571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5135" name="Text Box 15"/>
          <p:cNvSpPr txBox="1">
            <a:spLocks noChangeArrowheads="1"/>
          </p:cNvSpPr>
          <p:nvPr/>
        </p:nvSpPr>
        <p:spPr bwMode="auto">
          <a:xfrm>
            <a:off x="1227757" y="3236913"/>
            <a:ext cx="3045467" cy="16875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000" dirty="0"/>
              <a:t>Соответствие целей-</a:t>
            </a:r>
            <a:r>
              <a:rPr lang="ru-RU" altLang="ru-RU" sz="2000" b="1" dirty="0"/>
              <a:t>потребностей</a:t>
            </a:r>
            <a:r>
              <a:rPr lang="ru-RU" altLang="ru-RU" sz="2000" dirty="0"/>
              <a:t> </a:t>
            </a:r>
            <a:br>
              <a:rPr lang="ru-RU" altLang="ru-RU" sz="2000" dirty="0"/>
            </a:br>
            <a:r>
              <a:rPr lang="ru-RU" altLang="ru-RU" sz="2000" b="1" dirty="0"/>
              <a:t>интересам</a:t>
            </a:r>
            <a:r>
              <a:rPr lang="ru-RU" altLang="ru-RU" sz="2000" dirty="0"/>
              <a:t> целого </a:t>
            </a:r>
            <a:br>
              <a:rPr lang="ru-RU" altLang="ru-RU" sz="2000" dirty="0"/>
            </a:br>
            <a:r>
              <a:rPr lang="ru-RU" altLang="ru-RU" sz="2000" dirty="0"/>
              <a:t>(цел</a:t>
            </a:r>
            <a:r>
              <a:rPr lang="ru-RU" altLang="ru-RU" sz="2800" b="1" i="1" dirty="0">
                <a:solidFill>
                  <a:srgbClr val="FF3300"/>
                </a:solidFill>
              </a:rPr>
              <a:t>о</a:t>
            </a:r>
            <a:r>
              <a:rPr lang="ru-RU" altLang="ru-RU" sz="2000" dirty="0"/>
              <a:t>сообразность)</a:t>
            </a:r>
          </a:p>
        </p:txBody>
      </p:sp>
      <p:sp>
        <p:nvSpPr>
          <p:cNvPr id="5136" name="Text Box 16"/>
          <p:cNvSpPr txBox="1">
            <a:spLocks noChangeArrowheads="1"/>
          </p:cNvSpPr>
          <p:nvPr/>
        </p:nvSpPr>
        <p:spPr bwMode="auto">
          <a:xfrm>
            <a:off x="4476983" y="3236913"/>
            <a:ext cx="3156442" cy="15859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000" dirty="0"/>
              <a:t>Соответствие </a:t>
            </a:r>
            <a:r>
              <a:rPr lang="ru-RU" altLang="ru-RU" sz="2000" b="1" dirty="0"/>
              <a:t>результатов</a:t>
            </a:r>
            <a:r>
              <a:rPr lang="ru-RU" altLang="ru-RU" sz="2000" dirty="0"/>
              <a:t> </a:t>
            </a:r>
            <a:br>
              <a:rPr lang="ru-RU" altLang="ru-RU" sz="2000" dirty="0"/>
            </a:br>
            <a:r>
              <a:rPr lang="ru-RU" altLang="ru-RU" sz="2000" b="1" dirty="0"/>
              <a:t>целям</a:t>
            </a:r>
            <a:r>
              <a:rPr lang="ru-RU" altLang="ru-RU" sz="2000" dirty="0"/>
              <a:t>–потребностям </a:t>
            </a:r>
            <a:br>
              <a:rPr lang="ru-RU" altLang="ru-RU" sz="2000" dirty="0"/>
            </a:br>
            <a:r>
              <a:rPr lang="ru-RU" altLang="ru-RU" sz="2000" dirty="0"/>
              <a:t>(цел</a:t>
            </a:r>
            <a:r>
              <a:rPr lang="ru-RU" altLang="ru-RU" sz="2800" b="1" i="1" dirty="0">
                <a:solidFill>
                  <a:srgbClr val="FF3300"/>
                </a:solidFill>
              </a:rPr>
              <a:t>е</a:t>
            </a:r>
            <a:r>
              <a:rPr lang="ru-RU" altLang="ru-RU" sz="2000" dirty="0"/>
              <a:t>сообразность)</a:t>
            </a:r>
          </a:p>
        </p:txBody>
      </p:sp>
      <p:sp>
        <p:nvSpPr>
          <p:cNvPr id="5133" name="Oval 84"/>
          <p:cNvSpPr>
            <a:spLocks noChangeArrowheads="1"/>
          </p:cNvSpPr>
          <p:nvPr/>
        </p:nvSpPr>
        <p:spPr bwMode="auto">
          <a:xfrm>
            <a:off x="7386527" y="2636839"/>
            <a:ext cx="3323815" cy="2744787"/>
          </a:xfrm>
          <a:prstGeom prst="ellipse">
            <a:avLst/>
          </a:prstGeom>
          <a:solidFill>
            <a:schemeClr val="folHlink"/>
          </a:solidFill>
          <a:ln w="571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5137" name="Text Box 85"/>
          <p:cNvSpPr txBox="1">
            <a:spLocks noChangeArrowheads="1"/>
          </p:cNvSpPr>
          <p:nvPr/>
        </p:nvSpPr>
        <p:spPr bwMode="auto">
          <a:xfrm>
            <a:off x="7509569" y="3490913"/>
            <a:ext cx="3098224" cy="1035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000" dirty="0">
                <a:solidFill>
                  <a:srgbClr val="000000"/>
                </a:solidFill>
              </a:rPr>
              <a:t>Соответствие </a:t>
            </a:r>
            <a:br>
              <a:rPr lang="ru-RU" altLang="ru-RU" sz="2000" dirty="0">
                <a:solidFill>
                  <a:srgbClr val="000000"/>
                </a:solidFill>
              </a:rPr>
            </a:br>
            <a:r>
              <a:rPr lang="ru-RU" altLang="ru-RU" sz="2000" b="1" dirty="0">
                <a:solidFill>
                  <a:srgbClr val="000000"/>
                </a:solidFill>
              </a:rPr>
              <a:t>затрат результатам</a:t>
            </a:r>
            <a:r>
              <a:rPr lang="ru-RU" altLang="ru-RU" sz="2000" dirty="0">
                <a:solidFill>
                  <a:srgbClr val="000000"/>
                </a:solidFill>
              </a:rPr>
              <a:t> </a:t>
            </a:r>
            <a:br>
              <a:rPr lang="ru-RU" altLang="ru-RU" sz="2000" dirty="0">
                <a:solidFill>
                  <a:srgbClr val="000000"/>
                </a:solidFill>
              </a:rPr>
            </a:br>
            <a:r>
              <a:rPr lang="ru-RU" altLang="ru-RU" sz="2000" dirty="0">
                <a:solidFill>
                  <a:srgbClr val="000000"/>
                </a:solidFill>
              </a:rPr>
              <a:t>(«оптимальность»)</a:t>
            </a:r>
            <a:endParaRPr lang="ru-RU" altLang="ru-RU" sz="2000" dirty="0"/>
          </a:p>
        </p:txBody>
      </p:sp>
    </p:spTree>
    <p:extLst>
      <p:ext uri="{BB962C8B-B14F-4D97-AF65-F5344CB8AC3E}">
        <p14:creationId xmlns:p14="http://schemas.microsoft.com/office/powerpoint/2010/main" val="1491997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37"/>
                                        </p:tgtEl>
                                        <p:attrNameLst>
                                          <p:attrName>style.visibility</p:attrName>
                                        </p:attrNameLst>
                                      </p:cBhvr>
                                      <p:to>
                                        <p:strVal val="visible"/>
                                      </p:to>
                                    </p:set>
                                    <p:animEffect transition="in" filter="box(out)">
                                      <p:cBhvr>
                                        <p:cTn id="7" dur="500"/>
                                        <p:tgtEl>
                                          <p:spTgt spid="5137"/>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133"/>
                                        </p:tgtEl>
                                        <p:attrNameLst>
                                          <p:attrName>style.visibility</p:attrName>
                                        </p:attrNameLst>
                                      </p:cBhvr>
                                      <p:to>
                                        <p:strVal val="visible"/>
                                      </p:to>
                                    </p:set>
                                    <p:animEffect transition="in" filter="box(out)">
                                      <p:cBhvr>
                                        <p:cTn id="10" dur="500"/>
                                        <p:tgtEl>
                                          <p:spTgt spid="513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5136"/>
                                        </p:tgtEl>
                                        <p:attrNameLst>
                                          <p:attrName>style.visibility</p:attrName>
                                        </p:attrNameLst>
                                      </p:cBhvr>
                                      <p:to>
                                        <p:strVal val="visible"/>
                                      </p:to>
                                    </p:set>
                                    <p:animEffect transition="in" filter="box(out)">
                                      <p:cBhvr>
                                        <p:cTn id="15" dur="500"/>
                                        <p:tgtEl>
                                          <p:spTgt spid="5136"/>
                                        </p:tgtEl>
                                      </p:cBhvr>
                                    </p:animEffect>
                                  </p:childTnLst>
                                </p:cTn>
                              </p:par>
                              <p:par>
                                <p:cTn id="16" presetID="4" presetClass="entr" presetSubtype="32" fill="hold" grpId="0"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box(out)">
                                      <p:cBhvr>
                                        <p:cTn id="18" dur="500"/>
                                        <p:tgtEl>
                                          <p:spTgt spid="513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5135"/>
                                        </p:tgtEl>
                                        <p:attrNameLst>
                                          <p:attrName>style.visibility</p:attrName>
                                        </p:attrNameLst>
                                      </p:cBhvr>
                                      <p:to>
                                        <p:strVal val="visible"/>
                                      </p:to>
                                    </p:set>
                                    <p:animEffect transition="in" filter="box(out)">
                                      <p:cBhvr>
                                        <p:cTn id="23" dur="500"/>
                                        <p:tgtEl>
                                          <p:spTgt spid="5135"/>
                                        </p:tgtEl>
                                      </p:cBhvr>
                                    </p:animEffect>
                                  </p:childTnLst>
                                </p:cTn>
                              </p:par>
                              <p:par>
                                <p:cTn id="24" presetID="4" presetClass="entr" presetSubtype="32" fill="hold" grpId="0" nodeType="withEffect">
                                  <p:stCondLst>
                                    <p:cond delay="0"/>
                                  </p:stCondLst>
                                  <p:childTnLst>
                                    <p:set>
                                      <p:cBhvr>
                                        <p:cTn id="25" dur="1" fill="hold">
                                          <p:stCondLst>
                                            <p:cond delay="0"/>
                                          </p:stCondLst>
                                        </p:cTn>
                                        <p:tgtEl>
                                          <p:spTgt spid="5131"/>
                                        </p:tgtEl>
                                        <p:attrNameLst>
                                          <p:attrName>style.visibility</p:attrName>
                                        </p:attrNameLst>
                                      </p:cBhvr>
                                      <p:to>
                                        <p:strVal val="visible"/>
                                      </p:to>
                                    </p:set>
                                    <p:animEffect transition="in" filter="box(out)">
                                      <p:cBhvr>
                                        <p:cTn id="26" dur="500"/>
                                        <p:tgtEl>
                                          <p:spTgt spid="5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1" grpId="0" animBg="1"/>
      <p:bldP spid="5132" grpId="0" animBg="1"/>
      <p:bldP spid="5135" grpId="0" animBg="1"/>
      <p:bldP spid="5136" grpId="0" animBg="1"/>
      <p:bldP spid="5133" grpId="0" animBg="1"/>
      <p:bldP spid="513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10"/>
          <p:cNvSpPr>
            <a:spLocks noGrp="1" noChangeArrowheads="1"/>
          </p:cNvSpPr>
          <p:nvPr>
            <p:ph type="title" sz="quarter"/>
          </p:nvPr>
        </p:nvSpPr>
        <p:spPr>
          <a:xfrm>
            <a:off x="1838325" y="-39688"/>
            <a:ext cx="8686800" cy="800101"/>
          </a:xfrm>
        </p:spPr>
        <p:txBody>
          <a:bodyPr/>
          <a:lstStyle/>
          <a:p>
            <a:pPr algn="ctr"/>
            <a:r>
              <a:rPr lang="ru-RU" altLang="ru-RU" sz="2400" b="1" dirty="0">
                <a:hlinkClick r:id="rId2" action="ppaction://hlinksldjump"/>
              </a:rPr>
              <a:t>Эффективность: уровни, показатели, связи, чувства…</a:t>
            </a:r>
            <a:endParaRPr lang="ru-RU" altLang="ru-RU" sz="2400" b="1" dirty="0"/>
          </a:p>
        </p:txBody>
      </p:sp>
      <p:graphicFrame>
        <p:nvGraphicFramePr>
          <p:cNvPr id="35046" name="Group 230"/>
          <p:cNvGraphicFramePr>
            <a:graphicFrameLocks noGrp="1"/>
          </p:cNvGraphicFramePr>
          <p:nvPr>
            <p:ph sz="quarter" idx="2"/>
          </p:nvPr>
        </p:nvGraphicFramePr>
        <p:xfrm>
          <a:off x="1584325" y="657226"/>
          <a:ext cx="1633538" cy="1998663"/>
        </p:xfrm>
        <a:graphic>
          <a:graphicData uri="http://schemas.openxmlformats.org/drawingml/2006/table">
            <a:tbl>
              <a:tblPr/>
              <a:tblGrid>
                <a:gridCol w="1633538"/>
              </a:tblGrid>
              <a:tr h="90963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charset="0"/>
                          <a:cs typeface="Times New Roman" pitchFamily="18" charset="0"/>
                        </a:rPr>
                        <a:t>Уровни</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89025">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charset="0"/>
                          <a:cs typeface="Times New Roman" pitchFamily="18" charset="0"/>
                        </a:rPr>
                        <a:t>Показатели</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4887" name="Rectangle 71"/>
          <p:cNvSpPr>
            <a:spLocks noChangeArrowheads="1"/>
          </p:cNvSpPr>
          <p:nvPr/>
        </p:nvSpPr>
        <p:spPr bwMode="auto">
          <a:xfrm>
            <a:off x="1627266" y="2806978"/>
            <a:ext cx="55846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b="1" dirty="0">
                <a:ea typeface="Times New Roman" panose="02020603050405020304" pitchFamily="18" charset="0"/>
                <a:cs typeface="Arial" panose="020B0604020202020204" pitchFamily="34" charset="0"/>
              </a:rPr>
              <a:t>Связи видов эффективности и сфер культуры</a:t>
            </a:r>
            <a:endParaRPr lang="ru-RU" altLang="ru-RU" dirty="0">
              <a:ea typeface="Times New Roman" panose="02020603050405020304" pitchFamily="18" charset="0"/>
              <a:cs typeface="Arial" panose="020B0604020202020204" pitchFamily="34" charset="0"/>
            </a:endParaRPr>
          </a:p>
        </p:txBody>
      </p:sp>
      <p:graphicFrame>
        <p:nvGraphicFramePr>
          <p:cNvPr id="35111" name="Group 295"/>
          <p:cNvGraphicFramePr>
            <a:graphicFrameLocks noGrp="1"/>
          </p:cNvGraphicFramePr>
          <p:nvPr/>
        </p:nvGraphicFramePr>
        <p:xfrm>
          <a:off x="1587500" y="3190876"/>
          <a:ext cx="9093200" cy="2697550"/>
        </p:xfrm>
        <a:graphic>
          <a:graphicData uri="http://schemas.openxmlformats.org/drawingml/2006/table">
            <a:tbl>
              <a:tblPr/>
              <a:tblGrid>
                <a:gridCol w="1555750"/>
                <a:gridCol w="2076450"/>
                <a:gridCol w="2819400"/>
                <a:gridCol w="2641600"/>
              </a:tblGrid>
              <a:tr h="960212">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Тип связей</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Субъект</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субъектная</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en-US" sz="1800" b="1" i="1" u="none" strike="noStrike" cap="none" normalizeH="0" baseline="0" dirty="0" smtClean="0">
                          <a:ln>
                            <a:noFill/>
                          </a:ln>
                          <a:solidFill>
                            <a:schemeClr val="tx1"/>
                          </a:solidFill>
                          <a:effectLst/>
                          <a:latin typeface="Arial" charset="0"/>
                          <a:ea typeface="Times New Roman" pitchFamily="18" charset="0"/>
                          <a:cs typeface="Arial" charset="0"/>
                        </a:rPr>
                        <a:t>S</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 – </a:t>
                      </a:r>
                      <a:r>
                        <a:rPr kumimoji="0" lang="en-US" sz="1800" b="1" i="1" u="none" strike="noStrike" cap="none" normalizeH="0" baseline="0" dirty="0" smtClean="0">
                          <a:ln>
                            <a:noFill/>
                          </a:ln>
                          <a:solidFill>
                            <a:schemeClr val="tx1"/>
                          </a:solidFill>
                          <a:effectLst/>
                          <a:latin typeface="Arial" charset="0"/>
                          <a:ea typeface="Times New Roman" pitchFamily="18" charset="0"/>
                          <a:cs typeface="Arial" charset="0"/>
                        </a:rPr>
                        <a:t>S</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Субъект</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объектная </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a:t>
                      </a:r>
                      <a:r>
                        <a:rPr kumimoji="0" lang="en-US" sz="1800" b="1" i="1" u="none" strike="noStrike" cap="none" normalizeH="0" baseline="0" dirty="0" smtClean="0">
                          <a:ln>
                            <a:noFill/>
                          </a:ln>
                          <a:solidFill>
                            <a:schemeClr val="tx1"/>
                          </a:solidFill>
                          <a:effectLst/>
                          <a:latin typeface="Arial" charset="0"/>
                          <a:ea typeface="Times New Roman" pitchFamily="18" charset="0"/>
                          <a:cs typeface="Arial" charset="0"/>
                        </a:rPr>
                        <a:t>S</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 – </a:t>
                      </a:r>
                      <a:r>
                        <a:rPr kumimoji="0" lang="en-US" sz="1800" b="1" i="1" u="none" strike="noStrike" cap="none" normalizeH="0" baseline="0" dirty="0" smtClean="0">
                          <a:ln>
                            <a:noFill/>
                          </a:ln>
                          <a:solidFill>
                            <a:schemeClr val="tx1"/>
                          </a:solidFill>
                          <a:effectLst/>
                          <a:latin typeface="Arial" charset="0"/>
                          <a:ea typeface="Times New Roman" pitchFamily="18" charset="0"/>
                          <a:cs typeface="Arial" charset="0"/>
                        </a:rPr>
                        <a:t>O</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Объект</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объектная </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a:t>
                      </a:r>
                      <a:r>
                        <a:rPr kumimoji="0" lang="en-US" sz="1800" b="1" i="1" u="none" strike="noStrike" cap="none" normalizeH="0" baseline="0" dirty="0" smtClean="0">
                          <a:ln>
                            <a:noFill/>
                          </a:ln>
                          <a:solidFill>
                            <a:schemeClr val="tx1"/>
                          </a:solidFill>
                          <a:effectLst/>
                          <a:latin typeface="Arial" charset="0"/>
                          <a:ea typeface="Times New Roman" pitchFamily="18" charset="0"/>
                          <a:cs typeface="Arial" charset="0"/>
                        </a:rPr>
                        <a:t>O</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 – </a:t>
                      </a:r>
                      <a:r>
                        <a:rPr kumimoji="0" lang="en-US" sz="1800" b="1" i="1" u="none" strike="noStrike" cap="none" normalizeH="0" baseline="0" dirty="0" smtClean="0">
                          <a:ln>
                            <a:noFill/>
                          </a:ln>
                          <a:solidFill>
                            <a:schemeClr val="tx1"/>
                          </a:solidFill>
                          <a:effectLst/>
                          <a:latin typeface="Arial" charset="0"/>
                          <a:ea typeface="Times New Roman" pitchFamily="18" charset="0"/>
                          <a:cs typeface="Arial" charset="0"/>
                        </a:rPr>
                        <a:t>O</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173695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Сфера </a:t>
                      </a:r>
                      <a:r>
                        <a:rPr kumimoji="0" lang="ru-RU" sz="1700" b="1" i="0" u="none" strike="noStrike" cap="none" normalizeH="0" baseline="0" dirty="0" smtClean="0">
                          <a:ln>
                            <a:noFill/>
                          </a:ln>
                          <a:solidFill>
                            <a:schemeClr val="tx1"/>
                          </a:solidFill>
                          <a:effectLst/>
                          <a:latin typeface="Arial" charset="0"/>
                          <a:ea typeface="Times New Roman" pitchFamily="18" charset="0"/>
                          <a:cs typeface="Arial" charset="0"/>
                        </a:rPr>
                        <a:t>культуры </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(европейского типа)</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Религия </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(внутренний мир личности </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 «</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спасение</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 души»)</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Философия </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(взаимодействие</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 «духа и материи»)</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Наука </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(материальный внешний мир</a:t>
                      </a:r>
                      <a:b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b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 – «законы </a:t>
                      </a:r>
                      <a:r>
                        <a:rPr kumimoji="0" lang="ru-RU" sz="1800" b="1" i="1" u="none" strike="noStrike" cap="none" normalizeH="0" baseline="0" dirty="0" smtClean="0">
                          <a:ln>
                            <a:noFill/>
                          </a:ln>
                          <a:solidFill>
                            <a:schemeClr val="tx1"/>
                          </a:solidFill>
                          <a:effectLst/>
                          <a:latin typeface="Arial" charset="0"/>
                          <a:ea typeface="Times New Roman" pitchFamily="18" charset="0"/>
                          <a:cs typeface="Arial" charset="0"/>
                        </a:rPr>
                        <a:t>сохранения</a:t>
                      </a:r>
                      <a:r>
                        <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rPr>
                        <a:t>»)</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graphicFrame>
        <p:nvGraphicFramePr>
          <p:cNvPr id="35042" name="Group 226"/>
          <p:cNvGraphicFramePr>
            <a:graphicFrameLocks noGrp="1"/>
          </p:cNvGraphicFramePr>
          <p:nvPr>
            <p:ph sz="quarter" idx="1"/>
          </p:nvPr>
        </p:nvGraphicFramePr>
        <p:xfrm>
          <a:off x="3003550" y="642938"/>
          <a:ext cx="2781300" cy="1898650"/>
        </p:xfrm>
        <a:graphic>
          <a:graphicData uri="http://schemas.openxmlformats.org/drawingml/2006/table">
            <a:tbl>
              <a:tblPr/>
              <a:tblGrid>
                <a:gridCol w="2781300"/>
              </a:tblGrid>
              <a:tr h="80803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Times New Roman" pitchFamily="18" charset="0"/>
                        </a:rPr>
                        <a:t>Стратегический</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a:t>
                      </a:r>
                      <a:b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(правление </a:t>
                      </a:r>
                      <a:r>
                        <a:rPr kumimoji="0" lang="ru-RU" sz="1800" b="0" i="0" u="none" strike="noStrike" cap="none" normalizeH="0" baseline="0" dirty="0" smtClean="0">
                          <a:ln>
                            <a:noFill/>
                          </a:ln>
                          <a:solidFill>
                            <a:schemeClr val="tx1"/>
                          </a:solidFill>
                          <a:effectLst/>
                          <a:latin typeface="Arial"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government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r>
              <a:tr h="9842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Конечный результат: соблюдены ли интересы?</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r>
            </a:tbl>
          </a:graphicData>
        </a:graphic>
      </p:graphicFrame>
      <p:graphicFrame>
        <p:nvGraphicFramePr>
          <p:cNvPr id="35036" name="Group 220"/>
          <p:cNvGraphicFramePr>
            <a:graphicFrameLocks noGrp="1"/>
          </p:cNvGraphicFramePr>
          <p:nvPr>
            <p:ph sz="quarter" idx="4"/>
          </p:nvPr>
        </p:nvGraphicFramePr>
        <p:xfrm>
          <a:off x="5180013" y="652463"/>
          <a:ext cx="3022600" cy="2222500"/>
        </p:xfrm>
        <a:graphic>
          <a:graphicData uri="http://schemas.openxmlformats.org/drawingml/2006/table">
            <a:tbl>
              <a:tblPr/>
              <a:tblGrid>
                <a:gridCol w="3022600"/>
              </a:tblGrid>
              <a:tr h="73977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Times New Roman" pitchFamily="18" charset="0"/>
                        </a:rPr>
                        <a:t>Тактический</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a:t>
                      </a:r>
                      <a:b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(управление </a:t>
                      </a:r>
                      <a:r>
                        <a:rPr kumimoji="0" lang="ru-RU" sz="1800" b="0" i="0" u="none" strike="noStrike" cap="none" normalizeH="0" baseline="0" dirty="0" smtClean="0">
                          <a:ln>
                            <a:noFill/>
                          </a:ln>
                          <a:solidFill>
                            <a:schemeClr val="tx1"/>
                          </a:solidFill>
                          <a:effectLst/>
                          <a:latin typeface="Arial"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management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13081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Соотношение целевых и фактических результатов </a:t>
                      </a:r>
                      <a:b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a:t>
                      </a:r>
                      <a:r>
                        <a:rPr kumimoji="0" lang="ru-RU" sz="1800" b="0" i="0" u="none" strike="noStrike" cap="none" normalizeH="0" baseline="0" dirty="0" smtClean="0">
                          <a:ln>
                            <a:noFill/>
                          </a:ln>
                          <a:solidFill>
                            <a:schemeClr val="tx1"/>
                          </a:solidFill>
                          <a:effectLst/>
                          <a:latin typeface="Arial"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план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vs </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факт</a:t>
                      </a:r>
                      <a:r>
                        <a:rPr kumimoji="0" lang="ru-RU" sz="1800" b="0" i="0" u="none" strike="noStrike" cap="none" normalizeH="0" baseline="0" dirty="0" smtClean="0">
                          <a:ln>
                            <a:noFill/>
                          </a:ln>
                          <a:solidFill>
                            <a:schemeClr val="tx1"/>
                          </a:solidFill>
                          <a:effectLst/>
                          <a:latin typeface="Arial"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выполнен ли план?</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graphicFrame>
        <p:nvGraphicFramePr>
          <p:cNvPr id="35045" name="Group 229"/>
          <p:cNvGraphicFramePr>
            <a:graphicFrameLocks noGrp="1"/>
          </p:cNvGraphicFramePr>
          <p:nvPr>
            <p:ph sz="quarter" idx="3"/>
          </p:nvPr>
        </p:nvGraphicFramePr>
        <p:xfrm>
          <a:off x="8062914" y="639763"/>
          <a:ext cx="2782887" cy="2684462"/>
        </p:xfrm>
        <a:graphic>
          <a:graphicData uri="http://schemas.openxmlformats.org/drawingml/2006/table">
            <a:tbl>
              <a:tblPr/>
              <a:tblGrid>
                <a:gridCol w="2782887"/>
              </a:tblGrid>
              <a:tr h="9144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Times New Roman" pitchFamily="18" charset="0"/>
                        </a:rPr>
                        <a:t>Экономический</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a:r>
                      <a:b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b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(производственные процессы, технологии)</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1770062">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Соотношение затрат и результатов (</a:t>
                      </a:r>
                      <a:r>
                        <a:rPr kumimoji="0" lang="ru-RU" sz="1800" b="0" i="0" u="none" strike="noStrike" cap="none" normalizeH="0" baseline="0" dirty="0" smtClean="0">
                          <a:ln>
                            <a:noFill/>
                          </a:ln>
                          <a:solidFill>
                            <a:schemeClr val="tx1"/>
                          </a:solidFill>
                          <a:effectLst/>
                          <a:latin typeface="Arial"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результаты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vs</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затраты</a:t>
                      </a:r>
                      <a:r>
                        <a:rPr kumimoji="0" lang="ru-RU" sz="1800" b="0" i="0" u="none" strike="noStrike" cap="none" normalizeH="0" baseline="0" dirty="0" smtClean="0">
                          <a:ln>
                            <a:noFill/>
                          </a:ln>
                          <a:solidFill>
                            <a:schemeClr val="tx1"/>
                          </a:solidFill>
                          <a:effectLst/>
                          <a:latin typeface="Arial"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 нет ли избыточных затрат, т. е. растрат?</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sp>
        <p:nvSpPr>
          <p:cNvPr id="35055" name="Rectangle 239"/>
          <p:cNvSpPr>
            <a:spLocks noChangeArrowheads="1"/>
          </p:cNvSpPr>
          <p:nvPr/>
        </p:nvSpPr>
        <p:spPr bwMode="auto">
          <a:xfrm>
            <a:off x="1524000" y="5835651"/>
            <a:ext cx="9380538"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sz="1600" b="1" dirty="0">
                <a:ea typeface="Times New Roman" panose="02020603050405020304" pitchFamily="18" charset="0"/>
                <a:cs typeface="Arial" panose="020B0604020202020204" pitchFamily="34" charset="0"/>
              </a:rPr>
              <a:t>Чувства </a:t>
            </a:r>
            <a:r>
              <a:rPr lang="ru-RU" altLang="ru-RU" sz="1600" dirty="0">
                <a:ea typeface="Times New Roman" panose="02020603050405020304" pitchFamily="18" charset="0"/>
                <a:cs typeface="Arial" panose="020B0604020202020204" pitchFamily="34" charset="0"/>
              </a:rPr>
              <a:t>(предполагающие наличие мудрости (</a:t>
            </a:r>
            <a:r>
              <a:rPr lang="ru-RU" altLang="ru-RU" sz="1600" b="1" dirty="0">
                <a:ea typeface="Times New Roman" panose="02020603050405020304" pitchFamily="18" charset="0"/>
                <a:cs typeface="Arial" panose="020B0604020202020204" pitchFamily="34" charset="0"/>
              </a:rPr>
              <a:t>софии</a:t>
            </a:r>
            <a:r>
              <a:rPr lang="ru-RU" altLang="ru-RU" sz="1600" dirty="0">
                <a:ea typeface="Times New Roman" panose="02020603050405020304" pitchFamily="18" charset="0"/>
                <a:cs typeface="Arial" panose="020B0604020202020204" pitchFamily="34" charset="0"/>
              </a:rPr>
              <a:t>) у «лица, принимающего решение»)</a:t>
            </a:r>
          </a:p>
        </p:txBody>
      </p:sp>
      <p:graphicFrame>
        <p:nvGraphicFramePr>
          <p:cNvPr id="35107" name="Group 291"/>
          <p:cNvGraphicFramePr>
            <a:graphicFrameLocks noGrp="1"/>
          </p:cNvGraphicFramePr>
          <p:nvPr/>
        </p:nvGraphicFramePr>
        <p:xfrm>
          <a:off x="1792289" y="6126164"/>
          <a:ext cx="7705725" cy="731838"/>
        </p:xfrm>
        <a:graphic>
          <a:graphicData uri="http://schemas.openxmlformats.org/drawingml/2006/table">
            <a:tbl>
              <a:tblPr/>
              <a:tblGrid>
                <a:gridCol w="2106612"/>
                <a:gridCol w="1368425"/>
                <a:gridCol w="2735263"/>
                <a:gridCol w="1495425"/>
              </a:tblGrid>
              <a:tr h="36591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Чувства:</a:t>
                      </a:r>
                      <a:endPar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Любви</a:t>
                      </a:r>
                      <a:r>
                        <a:rPr kumimoji="0" lang="ru-RU" sz="1800" b="0" i="0" u="none" strike="noStrike" cap="none" normalizeH="0" baseline="0" dirty="0" smtClean="0">
                          <a:ln>
                            <a:noFill/>
                          </a:ln>
                          <a:solidFill>
                            <a:schemeClr val="tx1"/>
                          </a:solidFill>
                          <a:effectLst/>
                          <a:latin typeface="Times New Roman" pitchFamily="18" charset="0"/>
                          <a:ea typeface="Times New Roman" pitchFamily="18" charset="0"/>
                          <a:cs typeface="Arial" charset="0"/>
                        </a:rPr>
                        <a:t> к</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Веры </a:t>
                      </a:r>
                      <a:r>
                        <a:rPr kumimoji="0" lang="ru-RU" sz="1800" b="0" i="0" u="none" strike="noStrike" cap="none" normalizeH="0" baseline="0" dirty="0" smtClean="0">
                          <a:ln>
                            <a:noFill/>
                          </a:ln>
                          <a:solidFill>
                            <a:schemeClr val="tx1"/>
                          </a:solidFill>
                          <a:effectLst/>
                          <a:latin typeface="Times New Roman" pitchFamily="18" charset="0"/>
                          <a:ea typeface="Times New Roman" pitchFamily="18" charset="0"/>
                          <a:cs typeface="Arial" charset="0"/>
                        </a:rPr>
                        <a:t>в</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Надежды </a:t>
                      </a:r>
                      <a:r>
                        <a:rPr kumimoji="0" lang="ru-RU" sz="1800" b="0" i="0" u="none" strike="noStrike" cap="none" normalizeH="0" baseline="0" dirty="0" smtClean="0">
                          <a:ln>
                            <a:noFill/>
                          </a:ln>
                          <a:solidFill>
                            <a:schemeClr val="tx1"/>
                          </a:solidFill>
                          <a:effectLst/>
                          <a:latin typeface="Times New Roman" pitchFamily="18" charset="0"/>
                          <a:ea typeface="Times New Roman" pitchFamily="18" charset="0"/>
                          <a:cs typeface="Arial" charset="0"/>
                        </a:rPr>
                        <a:t>на</a:t>
                      </a:r>
                      <a:endParaRPr kumimoji="0" lang="ru-RU"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FF00"/>
                    </a:solidFill>
                  </a:tcPr>
                </a:tc>
              </a:tr>
              <a:tr h="36591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Элементы:</a:t>
                      </a:r>
                      <a:endPar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цели</a:t>
                      </a:r>
                      <a:endPar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средства</a:t>
                      </a:r>
                      <a:endPar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Times New Roman" pitchFamily="18" charset="0"/>
                          <a:cs typeface="Arial" charset="0"/>
                        </a:rPr>
                        <a:t>результат</a:t>
                      </a:r>
                      <a:endParaRPr kumimoji="0" lang="ru-RU" sz="1800" b="1"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740" marB="4574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spTree>
    <p:extLst>
      <p:ext uri="{BB962C8B-B14F-4D97-AF65-F5344CB8AC3E}">
        <p14:creationId xmlns:p14="http://schemas.microsoft.com/office/powerpoint/2010/main" val="4151692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5046"/>
                                        </p:tgtEl>
                                        <p:attrNameLst>
                                          <p:attrName>style.visibility</p:attrName>
                                        </p:attrNameLst>
                                      </p:cBhvr>
                                      <p:to>
                                        <p:strVal val="visible"/>
                                      </p:to>
                                    </p:set>
                                    <p:animEffect transition="in" filter="wipe(up)">
                                      <p:cBhvr>
                                        <p:cTn id="7" dur="500"/>
                                        <p:tgtEl>
                                          <p:spTgt spid="35046"/>
                                        </p:tgtEl>
                                      </p:cBhvr>
                                    </p:animEffect>
                                  </p:childTnLst>
                                </p:cTn>
                              </p:par>
                              <p:par>
                                <p:cTn id="8" presetID="22" presetClass="entr" presetSubtype="1" fill="hold" nodeType="withEffect">
                                  <p:stCondLst>
                                    <p:cond delay="0"/>
                                  </p:stCondLst>
                                  <p:childTnLst>
                                    <p:set>
                                      <p:cBhvr>
                                        <p:cTn id="9" dur="1" fill="hold">
                                          <p:stCondLst>
                                            <p:cond delay="0"/>
                                          </p:stCondLst>
                                        </p:cTn>
                                        <p:tgtEl>
                                          <p:spTgt spid="34887">
                                            <p:txEl>
                                              <p:pRg st="0" end="0"/>
                                            </p:txEl>
                                          </p:spTgt>
                                        </p:tgtEl>
                                        <p:attrNameLst>
                                          <p:attrName>style.visibility</p:attrName>
                                        </p:attrNameLst>
                                      </p:cBhvr>
                                      <p:to>
                                        <p:strVal val="visible"/>
                                      </p:to>
                                    </p:set>
                                    <p:animEffect transition="in" filter="wipe(up)">
                                      <p:cBhvr>
                                        <p:cTn id="10" dur="500"/>
                                        <p:tgtEl>
                                          <p:spTgt spid="34887">
                                            <p:txEl>
                                              <p:pRg st="0" end="0"/>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5055">
                                            <p:txEl>
                                              <p:pRg st="0" end="0"/>
                                            </p:txEl>
                                          </p:spTgt>
                                        </p:tgtEl>
                                        <p:attrNameLst>
                                          <p:attrName>style.visibility</p:attrName>
                                        </p:attrNameLst>
                                      </p:cBhvr>
                                      <p:to>
                                        <p:strVal val="visible"/>
                                      </p:to>
                                    </p:set>
                                    <p:animEffect transition="in" filter="wipe(up)">
                                      <p:cBhvr>
                                        <p:cTn id="13" dur="500"/>
                                        <p:tgtEl>
                                          <p:spTgt spid="35055">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35042"/>
                                        </p:tgtEl>
                                        <p:attrNameLst>
                                          <p:attrName>style.visibility</p:attrName>
                                        </p:attrNameLst>
                                      </p:cBhvr>
                                      <p:to>
                                        <p:strVal val="visible"/>
                                      </p:to>
                                    </p:set>
                                    <p:animEffect transition="in" filter="wipe(left)">
                                      <p:cBhvr>
                                        <p:cTn id="18" dur="500"/>
                                        <p:tgtEl>
                                          <p:spTgt spid="3504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35036"/>
                                        </p:tgtEl>
                                        <p:attrNameLst>
                                          <p:attrName>style.visibility</p:attrName>
                                        </p:attrNameLst>
                                      </p:cBhvr>
                                      <p:to>
                                        <p:strVal val="visible"/>
                                      </p:to>
                                    </p:set>
                                    <p:animEffect transition="in" filter="wipe(left)">
                                      <p:cBhvr>
                                        <p:cTn id="23" dur="500"/>
                                        <p:tgtEl>
                                          <p:spTgt spid="3503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35045"/>
                                        </p:tgtEl>
                                        <p:attrNameLst>
                                          <p:attrName>style.visibility</p:attrName>
                                        </p:attrNameLst>
                                      </p:cBhvr>
                                      <p:to>
                                        <p:strVal val="visible"/>
                                      </p:to>
                                    </p:set>
                                    <p:animEffect transition="in" filter="wipe(left)">
                                      <p:cBhvr>
                                        <p:cTn id="28" dur="500"/>
                                        <p:tgtEl>
                                          <p:spTgt spid="3504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35111"/>
                                        </p:tgtEl>
                                        <p:attrNameLst>
                                          <p:attrName>style.visibility</p:attrName>
                                        </p:attrNameLst>
                                      </p:cBhvr>
                                      <p:to>
                                        <p:strVal val="visible"/>
                                      </p:to>
                                    </p:set>
                                    <p:animEffect transition="in" filter="wipe(up)">
                                      <p:cBhvr>
                                        <p:cTn id="33" dur="500"/>
                                        <p:tgtEl>
                                          <p:spTgt spid="3511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32" fill="hold" nodeType="clickEffect">
                                  <p:stCondLst>
                                    <p:cond delay="0"/>
                                  </p:stCondLst>
                                  <p:childTnLst>
                                    <p:set>
                                      <p:cBhvr>
                                        <p:cTn id="37" dur="1" fill="hold">
                                          <p:stCondLst>
                                            <p:cond delay="0"/>
                                          </p:stCondLst>
                                        </p:cTn>
                                        <p:tgtEl>
                                          <p:spTgt spid="35107"/>
                                        </p:tgtEl>
                                        <p:attrNameLst>
                                          <p:attrName>style.visibility</p:attrName>
                                        </p:attrNameLst>
                                      </p:cBhvr>
                                      <p:to>
                                        <p:strVal val="visible"/>
                                      </p:to>
                                    </p:set>
                                    <p:animEffect transition="in" filter="box(out)">
                                      <p:cBhvr>
                                        <p:cTn id="38" dur="500"/>
                                        <p:tgtEl>
                                          <p:spTgt spid="35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8121"/>
            <a:ext cx="10515600" cy="491328"/>
          </a:xfrm>
        </p:spPr>
        <p:txBody>
          <a:bodyPr>
            <a:normAutofit/>
          </a:bodyPr>
          <a:lstStyle/>
          <a:p>
            <a:pPr algn="ctr"/>
            <a:r>
              <a:rPr lang="ru-RU" sz="2400" b="1" dirty="0" smtClean="0"/>
              <a:t>Сравнение подходов </a:t>
            </a:r>
            <a:r>
              <a:rPr lang="en-US" sz="2400" b="1" dirty="0" smtClean="0"/>
              <a:t>Economics </a:t>
            </a:r>
            <a:r>
              <a:rPr lang="ru-RU" sz="2400" b="1" dirty="0" smtClean="0"/>
              <a:t>и </a:t>
            </a:r>
            <a:r>
              <a:rPr lang="en-US" sz="2400" b="1" dirty="0" smtClean="0"/>
              <a:t>Economy</a:t>
            </a:r>
            <a:r>
              <a:rPr lang="ru-RU" sz="2400" b="1" dirty="0" smtClean="0"/>
              <a:t> </a:t>
            </a:r>
            <a:endParaRPr lang="ru-RU" sz="2400"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588760179"/>
              </p:ext>
            </p:extLst>
          </p:nvPr>
        </p:nvGraphicFramePr>
        <p:xfrm>
          <a:off x="93617" y="483323"/>
          <a:ext cx="11924211" cy="6344920"/>
        </p:xfrm>
        <a:graphic>
          <a:graphicData uri="http://schemas.openxmlformats.org/drawingml/2006/table">
            <a:tbl>
              <a:tblPr firstRow="1" bandRow="1">
                <a:tableStyleId>{5C22544A-7EE6-4342-B048-85BDC9FD1C3A}</a:tableStyleId>
              </a:tblPr>
              <a:tblGrid>
                <a:gridCol w="591283"/>
                <a:gridCol w="2714849"/>
                <a:gridCol w="4137520"/>
                <a:gridCol w="4480559"/>
              </a:tblGrid>
              <a:tr h="0">
                <a:tc>
                  <a:txBody>
                    <a:bodyPr/>
                    <a:lstStyle/>
                    <a:p>
                      <a:endParaRPr lang="ru-RU" sz="1600" dirty="0"/>
                    </a:p>
                  </a:txBody>
                  <a:tcPr/>
                </a:tc>
                <a:tc>
                  <a:txBody>
                    <a:bodyPr/>
                    <a:lstStyle/>
                    <a:p>
                      <a:endParaRPr lang="ru-RU" sz="1600" dirty="0"/>
                    </a:p>
                  </a:txBody>
                  <a:tcPr/>
                </a:tc>
                <a:tc>
                  <a:txBody>
                    <a:bodyPr/>
                    <a:lstStyle/>
                    <a:p>
                      <a:pPr algn="ctr"/>
                      <a:r>
                        <a:rPr lang="en-US" sz="1600" dirty="0" smtClean="0"/>
                        <a:t>Economics </a:t>
                      </a:r>
                      <a:endParaRPr lang="ru-RU" sz="1600" dirty="0"/>
                    </a:p>
                  </a:txBody>
                  <a:tcPr/>
                </a:tc>
                <a:tc>
                  <a:txBody>
                    <a:bodyPr/>
                    <a:lstStyle/>
                    <a:p>
                      <a:pPr algn="ctr"/>
                      <a:r>
                        <a:rPr lang="en-US" sz="1600" dirty="0" smtClean="0">
                          <a:hlinkClick r:id="rId2" action="ppaction://hlinksldjump"/>
                        </a:rPr>
                        <a:t>Economy</a:t>
                      </a:r>
                      <a:r>
                        <a:rPr lang="ru-RU" sz="1600" dirty="0" smtClean="0">
                          <a:hlinkClick r:id="rId2" action="ppaction://hlinksldjump"/>
                        </a:rPr>
                        <a:t> </a:t>
                      </a:r>
                      <a:endParaRPr lang="ru-RU" sz="1600" dirty="0"/>
                    </a:p>
                  </a:txBody>
                  <a:tcP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hlinkClick r:id="rId3" action="ppaction://hlinksldjump"/>
                        </a:rPr>
                        <a:t>Условия </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u="sng" kern="1200" dirty="0" smtClean="0">
                          <a:solidFill>
                            <a:schemeClr val="dk1"/>
                          </a:solidFill>
                          <a:latin typeface="+mn-lt"/>
                          <a:ea typeface="+mn-ea"/>
                          <a:cs typeface="+mn-cs"/>
                        </a:rPr>
                        <a:t>Ограниченность</a:t>
                      </a:r>
                      <a:r>
                        <a:rPr lang="en-US" sz="1600" u="sng" kern="1200" baseline="0" dirty="0" smtClean="0">
                          <a:solidFill>
                            <a:schemeClr val="dk1"/>
                          </a:solidFill>
                          <a:latin typeface="+mn-lt"/>
                          <a:ea typeface="+mn-ea"/>
                          <a:cs typeface="+mn-cs"/>
                        </a:rPr>
                        <a:t> </a:t>
                      </a:r>
                      <a:r>
                        <a:rPr lang="ru-RU" sz="1600" u="sng" kern="1200" baseline="0" dirty="0" smtClean="0">
                          <a:solidFill>
                            <a:schemeClr val="dk1"/>
                          </a:solidFill>
                          <a:latin typeface="+mn-lt"/>
                          <a:ea typeface="+mn-ea"/>
                          <a:cs typeface="+mn-cs"/>
                        </a:rPr>
                        <a:t>(точнее, недостаточность)</a:t>
                      </a:r>
                      <a:r>
                        <a:rPr lang="ru-RU" sz="1600" u="sng" kern="1200" dirty="0" smtClean="0">
                          <a:solidFill>
                            <a:schemeClr val="dk1"/>
                          </a:solidFill>
                          <a:latin typeface="+mn-lt"/>
                          <a:ea typeface="+mn-ea"/>
                          <a:cs typeface="+mn-cs"/>
                        </a:rPr>
                        <a:t> </a:t>
                      </a:r>
                    </a:p>
                    <a:p>
                      <a:pPr marL="0" algn="ctr" defTabSz="914400" rtl="0" eaLnBrk="1" latinLnBrk="0" hangingPunct="1"/>
                      <a:r>
                        <a:rPr lang="ru-RU" sz="1600" kern="1200" dirty="0" smtClean="0">
                          <a:solidFill>
                            <a:schemeClr val="dk1"/>
                          </a:solidFill>
                          <a:latin typeface="+mn-lt"/>
                          <a:ea typeface="+mn-ea"/>
                          <a:cs typeface="+mn-cs"/>
                        </a:rPr>
                        <a:t>(= </a:t>
                      </a:r>
                      <a:r>
                        <a:rPr lang="ru-RU" sz="1600" b="1" kern="1200" dirty="0" smtClean="0">
                          <a:solidFill>
                            <a:schemeClr val="dk1"/>
                          </a:solidFill>
                          <a:latin typeface="+mn-lt"/>
                          <a:ea typeface="+mn-ea"/>
                          <a:cs typeface="+mn-cs"/>
                        </a:rPr>
                        <a:t>определенность</a:t>
                      </a:r>
                      <a:r>
                        <a:rPr lang="ru-RU" sz="1600" kern="1200" dirty="0" smtClean="0">
                          <a:solidFill>
                            <a:schemeClr val="dk1"/>
                          </a:solidFill>
                          <a:latin typeface="+mn-lt"/>
                          <a:ea typeface="+mn-ea"/>
                          <a:cs typeface="+mn-cs"/>
                        </a:rPr>
                        <a:t> «тихой сапой»)</a:t>
                      </a:r>
                    </a:p>
                  </a:txBody>
                  <a:tcPr anchor="ctr"/>
                </a:tc>
                <a:tc>
                  <a:txBody>
                    <a:bodyPr/>
                    <a:lstStyle/>
                    <a:p>
                      <a:pPr marL="0" algn="ctr" defTabSz="914400" rtl="0" eaLnBrk="1" latinLnBrk="0" hangingPunct="1"/>
                      <a:r>
                        <a:rPr lang="ru-RU" sz="1600" b="1" kern="1200" dirty="0" smtClean="0">
                          <a:solidFill>
                            <a:schemeClr val="dk1"/>
                          </a:solidFill>
                          <a:latin typeface="+mn-lt"/>
                          <a:ea typeface="+mn-ea"/>
                          <a:cs typeface="+mn-cs"/>
                          <a:hlinkClick r:id="rId4" action="ppaction://hlinksldjump"/>
                        </a:rPr>
                        <a:t>Неопределенность </a:t>
                      </a:r>
                      <a:endParaRPr lang="ru-RU" sz="1600" b="1" kern="1200" dirty="0" smtClean="0">
                        <a:solidFill>
                          <a:schemeClr val="dk1"/>
                        </a:solidFill>
                        <a:latin typeface="+mn-lt"/>
                        <a:ea typeface="+mn-ea"/>
                        <a:cs typeface="+mn-cs"/>
                      </a:endParaRPr>
                    </a:p>
                    <a:p>
                      <a:pPr marL="0" algn="ctr" defTabSz="914400" rtl="0" eaLnBrk="1" latinLnBrk="0" hangingPunct="1"/>
                      <a:r>
                        <a:rPr lang="ru-RU" sz="1600" kern="1200" dirty="0" smtClean="0">
                          <a:solidFill>
                            <a:schemeClr val="dk1"/>
                          </a:solidFill>
                          <a:latin typeface="+mn-lt"/>
                          <a:ea typeface="+mn-ea"/>
                          <a:cs typeface="+mn-cs"/>
                        </a:rPr>
                        <a:t>(внешняя </a:t>
                      </a:r>
                      <a:r>
                        <a:rPr lang="ru-RU" sz="2000" b="1" kern="1200" dirty="0" smtClean="0">
                          <a:solidFill>
                            <a:srgbClr val="FF0000"/>
                          </a:solidFill>
                          <a:latin typeface="+mn-lt"/>
                          <a:ea typeface="+mn-ea"/>
                          <a:cs typeface="+mn-cs"/>
                        </a:rPr>
                        <a:t>и</a:t>
                      </a:r>
                      <a:r>
                        <a:rPr lang="ru-RU" sz="1600" kern="1200" dirty="0" smtClean="0">
                          <a:solidFill>
                            <a:schemeClr val="dk1"/>
                          </a:solidFill>
                          <a:latin typeface="+mn-lt"/>
                          <a:ea typeface="+mn-ea"/>
                          <a:cs typeface="+mn-cs"/>
                        </a:rPr>
                        <a:t> внутренняя)</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2</a:t>
                      </a:r>
                      <a:endParaRPr lang="ru-RU" sz="1600" kern="1200" dirty="0">
                        <a:solidFill>
                          <a:schemeClr val="dk1"/>
                        </a:solidFill>
                        <a:latin typeface="+mn-lt"/>
                        <a:ea typeface="+mn-ea"/>
                        <a:cs typeface="+mn-cs"/>
                      </a:endParaRPr>
                    </a:p>
                  </a:txBody>
                  <a:tcPr anchor="ctr"/>
                </a:tc>
                <a:tc>
                  <a:txBody>
                    <a:bodyPr/>
                    <a:lstStyle/>
                    <a:p>
                      <a:pPr algn="ctr"/>
                      <a:r>
                        <a:rPr lang="ru-RU" sz="1600" dirty="0" smtClean="0"/>
                        <a:t>Движущие силы</a:t>
                      </a:r>
                      <a:endParaRPr lang="ru-RU" sz="1600" dirty="0"/>
                    </a:p>
                  </a:txBody>
                  <a:tcPr anchor="ctr"/>
                </a:tc>
                <a:tc>
                  <a:txBody>
                    <a:bodyPr/>
                    <a:lstStyle/>
                    <a:p>
                      <a:pPr algn="ctr"/>
                      <a:r>
                        <a:rPr lang="ru-RU" sz="1600" dirty="0" smtClean="0"/>
                        <a:t>Желания </a:t>
                      </a:r>
                      <a:r>
                        <a:rPr lang="en-US" sz="1600" dirty="0" smtClean="0"/>
                        <a:t>&gt; </a:t>
                      </a:r>
                      <a:r>
                        <a:rPr lang="ru-RU" sz="1600" dirty="0" smtClean="0"/>
                        <a:t>возможности</a:t>
                      </a:r>
                      <a:endParaRPr lang="ru-RU" sz="1600" dirty="0"/>
                    </a:p>
                  </a:txBody>
                  <a:tcPr anchor="ctr"/>
                </a:tc>
                <a:tc>
                  <a:txBody>
                    <a:bodyPr/>
                    <a:lstStyle/>
                    <a:p>
                      <a:pPr algn="ctr"/>
                      <a:r>
                        <a:rPr lang="ru-RU" sz="1600" dirty="0" smtClean="0"/>
                        <a:t>Интересы сохранения/изменения</a:t>
                      </a:r>
                      <a:endParaRPr lang="ru-RU" sz="1600" dirty="0"/>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3</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hlinkClick r:id="rId5" action="ppaction://hlinksldjump"/>
                        </a:rPr>
                        <a:t>Время </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Статика</a:t>
                      </a: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Динамика (интересы: </a:t>
                      </a:r>
                      <a:r>
                        <a:rPr lang="en-US" sz="1600" kern="1200" dirty="0" smtClean="0">
                          <a:solidFill>
                            <a:schemeClr val="dk1"/>
                          </a:solidFill>
                          <a:latin typeface="+mn-lt"/>
                          <a:ea typeface="+mn-ea"/>
                          <a:cs typeface="+mn-cs"/>
                        </a:rPr>
                        <a:t>Inter-Est Rate?</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4</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Действия</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Выбор (целей?)</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hlinkClick r:id="rId6" action="ppaction://hlinksldjump"/>
                        </a:rPr>
                        <a:t>Поиск/планирование </a:t>
                      </a:r>
                      <a:r>
                        <a:rPr lang="ru-RU" sz="1600" kern="1200" dirty="0" smtClean="0">
                          <a:solidFill>
                            <a:schemeClr val="dk1"/>
                          </a:solidFill>
                          <a:latin typeface="+mn-lt"/>
                          <a:ea typeface="+mn-ea"/>
                          <a:cs typeface="+mn-cs"/>
                        </a:rPr>
                        <a:t>(</a:t>
                      </a:r>
                      <a:r>
                        <a:rPr lang="ru-RU" sz="1600" dirty="0" smtClean="0">
                          <a:hlinkClick r:id="rId7" action="ppaction://hlinksldjump"/>
                        </a:rPr>
                        <a:t>цели </a:t>
                      </a:r>
                      <a:r>
                        <a:rPr lang="ru-RU" sz="1600" dirty="0" smtClean="0">
                          <a:sym typeface="Wingdings" panose="05000000000000000000" pitchFamily="2" charset="2"/>
                          <a:hlinkClick r:id="rId7" action="ppaction://hlinksldjump"/>
                        </a:rPr>
                        <a:t> </a:t>
                      </a:r>
                      <a:r>
                        <a:rPr lang="ru-RU" sz="1600" dirty="0" smtClean="0">
                          <a:hlinkClick r:id="rId7" action="ppaction://hlinksldjump"/>
                        </a:rPr>
                        <a:t>средства</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algn="ctr"/>
                      <a:r>
                        <a:rPr lang="ru-RU" sz="1600" kern="1200" dirty="0" smtClean="0">
                          <a:solidFill>
                            <a:schemeClr val="dk1"/>
                          </a:solidFill>
                          <a:latin typeface="+mn-lt"/>
                          <a:ea typeface="+mn-ea"/>
                          <a:cs typeface="+mn-cs"/>
                        </a:rPr>
                        <a:t>5</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Тип хоз. деятельности</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b="1" kern="1200" dirty="0" smtClean="0">
                          <a:solidFill>
                            <a:srgbClr val="FF0000"/>
                          </a:solidFill>
                          <a:latin typeface="+mn-lt"/>
                          <a:ea typeface="+mn-ea"/>
                          <a:cs typeface="+mn-cs"/>
                        </a:rPr>
                        <a:t>Обмен</a:t>
                      </a:r>
                      <a:r>
                        <a:rPr lang="ru-RU" sz="1600" kern="1200" dirty="0" smtClean="0">
                          <a:solidFill>
                            <a:srgbClr val="FF0000"/>
                          </a:solidFill>
                          <a:latin typeface="+mn-lt"/>
                          <a:ea typeface="+mn-ea"/>
                          <a:cs typeface="+mn-cs"/>
                        </a:rPr>
                        <a:t> </a:t>
                      </a:r>
                      <a:r>
                        <a:rPr lang="ru-RU" sz="1600" kern="1200" dirty="0" smtClean="0">
                          <a:solidFill>
                            <a:schemeClr val="dk1"/>
                          </a:solidFill>
                          <a:latin typeface="+mn-lt"/>
                          <a:ea typeface="+mn-ea"/>
                          <a:cs typeface="+mn-cs"/>
                        </a:rPr>
                        <a:t>(ограниченными</a:t>
                      </a:r>
                      <a:r>
                        <a:rPr lang="ru-RU" sz="1600" kern="1200" baseline="0" dirty="0" smtClean="0">
                          <a:solidFill>
                            <a:schemeClr val="dk1"/>
                          </a:solidFill>
                          <a:latin typeface="+mn-lt"/>
                          <a:ea typeface="+mn-ea"/>
                          <a:cs typeface="+mn-cs"/>
                        </a:rPr>
                        <a:t> </a:t>
                      </a:r>
                      <a:r>
                        <a:rPr lang="ru-RU" sz="1600" kern="1200" dirty="0" smtClean="0">
                          <a:solidFill>
                            <a:schemeClr val="dk1"/>
                          </a:solidFill>
                          <a:latin typeface="+mn-lt"/>
                          <a:ea typeface="+mn-ea"/>
                          <a:cs typeface="+mn-cs"/>
                        </a:rPr>
                        <a:t>благами)</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b="1" kern="1200" dirty="0" smtClean="0">
                          <a:solidFill>
                            <a:srgbClr val="FF0000"/>
                          </a:solidFill>
                          <a:latin typeface="+mn-lt"/>
                          <a:ea typeface="+mn-ea"/>
                          <a:cs typeface="+mn-cs"/>
                        </a:rPr>
                        <a:t>Производство</a:t>
                      </a:r>
                      <a:r>
                        <a:rPr lang="ru-RU" sz="1600" kern="1200" dirty="0" smtClean="0">
                          <a:solidFill>
                            <a:srgbClr val="FF0000"/>
                          </a:solidFill>
                          <a:latin typeface="+mn-lt"/>
                          <a:ea typeface="+mn-ea"/>
                          <a:cs typeface="+mn-cs"/>
                        </a:rPr>
                        <a:t> </a:t>
                      </a:r>
                      <a:r>
                        <a:rPr lang="ru-RU" sz="1600" kern="1200" dirty="0" smtClean="0">
                          <a:solidFill>
                            <a:schemeClr val="dk1"/>
                          </a:solidFill>
                          <a:latin typeface="+mn-lt"/>
                          <a:ea typeface="+mn-ea"/>
                          <a:cs typeface="+mn-cs"/>
                        </a:rPr>
                        <a:t>(определенной</a:t>
                      </a:r>
                      <a:r>
                        <a:rPr lang="ru-RU" sz="1600" kern="1200" baseline="0" dirty="0" smtClean="0">
                          <a:solidFill>
                            <a:schemeClr val="dk1"/>
                          </a:solidFill>
                          <a:latin typeface="+mn-lt"/>
                          <a:ea typeface="+mn-ea"/>
                          <a:cs typeface="+mn-cs"/>
                        </a:rPr>
                        <a:t> жизни</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algn="ctr"/>
                      <a:r>
                        <a:rPr lang="ru-RU" sz="1600" kern="1200" dirty="0" smtClean="0">
                          <a:solidFill>
                            <a:schemeClr val="dk1"/>
                          </a:solidFill>
                          <a:latin typeface="+mn-lt"/>
                          <a:ea typeface="+mn-ea"/>
                          <a:cs typeface="+mn-cs"/>
                        </a:rPr>
                        <a:t>6</a:t>
                      </a:r>
                      <a:endParaRPr lang="ru-RU" sz="1600" kern="1200" dirty="0">
                        <a:solidFill>
                          <a:schemeClr val="dk1"/>
                        </a:solidFill>
                        <a:latin typeface="+mn-lt"/>
                        <a:ea typeface="+mn-ea"/>
                        <a:cs typeface="+mn-cs"/>
                      </a:endParaRPr>
                    </a:p>
                  </a:txBody>
                  <a:tcPr anchor="ctr"/>
                </a:tc>
                <a:tc>
                  <a:txBody>
                    <a:bodyPr/>
                    <a:lstStyle/>
                    <a:p>
                      <a:pPr algn="ctr"/>
                      <a:r>
                        <a:rPr lang="ru-RU" sz="1600" kern="1200" dirty="0" smtClean="0">
                          <a:solidFill>
                            <a:schemeClr val="dk1"/>
                          </a:solidFill>
                          <a:latin typeface="+mn-lt"/>
                          <a:ea typeface="+mn-ea"/>
                          <a:cs typeface="+mn-cs"/>
                        </a:rPr>
                        <a:t>Что сравнивается</a:t>
                      </a:r>
                      <a:endParaRPr lang="ru-RU" sz="1600" kern="1200" dirty="0">
                        <a:solidFill>
                          <a:schemeClr val="dk1"/>
                        </a:solidFill>
                        <a:latin typeface="+mn-lt"/>
                        <a:ea typeface="+mn-ea"/>
                        <a:cs typeface="+mn-cs"/>
                      </a:endParaRPr>
                    </a:p>
                  </a:txBody>
                  <a:tcPr anchor="ctr"/>
                </a:tc>
                <a:tc>
                  <a:txBody>
                    <a:bodyPr/>
                    <a:lstStyle/>
                    <a:p>
                      <a:pPr algn="ctr"/>
                      <a:r>
                        <a:rPr lang="ru-RU" sz="1600" kern="1200" dirty="0" smtClean="0">
                          <a:solidFill>
                            <a:schemeClr val="dk1"/>
                          </a:solidFill>
                          <a:latin typeface="+mn-lt"/>
                          <a:ea typeface="+mn-ea"/>
                          <a:cs typeface="+mn-cs"/>
                          <a:hlinkClick r:id="rId8" action="ppaction://hlinksldjump"/>
                        </a:rPr>
                        <a:t>Издержки и выгода </a:t>
                      </a:r>
                      <a:endParaRPr lang="ru-RU" sz="1600" kern="1200" dirty="0" smtClean="0">
                        <a:solidFill>
                          <a:schemeClr val="dk1"/>
                        </a:solidFill>
                        <a:latin typeface="+mn-lt"/>
                        <a:ea typeface="+mn-ea"/>
                        <a:cs typeface="+mn-cs"/>
                      </a:endParaRPr>
                    </a:p>
                    <a:p>
                      <a:pPr algn="ctr"/>
                      <a:r>
                        <a:rPr lang="ru-RU"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cost</a:t>
                      </a:r>
                      <a:r>
                        <a:rPr lang="ru-RU" sz="1600" kern="1200" dirty="0" smtClean="0">
                          <a:solidFill>
                            <a:schemeClr val="dk1"/>
                          </a:solidFill>
                          <a:latin typeface="+mn-lt"/>
                          <a:ea typeface="+mn-ea"/>
                          <a:cs typeface="+mn-cs"/>
                        </a:rPr>
                        <a:t> </a:t>
                      </a:r>
                      <a:r>
                        <a:rPr lang="en-US" sz="1600" kern="1200" dirty="0" smtClean="0">
                          <a:solidFill>
                            <a:schemeClr val="dk1"/>
                          </a:solidFill>
                          <a:latin typeface="+mn-lt"/>
                          <a:ea typeface="+mn-ea"/>
                          <a:cs typeface="+mn-cs"/>
                          <a:sym typeface="Wingdings" panose="05000000000000000000" pitchFamily="2" charset="2"/>
                        </a:rPr>
                        <a:t></a:t>
                      </a:r>
                      <a:r>
                        <a:rPr lang="ru-RU" sz="1600" kern="1200" dirty="0" smtClean="0">
                          <a:solidFill>
                            <a:schemeClr val="dk1"/>
                          </a:solidFill>
                          <a:latin typeface="+mn-lt"/>
                          <a:ea typeface="+mn-ea"/>
                          <a:cs typeface="+mn-cs"/>
                          <a:sym typeface="Wingdings" panose="05000000000000000000" pitchFamily="2" charset="2"/>
                        </a:rPr>
                        <a:t> </a:t>
                      </a:r>
                      <a:r>
                        <a:rPr lang="en-US" sz="1600" kern="1200" dirty="0" smtClean="0">
                          <a:solidFill>
                            <a:schemeClr val="dk1"/>
                          </a:solidFill>
                          <a:latin typeface="+mn-lt"/>
                          <a:ea typeface="+mn-ea"/>
                          <a:cs typeface="+mn-cs"/>
                        </a:rPr>
                        <a:t>benefit</a:t>
                      </a:r>
                      <a:r>
                        <a:rPr lang="ru-RU"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 </a:t>
                      </a:r>
                      <a:r>
                        <a:rPr lang="en-US" sz="1600" b="1" kern="1200" dirty="0" smtClean="0">
                          <a:solidFill>
                            <a:srgbClr val="FF0000"/>
                          </a:solidFill>
                          <a:latin typeface="+mn-lt"/>
                          <a:ea typeface="+mn-ea"/>
                          <a:cs typeface="+mn-cs"/>
                        </a:rPr>
                        <a:t>Opportunity cost!</a:t>
                      </a:r>
                      <a:r>
                        <a:rPr lang="en-US"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c>
                  <a:txBody>
                    <a:bodyPr/>
                    <a:lstStyle/>
                    <a:p>
                      <a:pPr algn="ctr"/>
                      <a:r>
                        <a:rPr lang="ru-RU" sz="1600" kern="1200" dirty="0" smtClean="0">
                          <a:solidFill>
                            <a:schemeClr val="dk1"/>
                          </a:solidFill>
                          <a:latin typeface="+mn-lt"/>
                          <a:ea typeface="+mn-ea"/>
                          <a:cs typeface="+mn-cs"/>
                        </a:rPr>
                        <a:t>Затраты и результаты </a:t>
                      </a:r>
                      <a:r>
                        <a:rPr lang="en-US" sz="1600" kern="1200" dirty="0" smtClean="0">
                          <a:solidFill>
                            <a:schemeClr val="dk1"/>
                          </a:solidFill>
                          <a:latin typeface="+mn-lt"/>
                          <a:ea typeface="+mn-ea"/>
                          <a:cs typeface="+mn-cs"/>
                        </a:rPr>
                        <a:t/>
                      </a:r>
                      <a:br>
                        <a:rPr lang="en-US" sz="1600" kern="1200" dirty="0" smtClean="0">
                          <a:solidFill>
                            <a:schemeClr val="dk1"/>
                          </a:solidFill>
                          <a:latin typeface="+mn-lt"/>
                          <a:ea typeface="+mn-ea"/>
                          <a:cs typeface="+mn-cs"/>
                        </a:rPr>
                      </a:br>
                      <a:r>
                        <a:rPr lang="en-US" sz="1600" kern="1200" dirty="0" smtClean="0">
                          <a:solidFill>
                            <a:schemeClr val="dk1"/>
                          </a:solidFill>
                          <a:latin typeface="+mn-lt"/>
                          <a:ea typeface="+mn-ea"/>
                          <a:cs typeface="+mn-cs"/>
                        </a:rPr>
                        <a:t>(input</a:t>
                      </a:r>
                      <a:r>
                        <a:rPr lang="ru-RU" sz="1600" kern="1200" dirty="0" smtClean="0">
                          <a:solidFill>
                            <a:schemeClr val="dk1"/>
                          </a:solidFill>
                          <a:latin typeface="+mn-lt"/>
                          <a:ea typeface="+mn-ea"/>
                          <a:cs typeface="+mn-cs"/>
                        </a:rPr>
                        <a:t> </a:t>
                      </a:r>
                      <a:r>
                        <a:rPr lang="en-US" sz="1600" kern="1200" dirty="0" smtClean="0">
                          <a:solidFill>
                            <a:schemeClr val="dk1"/>
                          </a:solidFill>
                          <a:latin typeface="+mn-lt"/>
                          <a:ea typeface="+mn-ea"/>
                          <a:cs typeface="+mn-cs"/>
                          <a:sym typeface="Wingdings" panose="05000000000000000000" pitchFamily="2" charset="2"/>
                        </a:rPr>
                        <a:t></a:t>
                      </a:r>
                      <a:r>
                        <a:rPr lang="ru-RU" sz="1600" kern="1200" dirty="0" smtClean="0">
                          <a:solidFill>
                            <a:schemeClr val="dk1"/>
                          </a:solidFill>
                          <a:latin typeface="+mn-lt"/>
                          <a:ea typeface="+mn-ea"/>
                          <a:cs typeface="+mn-cs"/>
                          <a:sym typeface="Wingdings" panose="05000000000000000000" pitchFamily="2" charset="2"/>
                        </a:rPr>
                        <a:t> </a:t>
                      </a:r>
                      <a:r>
                        <a:rPr lang="en-US" sz="1600" kern="1200" dirty="0" smtClean="0">
                          <a:solidFill>
                            <a:schemeClr val="dk1"/>
                          </a:solidFill>
                          <a:latin typeface="+mn-lt"/>
                          <a:ea typeface="+mn-ea"/>
                          <a:cs typeface="+mn-cs"/>
                        </a:rPr>
                        <a:t>output</a:t>
                      </a:r>
                      <a:r>
                        <a:rPr lang="ru-RU" sz="1600" kern="1200" dirty="0" smtClean="0">
                          <a:solidFill>
                            <a:schemeClr val="dk1"/>
                          </a:solidFill>
                          <a:latin typeface="+mn-lt"/>
                          <a:ea typeface="+mn-ea"/>
                          <a:cs typeface="+mn-cs"/>
                        </a:rPr>
                        <a:t>. </a:t>
                      </a:r>
                      <a:r>
                        <a:rPr lang="en-US" sz="1600" b="1" kern="1200" dirty="0" smtClean="0">
                          <a:solidFill>
                            <a:srgbClr val="FF0000"/>
                          </a:solidFill>
                          <a:latin typeface="+mn-lt"/>
                          <a:ea typeface="+mn-ea"/>
                          <a:cs typeface="+mn-cs"/>
                        </a:rPr>
                        <a:t>Outcome!!!)</a:t>
                      </a:r>
                      <a:endParaRPr lang="ru-RU" sz="1600" b="1" kern="1200" dirty="0">
                        <a:solidFill>
                          <a:srgbClr val="FF0000"/>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7</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Взаимосвязь средств</a:t>
                      </a:r>
                      <a:endParaRPr lang="ru-RU" sz="1600" kern="1200" dirty="0">
                        <a:solidFill>
                          <a:schemeClr val="dk1"/>
                        </a:solidFill>
                        <a:latin typeface="+mn-lt"/>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kern="1200" dirty="0" smtClean="0">
                          <a:solidFill>
                            <a:schemeClr val="dk1"/>
                          </a:solidFill>
                          <a:latin typeface="+mn-lt"/>
                          <a:ea typeface="+mn-ea"/>
                          <a:cs typeface="+mn-cs"/>
                        </a:rPr>
                        <a:t>Частичная взаимозаменяемость</a:t>
                      </a:r>
                    </a:p>
                    <a:p>
                      <a:pPr marL="0" algn="ctr" defTabSz="914400" rtl="0" eaLnBrk="1" latinLnBrk="0" hangingPunct="1"/>
                      <a:r>
                        <a:rPr lang="ru-RU" sz="1600" kern="1200" dirty="0" smtClean="0">
                          <a:solidFill>
                            <a:schemeClr val="dk1"/>
                          </a:solidFill>
                          <a:latin typeface="+mn-lt"/>
                          <a:ea typeface="+mn-ea"/>
                          <a:cs typeface="+mn-cs"/>
                        </a:rPr>
                        <a:t>«Производственная» функция</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kern="1200" dirty="0" smtClean="0">
                          <a:solidFill>
                            <a:schemeClr val="dk1"/>
                          </a:solidFill>
                          <a:latin typeface="+mn-lt"/>
                          <a:ea typeface="+mn-ea"/>
                          <a:cs typeface="+mn-cs"/>
                        </a:rPr>
                        <a:t>Строгая взаимодополняемость</a:t>
                      </a:r>
                    </a:p>
                    <a:p>
                      <a:pPr marL="0" algn="ctr" defTabSz="914400" rtl="0" eaLnBrk="1" latinLnBrk="0" hangingPunct="1"/>
                      <a:r>
                        <a:rPr lang="ru-RU" sz="1600" kern="1200" dirty="0" smtClean="0">
                          <a:solidFill>
                            <a:schemeClr val="dk1"/>
                          </a:solidFill>
                          <a:latin typeface="+mn-lt"/>
                          <a:ea typeface="+mn-ea"/>
                          <a:cs typeface="+mn-cs"/>
                          <a:hlinkClick r:id="rId9" action="ppaction://hlinksldjump"/>
                        </a:rPr>
                        <a:t>Технологии («Леонтьевская» ПФ)</a:t>
                      </a:r>
                      <a:endParaRPr lang="ru-RU" sz="1600" kern="1200" dirty="0" smtClean="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8</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Детализация средств</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Факторы </a:t>
                      </a:r>
                      <a:r>
                        <a:rPr lang="ru-RU" sz="2000" b="1" kern="1200" dirty="0" smtClean="0">
                          <a:solidFill>
                            <a:srgbClr val="FF0000"/>
                          </a:solidFill>
                          <a:latin typeface="+mn-lt"/>
                          <a:ea typeface="+mn-ea"/>
                          <a:cs typeface="+mn-cs"/>
                          <a:sym typeface="Symbol" panose="05050102010706020507" pitchFamily="18" charset="2"/>
                        </a:rPr>
                        <a:t> </a:t>
                      </a:r>
                      <a:r>
                        <a:rPr lang="ru-RU" sz="1600" kern="1200" dirty="0" smtClean="0">
                          <a:solidFill>
                            <a:schemeClr val="dk1"/>
                          </a:solidFill>
                          <a:latin typeface="+mn-lt"/>
                          <a:ea typeface="+mn-ea"/>
                          <a:cs typeface="+mn-cs"/>
                        </a:rPr>
                        <a:t>Ресурсы</a:t>
                      </a:r>
                      <a:endParaRPr lang="ru-RU" sz="1600" kern="1200" dirty="0">
                        <a:solidFill>
                          <a:schemeClr val="dk1"/>
                        </a:solidFill>
                        <a:latin typeface="+mn-lt"/>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kern="1200" dirty="0" smtClean="0">
                          <a:solidFill>
                            <a:schemeClr val="dk1"/>
                          </a:solidFill>
                          <a:latin typeface="+mn-lt"/>
                          <a:ea typeface="+mn-ea"/>
                          <a:cs typeface="+mn-cs"/>
                          <a:hlinkClick r:id="rId10" action="ppaction://hlinksldjump"/>
                        </a:rPr>
                        <a:t>Факторы + Ресурсы </a:t>
                      </a:r>
                      <a:r>
                        <a:rPr lang="ru-RU" sz="1600" kern="1200" dirty="0" smtClean="0">
                          <a:solidFill>
                            <a:schemeClr val="dk1"/>
                          </a:solidFill>
                          <a:latin typeface="+mn-lt"/>
                          <a:ea typeface="+mn-ea"/>
                          <a:cs typeface="+mn-cs"/>
                        </a:rPr>
                        <a:t>(«три +</a:t>
                      </a:r>
                      <a:r>
                        <a:rPr lang="ru-RU" sz="1600" kern="1200" baseline="0" dirty="0" smtClean="0">
                          <a:solidFill>
                            <a:schemeClr val="dk1"/>
                          </a:solidFill>
                          <a:latin typeface="+mn-lt"/>
                          <a:ea typeface="+mn-ea"/>
                          <a:cs typeface="+mn-cs"/>
                        </a:rPr>
                        <a:t> три»</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9</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Ориентация хозяйства</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Рыночная </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Натуральная (?) </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10</a:t>
                      </a:r>
                      <a:endParaRPr lang="ru-RU" sz="1600" kern="1200" dirty="0">
                        <a:solidFill>
                          <a:schemeClr val="dk1"/>
                        </a:solidFill>
                        <a:latin typeface="+mn-lt"/>
                        <a:ea typeface="+mn-ea"/>
                        <a:cs typeface="+mn-cs"/>
                      </a:endParaRPr>
                    </a:p>
                  </a:txBody>
                  <a:tcPr anchor="ctr"/>
                </a:tc>
                <a:tc>
                  <a:txBody>
                    <a:bodyPr/>
                    <a:lstStyle/>
                    <a:p>
                      <a:pPr algn="ctr"/>
                      <a:r>
                        <a:rPr lang="ru-RU" sz="1600" dirty="0" smtClean="0">
                          <a:hlinkClick r:id="rId11" action="ppaction://hlinksldjump"/>
                        </a:rPr>
                        <a:t>Образ жизни</a:t>
                      </a:r>
                      <a:endParaRPr lang="ru-RU" sz="1600" dirty="0"/>
                    </a:p>
                  </a:txBody>
                  <a:tcPr anchor="ctr"/>
                </a:tc>
                <a:tc>
                  <a:txBody>
                    <a:bodyPr/>
                    <a:lstStyle/>
                    <a:p>
                      <a:pPr algn="ctr"/>
                      <a:r>
                        <a:rPr lang="ru-RU" sz="1600" dirty="0" smtClean="0"/>
                        <a:t>Кочевой</a:t>
                      </a:r>
                      <a:endParaRPr lang="ru-RU" sz="1600" dirty="0"/>
                    </a:p>
                  </a:txBody>
                  <a:tcPr anchor="ctr"/>
                </a:tc>
                <a:tc>
                  <a:txBody>
                    <a:bodyPr/>
                    <a:lstStyle/>
                    <a:p>
                      <a:pPr algn="ctr"/>
                      <a:r>
                        <a:rPr lang="ru-RU" sz="1600" dirty="0" smtClean="0"/>
                        <a:t>Оседлый</a:t>
                      </a:r>
                      <a:endParaRPr lang="ru-RU" sz="1600" dirty="0"/>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11</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Социальность</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Множество одновременно общающихся ЛПР (агентов, индивидов)</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Многопоколенная</a:t>
                      </a:r>
                      <a:r>
                        <a:rPr lang="ru-RU" sz="1600" kern="1200" baseline="0" dirty="0" smtClean="0">
                          <a:solidFill>
                            <a:schemeClr val="dk1"/>
                          </a:solidFill>
                          <a:latin typeface="+mn-lt"/>
                          <a:ea typeface="+mn-ea"/>
                          <a:cs typeface="+mn-cs"/>
                        </a:rPr>
                        <a:t> общность</a:t>
                      </a:r>
                      <a:br>
                        <a:rPr lang="ru-RU" sz="1600" kern="1200" baseline="0" dirty="0" smtClean="0">
                          <a:solidFill>
                            <a:schemeClr val="dk1"/>
                          </a:solidFill>
                          <a:latin typeface="+mn-lt"/>
                          <a:ea typeface="+mn-ea"/>
                          <a:cs typeface="+mn-cs"/>
                        </a:rPr>
                      </a:br>
                      <a:r>
                        <a:rPr lang="ru-RU" sz="1600" kern="1200" baseline="0" dirty="0" smtClean="0">
                          <a:solidFill>
                            <a:schemeClr val="dk1"/>
                          </a:solidFill>
                          <a:latin typeface="+mn-lt"/>
                          <a:ea typeface="+mn-ea"/>
                          <a:cs typeface="+mn-cs"/>
                        </a:rPr>
                        <a:t>(включая тех, кого уже и еще нет)</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12</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hlinkClick r:id="rId12" action="ppaction://hlinksldjump"/>
                        </a:rPr>
                        <a:t>Доминирующий тип обмена</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Купля-продажа, мена</a:t>
                      </a:r>
                      <a:r>
                        <a:rPr lang="ru-RU" sz="1600" kern="1200" baseline="0" dirty="0" smtClean="0">
                          <a:solidFill>
                            <a:schemeClr val="dk1"/>
                          </a:solidFill>
                          <a:latin typeface="+mn-lt"/>
                          <a:ea typeface="+mn-ea"/>
                          <a:cs typeface="+mn-cs"/>
                        </a:rPr>
                        <a:t> </a:t>
                      </a:r>
                    </a:p>
                    <a:p>
                      <a:pPr marL="0" algn="ctr" defTabSz="914400" rtl="0" eaLnBrk="1" latinLnBrk="0" hangingPunct="1"/>
                      <a:r>
                        <a:rPr lang="ru-RU" sz="1600" kern="1200" baseline="0" dirty="0" smtClean="0">
                          <a:solidFill>
                            <a:schemeClr val="dk1"/>
                          </a:solidFill>
                          <a:latin typeface="+mn-lt"/>
                          <a:ea typeface="+mn-ea"/>
                          <a:cs typeface="+mn-cs"/>
                        </a:rPr>
                        <a:t>(«здесь и сейчас»)</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2000" b="1" kern="1200" dirty="0" smtClean="0">
                          <a:solidFill>
                            <a:srgbClr val="FF0000"/>
                          </a:solidFill>
                          <a:latin typeface="+mn-lt"/>
                          <a:ea typeface="+mn-ea"/>
                          <a:cs typeface="+mn-cs"/>
                          <a:hlinkClick r:id="rId13" action="ppaction://hlinksldjump"/>
                        </a:rPr>
                        <a:t>А</a:t>
                      </a:r>
                      <a:r>
                        <a:rPr lang="ru-RU" sz="1600" kern="1200" dirty="0" smtClean="0">
                          <a:solidFill>
                            <a:schemeClr val="dk1"/>
                          </a:solidFill>
                          <a:latin typeface="+mn-lt"/>
                          <a:ea typeface="+mn-ea"/>
                          <a:cs typeface="+mn-cs"/>
                          <a:hlinkClick r:id="rId13" action="ppaction://hlinksldjump"/>
                        </a:rPr>
                        <a:t>ренда-рента </a:t>
                      </a:r>
                      <a:br>
                        <a:rPr lang="ru-RU" sz="1600" kern="1200" dirty="0" smtClean="0">
                          <a:solidFill>
                            <a:schemeClr val="dk1"/>
                          </a:solidFill>
                          <a:latin typeface="+mn-lt"/>
                          <a:ea typeface="+mn-ea"/>
                          <a:cs typeface="+mn-cs"/>
                          <a:hlinkClick r:id="rId13" action="ppaction://hlinksldjump"/>
                        </a:rPr>
                      </a:br>
                      <a:r>
                        <a:rPr lang="ru-RU" sz="1600" kern="1200" dirty="0" smtClean="0">
                          <a:solidFill>
                            <a:schemeClr val="dk1"/>
                          </a:solidFill>
                          <a:latin typeface="+mn-lt"/>
                          <a:ea typeface="+mn-ea"/>
                          <a:cs typeface="+mn-cs"/>
                        </a:rPr>
                        <a:t>(в т.ч. бессрочная)</a:t>
                      </a:r>
                      <a:endParaRPr lang="ru-RU" sz="1600" kern="1200" dirty="0">
                        <a:solidFill>
                          <a:schemeClr val="dk1"/>
                        </a:solidFill>
                        <a:latin typeface="+mn-lt"/>
                        <a:ea typeface="+mn-ea"/>
                        <a:cs typeface="+mn-cs"/>
                      </a:endParaRPr>
                    </a:p>
                  </a:txBody>
                  <a:tcPr anchor="ctr"/>
                </a:tc>
              </a:tr>
              <a:tr h="370840">
                <a:tc>
                  <a:txBody>
                    <a:bodyPr/>
                    <a:lstStyle/>
                    <a:p>
                      <a:pPr algn="ctr"/>
                      <a:r>
                        <a:rPr lang="ru-RU" sz="1600" dirty="0" smtClean="0"/>
                        <a:t>13</a:t>
                      </a:r>
                      <a:endParaRPr lang="ru-RU" sz="1600" dirty="0"/>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Эффективность</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Парето-эффективность</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hlinkClick r:id="rId14" action="ppaction://hlinksldjump"/>
                        </a:rPr>
                        <a:t>Матрешка эффективностей</a:t>
                      </a:r>
                      <a:endParaRPr lang="ru-RU" sz="1600" kern="1200" dirty="0">
                        <a:solidFill>
                          <a:schemeClr val="dk1"/>
                        </a:solidFill>
                        <a:latin typeface="+mn-lt"/>
                        <a:ea typeface="+mn-ea"/>
                        <a:cs typeface="+mn-cs"/>
                      </a:endParaRPr>
                    </a:p>
                  </a:txBody>
                  <a:tcPr anchor="ctr"/>
                </a:tc>
              </a:tr>
            </a:tbl>
          </a:graphicData>
        </a:graphic>
      </p:graphicFrame>
    </p:spTree>
    <p:extLst>
      <p:ext uri="{BB962C8B-B14F-4D97-AF65-F5344CB8AC3E}">
        <p14:creationId xmlns:p14="http://schemas.microsoft.com/office/powerpoint/2010/main" val="172903467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019550" y="0"/>
            <a:ext cx="6648450" cy="895350"/>
          </a:xfrm>
        </p:spPr>
        <p:txBody>
          <a:bodyPr/>
          <a:lstStyle/>
          <a:p>
            <a:pPr algn="l" eaLnBrk="1" hangingPunct="1"/>
            <a:r>
              <a:rPr lang="ru-RU" altLang="ru-RU" sz="3200" dirty="0"/>
              <a:t>Крест полезности</a:t>
            </a:r>
            <a:r>
              <a:rPr lang="ru-RU" altLang="ru-RU" sz="4000" dirty="0"/>
              <a:t> </a:t>
            </a:r>
            <a:r>
              <a:rPr lang="ru-RU" altLang="ru-RU" sz="1800" dirty="0"/>
              <a:t>(базовый в евро-культурах)</a:t>
            </a:r>
          </a:p>
        </p:txBody>
      </p:sp>
      <p:sp>
        <p:nvSpPr>
          <p:cNvPr id="17411" name="Rectangle 6"/>
          <p:cNvSpPr>
            <a:spLocks noChangeArrowheads="1"/>
          </p:cNvSpPr>
          <p:nvPr/>
        </p:nvSpPr>
        <p:spPr bwMode="auto">
          <a:xfrm>
            <a:off x="2222501" y="866776"/>
            <a:ext cx="7591425" cy="5991225"/>
          </a:xfrm>
          <a:prstGeom prst="rect">
            <a:avLst/>
          </a:prstGeom>
          <a:solidFill>
            <a:srgbClr val="00008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2" name="Oval 7"/>
          <p:cNvSpPr>
            <a:spLocks noChangeArrowheads="1"/>
          </p:cNvSpPr>
          <p:nvPr/>
        </p:nvSpPr>
        <p:spPr bwMode="auto">
          <a:xfrm>
            <a:off x="2655889" y="1060450"/>
            <a:ext cx="6689725" cy="5640388"/>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3" name="Arc 8"/>
          <p:cNvSpPr>
            <a:spLocks/>
          </p:cNvSpPr>
          <p:nvPr/>
        </p:nvSpPr>
        <p:spPr bwMode="auto">
          <a:xfrm>
            <a:off x="6173789" y="1549401"/>
            <a:ext cx="3184525" cy="4664075"/>
          </a:xfrm>
          <a:custGeom>
            <a:avLst/>
            <a:gdLst>
              <a:gd name="T0" fmla="*/ 2147483647 w 21600"/>
              <a:gd name="T1" fmla="*/ 0 h 36931"/>
              <a:gd name="T2" fmla="*/ 2147483647 w 21600"/>
              <a:gd name="T3" fmla="*/ 2147483647 h 36931"/>
              <a:gd name="T4" fmla="*/ 0 w 21600"/>
              <a:gd name="T5" fmla="*/ 2147483647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762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17414" name="Arc 9"/>
          <p:cNvSpPr>
            <a:spLocks/>
          </p:cNvSpPr>
          <p:nvPr/>
        </p:nvSpPr>
        <p:spPr bwMode="auto">
          <a:xfrm flipH="1">
            <a:off x="2695576" y="1570039"/>
            <a:ext cx="3089275" cy="4675187"/>
          </a:xfrm>
          <a:custGeom>
            <a:avLst/>
            <a:gdLst>
              <a:gd name="T0" fmla="*/ 2147483647 w 21600"/>
              <a:gd name="T1" fmla="*/ 0 h 36931"/>
              <a:gd name="T2" fmla="*/ 2147483647 w 21600"/>
              <a:gd name="T3" fmla="*/ 2147483647 h 36931"/>
              <a:gd name="T4" fmla="*/ 0 w 21600"/>
              <a:gd name="T5" fmla="*/ 2147483647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762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17415" name="Oval 10"/>
          <p:cNvSpPr>
            <a:spLocks noChangeArrowheads="1"/>
          </p:cNvSpPr>
          <p:nvPr/>
        </p:nvSpPr>
        <p:spPr bwMode="auto">
          <a:xfrm>
            <a:off x="3773489" y="1966913"/>
            <a:ext cx="4529137" cy="3765550"/>
          </a:xfrm>
          <a:prstGeom prst="ellipse">
            <a:avLst/>
          </a:prstGeom>
          <a:solidFill>
            <a:srgbClr val="3366FF"/>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6" name="Oval 11"/>
          <p:cNvSpPr>
            <a:spLocks noChangeArrowheads="1"/>
          </p:cNvSpPr>
          <p:nvPr/>
        </p:nvSpPr>
        <p:spPr bwMode="auto">
          <a:xfrm>
            <a:off x="4562475" y="2659063"/>
            <a:ext cx="2935288" cy="2379662"/>
          </a:xfrm>
          <a:prstGeom prst="ellipse">
            <a:avLst/>
          </a:prstGeom>
          <a:solidFill>
            <a:srgbClr val="99CCFF"/>
          </a:solidFill>
          <a:ln>
            <a:noFill/>
          </a:ln>
          <a:extLst>
            <a:ext uri="{91240B29-F687-4F45-9708-019B960494DF}">
              <a14:hiddenLine xmlns:a14="http://schemas.microsoft.com/office/drawing/2010/main" w="1905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7" name="AutoShape 13"/>
          <p:cNvSpPr>
            <a:spLocks noChangeArrowheads="1"/>
          </p:cNvSpPr>
          <p:nvPr/>
        </p:nvSpPr>
        <p:spPr bwMode="auto">
          <a:xfrm flipV="1">
            <a:off x="3646489" y="1031876"/>
            <a:ext cx="4719637" cy="2849563"/>
          </a:xfrm>
          <a:prstGeom prst="triangle">
            <a:avLst>
              <a:gd name="adj" fmla="val 50000"/>
            </a:avLst>
          </a:prstGeom>
          <a:gradFill rotWithShape="0">
            <a:gsLst>
              <a:gs pos="0">
                <a:srgbClr val="760000"/>
              </a:gs>
              <a:gs pos="50000">
                <a:srgbClr val="FF0000"/>
              </a:gs>
              <a:gs pos="100000">
                <a:srgbClr val="76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8" name="AutoShape 14"/>
          <p:cNvSpPr>
            <a:spLocks noChangeArrowheads="1"/>
          </p:cNvSpPr>
          <p:nvPr/>
        </p:nvSpPr>
        <p:spPr bwMode="auto">
          <a:xfrm>
            <a:off x="3646489" y="3881438"/>
            <a:ext cx="4719637" cy="2849562"/>
          </a:xfrm>
          <a:prstGeom prst="triangle">
            <a:avLst>
              <a:gd name="adj" fmla="val 50000"/>
            </a:avLst>
          </a:prstGeom>
          <a:gradFill rotWithShape="0">
            <a:gsLst>
              <a:gs pos="0">
                <a:srgbClr val="760000"/>
              </a:gs>
              <a:gs pos="50000">
                <a:srgbClr val="FF0000"/>
              </a:gs>
              <a:gs pos="100000">
                <a:srgbClr val="76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9" name="AutoShape 15"/>
          <p:cNvSpPr>
            <a:spLocks noChangeArrowheads="1"/>
          </p:cNvSpPr>
          <p:nvPr/>
        </p:nvSpPr>
        <p:spPr bwMode="auto">
          <a:xfrm rot="16200000" flipV="1">
            <a:off x="2238376" y="2193926"/>
            <a:ext cx="3989387" cy="3408362"/>
          </a:xfrm>
          <a:prstGeom prst="triangle">
            <a:avLst>
              <a:gd name="adj" fmla="val 50000"/>
            </a:avLst>
          </a:prstGeom>
          <a:gradFill rotWithShape="0">
            <a:gsLst>
              <a:gs pos="0">
                <a:srgbClr val="765E00"/>
              </a:gs>
              <a:gs pos="50000">
                <a:srgbClr val="FFCC00"/>
              </a:gs>
              <a:gs pos="100000">
                <a:srgbClr val="765E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20" name="AutoShape 16"/>
          <p:cNvSpPr>
            <a:spLocks noChangeArrowheads="1"/>
          </p:cNvSpPr>
          <p:nvPr/>
        </p:nvSpPr>
        <p:spPr bwMode="auto">
          <a:xfrm rot="-5400000">
            <a:off x="5731670" y="2185195"/>
            <a:ext cx="3989387" cy="3425825"/>
          </a:xfrm>
          <a:prstGeom prst="triangle">
            <a:avLst>
              <a:gd name="adj" fmla="val 50000"/>
            </a:avLst>
          </a:prstGeom>
          <a:gradFill rotWithShape="0">
            <a:gsLst>
              <a:gs pos="0">
                <a:srgbClr val="007600"/>
              </a:gs>
              <a:gs pos="50000">
                <a:srgbClr val="00FF00"/>
              </a:gs>
              <a:gs pos="100000">
                <a:srgbClr val="0076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21" name="Rectangle 17"/>
          <p:cNvSpPr>
            <a:spLocks noChangeArrowheads="1"/>
          </p:cNvSpPr>
          <p:nvPr/>
        </p:nvSpPr>
        <p:spPr bwMode="auto">
          <a:xfrm>
            <a:off x="5503863" y="3571876"/>
            <a:ext cx="1077912" cy="68421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700" b="1" dirty="0">
              <a:latin typeface="Times New Roman" panose="02020603050405020304" pitchFamily="18" charset="0"/>
            </a:endParaRPr>
          </a:p>
          <a:p>
            <a:pPr algn="ctr" eaLnBrk="1" hangingPunct="1"/>
            <a:endParaRPr lang="ru-RU" altLang="ru-RU" sz="200" b="1" dirty="0"/>
          </a:p>
          <a:p>
            <a:pPr algn="ctr" eaLnBrk="1" hangingPunct="1"/>
            <a:r>
              <a:rPr lang="ru-RU" altLang="ru-RU" sz="1600" b="1" dirty="0"/>
              <a:t>Человек</a:t>
            </a:r>
            <a:br>
              <a:rPr lang="ru-RU" altLang="ru-RU" sz="1600" b="1" dirty="0"/>
            </a:br>
            <a:r>
              <a:rPr lang="ru-RU" altLang="ru-RU" sz="1600" b="1" dirty="0"/>
              <a:t>(творец)</a:t>
            </a:r>
          </a:p>
        </p:txBody>
      </p:sp>
      <p:sp>
        <p:nvSpPr>
          <p:cNvPr id="7186" name="AutoShape 18"/>
          <p:cNvSpPr>
            <a:spLocks noChangeArrowheads="1"/>
          </p:cNvSpPr>
          <p:nvPr/>
        </p:nvSpPr>
        <p:spPr bwMode="auto">
          <a:xfrm rot="5400000">
            <a:off x="4978401" y="2308226"/>
            <a:ext cx="2012950" cy="568325"/>
          </a:xfrm>
          <a:prstGeom prst="rightArrow">
            <a:avLst>
              <a:gd name="adj1" fmla="val 46667"/>
              <a:gd name="adj2" fmla="val 53178"/>
            </a:avLst>
          </a:prstGeom>
          <a:solidFill>
            <a:srgbClr val="C0C0C0"/>
          </a:solidFill>
          <a:ln w="57150">
            <a:solidFill>
              <a:srgbClr val="000000"/>
            </a:solidFill>
            <a:prstDash val="sysDot"/>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7187" name="AutoShape 19"/>
          <p:cNvSpPr>
            <a:spLocks noChangeArrowheads="1"/>
          </p:cNvSpPr>
          <p:nvPr/>
        </p:nvSpPr>
        <p:spPr bwMode="auto">
          <a:xfrm rot="5400000" flipV="1">
            <a:off x="4959351" y="4843463"/>
            <a:ext cx="2038350" cy="600075"/>
          </a:xfrm>
          <a:prstGeom prst="rightArrow">
            <a:avLst>
              <a:gd name="adj1" fmla="val 35157"/>
              <a:gd name="adj2" fmla="val 73755"/>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grpSp>
        <p:nvGrpSpPr>
          <p:cNvPr id="2" name="Group 43"/>
          <p:cNvGrpSpPr>
            <a:grpSpLocks/>
          </p:cNvGrpSpPr>
          <p:nvPr/>
        </p:nvGrpSpPr>
        <p:grpSpPr bwMode="auto">
          <a:xfrm>
            <a:off x="4400550" y="1250950"/>
            <a:ext cx="3371850" cy="1709738"/>
            <a:chOff x="1812" y="788"/>
            <a:chExt cx="2124" cy="1077"/>
          </a:xfrm>
        </p:grpSpPr>
        <p:sp>
          <p:nvSpPr>
            <p:cNvPr id="17446" name="Rectangle 22"/>
            <p:cNvSpPr>
              <a:spLocks noChangeArrowheads="1"/>
            </p:cNvSpPr>
            <p:nvPr/>
          </p:nvSpPr>
          <p:spPr bwMode="auto">
            <a:xfrm>
              <a:off x="2407" y="1650"/>
              <a:ext cx="764" cy="21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Дети</a:t>
              </a:r>
            </a:p>
          </p:txBody>
        </p:sp>
        <p:sp>
          <p:nvSpPr>
            <p:cNvPr id="17447" name="Rectangle 23"/>
            <p:cNvSpPr>
              <a:spLocks noChangeArrowheads="1"/>
            </p:cNvSpPr>
            <p:nvPr/>
          </p:nvSpPr>
          <p:spPr bwMode="auto">
            <a:xfrm>
              <a:off x="2152" y="1219"/>
              <a:ext cx="1359" cy="21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Потомки</a:t>
              </a:r>
            </a:p>
          </p:txBody>
        </p:sp>
        <p:sp>
          <p:nvSpPr>
            <p:cNvPr id="17448" name="Rectangle 24"/>
            <p:cNvSpPr>
              <a:spLocks noChangeArrowheads="1"/>
            </p:cNvSpPr>
            <p:nvPr/>
          </p:nvSpPr>
          <p:spPr bwMode="auto">
            <a:xfrm>
              <a:off x="1812" y="788"/>
              <a:ext cx="2124" cy="21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Человеческий род в будущем</a:t>
              </a:r>
            </a:p>
            <a:p>
              <a:pPr algn="ctr" eaLnBrk="1" hangingPunct="1"/>
              <a:endParaRPr lang="ru-RU" altLang="ru-RU" sz="1600" b="1" dirty="0"/>
            </a:p>
          </p:txBody>
        </p:sp>
      </p:grpSp>
      <p:grpSp>
        <p:nvGrpSpPr>
          <p:cNvPr id="3" name="Group 44"/>
          <p:cNvGrpSpPr>
            <a:grpSpLocks/>
          </p:cNvGrpSpPr>
          <p:nvPr/>
        </p:nvGrpSpPr>
        <p:grpSpPr bwMode="auto">
          <a:xfrm>
            <a:off x="4324350" y="4584701"/>
            <a:ext cx="3371850" cy="1965325"/>
            <a:chOff x="1764" y="2888"/>
            <a:chExt cx="2124" cy="1238"/>
          </a:xfrm>
        </p:grpSpPr>
        <p:sp>
          <p:nvSpPr>
            <p:cNvPr id="17443" name="Rectangle 26"/>
            <p:cNvSpPr>
              <a:spLocks noChangeArrowheads="1"/>
            </p:cNvSpPr>
            <p:nvPr/>
          </p:nvSpPr>
          <p:spPr bwMode="auto">
            <a:xfrm>
              <a:off x="1764" y="3894"/>
              <a:ext cx="2124" cy="23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Человеческий род в прошлом</a:t>
              </a:r>
              <a:endParaRPr lang="ru-RU" altLang="ru-RU" sz="1600" dirty="0"/>
            </a:p>
          </p:txBody>
        </p:sp>
        <p:sp>
          <p:nvSpPr>
            <p:cNvPr id="17444" name="Rectangle 27"/>
            <p:cNvSpPr>
              <a:spLocks noChangeArrowheads="1"/>
            </p:cNvSpPr>
            <p:nvPr/>
          </p:nvSpPr>
          <p:spPr bwMode="auto">
            <a:xfrm>
              <a:off x="2104" y="3352"/>
              <a:ext cx="1359" cy="23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Предки</a:t>
              </a:r>
            </a:p>
          </p:txBody>
        </p:sp>
        <p:sp>
          <p:nvSpPr>
            <p:cNvPr id="17445" name="Rectangle 28"/>
            <p:cNvSpPr>
              <a:spLocks noChangeArrowheads="1"/>
            </p:cNvSpPr>
            <p:nvPr/>
          </p:nvSpPr>
          <p:spPr bwMode="auto">
            <a:xfrm>
              <a:off x="2444" y="2888"/>
              <a:ext cx="764" cy="23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Родители</a:t>
              </a:r>
            </a:p>
          </p:txBody>
        </p:sp>
      </p:grpSp>
      <p:sp>
        <p:nvSpPr>
          <p:cNvPr id="7197" name="AutoShape 29"/>
          <p:cNvSpPr>
            <a:spLocks noChangeArrowheads="1"/>
          </p:cNvSpPr>
          <p:nvPr/>
        </p:nvSpPr>
        <p:spPr bwMode="auto">
          <a:xfrm rot="10694852">
            <a:off x="6157914" y="3513139"/>
            <a:ext cx="579437" cy="892175"/>
          </a:xfrm>
          <a:custGeom>
            <a:avLst/>
            <a:gdLst>
              <a:gd name="T0" fmla="*/ 1447868 w 21600"/>
              <a:gd name="T1" fmla="*/ 850683598 h 21600"/>
              <a:gd name="T2" fmla="*/ 364988844 w 21600"/>
              <a:gd name="T3" fmla="*/ 1006415662 h 21600"/>
              <a:gd name="T4" fmla="*/ 77198229 w 21600"/>
              <a:gd name="T5" fmla="*/ 817845622 h 21600"/>
              <a:gd name="T6" fmla="*/ 417227217 w 21600"/>
              <a:gd name="T7" fmla="*/ 191529995 h 21600"/>
              <a:gd name="T8" fmla="*/ 398965300 w 21600"/>
              <a:gd name="T9" fmla="*/ 652740933 h 21600"/>
              <a:gd name="T10" fmla="*/ 272617606 w 21600"/>
              <a:gd name="T11" fmla="*/ 586006928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85" y="6700"/>
                </a:moveTo>
                <a:cubicBezTo>
                  <a:pt x="14992" y="4970"/>
                  <a:pt x="12959" y="3952"/>
                  <a:pt x="10800" y="3952"/>
                </a:cubicBezTo>
                <a:cubicBezTo>
                  <a:pt x="7017" y="3952"/>
                  <a:pt x="3952" y="7017"/>
                  <a:pt x="3952" y="10800"/>
                </a:cubicBezTo>
                <a:cubicBezTo>
                  <a:pt x="3952" y="14582"/>
                  <a:pt x="7017" y="17648"/>
                  <a:pt x="10800" y="17648"/>
                </a:cubicBezTo>
                <a:cubicBezTo>
                  <a:pt x="13537" y="17648"/>
                  <a:pt x="16012" y="16017"/>
                  <a:pt x="17092" y="13502"/>
                </a:cubicBezTo>
                <a:lnTo>
                  <a:pt x="20723" y="15061"/>
                </a:lnTo>
                <a:cubicBezTo>
                  <a:pt x="19019" y="19028"/>
                  <a:pt x="15117" y="21599"/>
                  <a:pt x="10800" y="21600"/>
                </a:cubicBezTo>
                <a:cubicBezTo>
                  <a:pt x="4835" y="21600"/>
                  <a:pt x="0" y="16764"/>
                  <a:pt x="0" y="10800"/>
                </a:cubicBezTo>
                <a:cubicBezTo>
                  <a:pt x="0" y="4835"/>
                  <a:pt x="4835" y="0"/>
                  <a:pt x="10800" y="0"/>
                </a:cubicBezTo>
                <a:cubicBezTo>
                  <a:pt x="14205" y="-1"/>
                  <a:pt x="17412" y="1606"/>
                  <a:pt x="19450" y="4334"/>
                </a:cubicBezTo>
                <a:lnTo>
                  <a:pt x="21613" y="2718"/>
                </a:lnTo>
                <a:lnTo>
                  <a:pt x="20667" y="9263"/>
                </a:lnTo>
                <a:lnTo>
                  <a:pt x="14122" y="8316"/>
                </a:lnTo>
                <a:lnTo>
                  <a:pt x="16285" y="6700"/>
                </a:lnTo>
                <a:close/>
              </a:path>
            </a:pathLst>
          </a:custGeom>
          <a:solidFill>
            <a:srgbClr val="C0C0C0"/>
          </a:solidFill>
          <a:ln w="9525">
            <a:solidFill>
              <a:srgbClr val="000000"/>
            </a:solidFill>
            <a:miter lim="800000"/>
            <a:headEnd/>
            <a:tailEnd/>
          </a:ln>
        </p:spPr>
        <p:txBody>
          <a:bodyPr/>
          <a:lstStyle/>
          <a:p>
            <a:endParaRPr lang="ru-RU" dirty="0"/>
          </a:p>
        </p:txBody>
      </p:sp>
      <p:sp>
        <p:nvSpPr>
          <p:cNvPr id="7198" name="AutoShape 30"/>
          <p:cNvSpPr>
            <a:spLocks noChangeArrowheads="1"/>
          </p:cNvSpPr>
          <p:nvPr/>
        </p:nvSpPr>
        <p:spPr bwMode="auto">
          <a:xfrm>
            <a:off x="6559550" y="3687763"/>
            <a:ext cx="2279650" cy="508000"/>
          </a:xfrm>
          <a:prstGeom prst="rightArrow">
            <a:avLst>
              <a:gd name="adj1" fmla="val 35157"/>
              <a:gd name="adj2" fmla="val 97437"/>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28" name="Arc 31"/>
          <p:cNvSpPr>
            <a:spLocks/>
          </p:cNvSpPr>
          <p:nvPr/>
        </p:nvSpPr>
        <p:spPr bwMode="auto">
          <a:xfrm>
            <a:off x="6118226" y="2862263"/>
            <a:ext cx="1395413" cy="1966912"/>
          </a:xfrm>
          <a:custGeom>
            <a:avLst/>
            <a:gdLst>
              <a:gd name="T0" fmla="*/ 2147483647 w 21600"/>
              <a:gd name="T1" fmla="*/ 0 h 36931"/>
              <a:gd name="T2" fmla="*/ 2147483647 w 21600"/>
              <a:gd name="T3" fmla="*/ 2147483647 h 36931"/>
              <a:gd name="T4" fmla="*/ 0 w 21600"/>
              <a:gd name="T5" fmla="*/ 2147483647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28575">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17429" name="Arc 33"/>
          <p:cNvSpPr>
            <a:spLocks/>
          </p:cNvSpPr>
          <p:nvPr/>
        </p:nvSpPr>
        <p:spPr bwMode="auto">
          <a:xfrm flipH="1">
            <a:off x="4552951" y="2884488"/>
            <a:ext cx="1368425" cy="1935162"/>
          </a:xfrm>
          <a:custGeom>
            <a:avLst/>
            <a:gdLst>
              <a:gd name="T0" fmla="*/ 2147483647 w 21600"/>
              <a:gd name="T1" fmla="*/ 0 h 36931"/>
              <a:gd name="T2" fmla="*/ 2147483647 w 21600"/>
              <a:gd name="T3" fmla="*/ 2147483647 h 36931"/>
              <a:gd name="T4" fmla="*/ 0 w 21600"/>
              <a:gd name="T5" fmla="*/ 2147483647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28575">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17430" name="Arc 34"/>
          <p:cNvSpPr>
            <a:spLocks/>
          </p:cNvSpPr>
          <p:nvPr/>
        </p:nvSpPr>
        <p:spPr bwMode="auto">
          <a:xfrm>
            <a:off x="6202364" y="2320926"/>
            <a:ext cx="2097087" cy="3127375"/>
          </a:xfrm>
          <a:custGeom>
            <a:avLst/>
            <a:gdLst>
              <a:gd name="T0" fmla="*/ 2147483647 w 21600"/>
              <a:gd name="T1" fmla="*/ 0 h 36931"/>
              <a:gd name="T2" fmla="*/ 2147483647 w 21600"/>
              <a:gd name="T3" fmla="*/ 2147483647 h 36931"/>
              <a:gd name="T4" fmla="*/ 0 w 21600"/>
              <a:gd name="T5" fmla="*/ 2147483647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381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7188" name="AutoShape 20"/>
          <p:cNvSpPr>
            <a:spLocks noChangeArrowheads="1"/>
          </p:cNvSpPr>
          <p:nvPr/>
        </p:nvSpPr>
        <p:spPr bwMode="auto">
          <a:xfrm>
            <a:off x="3121025" y="3794126"/>
            <a:ext cx="1162050" cy="358775"/>
          </a:xfrm>
          <a:prstGeom prst="leftRightArrow">
            <a:avLst>
              <a:gd name="adj1" fmla="val 37167"/>
              <a:gd name="adj2" fmla="val 47339"/>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32" name="Arc 32"/>
          <p:cNvSpPr>
            <a:spLocks/>
          </p:cNvSpPr>
          <p:nvPr/>
        </p:nvSpPr>
        <p:spPr bwMode="auto">
          <a:xfrm flipH="1">
            <a:off x="3783014" y="2284413"/>
            <a:ext cx="2041525" cy="3141662"/>
          </a:xfrm>
          <a:custGeom>
            <a:avLst/>
            <a:gdLst>
              <a:gd name="T0" fmla="*/ 2147483647 w 21600"/>
              <a:gd name="T1" fmla="*/ 0 h 36809"/>
              <a:gd name="T2" fmla="*/ 2147483647 w 21600"/>
              <a:gd name="T3" fmla="*/ 2147483647 h 36809"/>
              <a:gd name="T4" fmla="*/ 0 w 21600"/>
              <a:gd name="T5" fmla="*/ 2147483647 h 36809"/>
              <a:gd name="T6" fmla="*/ 0 60000 65536"/>
              <a:gd name="T7" fmla="*/ 0 60000 65536"/>
              <a:gd name="T8" fmla="*/ 0 60000 65536"/>
              <a:gd name="T9" fmla="*/ 0 w 21600"/>
              <a:gd name="T10" fmla="*/ 0 h 36809"/>
              <a:gd name="T11" fmla="*/ 21600 w 21600"/>
              <a:gd name="T12" fmla="*/ 36809 h 36809"/>
            </a:gdLst>
            <a:ahLst/>
            <a:cxnLst>
              <a:cxn ang="T6">
                <a:pos x="T0" y="T1"/>
              </a:cxn>
              <a:cxn ang="T7">
                <a:pos x="T2" y="T3"/>
              </a:cxn>
              <a:cxn ang="T8">
                <a:pos x="T4" y="T5"/>
              </a:cxn>
            </a:cxnLst>
            <a:rect l="T9" t="T10" r="T11" b="T12"/>
            <a:pathLst>
              <a:path w="21600" h="36809" fill="none" extrusionOk="0">
                <a:moveTo>
                  <a:pt x="11827" y="0"/>
                </a:moveTo>
                <a:cubicBezTo>
                  <a:pt x="17925" y="3990"/>
                  <a:pt x="21600" y="10786"/>
                  <a:pt x="21600" y="18074"/>
                </a:cubicBezTo>
                <a:cubicBezTo>
                  <a:pt x="21600" y="25811"/>
                  <a:pt x="17461" y="32958"/>
                  <a:pt x="10749" y="36808"/>
                </a:cubicBezTo>
              </a:path>
              <a:path w="21600" h="36809" stroke="0" extrusionOk="0">
                <a:moveTo>
                  <a:pt x="11827" y="0"/>
                </a:moveTo>
                <a:cubicBezTo>
                  <a:pt x="17925" y="3990"/>
                  <a:pt x="21600" y="10786"/>
                  <a:pt x="21600" y="18074"/>
                </a:cubicBezTo>
                <a:cubicBezTo>
                  <a:pt x="21600" y="25811"/>
                  <a:pt x="17461" y="32958"/>
                  <a:pt x="10749" y="36808"/>
                </a:cubicBezTo>
                <a:lnTo>
                  <a:pt x="0" y="18074"/>
                </a:lnTo>
                <a:close/>
              </a:path>
            </a:pathLst>
          </a:custGeom>
          <a:noFill/>
          <a:ln w="381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dirty="0"/>
          </a:p>
        </p:txBody>
      </p:sp>
      <p:grpSp>
        <p:nvGrpSpPr>
          <p:cNvPr id="4" name="Group 46"/>
          <p:cNvGrpSpPr>
            <a:grpSpLocks/>
          </p:cNvGrpSpPr>
          <p:nvPr/>
        </p:nvGrpSpPr>
        <p:grpSpPr bwMode="auto">
          <a:xfrm>
            <a:off x="2676525" y="2292351"/>
            <a:ext cx="2052638" cy="3065463"/>
            <a:chOff x="799" y="1463"/>
            <a:chExt cx="1293" cy="1931"/>
          </a:xfrm>
        </p:grpSpPr>
        <p:sp>
          <p:nvSpPr>
            <p:cNvPr id="17440" name="Rectangle 36"/>
            <p:cNvSpPr>
              <a:spLocks noChangeArrowheads="1"/>
            </p:cNvSpPr>
            <p:nvPr/>
          </p:nvSpPr>
          <p:spPr bwMode="auto">
            <a:xfrm rot="16200000" flipH="1">
              <a:off x="-31" y="2293"/>
              <a:ext cx="1931" cy="27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Современное человечество</a:t>
              </a:r>
            </a:p>
          </p:txBody>
        </p:sp>
        <p:sp>
          <p:nvSpPr>
            <p:cNvPr id="17441" name="Rectangle 37"/>
            <p:cNvSpPr>
              <a:spLocks noChangeArrowheads="1"/>
            </p:cNvSpPr>
            <p:nvPr/>
          </p:nvSpPr>
          <p:spPr bwMode="auto">
            <a:xfrm rot="-5400000">
              <a:off x="973" y="2325"/>
              <a:ext cx="1149" cy="25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Страна, народ</a:t>
              </a:r>
            </a:p>
          </p:txBody>
        </p:sp>
        <p:sp>
          <p:nvSpPr>
            <p:cNvPr id="17442" name="Rectangle 38"/>
            <p:cNvSpPr>
              <a:spLocks noChangeArrowheads="1"/>
            </p:cNvSpPr>
            <p:nvPr/>
          </p:nvSpPr>
          <p:spPr bwMode="auto">
            <a:xfrm rot="16200000" flipH="1">
              <a:off x="1611" y="2385"/>
              <a:ext cx="683" cy="279"/>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Близкие</a:t>
              </a:r>
              <a:endParaRPr lang="ru-RU" altLang="ru-RU" dirty="0"/>
            </a:p>
          </p:txBody>
        </p:sp>
      </p:grpSp>
      <p:grpSp>
        <p:nvGrpSpPr>
          <p:cNvPr id="5" name="Group 47"/>
          <p:cNvGrpSpPr>
            <a:grpSpLocks/>
          </p:cNvGrpSpPr>
          <p:nvPr/>
        </p:nvGrpSpPr>
        <p:grpSpPr bwMode="auto">
          <a:xfrm>
            <a:off x="7150101" y="2357438"/>
            <a:ext cx="2079625" cy="2938462"/>
            <a:chOff x="3544" y="1485"/>
            <a:chExt cx="1310" cy="1851"/>
          </a:xfrm>
        </p:grpSpPr>
        <p:sp>
          <p:nvSpPr>
            <p:cNvPr id="17437" name="Rectangle 39"/>
            <p:cNvSpPr>
              <a:spLocks noChangeArrowheads="1"/>
            </p:cNvSpPr>
            <p:nvPr/>
          </p:nvSpPr>
          <p:spPr bwMode="auto">
            <a:xfrm rot="5400000">
              <a:off x="3801" y="2283"/>
              <a:ext cx="1851" cy="25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Планета, окружающий мир</a:t>
              </a:r>
            </a:p>
          </p:txBody>
        </p:sp>
        <p:sp>
          <p:nvSpPr>
            <p:cNvPr id="17438" name="Rectangle 40"/>
            <p:cNvSpPr>
              <a:spLocks noChangeArrowheads="1"/>
            </p:cNvSpPr>
            <p:nvPr/>
          </p:nvSpPr>
          <p:spPr bwMode="auto">
            <a:xfrm rot="5400000" flipH="1">
              <a:off x="3651" y="2348"/>
              <a:ext cx="1149" cy="226"/>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Место жизни</a:t>
              </a:r>
              <a:endParaRPr lang="ru-RU" altLang="ru-RU" dirty="0"/>
            </a:p>
          </p:txBody>
        </p:sp>
        <p:sp>
          <p:nvSpPr>
            <p:cNvPr id="17439" name="Rectangle 41"/>
            <p:cNvSpPr>
              <a:spLocks noChangeArrowheads="1"/>
            </p:cNvSpPr>
            <p:nvPr/>
          </p:nvSpPr>
          <p:spPr bwMode="auto">
            <a:xfrm rot="5400000" flipH="1">
              <a:off x="3364" y="2281"/>
              <a:ext cx="646" cy="28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dirty="0"/>
                <a:t>Дом</a:t>
              </a:r>
            </a:p>
          </p:txBody>
        </p:sp>
      </p:grpSp>
      <p:sp>
        <p:nvSpPr>
          <p:cNvPr id="7210" name="AutoShape 42"/>
          <p:cNvSpPr>
            <a:spLocks noChangeArrowheads="1"/>
          </p:cNvSpPr>
          <p:nvPr/>
        </p:nvSpPr>
        <p:spPr bwMode="auto">
          <a:xfrm>
            <a:off x="4818063" y="3779838"/>
            <a:ext cx="571500" cy="381000"/>
          </a:xfrm>
          <a:prstGeom prst="leftRightArrow">
            <a:avLst>
              <a:gd name="adj1" fmla="val 36861"/>
              <a:gd name="adj2" fmla="val 23986"/>
            </a:avLst>
          </a:prstGeom>
          <a:solidFill>
            <a:srgbClr val="C0C0C0"/>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40" name="TextBox 39"/>
          <p:cNvSpPr txBox="1">
            <a:spLocks noChangeArrowheads="1"/>
          </p:cNvSpPr>
          <p:nvPr/>
        </p:nvSpPr>
        <p:spPr bwMode="auto">
          <a:xfrm>
            <a:off x="2235201" y="900114"/>
            <a:ext cx="1262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dirty="0">
                <a:solidFill>
                  <a:schemeClr val="bg1"/>
                </a:solidFill>
              </a:rPr>
              <a:t>«Запад»?</a:t>
            </a:r>
          </a:p>
        </p:txBody>
      </p:sp>
    </p:spTree>
    <p:extLst>
      <p:ext uri="{BB962C8B-B14F-4D97-AF65-F5344CB8AC3E}">
        <p14:creationId xmlns:p14="http://schemas.microsoft.com/office/powerpoint/2010/main" val="24988731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197"/>
                                        </p:tgtEl>
                                        <p:attrNameLst>
                                          <p:attrName>style.visibility</p:attrName>
                                        </p:attrNameLst>
                                      </p:cBhvr>
                                      <p:to>
                                        <p:strVal val="visible"/>
                                      </p:to>
                                    </p:set>
                                    <p:animEffect transition="in" filter="wipe(up)">
                                      <p:cBhvr>
                                        <p:cTn id="7" dur="500"/>
                                        <p:tgtEl>
                                          <p:spTgt spid="71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nodeType="afterGroup">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7186"/>
                                        </p:tgtEl>
                                        <p:attrNameLst>
                                          <p:attrName>style.visibility</p:attrName>
                                        </p:attrNameLst>
                                      </p:cBhvr>
                                      <p:to>
                                        <p:strVal val="visible"/>
                                      </p:to>
                                    </p:set>
                                    <p:animEffect transition="in" filter="wipe(up)">
                                      <p:cBhvr>
                                        <p:cTn id="16" dur="500"/>
                                        <p:tgtEl>
                                          <p:spTgt spid="718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187"/>
                                        </p:tgtEl>
                                        <p:attrNameLst>
                                          <p:attrName>style.visibility</p:attrName>
                                        </p:attrNameLst>
                                      </p:cBhvr>
                                      <p:to>
                                        <p:strVal val="visible"/>
                                      </p:to>
                                    </p:set>
                                    <p:animEffect transition="in" filter="wipe(up)">
                                      <p:cBhvr>
                                        <p:cTn id="21" dur="500"/>
                                        <p:tgtEl>
                                          <p:spTgt spid="7187"/>
                                        </p:tgtEl>
                                      </p:cBhvr>
                                    </p:animEffect>
                                  </p:childTnLst>
                                </p:cTn>
                              </p:par>
                            </p:childTnLst>
                          </p:cTn>
                        </p:par>
                        <p:par>
                          <p:cTn id="22" fill="hold" nodeType="afterGroup">
                            <p:stCondLst>
                              <p:cond delay="500"/>
                            </p:stCondLst>
                            <p:childTnLst>
                              <p:par>
                                <p:cTn id="23" presetID="2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198"/>
                                        </p:tgtEl>
                                        <p:attrNameLst>
                                          <p:attrName>style.visibility</p:attrName>
                                        </p:attrNameLst>
                                      </p:cBhvr>
                                      <p:to>
                                        <p:strVal val="visible"/>
                                      </p:to>
                                    </p:set>
                                    <p:animEffect transition="in" filter="wipe(left)">
                                      <p:cBhvr>
                                        <p:cTn id="30" dur="500"/>
                                        <p:tgtEl>
                                          <p:spTgt spid="7198"/>
                                        </p:tgtEl>
                                      </p:cBhvr>
                                    </p:animEffec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2"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childTnLst>
                          </p:cTn>
                        </p:par>
                        <p:par>
                          <p:cTn id="40" fill="hold" nodeType="afterGroup">
                            <p:stCondLst>
                              <p:cond delay="500"/>
                            </p:stCondLst>
                            <p:childTnLst>
                              <p:par>
                                <p:cTn id="41" presetID="22" presetClass="entr" presetSubtype="2" fill="hold" grpId="0" nodeType="afterEffect">
                                  <p:stCondLst>
                                    <p:cond delay="0"/>
                                  </p:stCondLst>
                                  <p:childTnLst>
                                    <p:set>
                                      <p:cBhvr>
                                        <p:cTn id="42" dur="1" fill="hold">
                                          <p:stCondLst>
                                            <p:cond delay="0"/>
                                          </p:stCondLst>
                                        </p:cTn>
                                        <p:tgtEl>
                                          <p:spTgt spid="7210"/>
                                        </p:tgtEl>
                                        <p:attrNameLst>
                                          <p:attrName>style.visibility</p:attrName>
                                        </p:attrNameLst>
                                      </p:cBhvr>
                                      <p:to>
                                        <p:strVal val="visible"/>
                                      </p:to>
                                    </p:set>
                                    <p:animEffect transition="in" filter="wipe(right)">
                                      <p:cBhvr>
                                        <p:cTn id="43" dur="500"/>
                                        <p:tgtEl>
                                          <p:spTgt spid="7210"/>
                                        </p:tgtEl>
                                      </p:cBhvr>
                                    </p:animEffect>
                                  </p:childTnLst>
                                </p:cTn>
                              </p:par>
                            </p:childTnLst>
                          </p:cTn>
                        </p:par>
                        <p:par>
                          <p:cTn id="44" fill="hold" nodeType="afterGroup">
                            <p:stCondLst>
                              <p:cond delay="1000"/>
                            </p:stCondLst>
                            <p:childTnLst>
                              <p:par>
                                <p:cTn id="45" presetID="22" presetClass="entr" presetSubtype="2" fill="hold" grpId="0" nodeType="afterEffect">
                                  <p:stCondLst>
                                    <p:cond delay="0"/>
                                  </p:stCondLst>
                                  <p:childTnLst>
                                    <p:set>
                                      <p:cBhvr>
                                        <p:cTn id="46" dur="1" fill="hold">
                                          <p:stCondLst>
                                            <p:cond delay="0"/>
                                          </p:stCondLst>
                                        </p:cTn>
                                        <p:tgtEl>
                                          <p:spTgt spid="7188"/>
                                        </p:tgtEl>
                                        <p:attrNameLst>
                                          <p:attrName>style.visibility</p:attrName>
                                        </p:attrNameLst>
                                      </p:cBhvr>
                                      <p:to>
                                        <p:strVal val="visible"/>
                                      </p:to>
                                    </p:set>
                                    <p:animEffect transition="in" filter="wipe(right)">
                                      <p:cBhvr>
                                        <p:cTn id="47" dur="500"/>
                                        <p:tgtEl>
                                          <p:spTgt spid="718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40">
                                            <p:txEl>
                                              <p:pRg st="0" end="0"/>
                                            </p:txEl>
                                          </p:spTgt>
                                        </p:tgtEl>
                                        <p:attrNameLst>
                                          <p:attrName>style.visibility</p:attrName>
                                        </p:attrNameLst>
                                      </p:cBhvr>
                                      <p:to>
                                        <p:strVal val="visible"/>
                                      </p:to>
                                    </p:set>
                                    <p:animEffect transition="in" filter="wipe(up)">
                                      <p:cBhvr>
                                        <p:cTn id="52"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6" grpId="0" animBg="1"/>
      <p:bldP spid="7187" grpId="0" animBg="1"/>
      <p:bldP spid="7197" grpId="0" animBg="1"/>
      <p:bldP spid="7198" grpId="0" animBg="1"/>
      <p:bldP spid="7188" grpId="0" animBg="1"/>
      <p:bldP spid="721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524000" y="0"/>
            <a:ext cx="9144000" cy="1143000"/>
          </a:xfrm>
        </p:spPr>
        <p:txBody>
          <a:bodyPr/>
          <a:lstStyle/>
          <a:p>
            <a:pPr algn="ctr" eaLnBrk="1" hangingPunct="1"/>
            <a:r>
              <a:rPr lang="ru-RU" altLang="ru-RU" sz="3200" dirty="0">
                <a:hlinkClick r:id="rId2" action="ppaction://hlinksldjump"/>
              </a:rPr>
              <a:t>Крест  полезности </a:t>
            </a:r>
            <a:r>
              <a:rPr lang="ru-RU" altLang="ru-RU" sz="3200" b="1" dirty="0">
                <a:solidFill>
                  <a:srgbClr val="FF0000"/>
                </a:solidFill>
                <a:hlinkClick r:id="rId2" action="ppaction://hlinksldjump"/>
              </a:rPr>
              <a:t>замкнутой</a:t>
            </a:r>
            <a:r>
              <a:rPr lang="ru-RU" altLang="ru-RU" sz="3200" dirty="0">
                <a:hlinkClick r:id="rId2" action="ppaction://hlinksldjump"/>
              </a:rPr>
              <a:t> общности</a:t>
            </a:r>
            <a:endParaRPr lang="ru-RU" altLang="ru-RU" sz="3200" dirty="0"/>
          </a:p>
        </p:txBody>
      </p:sp>
      <p:sp>
        <p:nvSpPr>
          <p:cNvPr id="20483" name="Rectangle 6"/>
          <p:cNvSpPr>
            <a:spLocks noChangeArrowheads="1"/>
          </p:cNvSpPr>
          <p:nvPr/>
        </p:nvSpPr>
        <p:spPr bwMode="auto">
          <a:xfrm>
            <a:off x="2119313" y="1343026"/>
            <a:ext cx="8007350" cy="5307013"/>
          </a:xfrm>
          <a:prstGeom prst="rect">
            <a:avLst/>
          </a:prstGeom>
          <a:solidFill>
            <a:srgbClr val="00008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4" name="Oval 7"/>
          <p:cNvSpPr>
            <a:spLocks noChangeArrowheads="1"/>
          </p:cNvSpPr>
          <p:nvPr/>
        </p:nvSpPr>
        <p:spPr bwMode="auto">
          <a:xfrm>
            <a:off x="3305176" y="1958975"/>
            <a:ext cx="5540375" cy="3970338"/>
          </a:xfrm>
          <a:prstGeom prst="ellipse">
            <a:avLst/>
          </a:prstGeom>
          <a:gradFill rotWithShape="0">
            <a:gsLst>
              <a:gs pos="0">
                <a:srgbClr val="471800"/>
              </a:gs>
              <a:gs pos="50000">
                <a:srgbClr val="993300"/>
              </a:gs>
              <a:gs pos="100000">
                <a:srgbClr val="471800"/>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5" name="Oval 8"/>
          <p:cNvSpPr>
            <a:spLocks noChangeArrowheads="1"/>
          </p:cNvSpPr>
          <p:nvPr/>
        </p:nvSpPr>
        <p:spPr bwMode="auto">
          <a:xfrm>
            <a:off x="3667125" y="2341564"/>
            <a:ext cx="4897438" cy="3235325"/>
          </a:xfrm>
          <a:prstGeom prst="ellipse">
            <a:avLst/>
          </a:prstGeom>
          <a:gradFill rotWithShape="0">
            <a:gsLst>
              <a:gs pos="0">
                <a:srgbClr val="FFCC99"/>
              </a:gs>
              <a:gs pos="50000">
                <a:srgbClr val="765E47"/>
              </a:gs>
              <a:gs pos="100000">
                <a:srgbClr val="FFCC99"/>
              </a:gs>
            </a:gsLst>
            <a:lin ang="5400000" scaled="1"/>
          </a:gradFill>
          <a:ln w="1270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6" name="Oval 9"/>
          <p:cNvSpPr>
            <a:spLocks noChangeArrowheads="1"/>
          </p:cNvSpPr>
          <p:nvPr/>
        </p:nvSpPr>
        <p:spPr bwMode="auto">
          <a:xfrm>
            <a:off x="4521201" y="2936875"/>
            <a:ext cx="3173413" cy="2044700"/>
          </a:xfrm>
          <a:prstGeom prst="ellipse">
            <a:avLst/>
          </a:prstGeom>
          <a:gradFill rotWithShape="0">
            <a:gsLst>
              <a:gs pos="0">
                <a:srgbClr val="FF9900"/>
              </a:gs>
              <a:gs pos="50000">
                <a:srgbClr val="764700"/>
              </a:gs>
              <a:gs pos="100000">
                <a:srgbClr val="FF9900"/>
              </a:gs>
            </a:gsLst>
            <a:lin ang="5400000" scaled="1"/>
          </a:gradFill>
          <a:ln>
            <a:noFill/>
          </a:ln>
          <a:extLst>
            <a:ext uri="{91240B29-F687-4F45-9708-019B960494DF}">
              <a14:hiddenLine xmlns:a14="http://schemas.microsoft.com/office/drawing/2010/main" w="1905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7" name="AutoShape 10"/>
          <p:cNvSpPr>
            <a:spLocks noChangeArrowheads="1"/>
          </p:cNvSpPr>
          <p:nvPr/>
        </p:nvSpPr>
        <p:spPr bwMode="auto">
          <a:xfrm flipV="1">
            <a:off x="3440114" y="1573214"/>
            <a:ext cx="5462587" cy="2446337"/>
          </a:xfrm>
          <a:prstGeom prst="triangle">
            <a:avLst>
              <a:gd name="adj" fmla="val 50000"/>
            </a:avLst>
          </a:prstGeom>
          <a:gradFill rotWithShape="0">
            <a:gsLst>
              <a:gs pos="0">
                <a:srgbClr val="FF0000"/>
              </a:gs>
              <a:gs pos="100000">
                <a:srgbClr val="76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8" name="AutoShape 11"/>
          <p:cNvSpPr>
            <a:spLocks noChangeArrowheads="1"/>
          </p:cNvSpPr>
          <p:nvPr/>
        </p:nvSpPr>
        <p:spPr bwMode="auto">
          <a:xfrm>
            <a:off x="3440114" y="4019551"/>
            <a:ext cx="5462587" cy="2447925"/>
          </a:xfrm>
          <a:prstGeom prst="triangle">
            <a:avLst>
              <a:gd name="adj" fmla="val 50000"/>
            </a:avLst>
          </a:prstGeom>
          <a:gradFill rotWithShape="0">
            <a:gsLst>
              <a:gs pos="0">
                <a:srgbClr val="760000"/>
              </a:gs>
              <a:gs pos="100000">
                <a:srgbClr val="FF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9" name="AutoShape 12"/>
          <p:cNvSpPr>
            <a:spLocks noChangeArrowheads="1"/>
          </p:cNvSpPr>
          <p:nvPr/>
        </p:nvSpPr>
        <p:spPr bwMode="auto">
          <a:xfrm rot="16200000" flipV="1">
            <a:off x="2923382" y="2045494"/>
            <a:ext cx="2587625" cy="3913188"/>
          </a:xfrm>
          <a:prstGeom prst="triangle">
            <a:avLst>
              <a:gd name="adj" fmla="val 49259"/>
            </a:avLst>
          </a:prstGeom>
          <a:gradFill rotWithShape="0">
            <a:gsLst>
              <a:gs pos="0">
                <a:srgbClr val="765E00"/>
              </a:gs>
              <a:gs pos="50000">
                <a:srgbClr val="FFCC00"/>
              </a:gs>
              <a:gs pos="100000">
                <a:srgbClr val="765E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90" name="AutoShape 13"/>
          <p:cNvSpPr>
            <a:spLocks noChangeArrowheads="1"/>
          </p:cNvSpPr>
          <p:nvPr/>
        </p:nvSpPr>
        <p:spPr bwMode="auto">
          <a:xfrm rot="-5400000">
            <a:off x="5800726" y="2043113"/>
            <a:ext cx="4587875" cy="3860800"/>
          </a:xfrm>
          <a:prstGeom prst="triangle">
            <a:avLst>
              <a:gd name="adj" fmla="val 49028"/>
            </a:avLst>
          </a:prstGeom>
          <a:gradFill rotWithShape="0">
            <a:gsLst>
              <a:gs pos="0">
                <a:srgbClr val="007600"/>
              </a:gs>
              <a:gs pos="50000">
                <a:srgbClr val="00FF00"/>
              </a:gs>
              <a:gs pos="100000">
                <a:srgbClr val="0076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grpSp>
        <p:nvGrpSpPr>
          <p:cNvPr id="2" name="Group 37"/>
          <p:cNvGrpSpPr>
            <a:grpSpLocks/>
          </p:cNvGrpSpPr>
          <p:nvPr/>
        </p:nvGrpSpPr>
        <p:grpSpPr bwMode="auto">
          <a:xfrm>
            <a:off x="3887788" y="1651000"/>
            <a:ext cx="4545012" cy="1644650"/>
            <a:chOff x="1484" y="1037"/>
            <a:chExt cx="2863" cy="1036"/>
          </a:xfrm>
        </p:grpSpPr>
        <p:sp>
          <p:nvSpPr>
            <p:cNvPr id="20516" name="Rectangle 15"/>
            <p:cNvSpPr>
              <a:spLocks noChangeArrowheads="1"/>
            </p:cNvSpPr>
            <p:nvPr/>
          </p:nvSpPr>
          <p:spPr bwMode="auto">
            <a:xfrm>
              <a:off x="2480" y="1872"/>
              <a:ext cx="845" cy="20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Семья,</a:t>
              </a:r>
              <a:r>
                <a:rPr lang="ru-RU" altLang="ru-RU" sz="1200" b="1">
                  <a:latin typeface="Times New Roman" panose="02020603050405020304" pitchFamily="18" charset="0"/>
                </a:rPr>
                <a:t> </a:t>
              </a:r>
              <a:r>
                <a:rPr lang="ru-RU" altLang="ru-RU" sz="1600" b="1"/>
                <a:t>род</a:t>
              </a:r>
              <a:endParaRPr lang="ru-RU" altLang="ru-RU"/>
            </a:p>
          </p:txBody>
        </p:sp>
        <p:sp>
          <p:nvSpPr>
            <p:cNvPr id="20517" name="Rectangle 16"/>
            <p:cNvSpPr>
              <a:spLocks noChangeArrowheads="1"/>
            </p:cNvSpPr>
            <p:nvPr/>
          </p:nvSpPr>
          <p:spPr bwMode="auto">
            <a:xfrm>
              <a:off x="2072" y="1389"/>
              <a:ext cx="1633" cy="2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Культурная общность</a:t>
              </a:r>
            </a:p>
          </p:txBody>
        </p:sp>
        <p:sp>
          <p:nvSpPr>
            <p:cNvPr id="20518" name="Rectangle 17"/>
            <p:cNvSpPr>
              <a:spLocks noChangeArrowheads="1"/>
            </p:cNvSpPr>
            <p:nvPr/>
          </p:nvSpPr>
          <p:spPr bwMode="auto">
            <a:xfrm>
              <a:off x="1484" y="1037"/>
              <a:ext cx="2863" cy="2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Высшие ценности культурной общности</a:t>
              </a:r>
              <a:endParaRPr lang="ru-RU" altLang="ru-RU" sz="1600"/>
            </a:p>
          </p:txBody>
        </p:sp>
      </p:grpSp>
      <p:sp>
        <p:nvSpPr>
          <p:cNvPr id="20492" name="Arc 19"/>
          <p:cNvSpPr>
            <a:spLocks/>
          </p:cNvSpPr>
          <p:nvPr/>
        </p:nvSpPr>
        <p:spPr bwMode="auto">
          <a:xfrm>
            <a:off x="6202363" y="3176588"/>
            <a:ext cx="1498600" cy="1611312"/>
          </a:xfrm>
          <a:custGeom>
            <a:avLst/>
            <a:gdLst>
              <a:gd name="T0" fmla="*/ 65430327 w 21600"/>
              <a:gd name="T1" fmla="*/ 0 h 35135"/>
              <a:gd name="T2" fmla="*/ 54855002 w 21600"/>
              <a:gd name="T3" fmla="*/ 73895717 h 35135"/>
              <a:gd name="T4" fmla="*/ 0 w 21600"/>
              <a:gd name="T5" fmla="*/ 35304215 h 35135"/>
              <a:gd name="T6" fmla="*/ 0 60000 65536"/>
              <a:gd name="T7" fmla="*/ 0 60000 65536"/>
              <a:gd name="T8" fmla="*/ 0 60000 65536"/>
              <a:gd name="T9" fmla="*/ 0 w 21600"/>
              <a:gd name="T10" fmla="*/ 0 h 35135"/>
              <a:gd name="T11" fmla="*/ 21600 w 21600"/>
              <a:gd name="T12" fmla="*/ 35135 h 35135"/>
            </a:gdLst>
            <a:ahLst/>
            <a:cxnLst>
              <a:cxn ang="T6">
                <a:pos x="T0" y="T1"/>
              </a:cxn>
              <a:cxn ang="T7">
                <a:pos x="T2" y="T3"/>
              </a:cxn>
              <a:cxn ang="T8">
                <a:pos x="T4" y="T5"/>
              </a:cxn>
            </a:cxnLst>
            <a:rect l="T9" t="T10" r="T11" b="T12"/>
            <a:pathLst>
              <a:path w="21600" h="35135" fill="none" extrusionOk="0">
                <a:moveTo>
                  <a:pt x="13593" y="-1"/>
                </a:moveTo>
                <a:cubicBezTo>
                  <a:pt x="18657" y="4100"/>
                  <a:pt x="21600" y="10269"/>
                  <a:pt x="21600" y="16786"/>
                </a:cubicBezTo>
                <a:cubicBezTo>
                  <a:pt x="21600" y="24255"/>
                  <a:pt x="17741" y="31194"/>
                  <a:pt x="11396" y="35135"/>
                </a:cubicBezTo>
              </a:path>
              <a:path w="21600" h="35135" stroke="0" extrusionOk="0">
                <a:moveTo>
                  <a:pt x="13593" y="-1"/>
                </a:moveTo>
                <a:cubicBezTo>
                  <a:pt x="18657" y="4100"/>
                  <a:pt x="21600" y="10269"/>
                  <a:pt x="21600" y="16786"/>
                </a:cubicBezTo>
                <a:cubicBezTo>
                  <a:pt x="21600" y="24255"/>
                  <a:pt x="17741" y="31194"/>
                  <a:pt x="11396" y="35135"/>
                </a:cubicBezTo>
                <a:lnTo>
                  <a:pt x="0" y="16786"/>
                </a:lnTo>
                <a:close/>
              </a:path>
            </a:pathLst>
          </a:custGeom>
          <a:noFill/>
          <a:ln w="28575">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0493" name="Arc 20"/>
          <p:cNvSpPr>
            <a:spLocks/>
          </p:cNvSpPr>
          <p:nvPr/>
        </p:nvSpPr>
        <p:spPr bwMode="auto">
          <a:xfrm flipH="1">
            <a:off x="3687763" y="2659064"/>
            <a:ext cx="2254250" cy="2625725"/>
          </a:xfrm>
          <a:custGeom>
            <a:avLst/>
            <a:gdLst>
              <a:gd name="T0" fmla="*/ 133946391 w 21600"/>
              <a:gd name="T1" fmla="*/ 0 h 36202"/>
              <a:gd name="T2" fmla="*/ 122423003 w 21600"/>
              <a:gd name="T3" fmla="*/ 190443313 h 36202"/>
              <a:gd name="T4" fmla="*/ 0 w 21600"/>
              <a:gd name="T5" fmla="*/ 93412038 h 36202"/>
              <a:gd name="T6" fmla="*/ 0 60000 65536"/>
              <a:gd name="T7" fmla="*/ 0 60000 65536"/>
              <a:gd name="T8" fmla="*/ 0 60000 65536"/>
              <a:gd name="T9" fmla="*/ 0 w 21600"/>
              <a:gd name="T10" fmla="*/ 0 h 36202"/>
              <a:gd name="T11" fmla="*/ 21600 w 21600"/>
              <a:gd name="T12" fmla="*/ 36202 h 36202"/>
            </a:gdLst>
            <a:ahLst/>
            <a:cxnLst>
              <a:cxn ang="T6">
                <a:pos x="T0" y="T1"/>
              </a:cxn>
              <a:cxn ang="T7">
                <a:pos x="T2" y="T3"/>
              </a:cxn>
              <a:cxn ang="T8">
                <a:pos x="T4" y="T5"/>
              </a:cxn>
            </a:cxnLst>
            <a:rect l="T9" t="T10" r="T11" b="T12"/>
            <a:pathLst>
              <a:path w="21600" h="36202" fill="none" extrusionOk="0">
                <a:moveTo>
                  <a:pt x="12298" y="-1"/>
                </a:moveTo>
                <a:cubicBezTo>
                  <a:pt x="18123" y="4034"/>
                  <a:pt x="21600" y="10670"/>
                  <a:pt x="21600" y="17757"/>
                </a:cubicBezTo>
                <a:cubicBezTo>
                  <a:pt x="21600" y="25291"/>
                  <a:pt x="17673" y="32281"/>
                  <a:pt x="11240" y="36202"/>
                </a:cubicBezTo>
              </a:path>
              <a:path w="21600" h="36202" stroke="0" extrusionOk="0">
                <a:moveTo>
                  <a:pt x="12298" y="-1"/>
                </a:moveTo>
                <a:cubicBezTo>
                  <a:pt x="18123" y="4034"/>
                  <a:pt x="21600" y="10670"/>
                  <a:pt x="21600" y="17757"/>
                </a:cubicBezTo>
                <a:cubicBezTo>
                  <a:pt x="21600" y="25291"/>
                  <a:pt x="17673" y="32281"/>
                  <a:pt x="11240" y="36202"/>
                </a:cubicBezTo>
                <a:lnTo>
                  <a:pt x="0" y="17757"/>
                </a:lnTo>
                <a:close/>
              </a:path>
            </a:pathLst>
          </a:custGeom>
          <a:noFill/>
          <a:ln w="38100">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0494" name="Arc 21"/>
          <p:cNvSpPr>
            <a:spLocks/>
          </p:cNvSpPr>
          <p:nvPr/>
        </p:nvSpPr>
        <p:spPr bwMode="auto">
          <a:xfrm flipH="1">
            <a:off x="4511676" y="3130551"/>
            <a:ext cx="1477963" cy="1673225"/>
          </a:xfrm>
          <a:custGeom>
            <a:avLst/>
            <a:gdLst>
              <a:gd name="T0" fmla="*/ 54492288 w 21600"/>
              <a:gd name="T1" fmla="*/ 0 h 37075"/>
              <a:gd name="T2" fmla="*/ 49140969 w 21600"/>
              <a:gd name="T3" fmla="*/ 75514000 h 37075"/>
              <a:gd name="T4" fmla="*/ 0 w 21600"/>
              <a:gd name="T5" fmla="*/ 37061422 h 37075"/>
              <a:gd name="T6" fmla="*/ 0 60000 65536"/>
              <a:gd name="T7" fmla="*/ 0 60000 65536"/>
              <a:gd name="T8" fmla="*/ 0 60000 65536"/>
              <a:gd name="T9" fmla="*/ 0 w 21600"/>
              <a:gd name="T10" fmla="*/ 0 h 37075"/>
              <a:gd name="T11" fmla="*/ 21600 w 21600"/>
              <a:gd name="T12" fmla="*/ 37075 h 37075"/>
            </a:gdLst>
            <a:ahLst/>
            <a:cxnLst>
              <a:cxn ang="T6">
                <a:pos x="T0" y="T1"/>
              </a:cxn>
              <a:cxn ang="T7">
                <a:pos x="T2" y="T3"/>
              </a:cxn>
              <a:cxn ang="T8">
                <a:pos x="T4" y="T5"/>
              </a:cxn>
            </a:cxnLst>
            <a:rect l="T9" t="T10" r="T11" b="T12"/>
            <a:pathLst>
              <a:path w="21600" h="37075" fill="none" extrusionOk="0">
                <a:moveTo>
                  <a:pt x="11638" y="0"/>
                </a:moveTo>
                <a:cubicBezTo>
                  <a:pt x="17845" y="3969"/>
                  <a:pt x="21600" y="10828"/>
                  <a:pt x="21600" y="18196"/>
                </a:cubicBezTo>
                <a:cubicBezTo>
                  <a:pt x="21600" y="26038"/>
                  <a:pt x="17349" y="33263"/>
                  <a:pt x="10495" y="37074"/>
                </a:cubicBezTo>
              </a:path>
              <a:path w="21600" h="37075" stroke="0" extrusionOk="0">
                <a:moveTo>
                  <a:pt x="11638" y="0"/>
                </a:moveTo>
                <a:cubicBezTo>
                  <a:pt x="17845" y="3969"/>
                  <a:pt x="21600" y="10828"/>
                  <a:pt x="21600" y="18196"/>
                </a:cubicBezTo>
                <a:cubicBezTo>
                  <a:pt x="21600" y="26038"/>
                  <a:pt x="17349" y="33263"/>
                  <a:pt x="10495" y="37074"/>
                </a:cubicBezTo>
                <a:lnTo>
                  <a:pt x="0" y="18196"/>
                </a:lnTo>
                <a:close/>
              </a:path>
            </a:pathLst>
          </a:custGeom>
          <a:noFill/>
          <a:ln w="28575">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0495" name="Arc 22"/>
          <p:cNvSpPr>
            <a:spLocks/>
          </p:cNvSpPr>
          <p:nvPr/>
        </p:nvSpPr>
        <p:spPr bwMode="auto">
          <a:xfrm>
            <a:off x="6283326" y="2682875"/>
            <a:ext cx="2276475" cy="2578100"/>
          </a:xfrm>
          <a:custGeom>
            <a:avLst/>
            <a:gdLst>
              <a:gd name="T0" fmla="*/ 143476208 w 21600"/>
              <a:gd name="T1" fmla="*/ 0 h 34986"/>
              <a:gd name="T2" fmla="*/ 137944692 w 21600"/>
              <a:gd name="T3" fmla="*/ 189978826 h 34986"/>
              <a:gd name="T4" fmla="*/ 0 w 21600"/>
              <a:gd name="T5" fmla="*/ 94011996 h 34986"/>
              <a:gd name="T6" fmla="*/ 0 60000 65536"/>
              <a:gd name="T7" fmla="*/ 0 60000 65536"/>
              <a:gd name="T8" fmla="*/ 0 60000 65536"/>
              <a:gd name="T9" fmla="*/ 0 w 21600"/>
              <a:gd name="T10" fmla="*/ 0 h 34986"/>
              <a:gd name="T11" fmla="*/ 21600 w 21600"/>
              <a:gd name="T12" fmla="*/ 34986 h 34986"/>
            </a:gdLst>
            <a:ahLst/>
            <a:cxnLst>
              <a:cxn ang="T6">
                <a:pos x="T0" y="T1"/>
              </a:cxn>
              <a:cxn ang="T7">
                <a:pos x="T2" y="T3"/>
              </a:cxn>
              <a:cxn ang="T8">
                <a:pos x="T4" y="T5"/>
              </a:cxn>
            </a:cxnLst>
            <a:rect l="T9" t="T10" r="T11" b="T12"/>
            <a:pathLst>
              <a:path w="21600" h="34986" fill="none" extrusionOk="0">
                <a:moveTo>
                  <a:pt x="12916" y="0"/>
                </a:moveTo>
                <a:cubicBezTo>
                  <a:pt x="18381" y="4077"/>
                  <a:pt x="21600" y="10495"/>
                  <a:pt x="21600" y="17313"/>
                </a:cubicBezTo>
                <a:cubicBezTo>
                  <a:pt x="21600" y="24347"/>
                  <a:pt x="18174" y="30941"/>
                  <a:pt x="12418" y="34985"/>
                </a:cubicBezTo>
              </a:path>
              <a:path w="21600" h="34986" stroke="0" extrusionOk="0">
                <a:moveTo>
                  <a:pt x="12916" y="0"/>
                </a:moveTo>
                <a:cubicBezTo>
                  <a:pt x="18381" y="4077"/>
                  <a:pt x="21600" y="10495"/>
                  <a:pt x="21600" y="17313"/>
                </a:cubicBezTo>
                <a:cubicBezTo>
                  <a:pt x="21600" y="24347"/>
                  <a:pt x="18174" y="30941"/>
                  <a:pt x="12418" y="34985"/>
                </a:cubicBezTo>
                <a:lnTo>
                  <a:pt x="0" y="17313"/>
                </a:lnTo>
                <a:close/>
              </a:path>
            </a:pathLst>
          </a:custGeom>
          <a:noFill/>
          <a:ln w="38100">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8216" name="Rectangle 24"/>
          <p:cNvSpPr>
            <a:spLocks noChangeArrowheads="1"/>
          </p:cNvSpPr>
          <p:nvPr/>
        </p:nvSpPr>
        <p:spPr bwMode="auto">
          <a:xfrm rot="5400000">
            <a:off x="8202613" y="3783013"/>
            <a:ext cx="3038475" cy="42545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Окружающий</a:t>
            </a:r>
            <a:r>
              <a:rPr lang="ru-RU" altLang="ru-RU" sz="1200" b="1">
                <a:latin typeface="Times New Roman" panose="02020603050405020304" pitchFamily="18" charset="0"/>
              </a:rPr>
              <a:t> </a:t>
            </a:r>
            <a:r>
              <a:rPr lang="ru-RU" altLang="ru-RU" sz="1600" b="1"/>
              <a:t>мир</a:t>
            </a:r>
            <a:r>
              <a:rPr lang="ru-RU" altLang="ru-RU" sz="1200" b="1">
                <a:latin typeface="Times New Roman" panose="02020603050405020304" pitchFamily="18" charset="0"/>
              </a:rPr>
              <a:t> </a:t>
            </a:r>
            <a:r>
              <a:rPr lang="ru-RU" altLang="ru-RU" sz="1600" b="1"/>
              <a:t>природы</a:t>
            </a:r>
          </a:p>
        </p:txBody>
      </p:sp>
      <p:sp>
        <p:nvSpPr>
          <p:cNvPr id="8219" name="Rectangle 27"/>
          <p:cNvSpPr>
            <a:spLocks noChangeArrowheads="1"/>
          </p:cNvSpPr>
          <p:nvPr/>
        </p:nvSpPr>
        <p:spPr bwMode="auto">
          <a:xfrm rot="16200000" flipH="1">
            <a:off x="1884364" y="3779839"/>
            <a:ext cx="1647825" cy="50482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800" b="1"/>
              <a:t>Чужие</a:t>
            </a:r>
          </a:p>
        </p:txBody>
      </p:sp>
      <p:sp>
        <p:nvSpPr>
          <p:cNvPr id="8225" name="Rectangle 33"/>
          <p:cNvSpPr>
            <a:spLocks noChangeArrowheads="1"/>
          </p:cNvSpPr>
          <p:nvPr/>
        </p:nvSpPr>
        <p:spPr bwMode="auto">
          <a:xfrm>
            <a:off x="5006976" y="3746501"/>
            <a:ext cx="2119313" cy="85407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700" b="1">
              <a:latin typeface="Times New Roman" panose="02020603050405020304" pitchFamily="18" charset="0"/>
            </a:endParaRPr>
          </a:p>
          <a:p>
            <a:pPr algn="ctr" eaLnBrk="1" hangingPunct="1"/>
            <a:r>
              <a:rPr lang="ru-RU" altLang="ru-RU" sz="1600" b="1"/>
              <a:t>Индивид </a:t>
            </a:r>
            <a:r>
              <a:rPr lang="ru-RU" altLang="ru-RU" sz="1400" b="1"/>
              <a:t>(инструментальная ценность, средство)</a:t>
            </a:r>
          </a:p>
        </p:txBody>
      </p:sp>
      <p:grpSp>
        <p:nvGrpSpPr>
          <p:cNvPr id="3" name="Group 36"/>
          <p:cNvGrpSpPr>
            <a:grpSpLocks/>
          </p:cNvGrpSpPr>
          <p:nvPr/>
        </p:nvGrpSpPr>
        <p:grpSpPr bwMode="auto">
          <a:xfrm>
            <a:off x="3916363" y="4916488"/>
            <a:ext cx="4545012" cy="1471612"/>
            <a:chOff x="1483" y="3118"/>
            <a:chExt cx="2863" cy="927"/>
          </a:xfrm>
        </p:grpSpPr>
        <p:sp>
          <p:nvSpPr>
            <p:cNvPr id="20513" name="Rectangle 31"/>
            <p:cNvSpPr>
              <a:spLocks noChangeArrowheads="1"/>
            </p:cNvSpPr>
            <p:nvPr/>
          </p:nvSpPr>
          <p:spPr bwMode="auto">
            <a:xfrm>
              <a:off x="2075" y="3549"/>
              <a:ext cx="1588" cy="20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Культурная общность</a:t>
              </a:r>
            </a:p>
          </p:txBody>
        </p:sp>
        <p:sp>
          <p:nvSpPr>
            <p:cNvPr id="20514" name="Rectangle 32"/>
            <p:cNvSpPr>
              <a:spLocks noChangeArrowheads="1"/>
            </p:cNvSpPr>
            <p:nvPr/>
          </p:nvSpPr>
          <p:spPr bwMode="auto">
            <a:xfrm>
              <a:off x="2487" y="3118"/>
              <a:ext cx="890" cy="20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Семья, род</a:t>
              </a:r>
            </a:p>
          </p:txBody>
        </p:sp>
        <p:sp>
          <p:nvSpPr>
            <p:cNvPr id="20515" name="Rectangle 35"/>
            <p:cNvSpPr>
              <a:spLocks noChangeArrowheads="1"/>
            </p:cNvSpPr>
            <p:nvPr/>
          </p:nvSpPr>
          <p:spPr bwMode="auto">
            <a:xfrm>
              <a:off x="1483" y="3843"/>
              <a:ext cx="2863" cy="2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Высшие ценности культурной общности</a:t>
              </a:r>
              <a:endParaRPr lang="ru-RU" altLang="ru-RU" sz="1600"/>
            </a:p>
          </p:txBody>
        </p:sp>
      </p:grpSp>
      <p:sp>
        <p:nvSpPr>
          <p:cNvPr id="8231" name="AutoShape 39"/>
          <p:cNvSpPr>
            <a:spLocks noChangeArrowheads="1"/>
          </p:cNvSpPr>
          <p:nvPr/>
        </p:nvSpPr>
        <p:spPr bwMode="auto">
          <a:xfrm rot="10800000" flipH="1">
            <a:off x="3695701" y="2159000"/>
            <a:ext cx="3611563" cy="2857500"/>
          </a:xfrm>
          <a:custGeom>
            <a:avLst/>
            <a:gdLst>
              <a:gd name="T0" fmla="*/ 0 w 21600"/>
              <a:gd name="T1" fmla="*/ 190796860 h 21600"/>
              <a:gd name="T2" fmla="*/ 188119310 w 21600"/>
              <a:gd name="T3" fmla="*/ 341253507 h 21600"/>
              <a:gd name="T4" fmla="*/ 66844009 w 21600"/>
              <a:gd name="T5" fmla="*/ 190411759 h 21600"/>
              <a:gd name="T6" fmla="*/ 135505168 w 21600"/>
              <a:gd name="T7" fmla="*/ -23048912 h 21600"/>
              <a:gd name="T8" fmla="*/ 281242425 w 21600"/>
              <a:gd name="T9" fmla="*/ 8067939 h 21600"/>
              <a:gd name="T10" fmla="*/ 231535799 w 21600"/>
              <a:gd name="T11" fmla="*/ 9931862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7092" y="3252"/>
                </a:moveTo>
                <a:cubicBezTo>
                  <a:pt x="4214" y="4666"/>
                  <a:pt x="2391" y="7593"/>
                  <a:pt x="2391" y="10799"/>
                </a:cubicBezTo>
                <a:cubicBezTo>
                  <a:pt x="2390" y="14064"/>
                  <a:pt x="4280" y="17033"/>
                  <a:pt x="7236" y="18416"/>
                </a:cubicBezTo>
                <a:lnTo>
                  <a:pt x="6223" y="20582"/>
                </a:lnTo>
                <a:cubicBezTo>
                  <a:pt x="2426" y="18805"/>
                  <a:pt x="0" y="14992"/>
                  <a:pt x="0" y="10800"/>
                </a:cubicBezTo>
                <a:cubicBezTo>
                  <a:pt x="-1" y="6681"/>
                  <a:pt x="2341" y="2922"/>
                  <a:pt x="6038" y="1106"/>
                </a:cubicBezTo>
                <a:lnTo>
                  <a:pt x="4847" y="-1317"/>
                </a:lnTo>
                <a:lnTo>
                  <a:pt x="10060" y="461"/>
                </a:lnTo>
                <a:lnTo>
                  <a:pt x="8282" y="5675"/>
                </a:lnTo>
                <a:lnTo>
                  <a:pt x="7092" y="3252"/>
                </a:lnTo>
                <a:close/>
              </a:path>
            </a:pathLst>
          </a:custGeom>
          <a:solidFill>
            <a:srgbClr val="C0C0C0"/>
          </a:solidFill>
          <a:ln w="9525">
            <a:solidFill>
              <a:srgbClr val="000000"/>
            </a:solidFill>
            <a:miter lim="800000"/>
            <a:headEnd/>
            <a:tailEnd/>
          </a:ln>
        </p:spPr>
        <p:txBody>
          <a:bodyPr/>
          <a:lstStyle/>
          <a:p>
            <a:endParaRPr lang="ru-RU"/>
          </a:p>
        </p:txBody>
      </p:sp>
      <p:sp>
        <p:nvSpPr>
          <p:cNvPr id="8232" name="AutoShape 40"/>
          <p:cNvSpPr>
            <a:spLocks noChangeArrowheads="1"/>
          </p:cNvSpPr>
          <p:nvPr/>
        </p:nvSpPr>
        <p:spPr bwMode="auto">
          <a:xfrm rot="10800000" flipV="1">
            <a:off x="5389563" y="2349500"/>
            <a:ext cx="3886200" cy="3589338"/>
          </a:xfrm>
          <a:custGeom>
            <a:avLst/>
            <a:gdLst>
              <a:gd name="T0" fmla="*/ 3787246 w 21600"/>
              <a:gd name="T1" fmla="*/ 342075835 h 21600"/>
              <a:gd name="T2" fmla="*/ 344675859 w 21600"/>
              <a:gd name="T3" fmla="*/ 565137574 h 21600"/>
              <a:gd name="T4" fmla="*/ 76296176 w 21600"/>
              <a:gd name="T5" fmla="*/ 332880486 h 21600"/>
              <a:gd name="T6" fmla="*/ 215843158 w 21600"/>
              <a:gd name="T7" fmla="*/ -56690437 h 21600"/>
              <a:gd name="T8" fmla="*/ 371931245 w 21600"/>
              <a:gd name="T9" fmla="*/ 11652886 h 21600"/>
              <a:gd name="T10" fmla="*/ 291783257 w 21600"/>
              <a:gd name="T11" fmla="*/ 144805184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8188" y="2674"/>
                </a:moveTo>
                <a:cubicBezTo>
                  <a:pt x="4658" y="3809"/>
                  <a:pt x="2265" y="7092"/>
                  <a:pt x="2265" y="10799"/>
                </a:cubicBezTo>
                <a:cubicBezTo>
                  <a:pt x="2264" y="15461"/>
                  <a:pt x="6005" y="19260"/>
                  <a:pt x="10666" y="19333"/>
                </a:cubicBezTo>
                <a:lnTo>
                  <a:pt x="10630" y="21598"/>
                </a:lnTo>
                <a:cubicBezTo>
                  <a:pt x="4732" y="21506"/>
                  <a:pt x="0" y="16698"/>
                  <a:pt x="0" y="10800"/>
                </a:cubicBezTo>
                <a:cubicBezTo>
                  <a:pt x="-1" y="6108"/>
                  <a:pt x="3028" y="1953"/>
                  <a:pt x="7495" y="518"/>
                </a:cubicBezTo>
                <a:lnTo>
                  <a:pt x="6668" y="-2053"/>
                </a:lnTo>
                <a:lnTo>
                  <a:pt x="11490" y="422"/>
                </a:lnTo>
                <a:lnTo>
                  <a:pt x="9014" y="5244"/>
                </a:lnTo>
                <a:lnTo>
                  <a:pt x="8188" y="2674"/>
                </a:lnTo>
                <a:close/>
              </a:path>
            </a:pathLst>
          </a:custGeom>
          <a:solidFill>
            <a:srgbClr val="C0C0C0"/>
          </a:solidFill>
          <a:ln w="9525">
            <a:solidFill>
              <a:srgbClr val="000000"/>
            </a:solidFill>
            <a:miter lim="800000"/>
            <a:headEnd/>
            <a:tailEnd/>
          </a:ln>
        </p:spPr>
        <p:txBody>
          <a:bodyPr/>
          <a:lstStyle/>
          <a:p>
            <a:endParaRPr lang="ru-RU"/>
          </a:p>
        </p:txBody>
      </p:sp>
      <p:sp>
        <p:nvSpPr>
          <p:cNvPr id="8210" name="AutoShape 18"/>
          <p:cNvSpPr>
            <a:spLocks noChangeArrowheads="1"/>
          </p:cNvSpPr>
          <p:nvPr/>
        </p:nvSpPr>
        <p:spPr bwMode="auto">
          <a:xfrm>
            <a:off x="7716838" y="3814763"/>
            <a:ext cx="1784350" cy="436562"/>
          </a:xfrm>
          <a:prstGeom prst="rightArrow">
            <a:avLst>
              <a:gd name="adj1" fmla="val 42278"/>
              <a:gd name="adj2" fmla="val 68632"/>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8233" name="AutoShape 41"/>
          <p:cNvSpPr>
            <a:spLocks noChangeArrowheads="1"/>
          </p:cNvSpPr>
          <p:nvPr/>
        </p:nvSpPr>
        <p:spPr bwMode="auto">
          <a:xfrm rot="10800000" flipV="1">
            <a:off x="5764214" y="3937000"/>
            <a:ext cx="2028825" cy="1092200"/>
          </a:xfrm>
          <a:custGeom>
            <a:avLst/>
            <a:gdLst>
              <a:gd name="T0" fmla="*/ 1049823 w 21600"/>
              <a:gd name="T1" fmla="*/ 31717085 h 21600"/>
              <a:gd name="T2" fmla="*/ 95280749 w 21600"/>
              <a:gd name="T3" fmla="*/ 51120668 h 21600"/>
              <a:gd name="T4" fmla="*/ 29078323 w 21600"/>
              <a:gd name="T5" fmla="*/ 30494984 h 21600"/>
              <a:gd name="T6" fmla="*/ 60256292 w 21600"/>
              <a:gd name="T7" fmla="*/ -5379489 h 21600"/>
              <a:gd name="T8" fmla="*/ 107737848 w 21600"/>
              <a:gd name="T9" fmla="*/ 1907355 h 21600"/>
              <a:gd name="T10" fmla="*/ 82594305 w 21600"/>
              <a:gd name="T11" fmla="*/ 1566806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8569" y="3547"/>
                </a:moveTo>
                <a:cubicBezTo>
                  <a:pt x="5384" y="4526"/>
                  <a:pt x="3212" y="7468"/>
                  <a:pt x="3212" y="10799"/>
                </a:cubicBezTo>
                <a:cubicBezTo>
                  <a:pt x="3212" y="14990"/>
                  <a:pt x="6609" y="18388"/>
                  <a:pt x="10800" y="18388"/>
                </a:cubicBezTo>
                <a:lnTo>
                  <a:pt x="10800" y="21600"/>
                </a:lnTo>
                <a:cubicBezTo>
                  <a:pt x="4835" y="21600"/>
                  <a:pt x="0" y="16764"/>
                  <a:pt x="0" y="10800"/>
                </a:cubicBezTo>
                <a:cubicBezTo>
                  <a:pt x="-1" y="6058"/>
                  <a:pt x="3092" y="1871"/>
                  <a:pt x="7624" y="477"/>
                </a:cubicBezTo>
                <a:lnTo>
                  <a:pt x="6830" y="-2104"/>
                </a:lnTo>
                <a:lnTo>
                  <a:pt x="12212" y="746"/>
                </a:lnTo>
                <a:lnTo>
                  <a:pt x="9362" y="6128"/>
                </a:lnTo>
                <a:lnTo>
                  <a:pt x="8569" y="3547"/>
                </a:lnTo>
                <a:close/>
              </a:path>
            </a:pathLst>
          </a:custGeom>
          <a:solidFill>
            <a:srgbClr val="C0C0C0"/>
          </a:solidFill>
          <a:ln w="9525">
            <a:solidFill>
              <a:srgbClr val="000000"/>
            </a:solidFill>
            <a:miter lim="800000"/>
            <a:headEnd/>
            <a:tailEnd/>
          </a:ln>
        </p:spPr>
        <p:txBody>
          <a:bodyPr/>
          <a:lstStyle/>
          <a:p>
            <a:endParaRPr lang="ru-RU"/>
          </a:p>
        </p:txBody>
      </p:sp>
      <p:grpSp>
        <p:nvGrpSpPr>
          <p:cNvPr id="4" name="Group 38"/>
          <p:cNvGrpSpPr>
            <a:grpSpLocks/>
          </p:cNvGrpSpPr>
          <p:nvPr/>
        </p:nvGrpSpPr>
        <p:grpSpPr bwMode="auto">
          <a:xfrm>
            <a:off x="7496176" y="3192463"/>
            <a:ext cx="1127125" cy="1566862"/>
            <a:chOff x="3607" y="2020"/>
            <a:chExt cx="710" cy="987"/>
          </a:xfrm>
        </p:grpSpPr>
        <p:sp>
          <p:nvSpPr>
            <p:cNvPr id="20511" name="Rectangle 25"/>
            <p:cNvSpPr>
              <a:spLocks noChangeArrowheads="1"/>
            </p:cNvSpPr>
            <p:nvPr/>
          </p:nvSpPr>
          <p:spPr bwMode="auto">
            <a:xfrm rot="5400000" flipH="1">
              <a:off x="3708" y="2398"/>
              <a:ext cx="987" cy="23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Место</a:t>
              </a:r>
              <a:r>
                <a:rPr lang="ru-RU" altLang="ru-RU" sz="1200" b="1">
                  <a:latin typeface="Times New Roman" panose="02020603050405020304" pitchFamily="18" charset="0"/>
                </a:rPr>
                <a:t> </a:t>
              </a:r>
              <a:r>
                <a:rPr lang="ru-RU" altLang="ru-RU" sz="1600" b="1"/>
                <a:t>жизни</a:t>
              </a:r>
            </a:p>
          </p:txBody>
        </p:sp>
        <p:sp>
          <p:nvSpPr>
            <p:cNvPr id="20512" name="Rectangle 26"/>
            <p:cNvSpPr>
              <a:spLocks noChangeArrowheads="1"/>
            </p:cNvSpPr>
            <p:nvPr/>
          </p:nvSpPr>
          <p:spPr bwMode="auto">
            <a:xfrm rot="5400000">
              <a:off x="3446" y="2418"/>
              <a:ext cx="556" cy="23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Дом  </a:t>
              </a:r>
            </a:p>
          </p:txBody>
        </p:sp>
      </p:grpSp>
      <p:sp>
        <p:nvSpPr>
          <p:cNvPr id="8220" name="Rectangle 28"/>
          <p:cNvSpPr>
            <a:spLocks noChangeArrowheads="1"/>
          </p:cNvSpPr>
          <p:nvPr/>
        </p:nvSpPr>
        <p:spPr bwMode="auto">
          <a:xfrm rot="-5400000">
            <a:off x="3679032" y="3744119"/>
            <a:ext cx="892175" cy="490538"/>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Свои</a:t>
            </a:r>
          </a:p>
        </p:txBody>
      </p:sp>
      <p:sp>
        <p:nvSpPr>
          <p:cNvPr id="8221" name="AutoShape 29"/>
          <p:cNvSpPr>
            <a:spLocks noChangeArrowheads="1"/>
          </p:cNvSpPr>
          <p:nvPr/>
        </p:nvSpPr>
        <p:spPr bwMode="auto">
          <a:xfrm flipH="1">
            <a:off x="2968626" y="3846514"/>
            <a:ext cx="760413" cy="376237"/>
          </a:xfrm>
          <a:prstGeom prst="rightArrow">
            <a:avLst>
              <a:gd name="adj1" fmla="val 45750"/>
              <a:gd name="adj2" fmla="val 54691"/>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36" name="TextBox 35"/>
          <p:cNvSpPr txBox="1">
            <a:spLocks noChangeArrowheads="1"/>
          </p:cNvSpPr>
          <p:nvPr/>
        </p:nvSpPr>
        <p:spPr bwMode="auto">
          <a:xfrm>
            <a:off x="8824914" y="1393825"/>
            <a:ext cx="139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bg1"/>
                </a:solidFill>
              </a:rPr>
              <a:t>«Восток»?</a:t>
            </a:r>
          </a:p>
        </p:txBody>
      </p:sp>
      <p:sp>
        <p:nvSpPr>
          <p:cNvPr id="37" name="TextBox 36"/>
          <p:cNvSpPr txBox="1">
            <a:spLocks noChangeArrowheads="1"/>
          </p:cNvSpPr>
          <p:nvPr/>
        </p:nvSpPr>
        <p:spPr bwMode="auto">
          <a:xfrm>
            <a:off x="2133601" y="5051425"/>
            <a:ext cx="19208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bg1"/>
                </a:solidFill>
              </a:rPr>
              <a:t>Притча о своих и чужих:</a:t>
            </a:r>
          </a:p>
        </p:txBody>
      </p:sp>
      <p:sp>
        <p:nvSpPr>
          <p:cNvPr id="38" name="TextBox 37"/>
          <p:cNvSpPr txBox="1">
            <a:spLocks noChangeArrowheads="1"/>
          </p:cNvSpPr>
          <p:nvPr/>
        </p:nvSpPr>
        <p:spPr bwMode="auto">
          <a:xfrm>
            <a:off x="2152650" y="5556250"/>
            <a:ext cx="194468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altLang="ru-RU" b="1">
                <a:solidFill>
                  <a:schemeClr val="bg1"/>
                </a:solidFill>
              </a:rPr>
              <a:t>«раненый и самарянин»</a:t>
            </a:r>
          </a:p>
          <a:p>
            <a:pPr algn="r" eaLnBrk="1" hangingPunct="1"/>
            <a:r>
              <a:rPr lang="ru-RU" altLang="ru-RU">
                <a:solidFill>
                  <a:schemeClr val="bg1"/>
                </a:solidFill>
              </a:rPr>
              <a:t>(Лк, 10, 33)</a:t>
            </a:r>
          </a:p>
        </p:txBody>
      </p:sp>
      <p:sp>
        <p:nvSpPr>
          <p:cNvPr id="8226" name="AutoShape 34"/>
          <p:cNvSpPr>
            <a:spLocks noChangeArrowheads="1"/>
          </p:cNvSpPr>
          <p:nvPr/>
        </p:nvSpPr>
        <p:spPr bwMode="auto">
          <a:xfrm>
            <a:off x="4289426" y="3825876"/>
            <a:ext cx="1158875" cy="396875"/>
          </a:xfrm>
          <a:prstGeom prst="leftRightArrow">
            <a:avLst>
              <a:gd name="adj1" fmla="val 36861"/>
              <a:gd name="adj2" fmla="val 46693"/>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Tree>
    <p:extLst>
      <p:ext uri="{BB962C8B-B14F-4D97-AF65-F5344CB8AC3E}">
        <p14:creationId xmlns:p14="http://schemas.microsoft.com/office/powerpoint/2010/main" val="8766754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232"/>
                                        </p:tgtEl>
                                        <p:attrNameLst>
                                          <p:attrName>style.visibility</p:attrName>
                                        </p:attrNameLst>
                                      </p:cBhvr>
                                      <p:to>
                                        <p:strVal val="visible"/>
                                      </p:to>
                                    </p:set>
                                    <p:animEffect transition="in" filter="wipe(down)">
                                      <p:cBhvr>
                                        <p:cTn id="15" dur="500"/>
                                        <p:tgtEl>
                                          <p:spTgt spid="8232"/>
                                        </p:tgtEl>
                                      </p:cBhvr>
                                    </p:animEffect>
                                  </p:childTnLst>
                                </p:cTn>
                              </p:par>
                            </p:childTnLst>
                          </p:cTn>
                        </p:par>
                        <p:par>
                          <p:cTn id="16" fill="hold" nodeType="afterGroup">
                            <p:stCondLst>
                              <p:cond delay="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8216"/>
                                        </p:tgtEl>
                                        <p:attrNameLst>
                                          <p:attrName>style.visibility</p:attrName>
                                        </p:attrNameLst>
                                      </p:cBhvr>
                                      <p:to>
                                        <p:strVal val="visible"/>
                                      </p:to>
                                    </p:set>
                                    <p:animEffect transition="in" filter="wipe(left)">
                                      <p:cBhvr>
                                        <p:cTn id="22" dur="500"/>
                                        <p:tgtEl>
                                          <p:spTgt spid="8216"/>
                                        </p:tgtEl>
                                      </p:cBhvr>
                                    </p:animEffect>
                                  </p:childTnLst>
                                </p:cTn>
                              </p:par>
                            </p:childTnLst>
                          </p:cTn>
                        </p:par>
                        <p:par>
                          <p:cTn id="23" fill="hold" nodeType="afterGroup">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8210"/>
                                        </p:tgtEl>
                                        <p:attrNameLst>
                                          <p:attrName>style.visibility</p:attrName>
                                        </p:attrNameLst>
                                      </p:cBhvr>
                                      <p:to>
                                        <p:strVal val="visible"/>
                                      </p:to>
                                    </p:set>
                                    <p:animEffect transition="in" filter="wipe(left)">
                                      <p:cBhvr>
                                        <p:cTn id="26" dur="500"/>
                                        <p:tgtEl>
                                          <p:spTgt spid="821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8231"/>
                                        </p:tgtEl>
                                        <p:attrNameLst>
                                          <p:attrName>style.visibility</p:attrName>
                                        </p:attrNameLst>
                                      </p:cBhvr>
                                      <p:to>
                                        <p:strVal val="visible"/>
                                      </p:to>
                                    </p:set>
                                    <p:animEffect transition="in" filter="wipe(up)">
                                      <p:cBhvr>
                                        <p:cTn id="31" dur="500"/>
                                        <p:tgtEl>
                                          <p:spTgt spid="823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8220"/>
                                        </p:tgtEl>
                                        <p:attrNameLst>
                                          <p:attrName>style.visibility</p:attrName>
                                        </p:attrNameLst>
                                      </p:cBhvr>
                                      <p:to>
                                        <p:strVal val="visible"/>
                                      </p:to>
                                    </p:set>
                                    <p:animEffect transition="in" filter="wipe(up)">
                                      <p:cBhvr>
                                        <p:cTn id="34" dur="500"/>
                                        <p:tgtEl>
                                          <p:spTgt spid="822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8219"/>
                                        </p:tgtEl>
                                        <p:attrNameLst>
                                          <p:attrName>style.visibility</p:attrName>
                                        </p:attrNameLst>
                                      </p:cBhvr>
                                      <p:to>
                                        <p:strVal val="visible"/>
                                      </p:to>
                                    </p:set>
                                    <p:animEffect transition="in" filter="wipe(up)">
                                      <p:cBhvr>
                                        <p:cTn id="37" dur="500"/>
                                        <p:tgtEl>
                                          <p:spTgt spid="821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233"/>
                                        </p:tgtEl>
                                        <p:attrNameLst>
                                          <p:attrName>style.visibility</p:attrName>
                                        </p:attrNameLst>
                                      </p:cBhvr>
                                      <p:to>
                                        <p:strVal val="visible"/>
                                      </p:to>
                                    </p:set>
                                    <p:animEffect transition="in" filter="wipe(down)">
                                      <p:cBhvr>
                                        <p:cTn id="42" dur="500"/>
                                        <p:tgtEl>
                                          <p:spTgt spid="8233"/>
                                        </p:tgtEl>
                                      </p:cBhvr>
                                    </p:animEffect>
                                  </p:childTnLst>
                                </p:cTn>
                              </p:par>
                            </p:childTnLst>
                          </p:cTn>
                        </p:par>
                        <p:par>
                          <p:cTn id="43" fill="hold" nodeType="afterGroup">
                            <p:stCondLst>
                              <p:cond delay="500"/>
                            </p:stCondLst>
                            <p:childTnLst>
                              <p:par>
                                <p:cTn id="44" presetID="22" presetClass="entr" presetSubtype="2" fill="hold" grpId="0" nodeType="afterEffect">
                                  <p:stCondLst>
                                    <p:cond delay="0"/>
                                  </p:stCondLst>
                                  <p:childTnLst>
                                    <p:set>
                                      <p:cBhvr>
                                        <p:cTn id="45" dur="1" fill="hold">
                                          <p:stCondLst>
                                            <p:cond delay="0"/>
                                          </p:stCondLst>
                                        </p:cTn>
                                        <p:tgtEl>
                                          <p:spTgt spid="8225"/>
                                        </p:tgtEl>
                                        <p:attrNameLst>
                                          <p:attrName>style.visibility</p:attrName>
                                        </p:attrNameLst>
                                      </p:cBhvr>
                                      <p:to>
                                        <p:strVal val="visible"/>
                                      </p:to>
                                    </p:set>
                                    <p:animEffect transition="in" filter="wipe(right)">
                                      <p:cBhvr>
                                        <p:cTn id="46" dur="500"/>
                                        <p:tgtEl>
                                          <p:spTgt spid="822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8226"/>
                                        </p:tgtEl>
                                        <p:attrNameLst>
                                          <p:attrName>style.visibility</p:attrName>
                                        </p:attrNameLst>
                                      </p:cBhvr>
                                      <p:to>
                                        <p:strVal val="visible"/>
                                      </p:to>
                                    </p:set>
                                    <p:animEffect transition="in" filter="wipe(right)">
                                      <p:cBhvr>
                                        <p:cTn id="51" dur="500"/>
                                        <p:tgtEl>
                                          <p:spTgt spid="822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8221"/>
                                        </p:tgtEl>
                                        <p:attrNameLst>
                                          <p:attrName>style.visibility</p:attrName>
                                        </p:attrNameLst>
                                      </p:cBhvr>
                                      <p:to>
                                        <p:strVal val="visible"/>
                                      </p:to>
                                    </p:set>
                                    <p:animEffect transition="in" filter="wipe(right)">
                                      <p:cBhvr>
                                        <p:cTn id="56" dur="500"/>
                                        <p:tgtEl>
                                          <p:spTgt spid="8221"/>
                                        </p:tgtEl>
                                      </p:cBhvr>
                                    </p:animEffect>
                                  </p:childTnLst>
                                </p:cTn>
                              </p:par>
                            </p:childTnLst>
                          </p:cTn>
                        </p:par>
                        <p:par>
                          <p:cTn id="57" fill="hold" nodeType="afterGroup">
                            <p:stCondLst>
                              <p:cond delay="500"/>
                            </p:stCondLst>
                            <p:childTnLst>
                              <p:par>
                                <p:cTn id="58" presetID="26" presetClass="emph" presetSubtype="0" fill="hold" grpId="1" nodeType="afterEffect">
                                  <p:stCondLst>
                                    <p:cond delay="0"/>
                                  </p:stCondLst>
                                  <p:childTnLst>
                                    <p:animEffect transition="out" filter="fade">
                                      <p:cBhvr>
                                        <p:cTn id="59" dur="500" tmFilter="0, 0; .2, .5; .8, .5; 1, 0"/>
                                        <p:tgtEl>
                                          <p:spTgt spid="8219"/>
                                        </p:tgtEl>
                                      </p:cBhvr>
                                    </p:animEffect>
                                    <p:animScale>
                                      <p:cBhvr>
                                        <p:cTn id="60" dur="250" autoRev="1" fill="hold"/>
                                        <p:tgtEl>
                                          <p:spTgt spid="8219"/>
                                        </p:tgtEl>
                                      </p:cBhvr>
                                      <p:by x="105000" y="105000"/>
                                    </p:animScale>
                                  </p:childTnLst>
                                </p:cTn>
                              </p:par>
                            </p:childTnLst>
                          </p:cTn>
                        </p:par>
                        <p:par>
                          <p:cTn id="61" fill="hold" nodeType="afterGroup">
                            <p:stCondLst>
                              <p:cond delay="1000"/>
                            </p:stCondLst>
                            <p:childTnLst>
                              <p:par>
                                <p:cTn id="62" presetID="26" presetClass="emph" presetSubtype="0" fill="hold" grpId="2" nodeType="afterEffect">
                                  <p:stCondLst>
                                    <p:cond delay="0"/>
                                  </p:stCondLst>
                                  <p:childTnLst>
                                    <p:animEffect transition="out" filter="fade">
                                      <p:cBhvr>
                                        <p:cTn id="63" dur="500" tmFilter="0, 0; .2, .5; .8, .5; 1, 0"/>
                                        <p:tgtEl>
                                          <p:spTgt spid="8219"/>
                                        </p:tgtEl>
                                      </p:cBhvr>
                                    </p:animEffect>
                                    <p:animScale>
                                      <p:cBhvr>
                                        <p:cTn id="64" dur="250" autoRev="1" fill="hold"/>
                                        <p:tgtEl>
                                          <p:spTgt spid="8219"/>
                                        </p:tgtEl>
                                      </p:cBhvr>
                                      <p:by x="105000" y="105000"/>
                                    </p:animScale>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1" fill="hold" nodeType="clickEffect">
                                  <p:stCondLst>
                                    <p:cond delay="0"/>
                                  </p:stCondLst>
                                  <p:childTnLst>
                                    <p:set>
                                      <p:cBhvr>
                                        <p:cTn id="68" dur="1" fill="hold">
                                          <p:stCondLst>
                                            <p:cond delay="0"/>
                                          </p:stCondLst>
                                        </p:cTn>
                                        <p:tgtEl>
                                          <p:spTgt spid="37">
                                            <p:txEl>
                                              <p:pRg st="0" end="0"/>
                                            </p:txEl>
                                          </p:spTgt>
                                        </p:tgtEl>
                                        <p:attrNameLst>
                                          <p:attrName>style.visibility</p:attrName>
                                        </p:attrNameLst>
                                      </p:cBhvr>
                                      <p:to>
                                        <p:strVal val="visible"/>
                                      </p:to>
                                    </p:set>
                                    <p:animEffect transition="in" filter="wipe(up)">
                                      <p:cBhvr>
                                        <p:cTn id="69" dur="500"/>
                                        <p:tgtEl>
                                          <p:spTgt spid="37">
                                            <p:txEl>
                                              <p:pRg st="0" end="0"/>
                                            </p:txEl>
                                          </p:spTgt>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1" fill="hold" nodeType="click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wipe(up)">
                                      <p:cBhvr>
                                        <p:cTn id="74" dur="500"/>
                                        <p:tgtEl>
                                          <p:spTgt spid="38">
                                            <p:txEl>
                                              <p:pRg st="0" end="0"/>
                                            </p:txEl>
                                          </p:spTgt>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1" fill="hold" nodeType="clickEffect">
                                  <p:stCondLst>
                                    <p:cond delay="0"/>
                                  </p:stCondLst>
                                  <p:childTnLst>
                                    <p:set>
                                      <p:cBhvr>
                                        <p:cTn id="78" dur="1" fill="hold">
                                          <p:stCondLst>
                                            <p:cond delay="0"/>
                                          </p:stCondLst>
                                        </p:cTn>
                                        <p:tgtEl>
                                          <p:spTgt spid="38">
                                            <p:txEl>
                                              <p:pRg st="1" end="1"/>
                                            </p:txEl>
                                          </p:spTgt>
                                        </p:tgtEl>
                                        <p:attrNameLst>
                                          <p:attrName>style.visibility</p:attrName>
                                        </p:attrNameLst>
                                      </p:cBhvr>
                                      <p:to>
                                        <p:strVal val="visible"/>
                                      </p:to>
                                    </p:set>
                                    <p:animEffect transition="in" filter="wipe(up)">
                                      <p:cBhvr>
                                        <p:cTn id="79" dur="500"/>
                                        <p:tgtEl>
                                          <p:spTgt spid="38">
                                            <p:txEl>
                                              <p:pRg st="1" end="1"/>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1" fill="hold" nodeType="clickEffect">
                                  <p:stCondLst>
                                    <p:cond delay="0"/>
                                  </p:stCondLst>
                                  <p:childTnLst>
                                    <p:set>
                                      <p:cBhvr>
                                        <p:cTn id="83" dur="1" fill="hold">
                                          <p:stCondLst>
                                            <p:cond delay="0"/>
                                          </p:stCondLst>
                                        </p:cTn>
                                        <p:tgtEl>
                                          <p:spTgt spid="36">
                                            <p:txEl>
                                              <p:pRg st="0" end="0"/>
                                            </p:txEl>
                                          </p:spTgt>
                                        </p:tgtEl>
                                        <p:attrNameLst>
                                          <p:attrName>style.visibility</p:attrName>
                                        </p:attrNameLst>
                                      </p:cBhvr>
                                      <p:to>
                                        <p:strVal val="visible"/>
                                      </p:to>
                                    </p:set>
                                    <p:animEffect transition="in" filter="wipe(up)">
                                      <p:cBhvr>
                                        <p:cTn id="84"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6" grpId="0" animBg="1"/>
      <p:bldP spid="8219" grpId="0" animBg="1"/>
      <p:bldP spid="8219" grpId="1" animBg="1"/>
      <p:bldP spid="8219" grpId="2" animBg="1"/>
      <p:bldP spid="8225" grpId="0" animBg="1"/>
      <p:bldP spid="8231" grpId="0" animBg="1"/>
      <p:bldP spid="8232" grpId="0" animBg="1"/>
      <p:bldP spid="8210" grpId="0" animBg="1"/>
      <p:bldP spid="8233" grpId="0" animBg="1"/>
      <p:bldP spid="8220" grpId="0" animBg="1"/>
      <p:bldP spid="8221" grpId="0" animBg="1"/>
      <p:bldP spid="822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a:xfrm>
            <a:off x="1524000" y="1"/>
            <a:ext cx="8229600" cy="485775"/>
          </a:xfrm>
        </p:spPr>
        <p:txBody>
          <a:bodyPr>
            <a:normAutofit fontScale="90000"/>
          </a:bodyPr>
          <a:lstStyle/>
          <a:p>
            <a:pPr algn="l" eaLnBrk="1" hangingPunct="1"/>
            <a:r>
              <a:rPr lang="ru-RU" altLang="ru-RU" sz="2000" dirty="0"/>
              <a:t>Дилемма хозяйствования: самосохранение и/или самоизменение…</a:t>
            </a:r>
            <a:br>
              <a:rPr lang="ru-RU" altLang="ru-RU" sz="2000" dirty="0"/>
            </a:br>
            <a:r>
              <a:rPr lang="ru-RU" altLang="ru-RU" sz="2000" dirty="0"/>
              <a:t>(смотреть в масштабе 300%)</a:t>
            </a:r>
          </a:p>
        </p:txBody>
      </p:sp>
      <p:graphicFrame>
        <p:nvGraphicFramePr>
          <p:cNvPr id="1026" name="Object 8"/>
          <p:cNvGraphicFramePr>
            <a:graphicFrameLocks noGrp="1" noChangeAspect="1"/>
          </p:cNvGraphicFramePr>
          <p:nvPr>
            <p:ph idx="1"/>
          </p:nvPr>
        </p:nvGraphicFramePr>
        <p:xfrm>
          <a:off x="5894388" y="363538"/>
          <a:ext cx="4418012" cy="6494462"/>
        </p:xfrm>
        <a:graphic>
          <a:graphicData uri="http://schemas.openxmlformats.org/presentationml/2006/ole">
            <mc:AlternateContent xmlns:mc="http://schemas.openxmlformats.org/markup-compatibility/2006">
              <mc:Choice xmlns:v="urn:schemas-microsoft-com:vml" Requires="v">
                <p:oleObj spid="_x0000_s3136" name="Документ" r:id="rId3" imgW="6321405" imgH="9287672" progId="Word.Document.8">
                  <p:embed/>
                </p:oleObj>
              </mc:Choice>
              <mc:Fallback>
                <p:oleObj name="Документ" r:id="rId3" imgW="6321405" imgH="9287672"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4388" y="363538"/>
                        <a:ext cx="4418012" cy="649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86" name="Rectangle 10"/>
          <p:cNvSpPr>
            <a:spLocks noChangeArrowheads="1"/>
          </p:cNvSpPr>
          <p:nvPr/>
        </p:nvSpPr>
        <p:spPr bwMode="auto">
          <a:xfrm>
            <a:off x="2228851" y="820738"/>
            <a:ext cx="2659063"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spcBef>
                <a:spcPct val="20000"/>
              </a:spcBef>
            </a:pPr>
            <a:r>
              <a:rPr lang="ru-RU" altLang="zh-CN" dirty="0"/>
              <a:t>Ключевой слайд лекции – три перехода от кочевого к оседлому образу жизни: </a:t>
            </a:r>
          </a:p>
          <a:p>
            <a:pPr algn="just" eaLnBrk="1" hangingPunct="1">
              <a:spcBef>
                <a:spcPct val="20000"/>
              </a:spcBef>
            </a:pPr>
            <a:r>
              <a:rPr lang="ru-RU" altLang="zh-CN" dirty="0"/>
              <a:t>1. Восток</a:t>
            </a:r>
          </a:p>
          <a:p>
            <a:pPr algn="just" eaLnBrk="1" hangingPunct="1">
              <a:spcBef>
                <a:spcPct val="20000"/>
              </a:spcBef>
            </a:pPr>
            <a:r>
              <a:rPr lang="ru-RU" altLang="zh-CN" dirty="0"/>
              <a:t>2. Запад</a:t>
            </a:r>
          </a:p>
          <a:p>
            <a:pPr algn="just" eaLnBrk="1" hangingPunct="1">
              <a:spcBef>
                <a:spcPct val="20000"/>
              </a:spcBef>
            </a:pPr>
            <a:r>
              <a:rPr lang="ru-RU" altLang="zh-CN" dirty="0"/>
              <a:t>3 Россия: </a:t>
            </a:r>
          </a:p>
          <a:p>
            <a:pPr algn="just" eaLnBrk="1" hangingPunct="1">
              <a:spcBef>
                <a:spcPct val="20000"/>
              </a:spcBef>
            </a:pPr>
            <a:r>
              <a:rPr lang="ru-RU" altLang="zh-CN" dirty="0"/>
              <a:t>Симбиоз кочевничества и оседлости в </a:t>
            </a:r>
            <a:r>
              <a:rPr lang="ru-RU" altLang="zh-CN" u="sng" dirty="0"/>
              <a:t>рыночной</a:t>
            </a:r>
            <a:r>
              <a:rPr lang="ru-RU" altLang="zh-CN" dirty="0"/>
              <a:t> экономике, </a:t>
            </a:r>
          </a:p>
          <a:p>
            <a:pPr algn="just" eaLnBrk="1" hangingPunct="1">
              <a:spcBef>
                <a:spcPct val="20000"/>
              </a:spcBef>
            </a:pPr>
            <a:r>
              <a:rPr lang="ru-RU" altLang="zh-CN" dirty="0"/>
              <a:t>перспективы «пострыночного» хозяйствования.</a:t>
            </a:r>
            <a:endParaRPr lang="ru-RU" altLang="ru-RU" dirty="0"/>
          </a:p>
        </p:txBody>
      </p:sp>
    </p:spTree>
    <p:extLst>
      <p:ext uri="{BB962C8B-B14F-4D97-AF65-F5344CB8AC3E}">
        <p14:creationId xmlns:p14="http://schemas.microsoft.com/office/powerpoint/2010/main" val="36554101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0186">
                                            <p:txEl>
                                              <p:pRg st="0" end="0"/>
                                            </p:txEl>
                                          </p:spTgt>
                                        </p:tgtEl>
                                        <p:attrNameLst>
                                          <p:attrName>style.visibility</p:attrName>
                                        </p:attrNameLst>
                                      </p:cBhvr>
                                      <p:to>
                                        <p:strVal val="visible"/>
                                      </p:to>
                                    </p:set>
                                    <p:animEffect transition="in" filter="wipe(up)">
                                      <p:cBhvr>
                                        <p:cTn id="7" dur="500"/>
                                        <p:tgtEl>
                                          <p:spTgt spid="5018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0186">
                                            <p:txEl>
                                              <p:pRg st="1" end="1"/>
                                            </p:txEl>
                                          </p:spTgt>
                                        </p:tgtEl>
                                        <p:attrNameLst>
                                          <p:attrName>style.visibility</p:attrName>
                                        </p:attrNameLst>
                                      </p:cBhvr>
                                      <p:to>
                                        <p:strVal val="visible"/>
                                      </p:to>
                                    </p:set>
                                    <p:animEffect transition="in" filter="wipe(up)">
                                      <p:cBhvr>
                                        <p:cTn id="12" dur="500"/>
                                        <p:tgtEl>
                                          <p:spTgt spid="5018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0186">
                                            <p:txEl>
                                              <p:pRg st="2" end="2"/>
                                            </p:txEl>
                                          </p:spTgt>
                                        </p:tgtEl>
                                        <p:attrNameLst>
                                          <p:attrName>style.visibility</p:attrName>
                                        </p:attrNameLst>
                                      </p:cBhvr>
                                      <p:to>
                                        <p:strVal val="visible"/>
                                      </p:to>
                                    </p:set>
                                    <p:animEffect transition="in" filter="wipe(up)">
                                      <p:cBhvr>
                                        <p:cTn id="17" dur="500"/>
                                        <p:tgtEl>
                                          <p:spTgt spid="5018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0186">
                                            <p:txEl>
                                              <p:pRg st="3" end="3"/>
                                            </p:txEl>
                                          </p:spTgt>
                                        </p:tgtEl>
                                        <p:attrNameLst>
                                          <p:attrName>style.visibility</p:attrName>
                                        </p:attrNameLst>
                                      </p:cBhvr>
                                      <p:to>
                                        <p:strVal val="visible"/>
                                      </p:to>
                                    </p:set>
                                    <p:animEffect transition="in" filter="wipe(up)">
                                      <p:cBhvr>
                                        <p:cTn id="22" dur="500"/>
                                        <p:tgtEl>
                                          <p:spTgt spid="5018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0186">
                                            <p:txEl>
                                              <p:pRg st="4" end="4"/>
                                            </p:txEl>
                                          </p:spTgt>
                                        </p:tgtEl>
                                        <p:attrNameLst>
                                          <p:attrName>style.visibility</p:attrName>
                                        </p:attrNameLst>
                                      </p:cBhvr>
                                      <p:to>
                                        <p:strVal val="visible"/>
                                      </p:to>
                                    </p:set>
                                    <p:animEffect transition="in" filter="wipe(up)">
                                      <p:cBhvr>
                                        <p:cTn id="27" dur="500"/>
                                        <p:tgtEl>
                                          <p:spTgt spid="5018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0186">
                                            <p:txEl>
                                              <p:pRg st="5" end="5"/>
                                            </p:txEl>
                                          </p:spTgt>
                                        </p:tgtEl>
                                        <p:attrNameLst>
                                          <p:attrName>style.visibility</p:attrName>
                                        </p:attrNameLst>
                                      </p:cBhvr>
                                      <p:to>
                                        <p:strVal val="visible"/>
                                      </p:to>
                                    </p:set>
                                    <p:animEffect transition="in" filter="wipe(up)">
                                      <p:cBhvr>
                                        <p:cTn id="32" dur="500"/>
                                        <p:tgtEl>
                                          <p:spTgt spid="501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6"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92313" y="0"/>
            <a:ext cx="8229600" cy="1143000"/>
          </a:xfrm>
        </p:spPr>
        <p:txBody>
          <a:bodyPr>
            <a:normAutofit/>
          </a:bodyPr>
          <a:lstStyle/>
          <a:p>
            <a:pPr algn="ctr" eaLnBrk="1" hangingPunct="1"/>
            <a:r>
              <a:rPr lang="ru-RU" altLang="ru-RU" sz="2800" b="1" dirty="0" smtClean="0"/>
              <a:t>Интересы и образы жизни: кочевой и оседлый</a:t>
            </a:r>
            <a:endParaRPr lang="ru-RU" altLang="ru-RU" sz="2800" b="1" dirty="0"/>
          </a:p>
        </p:txBody>
      </p:sp>
      <p:sp>
        <p:nvSpPr>
          <p:cNvPr id="40964" name="Text Box 4"/>
          <p:cNvSpPr txBox="1">
            <a:spLocks noChangeArrowheads="1"/>
          </p:cNvSpPr>
          <p:nvPr/>
        </p:nvSpPr>
        <p:spPr bwMode="auto">
          <a:xfrm>
            <a:off x="1524000" y="3821114"/>
            <a:ext cx="9144000"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dirty="0"/>
              <a:t>1. Какие интересы физических лиц легче реализуются при </a:t>
            </a:r>
            <a:r>
              <a:rPr lang="ru-RU" altLang="ru-RU" b="1" dirty="0">
                <a:solidFill>
                  <a:srgbClr val="6600FF"/>
                </a:solidFill>
              </a:rPr>
              <a:t>кочевом</a:t>
            </a:r>
            <a:r>
              <a:rPr lang="ru-RU" altLang="ru-RU" dirty="0"/>
              <a:t> образе жизни?</a:t>
            </a:r>
            <a:br>
              <a:rPr lang="ru-RU" altLang="ru-RU" dirty="0"/>
            </a:br>
            <a:r>
              <a:rPr lang="ru-RU" altLang="ru-RU" dirty="0"/>
              <a:t>2. Какие интересы физических лиц легче реализуются при </a:t>
            </a:r>
            <a:r>
              <a:rPr lang="ru-RU" altLang="ru-RU" b="1" dirty="0">
                <a:solidFill>
                  <a:srgbClr val="FF3300"/>
                </a:solidFill>
              </a:rPr>
              <a:t>оседлом</a:t>
            </a:r>
            <a:r>
              <a:rPr lang="ru-RU" altLang="ru-RU" dirty="0"/>
              <a:t> образе жизни?</a:t>
            </a:r>
          </a:p>
        </p:txBody>
      </p:sp>
      <p:sp>
        <p:nvSpPr>
          <p:cNvPr id="40965" name="Text Box 5"/>
          <p:cNvSpPr txBox="1">
            <a:spLocks noChangeArrowheads="1"/>
          </p:cNvSpPr>
          <p:nvPr/>
        </p:nvSpPr>
        <p:spPr bwMode="auto">
          <a:xfrm>
            <a:off x="1828800" y="4714877"/>
            <a:ext cx="5746750"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b="1"/>
              <a:t>1. Кочевой: </a:t>
            </a:r>
            <a:r>
              <a:rPr lang="ru-RU" altLang="ru-RU" b="1">
                <a:solidFill>
                  <a:schemeClr val="accent2"/>
                </a:solidFill>
              </a:rPr>
              <a:t>Качественный и пространственный</a:t>
            </a:r>
            <a:r>
              <a:rPr lang="ru-RU" altLang="ru-RU" b="1"/>
              <a:t/>
            </a:r>
            <a:br>
              <a:rPr lang="ru-RU" altLang="ru-RU" b="1"/>
            </a:br>
            <a:r>
              <a:rPr lang="ru-RU" altLang="ru-RU" b="1"/>
              <a:t>2. Оседлый: </a:t>
            </a:r>
            <a:r>
              <a:rPr lang="ru-RU" altLang="ru-RU" b="1">
                <a:solidFill>
                  <a:srgbClr val="FF3300"/>
                </a:solidFill>
              </a:rPr>
              <a:t>Бытийный и количественный</a:t>
            </a:r>
          </a:p>
        </p:txBody>
      </p:sp>
      <p:sp>
        <p:nvSpPr>
          <p:cNvPr id="40966" name="Text Box 6"/>
          <p:cNvSpPr txBox="1">
            <a:spLocks noChangeArrowheads="1"/>
          </p:cNvSpPr>
          <p:nvPr/>
        </p:nvSpPr>
        <p:spPr bwMode="auto">
          <a:xfrm>
            <a:off x="2062164" y="5468939"/>
            <a:ext cx="8605837"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b="1"/>
              <a:t>1. Кочевой</a:t>
            </a:r>
            <a:r>
              <a:rPr lang="ru-RU" altLang="ru-RU"/>
              <a:t> </a:t>
            </a:r>
            <a:r>
              <a:rPr lang="ru-RU" altLang="ru-RU" b="1">
                <a:solidFill>
                  <a:schemeClr val="accent2"/>
                </a:solidFill>
              </a:rPr>
              <a:t>Плохо дело с выживанием+количеством и свободой мысли</a:t>
            </a:r>
            <a:br>
              <a:rPr lang="ru-RU" altLang="ru-RU" b="1">
                <a:solidFill>
                  <a:schemeClr val="accent2"/>
                </a:solidFill>
              </a:rPr>
            </a:br>
            <a:r>
              <a:rPr lang="ru-RU" altLang="ru-RU" b="1"/>
              <a:t>2. Оседлый</a:t>
            </a:r>
            <a:r>
              <a:rPr lang="ru-RU" altLang="ru-RU"/>
              <a:t> </a:t>
            </a:r>
            <a:r>
              <a:rPr lang="ru-RU" altLang="ru-RU" b="1">
                <a:solidFill>
                  <a:srgbClr val="FF3300"/>
                </a:solidFill>
              </a:rPr>
              <a:t>Плохо дело со свободой места, но не мысли (у себя дома)</a:t>
            </a:r>
          </a:p>
        </p:txBody>
      </p:sp>
      <p:grpSp>
        <p:nvGrpSpPr>
          <p:cNvPr id="2" name="Group 12"/>
          <p:cNvGrpSpPr>
            <a:grpSpLocks/>
          </p:cNvGrpSpPr>
          <p:nvPr/>
        </p:nvGrpSpPr>
        <p:grpSpPr bwMode="auto">
          <a:xfrm>
            <a:off x="1524000" y="931864"/>
            <a:ext cx="9144000" cy="874712"/>
            <a:chOff x="0" y="587"/>
            <a:chExt cx="5760" cy="551"/>
          </a:xfrm>
        </p:grpSpPr>
        <p:sp>
          <p:nvSpPr>
            <p:cNvPr id="5128" name="Text Box 7"/>
            <p:cNvSpPr txBox="1">
              <a:spLocks noChangeArrowheads="1"/>
            </p:cNvSpPr>
            <p:nvPr/>
          </p:nvSpPr>
          <p:spPr bwMode="auto">
            <a:xfrm>
              <a:off x="4893" y="587"/>
              <a:ext cx="867"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rgbClr val="FF3300"/>
                  </a:solidFill>
                </a:rPr>
                <a:t>«Восток»?</a:t>
              </a:r>
            </a:p>
          </p:txBody>
        </p:sp>
        <p:sp>
          <p:nvSpPr>
            <p:cNvPr id="5129" name="Text Box 8"/>
            <p:cNvSpPr txBox="1">
              <a:spLocks noChangeArrowheads="1"/>
            </p:cNvSpPr>
            <p:nvPr/>
          </p:nvSpPr>
          <p:spPr bwMode="auto">
            <a:xfrm>
              <a:off x="0" y="639"/>
              <a:ext cx="79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accent2"/>
                  </a:solidFill>
                </a:rPr>
                <a:t>«Запад»?</a:t>
              </a:r>
            </a:p>
          </p:txBody>
        </p:sp>
        <p:sp>
          <p:nvSpPr>
            <p:cNvPr id="5130" name="Line 10"/>
            <p:cNvSpPr>
              <a:spLocks noChangeShapeType="1"/>
            </p:cNvSpPr>
            <p:nvPr/>
          </p:nvSpPr>
          <p:spPr bwMode="auto">
            <a:xfrm flipV="1">
              <a:off x="3576" y="828"/>
              <a:ext cx="1572" cy="310"/>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5131" name="Line 11"/>
            <p:cNvSpPr>
              <a:spLocks noChangeShapeType="1"/>
            </p:cNvSpPr>
            <p:nvPr/>
          </p:nvSpPr>
          <p:spPr bwMode="auto">
            <a:xfrm flipH="1" flipV="1">
              <a:off x="388" y="892"/>
              <a:ext cx="1091" cy="246"/>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a:p>
          </p:txBody>
        </p:sp>
      </p:grpSp>
      <p:sp>
        <p:nvSpPr>
          <p:cNvPr id="3" name="Прямоугольник 2"/>
          <p:cNvSpPr/>
          <p:nvPr/>
        </p:nvSpPr>
        <p:spPr>
          <a:xfrm>
            <a:off x="420688" y="1421427"/>
            <a:ext cx="11372850" cy="1948226"/>
          </a:xfrm>
          <a:prstGeom prst="rect">
            <a:avLst/>
          </a:prstGeom>
        </p:spPr>
        <p:txBody>
          <a:bodyPr wrap="square">
            <a:spAutoFit/>
          </a:bodyPr>
          <a:lstStyle/>
          <a:p>
            <a:pPr algn="ctr">
              <a:lnSpc>
                <a:spcPct val="90000"/>
              </a:lnSpc>
            </a:pPr>
            <a:r>
              <a:rPr lang="ru-RU" altLang="ru-RU" sz="2200" b="1" u="sng" dirty="0"/>
              <a:t>Целевой</a:t>
            </a:r>
            <a:r>
              <a:rPr lang="ru-RU" altLang="ru-RU" sz="2200" b="1" dirty="0"/>
              <a:t> </a:t>
            </a:r>
            <a:r>
              <a:rPr lang="ru-RU" altLang="ru-RU" sz="2200" b="1" u="sng" dirty="0"/>
              <a:t>характер</a:t>
            </a:r>
            <a:r>
              <a:rPr lang="ru-RU" altLang="ru-RU" sz="2200" b="1" dirty="0"/>
              <a:t> </a:t>
            </a:r>
            <a:br>
              <a:rPr lang="ru-RU" altLang="ru-RU" sz="2200" b="1" dirty="0"/>
            </a:br>
            <a:r>
              <a:rPr lang="ru-RU" altLang="ru-RU" sz="2200" b="1" dirty="0">
                <a:solidFill>
                  <a:srgbClr val="6600FF"/>
                </a:solidFill>
              </a:rPr>
              <a:t>качественного</a:t>
            </a:r>
            <a:r>
              <a:rPr lang="ru-RU" altLang="ru-RU" sz="2200" b="1" dirty="0"/>
              <a:t> и </a:t>
            </a:r>
            <a:r>
              <a:rPr lang="ru-RU" altLang="ru-RU" sz="2200" b="1" dirty="0">
                <a:solidFill>
                  <a:srgbClr val="6600FF"/>
                </a:solidFill>
              </a:rPr>
              <a:t>бытийного </a:t>
            </a:r>
            <a:r>
              <a:rPr lang="ru-RU" altLang="ru-RU" sz="2200" b="1" dirty="0"/>
              <a:t>интересов, </a:t>
            </a:r>
            <a:br>
              <a:rPr lang="ru-RU" altLang="ru-RU" sz="2200" b="1" dirty="0"/>
            </a:br>
            <a:r>
              <a:rPr lang="ru-RU" altLang="ru-RU" sz="2200" b="1" dirty="0"/>
              <a:t>их </a:t>
            </a:r>
            <a:r>
              <a:rPr lang="ru-RU" altLang="ru-RU" sz="2200" b="1" dirty="0">
                <a:solidFill>
                  <a:srgbClr val="6600FF"/>
                </a:solidFill>
              </a:rPr>
              <a:t>конкуренция</a:t>
            </a:r>
            <a:r>
              <a:rPr lang="ru-RU" altLang="ru-RU" sz="2200" b="1" dirty="0"/>
              <a:t>: </a:t>
            </a:r>
            <a:br>
              <a:rPr lang="ru-RU" altLang="ru-RU" sz="2200" b="1" dirty="0"/>
            </a:br>
            <a:r>
              <a:rPr lang="ru-RU" altLang="ru-RU" sz="2200" b="1" dirty="0"/>
              <a:t>«разнообразие» жизни и/или ее «надежность»</a:t>
            </a:r>
            <a:br>
              <a:rPr lang="ru-RU" altLang="ru-RU" sz="2200" b="1" dirty="0"/>
            </a:br>
            <a:r>
              <a:rPr lang="ru-RU" altLang="ru-RU" sz="2200" b="1" dirty="0"/>
              <a:t>(экономическая наука: </a:t>
            </a:r>
            <a:r>
              <a:rPr lang="ru-RU" altLang="ru-RU" sz="2200" b="1" dirty="0" smtClean="0"/>
              <a:t>«</a:t>
            </a:r>
            <a:r>
              <a:rPr lang="ru-RU" altLang="ru-RU" sz="2200" b="1" dirty="0"/>
              <a:t>эффект замещения» и «эффект дохода</a:t>
            </a:r>
            <a:r>
              <a:rPr lang="ru-RU" altLang="ru-RU" sz="2200" b="1" dirty="0" smtClean="0"/>
              <a:t>» – </a:t>
            </a:r>
            <a:r>
              <a:rPr lang="ru-RU" altLang="ru-RU" sz="2200" b="1" dirty="0"/>
              <a:t>в деньгах и </a:t>
            </a:r>
            <a:r>
              <a:rPr lang="ru-RU" altLang="ru-RU" sz="2400" b="1" dirty="0">
                <a:solidFill>
                  <a:srgbClr val="FF0000"/>
                </a:solidFill>
              </a:rPr>
              <a:t>не только</a:t>
            </a:r>
            <a:r>
              <a:rPr lang="ru-RU" altLang="ru-RU" sz="2200" b="1" dirty="0"/>
              <a:t>)</a:t>
            </a:r>
          </a:p>
          <a:p>
            <a:pPr algn="ctr">
              <a:lnSpc>
                <a:spcPct val="90000"/>
              </a:lnSpc>
            </a:pPr>
            <a:r>
              <a:rPr lang="ru-RU" altLang="ru-RU" sz="2200" b="1" u="sng" dirty="0"/>
              <a:t>Инструментальный</a:t>
            </a:r>
            <a:r>
              <a:rPr lang="ru-RU" altLang="ru-RU" sz="2200" b="1" dirty="0"/>
              <a:t> </a:t>
            </a:r>
            <a:r>
              <a:rPr lang="ru-RU" altLang="ru-RU" sz="2200" b="1" u="sng" dirty="0"/>
              <a:t>характер</a:t>
            </a:r>
            <a:r>
              <a:rPr lang="ru-RU" altLang="ru-RU" sz="2200" b="1" dirty="0"/>
              <a:t> </a:t>
            </a:r>
            <a:r>
              <a:rPr lang="ru-RU" altLang="ru-RU" sz="2200" b="1" dirty="0" smtClean="0"/>
              <a:t>количественного </a:t>
            </a:r>
            <a:r>
              <a:rPr lang="ru-RU" altLang="ru-RU" sz="2200" b="1" dirty="0"/>
              <a:t>и пространственного интересов</a:t>
            </a:r>
          </a:p>
        </p:txBody>
      </p:sp>
    </p:spTree>
    <p:extLst>
      <p:ext uri="{BB962C8B-B14F-4D97-AF65-F5344CB8AC3E}">
        <p14:creationId xmlns:p14="http://schemas.microsoft.com/office/powerpoint/2010/main" val="19513461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0964"/>
                                        </p:tgtEl>
                                        <p:attrNameLst>
                                          <p:attrName>style.visibility</p:attrName>
                                        </p:attrNameLst>
                                      </p:cBhvr>
                                      <p:to>
                                        <p:strVal val="visible"/>
                                      </p:to>
                                    </p:set>
                                    <p:animEffect transition="in" filter="wipe(up)">
                                      <p:cBhvr>
                                        <p:cTn id="12" dur="500"/>
                                        <p:tgtEl>
                                          <p:spTgt spid="409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0965"/>
                                        </p:tgtEl>
                                        <p:attrNameLst>
                                          <p:attrName>style.visibility</p:attrName>
                                        </p:attrNameLst>
                                      </p:cBhvr>
                                      <p:to>
                                        <p:strVal val="visible"/>
                                      </p:to>
                                    </p:set>
                                    <p:animEffect transition="in" filter="wipe(up)">
                                      <p:cBhvr>
                                        <p:cTn id="17" dur="500"/>
                                        <p:tgtEl>
                                          <p:spTgt spid="409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0966"/>
                                        </p:tgtEl>
                                        <p:attrNameLst>
                                          <p:attrName>style.visibility</p:attrName>
                                        </p:attrNameLst>
                                      </p:cBhvr>
                                      <p:to>
                                        <p:strVal val="visible"/>
                                      </p:to>
                                    </p:set>
                                    <p:animEffect transition="in" filter="wipe(up)">
                                      <p:cBhvr>
                                        <p:cTn id="22"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animBg="1"/>
      <p:bldP spid="40965" grpId="0" animBg="1"/>
      <p:bldP spid="4096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5" name="AutoShape 7"/>
          <p:cNvSpPr>
            <a:spLocks noChangeArrowheads="1"/>
          </p:cNvSpPr>
          <p:nvPr/>
        </p:nvSpPr>
        <p:spPr bwMode="auto">
          <a:xfrm>
            <a:off x="1885950" y="876300"/>
            <a:ext cx="8210550" cy="1047750"/>
          </a:xfrm>
          <a:prstGeom prst="roundRect">
            <a:avLst>
              <a:gd name="adj" fmla="val 16667"/>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2800"/>
          </a:p>
        </p:txBody>
      </p:sp>
      <p:sp>
        <p:nvSpPr>
          <p:cNvPr id="247811" name="Rectangle 3"/>
          <p:cNvSpPr>
            <a:spLocks noGrp="1" noChangeArrowheads="1"/>
          </p:cNvSpPr>
          <p:nvPr>
            <p:ph type="body" idx="1"/>
          </p:nvPr>
        </p:nvSpPr>
        <p:spPr>
          <a:xfrm>
            <a:off x="1524000" y="914401"/>
            <a:ext cx="9144000" cy="4373563"/>
          </a:xfrm>
        </p:spPr>
        <p:txBody>
          <a:bodyPr/>
          <a:lstStyle/>
          <a:p>
            <a:pPr eaLnBrk="1" hangingPunct="1"/>
            <a:r>
              <a:rPr lang="ru-RU" altLang="ru-RU" dirty="0"/>
              <a:t>«В России разрастание семейной собственности до размеров деревенского поселения часто порождает возникновение локализованного производства, причем там существует множество деревень, каждая из которых производит лишь один вид продукции или даже только одну его часть. </a:t>
            </a:r>
            <a:r>
              <a:rPr lang="ru-RU" altLang="ru-RU" sz="1800" dirty="0"/>
              <a:t>Существует, например, свыше 500 деревень, специализирующихся на изготовлении различных предметов из дерева, одна деревня производит только спицы для тележных колес, другая – только кузова телег и т.д</a:t>
            </a:r>
            <a:r>
              <a:rPr lang="ru-RU" altLang="ru-RU" dirty="0"/>
              <a:t>.» </a:t>
            </a:r>
          </a:p>
          <a:p>
            <a:pPr eaLnBrk="1" hangingPunct="1"/>
            <a:r>
              <a:rPr lang="ru-RU" altLang="ru-RU" dirty="0" err="1"/>
              <a:t>А.Маршалл</a:t>
            </a:r>
            <a:r>
              <a:rPr lang="ru-RU" altLang="ru-RU" dirty="0"/>
              <a:t>, Основы экономической науки, с. 287</a:t>
            </a:r>
          </a:p>
        </p:txBody>
      </p:sp>
      <p:sp>
        <p:nvSpPr>
          <p:cNvPr id="19460" name="Rectangle 4"/>
          <p:cNvSpPr>
            <a:spLocks noChangeArrowheads="1"/>
          </p:cNvSpPr>
          <p:nvPr/>
        </p:nvSpPr>
        <p:spPr bwMode="auto">
          <a:xfrm>
            <a:off x="1893888" y="187325"/>
            <a:ext cx="822960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800"/>
              <a:t>Купец</a:t>
            </a:r>
            <a:r>
              <a:rPr lang="en-US" altLang="ru-RU" sz="2800"/>
              <a:t> </a:t>
            </a:r>
            <a:r>
              <a:rPr lang="en-US" altLang="ru-RU" sz="2800">
                <a:sym typeface="Wingdings" panose="05000000000000000000" pitchFamily="2" charset="2"/>
              </a:rPr>
              <a:t></a:t>
            </a:r>
            <a:r>
              <a:rPr lang="en-US" altLang="ru-RU" sz="2800"/>
              <a:t> </a:t>
            </a:r>
            <a:r>
              <a:rPr lang="ru-RU" altLang="ru-RU" sz="2800"/>
              <a:t>предприниматель: 2</a:t>
            </a:r>
          </a:p>
        </p:txBody>
      </p:sp>
      <p:sp>
        <p:nvSpPr>
          <p:cNvPr id="247813" name="Text Box 5"/>
          <p:cNvSpPr txBox="1">
            <a:spLocks noChangeArrowheads="1"/>
          </p:cNvSpPr>
          <p:nvPr/>
        </p:nvSpPr>
        <p:spPr bwMode="auto">
          <a:xfrm>
            <a:off x="1851025" y="5316538"/>
            <a:ext cx="4554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b="1"/>
              <a:t>Где здесь ученый дал маху?</a:t>
            </a:r>
          </a:p>
        </p:txBody>
      </p:sp>
      <p:sp>
        <p:nvSpPr>
          <p:cNvPr id="190483" name="AutoShape 19"/>
          <p:cNvSpPr>
            <a:spLocks noChangeArrowheads="1"/>
          </p:cNvSpPr>
          <p:nvPr/>
        </p:nvSpPr>
        <p:spPr bwMode="auto">
          <a:xfrm>
            <a:off x="7446963" y="5789614"/>
            <a:ext cx="2400300" cy="585787"/>
          </a:xfrm>
          <a:prstGeom prst="wedgeRoundRectCallout">
            <a:avLst>
              <a:gd name="adj1" fmla="val -155819"/>
              <a:gd name="adj2" fmla="val -799324"/>
              <a:gd name="adj3" fmla="val 16667"/>
            </a:avLst>
          </a:prstGeom>
          <a:solidFill>
            <a:srgbClr val="BBE0E3">
              <a:alpha val="47842"/>
            </a:srgbClr>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b="1"/>
              <a:t>Вот здесь!</a:t>
            </a:r>
          </a:p>
        </p:txBody>
      </p:sp>
    </p:spTree>
    <p:extLst>
      <p:ext uri="{BB962C8B-B14F-4D97-AF65-F5344CB8AC3E}">
        <p14:creationId xmlns:p14="http://schemas.microsoft.com/office/powerpoint/2010/main" val="40866796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7811">
                                            <p:txEl>
                                              <p:pRg st="0" end="0"/>
                                            </p:txEl>
                                          </p:spTgt>
                                        </p:tgtEl>
                                        <p:attrNameLst>
                                          <p:attrName>style.visibility</p:attrName>
                                        </p:attrNameLst>
                                      </p:cBhvr>
                                      <p:to>
                                        <p:strVal val="visible"/>
                                      </p:to>
                                    </p:set>
                                    <p:animEffect transition="in" filter="wipe(up)">
                                      <p:cBhvr>
                                        <p:cTn id="7" dur="500"/>
                                        <p:tgtEl>
                                          <p:spTgt spid="2478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47811">
                                            <p:txEl>
                                              <p:pRg st="1" end="1"/>
                                            </p:txEl>
                                          </p:spTgt>
                                        </p:tgtEl>
                                        <p:attrNameLst>
                                          <p:attrName>style.visibility</p:attrName>
                                        </p:attrNameLst>
                                      </p:cBhvr>
                                      <p:to>
                                        <p:strVal val="visible"/>
                                      </p:to>
                                    </p:set>
                                    <p:animEffect transition="in" filter="wipe(up)">
                                      <p:cBhvr>
                                        <p:cTn id="12" dur="500"/>
                                        <p:tgtEl>
                                          <p:spTgt spid="2478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47813"/>
                                        </p:tgtEl>
                                        <p:attrNameLst>
                                          <p:attrName>style.visibility</p:attrName>
                                        </p:attrNameLst>
                                      </p:cBhvr>
                                      <p:to>
                                        <p:strVal val="visible"/>
                                      </p:to>
                                    </p:set>
                                    <p:animEffect transition="in" filter="wipe(up)">
                                      <p:cBhvr>
                                        <p:cTn id="17" dur="500"/>
                                        <p:tgtEl>
                                          <p:spTgt spid="2478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0483"/>
                                        </p:tgtEl>
                                        <p:attrNameLst>
                                          <p:attrName>style.visibility</p:attrName>
                                        </p:attrNameLst>
                                      </p:cBhvr>
                                      <p:to>
                                        <p:strVal val="visible"/>
                                      </p:to>
                                    </p:set>
                                    <p:animEffect transition="in" filter="wipe(down)">
                                      <p:cBhvr>
                                        <p:cTn id="22" dur="500"/>
                                        <p:tgtEl>
                                          <p:spTgt spid="190483"/>
                                        </p:tgtEl>
                                      </p:cBhvr>
                                    </p:animEffect>
                                  </p:childTnLst>
                                </p:cTn>
                              </p:par>
                            </p:childTnLst>
                          </p:cTn>
                        </p:par>
                        <p:par>
                          <p:cTn id="23" fill="hold" nodeType="afterGroup">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247815"/>
                                        </p:tgtEl>
                                        <p:attrNameLst>
                                          <p:attrName>style.visibility</p:attrName>
                                        </p:attrNameLst>
                                      </p:cBhvr>
                                      <p:to>
                                        <p:strVal val="visible"/>
                                      </p:to>
                                    </p:set>
                                    <p:animEffect transition="in" filter="box(out)">
                                      <p:cBhvr>
                                        <p:cTn id="26" dur="500"/>
                                        <p:tgtEl>
                                          <p:spTgt spid="247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5" grpId="0" animBg="1"/>
      <p:bldP spid="247811" grpId="0" build="p"/>
      <p:bldP spid="247813" grpId="0"/>
      <p:bldP spid="19048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81200" y="274639"/>
            <a:ext cx="8229600" cy="547687"/>
          </a:xfrm>
        </p:spPr>
        <p:txBody>
          <a:bodyPr/>
          <a:lstStyle/>
          <a:p>
            <a:pPr eaLnBrk="1" hangingPunct="1"/>
            <a:r>
              <a:rPr lang="ru-RU" altLang="ru-RU" sz="2800"/>
              <a:t>Купец</a:t>
            </a:r>
            <a:r>
              <a:rPr lang="en-US" altLang="ru-RU" sz="2800"/>
              <a:t> </a:t>
            </a:r>
            <a:r>
              <a:rPr lang="en-US" altLang="ru-RU" sz="2800">
                <a:sym typeface="Wingdings" panose="05000000000000000000" pitchFamily="2" charset="2"/>
              </a:rPr>
              <a:t></a:t>
            </a:r>
            <a:r>
              <a:rPr lang="en-US" altLang="ru-RU" sz="2800"/>
              <a:t> </a:t>
            </a:r>
            <a:r>
              <a:rPr lang="ru-RU" altLang="ru-RU" sz="2800"/>
              <a:t>предприниматель: 3</a:t>
            </a:r>
          </a:p>
        </p:txBody>
      </p:sp>
      <p:sp>
        <p:nvSpPr>
          <p:cNvPr id="226307" name="Rectangle 3"/>
          <p:cNvSpPr>
            <a:spLocks noGrp="1" noChangeArrowheads="1"/>
          </p:cNvSpPr>
          <p:nvPr>
            <p:ph type="body" idx="1"/>
          </p:nvPr>
        </p:nvSpPr>
        <p:spPr>
          <a:xfrm>
            <a:off x="1524000" y="915988"/>
            <a:ext cx="9144000" cy="2698750"/>
          </a:xfrm>
        </p:spPr>
        <p:txBody>
          <a:bodyPr/>
          <a:lstStyle/>
          <a:p>
            <a:pPr eaLnBrk="1" hangingPunct="1">
              <a:lnSpc>
                <a:spcPct val="90000"/>
              </a:lnSpc>
            </a:pPr>
            <a:r>
              <a:rPr lang="ru-RU" altLang="ru-RU" dirty="0"/>
              <a:t>Опыт Франции 18 века: «</a:t>
            </a:r>
            <a:r>
              <a:rPr lang="ru-RU" altLang="ru-RU" b="1" dirty="0">
                <a:solidFill>
                  <a:srgbClr val="FF3300"/>
                </a:solidFill>
              </a:rPr>
              <a:t>Предприниматели</a:t>
            </a:r>
            <a:r>
              <a:rPr lang="ru-RU" altLang="ru-RU" dirty="0"/>
              <a:t> вначале просто организовывали </a:t>
            </a:r>
            <a:r>
              <a:rPr lang="ru-RU" altLang="ru-RU" b="1" dirty="0">
                <a:solidFill>
                  <a:srgbClr val="FF3300"/>
                </a:solidFill>
              </a:rPr>
              <a:t>поставки</a:t>
            </a:r>
            <a:r>
              <a:rPr lang="ru-RU" altLang="ru-RU" dirty="0"/>
              <a:t>, не осуществляя контроля над производством, все еще находившегося в руках мастеров»</a:t>
            </a:r>
          </a:p>
          <a:p>
            <a:pPr algn="r" eaLnBrk="1" hangingPunct="1">
              <a:lnSpc>
                <a:spcPct val="90000"/>
              </a:lnSpc>
            </a:pPr>
            <a:r>
              <a:rPr lang="ru-RU" altLang="ru-RU" dirty="0" err="1"/>
              <a:t>А.Маршалл</a:t>
            </a:r>
            <a:r>
              <a:rPr lang="ru-RU" altLang="ru-RU" dirty="0"/>
              <a:t>, Основы экономической науки, </a:t>
            </a:r>
            <a:br>
              <a:rPr lang="ru-RU" altLang="ru-RU" dirty="0"/>
            </a:br>
            <a:r>
              <a:rPr lang="ru-RU" altLang="ru-RU" dirty="0"/>
              <a:t>М., </a:t>
            </a:r>
            <a:r>
              <a:rPr lang="ru-RU" altLang="ru-RU" dirty="0" err="1"/>
              <a:t>Эксмо</a:t>
            </a:r>
            <a:r>
              <a:rPr lang="ru-RU" altLang="ru-RU" dirty="0"/>
              <a:t>, с. 697</a:t>
            </a:r>
          </a:p>
          <a:p>
            <a:pPr algn="r" eaLnBrk="1" hangingPunct="1">
              <a:lnSpc>
                <a:spcPct val="90000"/>
              </a:lnSpc>
            </a:pPr>
            <a:endParaRPr lang="ru-RU" altLang="ru-RU" dirty="0"/>
          </a:p>
        </p:txBody>
      </p:sp>
      <p:sp>
        <p:nvSpPr>
          <p:cNvPr id="226309" name="Rectangle 5"/>
          <p:cNvSpPr>
            <a:spLocks noChangeArrowheads="1"/>
          </p:cNvSpPr>
          <p:nvPr/>
        </p:nvSpPr>
        <p:spPr bwMode="auto">
          <a:xfrm>
            <a:off x="1581150" y="3535363"/>
            <a:ext cx="9086850" cy="361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2400" dirty="0"/>
              <a:t>Опыт России конца 19 века:«…мы видели, как </a:t>
            </a:r>
            <a:r>
              <a:rPr lang="ru-RU" altLang="ru-RU" sz="2400" b="1" dirty="0">
                <a:solidFill>
                  <a:srgbClr val="FF3300"/>
                </a:solidFill>
              </a:rPr>
              <a:t>торговый</a:t>
            </a:r>
            <a:r>
              <a:rPr lang="ru-RU" altLang="ru-RU" sz="2400" dirty="0"/>
              <a:t> капитал в мелких промыслах… сводит уже производителя на положение </a:t>
            </a:r>
            <a:r>
              <a:rPr lang="ru-RU" altLang="ru-RU" sz="2400" b="1" dirty="0">
                <a:solidFill>
                  <a:srgbClr val="FF3300"/>
                </a:solidFill>
              </a:rPr>
              <a:t>наемного</a:t>
            </a:r>
            <a:r>
              <a:rPr lang="ru-RU" altLang="ru-RU" sz="2400" dirty="0"/>
              <a:t> рабочего, обрабатывающего чужое сырье за сдельную плату. … дальнейшее развитие ведет к тому, что в производство вводится систематическое </a:t>
            </a:r>
            <a:r>
              <a:rPr lang="ru-RU" altLang="ru-RU" sz="2400" b="1" dirty="0">
                <a:solidFill>
                  <a:srgbClr val="FF3300"/>
                </a:solidFill>
              </a:rPr>
              <a:t>разделение труда</a:t>
            </a:r>
            <a:r>
              <a:rPr lang="ru-RU" altLang="ru-RU" sz="2400" dirty="0"/>
              <a:t>...» </a:t>
            </a:r>
            <a:endParaRPr lang="ru-RU" altLang="ru-RU" sz="2400" b="1" dirty="0"/>
          </a:p>
          <a:p>
            <a:pPr algn="r" eaLnBrk="1" hangingPunct="1">
              <a:spcBef>
                <a:spcPct val="0"/>
              </a:spcBef>
              <a:buFontTx/>
              <a:buNone/>
            </a:pPr>
            <a:r>
              <a:rPr lang="ru-RU" altLang="ru-RU" sz="2400" b="1" dirty="0" err="1"/>
              <a:t>В.И.Ленин</a:t>
            </a:r>
            <a:r>
              <a:rPr lang="ru-RU" altLang="ru-RU" sz="2400" b="1" dirty="0"/>
              <a:t> «Развитие капитализма в России»</a:t>
            </a:r>
          </a:p>
        </p:txBody>
      </p:sp>
    </p:spTree>
    <p:extLst>
      <p:ext uri="{BB962C8B-B14F-4D97-AF65-F5344CB8AC3E}">
        <p14:creationId xmlns:p14="http://schemas.microsoft.com/office/powerpoint/2010/main" val="11685169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6307">
                                            <p:txEl>
                                              <p:pRg st="0" end="0"/>
                                            </p:txEl>
                                          </p:spTgt>
                                        </p:tgtEl>
                                        <p:attrNameLst>
                                          <p:attrName>style.visibility</p:attrName>
                                        </p:attrNameLst>
                                      </p:cBhvr>
                                      <p:to>
                                        <p:strVal val="visible"/>
                                      </p:to>
                                    </p:set>
                                    <p:animEffect transition="in" filter="wipe(up)">
                                      <p:cBhvr>
                                        <p:cTn id="7" dur="500"/>
                                        <p:tgtEl>
                                          <p:spTgt spid="2263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26307">
                                            <p:txEl>
                                              <p:pRg st="1" end="1"/>
                                            </p:txEl>
                                          </p:spTgt>
                                        </p:tgtEl>
                                        <p:attrNameLst>
                                          <p:attrName>style.visibility</p:attrName>
                                        </p:attrNameLst>
                                      </p:cBhvr>
                                      <p:to>
                                        <p:strVal val="visible"/>
                                      </p:to>
                                    </p:set>
                                    <p:animEffect transition="in" filter="wipe(up)">
                                      <p:cBhvr>
                                        <p:cTn id="12" dur="500"/>
                                        <p:tgtEl>
                                          <p:spTgt spid="2263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26309"/>
                                        </p:tgtEl>
                                        <p:attrNameLst>
                                          <p:attrName>style.visibility</p:attrName>
                                        </p:attrNameLst>
                                      </p:cBhvr>
                                      <p:to>
                                        <p:strVal val="visible"/>
                                      </p:to>
                                    </p:set>
                                    <p:animEffect transition="in" filter="wipe(up)">
                                      <p:cBhvr>
                                        <p:cTn id="17"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build="p"/>
      <p:bldP spid="2263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Oval 2"/>
          <p:cNvSpPr>
            <a:spLocks noChangeArrowheads="1"/>
          </p:cNvSpPr>
          <p:nvPr/>
        </p:nvSpPr>
        <p:spPr bwMode="auto">
          <a:xfrm>
            <a:off x="5664200" y="-531813"/>
            <a:ext cx="7056438" cy="7848601"/>
          </a:xfrm>
          <a:prstGeom prst="ellipse">
            <a:avLst/>
          </a:prstGeom>
          <a:solidFill>
            <a:srgbClr val="FFFF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2800"/>
          </a:p>
        </p:txBody>
      </p:sp>
      <p:sp>
        <p:nvSpPr>
          <p:cNvPr id="220163" name="Oval 3"/>
          <p:cNvSpPr>
            <a:spLocks noChangeArrowheads="1"/>
          </p:cNvSpPr>
          <p:nvPr/>
        </p:nvSpPr>
        <p:spPr bwMode="auto">
          <a:xfrm>
            <a:off x="-417513" y="-411163"/>
            <a:ext cx="7056438" cy="7848601"/>
          </a:xfrm>
          <a:prstGeom prst="ellipse">
            <a:avLst/>
          </a:prstGeom>
          <a:solidFill>
            <a:srgbClr val="FF99FF"/>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2800"/>
          </a:p>
        </p:txBody>
      </p:sp>
      <p:sp>
        <p:nvSpPr>
          <p:cNvPr id="220164" name="Text Box 4"/>
          <p:cNvSpPr txBox="1">
            <a:spLocks noChangeArrowheads="1"/>
          </p:cNvSpPr>
          <p:nvPr/>
        </p:nvSpPr>
        <p:spPr bwMode="auto">
          <a:xfrm>
            <a:off x="1524001" y="893763"/>
            <a:ext cx="2447925" cy="1465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a:solidFill>
                  <a:srgbClr val="6600FF"/>
                </a:solidFill>
              </a:rPr>
              <a:t>Жизнь людей</a:t>
            </a:r>
            <a:r>
              <a:rPr lang="ru-RU" altLang="ru-RU" sz="1800" b="1"/>
              <a:t>:</a:t>
            </a:r>
            <a:br>
              <a:rPr lang="ru-RU" altLang="ru-RU" sz="1800" b="1"/>
            </a:br>
            <a:r>
              <a:rPr lang="ru-RU" altLang="ru-RU" sz="1800" b="1">
                <a:solidFill>
                  <a:schemeClr val="folHlink"/>
                </a:solidFill>
              </a:rPr>
              <a:t>Появление</a:t>
            </a:r>
            <a:r>
              <a:rPr lang="ru-RU" altLang="ru-RU" sz="1800" b="1"/>
              <a:t> – существование – </a:t>
            </a:r>
            <a:r>
              <a:rPr lang="ru-RU" altLang="ru-RU" sz="1800" b="1">
                <a:solidFill>
                  <a:schemeClr val="accent2"/>
                </a:solidFill>
              </a:rPr>
              <a:t>исчезновение</a:t>
            </a:r>
            <a:r>
              <a:rPr lang="ru-RU" altLang="ru-RU" sz="1800" b="1"/>
              <a:t> поколений людей </a:t>
            </a:r>
          </a:p>
        </p:txBody>
      </p:sp>
      <p:sp>
        <p:nvSpPr>
          <p:cNvPr id="220165" name="Text Box 5"/>
          <p:cNvSpPr txBox="1">
            <a:spLocks noChangeArrowheads="1"/>
          </p:cNvSpPr>
          <p:nvPr/>
        </p:nvSpPr>
        <p:spPr bwMode="auto">
          <a:xfrm>
            <a:off x="6240464" y="874713"/>
            <a:ext cx="4427537" cy="1465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800" b="1">
                <a:solidFill>
                  <a:srgbClr val="6600FF"/>
                </a:solidFill>
              </a:rPr>
              <a:t>Жизнь вещей</a:t>
            </a:r>
            <a:r>
              <a:rPr lang="en-US" altLang="ru-RU" sz="1800" b="1"/>
              <a:t>:</a:t>
            </a:r>
            <a:r>
              <a:rPr lang="ru-RU" altLang="ru-RU" sz="1800" b="1"/>
              <a:t/>
            </a:r>
            <a:br>
              <a:rPr lang="ru-RU" altLang="ru-RU" sz="1800" b="1"/>
            </a:br>
            <a:r>
              <a:rPr lang="ru-RU" altLang="ru-RU" sz="1800" b="1">
                <a:solidFill>
                  <a:schemeClr val="folHlink"/>
                </a:solidFill>
              </a:rPr>
              <a:t>Производство</a:t>
            </a:r>
            <a:r>
              <a:rPr lang="ru-RU" altLang="ru-RU" sz="1800" b="1"/>
              <a:t> – </a:t>
            </a:r>
            <a:br>
              <a:rPr lang="ru-RU" altLang="ru-RU" sz="1800" b="1"/>
            </a:br>
            <a:r>
              <a:rPr lang="ru-RU" altLang="ru-RU" sz="1800" b="1"/>
              <a:t>обращение (распределение, обмен) – </a:t>
            </a:r>
            <a:r>
              <a:rPr lang="ru-RU" altLang="ru-RU" sz="1800" b="1">
                <a:solidFill>
                  <a:schemeClr val="accent2"/>
                </a:solidFill>
              </a:rPr>
              <a:t>потребление</a:t>
            </a:r>
            <a:r>
              <a:rPr lang="ru-RU" altLang="ru-RU" sz="1800" b="1"/>
              <a:t> </a:t>
            </a:r>
            <a:br>
              <a:rPr lang="ru-RU" altLang="ru-RU" sz="1800" b="1"/>
            </a:br>
            <a:r>
              <a:rPr lang="ru-RU" altLang="ru-RU" sz="1800" b="1"/>
              <a:t>материальных благ</a:t>
            </a:r>
          </a:p>
        </p:txBody>
      </p:sp>
      <p:sp>
        <p:nvSpPr>
          <p:cNvPr id="220167" name="Text Box 7"/>
          <p:cNvSpPr txBox="1">
            <a:spLocks noChangeArrowheads="1"/>
          </p:cNvSpPr>
          <p:nvPr/>
        </p:nvSpPr>
        <p:spPr bwMode="auto">
          <a:xfrm>
            <a:off x="7104064" y="4724400"/>
            <a:ext cx="3563937" cy="1739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800" b="1"/>
              <a:t>Показатель </a:t>
            </a:r>
            <a:br>
              <a:rPr lang="ru-RU" altLang="ru-RU" sz="1800" b="1"/>
            </a:br>
            <a:r>
              <a:rPr lang="ru-RU" altLang="ru-RU" sz="1800" b="1"/>
              <a:t>количественной эффективности воспроизводства </a:t>
            </a:r>
            <a:br>
              <a:rPr lang="ru-RU" altLang="ru-RU" sz="1800" b="1"/>
            </a:br>
            <a:r>
              <a:rPr lang="ru-RU" altLang="ru-RU" sz="1800" b="1"/>
              <a:t>капитала (бизнеса) –</a:t>
            </a:r>
            <a:r>
              <a:rPr lang="en-US" altLang="ru-RU" sz="1800" b="1"/>
              <a:t/>
            </a:r>
            <a:br>
              <a:rPr lang="en-US" altLang="ru-RU" sz="1800" b="1"/>
            </a:br>
            <a:r>
              <a:rPr lang="ru-RU" altLang="ru-RU" sz="1800" b="1"/>
              <a:t>процент (</a:t>
            </a:r>
            <a:r>
              <a:rPr lang="en-US" altLang="ru-RU" sz="1800" b="1"/>
              <a:t>interest rate</a:t>
            </a:r>
            <a:r>
              <a:rPr lang="ru-RU" altLang="ru-RU" sz="1800" b="1"/>
              <a:t>): Д</a:t>
            </a:r>
            <a:r>
              <a:rPr lang="en-US" altLang="ru-RU" sz="1800" b="1">
                <a:latin typeface="Verdana" panose="020B0604030504040204" pitchFamily="34" charset="0"/>
              </a:rPr>
              <a:t>’</a:t>
            </a:r>
            <a:r>
              <a:rPr lang="ru-RU" altLang="ru-RU" sz="1800" b="1"/>
              <a:t>/Д-1</a:t>
            </a:r>
          </a:p>
        </p:txBody>
      </p:sp>
      <p:sp>
        <p:nvSpPr>
          <p:cNvPr id="21511" name="Rectangle 8"/>
          <p:cNvSpPr>
            <a:spLocks noGrp="1" noChangeArrowheads="1"/>
          </p:cNvSpPr>
          <p:nvPr>
            <p:ph type="title"/>
          </p:nvPr>
        </p:nvSpPr>
        <p:spPr>
          <a:xfrm>
            <a:off x="1524001" y="228600"/>
            <a:ext cx="8964613" cy="692150"/>
          </a:xfrm>
        </p:spPr>
        <p:txBody>
          <a:bodyPr>
            <a:normAutofit fontScale="90000"/>
          </a:bodyPr>
          <a:lstStyle/>
          <a:p>
            <a:pPr eaLnBrk="1" hangingPunct="1"/>
            <a:r>
              <a:rPr lang="ru-RU" altLang="ru-RU" sz="3200" b="1">
                <a:solidFill>
                  <a:schemeClr val="folHlink"/>
                </a:solidFill>
              </a:rPr>
              <a:t>Сфера интересов фирм:</a:t>
            </a:r>
            <a:br>
              <a:rPr lang="ru-RU" altLang="ru-RU" sz="3200" b="1">
                <a:solidFill>
                  <a:schemeClr val="folHlink"/>
                </a:solidFill>
              </a:rPr>
            </a:br>
            <a:r>
              <a:rPr lang="ru-RU" altLang="ru-RU" sz="3200"/>
              <a:t>не жизнь людей, а жизнь вещей</a:t>
            </a:r>
          </a:p>
        </p:txBody>
      </p:sp>
      <p:sp>
        <p:nvSpPr>
          <p:cNvPr id="220169" name="Text Box 9"/>
          <p:cNvSpPr txBox="1">
            <a:spLocks noChangeArrowheads="1"/>
          </p:cNvSpPr>
          <p:nvPr/>
        </p:nvSpPr>
        <p:spPr bwMode="auto">
          <a:xfrm>
            <a:off x="4749800" y="6097588"/>
            <a:ext cx="242570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a:t>Временной горизонт</a:t>
            </a:r>
          </a:p>
        </p:txBody>
      </p:sp>
      <p:sp>
        <p:nvSpPr>
          <p:cNvPr id="220170" name="Text Box 10"/>
          <p:cNvSpPr txBox="1">
            <a:spLocks noChangeArrowheads="1"/>
          </p:cNvSpPr>
          <p:nvPr/>
        </p:nvSpPr>
        <p:spPr bwMode="auto">
          <a:xfrm>
            <a:off x="7124700" y="6491288"/>
            <a:ext cx="102870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a:t>Год</a:t>
            </a:r>
          </a:p>
        </p:txBody>
      </p:sp>
      <p:sp>
        <p:nvSpPr>
          <p:cNvPr id="21514" name="Rectangle 18"/>
          <p:cNvSpPr>
            <a:spLocks noChangeArrowheads="1"/>
          </p:cNvSpPr>
          <p:nvPr/>
        </p:nvSpPr>
        <p:spPr bwMode="auto">
          <a:xfrm>
            <a:off x="4662489" y="5030788"/>
            <a:ext cx="2592387"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2800"/>
          </a:p>
        </p:txBody>
      </p:sp>
      <p:sp>
        <p:nvSpPr>
          <p:cNvPr id="21515" name="Line 20"/>
          <p:cNvSpPr>
            <a:spLocks noChangeShapeType="1"/>
          </p:cNvSpPr>
          <p:nvPr/>
        </p:nvSpPr>
        <p:spPr bwMode="auto">
          <a:xfrm>
            <a:off x="5746750" y="4943475"/>
            <a:ext cx="1588" cy="15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pic>
        <p:nvPicPr>
          <p:cNvPr id="21516" name="Picture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3325" y="1693863"/>
            <a:ext cx="6129338" cy="436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0166" name="Text Box 6"/>
          <p:cNvSpPr txBox="1">
            <a:spLocks noChangeArrowheads="1"/>
          </p:cNvSpPr>
          <p:nvPr/>
        </p:nvSpPr>
        <p:spPr bwMode="auto">
          <a:xfrm>
            <a:off x="1139825" y="4538664"/>
            <a:ext cx="3132138" cy="22891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a:t>Показатель количественной эффективности воспроизводства общества – коэффициент фертильности – демографический </a:t>
            </a:r>
            <a:r>
              <a:rPr lang="en-US" altLang="ru-RU" sz="1800"/>
              <a:t/>
            </a:r>
            <a:br>
              <a:rPr lang="en-US" altLang="ru-RU" sz="1800"/>
            </a:br>
            <a:r>
              <a:rPr lang="en-US" altLang="ru-RU" sz="1800"/>
              <a:t>inter-est rate</a:t>
            </a:r>
            <a:r>
              <a:rPr lang="ru-RU" altLang="ru-RU" sz="1800"/>
              <a:t>: Л</a:t>
            </a:r>
            <a:r>
              <a:rPr lang="en-US" altLang="ru-RU" sz="1800">
                <a:latin typeface="Verdana" panose="020B0604030504040204" pitchFamily="34" charset="0"/>
              </a:rPr>
              <a:t>’</a:t>
            </a:r>
            <a:r>
              <a:rPr lang="ru-RU" altLang="ru-RU" sz="1800"/>
              <a:t>/Л</a:t>
            </a:r>
          </a:p>
        </p:txBody>
      </p:sp>
      <p:sp>
        <p:nvSpPr>
          <p:cNvPr id="220171" name="Text Box 11"/>
          <p:cNvSpPr txBox="1">
            <a:spLocks noChangeArrowheads="1"/>
          </p:cNvSpPr>
          <p:nvPr/>
        </p:nvSpPr>
        <p:spPr bwMode="auto">
          <a:xfrm>
            <a:off x="3670300" y="6491288"/>
            <a:ext cx="251460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a:t>Поколение </a:t>
            </a:r>
            <a:r>
              <a:rPr lang="ru-RU" altLang="ru-RU" sz="1400"/>
              <a:t>(25-30 лет)</a:t>
            </a:r>
          </a:p>
        </p:txBody>
      </p:sp>
    </p:spTree>
    <p:extLst>
      <p:ext uri="{BB962C8B-B14F-4D97-AF65-F5344CB8AC3E}">
        <p14:creationId xmlns:p14="http://schemas.microsoft.com/office/powerpoint/2010/main" val="2885977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016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016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20164"/>
                                        </p:tgtEl>
                                        <p:attrNameLst>
                                          <p:attrName>style.visibility</p:attrName>
                                        </p:attrNameLst>
                                      </p:cBhvr>
                                      <p:to>
                                        <p:strVal val="visible"/>
                                      </p:to>
                                    </p:set>
                                    <p:animEffect transition="in" filter="wipe(up)">
                                      <p:cBhvr>
                                        <p:cTn id="15" dur="500"/>
                                        <p:tgtEl>
                                          <p:spTgt spid="22016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220165"/>
                                        </p:tgtEl>
                                        <p:attrNameLst>
                                          <p:attrName>style.visibility</p:attrName>
                                        </p:attrNameLst>
                                      </p:cBhvr>
                                      <p:to>
                                        <p:strVal val="visible"/>
                                      </p:to>
                                    </p:set>
                                    <p:animEffect transition="in" filter="wipe(up)">
                                      <p:cBhvr>
                                        <p:cTn id="20" dur="500"/>
                                        <p:tgtEl>
                                          <p:spTgt spid="22016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20166"/>
                                        </p:tgtEl>
                                        <p:attrNameLst>
                                          <p:attrName>style.visibility</p:attrName>
                                        </p:attrNameLst>
                                      </p:cBhvr>
                                      <p:to>
                                        <p:strVal val="visible"/>
                                      </p:to>
                                    </p:set>
                                    <p:animEffect transition="in" filter="wipe(up)">
                                      <p:cBhvr>
                                        <p:cTn id="25" dur="500"/>
                                        <p:tgtEl>
                                          <p:spTgt spid="220166"/>
                                        </p:tgtEl>
                                      </p:cBhvr>
                                    </p:animEffect>
                                  </p:childTnLst>
                                </p:cTn>
                              </p:par>
                            </p:childTnLst>
                          </p:cTn>
                        </p:par>
                        <p:par>
                          <p:cTn id="26" fill="hold" nodeType="afterGroup">
                            <p:stCondLst>
                              <p:cond delay="500"/>
                            </p:stCondLst>
                            <p:childTnLst>
                              <p:par>
                                <p:cTn id="27" presetID="53" presetClass="entr" presetSubtype="0" fill="hold" grpId="0" nodeType="afterEffect">
                                  <p:stCondLst>
                                    <p:cond delay="0"/>
                                  </p:stCondLst>
                                  <p:childTnLst>
                                    <p:set>
                                      <p:cBhvr>
                                        <p:cTn id="28" dur="1" fill="hold">
                                          <p:stCondLst>
                                            <p:cond delay="0"/>
                                          </p:stCondLst>
                                        </p:cTn>
                                        <p:tgtEl>
                                          <p:spTgt spid="220171"/>
                                        </p:tgtEl>
                                        <p:attrNameLst>
                                          <p:attrName>style.visibility</p:attrName>
                                        </p:attrNameLst>
                                      </p:cBhvr>
                                      <p:to>
                                        <p:strVal val="visible"/>
                                      </p:to>
                                    </p:set>
                                    <p:anim calcmode="lin" valueType="num">
                                      <p:cBhvr>
                                        <p:cTn id="29" dur="500" fill="hold"/>
                                        <p:tgtEl>
                                          <p:spTgt spid="220171"/>
                                        </p:tgtEl>
                                        <p:attrNameLst>
                                          <p:attrName>ppt_w</p:attrName>
                                        </p:attrNameLst>
                                      </p:cBhvr>
                                      <p:tavLst>
                                        <p:tav tm="0">
                                          <p:val>
                                            <p:fltVal val="0"/>
                                          </p:val>
                                        </p:tav>
                                        <p:tav tm="100000">
                                          <p:val>
                                            <p:strVal val="#ppt_w"/>
                                          </p:val>
                                        </p:tav>
                                      </p:tavLst>
                                    </p:anim>
                                    <p:anim calcmode="lin" valueType="num">
                                      <p:cBhvr>
                                        <p:cTn id="30" dur="500" fill="hold"/>
                                        <p:tgtEl>
                                          <p:spTgt spid="220171"/>
                                        </p:tgtEl>
                                        <p:attrNameLst>
                                          <p:attrName>ppt_h</p:attrName>
                                        </p:attrNameLst>
                                      </p:cBhvr>
                                      <p:tavLst>
                                        <p:tav tm="0">
                                          <p:val>
                                            <p:fltVal val="0"/>
                                          </p:val>
                                        </p:tav>
                                        <p:tav tm="100000">
                                          <p:val>
                                            <p:strVal val="#ppt_h"/>
                                          </p:val>
                                        </p:tav>
                                      </p:tavLst>
                                    </p:anim>
                                    <p:animEffect transition="in" filter="fade">
                                      <p:cBhvr>
                                        <p:cTn id="31" dur="500"/>
                                        <p:tgtEl>
                                          <p:spTgt spid="220171"/>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220169"/>
                                        </p:tgtEl>
                                        <p:attrNameLst>
                                          <p:attrName>style.visibility</p:attrName>
                                        </p:attrNameLst>
                                      </p:cBhvr>
                                      <p:to>
                                        <p:strVal val="visible"/>
                                      </p:to>
                                    </p:set>
                                    <p:anim calcmode="lin" valueType="num">
                                      <p:cBhvr>
                                        <p:cTn id="34" dur="500" fill="hold"/>
                                        <p:tgtEl>
                                          <p:spTgt spid="220169"/>
                                        </p:tgtEl>
                                        <p:attrNameLst>
                                          <p:attrName>ppt_w</p:attrName>
                                        </p:attrNameLst>
                                      </p:cBhvr>
                                      <p:tavLst>
                                        <p:tav tm="0">
                                          <p:val>
                                            <p:fltVal val="0"/>
                                          </p:val>
                                        </p:tav>
                                        <p:tav tm="100000">
                                          <p:val>
                                            <p:strVal val="#ppt_w"/>
                                          </p:val>
                                        </p:tav>
                                      </p:tavLst>
                                    </p:anim>
                                    <p:anim calcmode="lin" valueType="num">
                                      <p:cBhvr>
                                        <p:cTn id="35" dur="500" fill="hold"/>
                                        <p:tgtEl>
                                          <p:spTgt spid="220169"/>
                                        </p:tgtEl>
                                        <p:attrNameLst>
                                          <p:attrName>ppt_h</p:attrName>
                                        </p:attrNameLst>
                                      </p:cBhvr>
                                      <p:tavLst>
                                        <p:tav tm="0">
                                          <p:val>
                                            <p:fltVal val="0"/>
                                          </p:val>
                                        </p:tav>
                                        <p:tav tm="100000">
                                          <p:val>
                                            <p:strVal val="#ppt_h"/>
                                          </p:val>
                                        </p:tav>
                                      </p:tavLst>
                                    </p:anim>
                                    <p:animEffect transition="in" filter="fade">
                                      <p:cBhvr>
                                        <p:cTn id="36" dur="500"/>
                                        <p:tgtEl>
                                          <p:spTgt spid="22016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nodeType="clickEffect">
                                  <p:stCondLst>
                                    <p:cond delay="0"/>
                                  </p:stCondLst>
                                  <p:childTnLst>
                                    <p:set>
                                      <p:cBhvr>
                                        <p:cTn id="40" dur="1" fill="hold">
                                          <p:stCondLst>
                                            <p:cond delay="0"/>
                                          </p:stCondLst>
                                        </p:cTn>
                                        <p:tgtEl>
                                          <p:spTgt spid="220167"/>
                                        </p:tgtEl>
                                        <p:attrNameLst>
                                          <p:attrName>style.visibility</p:attrName>
                                        </p:attrNameLst>
                                      </p:cBhvr>
                                      <p:to>
                                        <p:strVal val="visible"/>
                                      </p:to>
                                    </p:set>
                                    <p:animEffect transition="in" filter="wipe(up)">
                                      <p:cBhvr>
                                        <p:cTn id="41" dur="500"/>
                                        <p:tgtEl>
                                          <p:spTgt spid="220167"/>
                                        </p:tgtEl>
                                      </p:cBhvr>
                                    </p:animEffect>
                                  </p:childTnLst>
                                </p:cTn>
                              </p:par>
                            </p:childTnLst>
                          </p:cTn>
                        </p:par>
                        <p:par>
                          <p:cTn id="42" fill="hold" nodeType="afterGroup">
                            <p:stCondLst>
                              <p:cond delay="500"/>
                            </p:stCondLst>
                            <p:childTnLst>
                              <p:par>
                                <p:cTn id="43" presetID="53" presetClass="entr" presetSubtype="0" fill="hold" nodeType="afterEffect">
                                  <p:stCondLst>
                                    <p:cond delay="0"/>
                                  </p:stCondLst>
                                  <p:childTnLst>
                                    <p:set>
                                      <p:cBhvr>
                                        <p:cTn id="44" dur="1" fill="hold">
                                          <p:stCondLst>
                                            <p:cond delay="0"/>
                                          </p:stCondLst>
                                        </p:cTn>
                                        <p:tgtEl>
                                          <p:spTgt spid="220170"/>
                                        </p:tgtEl>
                                        <p:attrNameLst>
                                          <p:attrName>style.visibility</p:attrName>
                                        </p:attrNameLst>
                                      </p:cBhvr>
                                      <p:to>
                                        <p:strVal val="visible"/>
                                      </p:to>
                                    </p:set>
                                    <p:anim calcmode="lin" valueType="num">
                                      <p:cBhvr>
                                        <p:cTn id="45" dur="500" fill="hold"/>
                                        <p:tgtEl>
                                          <p:spTgt spid="220170"/>
                                        </p:tgtEl>
                                        <p:attrNameLst>
                                          <p:attrName>ppt_w</p:attrName>
                                        </p:attrNameLst>
                                      </p:cBhvr>
                                      <p:tavLst>
                                        <p:tav tm="0">
                                          <p:val>
                                            <p:fltVal val="0"/>
                                          </p:val>
                                        </p:tav>
                                        <p:tav tm="100000">
                                          <p:val>
                                            <p:strVal val="#ppt_w"/>
                                          </p:val>
                                        </p:tav>
                                      </p:tavLst>
                                    </p:anim>
                                    <p:anim calcmode="lin" valueType="num">
                                      <p:cBhvr>
                                        <p:cTn id="46" dur="500" fill="hold"/>
                                        <p:tgtEl>
                                          <p:spTgt spid="220170"/>
                                        </p:tgtEl>
                                        <p:attrNameLst>
                                          <p:attrName>ppt_h</p:attrName>
                                        </p:attrNameLst>
                                      </p:cBhvr>
                                      <p:tavLst>
                                        <p:tav tm="0">
                                          <p:val>
                                            <p:fltVal val="0"/>
                                          </p:val>
                                        </p:tav>
                                        <p:tav tm="100000">
                                          <p:val>
                                            <p:strVal val="#ppt_h"/>
                                          </p:val>
                                        </p:tav>
                                      </p:tavLst>
                                    </p:anim>
                                    <p:animEffect transition="in" filter="fade">
                                      <p:cBhvr>
                                        <p:cTn id="47" dur="500"/>
                                        <p:tgtEl>
                                          <p:spTgt spid="22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animBg="1"/>
      <p:bldP spid="220163" grpId="0" animBg="1"/>
      <p:bldP spid="220164" grpId="0" animBg="1"/>
      <p:bldP spid="220165" grpId="0" animBg="1"/>
      <p:bldP spid="220169" grpId="0" animBg="1"/>
      <p:bldP spid="220166" grpId="0" animBg="1"/>
      <p:bldP spid="22017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981200" y="274638"/>
            <a:ext cx="8229600" cy="742950"/>
          </a:xfrm>
        </p:spPr>
        <p:txBody>
          <a:bodyPr/>
          <a:lstStyle/>
          <a:p>
            <a:r>
              <a:rPr lang="ru-RU" altLang="ru-RU" sz="4000"/>
              <a:t>Предприятие: какая </a:t>
            </a:r>
            <a:r>
              <a:rPr lang="ru-RU" altLang="ru-RU" sz="4000" b="1">
                <a:solidFill>
                  <a:srgbClr val="FF3300"/>
                </a:solidFill>
              </a:rPr>
              <a:t>культура</a:t>
            </a:r>
            <a:r>
              <a:rPr lang="ru-RU" altLang="ru-RU" sz="4000"/>
              <a:t>?</a:t>
            </a:r>
          </a:p>
        </p:txBody>
      </p:sp>
      <p:grpSp>
        <p:nvGrpSpPr>
          <p:cNvPr id="11" name="Группа 10"/>
          <p:cNvGrpSpPr/>
          <p:nvPr/>
        </p:nvGrpSpPr>
        <p:grpSpPr>
          <a:xfrm>
            <a:off x="104655" y="1170842"/>
            <a:ext cx="10563345" cy="5768122"/>
            <a:chOff x="104655" y="1170842"/>
            <a:chExt cx="10563345" cy="5768122"/>
          </a:xfrm>
        </p:grpSpPr>
        <p:grpSp>
          <p:nvGrpSpPr>
            <p:cNvPr id="10" name="Группа 9"/>
            <p:cNvGrpSpPr/>
            <p:nvPr/>
          </p:nvGrpSpPr>
          <p:grpSpPr>
            <a:xfrm>
              <a:off x="104655" y="1170842"/>
              <a:ext cx="10563345" cy="5768122"/>
              <a:chOff x="104655" y="1170842"/>
              <a:chExt cx="10563345" cy="5768122"/>
            </a:xfrm>
          </p:grpSpPr>
          <p:sp>
            <p:nvSpPr>
              <p:cNvPr id="353284" name="Text Box 4"/>
              <p:cNvSpPr txBox="1">
                <a:spLocks noChangeArrowheads="1"/>
              </p:cNvSpPr>
              <p:nvPr/>
            </p:nvSpPr>
            <p:spPr bwMode="auto">
              <a:xfrm>
                <a:off x="112714" y="1170842"/>
                <a:ext cx="3338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b="1" dirty="0">
                    <a:solidFill>
                      <a:srgbClr val="FF0000"/>
                    </a:solidFill>
                  </a:rPr>
                  <a:t>Кочевники </a:t>
                </a:r>
                <a:r>
                  <a:rPr lang="en-US" altLang="ru-RU" sz="2400" b="1" dirty="0">
                    <a:solidFill>
                      <a:srgbClr val="FF0000"/>
                    </a:solidFill>
                    <a:sym typeface="Wingdings" panose="05000000000000000000" pitchFamily="2" charset="2"/>
                  </a:rPr>
                  <a:t></a:t>
                </a:r>
                <a:r>
                  <a:rPr lang="ru-RU" altLang="ru-RU" sz="2400" b="1" dirty="0">
                    <a:solidFill>
                      <a:srgbClr val="FF0000"/>
                    </a:solidFill>
                    <a:sym typeface="Wingdings" panose="05000000000000000000" pitchFamily="2" charset="2"/>
                  </a:rPr>
                  <a:t> Купцы</a:t>
                </a:r>
                <a:r>
                  <a:rPr lang="ru-RU" altLang="ru-RU" sz="2400" b="1" dirty="0">
                    <a:solidFill>
                      <a:srgbClr val="FF0000"/>
                    </a:solidFill>
                  </a:rPr>
                  <a:t> </a:t>
                </a:r>
              </a:p>
            </p:txBody>
          </p:sp>
          <p:sp>
            <p:nvSpPr>
              <p:cNvPr id="353285" name="Text Box 5"/>
              <p:cNvSpPr txBox="1">
                <a:spLocks noChangeArrowheads="1"/>
              </p:cNvSpPr>
              <p:nvPr/>
            </p:nvSpPr>
            <p:spPr bwMode="auto">
              <a:xfrm>
                <a:off x="6731000" y="2303464"/>
                <a:ext cx="3937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b="1" dirty="0">
                    <a:solidFill>
                      <a:schemeClr val="accent2"/>
                    </a:solidFill>
                  </a:rPr>
                  <a:t>Запад (кочевничество): </a:t>
                </a:r>
                <a:br>
                  <a:rPr lang="ru-RU" altLang="ru-RU" sz="2400" b="1" dirty="0">
                    <a:solidFill>
                      <a:schemeClr val="accent2"/>
                    </a:solidFill>
                  </a:rPr>
                </a:br>
                <a:r>
                  <a:rPr lang="ru-RU" altLang="ru-RU" sz="2400" b="1" dirty="0">
                    <a:solidFill>
                      <a:schemeClr val="accent2"/>
                    </a:solidFill>
                  </a:rPr>
                  <a:t>«</a:t>
                </a:r>
                <a:r>
                  <a:rPr lang="ru-RU" altLang="ru-RU" sz="2400" b="1" u="sng" dirty="0">
                    <a:solidFill>
                      <a:schemeClr val="accent2"/>
                    </a:solidFill>
                  </a:rPr>
                  <a:t>человек под функцию</a:t>
                </a:r>
                <a:r>
                  <a:rPr lang="ru-RU" altLang="ru-RU" sz="2400" b="1" dirty="0">
                    <a:solidFill>
                      <a:schemeClr val="accent2"/>
                    </a:solidFill>
                  </a:rPr>
                  <a:t>»</a:t>
                </a:r>
              </a:p>
            </p:txBody>
          </p:sp>
          <p:sp>
            <p:nvSpPr>
              <p:cNvPr id="353286" name="Text Box 6"/>
              <p:cNvSpPr txBox="1">
                <a:spLocks noChangeArrowheads="1"/>
              </p:cNvSpPr>
              <p:nvPr/>
            </p:nvSpPr>
            <p:spPr bwMode="auto">
              <a:xfrm>
                <a:off x="3451226" y="2586038"/>
                <a:ext cx="323056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b="1" dirty="0">
                    <a:solidFill>
                      <a:srgbClr val="FF3300"/>
                    </a:solidFill>
                  </a:rPr>
                  <a:t>Корпоративная культура: </a:t>
                </a:r>
                <a:br>
                  <a:rPr lang="ru-RU" altLang="ru-RU" sz="2400" b="1" dirty="0">
                    <a:solidFill>
                      <a:srgbClr val="FF3300"/>
                    </a:solidFill>
                  </a:rPr>
                </a:br>
                <a:r>
                  <a:rPr lang="ru-RU" altLang="ru-RU" sz="2400" b="1" dirty="0"/>
                  <a:t>как сочетаются </a:t>
                </a:r>
                <a:r>
                  <a:rPr lang="ru-RU" altLang="ru-RU" sz="2400" b="1" dirty="0">
                    <a:solidFill>
                      <a:schemeClr val="accent2"/>
                    </a:solidFill>
                  </a:rPr>
                  <a:t>кочевничество</a:t>
                </a:r>
                <a:r>
                  <a:rPr lang="ru-RU" altLang="ru-RU" sz="2400" b="1" dirty="0"/>
                  <a:t> (</a:t>
                </a:r>
                <a:r>
                  <a:rPr lang="ru-RU" altLang="ru-RU" sz="2400" b="1" dirty="0">
                    <a:solidFill>
                      <a:srgbClr val="FF0000"/>
                    </a:solidFill>
                  </a:rPr>
                  <a:t>рынок, обмен)</a:t>
                </a:r>
                <a:r>
                  <a:rPr lang="ru-RU" altLang="ru-RU" sz="2400" b="1" dirty="0"/>
                  <a:t> и </a:t>
                </a:r>
                <a:r>
                  <a:rPr lang="ru-RU" altLang="ru-RU" sz="2400" b="1" dirty="0">
                    <a:solidFill>
                      <a:schemeClr val="accent6">
                        <a:lumMod val="75000"/>
                      </a:schemeClr>
                    </a:solidFill>
                  </a:rPr>
                  <a:t>оседлость </a:t>
                </a:r>
                <a:r>
                  <a:rPr lang="ru-RU" altLang="ru-RU" sz="2400" b="1" dirty="0"/>
                  <a:t>(</a:t>
                </a:r>
                <a:r>
                  <a:rPr lang="ru-RU" altLang="ru-RU" sz="2400" b="1" dirty="0">
                    <a:solidFill>
                      <a:schemeClr val="accent6">
                        <a:lumMod val="75000"/>
                      </a:schemeClr>
                    </a:solidFill>
                  </a:rPr>
                  <a:t>производство</a:t>
                </a:r>
                <a:r>
                  <a:rPr lang="ru-RU" altLang="ru-RU" sz="2400" b="1" dirty="0"/>
                  <a:t>)</a:t>
                </a:r>
              </a:p>
            </p:txBody>
          </p:sp>
          <p:sp>
            <p:nvSpPr>
              <p:cNvPr id="353287" name="Text Box 7"/>
              <p:cNvSpPr txBox="1">
                <a:spLocks noChangeArrowheads="1"/>
              </p:cNvSpPr>
              <p:nvPr/>
            </p:nvSpPr>
            <p:spPr bwMode="auto">
              <a:xfrm>
                <a:off x="2019300" y="2300415"/>
                <a:ext cx="3325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b="1" dirty="0">
                    <a:solidFill>
                      <a:srgbClr val="FF0000"/>
                    </a:solidFill>
                  </a:rPr>
                  <a:t>Предприниматели </a:t>
                </a:r>
              </a:p>
            </p:txBody>
          </p:sp>
          <p:sp>
            <p:nvSpPr>
              <p:cNvPr id="353288" name="Text Box 8"/>
              <p:cNvSpPr txBox="1">
                <a:spLocks noChangeArrowheads="1"/>
              </p:cNvSpPr>
              <p:nvPr/>
            </p:nvSpPr>
            <p:spPr bwMode="auto">
              <a:xfrm>
                <a:off x="104655" y="6481764"/>
                <a:ext cx="5414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b="1" dirty="0">
                    <a:solidFill>
                      <a:schemeClr val="accent6">
                        <a:lumMod val="75000"/>
                      </a:schemeClr>
                    </a:solidFill>
                  </a:rPr>
                  <a:t>Оседлые жители (Домохозяйства)</a:t>
                </a:r>
              </a:p>
            </p:txBody>
          </p:sp>
          <p:sp>
            <p:nvSpPr>
              <p:cNvPr id="353290" name="Text Box 10"/>
              <p:cNvSpPr txBox="1">
                <a:spLocks noChangeArrowheads="1"/>
              </p:cNvSpPr>
              <p:nvPr/>
            </p:nvSpPr>
            <p:spPr bwMode="auto">
              <a:xfrm>
                <a:off x="2019300" y="5235576"/>
                <a:ext cx="4914900"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b="1" dirty="0">
                    <a:solidFill>
                      <a:schemeClr val="accent6">
                        <a:lumMod val="75000"/>
                      </a:schemeClr>
                    </a:solidFill>
                  </a:rPr>
                  <a:t>Наемные работники: управленцы, исполнители </a:t>
                </a:r>
              </a:p>
            </p:txBody>
          </p:sp>
          <p:sp>
            <p:nvSpPr>
              <p:cNvPr id="258068" name="Line 20"/>
              <p:cNvSpPr>
                <a:spLocks noChangeShapeType="1"/>
              </p:cNvSpPr>
              <p:nvPr/>
            </p:nvSpPr>
            <p:spPr bwMode="auto">
              <a:xfrm>
                <a:off x="3040064" y="1527175"/>
                <a:ext cx="1587" cy="915988"/>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2" name="Line 20"/>
              <p:cNvSpPr>
                <a:spLocks noChangeShapeType="1"/>
              </p:cNvSpPr>
              <p:nvPr/>
            </p:nvSpPr>
            <p:spPr bwMode="auto">
              <a:xfrm flipV="1">
                <a:off x="3017839" y="5992813"/>
                <a:ext cx="1587" cy="550862"/>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3" name="Line 20"/>
              <p:cNvSpPr>
                <a:spLocks noChangeShapeType="1"/>
              </p:cNvSpPr>
              <p:nvPr/>
            </p:nvSpPr>
            <p:spPr bwMode="auto">
              <a:xfrm>
                <a:off x="3013076" y="2930525"/>
                <a:ext cx="3175" cy="915988"/>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4" name="Line 20"/>
              <p:cNvSpPr>
                <a:spLocks noChangeShapeType="1"/>
              </p:cNvSpPr>
              <p:nvPr/>
            </p:nvSpPr>
            <p:spPr bwMode="auto">
              <a:xfrm flipV="1">
                <a:off x="3006725" y="4735513"/>
                <a:ext cx="1588" cy="550862"/>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5" name="Line 20"/>
              <p:cNvSpPr>
                <a:spLocks noChangeShapeType="1"/>
              </p:cNvSpPr>
              <p:nvPr/>
            </p:nvSpPr>
            <p:spPr bwMode="auto">
              <a:xfrm rot="-5400000">
                <a:off x="3394076" y="3830638"/>
                <a:ext cx="1587" cy="915988"/>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 name="Line 20"/>
              <p:cNvSpPr>
                <a:spLocks noChangeShapeType="1"/>
              </p:cNvSpPr>
              <p:nvPr/>
            </p:nvSpPr>
            <p:spPr bwMode="auto">
              <a:xfrm flipV="1">
                <a:off x="6302375" y="3171826"/>
                <a:ext cx="896938" cy="817563"/>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8" name="Line 20"/>
              <p:cNvSpPr>
                <a:spLocks noChangeShapeType="1"/>
              </p:cNvSpPr>
              <p:nvPr/>
            </p:nvSpPr>
            <p:spPr bwMode="auto">
              <a:xfrm>
                <a:off x="6233320" y="4706145"/>
                <a:ext cx="896937" cy="817562"/>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353299" name="Text Box 19"/>
              <p:cNvSpPr txBox="1">
                <a:spLocks noChangeArrowheads="1"/>
              </p:cNvSpPr>
              <p:nvPr/>
            </p:nvSpPr>
            <p:spPr bwMode="auto">
              <a:xfrm>
                <a:off x="5391151" y="1204913"/>
                <a:ext cx="4976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b="1" dirty="0">
                    <a:solidFill>
                      <a:schemeClr val="accent2"/>
                    </a:solidFill>
                  </a:rPr>
                  <a:t>Промышленная революция!!!...</a:t>
                </a:r>
              </a:p>
            </p:txBody>
          </p:sp>
          <p:sp>
            <p:nvSpPr>
              <p:cNvPr id="9" name="Line 20"/>
              <p:cNvSpPr>
                <a:spLocks noChangeShapeType="1"/>
              </p:cNvSpPr>
              <p:nvPr/>
            </p:nvSpPr>
            <p:spPr bwMode="auto">
              <a:xfrm flipV="1">
                <a:off x="8150225" y="1676401"/>
                <a:ext cx="1588" cy="550863"/>
              </a:xfrm>
              <a:prstGeom prst="line">
                <a:avLst/>
              </a:prstGeom>
              <a:noFill/>
              <a:ln w="7620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353301" name="Text Box 21"/>
              <p:cNvSpPr txBox="1">
                <a:spLocks noChangeArrowheads="1"/>
              </p:cNvSpPr>
              <p:nvPr/>
            </p:nvSpPr>
            <p:spPr bwMode="auto">
              <a:xfrm>
                <a:off x="6300788" y="5476876"/>
                <a:ext cx="43672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b="1" dirty="0">
                    <a:solidFill>
                      <a:schemeClr val="accent6">
                        <a:lumMod val="75000"/>
                      </a:schemeClr>
                    </a:solidFill>
                  </a:rPr>
                  <a:t>Восток (оседлость):</a:t>
                </a:r>
                <a:br>
                  <a:rPr lang="ru-RU" altLang="ru-RU" sz="2400" b="1" dirty="0">
                    <a:solidFill>
                      <a:schemeClr val="accent6">
                        <a:lumMod val="75000"/>
                      </a:schemeClr>
                    </a:solidFill>
                  </a:rPr>
                </a:br>
                <a:r>
                  <a:rPr lang="ru-RU" altLang="ru-RU" sz="2400" b="1" dirty="0">
                    <a:solidFill>
                      <a:schemeClr val="accent6">
                        <a:lumMod val="75000"/>
                      </a:schemeClr>
                    </a:solidFill>
                  </a:rPr>
                  <a:t> «</a:t>
                </a:r>
                <a:r>
                  <a:rPr lang="ru-RU" altLang="ru-RU" sz="2400" b="1" u="sng" dirty="0">
                    <a:solidFill>
                      <a:schemeClr val="accent6">
                        <a:lumMod val="75000"/>
                      </a:schemeClr>
                    </a:solidFill>
                  </a:rPr>
                  <a:t>функция под человека</a:t>
                </a:r>
                <a:r>
                  <a:rPr lang="ru-RU" altLang="ru-RU" sz="2400" b="1" dirty="0">
                    <a:solidFill>
                      <a:schemeClr val="accent6">
                        <a:lumMod val="75000"/>
                      </a:schemeClr>
                    </a:solidFill>
                  </a:rPr>
                  <a:t>» </a:t>
                </a:r>
              </a:p>
            </p:txBody>
          </p:sp>
        </p:grpSp>
        <p:sp>
          <p:nvSpPr>
            <p:cNvPr id="23" name="Text Box 7"/>
            <p:cNvSpPr txBox="1">
              <a:spLocks noChangeArrowheads="1"/>
            </p:cNvSpPr>
            <p:nvPr/>
          </p:nvSpPr>
          <p:spPr bwMode="auto">
            <a:xfrm>
              <a:off x="1723292" y="3978428"/>
              <a:ext cx="1727934" cy="584775"/>
            </a:xfrm>
            <a:prstGeom prst="rect">
              <a:avLst/>
            </a:prstGeom>
            <a:solidFill>
              <a:schemeClr val="bg1"/>
            </a:solidFill>
            <a:ln>
              <a:noFill/>
            </a:ln>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b="1" dirty="0" smtClean="0"/>
                <a:t>Фирмы </a:t>
              </a:r>
              <a:endParaRPr lang="ru-RU" altLang="ru-RU" sz="2400" b="1" dirty="0"/>
            </a:p>
          </p:txBody>
        </p:sp>
      </p:grpSp>
    </p:spTree>
    <p:extLst>
      <p:ext uri="{BB962C8B-B14F-4D97-AF65-F5344CB8AC3E}">
        <p14:creationId xmlns:p14="http://schemas.microsoft.com/office/powerpoint/2010/main" val="46961229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2063750" y="188913"/>
            <a:ext cx="7772400" cy="576262"/>
          </a:xfrm>
        </p:spPr>
        <p:txBody>
          <a:bodyPr>
            <a:normAutofit fontScale="90000"/>
          </a:bodyPr>
          <a:lstStyle/>
          <a:p>
            <a:pPr eaLnBrk="1" hangingPunct="1"/>
            <a:r>
              <a:rPr lang="ru-RU" altLang="ru-RU" sz="4000" dirty="0">
                <a:hlinkClick r:id="rId2" action="ppaction://hlinksldjump"/>
              </a:rPr>
              <a:t>Техники мышления</a:t>
            </a:r>
            <a:endParaRPr lang="ru-RU" altLang="ru-RU" sz="4000" dirty="0"/>
          </a:p>
        </p:txBody>
      </p:sp>
      <p:sp>
        <p:nvSpPr>
          <p:cNvPr id="47108" name="Text Box 4"/>
          <p:cNvSpPr txBox="1">
            <a:spLocks noChangeArrowheads="1"/>
          </p:cNvSpPr>
          <p:nvPr/>
        </p:nvSpPr>
        <p:spPr bwMode="auto">
          <a:xfrm>
            <a:off x="6161088" y="1927225"/>
            <a:ext cx="47355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b="1">
                <a:solidFill>
                  <a:srgbClr val="FF3300"/>
                </a:solidFill>
              </a:rPr>
              <a:t>Континентальная техника мышления (оседлых): </a:t>
            </a:r>
            <a:br>
              <a:rPr lang="ru-RU" altLang="ru-RU" sz="2400" b="1">
                <a:solidFill>
                  <a:srgbClr val="FF3300"/>
                </a:solidFill>
              </a:rPr>
            </a:br>
            <a:r>
              <a:rPr lang="ru-RU" altLang="ru-RU" sz="2400">
                <a:solidFill>
                  <a:srgbClr val="FF3300"/>
                </a:solidFill>
              </a:rPr>
              <a:t>«</a:t>
            </a:r>
            <a:r>
              <a:rPr lang="ru-RU" altLang="ru-RU" sz="2400" u="sng">
                <a:solidFill>
                  <a:srgbClr val="FF3300"/>
                </a:solidFill>
              </a:rPr>
              <a:t>что</a:t>
            </a:r>
            <a:r>
              <a:rPr lang="ru-RU" altLang="ru-RU" sz="2400">
                <a:solidFill>
                  <a:srgbClr val="FF3300"/>
                </a:solidFill>
              </a:rPr>
              <a:t> это</a:t>
            </a:r>
            <a:r>
              <a:rPr lang="en-US" altLang="ru-RU" sz="2400">
                <a:solidFill>
                  <a:srgbClr val="FF3300"/>
                </a:solidFill>
              </a:rPr>
              <a:t> </a:t>
            </a:r>
            <a:r>
              <a:rPr lang="ru-RU" altLang="ru-RU" sz="2400">
                <a:solidFill>
                  <a:srgbClr val="FF3300"/>
                </a:solidFill>
              </a:rPr>
              <a:t>за </a:t>
            </a:r>
            <a:r>
              <a:rPr lang="ru-RU" altLang="ru-RU" sz="2400" b="1" u="sng">
                <a:solidFill>
                  <a:srgbClr val="FF3300"/>
                </a:solidFill>
              </a:rPr>
              <a:t>вещь</a:t>
            </a:r>
            <a:r>
              <a:rPr lang="ru-RU" altLang="ru-RU" sz="2400">
                <a:solidFill>
                  <a:srgbClr val="FF3300"/>
                </a:solidFill>
              </a:rPr>
              <a:t>? </a:t>
            </a:r>
            <a:br>
              <a:rPr lang="ru-RU" altLang="ru-RU" sz="2400">
                <a:solidFill>
                  <a:srgbClr val="FF3300"/>
                </a:solidFill>
              </a:rPr>
            </a:br>
            <a:r>
              <a:rPr lang="ru-RU" altLang="ru-RU" sz="2400" b="1">
                <a:solidFill>
                  <a:srgbClr val="FF3300"/>
                </a:solidFill>
              </a:rPr>
              <a:t>почему </a:t>
            </a:r>
            <a:r>
              <a:rPr lang="ru-RU" altLang="ru-RU" sz="2400">
                <a:solidFill>
                  <a:srgbClr val="FF3300"/>
                </a:solidFill>
              </a:rPr>
              <a:t>у нее эти </a:t>
            </a:r>
            <a:r>
              <a:rPr lang="ru-RU" altLang="ru-RU" sz="2400" b="1" u="sng">
                <a:solidFill>
                  <a:srgbClr val="FF3300"/>
                </a:solidFill>
              </a:rPr>
              <a:t>свойства</a:t>
            </a:r>
            <a:r>
              <a:rPr lang="ru-RU" altLang="ru-RU" sz="2400">
                <a:solidFill>
                  <a:srgbClr val="FF3300"/>
                </a:solidFill>
              </a:rPr>
              <a:t>?»</a:t>
            </a:r>
          </a:p>
        </p:txBody>
      </p:sp>
      <p:sp>
        <p:nvSpPr>
          <p:cNvPr id="47111" name="Text Box 7"/>
          <p:cNvSpPr txBox="1">
            <a:spLocks noChangeArrowheads="1"/>
          </p:cNvSpPr>
          <p:nvPr/>
        </p:nvSpPr>
        <p:spPr bwMode="auto">
          <a:xfrm>
            <a:off x="1524001" y="1952625"/>
            <a:ext cx="48688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b="1">
                <a:solidFill>
                  <a:schemeClr val="accent2"/>
                </a:solidFill>
              </a:rPr>
              <a:t>Островная техника мышления («</a:t>
            </a:r>
            <a:r>
              <a:rPr lang="en-US" altLang="ru-RU" sz="2400" b="1">
                <a:solidFill>
                  <a:schemeClr val="accent2"/>
                </a:solidFill>
              </a:rPr>
              <a:t>ex–</a:t>
            </a:r>
            <a:r>
              <a:rPr lang="ru-RU" altLang="ru-RU" sz="2400" b="1">
                <a:solidFill>
                  <a:schemeClr val="accent2"/>
                </a:solidFill>
              </a:rPr>
              <a:t>кочевников»?)</a:t>
            </a:r>
            <a:r>
              <a:rPr lang="ru-RU" altLang="ru-RU" sz="2400">
                <a:solidFill>
                  <a:schemeClr val="accent2"/>
                </a:solidFill>
              </a:rPr>
              <a:t>: </a:t>
            </a:r>
            <a:br>
              <a:rPr lang="ru-RU" altLang="ru-RU" sz="2400">
                <a:solidFill>
                  <a:schemeClr val="accent2"/>
                </a:solidFill>
              </a:rPr>
            </a:br>
            <a:r>
              <a:rPr lang="ru-RU" altLang="ru-RU" sz="2400">
                <a:solidFill>
                  <a:schemeClr val="accent2"/>
                </a:solidFill>
              </a:rPr>
              <a:t>«в чем </a:t>
            </a:r>
            <a:r>
              <a:rPr lang="ru-RU" altLang="ru-RU" sz="2400" u="sng">
                <a:solidFill>
                  <a:schemeClr val="accent2"/>
                </a:solidFill>
              </a:rPr>
              <a:t>причина</a:t>
            </a:r>
            <a:r>
              <a:rPr lang="ru-RU" altLang="ru-RU" sz="2400">
                <a:solidFill>
                  <a:schemeClr val="accent2"/>
                </a:solidFill>
              </a:rPr>
              <a:t> этого </a:t>
            </a:r>
            <a:r>
              <a:rPr lang="ru-RU" altLang="ru-RU" sz="2400" b="1" u="sng">
                <a:solidFill>
                  <a:schemeClr val="accent2"/>
                </a:solidFill>
              </a:rPr>
              <a:t>события</a:t>
            </a:r>
            <a:r>
              <a:rPr lang="ru-RU" altLang="ru-RU" sz="2400">
                <a:solidFill>
                  <a:schemeClr val="accent2"/>
                </a:solidFill>
              </a:rPr>
              <a:t>? </a:t>
            </a:r>
            <a:br>
              <a:rPr lang="ru-RU" altLang="ru-RU" sz="2400">
                <a:solidFill>
                  <a:schemeClr val="accent2"/>
                </a:solidFill>
              </a:rPr>
            </a:br>
            <a:r>
              <a:rPr lang="ru-RU" altLang="ru-RU" sz="2400">
                <a:solidFill>
                  <a:schemeClr val="accent2"/>
                </a:solidFill>
              </a:rPr>
              <a:t>«Кто виноват»? </a:t>
            </a:r>
          </a:p>
        </p:txBody>
      </p:sp>
      <p:sp>
        <p:nvSpPr>
          <p:cNvPr id="47112" name="Text Box 8"/>
          <p:cNvSpPr txBox="1">
            <a:spLocks noChangeArrowheads="1"/>
          </p:cNvSpPr>
          <p:nvPr/>
        </p:nvSpPr>
        <p:spPr bwMode="auto">
          <a:xfrm>
            <a:off x="2122488" y="4273551"/>
            <a:ext cx="7688262"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a:t>Мысленный эксперимент с «каплей чернил»</a:t>
            </a:r>
          </a:p>
        </p:txBody>
      </p:sp>
      <p:grpSp>
        <p:nvGrpSpPr>
          <p:cNvPr id="2" name="Group 12"/>
          <p:cNvGrpSpPr>
            <a:grpSpLocks/>
          </p:cNvGrpSpPr>
          <p:nvPr/>
        </p:nvGrpSpPr>
        <p:grpSpPr bwMode="auto">
          <a:xfrm>
            <a:off x="1524000" y="931863"/>
            <a:ext cx="9144000" cy="449262"/>
            <a:chOff x="0" y="587"/>
            <a:chExt cx="5760" cy="283"/>
          </a:xfrm>
        </p:grpSpPr>
        <p:sp>
          <p:nvSpPr>
            <p:cNvPr id="6152" name="Text Box 9"/>
            <p:cNvSpPr txBox="1">
              <a:spLocks noChangeArrowheads="1"/>
            </p:cNvSpPr>
            <p:nvPr/>
          </p:nvSpPr>
          <p:spPr bwMode="auto">
            <a:xfrm>
              <a:off x="4893" y="587"/>
              <a:ext cx="867"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rgbClr val="FF3300"/>
                  </a:solidFill>
                </a:rPr>
                <a:t>«Восток»?</a:t>
              </a:r>
            </a:p>
          </p:txBody>
        </p:sp>
        <p:sp>
          <p:nvSpPr>
            <p:cNvPr id="6153" name="Text Box 10"/>
            <p:cNvSpPr txBox="1">
              <a:spLocks noChangeArrowheads="1"/>
            </p:cNvSpPr>
            <p:nvPr/>
          </p:nvSpPr>
          <p:spPr bwMode="auto">
            <a:xfrm>
              <a:off x="0" y="639"/>
              <a:ext cx="79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accent2"/>
                  </a:solidFill>
                </a:rPr>
                <a:t>«Запад»?</a:t>
              </a:r>
            </a:p>
          </p:txBody>
        </p:sp>
      </p:grpSp>
      <p:sp>
        <p:nvSpPr>
          <p:cNvPr id="47115" name="Text Box 11"/>
          <p:cNvSpPr txBox="1">
            <a:spLocks noChangeArrowheads="1"/>
          </p:cNvSpPr>
          <p:nvPr/>
        </p:nvSpPr>
        <p:spPr bwMode="auto">
          <a:xfrm>
            <a:off x="2319338" y="5060950"/>
            <a:ext cx="7688262" cy="831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a:t>+ Две системы права: </a:t>
            </a:r>
          </a:p>
          <a:p>
            <a:pPr algn="ctr" eaLnBrk="1" hangingPunct="1"/>
            <a:r>
              <a:rPr lang="ru-RU" altLang="ru-RU" sz="2400">
                <a:solidFill>
                  <a:schemeClr val="accent2"/>
                </a:solidFill>
              </a:rPr>
              <a:t>Прецедент</a:t>
            </a:r>
            <a:r>
              <a:rPr lang="ru-RU" altLang="ru-RU" sz="2400"/>
              <a:t> </a:t>
            </a:r>
            <a:r>
              <a:rPr lang="en-US" altLang="ru-RU" sz="2400"/>
              <a:t>versus</a:t>
            </a:r>
            <a:r>
              <a:rPr lang="ru-RU" altLang="ru-RU" sz="2400"/>
              <a:t> </a:t>
            </a:r>
            <a:r>
              <a:rPr lang="ru-RU" altLang="ru-RU" sz="2400">
                <a:solidFill>
                  <a:srgbClr val="FF3300"/>
                </a:solidFill>
              </a:rPr>
              <a:t>Система законов</a:t>
            </a:r>
          </a:p>
        </p:txBody>
      </p:sp>
    </p:spTree>
    <p:extLst>
      <p:ext uri="{BB962C8B-B14F-4D97-AF65-F5344CB8AC3E}">
        <p14:creationId xmlns:p14="http://schemas.microsoft.com/office/powerpoint/2010/main" val="2305488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wipe(up)">
                                      <p:cBhvr>
                                        <p:cTn id="7" dur="500"/>
                                        <p:tgtEl>
                                          <p:spTgt spid="471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7111"/>
                                        </p:tgtEl>
                                        <p:attrNameLst>
                                          <p:attrName>style.visibility</p:attrName>
                                        </p:attrNameLst>
                                      </p:cBhvr>
                                      <p:to>
                                        <p:strVal val="visible"/>
                                      </p:to>
                                    </p:set>
                                    <p:animEffect transition="in" filter="wipe(up)">
                                      <p:cBhvr>
                                        <p:cTn id="12" dur="500"/>
                                        <p:tgtEl>
                                          <p:spTgt spid="471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7112"/>
                                        </p:tgtEl>
                                        <p:attrNameLst>
                                          <p:attrName>style.visibility</p:attrName>
                                        </p:attrNameLst>
                                      </p:cBhvr>
                                      <p:to>
                                        <p:strVal val="visible"/>
                                      </p:to>
                                    </p:set>
                                    <p:animEffect transition="in" filter="wipe(up)">
                                      <p:cBhvr>
                                        <p:cTn id="17" dur="500"/>
                                        <p:tgtEl>
                                          <p:spTgt spid="471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7115"/>
                                        </p:tgtEl>
                                        <p:attrNameLst>
                                          <p:attrName>style.visibility</p:attrName>
                                        </p:attrNameLst>
                                      </p:cBhvr>
                                      <p:to>
                                        <p:strVal val="visible"/>
                                      </p:to>
                                    </p:set>
                                    <p:animEffect transition="in" filter="wipe(up)">
                                      <p:cBhvr>
                                        <p:cTn id="22" dur="500"/>
                                        <p:tgtEl>
                                          <p:spTgt spid="471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11" grpId="0"/>
      <p:bldP spid="47112" grpId="0" animBg="1"/>
      <p:bldP spid="4711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4" name="Line 44"/>
          <p:cNvSpPr>
            <a:spLocks noChangeShapeType="1"/>
          </p:cNvSpPr>
          <p:nvPr/>
        </p:nvSpPr>
        <p:spPr bwMode="auto">
          <a:xfrm flipV="1">
            <a:off x="7162800" y="1524000"/>
            <a:ext cx="2152650" cy="2971800"/>
          </a:xfrm>
          <a:prstGeom prst="line">
            <a:avLst/>
          </a:prstGeom>
          <a:noFill/>
          <a:ln w="5715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13315" name="Rectangle 2"/>
          <p:cNvSpPr>
            <a:spLocks noGrp="1" noChangeArrowheads="1"/>
          </p:cNvSpPr>
          <p:nvPr>
            <p:ph type="title"/>
          </p:nvPr>
        </p:nvSpPr>
        <p:spPr>
          <a:xfrm>
            <a:off x="4324350" y="0"/>
            <a:ext cx="4108450" cy="750888"/>
          </a:xfrm>
        </p:spPr>
        <p:txBody>
          <a:bodyPr/>
          <a:lstStyle/>
          <a:p>
            <a:pPr eaLnBrk="1" hangingPunct="1"/>
            <a:r>
              <a:rPr lang="ru-RU" altLang="ru-RU" sz="2400" dirty="0"/>
              <a:t>Дефолт-98</a:t>
            </a:r>
          </a:p>
        </p:txBody>
      </p:sp>
      <p:sp>
        <p:nvSpPr>
          <p:cNvPr id="184352" name="Text Box 32"/>
          <p:cNvSpPr txBox="1">
            <a:spLocks noChangeArrowheads="1"/>
          </p:cNvSpPr>
          <p:nvPr/>
        </p:nvSpPr>
        <p:spPr bwMode="auto">
          <a:xfrm>
            <a:off x="4876800" y="4419600"/>
            <a:ext cx="2819400" cy="369332"/>
          </a:xfrm>
          <a:prstGeom prst="rect">
            <a:avLst/>
          </a:prstGeom>
          <a:solidFill>
            <a:schemeClr val="bg1"/>
          </a:solidFill>
          <a:ln w="2857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ru-RU" dirty="0">
                <a:latin typeface="Times New Roman" panose="02020603050405020304" pitchFamily="18" charset="0"/>
                <a:cs typeface="Times New Roman" panose="02020603050405020304" pitchFamily="18" charset="0"/>
              </a:rPr>
              <a:t>T+</a:t>
            </a:r>
            <a:r>
              <a:rPr lang="en-US" altLang="ru-RU" b="1" dirty="0">
                <a:latin typeface="Symbol" panose="05050102010706020507" pitchFamily="18" charset="2"/>
                <a:cs typeface="Times New Roman" panose="02020603050405020304" pitchFamily="18" charset="0"/>
              </a:rPr>
              <a:t>D</a:t>
            </a:r>
            <a:r>
              <a:rPr lang="en-US" altLang="ru-RU" b="1" dirty="0">
                <a:latin typeface="Times New Roman" panose="02020603050405020304" pitchFamily="18" charset="0"/>
                <a:cs typeface="Times New Roman" panose="02020603050405020304" pitchFamily="18" charset="0"/>
              </a:rPr>
              <a:t>M+</a:t>
            </a:r>
            <a:r>
              <a:rPr lang="en-US" altLang="ru-RU" b="1" dirty="0">
                <a:latin typeface="Symbol" panose="05050102010706020507" pitchFamily="18" charset="2"/>
                <a:cs typeface="Times New Roman" panose="02020603050405020304" pitchFamily="18" charset="0"/>
              </a:rPr>
              <a:t>D</a:t>
            </a:r>
            <a:r>
              <a:rPr lang="en-US" altLang="ru-RU" b="1" dirty="0">
                <a:latin typeface="Times New Roman" panose="02020603050405020304" pitchFamily="18" charset="0"/>
                <a:cs typeface="Times New Roman" panose="02020603050405020304" pitchFamily="18" charset="0"/>
              </a:rPr>
              <a:t>B</a:t>
            </a:r>
            <a:r>
              <a:rPr lang="en-US" altLang="ru-RU" dirty="0">
                <a:latin typeface="Times New Roman" panose="02020603050405020304" pitchFamily="18" charset="0"/>
                <a:cs typeface="Times New Roman" panose="02020603050405020304" pitchFamily="18" charset="0"/>
              </a:rPr>
              <a:t>=PG+V+RB</a:t>
            </a:r>
            <a:r>
              <a:rPr lang="en-US" altLang="ru-RU" baseline="30000" dirty="0">
                <a:latin typeface="Times New Roman" panose="02020603050405020304" pitchFamily="18" charset="0"/>
                <a:cs typeface="Times New Roman" panose="02020603050405020304" pitchFamily="18" charset="0"/>
              </a:rPr>
              <a:t>G</a:t>
            </a:r>
            <a:r>
              <a:rPr lang="en-US" altLang="ru-RU" dirty="0">
                <a:latin typeface="Times New Roman" panose="02020603050405020304" pitchFamily="18" charset="0"/>
                <a:cs typeface="Times New Roman" panose="02020603050405020304" pitchFamily="18" charset="0"/>
              </a:rPr>
              <a:t> </a:t>
            </a:r>
            <a:r>
              <a:rPr lang="en-US" altLang="ru-RU" baseline="-30000" dirty="0">
                <a:latin typeface="Times New Roman" panose="02020603050405020304" pitchFamily="18" charset="0"/>
                <a:cs typeface="Times New Roman" panose="02020603050405020304" pitchFamily="18" charset="0"/>
              </a:rPr>
              <a:t>-1</a:t>
            </a:r>
            <a:endParaRPr lang="ru-RU" altLang="ru-RU" baseline="-30000" dirty="0">
              <a:latin typeface="Times New Roman" panose="02020603050405020304" pitchFamily="18" charset="0"/>
              <a:cs typeface="Times New Roman" panose="02020603050405020304" pitchFamily="18" charset="0"/>
            </a:endParaRPr>
          </a:p>
        </p:txBody>
      </p:sp>
      <p:sp>
        <p:nvSpPr>
          <p:cNvPr id="184357" name="AutoShape 37"/>
          <p:cNvSpPr>
            <a:spLocks noChangeArrowheads="1"/>
          </p:cNvSpPr>
          <p:nvPr/>
        </p:nvSpPr>
        <p:spPr bwMode="auto">
          <a:xfrm>
            <a:off x="1752600" y="320676"/>
            <a:ext cx="3441700" cy="841375"/>
          </a:xfrm>
          <a:prstGeom prst="wedgeRoundRectCallout">
            <a:avLst>
              <a:gd name="adj1" fmla="val 75000"/>
              <a:gd name="adj2" fmla="val 447356"/>
              <a:gd name="adj3" fmla="val 16667"/>
            </a:avLst>
          </a:prstGeom>
          <a:solidFill>
            <a:srgbClr val="BBE0E3">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Уравнение баланса государственного бюджета</a:t>
            </a:r>
          </a:p>
        </p:txBody>
      </p:sp>
      <p:sp>
        <p:nvSpPr>
          <p:cNvPr id="184360" name="AutoShape 40"/>
          <p:cNvSpPr>
            <a:spLocks/>
          </p:cNvSpPr>
          <p:nvPr/>
        </p:nvSpPr>
        <p:spPr bwMode="auto">
          <a:xfrm rot="5400000">
            <a:off x="5411788" y="3987801"/>
            <a:ext cx="165100" cy="993775"/>
          </a:xfrm>
          <a:prstGeom prst="leftBrace">
            <a:avLst>
              <a:gd name="adj1" fmla="val 50160"/>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361" name="AutoShape 41"/>
          <p:cNvSpPr>
            <a:spLocks/>
          </p:cNvSpPr>
          <p:nvPr/>
        </p:nvSpPr>
        <p:spPr bwMode="auto">
          <a:xfrm rot="5400000">
            <a:off x="6720682" y="3844132"/>
            <a:ext cx="165100" cy="1255713"/>
          </a:xfrm>
          <a:prstGeom prst="leftBrace">
            <a:avLst>
              <a:gd name="adj1" fmla="val 63381"/>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366" name="Text Box 46"/>
          <p:cNvSpPr txBox="1">
            <a:spLocks noChangeArrowheads="1"/>
          </p:cNvSpPr>
          <p:nvPr/>
        </p:nvSpPr>
        <p:spPr bwMode="auto">
          <a:xfrm>
            <a:off x="8520114" y="234950"/>
            <a:ext cx="21478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400" b="1" dirty="0"/>
              <a:t>Дефолт-1998</a:t>
            </a:r>
          </a:p>
        </p:txBody>
      </p:sp>
      <p:sp>
        <p:nvSpPr>
          <p:cNvPr id="184367" name="Line 47"/>
          <p:cNvSpPr>
            <a:spLocks noChangeShapeType="1"/>
          </p:cNvSpPr>
          <p:nvPr/>
        </p:nvSpPr>
        <p:spPr bwMode="auto">
          <a:xfrm flipV="1">
            <a:off x="9486900" y="627063"/>
            <a:ext cx="1588" cy="539750"/>
          </a:xfrm>
          <a:prstGeom prst="line">
            <a:avLst/>
          </a:prstGeom>
          <a:noFill/>
          <a:ln w="57150">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184368" name="Text Box 48"/>
          <p:cNvSpPr txBox="1">
            <a:spLocks noChangeArrowheads="1"/>
          </p:cNvSpPr>
          <p:nvPr/>
        </p:nvSpPr>
        <p:spPr bwMode="auto">
          <a:xfrm>
            <a:off x="8124826" y="1074738"/>
            <a:ext cx="2543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dirty="0"/>
              <a:t>Пирамида гос. долга</a:t>
            </a:r>
          </a:p>
        </p:txBody>
      </p:sp>
      <p:grpSp>
        <p:nvGrpSpPr>
          <p:cNvPr id="13323" name="Group 49"/>
          <p:cNvGrpSpPr>
            <a:grpSpLocks/>
          </p:cNvGrpSpPr>
          <p:nvPr/>
        </p:nvGrpSpPr>
        <p:grpSpPr bwMode="auto">
          <a:xfrm>
            <a:off x="2054226" y="720726"/>
            <a:ext cx="8613775" cy="4867275"/>
            <a:chOff x="334" y="454"/>
            <a:chExt cx="5426" cy="3066"/>
          </a:xfrm>
        </p:grpSpPr>
        <p:sp>
          <p:nvSpPr>
            <p:cNvPr id="13339" name="Text Box 50"/>
            <p:cNvSpPr txBox="1">
              <a:spLocks noChangeArrowheads="1"/>
            </p:cNvSpPr>
            <p:nvPr/>
          </p:nvSpPr>
          <p:spPr bwMode="auto">
            <a:xfrm>
              <a:off x="2389" y="454"/>
              <a:ext cx="1110" cy="478"/>
            </a:xfrm>
            <a:prstGeom prst="rect">
              <a:avLst/>
            </a:prstGeom>
            <a:solidFill>
              <a:srgbClr val="FF9933"/>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Рынок «благ и услуг»</a:t>
              </a:r>
            </a:p>
          </p:txBody>
        </p:sp>
        <p:sp>
          <p:nvSpPr>
            <p:cNvPr id="13340" name="Text Box 51"/>
            <p:cNvSpPr txBox="1">
              <a:spLocks noChangeArrowheads="1"/>
            </p:cNvSpPr>
            <p:nvPr/>
          </p:nvSpPr>
          <p:spPr bwMode="auto">
            <a:xfrm>
              <a:off x="334" y="1921"/>
              <a:ext cx="1295" cy="29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Домохозяйства</a:t>
              </a:r>
            </a:p>
          </p:txBody>
        </p:sp>
        <p:sp>
          <p:nvSpPr>
            <p:cNvPr id="13341" name="Text Box 52"/>
            <p:cNvSpPr txBox="1">
              <a:spLocks noChangeArrowheads="1"/>
            </p:cNvSpPr>
            <p:nvPr/>
          </p:nvSpPr>
          <p:spPr bwMode="auto">
            <a:xfrm>
              <a:off x="4635" y="1962"/>
              <a:ext cx="1125" cy="251"/>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Фирмы</a:t>
              </a:r>
            </a:p>
          </p:txBody>
        </p:sp>
        <p:sp>
          <p:nvSpPr>
            <p:cNvPr id="13342" name="Arc 53"/>
            <p:cNvSpPr>
              <a:spLocks/>
            </p:cNvSpPr>
            <p:nvPr/>
          </p:nvSpPr>
          <p:spPr bwMode="auto">
            <a:xfrm rot="10800000" flipH="1" flipV="1">
              <a:off x="3508" y="795"/>
              <a:ext cx="1777" cy="1085"/>
            </a:xfrm>
            <a:custGeom>
              <a:avLst/>
              <a:gdLst>
                <a:gd name="T0" fmla="*/ 0 w 21600"/>
                <a:gd name="T1" fmla="*/ 0 h 21600"/>
                <a:gd name="T2" fmla="*/ 1777 w 21600"/>
                <a:gd name="T3" fmla="*/ 1085 h 21600"/>
                <a:gd name="T4" fmla="*/ 0 w 21600"/>
                <a:gd name="T5" fmla="*/ 1085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777777"/>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43" name="Arc 54"/>
            <p:cNvSpPr>
              <a:spLocks/>
            </p:cNvSpPr>
            <p:nvPr/>
          </p:nvSpPr>
          <p:spPr bwMode="auto">
            <a:xfrm rot="10800000" flipV="1">
              <a:off x="726" y="747"/>
              <a:ext cx="1658" cy="1133"/>
            </a:xfrm>
            <a:custGeom>
              <a:avLst/>
              <a:gdLst>
                <a:gd name="T0" fmla="*/ 0 w 21600"/>
                <a:gd name="T1" fmla="*/ 0 h 21600"/>
                <a:gd name="T2" fmla="*/ 1658 w 21600"/>
                <a:gd name="T3" fmla="*/ 1133 h 21600"/>
                <a:gd name="T4" fmla="*/ 0 w 21600"/>
                <a:gd name="T5" fmla="*/ 11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777777"/>
              </a:solidFill>
              <a:round/>
              <a:headEnd type="stealth" w="lg" len="lg"/>
              <a:tailEnd type="stealth" w="med" len="med"/>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44" name="Text Box 55"/>
            <p:cNvSpPr txBox="1">
              <a:spLocks noChangeArrowheads="1"/>
            </p:cNvSpPr>
            <p:nvPr/>
          </p:nvSpPr>
          <p:spPr bwMode="auto">
            <a:xfrm>
              <a:off x="2060" y="3042"/>
              <a:ext cx="1816" cy="478"/>
            </a:xfrm>
            <a:prstGeom prst="rect">
              <a:avLst/>
            </a:prstGeom>
            <a:solidFill>
              <a:srgbClr val="99CCFF"/>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Рынки факторов производства благ</a:t>
              </a:r>
            </a:p>
          </p:txBody>
        </p:sp>
        <p:sp>
          <p:nvSpPr>
            <p:cNvPr id="13345" name="Text Box 56"/>
            <p:cNvSpPr txBox="1">
              <a:spLocks noChangeArrowheads="1"/>
            </p:cNvSpPr>
            <p:nvPr/>
          </p:nvSpPr>
          <p:spPr bwMode="auto">
            <a:xfrm>
              <a:off x="2398" y="2450"/>
              <a:ext cx="1211" cy="29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Государство</a:t>
              </a:r>
            </a:p>
          </p:txBody>
        </p:sp>
        <p:sp>
          <p:nvSpPr>
            <p:cNvPr id="13346" name="Arc 57"/>
            <p:cNvSpPr>
              <a:spLocks/>
            </p:cNvSpPr>
            <p:nvPr/>
          </p:nvSpPr>
          <p:spPr bwMode="auto">
            <a:xfrm flipH="1" flipV="1">
              <a:off x="736" y="2418"/>
              <a:ext cx="1655" cy="249"/>
            </a:xfrm>
            <a:custGeom>
              <a:avLst/>
              <a:gdLst>
                <a:gd name="T0" fmla="*/ 0 w 21593"/>
                <a:gd name="T1" fmla="*/ 0 h 21600"/>
                <a:gd name="T2" fmla="*/ 1655 w 21593"/>
                <a:gd name="T3" fmla="*/ 242 h 21600"/>
                <a:gd name="T4" fmla="*/ 0 w 21593"/>
                <a:gd name="T5" fmla="*/ 249 h 21600"/>
                <a:gd name="T6" fmla="*/ 0 60000 65536"/>
                <a:gd name="T7" fmla="*/ 0 60000 65536"/>
                <a:gd name="T8" fmla="*/ 0 60000 65536"/>
                <a:gd name="T9" fmla="*/ 0 w 21593"/>
                <a:gd name="T10" fmla="*/ 0 h 21600"/>
                <a:gd name="T11" fmla="*/ 21593 w 21593"/>
                <a:gd name="T12" fmla="*/ 21600 h 21600"/>
              </a:gdLst>
              <a:ahLst/>
              <a:cxnLst>
                <a:cxn ang="T6">
                  <a:pos x="T0" y="T1"/>
                </a:cxn>
                <a:cxn ang="T7">
                  <a:pos x="T2" y="T3"/>
                </a:cxn>
                <a:cxn ang="T8">
                  <a:pos x="T4" y="T5"/>
                </a:cxn>
              </a:cxnLst>
              <a:rect l="T9" t="T10" r="T11" b="T12"/>
              <a:pathLst>
                <a:path w="21593" h="21600" fill="none" extrusionOk="0">
                  <a:moveTo>
                    <a:pt x="-1" y="0"/>
                  </a:moveTo>
                  <a:cubicBezTo>
                    <a:pt x="11708" y="0"/>
                    <a:pt x="21285" y="9329"/>
                    <a:pt x="21592" y="21034"/>
                  </a:cubicBezTo>
                </a:path>
                <a:path w="21593" h="21600" stroke="0" extrusionOk="0">
                  <a:moveTo>
                    <a:pt x="-1" y="0"/>
                  </a:moveTo>
                  <a:cubicBezTo>
                    <a:pt x="11708" y="0"/>
                    <a:pt x="21285" y="9329"/>
                    <a:pt x="21592" y="21034"/>
                  </a:cubicBezTo>
                  <a:lnTo>
                    <a:pt x="0" y="21600"/>
                  </a:lnTo>
                  <a:close/>
                </a:path>
              </a:pathLst>
            </a:custGeom>
            <a:noFill/>
            <a:ln w="57150">
              <a:solidFill>
                <a:srgbClr val="777777"/>
              </a:solidFill>
              <a:round/>
              <a:headEnd type="stealth" w="lg" len="lg"/>
              <a:tailEnd/>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47" name="Text Box 58"/>
            <p:cNvSpPr txBox="1">
              <a:spLocks noChangeArrowheads="1"/>
            </p:cNvSpPr>
            <p:nvPr/>
          </p:nvSpPr>
          <p:spPr bwMode="auto">
            <a:xfrm>
              <a:off x="2277" y="1309"/>
              <a:ext cx="1299" cy="263"/>
            </a:xfrm>
            <a:prstGeom prst="rect">
              <a:avLst/>
            </a:prstGeom>
            <a:solidFill>
              <a:srgbClr val="FFFF00"/>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Рынок денег – M</a:t>
              </a:r>
            </a:p>
          </p:txBody>
        </p:sp>
        <p:sp>
          <p:nvSpPr>
            <p:cNvPr id="13348" name="Text Box 59"/>
            <p:cNvSpPr txBox="1">
              <a:spLocks noChangeArrowheads="1"/>
            </p:cNvSpPr>
            <p:nvPr/>
          </p:nvSpPr>
          <p:spPr bwMode="auto">
            <a:xfrm>
              <a:off x="2061" y="1695"/>
              <a:ext cx="2028" cy="291"/>
            </a:xfrm>
            <a:prstGeom prst="rect">
              <a:avLst/>
            </a:prstGeom>
            <a:solidFill>
              <a:schemeClr val="bg1"/>
            </a:solidFill>
            <a:ln w="38100">
              <a:solidFill>
                <a:srgbClr val="000000"/>
              </a:solidFill>
              <a:miter lim="800000"/>
              <a:headEnd/>
              <a:tailEnd/>
            </a:ln>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Банки: ЦБ +коммерческие</a:t>
              </a:r>
            </a:p>
          </p:txBody>
        </p:sp>
        <p:sp>
          <p:nvSpPr>
            <p:cNvPr id="13349" name="Text Box 60"/>
            <p:cNvSpPr txBox="1">
              <a:spLocks noChangeArrowheads="1"/>
            </p:cNvSpPr>
            <p:nvPr/>
          </p:nvSpPr>
          <p:spPr bwMode="auto">
            <a:xfrm>
              <a:off x="1965" y="1032"/>
              <a:ext cx="1963" cy="291"/>
            </a:xfrm>
            <a:prstGeom prst="rect">
              <a:avLst/>
            </a:prstGeom>
            <a:solidFill>
              <a:srgbClr val="FFFF00"/>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000000"/>
                  </a:solidFill>
                </a:rPr>
                <a:t>Рынок ценных бумаг – B</a:t>
              </a:r>
            </a:p>
          </p:txBody>
        </p:sp>
        <p:sp>
          <p:nvSpPr>
            <p:cNvPr id="13350" name="Arc 61"/>
            <p:cNvSpPr>
              <a:spLocks/>
            </p:cNvSpPr>
            <p:nvPr/>
          </p:nvSpPr>
          <p:spPr bwMode="auto">
            <a:xfrm rot="10800000" flipV="1">
              <a:off x="928" y="1238"/>
              <a:ext cx="1057" cy="668"/>
            </a:xfrm>
            <a:custGeom>
              <a:avLst/>
              <a:gdLst>
                <a:gd name="T0" fmla="*/ 0 w 23714"/>
                <a:gd name="T1" fmla="*/ 3 h 22638"/>
                <a:gd name="T2" fmla="*/ 1056 w 23714"/>
                <a:gd name="T3" fmla="*/ 668 h 22638"/>
                <a:gd name="T4" fmla="*/ 94 w 23714"/>
                <a:gd name="T5" fmla="*/ 637 h 22638"/>
                <a:gd name="T6" fmla="*/ 0 60000 65536"/>
                <a:gd name="T7" fmla="*/ 0 60000 65536"/>
                <a:gd name="T8" fmla="*/ 0 60000 65536"/>
                <a:gd name="T9" fmla="*/ 0 w 23714"/>
                <a:gd name="T10" fmla="*/ 0 h 22638"/>
                <a:gd name="T11" fmla="*/ 23714 w 23714"/>
                <a:gd name="T12" fmla="*/ 22638 h 22638"/>
              </a:gdLst>
              <a:ahLst/>
              <a:cxnLst>
                <a:cxn ang="T6">
                  <a:pos x="T0" y="T1"/>
                </a:cxn>
                <a:cxn ang="T7">
                  <a:pos x="T2" y="T3"/>
                </a:cxn>
                <a:cxn ang="T8">
                  <a:pos x="T4" y="T5"/>
                </a:cxn>
              </a:cxnLst>
              <a:rect l="T9" t="T10" r="T11" b="T12"/>
              <a:pathLst>
                <a:path w="23714" h="22638" fill="none" extrusionOk="0">
                  <a:moveTo>
                    <a:pt x="-1" y="103"/>
                  </a:moveTo>
                  <a:cubicBezTo>
                    <a:pt x="702" y="34"/>
                    <a:pt x="1408" y="-1"/>
                    <a:pt x="2114" y="0"/>
                  </a:cubicBezTo>
                  <a:cubicBezTo>
                    <a:pt x="14043" y="0"/>
                    <a:pt x="23714" y="9670"/>
                    <a:pt x="23714" y="21600"/>
                  </a:cubicBezTo>
                  <a:cubicBezTo>
                    <a:pt x="23714" y="21946"/>
                    <a:pt x="23705" y="22292"/>
                    <a:pt x="23689" y="22638"/>
                  </a:cubicBezTo>
                </a:path>
                <a:path w="23714" h="22638" stroke="0" extrusionOk="0">
                  <a:moveTo>
                    <a:pt x="-1" y="103"/>
                  </a:moveTo>
                  <a:cubicBezTo>
                    <a:pt x="702" y="34"/>
                    <a:pt x="1408" y="-1"/>
                    <a:pt x="2114" y="0"/>
                  </a:cubicBezTo>
                  <a:cubicBezTo>
                    <a:pt x="14043" y="0"/>
                    <a:pt x="23714" y="9670"/>
                    <a:pt x="23714" y="21600"/>
                  </a:cubicBezTo>
                  <a:cubicBezTo>
                    <a:pt x="23714" y="21946"/>
                    <a:pt x="23705" y="22292"/>
                    <a:pt x="23689" y="22638"/>
                  </a:cubicBezTo>
                  <a:lnTo>
                    <a:pt x="2114" y="21600"/>
                  </a:lnTo>
                  <a:close/>
                </a:path>
              </a:pathLst>
            </a:custGeom>
            <a:noFill/>
            <a:ln w="57150">
              <a:solidFill>
                <a:srgbClr val="777777"/>
              </a:solidFill>
              <a:prstDash val="dash"/>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1" name="Arc 62"/>
            <p:cNvSpPr>
              <a:spLocks/>
            </p:cNvSpPr>
            <p:nvPr/>
          </p:nvSpPr>
          <p:spPr bwMode="auto">
            <a:xfrm rot="10800000" flipH="1" flipV="1">
              <a:off x="3931" y="1206"/>
              <a:ext cx="1155" cy="675"/>
            </a:xfrm>
            <a:custGeom>
              <a:avLst/>
              <a:gdLst>
                <a:gd name="T0" fmla="*/ 0 w 22994"/>
                <a:gd name="T1" fmla="*/ 1 h 22638"/>
                <a:gd name="T2" fmla="*/ 1154 w 22994"/>
                <a:gd name="T3" fmla="*/ 675 h 22638"/>
                <a:gd name="T4" fmla="*/ 70 w 22994"/>
                <a:gd name="T5" fmla="*/ 644 h 22638"/>
                <a:gd name="T6" fmla="*/ 0 60000 65536"/>
                <a:gd name="T7" fmla="*/ 0 60000 65536"/>
                <a:gd name="T8" fmla="*/ 0 60000 65536"/>
                <a:gd name="T9" fmla="*/ 0 w 22994"/>
                <a:gd name="T10" fmla="*/ 0 h 22638"/>
                <a:gd name="T11" fmla="*/ 22994 w 22994"/>
                <a:gd name="T12" fmla="*/ 22638 h 22638"/>
              </a:gdLst>
              <a:ahLst/>
              <a:cxnLst>
                <a:cxn ang="T6">
                  <a:pos x="T0" y="T1"/>
                </a:cxn>
                <a:cxn ang="T7">
                  <a:pos x="T2" y="T3"/>
                </a:cxn>
                <a:cxn ang="T8">
                  <a:pos x="T4" y="T5"/>
                </a:cxn>
              </a:cxnLst>
              <a:rect l="T9" t="T10" r="T11" b="T12"/>
              <a:pathLst>
                <a:path w="22994" h="22638" fill="none" extrusionOk="0">
                  <a:moveTo>
                    <a:pt x="0" y="45"/>
                  </a:moveTo>
                  <a:cubicBezTo>
                    <a:pt x="464" y="15"/>
                    <a:pt x="928" y="-1"/>
                    <a:pt x="1394" y="0"/>
                  </a:cubicBezTo>
                  <a:cubicBezTo>
                    <a:pt x="13323" y="0"/>
                    <a:pt x="22994" y="9670"/>
                    <a:pt x="22994" y="21600"/>
                  </a:cubicBezTo>
                  <a:cubicBezTo>
                    <a:pt x="22994" y="21946"/>
                    <a:pt x="22985" y="22292"/>
                    <a:pt x="22969" y="22638"/>
                  </a:cubicBezTo>
                </a:path>
                <a:path w="22994" h="22638" stroke="0" extrusionOk="0">
                  <a:moveTo>
                    <a:pt x="0" y="45"/>
                  </a:moveTo>
                  <a:cubicBezTo>
                    <a:pt x="464" y="15"/>
                    <a:pt x="928" y="-1"/>
                    <a:pt x="1394" y="0"/>
                  </a:cubicBezTo>
                  <a:cubicBezTo>
                    <a:pt x="13323" y="0"/>
                    <a:pt x="22994" y="9670"/>
                    <a:pt x="22994" y="21600"/>
                  </a:cubicBezTo>
                  <a:cubicBezTo>
                    <a:pt x="22994" y="21946"/>
                    <a:pt x="22985" y="22292"/>
                    <a:pt x="22969" y="22638"/>
                  </a:cubicBezTo>
                  <a:lnTo>
                    <a:pt x="1394" y="21600"/>
                  </a:lnTo>
                  <a:close/>
                </a:path>
              </a:pathLst>
            </a:custGeom>
            <a:noFill/>
            <a:ln w="57150">
              <a:solidFill>
                <a:srgbClr val="777777"/>
              </a:solidFill>
              <a:prstDash val="dash"/>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2" name="Arc 63"/>
            <p:cNvSpPr>
              <a:spLocks/>
            </p:cNvSpPr>
            <p:nvPr/>
          </p:nvSpPr>
          <p:spPr bwMode="auto">
            <a:xfrm flipV="1">
              <a:off x="3631" y="2265"/>
              <a:ext cx="1512" cy="351"/>
            </a:xfrm>
            <a:custGeom>
              <a:avLst/>
              <a:gdLst>
                <a:gd name="T0" fmla="*/ 0 w 21600"/>
                <a:gd name="T1" fmla="*/ 0 h 23235"/>
                <a:gd name="T2" fmla="*/ 1508 w 21600"/>
                <a:gd name="T3" fmla="*/ 351 h 23235"/>
                <a:gd name="T4" fmla="*/ 0 w 21600"/>
                <a:gd name="T5" fmla="*/ 326 h 23235"/>
                <a:gd name="T6" fmla="*/ 0 60000 65536"/>
                <a:gd name="T7" fmla="*/ 0 60000 65536"/>
                <a:gd name="T8" fmla="*/ 0 60000 65536"/>
                <a:gd name="T9" fmla="*/ 0 w 21600"/>
                <a:gd name="T10" fmla="*/ 0 h 23235"/>
                <a:gd name="T11" fmla="*/ 21600 w 21600"/>
                <a:gd name="T12" fmla="*/ 23235 h 23235"/>
              </a:gdLst>
              <a:ahLst/>
              <a:cxnLst>
                <a:cxn ang="T6">
                  <a:pos x="T0" y="T1"/>
                </a:cxn>
                <a:cxn ang="T7">
                  <a:pos x="T2" y="T3"/>
                </a:cxn>
                <a:cxn ang="T8">
                  <a:pos x="T4" y="T5"/>
                </a:cxn>
              </a:cxnLst>
              <a:rect l="T9" t="T10" r="T11" b="T12"/>
              <a:pathLst>
                <a:path w="21600" h="23235" fill="none" extrusionOk="0">
                  <a:moveTo>
                    <a:pt x="-1" y="0"/>
                  </a:moveTo>
                  <a:cubicBezTo>
                    <a:pt x="11929" y="0"/>
                    <a:pt x="21600" y="9670"/>
                    <a:pt x="21600" y="21600"/>
                  </a:cubicBezTo>
                  <a:cubicBezTo>
                    <a:pt x="21600" y="22145"/>
                    <a:pt x="21579" y="22690"/>
                    <a:pt x="21538" y="23235"/>
                  </a:cubicBezTo>
                </a:path>
                <a:path w="21600" h="23235" stroke="0" extrusionOk="0">
                  <a:moveTo>
                    <a:pt x="-1" y="0"/>
                  </a:moveTo>
                  <a:cubicBezTo>
                    <a:pt x="11929" y="0"/>
                    <a:pt x="21600" y="9670"/>
                    <a:pt x="21600" y="21600"/>
                  </a:cubicBezTo>
                  <a:cubicBezTo>
                    <a:pt x="21600" y="22145"/>
                    <a:pt x="21579" y="22690"/>
                    <a:pt x="21538" y="23235"/>
                  </a:cubicBezTo>
                  <a:lnTo>
                    <a:pt x="0" y="21600"/>
                  </a:lnTo>
                  <a:close/>
                </a:path>
              </a:pathLst>
            </a:custGeom>
            <a:noFill/>
            <a:ln w="57150">
              <a:solidFill>
                <a:srgbClr val="808080"/>
              </a:solidFill>
              <a:round/>
              <a:headEnd type="stealth" w="lg" len="lg"/>
              <a:tailEnd/>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3" name="Arc 64"/>
            <p:cNvSpPr>
              <a:spLocks/>
            </p:cNvSpPr>
            <p:nvPr/>
          </p:nvSpPr>
          <p:spPr bwMode="auto">
            <a:xfrm flipH="1" flipV="1">
              <a:off x="705" y="2211"/>
              <a:ext cx="1329" cy="1043"/>
            </a:xfrm>
            <a:custGeom>
              <a:avLst/>
              <a:gdLst>
                <a:gd name="T0" fmla="*/ 0 w 21600"/>
                <a:gd name="T1" fmla="*/ 0 h 21600"/>
                <a:gd name="T2" fmla="*/ 1329 w 21600"/>
                <a:gd name="T3" fmla="*/ 1043 h 21600"/>
                <a:gd name="T4" fmla="*/ 0 w 21600"/>
                <a:gd name="T5" fmla="*/ 104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777777"/>
              </a:solidFill>
              <a:round/>
              <a:headEnd type="none"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4" name="Arc 65"/>
            <p:cNvSpPr>
              <a:spLocks/>
            </p:cNvSpPr>
            <p:nvPr/>
          </p:nvSpPr>
          <p:spPr bwMode="auto">
            <a:xfrm flipV="1">
              <a:off x="3857" y="2235"/>
              <a:ext cx="1442" cy="1053"/>
            </a:xfrm>
            <a:custGeom>
              <a:avLst/>
              <a:gdLst>
                <a:gd name="T0" fmla="*/ 0 w 21600"/>
                <a:gd name="T1" fmla="*/ 0 h 21600"/>
                <a:gd name="T2" fmla="*/ 1442 w 21600"/>
                <a:gd name="T3" fmla="*/ 1053 h 21600"/>
                <a:gd name="T4" fmla="*/ 0 w 21600"/>
                <a:gd name="T5" fmla="*/ 105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777777"/>
              </a:solidFill>
              <a:round/>
              <a:headEnd type="stealth" w="lg" len="lg"/>
              <a:tailEnd/>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5" name="Arc 66"/>
            <p:cNvSpPr>
              <a:spLocks/>
            </p:cNvSpPr>
            <p:nvPr/>
          </p:nvSpPr>
          <p:spPr bwMode="auto">
            <a:xfrm rot="10800000" flipV="1">
              <a:off x="1142" y="1440"/>
              <a:ext cx="1106" cy="466"/>
            </a:xfrm>
            <a:custGeom>
              <a:avLst/>
              <a:gdLst>
                <a:gd name="T0" fmla="*/ 0 w 23714"/>
                <a:gd name="T1" fmla="*/ 2 h 22638"/>
                <a:gd name="T2" fmla="*/ 1105 w 23714"/>
                <a:gd name="T3" fmla="*/ 466 h 22638"/>
                <a:gd name="T4" fmla="*/ 99 w 23714"/>
                <a:gd name="T5" fmla="*/ 445 h 22638"/>
                <a:gd name="T6" fmla="*/ 0 60000 65536"/>
                <a:gd name="T7" fmla="*/ 0 60000 65536"/>
                <a:gd name="T8" fmla="*/ 0 60000 65536"/>
                <a:gd name="T9" fmla="*/ 0 w 23714"/>
                <a:gd name="T10" fmla="*/ 0 h 22638"/>
                <a:gd name="T11" fmla="*/ 23714 w 23714"/>
                <a:gd name="T12" fmla="*/ 22638 h 22638"/>
              </a:gdLst>
              <a:ahLst/>
              <a:cxnLst>
                <a:cxn ang="T6">
                  <a:pos x="T0" y="T1"/>
                </a:cxn>
                <a:cxn ang="T7">
                  <a:pos x="T2" y="T3"/>
                </a:cxn>
                <a:cxn ang="T8">
                  <a:pos x="T4" y="T5"/>
                </a:cxn>
              </a:cxnLst>
              <a:rect l="T9" t="T10" r="T11" b="T12"/>
              <a:pathLst>
                <a:path w="23714" h="22638" fill="none" extrusionOk="0">
                  <a:moveTo>
                    <a:pt x="-1" y="103"/>
                  </a:moveTo>
                  <a:cubicBezTo>
                    <a:pt x="702" y="34"/>
                    <a:pt x="1408" y="-1"/>
                    <a:pt x="2114" y="0"/>
                  </a:cubicBezTo>
                  <a:cubicBezTo>
                    <a:pt x="14043" y="0"/>
                    <a:pt x="23714" y="9670"/>
                    <a:pt x="23714" y="21600"/>
                  </a:cubicBezTo>
                  <a:cubicBezTo>
                    <a:pt x="23714" y="21946"/>
                    <a:pt x="23705" y="22292"/>
                    <a:pt x="23689" y="22638"/>
                  </a:cubicBezTo>
                </a:path>
                <a:path w="23714" h="22638" stroke="0" extrusionOk="0">
                  <a:moveTo>
                    <a:pt x="-1" y="103"/>
                  </a:moveTo>
                  <a:cubicBezTo>
                    <a:pt x="702" y="34"/>
                    <a:pt x="1408" y="-1"/>
                    <a:pt x="2114" y="0"/>
                  </a:cubicBezTo>
                  <a:cubicBezTo>
                    <a:pt x="14043" y="0"/>
                    <a:pt x="23714" y="9670"/>
                    <a:pt x="23714" y="21600"/>
                  </a:cubicBezTo>
                  <a:cubicBezTo>
                    <a:pt x="23714" y="21946"/>
                    <a:pt x="23705" y="22292"/>
                    <a:pt x="23689" y="22638"/>
                  </a:cubicBezTo>
                  <a:lnTo>
                    <a:pt x="2114" y="21600"/>
                  </a:lnTo>
                  <a:close/>
                </a:path>
              </a:pathLst>
            </a:custGeom>
            <a:noFill/>
            <a:ln w="57150">
              <a:solidFill>
                <a:srgbClr val="777777"/>
              </a:solidFill>
              <a:prstDash val="dash"/>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6" name="Arc 67"/>
            <p:cNvSpPr>
              <a:spLocks/>
            </p:cNvSpPr>
            <p:nvPr/>
          </p:nvSpPr>
          <p:spPr bwMode="auto">
            <a:xfrm rot="10800000" flipH="1" flipV="1">
              <a:off x="3593" y="1449"/>
              <a:ext cx="1353" cy="463"/>
            </a:xfrm>
            <a:custGeom>
              <a:avLst/>
              <a:gdLst>
                <a:gd name="T0" fmla="*/ 0 w 22994"/>
                <a:gd name="T1" fmla="*/ 1 h 22638"/>
                <a:gd name="T2" fmla="*/ 1352 w 22994"/>
                <a:gd name="T3" fmla="*/ 463 h 22638"/>
                <a:gd name="T4" fmla="*/ 82 w 22994"/>
                <a:gd name="T5" fmla="*/ 442 h 22638"/>
                <a:gd name="T6" fmla="*/ 0 60000 65536"/>
                <a:gd name="T7" fmla="*/ 0 60000 65536"/>
                <a:gd name="T8" fmla="*/ 0 60000 65536"/>
                <a:gd name="T9" fmla="*/ 0 w 22994"/>
                <a:gd name="T10" fmla="*/ 0 h 22638"/>
                <a:gd name="T11" fmla="*/ 22994 w 22994"/>
                <a:gd name="T12" fmla="*/ 22638 h 22638"/>
              </a:gdLst>
              <a:ahLst/>
              <a:cxnLst>
                <a:cxn ang="T6">
                  <a:pos x="T0" y="T1"/>
                </a:cxn>
                <a:cxn ang="T7">
                  <a:pos x="T2" y="T3"/>
                </a:cxn>
                <a:cxn ang="T8">
                  <a:pos x="T4" y="T5"/>
                </a:cxn>
              </a:cxnLst>
              <a:rect l="T9" t="T10" r="T11" b="T12"/>
              <a:pathLst>
                <a:path w="22994" h="22638" fill="none" extrusionOk="0">
                  <a:moveTo>
                    <a:pt x="0" y="45"/>
                  </a:moveTo>
                  <a:cubicBezTo>
                    <a:pt x="464" y="15"/>
                    <a:pt x="928" y="-1"/>
                    <a:pt x="1394" y="0"/>
                  </a:cubicBezTo>
                  <a:cubicBezTo>
                    <a:pt x="13323" y="0"/>
                    <a:pt x="22994" y="9670"/>
                    <a:pt x="22994" y="21600"/>
                  </a:cubicBezTo>
                  <a:cubicBezTo>
                    <a:pt x="22994" y="21946"/>
                    <a:pt x="22985" y="22292"/>
                    <a:pt x="22969" y="22638"/>
                  </a:cubicBezTo>
                </a:path>
                <a:path w="22994" h="22638" stroke="0" extrusionOk="0">
                  <a:moveTo>
                    <a:pt x="0" y="45"/>
                  </a:moveTo>
                  <a:cubicBezTo>
                    <a:pt x="464" y="15"/>
                    <a:pt x="928" y="-1"/>
                    <a:pt x="1394" y="0"/>
                  </a:cubicBezTo>
                  <a:cubicBezTo>
                    <a:pt x="13323" y="0"/>
                    <a:pt x="22994" y="9670"/>
                    <a:pt x="22994" y="21600"/>
                  </a:cubicBezTo>
                  <a:cubicBezTo>
                    <a:pt x="22994" y="21946"/>
                    <a:pt x="22985" y="22292"/>
                    <a:pt x="22969" y="22638"/>
                  </a:cubicBezTo>
                  <a:lnTo>
                    <a:pt x="1394" y="21600"/>
                  </a:lnTo>
                  <a:close/>
                </a:path>
              </a:pathLst>
            </a:custGeom>
            <a:noFill/>
            <a:ln w="57150">
              <a:solidFill>
                <a:srgbClr val="777777"/>
              </a:solidFill>
              <a:prstDash val="dash"/>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7" name="Arc 68"/>
            <p:cNvSpPr>
              <a:spLocks/>
            </p:cNvSpPr>
            <p:nvPr/>
          </p:nvSpPr>
          <p:spPr bwMode="auto">
            <a:xfrm rot="10800000" flipV="1">
              <a:off x="1702" y="756"/>
              <a:ext cx="1035" cy="1823"/>
            </a:xfrm>
            <a:custGeom>
              <a:avLst/>
              <a:gdLst>
                <a:gd name="T0" fmla="*/ 553 w 21600"/>
                <a:gd name="T1" fmla="*/ 0 h 38772"/>
                <a:gd name="T2" fmla="*/ 324 w 21600"/>
                <a:gd name="T3" fmla="*/ 1823 h 38772"/>
                <a:gd name="T4" fmla="*/ 0 w 21600"/>
                <a:gd name="T5" fmla="*/ 858 h 38772"/>
                <a:gd name="T6" fmla="*/ 0 60000 65536"/>
                <a:gd name="T7" fmla="*/ 0 60000 65536"/>
                <a:gd name="T8" fmla="*/ 0 60000 65536"/>
                <a:gd name="T9" fmla="*/ 0 w 21600"/>
                <a:gd name="T10" fmla="*/ 0 h 38772"/>
                <a:gd name="T11" fmla="*/ 21600 w 21600"/>
                <a:gd name="T12" fmla="*/ 38772 h 38772"/>
              </a:gdLst>
              <a:ahLst/>
              <a:cxnLst>
                <a:cxn ang="T6">
                  <a:pos x="T0" y="T1"/>
                </a:cxn>
                <a:cxn ang="T7">
                  <a:pos x="T2" y="T3"/>
                </a:cxn>
                <a:cxn ang="T8">
                  <a:pos x="T4" y="T5"/>
                </a:cxn>
              </a:cxnLst>
              <a:rect l="T9" t="T10" r="T11" b="T12"/>
              <a:pathLst>
                <a:path w="21600" h="38772" fill="none" extrusionOk="0">
                  <a:moveTo>
                    <a:pt x="11543" y="-1"/>
                  </a:moveTo>
                  <a:cubicBezTo>
                    <a:pt x="17804" y="3958"/>
                    <a:pt x="21600" y="10849"/>
                    <a:pt x="21600" y="18257"/>
                  </a:cubicBezTo>
                  <a:cubicBezTo>
                    <a:pt x="21600" y="27581"/>
                    <a:pt x="15616" y="35853"/>
                    <a:pt x="6759" y="38771"/>
                  </a:cubicBezTo>
                </a:path>
                <a:path w="21600" h="38772" stroke="0" extrusionOk="0">
                  <a:moveTo>
                    <a:pt x="11543" y="-1"/>
                  </a:moveTo>
                  <a:cubicBezTo>
                    <a:pt x="17804" y="3958"/>
                    <a:pt x="21600" y="10849"/>
                    <a:pt x="21600" y="18257"/>
                  </a:cubicBezTo>
                  <a:cubicBezTo>
                    <a:pt x="21600" y="27581"/>
                    <a:pt x="15616" y="35853"/>
                    <a:pt x="6759" y="38771"/>
                  </a:cubicBezTo>
                  <a:lnTo>
                    <a:pt x="0" y="18257"/>
                  </a:lnTo>
                  <a:close/>
                </a:path>
              </a:pathLst>
            </a:custGeom>
            <a:noFill/>
            <a:ln w="57150">
              <a:solidFill>
                <a:srgbClr val="777777"/>
              </a:solidFill>
              <a:round/>
              <a:headEnd type="none" w="lg" len="lg"/>
              <a:tailEnd/>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3358" name="Line 69"/>
            <p:cNvSpPr>
              <a:spLocks noChangeShapeType="1"/>
            </p:cNvSpPr>
            <p:nvPr/>
          </p:nvSpPr>
          <p:spPr bwMode="auto">
            <a:xfrm flipH="1">
              <a:off x="2936" y="1520"/>
              <a:ext cx="3" cy="886"/>
            </a:xfrm>
            <a:prstGeom prst="line">
              <a:avLst/>
            </a:prstGeom>
            <a:noFill/>
            <a:ln w="57150">
              <a:solidFill>
                <a:srgbClr val="777777"/>
              </a:solidFill>
              <a:prstDash val="dash"/>
              <a:round/>
              <a:headEnd type="stealth" w="lg" len="lg"/>
              <a:tailEnd type="none" w="lg" len="lg"/>
            </a:ln>
            <a:extLst>
              <a:ext uri="{909E8E84-426E-40DD-AFC4-6F175D3DCCD1}">
                <a14:hiddenFill xmlns:a14="http://schemas.microsoft.com/office/drawing/2010/main">
                  <a:noFill/>
                </a14:hiddenFill>
              </a:ext>
            </a:extLst>
          </p:spPr>
          <p:txBody>
            <a:bodyPr/>
            <a:lstStyle/>
            <a:p>
              <a:endParaRPr lang="ru-RU" dirty="0"/>
            </a:p>
          </p:txBody>
        </p:sp>
      </p:grpSp>
      <p:sp>
        <p:nvSpPr>
          <p:cNvPr id="184325" name="Text Box 5"/>
          <p:cNvSpPr txBox="1">
            <a:spLocks noChangeArrowheads="1"/>
          </p:cNvSpPr>
          <p:nvPr/>
        </p:nvSpPr>
        <p:spPr bwMode="auto">
          <a:xfrm>
            <a:off x="3770313" y="3287714"/>
            <a:ext cx="5378450" cy="350837"/>
          </a:xfrm>
          <a:prstGeom prst="rect">
            <a:avLst/>
          </a:prstGeom>
          <a:solidFill>
            <a:srgbClr val="FFFFFF"/>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48463" tIns="24232" rIns="48463" bIns="24232"/>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ru-RU" altLang="ru-RU" b="1" dirty="0">
                <a:solidFill>
                  <a:srgbClr val="000000"/>
                </a:solidFill>
              </a:rPr>
              <a:t>Эмиссии</a:t>
            </a:r>
            <a:r>
              <a:rPr lang="ru-RU" altLang="ru-RU" sz="1100" dirty="0">
                <a:solidFill>
                  <a:srgbClr val="000000"/>
                </a:solidFill>
              </a:rPr>
              <a:t>: </a:t>
            </a:r>
            <a:r>
              <a:rPr lang="ru-RU" altLang="ru-RU" b="1" dirty="0">
                <a:solidFill>
                  <a:srgbClr val="000000"/>
                </a:solidFill>
              </a:rPr>
              <a:t>денег</a:t>
            </a:r>
            <a:r>
              <a:rPr lang="ru-RU" altLang="ru-RU" sz="1100" dirty="0">
                <a:solidFill>
                  <a:srgbClr val="000000"/>
                </a:solidFill>
              </a:rPr>
              <a:t> </a:t>
            </a:r>
            <a:r>
              <a:rPr lang="ru-RU" altLang="ru-RU" sz="1600" dirty="0">
                <a:solidFill>
                  <a:srgbClr val="000000"/>
                </a:solidFill>
              </a:rPr>
              <a:t>(</a:t>
            </a:r>
            <a:r>
              <a:rPr lang="en-US" altLang="ru-RU" sz="1600" dirty="0">
                <a:solidFill>
                  <a:srgbClr val="000000"/>
                </a:solidFill>
                <a:latin typeface="Symbol" panose="05050102010706020507" pitchFamily="18" charset="2"/>
              </a:rPr>
              <a:t>D</a:t>
            </a:r>
            <a:r>
              <a:rPr lang="en-US" altLang="ru-RU" sz="1600" b="1" i="1" dirty="0">
                <a:solidFill>
                  <a:srgbClr val="000000"/>
                </a:solidFill>
              </a:rPr>
              <a:t>H</a:t>
            </a:r>
            <a:r>
              <a:rPr lang="en-US" altLang="ru-RU" sz="1600" dirty="0">
                <a:solidFill>
                  <a:srgbClr val="000000"/>
                </a:solidFill>
                <a:sym typeface="Wingdings" panose="05000000000000000000" pitchFamily="2" charset="2"/>
              </a:rPr>
              <a:t></a:t>
            </a:r>
            <a:r>
              <a:rPr lang="en-US" altLang="ru-RU" sz="1600" dirty="0">
                <a:solidFill>
                  <a:srgbClr val="000000"/>
                </a:solidFill>
                <a:latin typeface="Symbol" panose="05050102010706020507" pitchFamily="18" charset="2"/>
              </a:rPr>
              <a:t>D</a:t>
            </a:r>
            <a:r>
              <a:rPr lang="en-US" altLang="ru-RU" sz="1600" b="1" i="1" dirty="0">
                <a:solidFill>
                  <a:srgbClr val="000000"/>
                </a:solidFill>
              </a:rPr>
              <a:t>M</a:t>
            </a:r>
            <a:r>
              <a:rPr lang="ru-RU" altLang="ru-RU" sz="1600" dirty="0">
                <a:solidFill>
                  <a:srgbClr val="000000"/>
                </a:solidFill>
              </a:rPr>
              <a:t>),</a:t>
            </a:r>
            <a:r>
              <a:rPr lang="ru-RU" altLang="ru-RU" sz="1100" dirty="0">
                <a:solidFill>
                  <a:srgbClr val="000000"/>
                </a:solidFill>
              </a:rPr>
              <a:t>  </a:t>
            </a:r>
            <a:r>
              <a:rPr lang="ru-RU" altLang="ru-RU" b="1" dirty="0">
                <a:solidFill>
                  <a:srgbClr val="000000"/>
                </a:solidFill>
              </a:rPr>
              <a:t>ценных</a:t>
            </a:r>
            <a:r>
              <a:rPr lang="ru-RU" altLang="ru-RU" sz="1100" dirty="0">
                <a:solidFill>
                  <a:srgbClr val="000000"/>
                </a:solidFill>
              </a:rPr>
              <a:t> </a:t>
            </a:r>
            <a:r>
              <a:rPr lang="ru-RU" altLang="ru-RU" b="1" dirty="0">
                <a:solidFill>
                  <a:srgbClr val="000000"/>
                </a:solidFill>
              </a:rPr>
              <a:t>бумаг</a:t>
            </a:r>
            <a:r>
              <a:rPr lang="ru-RU" altLang="ru-RU" sz="1100" dirty="0">
                <a:solidFill>
                  <a:srgbClr val="000000"/>
                </a:solidFill>
              </a:rPr>
              <a:t> </a:t>
            </a:r>
            <a:r>
              <a:rPr lang="ru-RU" altLang="ru-RU" dirty="0">
                <a:solidFill>
                  <a:srgbClr val="000000"/>
                </a:solidFill>
              </a:rPr>
              <a:t>(</a:t>
            </a:r>
            <a:r>
              <a:rPr lang="en-US" altLang="ru-RU" b="1" i="1" dirty="0">
                <a:solidFill>
                  <a:srgbClr val="000000"/>
                </a:solidFill>
              </a:rPr>
              <a:t>B</a:t>
            </a:r>
            <a:r>
              <a:rPr lang="en-US" altLang="ru-RU" b="1" i="1" baseline="30000" dirty="0">
                <a:solidFill>
                  <a:srgbClr val="000000"/>
                </a:solidFill>
              </a:rPr>
              <a:t>G</a:t>
            </a:r>
            <a:r>
              <a:rPr lang="ru-RU" altLang="ru-RU" dirty="0">
                <a:solidFill>
                  <a:srgbClr val="000000"/>
                </a:solidFill>
              </a:rPr>
              <a:t>,</a:t>
            </a:r>
            <a:r>
              <a:rPr lang="en-US" altLang="ru-RU" b="1" i="1" dirty="0">
                <a:solidFill>
                  <a:srgbClr val="000000"/>
                </a:solidFill>
              </a:rPr>
              <a:t>B</a:t>
            </a:r>
            <a:r>
              <a:rPr lang="en-US" altLang="ru-RU" b="1" i="1" baseline="30000" dirty="0">
                <a:solidFill>
                  <a:srgbClr val="000000"/>
                </a:solidFill>
              </a:rPr>
              <a:t>P</a:t>
            </a:r>
            <a:r>
              <a:rPr lang="ru-RU" altLang="ru-RU" dirty="0">
                <a:solidFill>
                  <a:srgbClr val="000000"/>
                </a:solidFill>
              </a:rPr>
              <a:t>)</a:t>
            </a:r>
            <a:endParaRPr lang="ru-RU" altLang="ru-RU" dirty="0"/>
          </a:p>
        </p:txBody>
      </p:sp>
      <p:grpSp>
        <p:nvGrpSpPr>
          <p:cNvPr id="3" name="Group 28"/>
          <p:cNvGrpSpPr>
            <a:grpSpLocks/>
          </p:cNvGrpSpPr>
          <p:nvPr/>
        </p:nvGrpSpPr>
        <p:grpSpPr bwMode="auto">
          <a:xfrm>
            <a:off x="1524001" y="5054600"/>
            <a:ext cx="4322763" cy="1803400"/>
            <a:chOff x="0" y="3156"/>
            <a:chExt cx="2723" cy="1164"/>
          </a:xfrm>
        </p:grpSpPr>
        <p:sp>
          <p:nvSpPr>
            <p:cNvPr id="13336" name="AutoShape 29"/>
            <p:cNvSpPr>
              <a:spLocks noChangeArrowheads="1"/>
            </p:cNvSpPr>
            <p:nvPr/>
          </p:nvSpPr>
          <p:spPr bwMode="auto">
            <a:xfrm>
              <a:off x="0" y="4056"/>
              <a:ext cx="2723" cy="264"/>
            </a:xfrm>
            <a:prstGeom prst="wedgeRoundRectCallout">
              <a:avLst>
                <a:gd name="adj1" fmla="val 47944"/>
                <a:gd name="adj2" fmla="val -455301"/>
                <a:gd name="adj3" fmla="val 16667"/>
              </a:avLst>
            </a:prstGeom>
            <a:solidFill>
              <a:schemeClr val="accent1">
                <a:alpha val="49019"/>
              </a:scheme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Эмиссия ценных бумаг государства </a:t>
              </a:r>
            </a:p>
          </p:txBody>
        </p:sp>
        <p:sp>
          <p:nvSpPr>
            <p:cNvPr id="13337" name="AutoShape 30"/>
            <p:cNvSpPr>
              <a:spLocks noChangeArrowheads="1"/>
            </p:cNvSpPr>
            <p:nvPr/>
          </p:nvSpPr>
          <p:spPr bwMode="auto">
            <a:xfrm>
              <a:off x="0" y="3156"/>
              <a:ext cx="823" cy="264"/>
            </a:xfrm>
            <a:prstGeom prst="wedgeRoundRectCallout">
              <a:avLst>
                <a:gd name="adj1" fmla="val 209782"/>
                <a:gd name="adj2" fmla="val -143560"/>
                <a:gd name="adj3" fmla="val 16667"/>
              </a:avLst>
            </a:prstGeom>
            <a:solidFill>
              <a:schemeClr val="accent1">
                <a:alpha val="49019"/>
              </a:scheme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Налоги </a:t>
              </a:r>
            </a:p>
          </p:txBody>
        </p:sp>
        <p:sp>
          <p:nvSpPr>
            <p:cNvPr id="13338" name="AutoShape 31"/>
            <p:cNvSpPr>
              <a:spLocks noChangeArrowheads="1"/>
            </p:cNvSpPr>
            <p:nvPr/>
          </p:nvSpPr>
          <p:spPr bwMode="auto">
            <a:xfrm>
              <a:off x="0" y="3599"/>
              <a:ext cx="1445" cy="264"/>
            </a:xfrm>
            <a:prstGeom prst="wedgeRoundRectCallout">
              <a:avLst>
                <a:gd name="adj1" fmla="val 114912"/>
                <a:gd name="adj2" fmla="val -305301"/>
                <a:gd name="adj3" fmla="val 16667"/>
              </a:avLst>
            </a:prstGeom>
            <a:solidFill>
              <a:srgbClr val="BBE0E3">
                <a:alpha val="49019"/>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Эмиссия денег </a:t>
              </a:r>
            </a:p>
          </p:txBody>
        </p:sp>
      </p:grpSp>
      <p:grpSp>
        <p:nvGrpSpPr>
          <p:cNvPr id="4" name="Group 33"/>
          <p:cNvGrpSpPr>
            <a:grpSpLocks/>
          </p:cNvGrpSpPr>
          <p:nvPr/>
        </p:nvGrpSpPr>
        <p:grpSpPr bwMode="auto">
          <a:xfrm>
            <a:off x="7691438" y="4581526"/>
            <a:ext cx="2976562" cy="1884363"/>
            <a:chOff x="3885" y="2886"/>
            <a:chExt cx="1875" cy="1187"/>
          </a:xfrm>
        </p:grpSpPr>
        <p:sp>
          <p:nvSpPr>
            <p:cNvPr id="13333" name="AutoShape 34"/>
            <p:cNvSpPr>
              <a:spLocks noChangeArrowheads="1"/>
            </p:cNvSpPr>
            <p:nvPr/>
          </p:nvSpPr>
          <p:spPr bwMode="auto">
            <a:xfrm>
              <a:off x="3885" y="3809"/>
              <a:ext cx="1875" cy="264"/>
            </a:xfrm>
            <a:prstGeom prst="wedgeRoundRectCallout">
              <a:avLst>
                <a:gd name="adj1" fmla="val -93625"/>
                <a:gd name="adj2" fmla="val -371593"/>
                <a:gd name="adj3" fmla="val 16667"/>
              </a:avLst>
            </a:prstGeom>
            <a:solidFill>
              <a:srgbClr val="BBE0E3">
                <a:alpha val="63921"/>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Расходы на гос. закупки </a:t>
              </a:r>
            </a:p>
          </p:txBody>
        </p:sp>
        <p:sp>
          <p:nvSpPr>
            <p:cNvPr id="13334" name="AutoShape 35"/>
            <p:cNvSpPr>
              <a:spLocks noChangeArrowheads="1"/>
            </p:cNvSpPr>
            <p:nvPr/>
          </p:nvSpPr>
          <p:spPr bwMode="auto">
            <a:xfrm>
              <a:off x="4050" y="3389"/>
              <a:ext cx="1710" cy="264"/>
            </a:xfrm>
            <a:prstGeom prst="wedgeRoundRectCallout">
              <a:avLst>
                <a:gd name="adj1" fmla="val -94208"/>
                <a:gd name="adj2" fmla="val -213259"/>
                <a:gd name="adj3" fmla="val 16667"/>
              </a:avLst>
            </a:prstGeom>
            <a:solidFill>
              <a:srgbClr val="BBE0E3">
                <a:alpha val="63921"/>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Пенсии, пособия… </a:t>
              </a:r>
            </a:p>
          </p:txBody>
        </p:sp>
        <p:sp>
          <p:nvSpPr>
            <p:cNvPr id="13335" name="AutoShape 36"/>
            <p:cNvSpPr>
              <a:spLocks noChangeArrowheads="1"/>
            </p:cNvSpPr>
            <p:nvPr/>
          </p:nvSpPr>
          <p:spPr bwMode="auto">
            <a:xfrm>
              <a:off x="4438" y="2886"/>
              <a:ext cx="1322" cy="401"/>
            </a:xfrm>
            <a:prstGeom prst="wedgeRoundRectCallout">
              <a:avLst>
                <a:gd name="adj1" fmla="val -106806"/>
                <a:gd name="adj2" fmla="val -50250"/>
                <a:gd name="adj3" fmla="val 16667"/>
              </a:avLst>
            </a:prstGeom>
            <a:solidFill>
              <a:srgbClr val="BBE0E3">
                <a:alpha val="63921"/>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Процентные расходы </a:t>
              </a:r>
            </a:p>
          </p:txBody>
        </p:sp>
      </p:grpSp>
      <p:sp>
        <p:nvSpPr>
          <p:cNvPr id="184363" name="Arc 43"/>
          <p:cNvSpPr>
            <a:spLocks/>
          </p:cNvSpPr>
          <p:nvPr/>
        </p:nvSpPr>
        <p:spPr bwMode="auto">
          <a:xfrm flipV="1">
            <a:off x="5746751" y="4718051"/>
            <a:ext cx="1381125" cy="758825"/>
          </a:xfrm>
          <a:custGeom>
            <a:avLst/>
            <a:gdLst>
              <a:gd name="T0" fmla="*/ 416 w 43200"/>
              <a:gd name="T1" fmla="*/ 758825 h 22342"/>
              <a:gd name="T2" fmla="*/ 1381125 w 43200"/>
              <a:gd name="T3" fmla="*/ 733624 h 22342"/>
              <a:gd name="T4" fmla="*/ 690563 w 43200"/>
              <a:gd name="T5" fmla="*/ 733624 h 22342"/>
              <a:gd name="T6" fmla="*/ 0 60000 65536"/>
              <a:gd name="T7" fmla="*/ 0 60000 65536"/>
              <a:gd name="T8" fmla="*/ 0 60000 65536"/>
              <a:gd name="T9" fmla="*/ 0 w 43200"/>
              <a:gd name="T10" fmla="*/ 0 h 22342"/>
              <a:gd name="T11" fmla="*/ 43200 w 43200"/>
              <a:gd name="T12" fmla="*/ 22342 h 22342"/>
            </a:gdLst>
            <a:ahLst/>
            <a:cxnLst>
              <a:cxn ang="T6">
                <a:pos x="T0" y="T1"/>
              </a:cxn>
              <a:cxn ang="T7">
                <a:pos x="T2" y="T3"/>
              </a:cxn>
              <a:cxn ang="T8">
                <a:pos x="T4" y="T5"/>
              </a:cxn>
            </a:cxnLst>
            <a:rect l="T9" t="T10" r="T11" b="T12"/>
            <a:pathLst>
              <a:path w="43200" h="22342" fill="none" extrusionOk="0">
                <a:moveTo>
                  <a:pt x="12" y="22342"/>
                </a:moveTo>
                <a:cubicBezTo>
                  <a:pt x="4" y="22094"/>
                  <a:pt x="0" y="21847"/>
                  <a:pt x="0" y="21600"/>
                </a:cubicBezTo>
                <a:cubicBezTo>
                  <a:pt x="0" y="9670"/>
                  <a:pt x="9670" y="0"/>
                  <a:pt x="21600" y="0"/>
                </a:cubicBezTo>
                <a:cubicBezTo>
                  <a:pt x="33529" y="-1"/>
                  <a:pt x="43199" y="9670"/>
                  <a:pt x="43200" y="21599"/>
                </a:cubicBezTo>
              </a:path>
              <a:path w="43200" h="22342" stroke="0" extrusionOk="0">
                <a:moveTo>
                  <a:pt x="12" y="22342"/>
                </a:moveTo>
                <a:cubicBezTo>
                  <a:pt x="4" y="22094"/>
                  <a:pt x="0" y="21847"/>
                  <a:pt x="0" y="21600"/>
                </a:cubicBezTo>
                <a:cubicBezTo>
                  <a:pt x="0" y="9670"/>
                  <a:pt x="9670" y="0"/>
                  <a:pt x="21600" y="0"/>
                </a:cubicBezTo>
                <a:cubicBezTo>
                  <a:pt x="33529" y="-1"/>
                  <a:pt x="43199" y="9670"/>
                  <a:pt x="43200" y="21599"/>
                </a:cubicBezTo>
                <a:lnTo>
                  <a:pt x="21600" y="21600"/>
                </a:lnTo>
                <a:close/>
              </a:path>
            </a:pathLst>
          </a:custGeom>
          <a:noFill/>
          <a:ln w="57150">
            <a:solidFill>
              <a:schemeClr val="tx1"/>
            </a:solidFill>
            <a:round/>
            <a:headEnd type="stealth" w="lg" len="lg"/>
            <a:tailEnd/>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84390" name="Rectangle 70"/>
          <p:cNvSpPr>
            <a:spLocks noChangeArrowheads="1"/>
          </p:cNvSpPr>
          <p:nvPr/>
        </p:nvSpPr>
        <p:spPr bwMode="auto">
          <a:xfrm>
            <a:off x="5224463" y="4354513"/>
            <a:ext cx="812800" cy="595312"/>
          </a:xfrm>
          <a:prstGeom prst="rect">
            <a:avLst/>
          </a:prstGeom>
          <a:solidFill>
            <a:srgbClr val="FFFF00">
              <a:alpha val="50195"/>
            </a:srgb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362" name="AutoShape 42"/>
          <p:cNvSpPr>
            <a:spLocks noChangeArrowheads="1"/>
          </p:cNvSpPr>
          <p:nvPr/>
        </p:nvSpPr>
        <p:spPr bwMode="auto">
          <a:xfrm>
            <a:off x="1524001" y="1638301"/>
            <a:ext cx="3122613" cy="841375"/>
          </a:xfrm>
          <a:prstGeom prst="wedgeRoundRectCallout">
            <a:avLst>
              <a:gd name="adj1" fmla="val 80912"/>
              <a:gd name="adj2" fmla="val -3583"/>
              <a:gd name="adj3" fmla="val 16667"/>
            </a:avLst>
          </a:prstGeom>
          <a:solidFill>
            <a:srgbClr val="FFFF00">
              <a:alpha val="50195"/>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Фактически это </a:t>
            </a:r>
            <a:r>
              <a:rPr lang="ru-RU" altLang="ru-RU" b="1" i="1" u="sng" dirty="0"/>
              <a:t>единый</a:t>
            </a:r>
            <a:r>
              <a:rPr lang="ru-RU" altLang="ru-RU" dirty="0"/>
              <a:t> </a:t>
            </a:r>
            <a:r>
              <a:rPr lang="ru-RU" altLang="ru-RU" b="1" dirty="0"/>
              <a:t>финансовый рынок!</a:t>
            </a:r>
          </a:p>
        </p:txBody>
      </p:sp>
      <p:sp>
        <p:nvSpPr>
          <p:cNvPr id="184391" name="Rectangle 71"/>
          <p:cNvSpPr>
            <a:spLocks noChangeArrowheads="1"/>
          </p:cNvSpPr>
          <p:nvPr/>
        </p:nvSpPr>
        <p:spPr bwMode="auto">
          <a:xfrm>
            <a:off x="8745538" y="3257551"/>
            <a:ext cx="412750" cy="347663"/>
          </a:xfrm>
          <a:prstGeom prst="rect">
            <a:avLst/>
          </a:prstGeom>
          <a:solidFill>
            <a:srgbClr val="FFFF00">
              <a:alpha val="29019"/>
            </a:srgb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ru-RU" altLang="ru-RU" dirty="0"/>
          </a:p>
        </p:txBody>
      </p:sp>
      <p:sp>
        <p:nvSpPr>
          <p:cNvPr id="184358" name="AutoShape 38"/>
          <p:cNvSpPr>
            <a:spLocks noChangeArrowheads="1"/>
          </p:cNvSpPr>
          <p:nvPr/>
        </p:nvSpPr>
        <p:spPr bwMode="auto">
          <a:xfrm>
            <a:off x="1946276" y="3721101"/>
            <a:ext cx="2543175" cy="449263"/>
          </a:xfrm>
          <a:prstGeom prst="wedgeRoundRectCallout">
            <a:avLst>
              <a:gd name="adj1" fmla="val 89639"/>
              <a:gd name="adj2" fmla="val 99116"/>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Доходная часть</a:t>
            </a:r>
          </a:p>
        </p:txBody>
      </p:sp>
      <p:sp>
        <p:nvSpPr>
          <p:cNvPr id="184359" name="AutoShape 39"/>
          <p:cNvSpPr>
            <a:spLocks noChangeArrowheads="1"/>
          </p:cNvSpPr>
          <p:nvPr/>
        </p:nvSpPr>
        <p:spPr bwMode="auto">
          <a:xfrm>
            <a:off x="7618414" y="3768726"/>
            <a:ext cx="3049587" cy="390525"/>
          </a:xfrm>
          <a:prstGeom prst="wedgeRoundRectCallout">
            <a:avLst>
              <a:gd name="adj1" fmla="val -74986"/>
              <a:gd name="adj2" fmla="val 100815"/>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Расходная часть</a:t>
            </a:r>
          </a:p>
        </p:txBody>
      </p:sp>
    </p:spTree>
    <p:extLst>
      <p:ext uri="{BB962C8B-B14F-4D97-AF65-F5344CB8AC3E}">
        <p14:creationId xmlns:p14="http://schemas.microsoft.com/office/powerpoint/2010/main" val="42931265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4362"/>
                                        </p:tgtEl>
                                        <p:attrNameLst>
                                          <p:attrName>style.visibility</p:attrName>
                                        </p:attrNameLst>
                                      </p:cBhvr>
                                      <p:to>
                                        <p:strVal val="visible"/>
                                      </p:to>
                                    </p:set>
                                    <p:animEffect transition="in" filter="box(out)">
                                      <p:cBhvr>
                                        <p:cTn id="7" dur="500"/>
                                        <p:tgtEl>
                                          <p:spTgt spid="184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84357"/>
                                        </p:tgtEl>
                                        <p:attrNameLst>
                                          <p:attrName>style.visibility</p:attrName>
                                        </p:attrNameLst>
                                      </p:cBhvr>
                                      <p:to>
                                        <p:strVal val="visible"/>
                                      </p:to>
                                    </p:set>
                                    <p:animEffect transition="in" filter="wipe(up)">
                                      <p:cBhvr>
                                        <p:cTn id="12" dur="500"/>
                                        <p:tgtEl>
                                          <p:spTgt spid="184357"/>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84352"/>
                                        </p:tgtEl>
                                        <p:attrNameLst>
                                          <p:attrName>style.visibility</p:attrName>
                                        </p:attrNameLst>
                                      </p:cBhvr>
                                      <p:to>
                                        <p:strVal val="visible"/>
                                      </p:to>
                                    </p:set>
                                    <p:animEffect transition="in" filter="wipe(up)">
                                      <p:cBhvr>
                                        <p:cTn id="15" dur="500"/>
                                        <p:tgtEl>
                                          <p:spTgt spid="18435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84358"/>
                                        </p:tgtEl>
                                        <p:attrNameLst>
                                          <p:attrName>style.visibility</p:attrName>
                                        </p:attrNameLst>
                                      </p:cBhvr>
                                      <p:to>
                                        <p:strVal val="visible"/>
                                      </p:to>
                                    </p:set>
                                    <p:animEffect transition="in" filter="wipe(up)">
                                      <p:cBhvr>
                                        <p:cTn id="20" dur="500"/>
                                        <p:tgtEl>
                                          <p:spTgt spid="184358"/>
                                        </p:tgtEl>
                                      </p:cBhvr>
                                    </p:animEffect>
                                  </p:childTnLst>
                                </p:cTn>
                              </p:par>
                            </p:childTnLst>
                          </p:cTn>
                        </p:par>
                        <p:par>
                          <p:cTn id="21" fill="hold" nodeType="afterGroup">
                            <p:stCondLst>
                              <p:cond delay="500"/>
                            </p:stCondLst>
                            <p:childTnLst>
                              <p:par>
                                <p:cTn id="22" presetID="22" presetClass="entr" presetSubtype="1"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500"/>
                                        <p:tgtEl>
                                          <p:spTgt spid="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84360"/>
                                        </p:tgtEl>
                                        <p:attrNameLst>
                                          <p:attrName>style.visibility</p:attrName>
                                        </p:attrNameLst>
                                      </p:cBhvr>
                                      <p:to>
                                        <p:strVal val="visible"/>
                                      </p:to>
                                    </p:set>
                                    <p:animEffect transition="in" filter="wipe(down)">
                                      <p:cBhvr>
                                        <p:cTn id="27" dur="500"/>
                                        <p:tgtEl>
                                          <p:spTgt spid="18436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84390"/>
                                        </p:tgtEl>
                                        <p:attrNameLst>
                                          <p:attrName>style.visibility</p:attrName>
                                        </p:attrNameLst>
                                      </p:cBhvr>
                                      <p:to>
                                        <p:strVal val="visible"/>
                                      </p:to>
                                    </p:set>
                                    <p:animEffect transition="in" filter="wipe(up)">
                                      <p:cBhvr>
                                        <p:cTn id="30" dur="500"/>
                                        <p:tgtEl>
                                          <p:spTgt spid="184390"/>
                                        </p:tgtEl>
                                      </p:cBhvr>
                                    </p:animEffect>
                                  </p:childTnLst>
                                </p:cTn>
                              </p:par>
                            </p:childTnLst>
                          </p:cTn>
                        </p:par>
                        <p:par>
                          <p:cTn id="31" fill="hold" nodeType="afterGroup">
                            <p:stCondLst>
                              <p:cond delay="1000"/>
                            </p:stCondLst>
                            <p:childTnLst>
                              <p:par>
                                <p:cTn id="32" presetID="26" presetClass="emph" presetSubtype="0" fill="hold" grpId="1" nodeType="afterEffect">
                                  <p:stCondLst>
                                    <p:cond delay="0"/>
                                  </p:stCondLst>
                                  <p:childTnLst>
                                    <p:animEffect transition="out" filter="fade">
                                      <p:cBhvr>
                                        <p:cTn id="33" dur="500" tmFilter="0, 0; .2, .5; .8, .5; 1, 0"/>
                                        <p:tgtEl>
                                          <p:spTgt spid="184390"/>
                                        </p:tgtEl>
                                      </p:cBhvr>
                                    </p:animEffect>
                                    <p:animScale>
                                      <p:cBhvr>
                                        <p:cTn id="34" dur="250" autoRev="1" fill="hold"/>
                                        <p:tgtEl>
                                          <p:spTgt spid="184390"/>
                                        </p:tgtEl>
                                      </p:cBhvr>
                                      <p:by x="105000" y="105000"/>
                                    </p:animScale>
                                  </p:childTnLst>
                                </p:cTn>
                              </p:par>
                            </p:childTnLst>
                          </p:cTn>
                        </p:par>
                        <p:par>
                          <p:cTn id="35" fill="hold" nodeType="afterGroup">
                            <p:stCondLst>
                              <p:cond delay="1500"/>
                            </p:stCondLst>
                            <p:childTnLst>
                              <p:par>
                                <p:cTn id="36" presetID="26" presetClass="emph" presetSubtype="0" fill="hold" grpId="2" nodeType="afterEffect">
                                  <p:stCondLst>
                                    <p:cond delay="0"/>
                                  </p:stCondLst>
                                  <p:childTnLst>
                                    <p:animEffect transition="out" filter="fade">
                                      <p:cBhvr>
                                        <p:cTn id="37" dur="500" tmFilter="0, 0; .2, .5; .8, .5; 1, 0"/>
                                        <p:tgtEl>
                                          <p:spTgt spid="184390"/>
                                        </p:tgtEl>
                                      </p:cBhvr>
                                    </p:animEffect>
                                    <p:animScale>
                                      <p:cBhvr>
                                        <p:cTn id="38" dur="250" autoRev="1" fill="hold"/>
                                        <p:tgtEl>
                                          <p:spTgt spid="184390"/>
                                        </p:tgtEl>
                                      </p:cBhvr>
                                      <p:by x="105000" y="105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84359"/>
                                        </p:tgtEl>
                                        <p:attrNameLst>
                                          <p:attrName>style.visibility</p:attrName>
                                        </p:attrNameLst>
                                      </p:cBhvr>
                                      <p:to>
                                        <p:strVal val="visible"/>
                                      </p:to>
                                    </p:set>
                                    <p:animEffect transition="in" filter="wipe(up)">
                                      <p:cBhvr>
                                        <p:cTn id="43" dur="500"/>
                                        <p:tgtEl>
                                          <p:spTgt spid="18435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84361"/>
                                        </p:tgtEl>
                                        <p:attrNameLst>
                                          <p:attrName>style.visibility</p:attrName>
                                        </p:attrNameLst>
                                      </p:cBhvr>
                                      <p:to>
                                        <p:strVal val="visible"/>
                                      </p:to>
                                    </p:set>
                                    <p:animEffect transition="in" filter="wipe(down)">
                                      <p:cBhvr>
                                        <p:cTn id="46" dur="500"/>
                                        <p:tgtEl>
                                          <p:spTgt spid="184361"/>
                                        </p:tgtEl>
                                      </p:cBhvr>
                                    </p:animEffect>
                                  </p:childTnLst>
                                </p:cTn>
                              </p:par>
                              <p:par>
                                <p:cTn id="47" presetID="22" presetClass="entr" presetSubtype="1"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84325"/>
                                        </p:tgtEl>
                                        <p:attrNameLst>
                                          <p:attrName>style.visibility</p:attrName>
                                        </p:attrNameLst>
                                      </p:cBhvr>
                                      <p:to>
                                        <p:strVal val="visible"/>
                                      </p:to>
                                    </p:set>
                                    <p:animEffect transition="in" filter="wipe(down)">
                                      <p:cBhvr>
                                        <p:cTn id="54" dur="500"/>
                                        <p:tgtEl>
                                          <p:spTgt spid="184325"/>
                                        </p:tgtEl>
                                      </p:cBhvr>
                                    </p:animEffect>
                                  </p:childTnLst>
                                </p:cTn>
                              </p:par>
                            </p:childTnLst>
                          </p:cTn>
                        </p:par>
                        <p:par>
                          <p:cTn id="55" fill="hold" nodeType="afterGroup">
                            <p:stCondLst>
                              <p:cond delay="500"/>
                            </p:stCondLst>
                            <p:childTnLst>
                              <p:par>
                                <p:cTn id="56" presetID="4" presetClass="entr" presetSubtype="32" fill="hold" grpId="0" nodeType="afterEffect">
                                  <p:stCondLst>
                                    <p:cond delay="0"/>
                                  </p:stCondLst>
                                  <p:childTnLst>
                                    <p:set>
                                      <p:cBhvr>
                                        <p:cTn id="57" dur="1" fill="hold">
                                          <p:stCondLst>
                                            <p:cond delay="0"/>
                                          </p:stCondLst>
                                        </p:cTn>
                                        <p:tgtEl>
                                          <p:spTgt spid="184391"/>
                                        </p:tgtEl>
                                        <p:attrNameLst>
                                          <p:attrName>style.visibility</p:attrName>
                                        </p:attrNameLst>
                                      </p:cBhvr>
                                      <p:to>
                                        <p:strVal val="visible"/>
                                      </p:to>
                                    </p:set>
                                    <p:animEffect transition="in" filter="box(out)">
                                      <p:cBhvr>
                                        <p:cTn id="58" dur="500"/>
                                        <p:tgtEl>
                                          <p:spTgt spid="184391"/>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2" fill="hold" grpId="0" nodeType="clickEffect">
                                  <p:stCondLst>
                                    <p:cond delay="0"/>
                                  </p:stCondLst>
                                  <p:childTnLst>
                                    <p:set>
                                      <p:cBhvr>
                                        <p:cTn id="62" dur="1" fill="hold">
                                          <p:stCondLst>
                                            <p:cond delay="0"/>
                                          </p:stCondLst>
                                        </p:cTn>
                                        <p:tgtEl>
                                          <p:spTgt spid="184363"/>
                                        </p:tgtEl>
                                        <p:attrNameLst>
                                          <p:attrName>style.visibility</p:attrName>
                                        </p:attrNameLst>
                                      </p:cBhvr>
                                      <p:to>
                                        <p:strVal val="visible"/>
                                      </p:to>
                                    </p:set>
                                    <p:animEffect transition="in" filter="wipe(right)">
                                      <p:cBhvr>
                                        <p:cTn id="63" dur="500"/>
                                        <p:tgtEl>
                                          <p:spTgt spid="184363"/>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84364"/>
                                        </p:tgtEl>
                                        <p:attrNameLst>
                                          <p:attrName>style.visibility</p:attrName>
                                        </p:attrNameLst>
                                      </p:cBhvr>
                                      <p:to>
                                        <p:strVal val="visible"/>
                                      </p:to>
                                    </p:set>
                                    <p:animEffect transition="in" filter="wipe(down)">
                                      <p:cBhvr>
                                        <p:cTn id="68" dur="500"/>
                                        <p:tgtEl>
                                          <p:spTgt spid="184364"/>
                                        </p:tgtEl>
                                      </p:cBhvr>
                                    </p:animEffect>
                                  </p:childTnLst>
                                </p:cTn>
                              </p:par>
                            </p:childTnLst>
                          </p:cTn>
                        </p:par>
                        <p:par>
                          <p:cTn id="69" fill="hold" nodeType="afterGroup">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184368"/>
                                        </p:tgtEl>
                                        <p:attrNameLst>
                                          <p:attrName>style.visibility</p:attrName>
                                        </p:attrNameLst>
                                      </p:cBhvr>
                                      <p:to>
                                        <p:strVal val="visible"/>
                                      </p:to>
                                    </p:set>
                                    <p:animEffect transition="in" filter="wipe(down)">
                                      <p:cBhvr>
                                        <p:cTn id="72" dur="500"/>
                                        <p:tgtEl>
                                          <p:spTgt spid="18436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84367"/>
                                        </p:tgtEl>
                                        <p:attrNameLst>
                                          <p:attrName>style.visibility</p:attrName>
                                        </p:attrNameLst>
                                      </p:cBhvr>
                                      <p:to>
                                        <p:strVal val="visible"/>
                                      </p:to>
                                    </p:set>
                                    <p:animEffect transition="in" filter="wipe(down)">
                                      <p:cBhvr>
                                        <p:cTn id="77" dur="500"/>
                                        <p:tgtEl>
                                          <p:spTgt spid="184367"/>
                                        </p:tgtEl>
                                      </p:cBhvr>
                                    </p:animEffect>
                                  </p:childTnLst>
                                </p:cTn>
                              </p:par>
                            </p:childTnLst>
                          </p:cTn>
                        </p:par>
                        <p:par>
                          <p:cTn id="78" fill="hold" nodeType="afterGroup">
                            <p:stCondLst>
                              <p:cond delay="500"/>
                            </p:stCondLst>
                            <p:childTnLst>
                              <p:par>
                                <p:cTn id="79" presetID="22" presetClass="entr" presetSubtype="4" fill="hold" grpId="0" nodeType="afterEffect">
                                  <p:stCondLst>
                                    <p:cond delay="0"/>
                                  </p:stCondLst>
                                  <p:childTnLst>
                                    <p:set>
                                      <p:cBhvr>
                                        <p:cTn id="80" dur="1" fill="hold">
                                          <p:stCondLst>
                                            <p:cond delay="0"/>
                                          </p:stCondLst>
                                        </p:cTn>
                                        <p:tgtEl>
                                          <p:spTgt spid="184366"/>
                                        </p:tgtEl>
                                        <p:attrNameLst>
                                          <p:attrName>style.visibility</p:attrName>
                                        </p:attrNameLst>
                                      </p:cBhvr>
                                      <p:to>
                                        <p:strVal val="visible"/>
                                      </p:to>
                                    </p:set>
                                    <p:animEffect transition="in" filter="wipe(down)">
                                      <p:cBhvr>
                                        <p:cTn id="81" dur="500"/>
                                        <p:tgtEl>
                                          <p:spTgt spid="184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4" grpId="0" animBg="1"/>
      <p:bldP spid="184352" grpId="0" animBg="1"/>
      <p:bldP spid="184357" grpId="0" animBg="1"/>
      <p:bldP spid="184360" grpId="0" animBg="1"/>
      <p:bldP spid="184361" grpId="0" animBg="1"/>
      <p:bldP spid="184366" grpId="0"/>
      <p:bldP spid="184367" grpId="0" animBg="1"/>
      <p:bldP spid="184368" grpId="0"/>
      <p:bldP spid="184325" grpId="0" animBg="1"/>
      <p:bldP spid="184363" grpId="0" animBg="1"/>
      <p:bldP spid="184390" grpId="0" animBg="1"/>
      <p:bldP spid="184390" grpId="1" animBg="1"/>
      <p:bldP spid="184390" grpId="2" animBg="1"/>
      <p:bldP spid="184362" grpId="0" animBg="1"/>
      <p:bldP spid="184391" grpId="0" animBg="1"/>
      <p:bldP spid="184358" grpId="0" animBg="1"/>
      <p:bldP spid="1843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Аренда – 1</a:t>
            </a:r>
            <a:endParaRPr lang="ru-RU" dirty="0"/>
          </a:p>
        </p:txBody>
      </p:sp>
      <p:sp>
        <p:nvSpPr>
          <p:cNvPr id="3" name="Объект 2"/>
          <p:cNvSpPr>
            <a:spLocks noGrp="1"/>
          </p:cNvSpPr>
          <p:nvPr>
            <p:ph idx="1"/>
          </p:nvPr>
        </p:nvSpPr>
        <p:spPr/>
        <p:txBody>
          <a:bodyPr/>
          <a:lstStyle/>
          <a:p>
            <a:r>
              <a:rPr lang="ru-RU" sz="3600" dirty="0"/>
              <a:t>«Даже целое общество, нация и даже </a:t>
            </a:r>
            <a:r>
              <a:rPr lang="ru-RU" sz="3600" i="1" dirty="0"/>
              <a:t>все одновременно существующие общества</a:t>
            </a:r>
            <a:r>
              <a:rPr lang="ru-RU" sz="3600" dirty="0"/>
              <a:t>, взятые вместе, не есть собственники земли. Они лишь ее владельцы, </a:t>
            </a:r>
            <a:r>
              <a:rPr lang="ru-RU" sz="3600" b="1" dirty="0">
                <a:solidFill>
                  <a:srgbClr val="FF0000"/>
                </a:solidFill>
              </a:rPr>
              <a:t>пользующиеся</a:t>
            </a:r>
            <a:r>
              <a:rPr lang="ru-RU" sz="3600" dirty="0"/>
              <a:t> ею и, как добрые отцы семейств, они должны оставить ее улучшенной </a:t>
            </a:r>
            <a:r>
              <a:rPr lang="ru-RU" sz="3600" i="1" dirty="0"/>
              <a:t>последующим поколениям</a:t>
            </a:r>
            <a:r>
              <a:rPr lang="ru-RU" sz="3600" dirty="0" smtClean="0"/>
              <a:t>». </a:t>
            </a:r>
          </a:p>
          <a:p>
            <a:pPr algn="r"/>
            <a:r>
              <a:rPr lang="ru-RU" sz="3600" i="1" dirty="0" smtClean="0"/>
              <a:t>Маркс </a:t>
            </a:r>
            <a:r>
              <a:rPr lang="ru-RU" sz="3600" i="1" dirty="0"/>
              <a:t>– Энгельс</a:t>
            </a:r>
            <a:r>
              <a:rPr lang="ru-RU" sz="3600" dirty="0"/>
              <a:t>, т. 25, ч. II, с. </a:t>
            </a:r>
            <a:r>
              <a:rPr lang="ru-RU" sz="3600" dirty="0" smtClean="0"/>
              <a:t>337</a:t>
            </a:r>
            <a:endParaRPr lang="ru-RU" sz="3600" dirty="0"/>
          </a:p>
          <a:p>
            <a:endParaRPr lang="ru-RU" dirty="0"/>
          </a:p>
        </p:txBody>
      </p:sp>
    </p:spTree>
    <p:extLst>
      <p:ext uri="{BB962C8B-B14F-4D97-AF65-F5344CB8AC3E}">
        <p14:creationId xmlns:p14="http://schemas.microsoft.com/office/powerpoint/2010/main" val="11598590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a:xfrm>
            <a:off x="1524000" y="0"/>
            <a:ext cx="9144000" cy="628650"/>
          </a:xfrm>
        </p:spPr>
        <p:txBody>
          <a:bodyPr/>
          <a:lstStyle/>
          <a:p>
            <a:pPr eaLnBrk="1" hangingPunct="1"/>
            <a:r>
              <a:rPr lang="ru-RU" altLang="ru-RU" sz="3200" dirty="0"/>
              <a:t>Перерождение денег</a:t>
            </a:r>
            <a:r>
              <a:rPr lang="ru-RU" altLang="ru-RU" sz="3600" dirty="0"/>
              <a:t>: </a:t>
            </a:r>
            <a:r>
              <a:rPr lang="ru-RU" altLang="ru-RU" sz="2800" dirty="0"/>
              <a:t>из купли-продажи в аренду</a:t>
            </a:r>
          </a:p>
        </p:txBody>
      </p:sp>
      <p:graphicFrame>
        <p:nvGraphicFramePr>
          <p:cNvPr id="1026" name="Object 3"/>
          <p:cNvGraphicFramePr>
            <a:graphicFrameLocks noGrp="1" noChangeAspect="1"/>
          </p:cNvGraphicFramePr>
          <p:nvPr>
            <p:ph idx="1"/>
          </p:nvPr>
        </p:nvGraphicFramePr>
        <p:xfrm>
          <a:off x="2501900" y="3749676"/>
          <a:ext cx="6489700" cy="2809875"/>
        </p:xfrm>
        <a:graphic>
          <a:graphicData uri="http://schemas.openxmlformats.org/presentationml/2006/ole">
            <mc:AlternateContent xmlns:mc="http://schemas.openxmlformats.org/markup-compatibility/2006">
              <mc:Choice xmlns:v="urn:schemas-microsoft-com:vml" Requires="v">
                <p:oleObj spid="_x0000_s4159" name="Рисунок" r:id="rId3" imgW="6489000" imgH="2809800" progId="Word.Picture.8">
                  <p:embed/>
                </p:oleObj>
              </mc:Choice>
              <mc:Fallback>
                <p:oleObj name="Рисунок" r:id="rId3" imgW="6489000" imgH="280980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1900" y="3749676"/>
                        <a:ext cx="6489700" cy="2809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5222" name="Text Box 6"/>
          <p:cNvSpPr txBox="1">
            <a:spLocks noChangeArrowheads="1"/>
          </p:cNvSpPr>
          <p:nvPr/>
        </p:nvSpPr>
        <p:spPr bwMode="auto">
          <a:xfrm>
            <a:off x="3319464" y="3316289"/>
            <a:ext cx="2212975"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b="1" dirty="0">
                <a:cs typeface="Arial" panose="020B0604020202020204" pitchFamily="34" charset="0"/>
              </a:rPr>
              <a:t>Вещи </a:t>
            </a:r>
            <a:r>
              <a:rPr lang="en-US" altLang="ru-RU" sz="2000" b="1" dirty="0">
                <a:cs typeface="Arial" panose="020B0604020202020204" pitchFamily="34" charset="0"/>
                <a:sym typeface="Wingdings" panose="05000000000000000000" pitchFamily="2" charset="2"/>
              </a:rPr>
              <a:t></a:t>
            </a:r>
            <a:r>
              <a:rPr lang="ru-RU" altLang="ru-RU" sz="2000" b="1" dirty="0">
                <a:cs typeface="Arial" panose="020B0604020202020204" pitchFamily="34" charset="0"/>
                <a:sym typeface="Wingdings" panose="05000000000000000000" pitchFamily="2" charset="2"/>
              </a:rPr>
              <a:t></a:t>
            </a:r>
            <a:r>
              <a:rPr lang="en-US" altLang="ru-RU" sz="2000" b="1" dirty="0">
                <a:cs typeface="Arial" panose="020B0604020202020204" pitchFamily="34" charset="0"/>
                <a:sym typeface="Wingdings" panose="05000000000000000000" pitchFamily="2" charset="2"/>
              </a:rPr>
              <a:t> </a:t>
            </a:r>
            <a:r>
              <a:rPr lang="ru-RU" altLang="ru-RU" sz="2000" b="1" dirty="0">
                <a:cs typeface="Arial" panose="020B0604020202020204" pitchFamily="34" charset="0"/>
                <a:sym typeface="Wingdings" panose="05000000000000000000" pitchFamily="2" charset="2"/>
              </a:rPr>
              <a:t>Вещи</a:t>
            </a:r>
            <a:endParaRPr lang="en-US" altLang="ru-RU" sz="2000" b="1" dirty="0">
              <a:cs typeface="Arial" panose="020B0604020202020204" pitchFamily="34" charset="0"/>
              <a:sym typeface="Wingdings" panose="05000000000000000000" pitchFamily="2" charset="2"/>
            </a:endParaRPr>
          </a:p>
        </p:txBody>
      </p:sp>
      <p:sp>
        <p:nvSpPr>
          <p:cNvPr id="265225" name="Text Box 9"/>
          <p:cNvSpPr txBox="1">
            <a:spLocks noChangeArrowheads="1"/>
          </p:cNvSpPr>
          <p:nvPr/>
        </p:nvSpPr>
        <p:spPr bwMode="auto">
          <a:xfrm>
            <a:off x="1841500" y="2874963"/>
            <a:ext cx="328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b="1" dirty="0">
                <a:cs typeface="Arial" panose="020B0604020202020204" pitchFamily="34" charset="0"/>
              </a:rPr>
              <a:t>Вещи </a:t>
            </a:r>
            <a:r>
              <a:rPr lang="ru-RU" altLang="ru-RU" sz="2000" b="1" dirty="0">
                <a:cs typeface="Arial" panose="020B0604020202020204" pitchFamily="34" charset="0"/>
                <a:sym typeface="Wingdings" panose="05000000000000000000" pitchFamily="2" charset="2"/>
              </a:rPr>
              <a:t> </a:t>
            </a:r>
            <a:r>
              <a:rPr lang="ru-RU" altLang="ru-RU" sz="2000" b="1" dirty="0">
                <a:solidFill>
                  <a:srgbClr val="FF3300"/>
                </a:solidFill>
                <a:cs typeface="Arial" panose="020B0604020202020204" pitchFamily="34" charset="0"/>
                <a:sym typeface="Wingdings" panose="05000000000000000000" pitchFamily="2" charset="2"/>
              </a:rPr>
              <a:t>Деньги</a:t>
            </a:r>
            <a:r>
              <a:rPr lang="ru-RU" altLang="ru-RU" sz="2000" b="1" dirty="0">
                <a:cs typeface="Arial" panose="020B0604020202020204" pitchFamily="34" charset="0"/>
                <a:sym typeface="Wingdings" panose="05000000000000000000" pitchFamily="2" charset="2"/>
              </a:rPr>
              <a:t> </a:t>
            </a:r>
            <a:r>
              <a:rPr lang="en-US" altLang="ru-RU" sz="2000" b="1" dirty="0">
                <a:cs typeface="Arial" panose="020B0604020202020204" pitchFamily="34" charset="0"/>
                <a:sym typeface="Wingdings" panose="05000000000000000000" pitchFamily="2" charset="2"/>
              </a:rPr>
              <a:t> </a:t>
            </a:r>
            <a:r>
              <a:rPr lang="ru-RU" altLang="ru-RU" sz="2000" b="1" dirty="0">
                <a:cs typeface="Arial" panose="020B0604020202020204" pitchFamily="34" charset="0"/>
                <a:sym typeface="Wingdings" panose="05000000000000000000" pitchFamily="2" charset="2"/>
              </a:rPr>
              <a:t>Вещи</a:t>
            </a:r>
            <a:endParaRPr lang="en-US" altLang="ru-RU" sz="2000" b="1" dirty="0">
              <a:cs typeface="Arial" panose="020B0604020202020204" pitchFamily="34" charset="0"/>
              <a:sym typeface="Wingdings" panose="05000000000000000000" pitchFamily="2" charset="2"/>
            </a:endParaRPr>
          </a:p>
        </p:txBody>
      </p:sp>
      <p:sp>
        <p:nvSpPr>
          <p:cNvPr id="180236" name="Arc 12"/>
          <p:cNvSpPr>
            <a:spLocks/>
          </p:cNvSpPr>
          <p:nvPr/>
        </p:nvSpPr>
        <p:spPr bwMode="auto">
          <a:xfrm>
            <a:off x="3789364" y="717551"/>
            <a:ext cx="4975225" cy="3146425"/>
          </a:xfrm>
          <a:custGeom>
            <a:avLst/>
            <a:gdLst>
              <a:gd name="T0" fmla="*/ 727742 w 43200"/>
              <a:gd name="T1" fmla="*/ 3137319 h 36973"/>
              <a:gd name="T2" fmla="*/ 4235045 w 43200"/>
              <a:gd name="T3" fmla="*/ 3146425 h 36973"/>
              <a:gd name="T4" fmla="*/ 2487613 w 43200"/>
              <a:gd name="T5" fmla="*/ 1838173 h 36973"/>
              <a:gd name="T6" fmla="*/ 0 60000 65536"/>
              <a:gd name="T7" fmla="*/ 0 60000 65536"/>
              <a:gd name="T8" fmla="*/ 0 60000 65536"/>
              <a:gd name="T9" fmla="*/ 0 w 43200"/>
              <a:gd name="T10" fmla="*/ 0 h 36973"/>
              <a:gd name="T11" fmla="*/ 43200 w 43200"/>
              <a:gd name="T12" fmla="*/ 36973 h 36973"/>
            </a:gdLst>
            <a:ahLst/>
            <a:cxnLst>
              <a:cxn ang="T6">
                <a:pos x="T0" y="T1"/>
              </a:cxn>
              <a:cxn ang="T7">
                <a:pos x="T2" y="T3"/>
              </a:cxn>
              <a:cxn ang="T8">
                <a:pos x="T4" y="T5"/>
              </a:cxn>
            </a:cxnLst>
            <a:rect l="T9" t="T10" r="T11" b="T12"/>
            <a:pathLst>
              <a:path w="43200" h="36973" fill="none" extrusionOk="0">
                <a:moveTo>
                  <a:pt x="6318" y="36866"/>
                </a:moveTo>
                <a:cubicBezTo>
                  <a:pt x="2272" y="32815"/>
                  <a:pt x="0" y="27325"/>
                  <a:pt x="0" y="21600"/>
                </a:cubicBezTo>
                <a:cubicBezTo>
                  <a:pt x="0" y="9670"/>
                  <a:pt x="9670" y="0"/>
                  <a:pt x="21600" y="0"/>
                </a:cubicBezTo>
                <a:cubicBezTo>
                  <a:pt x="33529" y="0"/>
                  <a:pt x="43200" y="9670"/>
                  <a:pt x="43200" y="21600"/>
                </a:cubicBezTo>
                <a:cubicBezTo>
                  <a:pt x="43200" y="27377"/>
                  <a:pt x="40885" y="32914"/>
                  <a:pt x="36773" y="36973"/>
                </a:cubicBezTo>
              </a:path>
              <a:path w="43200" h="36973" stroke="0" extrusionOk="0">
                <a:moveTo>
                  <a:pt x="6318" y="36866"/>
                </a:moveTo>
                <a:cubicBezTo>
                  <a:pt x="2272" y="32815"/>
                  <a:pt x="0" y="27325"/>
                  <a:pt x="0" y="21600"/>
                </a:cubicBezTo>
                <a:cubicBezTo>
                  <a:pt x="0" y="9670"/>
                  <a:pt x="9670" y="0"/>
                  <a:pt x="21600" y="0"/>
                </a:cubicBezTo>
                <a:cubicBezTo>
                  <a:pt x="33529" y="0"/>
                  <a:pt x="43200" y="9670"/>
                  <a:pt x="43200" y="21600"/>
                </a:cubicBezTo>
                <a:cubicBezTo>
                  <a:pt x="43200" y="27377"/>
                  <a:pt x="40885" y="32914"/>
                  <a:pt x="36773" y="36973"/>
                </a:cubicBezTo>
                <a:lnTo>
                  <a:pt x="21600" y="21600"/>
                </a:lnTo>
                <a:close/>
              </a:path>
            </a:pathLst>
          </a:custGeom>
          <a:noFill/>
          <a:ln w="76200">
            <a:solidFill>
              <a:schemeClr val="bg2"/>
            </a:solidFill>
            <a:round/>
            <a:headEnd/>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ru-RU" dirty="0"/>
          </a:p>
        </p:txBody>
      </p:sp>
      <p:sp>
        <p:nvSpPr>
          <p:cNvPr id="180238" name="Rectangle 14"/>
          <p:cNvSpPr>
            <a:spLocks noChangeArrowheads="1"/>
          </p:cNvSpPr>
          <p:nvPr/>
        </p:nvSpPr>
        <p:spPr bwMode="auto">
          <a:xfrm>
            <a:off x="4343400" y="800100"/>
            <a:ext cx="3124200" cy="1847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Char char="•"/>
            </a:pPr>
            <a:r>
              <a:rPr lang="ru-RU" altLang="ru-RU" b="1" dirty="0">
                <a:sym typeface="Wingdings" panose="05000000000000000000" pitchFamily="2" charset="2"/>
              </a:rPr>
              <a:t>Функции денег:</a:t>
            </a:r>
          </a:p>
          <a:p>
            <a:pPr eaLnBrk="1" hangingPunct="1">
              <a:spcBef>
                <a:spcPct val="20000"/>
              </a:spcBef>
              <a:buFontTx/>
              <a:buChar char="•"/>
            </a:pPr>
            <a:r>
              <a:rPr lang="ru-RU" altLang="ru-RU" b="1" u="sng" dirty="0">
                <a:solidFill>
                  <a:srgbClr val="3333CC"/>
                </a:solidFill>
                <a:sym typeface="Wingdings" panose="05000000000000000000" pitchFamily="2" charset="2"/>
              </a:rPr>
              <a:t>мера</a:t>
            </a:r>
            <a:r>
              <a:rPr lang="ru-RU" altLang="ru-RU" b="1" dirty="0">
                <a:solidFill>
                  <a:srgbClr val="3333CC"/>
                </a:solidFill>
                <a:sym typeface="Wingdings" panose="05000000000000000000" pitchFamily="2" charset="2"/>
              </a:rPr>
              <a:t> ценности</a:t>
            </a:r>
          </a:p>
          <a:p>
            <a:pPr eaLnBrk="1" hangingPunct="1">
              <a:spcBef>
                <a:spcPct val="20000"/>
              </a:spcBef>
              <a:buFontTx/>
              <a:buChar char="•"/>
            </a:pPr>
            <a:r>
              <a:rPr lang="ru-RU" altLang="ru-RU" b="1" dirty="0">
                <a:solidFill>
                  <a:srgbClr val="FF9933"/>
                </a:solidFill>
                <a:sym typeface="Wingdings" panose="05000000000000000000" pitchFamily="2" charset="2"/>
              </a:rPr>
              <a:t>средство </a:t>
            </a:r>
            <a:r>
              <a:rPr lang="ru-RU" altLang="ru-RU" b="1" u="sng" dirty="0">
                <a:solidFill>
                  <a:srgbClr val="FF9933"/>
                </a:solidFill>
                <a:sym typeface="Wingdings" panose="05000000000000000000" pitchFamily="2" charset="2"/>
              </a:rPr>
              <a:t>обращения</a:t>
            </a:r>
            <a:r>
              <a:rPr lang="ru-RU" altLang="ru-RU" b="1" dirty="0">
                <a:solidFill>
                  <a:srgbClr val="FF9933"/>
                </a:solidFill>
                <a:sym typeface="Wingdings" panose="05000000000000000000" pitchFamily="2" charset="2"/>
              </a:rPr>
              <a:t> ценностей(+платежа)</a:t>
            </a:r>
          </a:p>
          <a:p>
            <a:pPr eaLnBrk="1" hangingPunct="1">
              <a:spcBef>
                <a:spcPct val="20000"/>
              </a:spcBef>
              <a:buFontTx/>
              <a:buChar char="•"/>
            </a:pPr>
            <a:r>
              <a:rPr lang="ru-RU" altLang="ru-RU" b="1" dirty="0">
                <a:solidFill>
                  <a:srgbClr val="009900"/>
                </a:solidFill>
                <a:sym typeface="Wingdings" panose="05000000000000000000" pitchFamily="2" charset="2"/>
              </a:rPr>
              <a:t>средство </a:t>
            </a:r>
            <a:r>
              <a:rPr lang="ru-RU" altLang="ru-RU" b="1" u="sng" dirty="0">
                <a:solidFill>
                  <a:srgbClr val="009900"/>
                </a:solidFill>
                <a:sym typeface="Wingdings" panose="05000000000000000000" pitchFamily="2" charset="2"/>
              </a:rPr>
              <a:t>сбережения</a:t>
            </a:r>
            <a:r>
              <a:rPr lang="ru-RU" altLang="ru-RU" b="1" dirty="0">
                <a:solidFill>
                  <a:srgbClr val="009900"/>
                </a:solidFill>
                <a:sym typeface="Wingdings" panose="05000000000000000000" pitchFamily="2" charset="2"/>
              </a:rPr>
              <a:t> ценности</a:t>
            </a:r>
            <a:endParaRPr lang="en-US" altLang="ru-RU" b="1" dirty="0">
              <a:solidFill>
                <a:srgbClr val="009900"/>
              </a:solidFill>
              <a:sym typeface="Wingdings" panose="05000000000000000000" pitchFamily="2" charset="2"/>
            </a:endParaRPr>
          </a:p>
        </p:txBody>
      </p:sp>
      <p:sp>
        <p:nvSpPr>
          <p:cNvPr id="2" name="Text Box 9"/>
          <p:cNvSpPr txBox="1">
            <a:spLocks noChangeArrowheads="1"/>
          </p:cNvSpPr>
          <p:nvPr/>
        </p:nvSpPr>
        <p:spPr bwMode="auto">
          <a:xfrm>
            <a:off x="1524000" y="733425"/>
            <a:ext cx="3016250" cy="1930400"/>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b="1" dirty="0">
                <a:solidFill>
                  <a:srgbClr val="FF3300"/>
                </a:solidFill>
                <a:cs typeface="Arial" panose="020B0604020202020204" pitchFamily="34" charset="0"/>
                <a:sym typeface="Wingdings" panose="05000000000000000000" pitchFamily="2" charset="2"/>
              </a:rPr>
              <a:t>Деньги (вещи) </a:t>
            </a:r>
            <a:r>
              <a:rPr lang="ru-RU" altLang="ru-RU" sz="2000" b="1" u="sng" dirty="0">
                <a:solidFill>
                  <a:srgbClr val="FF3300"/>
                </a:solidFill>
                <a:cs typeface="Arial" panose="020B0604020202020204" pitchFamily="34" charset="0"/>
                <a:sym typeface="Wingdings" panose="05000000000000000000" pitchFamily="2" charset="2"/>
              </a:rPr>
              <a:t>настоящие</a:t>
            </a:r>
            <a:r>
              <a:rPr lang="ru-RU" altLang="ru-RU" sz="2000" b="1" dirty="0">
                <a:solidFill>
                  <a:srgbClr val="FF3300"/>
                </a:solidFill>
                <a:cs typeface="Arial" panose="020B0604020202020204" pitchFamily="34" charset="0"/>
                <a:sym typeface="Wingdings" panose="05000000000000000000" pitchFamily="2" charset="2"/>
              </a:rPr>
              <a:t> = эквиваленты ценности (стоимости) других вещей – </a:t>
            </a:r>
            <a:r>
              <a:rPr lang="ru-RU" altLang="ru-RU" sz="2000" b="1" u="sng" dirty="0">
                <a:solidFill>
                  <a:srgbClr val="FF3300"/>
                </a:solidFill>
                <a:cs typeface="Arial" panose="020B0604020202020204" pitchFamily="34" charset="0"/>
                <a:sym typeface="Wingdings" panose="05000000000000000000" pitchFamily="2" charset="2"/>
              </a:rPr>
              <a:t>ограниченное</a:t>
            </a:r>
            <a:r>
              <a:rPr lang="ru-RU" altLang="ru-RU" sz="2000" b="1" dirty="0">
                <a:solidFill>
                  <a:srgbClr val="FF3300"/>
                </a:solidFill>
                <a:cs typeface="Arial" panose="020B0604020202020204" pitchFamily="34" charset="0"/>
                <a:sym typeface="Wingdings" panose="05000000000000000000" pitchFamily="2" charset="2"/>
              </a:rPr>
              <a:t> </a:t>
            </a:r>
            <a:r>
              <a:rPr lang="ru-RU" altLang="ru-RU" sz="2000" b="1" u="sng" dirty="0">
                <a:solidFill>
                  <a:srgbClr val="FF3300"/>
                </a:solidFill>
                <a:cs typeface="Arial" panose="020B0604020202020204" pitchFamily="34" charset="0"/>
                <a:sym typeface="Wingdings" panose="05000000000000000000" pitchFamily="2" charset="2"/>
              </a:rPr>
              <a:t>благо</a:t>
            </a:r>
            <a:r>
              <a:rPr lang="ru-RU" altLang="ru-RU" sz="2000" b="1" dirty="0">
                <a:solidFill>
                  <a:srgbClr val="FF3300"/>
                </a:solidFill>
                <a:cs typeface="Arial" panose="020B0604020202020204" pitchFamily="34" charset="0"/>
                <a:sym typeface="Wingdings" panose="05000000000000000000" pitchFamily="2" charset="2"/>
              </a:rPr>
              <a:t>!!!</a:t>
            </a:r>
            <a:endParaRPr lang="en-US" altLang="ru-RU" sz="2000" b="1" dirty="0">
              <a:cs typeface="Arial" panose="020B0604020202020204" pitchFamily="34" charset="0"/>
              <a:sym typeface="Wingdings" panose="05000000000000000000" pitchFamily="2" charset="2"/>
            </a:endParaRPr>
          </a:p>
        </p:txBody>
      </p:sp>
      <p:sp>
        <p:nvSpPr>
          <p:cNvPr id="180231" name="Text Box 7"/>
          <p:cNvSpPr txBox="1">
            <a:spLocks noChangeArrowheads="1"/>
          </p:cNvSpPr>
          <p:nvPr/>
        </p:nvSpPr>
        <p:spPr bwMode="auto">
          <a:xfrm>
            <a:off x="7381876" y="739776"/>
            <a:ext cx="3286125" cy="2174875"/>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b="1" u="sng" dirty="0">
                <a:solidFill>
                  <a:srgbClr val="FF3300"/>
                </a:solidFill>
                <a:cs typeface="Arial" panose="020B0604020202020204" pitchFamily="34" charset="0"/>
              </a:rPr>
              <a:t>Фидуциарные</a:t>
            </a:r>
            <a:r>
              <a:rPr lang="ru-RU" altLang="ru-RU" sz="2000" b="1" dirty="0">
                <a:solidFill>
                  <a:srgbClr val="FF3300"/>
                </a:solidFill>
                <a:cs typeface="Arial" panose="020B0604020202020204" pitchFamily="34" charset="0"/>
              </a:rPr>
              <a:t> деньги: принимаются до тех пор, пока люди </a:t>
            </a:r>
            <a:r>
              <a:rPr lang="ru-RU" altLang="ru-RU" sz="2800" b="1" u="sng" dirty="0">
                <a:solidFill>
                  <a:srgbClr val="FF3300"/>
                </a:solidFill>
                <a:cs typeface="Arial" panose="020B0604020202020204" pitchFamily="34" charset="0"/>
              </a:rPr>
              <a:t>верят</a:t>
            </a:r>
            <a:r>
              <a:rPr lang="ru-RU" altLang="ru-RU" sz="2000" b="1" dirty="0">
                <a:solidFill>
                  <a:srgbClr val="FF3300"/>
                </a:solidFill>
                <a:cs typeface="Arial" panose="020B0604020202020204" pitchFamily="34" charset="0"/>
              </a:rPr>
              <a:t> в то, что они</a:t>
            </a:r>
            <a:r>
              <a:rPr lang="en-US" altLang="ru-RU" sz="2000" b="1" dirty="0">
                <a:solidFill>
                  <a:srgbClr val="FF3300"/>
                </a:solidFill>
                <a:cs typeface="Arial" panose="020B0604020202020204" pitchFamily="34" charset="0"/>
              </a:rPr>
              <a:t> </a:t>
            </a:r>
            <a:r>
              <a:rPr lang="ru-RU" altLang="ru-RU" sz="2000" b="1" dirty="0">
                <a:solidFill>
                  <a:srgbClr val="FF3300"/>
                </a:solidFill>
                <a:cs typeface="Arial" panose="020B0604020202020204" pitchFamily="34" charset="0"/>
              </a:rPr>
              <a:t>будут приниматься – </a:t>
            </a:r>
            <a:r>
              <a:rPr lang="ru-RU" altLang="ru-RU" sz="2800" b="1" u="sng" dirty="0">
                <a:solidFill>
                  <a:srgbClr val="FF3300"/>
                </a:solidFill>
                <a:cs typeface="Arial" panose="020B0604020202020204" pitchFamily="34" charset="0"/>
              </a:rPr>
              <a:t>не </a:t>
            </a:r>
            <a:r>
              <a:rPr lang="ru-RU" altLang="ru-RU" sz="2000" b="1" dirty="0">
                <a:solidFill>
                  <a:srgbClr val="FF3300"/>
                </a:solidFill>
                <a:cs typeface="Arial" panose="020B0604020202020204" pitchFamily="34" charset="0"/>
              </a:rPr>
              <a:t>ограниченное благо</a:t>
            </a:r>
          </a:p>
        </p:txBody>
      </p:sp>
      <p:sp>
        <p:nvSpPr>
          <p:cNvPr id="180235" name="Text Box 11"/>
          <p:cNvSpPr txBox="1">
            <a:spLocks noChangeArrowheads="1"/>
          </p:cNvSpPr>
          <p:nvPr/>
        </p:nvSpPr>
        <p:spPr bwMode="auto">
          <a:xfrm>
            <a:off x="6323014" y="2886076"/>
            <a:ext cx="406717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000" b="1" dirty="0"/>
              <a:t>Кредит (</a:t>
            </a:r>
            <a:r>
              <a:rPr lang="en-US" altLang="ru-RU" sz="2000" b="1" dirty="0"/>
              <a:t>Credit</a:t>
            </a:r>
            <a:r>
              <a:rPr lang="ru-RU" altLang="ru-RU" sz="2000" b="1" dirty="0"/>
              <a:t>)= вера, доверие</a:t>
            </a:r>
            <a:endParaRPr lang="en-US" altLang="ru-RU" sz="2000" b="1" dirty="0"/>
          </a:p>
          <a:p>
            <a:pPr algn="ctr" eaLnBrk="1" hangingPunct="1"/>
            <a:r>
              <a:rPr lang="ru-RU" altLang="ru-RU" sz="2000" b="1" dirty="0"/>
              <a:t>= Аренда денег под </a:t>
            </a:r>
            <a:r>
              <a:rPr lang="ru-RU" altLang="ru-RU" sz="2800" b="1" dirty="0"/>
              <a:t>%</a:t>
            </a:r>
          </a:p>
        </p:txBody>
      </p:sp>
    </p:spTree>
    <p:extLst>
      <p:ext uri="{BB962C8B-B14F-4D97-AF65-F5344CB8AC3E}">
        <p14:creationId xmlns:p14="http://schemas.microsoft.com/office/powerpoint/2010/main" val="20456653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5222"/>
                                        </p:tgtEl>
                                        <p:attrNameLst>
                                          <p:attrName>style.visibility</p:attrName>
                                        </p:attrNameLst>
                                      </p:cBhvr>
                                      <p:to>
                                        <p:strVal val="visible"/>
                                      </p:to>
                                    </p:set>
                                    <p:animEffect transition="in" filter="wipe(down)">
                                      <p:cBhvr>
                                        <p:cTn id="7" dur="500"/>
                                        <p:tgtEl>
                                          <p:spTgt spid="2652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5225"/>
                                        </p:tgtEl>
                                        <p:attrNameLst>
                                          <p:attrName>style.visibility</p:attrName>
                                        </p:attrNameLst>
                                      </p:cBhvr>
                                      <p:to>
                                        <p:strVal val="visible"/>
                                      </p:to>
                                    </p:set>
                                    <p:animEffect transition="in" filter="wipe(down)">
                                      <p:cBhvr>
                                        <p:cTn id="12" dur="500"/>
                                        <p:tgtEl>
                                          <p:spTgt spid="2652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0238">
                                            <p:bg/>
                                          </p:spTgt>
                                        </p:tgtEl>
                                        <p:attrNameLst>
                                          <p:attrName>style.visibility</p:attrName>
                                        </p:attrNameLst>
                                      </p:cBhvr>
                                      <p:to>
                                        <p:strVal val="visible"/>
                                      </p:to>
                                    </p:set>
                                    <p:animEffect transition="in" filter="wipe(left)">
                                      <p:cBhvr>
                                        <p:cTn id="22" dur="500"/>
                                        <p:tgtEl>
                                          <p:spTgt spid="180238">
                                            <p:bg/>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0238">
                                            <p:txEl>
                                              <p:pRg st="0" end="0"/>
                                            </p:txEl>
                                          </p:spTgt>
                                        </p:tgtEl>
                                        <p:attrNameLst>
                                          <p:attrName>style.visibility</p:attrName>
                                        </p:attrNameLst>
                                      </p:cBhvr>
                                      <p:to>
                                        <p:strVal val="visible"/>
                                      </p:to>
                                    </p:set>
                                    <p:animEffect transition="in" filter="wipe(left)">
                                      <p:cBhvr>
                                        <p:cTn id="27" dur="500"/>
                                        <p:tgtEl>
                                          <p:spTgt spid="180238">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0238">
                                            <p:txEl>
                                              <p:pRg st="1" end="1"/>
                                            </p:txEl>
                                          </p:spTgt>
                                        </p:tgtEl>
                                        <p:attrNameLst>
                                          <p:attrName>style.visibility</p:attrName>
                                        </p:attrNameLst>
                                      </p:cBhvr>
                                      <p:to>
                                        <p:strVal val="visible"/>
                                      </p:to>
                                    </p:set>
                                    <p:animEffect transition="in" filter="wipe(left)">
                                      <p:cBhvr>
                                        <p:cTn id="32" dur="500"/>
                                        <p:tgtEl>
                                          <p:spTgt spid="180238">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0238">
                                            <p:txEl>
                                              <p:pRg st="2" end="2"/>
                                            </p:txEl>
                                          </p:spTgt>
                                        </p:tgtEl>
                                        <p:attrNameLst>
                                          <p:attrName>style.visibility</p:attrName>
                                        </p:attrNameLst>
                                      </p:cBhvr>
                                      <p:to>
                                        <p:strVal val="visible"/>
                                      </p:to>
                                    </p:set>
                                    <p:animEffect transition="in" filter="wipe(left)">
                                      <p:cBhvr>
                                        <p:cTn id="37" dur="500"/>
                                        <p:tgtEl>
                                          <p:spTgt spid="180238">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0238">
                                            <p:txEl>
                                              <p:pRg st="3" end="3"/>
                                            </p:txEl>
                                          </p:spTgt>
                                        </p:tgtEl>
                                        <p:attrNameLst>
                                          <p:attrName>style.visibility</p:attrName>
                                        </p:attrNameLst>
                                      </p:cBhvr>
                                      <p:to>
                                        <p:strVal val="visible"/>
                                      </p:to>
                                    </p:set>
                                    <p:animEffect transition="in" filter="wipe(left)">
                                      <p:cBhvr>
                                        <p:cTn id="42" dur="500"/>
                                        <p:tgtEl>
                                          <p:spTgt spid="180238">
                                            <p:txEl>
                                              <p:pRg st="3" end="3"/>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0231"/>
                                        </p:tgtEl>
                                        <p:attrNameLst>
                                          <p:attrName>style.visibility</p:attrName>
                                        </p:attrNameLst>
                                      </p:cBhvr>
                                      <p:to>
                                        <p:strVal val="visible"/>
                                      </p:to>
                                    </p:set>
                                    <p:animEffect transition="in" filter="wipe(left)">
                                      <p:cBhvr>
                                        <p:cTn id="47" dur="500"/>
                                        <p:tgtEl>
                                          <p:spTgt spid="18023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80235"/>
                                        </p:tgtEl>
                                        <p:attrNameLst>
                                          <p:attrName>style.visibility</p:attrName>
                                        </p:attrNameLst>
                                      </p:cBhvr>
                                      <p:to>
                                        <p:strVal val="visible"/>
                                      </p:to>
                                    </p:set>
                                    <p:animEffect transition="in" filter="wipe(up)">
                                      <p:cBhvr>
                                        <p:cTn id="52" dur="500"/>
                                        <p:tgtEl>
                                          <p:spTgt spid="18023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0236"/>
                                        </p:tgtEl>
                                        <p:attrNameLst>
                                          <p:attrName>style.visibility</p:attrName>
                                        </p:attrNameLst>
                                      </p:cBhvr>
                                      <p:to>
                                        <p:strVal val="visible"/>
                                      </p:to>
                                    </p:set>
                                    <p:animEffect transition="in" filter="wipe(left)">
                                      <p:cBhvr>
                                        <p:cTn id="57" dur="500"/>
                                        <p:tgtEl>
                                          <p:spTgt spid="180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2" grpId="0" animBg="1"/>
      <p:bldP spid="265225" grpId="0"/>
      <p:bldP spid="180236" grpId="0" animBg="1"/>
      <p:bldP spid="180238" grpId="0" build="p" animBg="1"/>
      <p:bldP spid="2" grpId="0" animBg="1"/>
      <p:bldP spid="180231" grpId="0" animBg="1"/>
      <p:bldP spid="18023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6" name="Line 12"/>
          <p:cNvSpPr>
            <a:spLocks noChangeShapeType="1"/>
          </p:cNvSpPr>
          <p:nvPr/>
        </p:nvSpPr>
        <p:spPr bwMode="auto">
          <a:xfrm flipH="1">
            <a:off x="4552951" y="4629150"/>
            <a:ext cx="2886075" cy="0"/>
          </a:xfrm>
          <a:prstGeom prst="line">
            <a:avLst/>
          </a:prstGeom>
          <a:noFill/>
          <a:ln w="57150">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62477" name="Text Box 13"/>
          <p:cNvSpPr txBox="1">
            <a:spLocks noChangeArrowheads="1"/>
          </p:cNvSpPr>
          <p:nvPr/>
        </p:nvSpPr>
        <p:spPr bwMode="auto">
          <a:xfrm>
            <a:off x="3552825" y="4772025"/>
            <a:ext cx="4972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altLang="ru-RU" dirty="0"/>
              <a:t>Смотрите историю перемещения</a:t>
            </a:r>
            <a:br>
              <a:rPr lang="ru-RU" altLang="ru-RU" dirty="0"/>
            </a:br>
            <a:r>
              <a:rPr lang="ru-RU" altLang="ru-RU" dirty="0"/>
              <a:t> Адама из Эдема</a:t>
            </a:r>
          </a:p>
        </p:txBody>
      </p:sp>
      <p:sp>
        <p:nvSpPr>
          <p:cNvPr id="2052" name="Заголовок 1"/>
          <p:cNvSpPr>
            <a:spLocks noGrp="1"/>
          </p:cNvSpPr>
          <p:nvPr>
            <p:ph type="title"/>
          </p:nvPr>
        </p:nvSpPr>
        <p:spPr>
          <a:xfrm>
            <a:off x="420624" y="0"/>
            <a:ext cx="11657394" cy="1143000"/>
          </a:xfrm>
        </p:spPr>
        <p:txBody>
          <a:bodyPr>
            <a:normAutofit fontScale="90000"/>
          </a:bodyPr>
          <a:lstStyle/>
          <a:p>
            <a:pPr algn="ctr" eaLnBrk="1" hangingPunct="1"/>
            <a:r>
              <a:rPr lang="ru-RU" altLang="ru-RU" sz="3200" dirty="0" smtClean="0">
                <a:hlinkClick r:id="rId3" action="ppaction://hlinksldjump"/>
              </a:rPr>
              <a:t>Наша культурная </a:t>
            </a:r>
            <a:r>
              <a:rPr lang="ru-RU" altLang="ru-RU" sz="3200" dirty="0">
                <a:hlinkClick r:id="rId3" action="ppaction://hlinksldjump"/>
              </a:rPr>
              <a:t>парадигма </a:t>
            </a:r>
            <a:r>
              <a:rPr lang="ru-RU" altLang="ru-RU" sz="3200" b="1" u="sng" dirty="0">
                <a:solidFill>
                  <a:srgbClr val="FB2603"/>
                </a:solidFill>
                <a:hlinkClick r:id="rId3" action="ppaction://hlinksldjump"/>
              </a:rPr>
              <a:t>не</a:t>
            </a:r>
            <a:r>
              <a:rPr lang="ru-RU" altLang="ru-RU" sz="3200" b="1" dirty="0">
                <a:solidFill>
                  <a:srgbClr val="FB2603"/>
                </a:solidFill>
                <a:hlinkClick r:id="rId3" action="ppaction://hlinksldjump"/>
              </a:rPr>
              <a:t> </a:t>
            </a:r>
            <a:r>
              <a:rPr lang="ru-RU" altLang="ru-RU" sz="3200" b="1" dirty="0" smtClean="0">
                <a:solidFill>
                  <a:srgbClr val="FB2603"/>
                </a:solidFill>
                <a:hlinkClick r:id="rId3" action="ppaction://hlinksldjump"/>
              </a:rPr>
              <a:t>универсальная </a:t>
            </a:r>
            <a:r>
              <a:rPr lang="ru-RU" altLang="ru-RU" sz="3200" b="1" dirty="0" smtClean="0"/>
              <a:t>(Ветхо- и Новозаветная)</a:t>
            </a:r>
            <a:r>
              <a:rPr lang="ru-RU" altLang="ru-RU" sz="3200" dirty="0" smtClean="0"/>
              <a:t>:</a:t>
            </a:r>
            <a:r>
              <a:rPr lang="ru-RU" altLang="ru-RU" sz="3200" dirty="0"/>
              <a:t/>
            </a:r>
            <a:br>
              <a:rPr lang="ru-RU" altLang="ru-RU" sz="3200" dirty="0"/>
            </a:br>
            <a:r>
              <a:rPr lang="ru-RU" altLang="ru-RU" sz="3200" dirty="0"/>
              <a:t> </a:t>
            </a:r>
            <a:r>
              <a:rPr lang="ru-RU" altLang="ru-RU" sz="3200" b="1" dirty="0"/>
              <a:t>субъект – объектная, </a:t>
            </a:r>
            <a:r>
              <a:rPr lang="en-US" altLang="ru-RU" sz="3200" b="1" dirty="0"/>
              <a:t>S – O</a:t>
            </a:r>
            <a:endParaRPr lang="ru-RU" altLang="ru-RU" sz="3200" b="1" dirty="0"/>
          </a:p>
        </p:txBody>
      </p:sp>
      <p:sp>
        <p:nvSpPr>
          <p:cNvPr id="4" name="Скругленная прямоугольная выноска 3"/>
          <p:cNvSpPr>
            <a:spLocks noChangeArrowheads="1"/>
          </p:cNvSpPr>
          <p:nvPr/>
        </p:nvSpPr>
        <p:spPr bwMode="auto">
          <a:xfrm>
            <a:off x="1524000" y="4165600"/>
            <a:ext cx="3208338" cy="941388"/>
          </a:xfrm>
          <a:prstGeom prst="wedgeRoundRectCallout">
            <a:avLst>
              <a:gd name="adj1" fmla="val -1310"/>
              <a:gd name="adj2" fmla="val -60625"/>
              <a:gd name="adj3" fmla="val 16667"/>
            </a:avLst>
          </a:prstGeom>
          <a:solidFill>
            <a:schemeClr val="accent1"/>
          </a:solidFill>
          <a:ln w="25400" algn="ctr">
            <a:solidFill>
              <a:srgbClr val="89A4A7"/>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solidFill>
                  <a:srgbClr val="000000"/>
                </a:solidFill>
              </a:rPr>
              <a:t>Запад: доминанта микро-уровня  жизни + конкуренция (вторична)</a:t>
            </a:r>
          </a:p>
        </p:txBody>
      </p:sp>
      <p:sp>
        <p:nvSpPr>
          <p:cNvPr id="5" name="Скругленная прямоугольная выноска 4"/>
          <p:cNvSpPr>
            <a:spLocks noChangeArrowheads="1"/>
          </p:cNvSpPr>
          <p:nvPr/>
        </p:nvSpPr>
        <p:spPr bwMode="auto">
          <a:xfrm>
            <a:off x="4375150" y="4348164"/>
            <a:ext cx="2909888" cy="733425"/>
          </a:xfrm>
          <a:prstGeom prst="wedgeRoundRectCallout">
            <a:avLst>
              <a:gd name="adj1" fmla="val 4500"/>
              <a:gd name="adj2" fmla="val -89176"/>
              <a:gd name="adj3" fmla="val 16667"/>
            </a:avLst>
          </a:prstGeom>
          <a:solidFill>
            <a:schemeClr val="accent1"/>
          </a:solidFill>
          <a:ln w="25400" algn="ctr">
            <a:solidFill>
              <a:srgbClr val="89A4A7"/>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solidFill>
                  <a:srgbClr val="000000"/>
                </a:solidFill>
              </a:rPr>
              <a:t>Россия: </a:t>
            </a:r>
            <a:r>
              <a:rPr lang="ru-RU" altLang="ru-RU" b="1" dirty="0">
                <a:solidFill>
                  <a:srgbClr val="000000"/>
                </a:solidFill>
              </a:rPr>
              <a:t>неопределенность</a:t>
            </a:r>
            <a:r>
              <a:rPr lang="ru-RU" altLang="ru-RU" dirty="0">
                <a:solidFill>
                  <a:srgbClr val="000000"/>
                </a:solidFill>
              </a:rPr>
              <a:t>!? </a:t>
            </a:r>
          </a:p>
        </p:txBody>
      </p:sp>
      <p:sp>
        <p:nvSpPr>
          <p:cNvPr id="9" name="TextBox 8"/>
          <p:cNvSpPr txBox="1">
            <a:spLocks noChangeArrowheads="1"/>
          </p:cNvSpPr>
          <p:nvPr/>
        </p:nvSpPr>
        <p:spPr bwMode="auto">
          <a:xfrm>
            <a:off x="1524000" y="6042026"/>
            <a:ext cx="9144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000" dirty="0"/>
              <a:t>Глобальная </a:t>
            </a:r>
            <a:r>
              <a:rPr lang="ru-RU" altLang="ru-RU" sz="2000" b="1" dirty="0">
                <a:solidFill>
                  <a:schemeClr val="accent2"/>
                </a:solidFill>
              </a:rPr>
              <a:t>фрактальная (!!!)</a:t>
            </a:r>
            <a:r>
              <a:rPr lang="ru-RU" altLang="ru-RU" sz="2000" dirty="0"/>
              <a:t> проблема – гармонизация </a:t>
            </a:r>
            <a:r>
              <a:rPr lang="ru-RU" altLang="ru-RU" sz="2000" b="1" dirty="0">
                <a:solidFill>
                  <a:srgbClr val="F93913"/>
                </a:solidFill>
              </a:rPr>
              <a:t>жизни в целом </a:t>
            </a:r>
          </a:p>
        </p:txBody>
      </p:sp>
      <p:sp>
        <p:nvSpPr>
          <p:cNvPr id="62475" name="Text Box 11"/>
          <p:cNvSpPr txBox="1">
            <a:spLocks noChangeArrowheads="1"/>
          </p:cNvSpPr>
          <p:nvPr/>
        </p:nvSpPr>
        <p:spPr bwMode="auto">
          <a:xfrm>
            <a:off x="1524000" y="5033964"/>
            <a:ext cx="1563688" cy="95410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400" b="1" dirty="0"/>
              <a:t>+: достаточная изменчивость</a:t>
            </a:r>
          </a:p>
          <a:p>
            <a:pPr eaLnBrk="1" hangingPunct="1"/>
            <a:r>
              <a:rPr lang="ru-RU" altLang="ru-RU" sz="1400" b="1" dirty="0"/>
              <a:t>-: избыточная изменчивость</a:t>
            </a:r>
          </a:p>
        </p:txBody>
      </p:sp>
      <p:sp>
        <p:nvSpPr>
          <p:cNvPr id="6" name="Скругленная прямоугольная выноска 5"/>
          <p:cNvSpPr>
            <a:spLocks noChangeArrowheads="1"/>
          </p:cNvSpPr>
          <p:nvPr/>
        </p:nvSpPr>
        <p:spPr bwMode="auto">
          <a:xfrm>
            <a:off x="7299326" y="4048126"/>
            <a:ext cx="3078163" cy="1044575"/>
          </a:xfrm>
          <a:prstGeom prst="wedgeRoundRectCallout">
            <a:avLst>
              <a:gd name="adj1" fmla="val 4718"/>
              <a:gd name="adj2" fmla="val -112005"/>
              <a:gd name="adj3" fmla="val 16667"/>
            </a:avLst>
          </a:prstGeom>
          <a:solidFill>
            <a:schemeClr val="accent1"/>
          </a:solidFill>
          <a:ln w="25400" algn="ctr">
            <a:solidFill>
              <a:srgbClr val="89A4A7"/>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dirty="0">
                <a:solidFill>
                  <a:srgbClr val="000000"/>
                </a:solidFill>
              </a:rPr>
              <a:t>Восток: доминанта макро-уровня  жизни + кооперация (первична)</a:t>
            </a:r>
          </a:p>
        </p:txBody>
      </p:sp>
      <p:sp>
        <p:nvSpPr>
          <p:cNvPr id="62474" name="Text Box 10"/>
          <p:cNvSpPr txBox="1">
            <a:spLocks noChangeArrowheads="1"/>
          </p:cNvSpPr>
          <p:nvPr/>
        </p:nvSpPr>
        <p:spPr bwMode="auto">
          <a:xfrm>
            <a:off x="9104314" y="4941889"/>
            <a:ext cx="1563687" cy="95410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ru-RU" altLang="ru-RU" sz="1400" b="1" dirty="0"/>
              <a:t>+: достаточная стабильность</a:t>
            </a:r>
          </a:p>
          <a:p>
            <a:pPr algn="r" eaLnBrk="1" hangingPunct="1"/>
            <a:r>
              <a:rPr lang="ru-RU" altLang="ru-RU" sz="1400" b="1" dirty="0"/>
              <a:t>-: избыточная стабильность</a:t>
            </a:r>
          </a:p>
        </p:txBody>
      </p:sp>
      <p:sp>
        <p:nvSpPr>
          <p:cNvPr id="62472" name="AutoShape 8"/>
          <p:cNvSpPr>
            <a:spLocks noChangeArrowheads="1"/>
          </p:cNvSpPr>
          <p:nvPr/>
        </p:nvSpPr>
        <p:spPr bwMode="auto">
          <a:xfrm>
            <a:off x="1524000" y="5486401"/>
            <a:ext cx="9144000" cy="479425"/>
          </a:xfrm>
          <a:prstGeom prst="wedgeRoundRectCallout">
            <a:avLst>
              <a:gd name="adj1" fmla="val 35190"/>
              <a:gd name="adj2" fmla="val -90398"/>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t>Брит. </a:t>
            </a:r>
            <a:r>
              <a:rPr lang="ru-RU" altLang="ru-RU" b="1" i="1" dirty="0">
                <a:solidFill>
                  <a:srgbClr val="FB2603"/>
                </a:solidFill>
              </a:rPr>
              <a:t>майорат</a:t>
            </a:r>
            <a:r>
              <a:rPr lang="ru-RU" altLang="ru-RU" b="1" dirty="0"/>
              <a:t>: защита интересов тех, кого еще нет (на уровне </a:t>
            </a:r>
            <a:r>
              <a:rPr lang="ru-RU" altLang="ru-RU" b="1" i="1" u="sng" dirty="0">
                <a:solidFill>
                  <a:srgbClr val="FB2603"/>
                </a:solidFill>
              </a:rPr>
              <a:t>семьи</a:t>
            </a:r>
            <a:r>
              <a:rPr lang="ru-RU" altLang="ru-RU" b="1" dirty="0"/>
              <a:t>)</a:t>
            </a:r>
          </a:p>
        </p:txBody>
      </p:sp>
      <p:sp>
        <p:nvSpPr>
          <p:cNvPr id="62473" name="Text Box 9"/>
          <p:cNvSpPr txBox="1">
            <a:spLocks noChangeArrowheads="1"/>
          </p:cNvSpPr>
          <p:nvPr/>
        </p:nvSpPr>
        <p:spPr bwMode="auto">
          <a:xfrm>
            <a:off x="3376613" y="5105400"/>
            <a:ext cx="5715000" cy="376238"/>
          </a:xfrm>
          <a:prstGeom prst="rect">
            <a:avLst/>
          </a:prstGeom>
          <a:solidFill>
            <a:schemeClr val="accent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altLang="ru-RU" dirty="0">
                <a:solidFill>
                  <a:srgbClr val="000000"/>
                </a:solidFill>
              </a:rPr>
              <a:t>(но это дает и </a:t>
            </a:r>
            <a:r>
              <a:rPr lang="ru-RU" altLang="ru-RU" b="1" dirty="0">
                <a:solidFill>
                  <a:srgbClr val="000000"/>
                </a:solidFill>
              </a:rPr>
              <a:t>своё</a:t>
            </a:r>
            <a:r>
              <a:rPr lang="ru-RU" altLang="ru-RU" dirty="0">
                <a:solidFill>
                  <a:srgbClr val="000000"/>
                </a:solidFill>
              </a:rPr>
              <a:t> относительное преимущество)</a:t>
            </a:r>
          </a:p>
        </p:txBody>
      </p:sp>
      <p:sp>
        <p:nvSpPr>
          <p:cNvPr id="2" name="Прямоугольник 1"/>
          <p:cNvSpPr/>
          <p:nvPr/>
        </p:nvSpPr>
        <p:spPr>
          <a:xfrm>
            <a:off x="849186" y="1325564"/>
            <a:ext cx="11228832" cy="2677656"/>
          </a:xfrm>
          <a:prstGeom prst="rect">
            <a:avLst/>
          </a:prstGeom>
        </p:spPr>
        <p:txBody>
          <a:bodyPr wrap="square">
            <a:spAutoFit/>
          </a:bodyPr>
          <a:lstStyle/>
          <a:p>
            <a:r>
              <a:rPr lang="ru-RU" altLang="ru-RU" sz="2400" dirty="0"/>
              <a:t>Культурная парадигма нашего общества – </a:t>
            </a:r>
            <a:r>
              <a:rPr lang="ru-RU" altLang="ru-RU" sz="2400" dirty="0">
                <a:solidFill>
                  <a:srgbClr val="FB2603"/>
                </a:solidFill>
              </a:rPr>
              <a:t>европейская</a:t>
            </a:r>
            <a:r>
              <a:rPr lang="ru-RU" altLang="ru-RU" sz="2400" dirty="0"/>
              <a:t> – </a:t>
            </a:r>
            <a:r>
              <a:rPr lang="en-US" altLang="ru-RU" sz="2400" dirty="0"/>
              <a:t>S – O:</a:t>
            </a:r>
            <a:r>
              <a:rPr lang="ru-RU" altLang="ru-RU" sz="2400" dirty="0"/>
              <a:t> </a:t>
            </a:r>
          </a:p>
          <a:p>
            <a:pPr lvl="1"/>
            <a:r>
              <a:rPr lang="ru-RU" altLang="ru-RU" sz="2400" dirty="0"/>
              <a:t>субъект – объектная оппозиция «прописана» с первых страниц Ветхого Завета</a:t>
            </a:r>
          </a:p>
          <a:p>
            <a:pPr lvl="1"/>
            <a:r>
              <a:rPr lang="ru-RU" altLang="ru-RU" sz="2400" dirty="0"/>
              <a:t>Римское право «сидит» на </a:t>
            </a:r>
            <a:r>
              <a:rPr lang="ru-RU" altLang="ru-RU" sz="2400" b="1" dirty="0">
                <a:solidFill>
                  <a:srgbClr val="FF0000"/>
                </a:solidFill>
              </a:rPr>
              <a:t>равенстве</a:t>
            </a:r>
            <a:r>
              <a:rPr lang="ru-RU" altLang="ru-RU" sz="2400" dirty="0"/>
              <a:t> перед законом </a:t>
            </a:r>
            <a:r>
              <a:rPr lang="ru-RU" altLang="ru-RU" sz="2400" b="1" dirty="0">
                <a:solidFill>
                  <a:srgbClr val="FF0000"/>
                </a:solidFill>
              </a:rPr>
              <a:t>каждого </a:t>
            </a:r>
            <a:r>
              <a:rPr lang="ru-RU" altLang="ru-RU" sz="2400" dirty="0"/>
              <a:t>свободного </a:t>
            </a:r>
            <a:r>
              <a:rPr lang="ru-RU" altLang="ru-RU" sz="2400" b="1" dirty="0"/>
              <a:t>субъекта</a:t>
            </a:r>
          </a:p>
          <a:p>
            <a:pPr lvl="1"/>
            <a:r>
              <a:rPr lang="ru-RU" altLang="ru-RU" sz="2400" dirty="0"/>
              <a:t>Китайская (первичная, </a:t>
            </a:r>
            <a:r>
              <a:rPr lang="ru-RU" altLang="ru-RU" sz="2400" b="1" dirty="0">
                <a:solidFill>
                  <a:srgbClr val="FB2603"/>
                </a:solidFill>
              </a:rPr>
              <a:t>до–античная</a:t>
            </a:r>
            <a:r>
              <a:rPr lang="ru-RU" altLang="ru-RU" sz="2400" dirty="0"/>
              <a:t>) альтернатива: семейное право – права и обязанности </a:t>
            </a:r>
            <a:r>
              <a:rPr lang="ru-RU" altLang="ru-RU" sz="2400" b="1" dirty="0">
                <a:solidFill>
                  <a:srgbClr val="FF0000"/>
                </a:solidFill>
              </a:rPr>
              <a:t>неравных</a:t>
            </a:r>
            <a:r>
              <a:rPr lang="ru-RU" altLang="ru-RU" sz="2400" dirty="0"/>
              <a:t> членов семьи </a:t>
            </a:r>
            <a:br>
              <a:rPr lang="ru-RU" altLang="ru-RU" sz="2400" dirty="0"/>
            </a:br>
            <a:r>
              <a:rPr lang="ru-RU" altLang="ru-RU" sz="2400" dirty="0"/>
              <a:t>(«равенство перед законом»</a:t>
            </a:r>
            <a:r>
              <a:rPr lang="en-US" altLang="ru-RU" sz="2400" dirty="0"/>
              <a:t> vs </a:t>
            </a:r>
            <a:r>
              <a:rPr lang="ru-RU" altLang="ru-RU" sz="2400" dirty="0"/>
              <a:t>«братство»)</a:t>
            </a:r>
          </a:p>
        </p:txBody>
      </p:sp>
    </p:spTree>
    <p:extLst>
      <p:ext uri="{BB962C8B-B14F-4D97-AF65-F5344CB8AC3E}">
        <p14:creationId xmlns:p14="http://schemas.microsoft.com/office/powerpoint/2010/main" val="15256196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62474"/>
                                        </p:tgtEl>
                                        <p:attrNameLst>
                                          <p:attrName>style.visibility</p:attrName>
                                        </p:attrNameLst>
                                      </p:cBhvr>
                                      <p:to>
                                        <p:strVal val="visible"/>
                                      </p:to>
                                    </p:set>
                                    <p:animEffect transition="in" filter="wipe(up)">
                                      <p:cBhvr>
                                        <p:cTn id="15" dur="500"/>
                                        <p:tgtEl>
                                          <p:spTgt spid="6247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2476"/>
                                        </p:tgtEl>
                                        <p:attrNameLst>
                                          <p:attrName>style.visibility</p:attrName>
                                        </p:attrNameLst>
                                      </p:cBhvr>
                                      <p:to>
                                        <p:strVal val="visible"/>
                                      </p:to>
                                    </p:set>
                                    <p:animEffect transition="in" filter="wipe(right)">
                                      <p:cBhvr>
                                        <p:cTn id="20" dur="1000"/>
                                        <p:tgtEl>
                                          <p:spTgt spid="6247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62477"/>
                                        </p:tgtEl>
                                        <p:attrNameLst>
                                          <p:attrName>style.visibility</p:attrName>
                                        </p:attrNameLst>
                                      </p:cBhvr>
                                      <p:to>
                                        <p:strVal val="visible"/>
                                      </p:to>
                                    </p:set>
                                    <p:animEffect transition="in" filter="wipe(up)">
                                      <p:cBhvr>
                                        <p:cTn id="24" dur="500"/>
                                        <p:tgtEl>
                                          <p:spTgt spid="6247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62475"/>
                                        </p:tgtEl>
                                        <p:attrNameLst>
                                          <p:attrName>style.visibility</p:attrName>
                                        </p:attrNameLst>
                                      </p:cBhvr>
                                      <p:to>
                                        <p:strVal val="visible"/>
                                      </p:to>
                                    </p:set>
                                    <p:animEffect transition="in" filter="wipe(up)">
                                      <p:cBhvr>
                                        <p:cTn id="32" dur="500"/>
                                        <p:tgtEl>
                                          <p:spTgt spid="624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2472"/>
                                        </p:tgtEl>
                                        <p:attrNameLst>
                                          <p:attrName>style.visibility</p:attrName>
                                        </p:attrNameLst>
                                      </p:cBhvr>
                                      <p:to>
                                        <p:strVal val="visible"/>
                                      </p:to>
                                    </p:set>
                                    <p:animEffect transition="in" filter="wipe(up)">
                                      <p:cBhvr>
                                        <p:cTn id="37" dur="500"/>
                                        <p:tgtEl>
                                          <p:spTgt spid="6247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62473"/>
                                        </p:tgtEl>
                                        <p:attrNameLst>
                                          <p:attrName>style.visibility</p:attrName>
                                        </p:attrNameLst>
                                      </p:cBhvr>
                                      <p:to>
                                        <p:strVal val="visible"/>
                                      </p:to>
                                    </p:set>
                                    <p:animEffect transition="in" filter="wipe(up)">
                                      <p:cBhvr>
                                        <p:cTn id="46" dur="500"/>
                                        <p:tgtEl>
                                          <p:spTgt spid="6247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6" grpId="0" animBg="1"/>
      <p:bldP spid="62477" grpId="0"/>
      <p:bldP spid="4" grpId="0" animBg="1"/>
      <p:bldP spid="5" grpId="0" animBg="1"/>
      <p:bldP spid="9" grpId="0"/>
      <p:bldP spid="62475" grpId="0" animBg="1"/>
      <p:bldP spid="6" grpId="0" animBg="1"/>
      <p:bldP spid="62474" grpId="0" animBg="1"/>
      <p:bldP spid="62472" grpId="0" animBg="1"/>
      <p:bldP spid="62473" grpId="0" animBg="1"/>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t>Альтернативные издержки: </a:t>
            </a:r>
            <a:br>
              <a:rPr lang="ru-RU" sz="3600" b="1" dirty="0" smtClean="0"/>
            </a:br>
            <a:r>
              <a:rPr lang="ru-RU" sz="3600" b="1" dirty="0" smtClean="0"/>
              <a:t>производства результата и изменения результата</a:t>
            </a:r>
            <a:endParaRPr lang="ru-RU" sz="3600" b="1" dirty="0"/>
          </a:p>
        </p:txBody>
      </p:sp>
      <p:pic>
        <p:nvPicPr>
          <p:cNvPr id="7170" name="Picture 2" descr="C:\Users\asus\Desktop\добавки к ОУ\граница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23" y="1957137"/>
            <a:ext cx="11930008" cy="4491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95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left)">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ctr" eaLnBrk="1" hangingPunct="1"/>
            <a:r>
              <a:rPr lang="ru-RU" altLang="zh-CN" sz="2400" b="1" dirty="0"/>
              <a:t>Графическая иллюстрация базового</a:t>
            </a:r>
            <a:r>
              <a:rPr lang="ru-RU" altLang="zh-CN" sz="2400" dirty="0"/>
              <a:t> стратегического выбора в хозяйствовании: определение </a:t>
            </a:r>
            <a:r>
              <a:rPr lang="ru-RU" altLang="zh-CN" sz="2400" b="1" u="sng" dirty="0">
                <a:solidFill>
                  <a:srgbClr val="FF3300"/>
                </a:solidFill>
              </a:rPr>
              <a:t>пропорции</a:t>
            </a:r>
            <a:r>
              <a:rPr lang="ru-RU" altLang="zh-CN" sz="2400" dirty="0"/>
              <a:t> </a:t>
            </a:r>
            <a:r>
              <a:rPr lang="ru-RU" altLang="zh-CN" sz="2400" b="1" i="1" dirty="0">
                <a:solidFill>
                  <a:srgbClr val="FF3300"/>
                </a:solidFill>
              </a:rPr>
              <a:t>свободного</a:t>
            </a:r>
            <a:r>
              <a:rPr lang="ru-RU" altLang="zh-CN" sz="2400" dirty="0"/>
              <a:t> времени и времени </a:t>
            </a:r>
            <a:r>
              <a:rPr lang="ru-RU" altLang="zh-CN" sz="2400" b="1" i="1" dirty="0">
                <a:solidFill>
                  <a:srgbClr val="FF3300"/>
                </a:solidFill>
              </a:rPr>
              <a:t>труда</a:t>
            </a:r>
            <a:r>
              <a:rPr lang="ru-RU" altLang="zh-CN" sz="2400" dirty="0"/>
              <a:t> для </a:t>
            </a:r>
            <a:r>
              <a:rPr lang="ru-RU" altLang="zh-CN" sz="2400" b="1" dirty="0">
                <a:solidFill>
                  <a:srgbClr val="FF3300"/>
                </a:solidFill>
              </a:rPr>
              <a:t>обеспечения будущего</a:t>
            </a:r>
            <a:endParaRPr lang="ru-RU" altLang="ru-RU" sz="2400" b="1" dirty="0">
              <a:solidFill>
                <a:srgbClr val="FF3300"/>
              </a:solidFill>
            </a:endParaRPr>
          </a:p>
        </p:txBody>
      </p:sp>
      <p:sp>
        <p:nvSpPr>
          <p:cNvPr id="18435" name="Rectangle 5"/>
          <p:cNvSpPr>
            <a:spLocks noChangeArrowheads="1"/>
          </p:cNvSpPr>
          <p:nvPr/>
        </p:nvSpPr>
        <p:spPr bwMode="auto">
          <a:xfrm>
            <a:off x="1774825" y="1700214"/>
            <a:ext cx="8636000"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7412" name="Line 6"/>
          <p:cNvSpPr>
            <a:spLocks noChangeShapeType="1"/>
          </p:cNvSpPr>
          <p:nvPr/>
        </p:nvSpPr>
        <p:spPr bwMode="auto">
          <a:xfrm flipV="1">
            <a:off x="4010025" y="1762126"/>
            <a:ext cx="1588" cy="3338513"/>
          </a:xfrm>
          <a:prstGeom prst="line">
            <a:avLst/>
          </a:prstGeom>
          <a:noFill/>
          <a:ln w="38100">
            <a:solidFill>
              <a:srgbClr val="000000"/>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7413" name="Arc 7"/>
          <p:cNvSpPr>
            <a:spLocks/>
          </p:cNvSpPr>
          <p:nvPr/>
        </p:nvSpPr>
        <p:spPr bwMode="auto">
          <a:xfrm>
            <a:off x="4008438" y="2997201"/>
            <a:ext cx="3370262" cy="2119313"/>
          </a:xfrm>
          <a:custGeom>
            <a:avLst/>
            <a:gdLst>
              <a:gd name="T0" fmla="*/ 0 w 21724"/>
              <a:gd name="T1" fmla="*/ 0 h 21600"/>
              <a:gd name="T2" fmla="*/ 2147483647 w 21724"/>
              <a:gd name="T3" fmla="*/ 2147483647 h 21600"/>
              <a:gd name="T4" fmla="*/ 463004236 w 21724"/>
              <a:gd name="T5" fmla="*/ 2147483647 h 21600"/>
              <a:gd name="T6" fmla="*/ 0 60000 65536"/>
              <a:gd name="T7" fmla="*/ 0 60000 65536"/>
              <a:gd name="T8" fmla="*/ 0 60000 65536"/>
              <a:gd name="T9" fmla="*/ 0 w 21724"/>
              <a:gd name="T10" fmla="*/ 0 h 21600"/>
              <a:gd name="T11" fmla="*/ 21724 w 21724"/>
              <a:gd name="T12" fmla="*/ 21600 h 21600"/>
            </a:gdLst>
            <a:ahLst/>
            <a:cxnLst>
              <a:cxn ang="T6">
                <a:pos x="T0" y="T1"/>
              </a:cxn>
              <a:cxn ang="T7">
                <a:pos x="T2" y="T3"/>
              </a:cxn>
              <a:cxn ang="T8">
                <a:pos x="T4" y="T5"/>
              </a:cxn>
            </a:cxnLst>
            <a:rect l="T9" t="T10" r="T11" b="T12"/>
            <a:pathLst>
              <a:path w="21724" h="21600" fill="none" extrusionOk="0">
                <a:moveTo>
                  <a:pt x="0" y="0"/>
                </a:moveTo>
                <a:cubicBezTo>
                  <a:pt x="41" y="0"/>
                  <a:pt x="82" y="-1"/>
                  <a:pt x="124" y="0"/>
                </a:cubicBezTo>
                <a:cubicBezTo>
                  <a:pt x="12053" y="0"/>
                  <a:pt x="21724" y="9670"/>
                  <a:pt x="21724" y="21600"/>
                </a:cubicBezTo>
              </a:path>
              <a:path w="21724" h="21600" stroke="0" extrusionOk="0">
                <a:moveTo>
                  <a:pt x="0" y="0"/>
                </a:moveTo>
                <a:cubicBezTo>
                  <a:pt x="41" y="0"/>
                  <a:pt x="82" y="-1"/>
                  <a:pt x="124" y="0"/>
                </a:cubicBezTo>
                <a:cubicBezTo>
                  <a:pt x="12053" y="0"/>
                  <a:pt x="21724" y="9670"/>
                  <a:pt x="21724" y="21600"/>
                </a:cubicBezTo>
                <a:lnTo>
                  <a:pt x="124" y="21600"/>
                </a:lnTo>
                <a:close/>
              </a:path>
            </a:pathLst>
          </a:custGeom>
          <a:noFill/>
          <a:ln w="57150">
            <a:solidFill>
              <a:srgbClr val="FF3300"/>
            </a:solidFill>
            <a:round/>
            <a:headEnd/>
            <a:tailEnd/>
          </a:ln>
          <a:extLst>
            <a:ext uri="{909E8E84-426E-40DD-AFC4-6F175D3DCCD1}">
              <a14:hiddenFill xmlns:a14="http://schemas.microsoft.com/office/drawing/2010/main">
                <a:solidFill>
                  <a:srgbClr val="FFFFFF"/>
                </a:solidFill>
              </a14:hiddenFill>
            </a:ext>
          </a:extLst>
        </p:spPr>
        <p:txBody>
          <a:bodyPr/>
          <a:lstStyle/>
          <a:p>
            <a:endParaRPr lang="ru-RU" dirty="0"/>
          </a:p>
        </p:txBody>
      </p:sp>
      <p:sp>
        <p:nvSpPr>
          <p:cNvPr id="28681" name="AutoShape 9"/>
          <p:cNvSpPr>
            <a:spLocks/>
          </p:cNvSpPr>
          <p:nvPr/>
        </p:nvSpPr>
        <p:spPr bwMode="auto">
          <a:xfrm rot="-5400000">
            <a:off x="6479382" y="4533107"/>
            <a:ext cx="284163" cy="1473200"/>
          </a:xfrm>
          <a:prstGeom prst="leftBrace">
            <a:avLst>
              <a:gd name="adj1" fmla="val 43203"/>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8682" name="AutoShape 10"/>
          <p:cNvSpPr>
            <a:spLocks/>
          </p:cNvSpPr>
          <p:nvPr/>
        </p:nvSpPr>
        <p:spPr bwMode="auto">
          <a:xfrm rot="-5400000">
            <a:off x="4794251" y="4346576"/>
            <a:ext cx="284163" cy="1846263"/>
          </a:xfrm>
          <a:prstGeom prst="leftBrace">
            <a:avLst>
              <a:gd name="adj1" fmla="val 54143"/>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8685" name="AutoShape 13"/>
          <p:cNvSpPr>
            <a:spLocks noChangeArrowheads="1"/>
          </p:cNvSpPr>
          <p:nvPr/>
        </p:nvSpPr>
        <p:spPr bwMode="auto">
          <a:xfrm>
            <a:off x="6816726" y="5661026"/>
            <a:ext cx="2841625" cy="492125"/>
          </a:xfrm>
          <a:prstGeom prst="wedgeRoundRectCallout">
            <a:avLst>
              <a:gd name="adj1" fmla="val -56481"/>
              <a:gd name="adj2" fmla="val -98708"/>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i="1" dirty="0">
                <a:solidFill>
                  <a:srgbClr val="FF3300"/>
                </a:solidFill>
                <a:latin typeface="Arial Rounded MT Bold" panose="020F0704030504030204" pitchFamily="34" charset="0"/>
              </a:rPr>
              <a:t>L</a:t>
            </a:r>
            <a:r>
              <a:rPr lang="en-US" altLang="ru-RU" sz="1600" dirty="0">
                <a:latin typeface="Arial Rounded MT Bold" panose="020F0704030504030204" pitchFamily="34" charset="0"/>
              </a:rPr>
              <a:t> – </a:t>
            </a:r>
            <a:r>
              <a:rPr lang="ru-RU" altLang="ru-RU" sz="1600" dirty="0"/>
              <a:t>п</a:t>
            </a:r>
            <a:r>
              <a:rPr lang="ru-RU" altLang="ru-RU" sz="1600" dirty="0">
                <a:latin typeface="Arial Rounded MT Bold" panose="020F0704030504030204" pitchFamily="34" charset="0"/>
              </a:rPr>
              <a:t>роизводство </a:t>
            </a:r>
            <a:r>
              <a:rPr lang="ru-RU" altLang="ru-RU" sz="1600" b="1" dirty="0">
                <a:solidFill>
                  <a:srgbClr val="FF3300"/>
                </a:solidFill>
                <a:latin typeface="Arial Rounded MT Bold" panose="020F0704030504030204" pitchFamily="34" charset="0"/>
              </a:rPr>
              <a:t>вещей</a:t>
            </a:r>
          </a:p>
        </p:txBody>
      </p:sp>
      <p:sp>
        <p:nvSpPr>
          <p:cNvPr id="28686" name="AutoShape 14"/>
          <p:cNvSpPr>
            <a:spLocks noChangeArrowheads="1"/>
          </p:cNvSpPr>
          <p:nvPr/>
        </p:nvSpPr>
        <p:spPr bwMode="auto">
          <a:xfrm>
            <a:off x="1774826" y="5661025"/>
            <a:ext cx="2574925" cy="446088"/>
          </a:xfrm>
          <a:prstGeom prst="wedgeRoundRectCallout">
            <a:avLst>
              <a:gd name="adj1" fmla="val 72810"/>
              <a:gd name="adj2" fmla="val -103380"/>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i="1" dirty="0">
                <a:solidFill>
                  <a:srgbClr val="FF3300"/>
                </a:solidFill>
                <a:latin typeface="Arial Rounded MT Bold" panose="020F0704030504030204" pitchFamily="34" charset="0"/>
              </a:rPr>
              <a:t>Le</a:t>
            </a:r>
            <a:r>
              <a:rPr lang="en-US" altLang="ru-RU" sz="1600" dirty="0">
                <a:solidFill>
                  <a:srgbClr val="FF3300"/>
                </a:solidFill>
                <a:latin typeface="Arial Rounded MT Bold" panose="020F0704030504030204" pitchFamily="34" charset="0"/>
              </a:rPr>
              <a:t> –</a:t>
            </a:r>
            <a:r>
              <a:rPr lang="en-US" altLang="ru-RU" sz="1600" b="1" dirty="0">
                <a:solidFill>
                  <a:srgbClr val="FF3300"/>
                </a:solidFill>
                <a:latin typeface="Arial Rounded MT Bold" panose="020F0704030504030204" pitchFamily="34" charset="0"/>
              </a:rPr>
              <a:t> </a:t>
            </a:r>
            <a:r>
              <a:rPr lang="ru-RU" altLang="ru-RU" sz="1600" b="1" dirty="0">
                <a:solidFill>
                  <a:srgbClr val="FF3300"/>
                </a:solidFill>
              </a:rPr>
              <a:t>с</a:t>
            </a:r>
            <a:r>
              <a:rPr lang="ru-RU" altLang="ru-RU" sz="1600" b="1" dirty="0">
                <a:solidFill>
                  <a:srgbClr val="FF3300"/>
                </a:solidFill>
                <a:latin typeface="Arial Rounded MT Bold" panose="020F0704030504030204" pitchFamily="34" charset="0"/>
              </a:rPr>
              <a:t>вободное</a:t>
            </a:r>
            <a:r>
              <a:rPr lang="ru-RU" altLang="ru-RU" sz="1600" dirty="0">
                <a:latin typeface="Arial Rounded MT Bold" panose="020F0704030504030204" pitchFamily="34" charset="0"/>
              </a:rPr>
              <a:t> время</a:t>
            </a:r>
          </a:p>
        </p:txBody>
      </p:sp>
      <p:sp>
        <p:nvSpPr>
          <p:cNvPr id="17418" name="Text Box 15"/>
          <p:cNvSpPr txBox="1">
            <a:spLocks noChangeArrowheads="1"/>
          </p:cNvSpPr>
          <p:nvPr/>
        </p:nvSpPr>
        <p:spPr bwMode="auto">
          <a:xfrm>
            <a:off x="4065588" y="2005013"/>
            <a:ext cx="2889250" cy="952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Пополнение запаса средств существования в следующие периоды</a:t>
            </a:r>
          </a:p>
        </p:txBody>
      </p:sp>
      <p:sp>
        <p:nvSpPr>
          <p:cNvPr id="18443" name="Line 16"/>
          <p:cNvSpPr>
            <a:spLocks noChangeShapeType="1"/>
          </p:cNvSpPr>
          <p:nvPr/>
        </p:nvSpPr>
        <p:spPr bwMode="auto">
          <a:xfrm>
            <a:off x="7380288" y="3048001"/>
            <a:ext cx="0" cy="25193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28689" name="Line 17"/>
          <p:cNvSpPr>
            <a:spLocks noChangeShapeType="1"/>
          </p:cNvSpPr>
          <p:nvPr/>
        </p:nvSpPr>
        <p:spPr bwMode="auto">
          <a:xfrm rot="5400000" flipH="1" flipV="1">
            <a:off x="6623051" y="4384676"/>
            <a:ext cx="0" cy="1476375"/>
          </a:xfrm>
          <a:prstGeom prst="line">
            <a:avLst/>
          </a:prstGeom>
          <a:noFill/>
          <a:ln w="28575">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7421" name="Text Box 19"/>
          <p:cNvSpPr txBox="1">
            <a:spLocks noChangeArrowheads="1"/>
          </p:cNvSpPr>
          <p:nvPr/>
        </p:nvSpPr>
        <p:spPr bwMode="auto">
          <a:xfrm>
            <a:off x="5448300" y="5229226"/>
            <a:ext cx="719138"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i="1" dirty="0">
                <a:latin typeface="Arial Rounded MT Bold" panose="020F0704030504030204" pitchFamily="34" charset="0"/>
              </a:rPr>
              <a:t>Le</a:t>
            </a:r>
            <a:r>
              <a:rPr lang="ru-RU" altLang="ru-RU" sz="1600" i="1" dirty="0"/>
              <a:t>, </a:t>
            </a:r>
            <a:r>
              <a:rPr lang="en-US" altLang="ru-RU" sz="1600" i="1" dirty="0">
                <a:latin typeface="Arial Rounded MT Bold" panose="020F0704030504030204" pitchFamily="34" charset="0"/>
              </a:rPr>
              <a:t>L</a:t>
            </a:r>
            <a:endParaRPr lang="ru-RU" altLang="ru-RU" sz="1600" i="1" dirty="0">
              <a:latin typeface="Arial Rounded MT Bold" panose="020F0704030504030204" pitchFamily="34" charset="0"/>
            </a:endParaRPr>
          </a:p>
        </p:txBody>
      </p:sp>
      <p:sp>
        <p:nvSpPr>
          <p:cNvPr id="18446" name="AutoShape 20"/>
          <p:cNvSpPr>
            <a:spLocks noChangeArrowheads="1"/>
          </p:cNvSpPr>
          <p:nvPr/>
        </p:nvSpPr>
        <p:spPr bwMode="auto">
          <a:xfrm>
            <a:off x="7940675" y="3394075"/>
            <a:ext cx="2438400" cy="1047750"/>
          </a:xfrm>
          <a:prstGeom prst="wedgeRoundRectCallout">
            <a:avLst>
              <a:gd name="adj1" fmla="val -73046"/>
              <a:gd name="adj2" fmla="val 43032"/>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dirty="0">
                <a:latin typeface="Arial Rounded MT Bold" panose="020F0704030504030204" pitchFamily="34" charset="0"/>
              </a:rPr>
              <a:t>Циклический период времени жизни («настоящее»)</a:t>
            </a:r>
          </a:p>
          <a:p>
            <a:pPr eaLnBrk="1" hangingPunct="1"/>
            <a:endParaRPr lang="ru-RU" altLang="ru-RU" sz="1600" dirty="0">
              <a:latin typeface="Arial Rounded MT Bold" panose="020F0704030504030204" pitchFamily="34" charset="0"/>
            </a:endParaRPr>
          </a:p>
        </p:txBody>
      </p:sp>
      <p:sp>
        <p:nvSpPr>
          <p:cNvPr id="18447" name="Text Box 21"/>
          <p:cNvSpPr txBox="1">
            <a:spLocks noChangeArrowheads="1"/>
          </p:cNvSpPr>
          <p:nvPr/>
        </p:nvSpPr>
        <p:spPr bwMode="auto">
          <a:xfrm>
            <a:off x="3636963" y="5045076"/>
            <a:ext cx="5016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i="1" dirty="0">
                <a:latin typeface="Arial Rounded MT Bold" panose="020F0704030504030204" pitchFamily="34" charset="0"/>
              </a:rPr>
              <a:t>0</a:t>
            </a:r>
          </a:p>
        </p:txBody>
      </p:sp>
      <p:sp>
        <p:nvSpPr>
          <p:cNvPr id="17424" name="Text Box 23"/>
          <p:cNvSpPr txBox="1">
            <a:spLocks noChangeArrowheads="1"/>
          </p:cNvSpPr>
          <p:nvPr/>
        </p:nvSpPr>
        <p:spPr bwMode="auto">
          <a:xfrm>
            <a:off x="6888163" y="5229226"/>
            <a:ext cx="4470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i="1" dirty="0">
                <a:latin typeface="Arial Rounded MT Bold" panose="020F0704030504030204" pitchFamily="34" charset="0"/>
              </a:rPr>
              <a:t>0'= </a:t>
            </a:r>
            <a:r>
              <a:rPr lang="ru-RU" altLang="ru-RU" sz="1600" dirty="0">
                <a:latin typeface="Arial Rounded MT Bold" panose="020F0704030504030204" pitchFamily="34" charset="0"/>
              </a:rPr>
              <a:t>'24часа', ‘неделя’… ‘год’, ‘жизнь’…</a:t>
            </a:r>
          </a:p>
          <a:p>
            <a:pPr eaLnBrk="1" hangingPunct="1"/>
            <a:endParaRPr lang="ru-RU" altLang="ru-RU" dirty="0">
              <a:latin typeface="Arial Rounded MT Bold" panose="020F0704030504030204" pitchFamily="34" charset="0"/>
            </a:endParaRPr>
          </a:p>
        </p:txBody>
      </p:sp>
      <p:sp>
        <p:nvSpPr>
          <p:cNvPr id="28680" name="Rectangle 8"/>
          <p:cNvSpPr>
            <a:spLocks noChangeArrowheads="1"/>
          </p:cNvSpPr>
          <p:nvPr/>
        </p:nvSpPr>
        <p:spPr bwMode="auto">
          <a:xfrm>
            <a:off x="4000500" y="3365501"/>
            <a:ext cx="1881188" cy="17573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28690" name="Line 18"/>
          <p:cNvSpPr>
            <a:spLocks noChangeShapeType="1"/>
          </p:cNvSpPr>
          <p:nvPr/>
        </p:nvSpPr>
        <p:spPr bwMode="auto">
          <a:xfrm>
            <a:off x="4010026" y="5127625"/>
            <a:ext cx="1870075" cy="0"/>
          </a:xfrm>
          <a:prstGeom prst="line">
            <a:avLst/>
          </a:prstGeom>
          <a:noFill/>
          <a:ln w="28575">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dirty="0"/>
          </a:p>
        </p:txBody>
      </p:sp>
      <p:grpSp>
        <p:nvGrpSpPr>
          <p:cNvPr id="2" name="Group 30"/>
          <p:cNvGrpSpPr>
            <a:grpSpLocks/>
          </p:cNvGrpSpPr>
          <p:nvPr/>
        </p:nvGrpSpPr>
        <p:grpSpPr bwMode="auto">
          <a:xfrm>
            <a:off x="5848351" y="3011489"/>
            <a:ext cx="614363" cy="555625"/>
            <a:chOff x="2724" y="1897"/>
            <a:chExt cx="387" cy="350"/>
          </a:xfrm>
        </p:grpSpPr>
        <p:sp>
          <p:nvSpPr>
            <p:cNvPr id="18462" name="Oval 22"/>
            <p:cNvSpPr>
              <a:spLocks noChangeArrowheads="1"/>
            </p:cNvSpPr>
            <p:nvPr/>
          </p:nvSpPr>
          <p:spPr bwMode="auto">
            <a:xfrm flipH="1" flipV="1">
              <a:off x="2724" y="2084"/>
              <a:ext cx="48" cy="55"/>
            </a:xfrm>
            <a:prstGeom prst="ellipse">
              <a:avLst/>
            </a:prstGeom>
            <a:solidFill>
              <a:srgbClr val="000000"/>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63" name="Text Box 24"/>
            <p:cNvSpPr txBox="1">
              <a:spLocks noChangeArrowheads="1"/>
            </p:cNvSpPr>
            <p:nvPr/>
          </p:nvSpPr>
          <p:spPr bwMode="auto">
            <a:xfrm>
              <a:off x="2795" y="1897"/>
              <a:ext cx="316"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i="1" dirty="0">
                  <a:latin typeface="Arial Rounded MT Bold" panose="020F0704030504030204" pitchFamily="34" charset="0"/>
                </a:rPr>
                <a:t>A</a:t>
              </a:r>
              <a:endParaRPr lang="ru-RU" altLang="ru-RU" sz="1600" i="1" dirty="0">
                <a:latin typeface="Arial Rounded MT Bold" panose="020F0704030504030204" pitchFamily="34" charset="0"/>
              </a:endParaRPr>
            </a:p>
          </p:txBody>
        </p:sp>
      </p:grpSp>
      <p:grpSp>
        <p:nvGrpSpPr>
          <p:cNvPr id="3" name="Group 28"/>
          <p:cNvGrpSpPr>
            <a:grpSpLocks/>
          </p:cNvGrpSpPr>
          <p:nvPr/>
        </p:nvGrpSpPr>
        <p:grpSpPr bwMode="auto">
          <a:xfrm>
            <a:off x="1749425" y="3143250"/>
            <a:ext cx="2266950" cy="1982788"/>
            <a:chOff x="142" y="1980"/>
            <a:chExt cx="1428" cy="1249"/>
          </a:xfrm>
        </p:grpSpPr>
        <p:sp>
          <p:nvSpPr>
            <p:cNvPr id="18459" name="AutoShape 11"/>
            <p:cNvSpPr>
              <a:spLocks/>
            </p:cNvSpPr>
            <p:nvPr/>
          </p:nvSpPr>
          <p:spPr bwMode="auto">
            <a:xfrm>
              <a:off x="1440" y="2122"/>
              <a:ext cx="111" cy="1107"/>
            </a:xfrm>
            <a:prstGeom prst="leftBrace">
              <a:avLst>
                <a:gd name="adj1" fmla="val 83108"/>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dirty="0"/>
            </a:p>
          </p:txBody>
        </p:sp>
        <p:sp>
          <p:nvSpPr>
            <p:cNvPr id="18460" name="AutoShape 12"/>
            <p:cNvSpPr>
              <a:spLocks noChangeArrowheads="1"/>
            </p:cNvSpPr>
            <p:nvPr/>
          </p:nvSpPr>
          <p:spPr bwMode="auto">
            <a:xfrm>
              <a:off x="142" y="1980"/>
              <a:ext cx="1149" cy="673"/>
            </a:xfrm>
            <a:prstGeom prst="wedgeRoundRectCallout">
              <a:avLst>
                <a:gd name="adj1" fmla="val 62667"/>
                <a:gd name="adj2" fmla="val 54014"/>
                <a:gd name="adj3" fmla="val 16667"/>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latin typeface="Arial Rounded MT Bold" panose="020F0704030504030204" pitchFamily="34" charset="0"/>
                </a:rPr>
                <a:t>Произведенное «сейчас» для жизни «потом»</a:t>
              </a:r>
            </a:p>
          </p:txBody>
        </p:sp>
        <p:sp>
          <p:nvSpPr>
            <p:cNvPr id="18461" name="Text Box 25"/>
            <p:cNvSpPr txBox="1">
              <a:spLocks noChangeArrowheads="1"/>
            </p:cNvSpPr>
            <p:nvPr/>
          </p:nvSpPr>
          <p:spPr bwMode="auto">
            <a:xfrm>
              <a:off x="1254" y="2084"/>
              <a:ext cx="316"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i="1" dirty="0">
                  <a:latin typeface="Arial Rounded MT Bold" panose="020F0704030504030204" pitchFamily="34" charset="0"/>
                </a:rPr>
                <a:t>Q</a:t>
              </a:r>
              <a:endParaRPr lang="ru-RU" altLang="ru-RU" sz="1600" dirty="0">
                <a:latin typeface="Arial Rounded MT Bold" panose="020F0704030504030204" pitchFamily="34" charset="0"/>
              </a:endParaRPr>
            </a:p>
          </p:txBody>
        </p:sp>
      </p:grpSp>
      <p:sp>
        <p:nvSpPr>
          <p:cNvPr id="17429" name="Text Box 26"/>
          <p:cNvSpPr txBox="1">
            <a:spLocks noChangeArrowheads="1"/>
          </p:cNvSpPr>
          <p:nvPr/>
        </p:nvSpPr>
        <p:spPr bwMode="auto">
          <a:xfrm>
            <a:off x="3348039" y="2820988"/>
            <a:ext cx="942975"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i="1" dirty="0">
                <a:latin typeface="Arial Rounded MT Bold" panose="020F0704030504030204" pitchFamily="34" charset="0"/>
              </a:rPr>
              <a:t>Q</a:t>
            </a:r>
            <a:r>
              <a:rPr lang="en-US" altLang="ru-RU" sz="1600" i="1" baseline="30000" dirty="0">
                <a:latin typeface="Arial Rounded MT Bold" panose="020F0704030504030204" pitchFamily="34" charset="0"/>
              </a:rPr>
              <a:t>max</a:t>
            </a:r>
            <a:endParaRPr lang="ru-RU" altLang="ru-RU" sz="1600" i="1" baseline="30000" dirty="0">
              <a:latin typeface="Arial Rounded MT Bold" panose="020F0704030504030204" pitchFamily="34" charset="0"/>
            </a:endParaRPr>
          </a:p>
        </p:txBody>
      </p:sp>
      <p:sp>
        <p:nvSpPr>
          <p:cNvPr id="17430" name="Line 29"/>
          <p:cNvSpPr>
            <a:spLocks noChangeShapeType="1"/>
          </p:cNvSpPr>
          <p:nvPr/>
        </p:nvSpPr>
        <p:spPr bwMode="auto">
          <a:xfrm flipV="1">
            <a:off x="4017963" y="5010150"/>
            <a:ext cx="3378200" cy="0"/>
          </a:xfrm>
          <a:prstGeom prst="line">
            <a:avLst/>
          </a:prstGeom>
          <a:noFill/>
          <a:ln w="38100">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endParaRPr lang="ru-RU" dirty="0"/>
          </a:p>
        </p:txBody>
      </p:sp>
      <p:sp>
        <p:nvSpPr>
          <p:cNvPr id="17431" name="AutoShape 32"/>
          <p:cNvSpPr>
            <a:spLocks noChangeArrowheads="1"/>
          </p:cNvSpPr>
          <p:nvPr/>
        </p:nvSpPr>
        <p:spPr bwMode="auto">
          <a:xfrm>
            <a:off x="7639050" y="1752600"/>
            <a:ext cx="3028950" cy="990600"/>
          </a:xfrm>
          <a:prstGeom prst="wedgeRoundRectCallout">
            <a:avLst>
              <a:gd name="adj1" fmla="val -77884"/>
              <a:gd name="adj2" fmla="val 159616"/>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dirty="0">
                <a:solidFill>
                  <a:srgbClr val="FF3300"/>
                </a:solidFill>
              </a:rPr>
              <a:t>ВНИМАНИЕ</a:t>
            </a:r>
            <a:r>
              <a:rPr lang="ru-RU" altLang="ru-RU" dirty="0"/>
              <a:t>: </a:t>
            </a:r>
            <a:br>
              <a:rPr lang="ru-RU" altLang="ru-RU" dirty="0"/>
            </a:br>
            <a:r>
              <a:rPr lang="ru-RU" altLang="ru-RU" dirty="0"/>
              <a:t>ВРЕМЯ ТРУДА ЗДЕСЬ</a:t>
            </a:r>
            <a:br>
              <a:rPr lang="ru-RU" altLang="ru-RU" dirty="0"/>
            </a:br>
            <a:r>
              <a:rPr lang="ru-RU" altLang="ru-RU" dirty="0"/>
              <a:t> «СПРАВА НАЛЕВО»</a:t>
            </a:r>
          </a:p>
        </p:txBody>
      </p:sp>
      <p:sp>
        <p:nvSpPr>
          <p:cNvPr id="29" name="TextBox 28"/>
          <p:cNvSpPr txBox="1">
            <a:spLocks noChangeArrowheads="1"/>
          </p:cNvSpPr>
          <p:nvPr/>
        </p:nvSpPr>
        <p:spPr bwMode="auto">
          <a:xfrm>
            <a:off x="4581525" y="4614864"/>
            <a:ext cx="9286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t>Досуг </a:t>
            </a:r>
          </a:p>
        </p:txBody>
      </p:sp>
      <p:sp>
        <p:nvSpPr>
          <p:cNvPr id="30" name="Line 29"/>
          <p:cNvSpPr>
            <a:spLocks noChangeShapeType="1"/>
          </p:cNvSpPr>
          <p:nvPr/>
        </p:nvSpPr>
        <p:spPr bwMode="auto">
          <a:xfrm>
            <a:off x="4024313" y="5081589"/>
            <a:ext cx="3371850" cy="1587"/>
          </a:xfrm>
          <a:prstGeom prst="line">
            <a:avLst/>
          </a:prstGeom>
          <a:noFill/>
          <a:ln w="38100">
            <a:solidFill>
              <a:schemeClr val="tx1"/>
            </a:solidFill>
            <a:round/>
            <a:headEnd type="stealth" w="med" len="med"/>
            <a:tailEnd/>
          </a:ln>
          <a:extLst>
            <a:ext uri="{909E8E84-426E-40DD-AFC4-6F175D3DCCD1}">
              <a14:hiddenFill xmlns:a14="http://schemas.microsoft.com/office/drawing/2010/main">
                <a:noFill/>
              </a14:hiddenFill>
            </a:ext>
          </a:extLst>
        </p:spPr>
        <p:txBody>
          <a:bodyPr/>
          <a:lstStyle/>
          <a:p>
            <a:endParaRPr lang="ru-RU" dirty="0"/>
          </a:p>
        </p:txBody>
      </p:sp>
      <p:sp>
        <p:nvSpPr>
          <p:cNvPr id="33" name="TextBox 32"/>
          <p:cNvSpPr txBox="1">
            <a:spLocks noChangeArrowheads="1"/>
          </p:cNvSpPr>
          <p:nvPr/>
        </p:nvSpPr>
        <p:spPr bwMode="auto">
          <a:xfrm>
            <a:off x="6232525" y="4614864"/>
            <a:ext cx="9286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dirty="0"/>
              <a:t>Труд </a:t>
            </a:r>
          </a:p>
        </p:txBody>
      </p:sp>
      <p:sp>
        <p:nvSpPr>
          <p:cNvPr id="4" name="TextBox 3"/>
          <p:cNvSpPr txBox="1"/>
          <p:nvPr/>
        </p:nvSpPr>
        <p:spPr>
          <a:xfrm>
            <a:off x="530787" y="1542871"/>
            <a:ext cx="2932726" cy="1200329"/>
          </a:xfrm>
          <a:prstGeom prst="rect">
            <a:avLst/>
          </a:prstGeom>
          <a:noFill/>
        </p:spPr>
        <p:txBody>
          <a:bodyPr wrap="none" rtlCol="0">
            <a:spAutoFit/>
          </a:bodyPr>
          <a:lstStyle/>
          <a:p>
            <a:r>
              <a:rPr lang="ru-RU" sz="2400" b="1" dirty="0" smtClean="0">
                <a:solidFill>
                  <a:srgbClr val="FF0000"/>
                </a:solidFill>
              </a:rPr>
              <a:t>Внимание еще раз:</a:t>
            </a:r>
          </a:p>
          <a:p>
            <a:r>
              <a:rPr lang="ru-RU" sz="2400" b="1" dirty="0" smtClean="0">
                <a:solidFill>
                  <a:srgbClr val="FF0000"/>
                </a:solidFill>
              </a:rPr>
              <a:t>Это </a:t>
            </a:r>
            <a:r>
              <a:rPr lang="ru-RU" sz="2400" b="1" u="sng" dirty="0" smtClean="0">
                <a:solidFill>
                  <a:srgbClr val="FF0000"/>
                </a:solidFill>
              </a:rPr>
              <a:t>не</a:t>
            </a:r>
            <a:r>
              <a:rPr lang="ru-RU" sz="2400" b="1" dirty="0" smtClean="0">
                <a:solidFill>
                  <a:srgbClr val="FF0000"/>
                </a:solidFill>
              </a:rPr>
              <a:t> модель</a:t>
            </a:r>
          </a:p>
          <a:p>
            <a:r>
              <a:rPr lang="ru-RU" sz="2400" b="1" dirty="0" smtClean="0">
                <a:solidFill>
                  <a:srgbClr val="FF0000"/>
                </a:solidFill>
              </a:rPr>
              <a:t> «Экономика Крузо»</a:t>
            </a:r>
            <a:endParaRPr lang="ru-RU" sz="2400" b="1" dirty="0">
              <a:solidFill>
                <a:srgbClr val="FF0000"/>
              </a:solidFill>
            </a:endParaRPr>
          </a:p>
        </p:txBody>
      </p:sp>
    </p:spTree>
    <p:extLst>
      <p:ext uri="{BB962C8B-B14F-4D97-AF65-F5344CB8AC3E}">
        <p14:creationId xmlns:p14="http://schemas.microsoft.com/office/powerpoint/2010/main" val="34048565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30"/>
                                        </p:tgtEl>
                                        <p:attrNameLst>
                                          <p:attrName>style.visibility</p:attrName>
                                        </p:attrNameLst>
                                      </p:cBhvr>
                                      <p:to>
                                        <p:strVal val="visible"/>
                                      </p:to>
                                    </p:set>
                                    <p:animEffect transition="in" filter="wipe(left)">
                                      <p:cBhvr>
                                        <p:cTn id="7" dur="500"/>
                                        <p:tgtEl>
                                          <p:spTgt spid="1743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412"/>
                                        </p:tgtEl>
                                        <p:attrNameLst>
                                          <p:attrName>style.visibility</p:attrName>
                                        </p:attrNameLst>
                                      </p:cBhvr>
                                      <p:to>
                                        <p:strVal val="visible"/>
                                      </p:to>
                                    </p:set>
                                    <p:animEffect transition="in" filter="wipe(down)">
                                      <p:cBhvr>
                                        <p:cTn id="10" dur="500"/>
                                        <p:tgtEl>
                                          <p:spTgt spid="17412"/>
                                        </p:tgtEl>
                                      </p:cBhvr>
                                    </p:animEffect>
                                  </p:childTnLst>
                                </p:cTn>
                              </p:par>
                            </p:childTnLst>
                          </p:cTn>
                        </p:par>
                        <p:par>
                          <p:cTn id="11" fill="hold" nodeType="afterGroup">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7418"/>
                                        </p:tgtEl>
                                        <p:attrNameLst>
                                          <p:attrName>style.visibility</p:attrName>
                                        </p:attrNameLst>
                                      </p:cBhvr>
                                      <p:to>
                                        <p:strVal val="visible"/>
                                      </p:to>
                                    </p:set>
                                    <p:animEffect transition="in" filter="wipe(down)">
                                      <p:cBhvr>
                                        <p:cTn id="14" dur="500"/>
                                        <p:tgtEl>
                                          <p:spTgt spid="17418"/>
                                        </p:tgtEl>
                                      </p:cBhvr>
                                    </p:animEffect>
                                  </p:childTnLst>
                                </p:cTn>
                              </p:par>
                              <p:par>
                                <p:cTn id="15" presetID="22" presetClass="entr" presetSubtype="8" fill="hold" grpId="2"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424"/>
                                        </p:tgtEl>
                                        <p:attrNameLst>
                                          <p:attrName>style.visibility</p:attrName>
                                        </p:attrNameLst>
                                      </p:cBhvr>
                                      <p:to>
                                        <p:strVal val="visible"/>
                                      </p:to>
                                    </p:set>
                                    <p:animEffect transition="in" filter="wipe(left)">
                                      <p:cBhvr>
                                        <p:cTn id="21" dur="500"/>
                                        <p:tgtEl>
                                          <p:spTgt spid="1742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7413"/>
                                        </p:tgtEl>
                                        <p:attrNameLst>
                                          <p:attrName>style.visibility</p:attrName>
                                        </p:attrNameLst>
                                      </p:cBhvr>
                                      <p:to>
                                        <p:strVal val="visible"/>
                                      </p:to>
                                    </p:set>
                                    <p:animEffect transition="in" filter="wipe(down)">
                                      <p:cBhvr>
                                        <p:cTn id="26" dur="500"/>
                                        <p:tgtEl>
                                          <p:spTgt spid="174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right)">
                                      <p:cBhvr>
                                        <p:cTn id="29" dur="500"/>
                                        <p:tgtEl>
                                          <p:spTgt spid="30"/>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7431"/>
                                        </p:tgtEl>
                                        <p:attrNameLst>
                                          <p:attrName>style.visibility</p:attrName>
                                        </p:attrNameLst>
                                      </p:cBhvr>
                                      <p:to>
                                        <p:strVal val="visible"/>
                                      </p:to>
                                    </p:set>
                                    <p:animEffect transition="in" filter="wipe(down)">
                                      <p:cBhvr>
                                        <p:cTn id="32" dur="500"/>
                                        <p:tgtEl>
                                          <p:spTgt spid="17431"/>
                                        </p:tgtEl>
                                      </p:cBhvr>
                                    </p:animEffect>
                                  </p:childTnLst>
                                </p:cTn>
                              </p:par>
                              <p:par>
                                <p:cTn id="33" presetID="22" presetClass="entr" presetSubtype="2" fill="hold" grpId="1"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right)">
                                      <p:cBhvr>
                                        <p:cTn id="35" dur="500"/>
                                        <p:tgtEl>
                                          <p:spTgt spid="33"/>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1844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844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down)">
                                      <p:cBhvr>
                                        <p:cTn id="44" dur="500"/>
                                        <p:tgtEl>
                                          <p:spTgt spid="2"/>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8680"/>
                                        </p:tgtEl>
                                        <p:attrNameLst>
                                          <p:attrName>style.visibility</p:attrName>
                                        </p:attrNameLst>
                                      </p:cBhvr>
                                      <p:to>
                                        <p:strVal val="visible"/>
                                      </p:to>
                                    </p:set>
                                    <p:animEffect transition="in" filter="wipe(up)">
                                      <p:cBhvr>
                                        <p:cTn id="47" dur="500"/>
                                        <p:tgtEl>
                                          <p:spTgt spid="2868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8681"/>
                                        </p:tgtEl>
                                        <p:attrNameLst>
                                          <p:attrName>style.visibility</p:attrName>
                                        </p:attrNameLst>
                                      </p:cBhvr>
                                      <p:to>
                                        <p:strVal val="visible"/>
                                      </p:to>
                                    </p:set>
                                    <p:animEffect transition="in" filter="wipe(up)">
                                      <p:cBhvr>
                                        <p:cTn id="50" dur="500"/>
                                        <p:tgtEl>
                                          <p:spTgt spid="28681"/>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8689"/>
                                        </p:tgtEl>
                                        <p:attrNameLst>
                                          <p:attrName>style.visibility</p:attrName>
                                        </p:attrNameLst>
                                      </p:cBhvr>
                                      <p:to>
                                        <p:strVal val="visible"/>
                                      </p:to>
                                    </p:set>
                                    <p:animEffect transition="in" filter="wipe(down)">
                                      <p:cBhvr>
                                        <p:cTn id="53" dur="500"/>
                                        <p:tgtEl>
                                          <p:spTgt spid="28689"/>
                                        </p:tgtEl>
                                      </p:cBhvr>
                                    </p:animEffect>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28685"/>
                                        </p:tgtEl>
                                        <p:attrNameLst>
                                          <p:attrName>style.visibility</p:attrName>
                                        </p:attrNameLst>
                                      </p:cBhvr>
                                      <p:to>
                                        <p:strVal val="visible"/>
                                      </p:to>
                                    </p:set>
                                    <p:animEffect transition="in" filter="wipe(up)">
                                      <p:cBhvr>
                                        <p:cTn id="57" dur="500"/>
                                        <p:tgtEl>
                                          <p:spTgt spid="28685"/>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7429"/>
                                        </p:tgtEl>
                                        <p:attrNameLst>
                                          <p:attrName>style.visibility</p:attrName>
                                        </p:attrNameLst>
                                      </p:cBhvr>
                                      <p:to>
                                        <p:strVal val="visible"/>
                                      </p:to>
                                    </p:set>
                                    <p:animEffect transition="in" filter="wipe(up)">
                                      <p:cBhvr>
                                        <p:cTn id="60" dur="500"/>
                                        <p:tgtEl>
                                          <p:spTgt spid="17429"/>
                                        </p:tgtEl>
                                      </p:cBhvr>
                                    </p:animEffect>
                                  </p:childTnLst>
                                </p:cTn>
                              </p:par>
                              <p:par>
                                <p:cTn id="61" presetID="22" presetClass="entr" presetSubtype="2" fill="hold"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500"/>
                                        <p:tgtEl>
                                          <p:spTgt spid="3"/>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8682"/>
                                        </p:tgtEl>
                                        <p:attrNameLst>
                                          <p:attrName>style.visibility</p:attrName>
                                        </p:attrNameLst>
                                      </p:cBhvr>
                                      <p:to>
                                        <p:strVal val="visible"/>
                                      </p:to>
                                    </p:set>
                                    <p:animEffect transition="in" filter="wipe(up)">
                                      <p:cBhvr>
                                        <p:cTn id="66" dur="500"/>
                                        <p:tgtEl>
                                          <p:spTgt spid="28682"/>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686"/>
                                        </p:tgtEl>
                                        <p:attrNameLst>
                                          <p:attrName>style.visibility</p:attrName>
                                        </p:attrNameLst>
                                      </p:cBhvr>
                                      <p:to>
                                        <p:strVal val="visible"/>
                                      </p:to>
                                    </p:set>
                                    <p:animEffect transition="in" filter="wipe(right)">
                                      <p:cBhvr>
                                        <p:cTn id="69" dur="500"/>
                                        <p:tgtEl>
                                          <p:spTgt spid="2868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8690"/>
                                        </p:tgtEl>
                                        <p:attrNameLst>
                                          <p:attrName>style.visibility</p:attrName>
                                        </p:attrNameLst>
                                      </p:cBhvr>
                                      <p:to>
                                        <p:strVal val="visible"/>
                                      </p:to>
                                    </p:set>
                                    <p:animEffect transition="in" filter="wipe(down)">
                                      <p:cBhvr>
                                        <p:cTn id="72" dur="500"/>
                                        <p:tgtEl>
                                          <p:spTgt spid="28690"/>
                                        </p:tgtEl>
                                      </p:cBhvr>
                                    </p:animEffect>
                                  </p:childTnLst>
                                </p:cTn>
                              </p:par>
                              <p:par>
                                <p:cTn id="73" presetID="4" presetClass="exit" presetSubtype="16" fill="hold" grpId="0" nodeType="withEffect">
                                  <p:stCondLst>
                                    <p:cond delay="0"/>
                                  </p:stCondLst>
                                  <p:childTnLst>
                                    <p:animEffect transition="out" filter="box(in)">
                                      <p:cBhvr>
                                        <p:cTn id="74" dur="500"/>
                                        <p:tgtEl>
                                          <p:spTgt spid="29"/>
                                        </p:tgtEl>
                                      </p:cBhvr>
                                    </p:animEffect>
                                    <p:set>
                                      <p:cBhvr>
                                        <p:cTn id="75" dur="1" fill="hold">
                                          <p:stCondLst>
                                            <p:cond delay="499"/>
                                          </p:stCondLst>
                                        </p:cTn>
                                        <p:tgtEl>
                                          <p:spTgt spid="29"/>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30"/>
                                        </p:tgtEl>
                                      </p:cBhvr>
                                    </p:animEffect>
                                    <p:set>
                                      <p:cBhvr>
                                        <p:cTn id="78" dur="1" fill="hold">
                                          <p:stCondLst>
                                            <p:cond delay="499"/>
                                          </p:stCondLst>
                                        </p:cTn>
                                        <p:tgtEl>
                                          <p:spTgt spid="30"/>
                                        </p:tgtEl>
                                        <p:attrNameLst>
                                          <p:attrName>style.visibility</p:attrName>
                                        </p:attrNameLst>
                                      </p:cBhvr>
                                      <p:to>
                                        <p:strVal val="hidden"/>
                                      </p:to>
                                    </p:set>
                                  </p:childTnLst>
                                </p:cTn>
                              </p:par>
                              <p:par>
                                <p:cTn id="79" presetID="4" presetClass="exit" presetSubtype="16" fill="hold" grpId="1" nodeType="withEffect">
                                  <p:stCondLst>
                                    <p:cond delay="0"/>
                                  </p:stCondLst>
                                  <p:childTnLst>
                                    <p:animEffect transition="out" filter="box(in)">
                                      <p:cBhvr>
                                        <p:cTn id="80" dur="500"/>
                                        <p:tgtEl>
                                          <p:spTgt spid="29"/>
                                        </p:tgtEl>
                                      </p:cBhvr>
                                    </p:animEffect>
                                    <p:set>
                                      <p:cBhvr>
                                        <p:cTn id="81" dur="1" fill="hold">
                                          <p:stCondLst>
                                            <p:cond delay="499"/>
                                          </p:stCondLst>
                                        </p:cTn>
                                        <p:tgtEl>
                                          <p:spTgt spid="29"/>
                                        </p:tgtEl>
                                        <p:attrNameLst>
                                          <p:attrName>style.visibility</p:attrName>
                                        </p:attrNameLst>
                                      </p:cBhvr>
                                      <p:to>
                                        <p:strVal val="hidden"/>
                                      </p:to>
                                    </p:set>
                                  </p:childTnLst>
                                </p:cTn>
                              </p:par>
                              <p:par>
                                <p:cTn id="82" presetID="4" presetClass="exit" presetSubtype="16" fill="hold" grpId="0" nodeType="withEffect">
                                  <p:stCondLst>
                                    <p:cond delay="0"/>
                                  </p:stCondLst>
                                  <p:childTnLst>
                                    <p:animEffect transition="out" filter="box(in)">
                                      <p:cBhvr>
                                        <p:cTn id="83" dur="500"/>
                                        <p:tgtEl>
                                          <p:spTgt spid="33"/>
                                        </p:tgtEl>
                                      </p:cBhvr>
                                    </p:animEffect>
                                    <p:set>
                                      <p:cBhvr>
                                        <p:cTn id="84" dur="1" fill="hold">
                                          <p:stCondLst>
                                            <p:cond delay="499"/>
                                          </p:stCondLst>
                                        </p:cTn>
                                        <p:tgtEl>
                                          <p:spTgt spid="33"/>
                                        </p:tgtEl>
                                        <p:attrNameLst>
                                          <p:attrName>style.visibility</p:attrName>
                                        </p:attrNameLst>
                                      </p:cBhvr>
                                      <p:to>
                                        <p:strVal val="hidden"/>
                                      </p:to>
                                    </p:set>
                                  </p:childTnLst>
                                </p:cTn>
                              </p:par>
                              <p:par>
                                <p:cTn id="85" presetID="4" presetClass="exit" presetSubtype="16" fill="hold" grpId="1" nodeType="withEffect">
                                  <p:stCondLst>
                                    <p:cond delay="0"/>
                                  </p:stCondLst>
                                  <p:childTnLst>
                                    <p:animEffect transition="out" filter="box(in)">
                                      <p:cBhvr>
                                        <p:cTn id="86" dur="500"/>
                                        <p:tgtEl>
                                          <p:spTgt spid="17430"/>
                                        </p:tgtEl>
                                      </p:cBhvr>
                                    </p:animEffect>
                                    <p:set>
                                      <p:cBhvr>
                                        <p:cTn id="87" dur="1" fill="hold">
                                          <p:stCondLst>
                                            <p:cond delay="499"/>
                                          </p:stCondLst>
                                        </p:cTn>
                                        <p:tgtEl>
                                          <p:spTgt spid="17430"/>
                                        </p:tgtEl>
                                        <p:attrNameLst>
                                          <p:attrName>style.visibility</p:attrName>
                                        </p:attrNameLst>
                                      </p:cBhvr>
                                      <p:to>
                                        <p:strVal val="hidden"/>
                                      </p:to>
                                    </p:set>
                                  </p:childTnLst>
                                </p:cTn>
                              </p:par>
                              <p:par>
                                <p:cTn id="88" presetID="22" presetClass="entr" presetSubtype="4" fill="hold" grpId="0" nodeType="withEffect">
                                  <p:stCondLst>
                                    <p:cond delay="0"/>
                                  </p:stCondLst>
                                  <p:childTnLst>
                                    <p:set>
                                      <p:cBhvr>
                                        <p:cTn id="89" dur="1" fill="hold">
                                          <p:stCondLst>
                                            <p:cond delay="0"/>
                                          </p:stCondLst>
                                        </p:cTn>
                                        <p:tgtEl>
                                          <p:spTgt spid="17421"/>
                                        </p:tgtEl>
                                        <p:attrNameLst>
                                          <p:attrName>style.visibility</p:attrName>
                                        </p:attrNameLst>
                                      </p:cBhvr>
                                      <p:to>
                                        <p:strVal val="visible"/>
                                      </p:to>
                                    </p:set>
                                    <p:animEffect transition="in" filter="wipe(down)">
                                      <p:cBhvr>
                                        <p:cTn id="90" dur="500"/>
                                        <p:tgtEl>
                                          <p:spTgt spid="17421"/>
                                        </p:tgtEl>
                                      </p:cBhvr>
                                    </p:animEffec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p:bldP spid="17413" grpId="0" animBg="1"/>
      <p:bldP spid="28681" grpId="0" animBg="1"/>
      <p:bldP spid="28682" grpId="0" animBg="1"/>
      <p:bldP spid="28685" grpId="0" animBg="1"/>
      <p:bldP spid="28686" grpId="0" animBg="1"/>
      <p:bldP spid="17418" grpId="0" animBg="1"/>
      <p:bldP spid="18443" grpId="0" animBg="1"/>
      <p:bldP spid="28689" grpId="0" animBg="1"/>
      <p:bldP spid="17421" grpId="0"/>
      <p:bldP spid="18446" grpId="0" animBg="1"/>
      <p:bldP spid="17424" grpId="0"/>
      <p:bldP spid="28680" grpId="0" animBg="1"/>
      <p:bldP spid="28690" grpId="0" animBg="1"/>
      <p:bldP spid="17429" grpId="0"/>
      <p:bldP spid="17430" grpId="0" animBg="1"/>
      <p:bldP spid="17430" grpId="1" animBg="1"/>
      <p:bldP spid="17431" grpId="0" animBg="1"/>
      <p:bldP spid="29" grpId="0"/>
      <p:bldP spid="29" grpId="1"/>
      <p:bldP spid="29" grpId="2"/>
      <p:bldP spid="30" grpId="0" animBg="1"/>
      <p:bldP spid="30" grpId="1" animBg="1"/>
      <p:bldP spid="33" grpId="0"/>
      <p:bldP spid="33" grpId="1"/>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lvl="0" algn="ctr"/>
            <a:r>
              <a:rPr lang="ru-RU" altLang="ru-RU" sz="3200" b="1" dirty="0" smtClean="0">
                <a:latin typeface="Arial" panose="020B0604020202020204" pitchFamily="34" charset="0"/>
                <a:ea typeface="Times New Roman" panose="02020603050405020304" pitchFamily="18" charset="0"/>
                <a:hlinkClick r:id="rId2" action="ppaction://hlinksldjump"/>
              </a:rPr>
              <a:t>Стратегические </a:t>
            </a:r>
            <a:r>
              <a:rPr lang="ru-RU" altLang="ru-RU" sz="3200" b="1" dirty="0">
                <a:latin typeface="Arial" panose="020B0604020202020204" pitchFamily="34" charset="0"/>
                <a:ea typeface="Times New Roman" panose="02020603050405020304" pitchFamily="18" charset="0"/>
                <a:hlinkClick r:id="rId2" action="ppaction://hlinksldjump"/>
              </a:rPr>
              <a:t>выборы хозяйствующего субъекта в мире </a:t>
            </a:r>
            <a:r>
              <a:rPr lang="ru-RU" altLang="ru-RU" sz="3200" b="1" dirty="0" smtClean="0">
                <a:latin typeface="Arial" panose="020B0604020202020204" pitchFamily="34" charset="0"/>
                <a:ea typeface="Times New Roman" panose="02020603050405020304" pitchFamily="18" charset="0"/>
                <a:hlinkClick r:id="rId2" action="ppaction://hlinksldjump"/>
              </a:rPr>
              <a:t>ценностей</a:t>
            </a:r>
            <a:endParaRPr lang="ru-RU" sz="3200" dirty="0"/>
          </a:p>
        </p:txBody>
      </p:sp>
      <p:sp>
        <p:nvSpPr>
          <p:cNvPr id="4" name="Rectangle 2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9" name="Рисунок 28"/>
          <p:cNvPicPr>
            <a:picLocks noChangeAspect="1"/>
          </p:cNvPicPr>
          <p:nvPr/>
        </p:nvPicPr>
        <p:blipFill>
          <a:blip r:embed="rId3"/>
          <a:stretch>
            <a:fillRect/>
          </a:stretch>
        </p:blipFill>
        <p:spPr>
          <a:xfrm>
            <a:off x="-9537" y="1638299"/>
            <a:ext cx="12515301" cy="5347447"/>
          </a:xfrm>
          <a:prstGeom prst="rect">
            <a:avLst/>
          </a:prstGeom>
        </p:spPr>
      </p:pic>
      <p:cxnSp>
        <p:nvCxnSpPr>
          <p:cNvPr id="5" name="Прямая соединительная линия 4"/>
          <p:cNvCxnSpPr/>
          <p:nvPr/>
        </p:nvCxnSpPr>
        <p:spPr>
          <a:xfrm>
            <a:off x="8336968" y="5977226"/>
            <a:ext cx="530942" cy="0"/>
          </a:xfrm>
          <a:prstGeom prst="line">
            <a:avLst/>
          </a:prstGeom>
          <a:ln w="41275">
            <a:solidFill>
              <a:schemeClr val="tx1"/>
            </a:solidFill>
            <a:head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09719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423" y="172620"/>
            <a:ext cx="10515600" cy="1325563"/>
          </a:xfrm>
        </p:spPr>
        <p:txBody>
          <a:bodyPr>
            <a:normAutofit/>
          </a:bodyPr>
          <a:lstStyle/>
          <a:p>
            <a:pPr algn="ctr"/>
            <a:r>
              <a:rPr lang="ru-RU" sz="3600" b="1" dirty="0" smtClean="0">
                <a:hlinkClick r:id="rId2" action="ppaction://hlinksldjump"/>
              </a:rPr>
              <a:t>Альтернативные издержки «стрекоза и муравей» (фундамент </a:t>
            </a:r>
            <a:r>
              <a:rPr lang="ru-RU" b="1" dirty="0" smtClean="0">
                <a:solidFill>
                  <a:srgbClr val="FF0000"/>
                </a:solidFill>
                <a:hlinkClick r:id="rId2" action="ppaction://hlinksldjump"/>
              </a:rPr>
              <a:t>всего</a:t>
            </a:r>
            <a:r>
              <a:rPr lang="ru-RU" b="1" dirty="0" smtClean="0">
                <a:hlinkClick r:id="rId2" action="ppaction://hlinksldjump"/>
              </a:rPr>
              <a:t> </a:t>
            </a:r>
            <a:r>
              <a:rPr lang="ru-RU" sz="3600" b="1" dirty="0" smtClean="0">
                <a:hlinkClick r:id="rId2" action="ppaction://hlinksldjump"/>
              </a:rPr>
              <a:t>в экономике)</a:t>
            </a:r>
            <a:endParaRPr lang="ru-RU" sz="3600" b="1" dirty="0"/>
          </a:p>
        </p:txBody>
      </p:sp>
      <p:pic>
        <p:nvPicPr>
          <p:cNvPr id="13314" name="Picture 2" descr="C:\Users\asus\Desktop\добавки к ОУ\экономика Ивана.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337" y="1498182"/>
            <a:ext cx="12065960" cy="476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018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left)">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643404"/>
          </a:xfrm>
        </p:spPr>
        <p:txBody>
          <a:bodyPr>
            <a:normAutofit/>
          </a:bodyPr>
          <a:lstStyle/>
          <a:p>
            <a:pPr algn="ctr"/>
            <a:r>
              <a:rPr lang="ru-RU" sz="3600" dirty="0" smtClean="0">
                <a:hlinkClick r:id="rId2" action="ppaction://hlinksldjump"/>
              </a:rPr>
              <a:t>Обмен: купля-продажа и рента</a:t>
            </a:r>
            <a:endParaRPr lang="ru-RU" sz="3600" dirty="0"/>
          </a:p>
        </p:txBody>
      </p:sp>
      <p:pic>
        <p:nvPicPr>
          <p:cNvPr id="1026" name="Picture 2" descr="C:\Users\asus\Desktop\добавки к ОУ\купля и аренда.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58" y="1102659"/>
            <a:ext cx="11156782" cy="446442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934200" y="5567082"/>
            <a:ext cx="4488729" cy="1323439"/>
          </a:xfrm>
          <a:prstGeom prst="rect">
            <a:avLst/>
          </a:prstGeom>
          <a:noFill/>
        </p:spPr>
        <p:txBody>
          <a:bodyPr wrap="none" rtlCol="0">
            <a:spAutoFit/>
          </a:bodyPr>
          <a:lstStyle/>
          <a:p>
            <a:r>
              <a:rPr lang="ru-RU" sz="2000" b="1" dirty="0"/>
              <a:t>+Лизинг: 3+1+1</a:t>
            </a:r>
          </a:p>
          <a:p>
            <a:r>
              <a:rPr lang="ru-RU" sz="2000" b="1" dirty="0" smtClean="0"/>
              <a:t>3: продавец </a:t>
            </a:r>
            <a:r>
              <a:rPr lang="ru-RU" sz="2000" b="1" dirty="0"/>
              <a:t>+ покупатель + арендатор</a:t>
            </a:r>
          </a:p>
          <a:p>
            <a:r>
              <a:rPr lang="ru-RU" sz="2000" b="1" dirty="0" smtClean="0"/>
              <a:t>+1: банк</a:t>
            </a:r>
            <a:endParaRPr lang="ru-RU" sz="2000" b="1" dirty="0"/>
          </a:p>
          <a:p>
            <a:r>
              <a:rPr lang="ru-RU" sz="2000" b="1" dirty="0" smtClean="0"/>
              <a:t>+1: страховая </a:t>
            </a:r>
            <a:r>
              <a:rPr lang="ru-RU" sz="2000" b="1" dirty="0"/>
              <a:t>компания</a:t>
            </a:r>
          </a:p>
        </p:txBody>
      </p:sp>
      <p:sp>
        <p:nvSpPr>
          <p:cNvPr id="5" name="Text Box 4"/>
          <p:cNvSpPr txBox="1">
            <a:spLocks noChangeArrowheads="1"/>
          </p:cNvSpPr>
          <p:nvPr/>
        </p:nvSpPr>
        <p:spPr bwMode="auto">
          <a:xfrm>
            <a:off x="396653" y="5661211"/>
            <a:ext cx="53303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altLang="ru-RU" sz="2000" b="1" dirty="0">
                <a:solidFill>
                  <a:srgbClr val="620000"/>
                </a:solidFill>
              </a:rPr>
              <a:t>Что </a:t>
            </a:r>
            <a:r>
              <a:rPr lang="ru-RU" altLang="ru-RU" sz="2000" b="1" dirty="0" smtClean="0">
                <a:solidFill>
                  <a:srgbClr val="620000"/>
                </a:solidFill>
              </a:rPr>
              <a:t>первично:</a:t>
            </a:r>
            <a:br>
              <a:rPr lang="ru-RU" altLang="ru-RU" sz="2000" b="1" dirty="0" smtClean="0">
                <a:solidFill>
                  <a:srgbClr val="620000"/>
                </a:solidFill>
              </a:rPr>
            </a:br>
            <a:r>
              <a:rPr lang="ru-RU" altLang="ru-RU" sz="2000" b="1" dirty="0" smtClean="0">
                <a:solidFill>
                  <a:srgbClr val="620000"/>
                </a:solidFill>
              </a:rPr>
              <a:t> </a:t>
            </a:r>
            <a:r>
              <a:rPr lang="ru-RU" altLang="ru-RU" sz="2000" b="1" dirty="0">
                <a:solidFill>
                  <a:srgbClr val="620000"/>
                </a:solidFill>
              </a:rPr>
              <a:t>купля-продажа или аренда/рента?</a:t>
            </a:r>
          </a:p>
        </p:txBody>
      </p:sp>
    </p:spTree>
    <p:extLst>
      <p:ext uri="{BB962C8B-B14F-4D97-AF65-F5344CB8AC3E}">
        <p14:creationId xmlns:p14="http://schemas.microsoft.com/office/powerpoint/2010/main" val="266540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Современные формы капитала</a:t>
            </a:r>
            <a:endParaRPr lang="ru-RU" dirty="0"/>
          </a:p>
        </p:txBody>
      </p:sp>
      <p:pic>
        <p:nvPicPr>
          <p:cNvPr id="4098" name="Picture 2" descr="C:\Users\asus\Desktop\добавки к ОУ\капитал.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4213" y="1556792"/>
            <a:ext cx="5827712" cy="4840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24313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t>Обоснование закона спроса </a:t>
            </a:r>
            <a:br>
              <a:rPr lang="ru-RU" sz="3600" b="1" dirty="0" smtClean="0"/>
            </a:br>
            <a:r>
              <a:rPr lang="ru-RU" sz="3600" b="1" dirty="0" smtClean="0"/>
              <a:t>(альтернативное – от технологий)</a:t>
            </a:r>
            <a:endParaRPr lang="ru-RU" sz="3600" b="1" dirty="0"/>
          </a:p>
        </p:txBody>
      </p:sp>
      <p:grpSp>
        <p:nvGrpSpPr>
          <p:cNvPr id="6" name="Группа 5"/>
          <p:cNvGrpSpPr/>
          <p:nvPr/>
        </p:nvGrpSpPr>
        <p:grpSpPr>
          <a:xfrm>
            <a:off x="838201" y="1535666"/>
            <a:ext cx="9637294" cy="5184325"/>
            <a:chOff x="838201" y="1535666"/>
            <a:chExt cx="9637294" cy="5184325"/>
          </a:xfrm>
        </p:grpSpPr>
        <p:pic>
          <p:nvPicPr>
            <p:cNvPr id="9218" name="Picture 2" descr="C:\Users\asus\Desktop\добавки к ОУ\спро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1" y="1535666"/>
              <a:ext cx="9637294" cy="5184325"/>
            </a:xfrm>
            <a:prstGeom prst="rect">
              <a:avLst/>
            </a:prstGeom>
            <a:noFill/>
            <a:extLst>
              <a:ext uri="{909E8E84-426E-40DD-AFC4-6F175D3DCCD1}">
                <a14:hiddenFill xmlns:a14="http://schemas.microsoft.com/office/drawing/2010/main">
                  <a:solidFill>
                    <a:srgbClr val="FFFFFF"/>
                  </a:solidFill>
                </a14:hiddenFill>
              </a:ext>
            </a:extLst>
          </p:spPr>
        </p:pic>
        <p:sp>
          <p:nvSpPr>
            <p:cNvPr id="7" name="Полилиния 6"/>
            <p:cNvSpPr/>
            <p:nvPr/>
          </p:nvSpPr>
          <p:spPr>
            <a:xfrm>
              <a:off x="5779653" y="2861229"/>
              <a:ext cx="3508726" cy="2427869"/>
            </a:xfrm>
            <a:custGeom>
              <a:avLst/>
              <a:gdLst>
                <a:gd name="connsiteX0" fmla="*/ 0 w 1575412"/>
                <a:gd name="connsiteY0" fmla="*/ 0 h 1178805"/>
                <a:gd name="connsiteX1" fmla="*/ 11017 w 1575412"/>
                <a:gd name="connsiteY1" fmla="*/ 1178805 h 1178805"/>
                <a:gd name="connsiteX2" fmla="*/ 1575412 w 1575412"/>
                <a:gd name="connsiteY2" fmla="*/ 1178805 h 1178805"/>
                <a:gd name="connsiteX0" fmla="*/ 0 w 1575412"/>
                <a:gd name="connsiteY0" fmla="*/ 0 h 1178805"/>
                <a:gd name="connsiteX1" fmla="*/ 20573 w 1575412"/>
                <a:gd name="connsiteY1" fmla="*/ 1178805 h 1178805"/>
                <a:gd name="connsiteX2" fmla="*/ 1575412 w 1575412"/>
                <a:gd name="connsiteY2" fmla="*/ 1178805 h 1178805"/>
                <a:gd name="connsiteX0" fmla="*/ 0 w 1575412"/>
                <a:gd name="connsiteY0" fmla="*/ 0 h 1203037"/>
                <a:gd name="connsiteX1" fmla="*/ 20573 w 1575412"/>
                <a:gd name="connsiteY1" fmla="*/ 1203037 h 1203037"/>
                <a:gd name="connsiteX2" fmla="*/ 1575412 w 1575412"/>
                <a:gd name="connsiteY2" fmla="*/ 1178805 h 1203037"/>
                <a:gd name="connsiteX0" fmla="*/ 0 w 2311286"/>
                <a:gd name="connsiteY0" fmla="*/ 0 h 1211115"/>
                <a:gd name="connsiteX1" fmla="*/ 20573 w 2311286"/>
                <a:gd name="connsiteY1" fmla="*/ 1203037 h 1211115"/>
                <a:gd name="connsiteX2" fmla="*/ 2311286 w 2311286"/>
                <a:gd name="connsiteY2" fmla="*/ 1211115 h 1211115"/>
                <a:gd name="connsiteX0" fmla="*/ 17644 w 2290713"/>
                <a:gd name="connsiteY0" fmla="*/ 0 h 1267664"/>
                <a:gd name="connsiteX1" fmla="*/ 0 w 2290713"/>
                <a:gd name="connsiteY1" fmla="*/ 1259586 h 1267664"/>
                <a:gd name="connsiteX2" fmla="*/ 2290713 w 2290713"/>
                <a:gd name="connsiteY2" fmla="*/ 1267664 h 1267664"/>
                <a:gd name="connsiteX0" fmla="*/ 36756 w 2290713"/>
                <a:gd name="connsiteY0" fmla="*/ 0 h 1324202"/>
                <a:gd name="connsiteX1" fmla="*/ 0 w 2290713"/>
                <a:gd name="connsiteY1" fmla="*/ 1316124 h 1324202"/>
                <a:gd name="connsiteX2" fmla="*/ 2290713 w 2290713"/>
                <a:gd name="connsiteY2" fmla="*/ 1324202 h 1324202"/>
                <a:gd name="connsiteX0" fmla="*/ 0 w 2290713"/>
                <a:gd name="connsiteY0" fmla="*/ 0 h 1324202"/>
                <a:gd name="connsiteX1" fmla="*/ 0 w 2290713"/>
                <a:gd name="connsiteY1" fmla="*/ 1316124 h 1324202"/>
                <a:gd name="connsiteX2" fmla="*/ 2290713 w 2290713"/>
                <a:gd name="connsiteY2" fmla="*/ 1324202 h 1324202"/>
                <a:gd name="connsiteX0" fmla="*/ 0 w 2290713"/>
                <a:gd name="connsiteY0" fmla="*/ 0 h 1324202"/>
                <a:gd name="connsiteX1" fmla="*/ 0 w 2290713"/>
                <a:gd name="connsiteY1" fmla="*/ 1316124 h 1324202"/>
                <a:gd name="connsiteX2" fmla="*/ 2290713 w 2290713"/>
                <a:gd name="connsiteY2" fmla="*/ 1324202 h 1324202"/>
                <a:gd name="connsiteX0" fmla="*/ 0 w 3418295"/>
                <a:gd name="connsiteY0" fmla="*/ 0 h 1316124"/>
                <a:gd name="connsiteX1" fmla="*/ 0 w 3418295"/>
                <a:gd name="connsiteY1" fmla="*/ 1316124 h 1316124"/>
                <a:gd name="connsiteX2" fmla="*/ 3418295 w 3418295"/>
                <a:gd name="connsiteY2" fmla="*/ 1316124 h 1316124"/>
              </a:gdLst>
              <a:ahLst/>
              <a:cxnLst>
                <a:cxn ang="0">
                  <a:pos x="connsiteX0" y="connsiteY0"/>
                </a:cxn>
                <a:cxn ang="0">
                  <a:pos x="connsiteX1" y="connsiteY1"/>
                </a:cxn>
                <a:cxn ang="0">
                  <a:pos x="connsiteX2" y="connsiteY2"/>
                </a:cxn>
              </a:cxnLst>
              <a:rect l="l" t="t" r="r" b="b"/>
              <a:pathLst>
                <a:path w="3418295" h="1316124">
                  <a:moveTo>
                    <a:pt x="0" y="0"/>
                  </a:moveTo>
                  <a:lnTo>
                    <a:pt x="0" y="1316124"/>
                  </a:lnTo>
                  <a:lnTo>
                    <a:pt x="3418295" y="1316124"/>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8" name="Полилиния 7"/>
            <p:cNvSpPr/>
            <p:nvPr/>
          </p:nvSpPr>
          <p:spPr>
            <a:xfrm>
              <a:off x="3285105" y="1690688"/>
              <a:ext cx="2297548" cy="2063165"/>
            </a:xfrm>
            <a:custGeom>
              <a:avLst/>
              <a:gdLst>
                <a:gd name="connsiteX0" fmla="*/ 0 w 1575412"/>
                <a:gd name="connsiteY0" fmla="*/ 0 h 1178805"/>
                <a:gd name="connsiteX1" fmla="*/ 11017 w 1575412"/>
                <a:gd name="connsiteY1" fmla="*/ 1178805 h 1178805"/>
                <a:gd name="connsiteX2" fmla="*/ 1575412 w 1575412"/>
                <a:gd name="connsiteY2" fmla="*/ 1178805 h 1178805"/>
                <a:gd name="connsiteX0" fmla="*/ 0 w 1575412"/>
                <a:gd name="connsiteY0" fmla="*/ 0 h 1178805"/>
                <a:gd name="connsiteX1" fmla="*/ 20573 w 1575412"/>
                <a:gd name="connsiteY1" fmla="*/ 1178805 h 1178805"/>
                <a:gd name="connsiteX2" fmla="*/ 1575412 w 1575412"/>
                <a:gd name="connsiteY2" fmla="*/ 1178805 h 1178805"/>
                <a:gd name="connsiteX0" fmla="*/ 0 w 1575412"/>
                <a:gd name="connsiteY0" fmla="*/ 0 h 1203037"/>
                <a:gd name="connsiteX1" fmla="*/ 20573 w 1575412"/>
                <a:gd name="connsiteY1" fmla="*/ 1203037 h 1203037"/>
                <a:gd name="connsiteX2" fmla="*/ 1575412 w 1575412"/>
                <a:gd name="connsiteY2" fmla="*/ 1178805 h 1203037"/>
                <a:gd name="connsiteX0" fmla="*/ 0 w 2311286"/>
                <a:gd name="connsiteY0" fmla="*/ 0 h 1211115"/>
                <a:gd name="connsiteX1" fmla="*/ 20573 w 2311286"/>
                <a:gd name="connsiteY1" fmla="*/ 1203037 h 1211115"/>
                <a:gd name="connsiteX2" fmla="*/ 2311286 w 2311286"/>
                <a:gd name="connsiteY2" fmla="*/ 1211115 h 1211115"/>
                <a:gd name="connsiteX0" fmla="*/ 17644 w 2290713"/>
                <a:gd name="connsiteY0" fmla="*/ 0 h 1267664"/>
                <a:gd name="connsiteX1" fmla="*/ 0 w 2290713"/>
                <a:gd name="connsiteY1" fmla="*/ 1259586 h 1267664"/>
                <a:gd name="connsiteX2" fmla="*/ 2290713 w 2290713"/>
                <a:gd name="connsiteY2" fmla="*/ 1267664 h 1267664"/>
                <a:gd name="connsiteX0" fmla="*/ 36756 w 2290713"/>
                <a:gd name="connsiteY0" fmla="*/ 0 h 1324202"/>
                <a:gd name="connsiteX1" fmla="*/ 0 w 2290713"/>
                <a:gd name="connsiteY1" fmla="*/ 1316124 h 1324202"/>
                <a:gd name="connsiteX2" fmla="*/ 2290713 w 2290713"/>
                <a:gd name="connsiteY2" fmla="*/ 1324202 h 1324202"/>
                <a:gd name="connsiteX0" fmla="*/ 0 w 2290713"/>
                <a:gd name="connsiteY0" fmla="*/ 0 h 1324202"/>
                <a:gd name="connsiteX1" fmla="*/ 0 w 2290713"/>
                <a:gd name="connsiteY1" fmla="*/ 1316124 h 1324202"/>
                <a:gd name="connsiteX2" fmla="*/ 2290713 w 2290713"/>
                <a:gd name="connsiteY2" fmla="*/ 1324202 h 1324202"/>
                <a:gd name="connsiteX0" fmla="*/ 0 w 2290713"/>
                <a:gd name="connsiteY0" fmla="*/ 0 h 1324202"/>
                <a:gd name="connsiteX1" fmla="*/ 0 w 2290713"/>
                <a:gd name="connsiteY1" fmla="*/ 1316124 h 1324202"/>
                <a:gd name="connsiteX2" fmla="*/ 2290713 w 2290713"/>
                <a:gd name="connsiteY2" fmla="*/ 1324202 h 1324202"/>
                <a:gd name="connsiteX0" fmla="*/ 0 w 3418295"/>
                <a:gd name="connsiteY0" fmla="*/ 0 h 1316124"/>
                <a:gd name="connsiteX1" fmla="*/ 0 w 3418295"/>
                <a:gd name="connsiteY1" fmla="*/ 1316124 h 1316124"/>
                <a:gd name="connsiteX2" fmla="*/ 3418295 w 3418295"/>
                <a:gd name="connsiteY2" fmla="*/ 1316124 h 1316124"/>
              </a:gdLst>
              <a:ahLst/>
              <a:cxnLst>
                <a:cxn ang="0">
                  <a:pos x="connsiteX0" y="connsiteY0"/>
                </a:cxn>
                <a:cxn ang="0">
                  <a:pos x="connsiteX1" y="connsiteY1"/>
                </a:cxn>
                <a:cxn ang="0">
                  <a:pos x="connsiteX2" y="connsiteY2"/>
                </a:cxn>
              </a:cxnLst>
              <a:rect l="l" t="t" r="r" b="b"/>
              <a:pathLst>
                <a:path w="3418295" h="1316124">
                  <a:moveTo>
                    <a:pt x="0" y="0"/>
                  </a:moveTo>
                  <a:lnTo>
                    <a:pt x="0" y="1316124"/>
                  </a:lnTo>
                  <a:lnTo>
                    <a:pt x="3418295" y="1316124"/>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grpSp>
    </p:spTree>
    <p:extLst>
      <p:ext uri="{BB962C8B-B14F-4D97-AF65-F5344CB8AC3E}">
        <p14:creationId xmlns:p14="http://schemas.microsoft.com/office/powerpoint/2010/main" val="383023570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t>Обоснование </a:t>
            </a:r>
            <a:r>
              <a:rPr lang="ru-RU" sz="3600" b="1" dirty="0"/>
              <a:t>закона предложения</a:t>
            </a:r>
            <a:br>
              <a:rPr lang="ru-RU" sz="3600" b="1" dirty="0"/>
            </a:br>
            <a:r>
              <a:rPr lang="ru-RU" sz="3600" b="1" dirty="0" smtClean="0"/>
              <a:t>(альтернативное – от технологий)</a:t>
            </a:r>
            <a:endParaRPr lang="ru-RU" sz="3600" b="1" dirty="0"/>
          </a:p>
        </p:txBody>
      </p:sp>
      <p:pic>
        <p:nvPicPr>
          <p:cNvPr id="6146" name="Picture 2" descr="C:\Users\asus\Desktop\добавки к ОУ\предложение фирмы.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2749" y="1556084"/>
            <a:ext cx="10599316" cy="4995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3890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hlinkClick r:id="rId2" action="ppaction://hlinksldjump"/>
              </a:rPr>
              <a:t>Аренда – 2</a:t>
            </a:r>
            <a:r>
              <a:rPr lang="ru-RU" dirty="0" smtClean="0"/>
              <a:t> </a:t>
            </a:r>
            <a:endParaRPr lang="ru-RU" dirty="0"/>
          </a:p>
        </p:txBody>
      </p:sp>
      <p:sp>
        <p:nvSpPr>
          <p:cNvPr id="3" name="Объект 2"/>
          <p:cNvSpPr>
            <a:spLocks noGrp="1"/>
          </p:cNvSpPr>
          <p:nvPr>
            <p:ph idx="1"/>
          </p:nvPr>
        </p:nvSpPr>
        <p:spPr>
          <a:xfrm>
            <a:off x="363071" y="1825625"/>
            <a:ext cx="11712387" cy="4817222"/>
          </a:xfrm>
        </p:spPr>
        <p:txBody>
          <a:bodyPr>
            <a:noAutofit/>
          </a:bodyPr>
          <a:lstStyle/>
          <a:p>
            <a:r>
              <a:rPr lang="ru-RU" sz="4000" dirty="0"/>
              <a:t>«Непосредственное </a:t>
            </a:r>
            <a:r>
              <a:rPr lang="ru-RU" sz="4000" i="1" dirty="0"/>
              <a:t>отношение</a:t>
            </a:r>
            <a:r>
              <a:rPr lang="ru-RU" sz="4000" dirty="0"/>
              <a:t> </a:t>
            </a:r>
            <a:r>
              <a:rPr lang="ru-RU" sz="4000" i="1" dirty="0"/>
              <a:t>собственников условий производства к </a:t>
            </a:r>
            <a:r>
              <a:rPr lang="ru-RU" sz="4000" dirty="0"/>
              <a:t>непосредственным</a:t>
            </a:r>
            <a:r>
              <a:rPr lang="ru-RU" sz="4000" i="1" dirty="0"/>
              <a:t> производителям</a:t>
            </a:r>
            <a:r>
              <a:rPr lang="ru-RU" sz="4000" dirty="0"/>
              <a:t> – </a:t>
            </a:r>
            <a:r>
              <a:rPr lang="ru-RU" dirty="0"/>
              <a:t>отношение, всякая данная форма которого каждый раз естественно соответствует определенной ступени развития способа труда, а потому и общественной производительной силе последнего, – вот в чем мы </a:t>
            </a:r>
            <a:r>
              <a:rPr lang="ru-RU" i="1" dirty="0"/>
              <a:t>всегда</a:t>
            </a:r>
            <a:r>
              <a:rPr lang="ru-RU" dirty="0"/>
              <a:t> раскрываем </a:t>
            </a:r>
            <a:r>
              <a:rPr lang="ru-RU" i="1" dirty="0"/>
              <a:t>самую глубокую тайну</a:t>
            </a:r>
            <a:r>
              <a:rPr lang="ru-RU" dirty="0"/>
              <a:t>, скрытую основу </a:t>
            </a:r>
            <a:r>
              <a:rPr lang="ru-RU" i="1" dirty="0"/>
              <a:t>всего</a:t>
            </a:r>
            <a:r>
              <a:rPr lang="ru-RU" dirty="0"/>
              <a:t> общественного строя, а следовательно, и политической формы отношений суверенитета и зависимости, короче, </a:t>
            </a:r>
            <a:r>
              <a:rPr lang="ru-RU" i="1" dirty="0"/>
              <a:t>всякой</a:t>
            </a:r>
            <a:r>
              <a:rPr lang="ru-RU" dirty="0"/>
              <a:t> данной специфической формы государства".</a:t>
            </a:r>
          </a:p>
          <a:p>
            <a:pPr algn="r"/>
            <a:r>
              <a:rPr lang="ru-RU" i="1" dirty="0"/>
              <a:t>Маркс К., Энгельс Ф</a:t>
            </a:r>
            <a:r>
              <a:rPr lang="ru-RU" dirty="0"/>
              <a:t>. Соч., т. 25, ч. </a:t>
            </a:r>
            <a:r>
              <a:rPr lang="en-US" dirty="0"/>
              <a:t>II</a:t>
            </a:r>
            <a:r>
              <a:rPr lang="ru-RU" dirty="0"/>
              <a:t>, с. 354</a:t>
            </a:r>
            <a:r>
              <a:rPr lang="ru-RU" dirty="0" smtClean="0"/>
              <a:t>.</a:t>
            </a:r>
            <a:endParaRPr lang="ru-RU" dirty="0"/>
          </a:p>
        </p:txBody>
      </p:sp>
    </p:spTree>
    <p:extLst>
      <p:ext uri="{BB962C8B-B14F-4D97-AF65-F5344CB8AC3E}">
        <p14:creationId xmlns:p14="http://schemas.microsoft.com/office/powerpoint/2010/main" val="55574054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1306" y="230655"/>
            <a:ext cx="10515600" cy="683746"/>
          </a:xfrm>
        </p:spPr>
        <p:txBody>
          <a:bodyPr>
            <a:normAutofit/>
          </a:bodyPr>
          <a:lstStyle/>
          <a:p>
            <a:pPr algn="ctr"/>
            <a:r>
              <a:rPr lang="ru-RU" sz="3600" dirty="0" smtClean="0"/>
              <a:t>Предложение («кванты»)</a:t>
            </a:r>
            <a:endParaRPr lang="ru-RU" sz="3600"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981635" y="1371600"/>
            <a:ext cx="10448365" cy="5190565"/>
          </a:xfrm>
          <a:prstGeom prst="rect">
            <a:avLst/>
          </a:prstGeom>
          <a:noFill/>
          <a:ln>
            <a:noFill/>
          </a:ln>
        </p:spPr>
      </p:pic>
      <p:cxnSp>
        <p:nvCxnSpPr>
          <p:cNvPr id="6" name="Прямая соединительная линия 5"/>
          <p:cNvCxnSpPr/>
          <p:nvPr/>
        </p:nvCxnSpPr>
        <p:spPr>
          <a:xfrm flipV="1">
            <a:off x="4343400" y="2124635"/>
            <a:ext cx="3429000" cy="1721224"/>
          </a:xfrm>
          <a:prstGeom prst="line">
            <a:avLst/>
          </a:prstGeom>
          <a:ln w="381000">
            <a:solidFill>
              <a:schemeClr val="accent1">
                <a:alpha val="66000"/>
              </a:schemeClr>
            </a:solidFill>
          </a:ln>
        </p:spPr>
        <p:style>
          <a:lnRef idx="1">
            <a:schemeClr val="accent1"/>
          </a:lnRef>
          <a:fillRef idx="0">
            <a:schemeClr val="accent1"/>
          </a:fillRef>
          <a:effectRef idx="0">
            <a:schemeClr val="accent1"/>
          </a:effectRef>
          <a:fontRef idx="minor">
            <a:schemeClr val="tx1"/>
          </a:fontRef>
        </p:style>
      </p:cxnSp>
      <p:sp>
        <p:nvSpPr>
          <p:cNvPr id="7" name="Скругленная прямоугольная выноска 6"/>
          <p:cNvSpPr/>
          <p:nvPr/>
        </p:nvSpPr>
        <p:spPr>
          <a:xfrm>
            <a:off x="3394129" y="914401"/>
            <a:ext cx="2386739" cy="612648"/>
          </a:xfrm>
          <a:prstGeom prst="wedgeRoundRectCallout">
            <a:avLst>
              <a:gd name="adj1" fmla="val 95687"/>
              <a:gd name="adj2" fmla="val 18392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Кривая предложения</a:t>
            </a:r>
            <a:endParaRPr lang="ru-RU" dirty="0"/>
          </a:p>
        </p:txBody>
      </p:sp>
    </p:spTree>
    <p:extLst>
      <p:ext uri="{BB962C8B-B14F-4D97-AF65-F5344CB8AC3E}">
        <p14:creationId xmlns:p14="http://schemas.microsoft.com/office/powerpoint/2010/main" val="266469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Идеальная фирма</a:t>
            </a:r>
            <a:endParaRPr lang="ru-RU" dirty="0"/>
          </a:p>
        </p:txBody>
      </p:sp>
      <p:pic>
        <p:nvPicPr>
          <p:cNvPr id="5122" name="Picture 2" descr="C:\Users\asus\Desktop\добавки к ОУ\идеальная фирма.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56792"/>
            <a:ext cx="9144000"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06414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3887" y="203761"/>
            <a:ext cx="10515600" cy="818215"/>
          </a:xfrm>
        </p:spPr>
        <p:txBody>
          <a:bodyPr>
            <a:normAutofit/>
          </a:bodyPr>
          <a:lstStyle/>
          <a:p>
            <a:pPr algn="ctr"/>
            <a:r>
              <a:rPr lang="ru-RU" sz="2800" b="1" dirty="0">
                <a:hlinkClick r:id="rId2" action="ppaction://hlinksldjump"/>
              </a:rPr>
              <a:t>Стоимостные (ценностные) показатели </a:t>
            </a:r>
            <a:r>
              <a:rPr lang="ru-RU" sz="2800" b="1" dirty="0" smtClean="0">
                <a:hlinkClick r:id="rId2" action="ppaction://hlinksldjump"/>
              </a:rPr>
              <a:t>результатов</a:t>
            </a:r>
            <a:endParaRPr lang="ru-RU" sz="2800" dirty="0"/>
          </a:p>
        </p:txBody>
      </p:sp>
      <p:pic>
        <p:nvPicPr>
          <p:cNvPr id="7" name="Рисунок 6"/>
          <p:cNvPicPr>
            <a:picLocks noChangeAspect="1"/>
          </p:cNvPicPr>
          <p:nvPr/>
        </p:nvPicPr>
        <p:blipFill>
          <a:blip r:embed="rId3"/>
          <a:stretch>
            <a:fillRect/>
          </a:stretch>
        </p:blipFill>
        <p:spPr>
          <a:xfrm>
            <a:off x="349623" y="1116875"/>
            <a:ext cx="11524129" cy="5819987"/>
          </a:xfrm>
          <a:prstGeom prst="rect">
            <a:avLst/>
          </a:prstGeom>
        </p:spPr>
      </p:pic>
    </p:spTree>
    <p:extLst>
      <p:ext uri="{BB962C8B-B14F-4D97-AF65-F5344CB8AC3E}">
        <p14:creationId xmlns:p14="http://schemas.microsoft.com/office/powerpoint/2010/main" val="138382074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0" y="274638"/>
            <a:ext cx="9144000" cy="1143000"/>
          </a:xfrm>
        </p:spPr>
        <p:txBody>
          <a:bodyPr>
            <a:normAutofit/>
          </a:bodyPr>
          <a:lstStyle/>
          <a:p>
            <a:r>
              <a:rPr lang="ru-RU" sz="3200" dirty="0"/>
              <a:t>Модель жизненного цикла (модель Модильяни)</a:t>
            </a:r>
          </a:p>
        </p:txBody>
      </p:sp>
      <p:pic>
        <p:nvPicPr>
          <p:cNvPr id="10242" name="Picture 2" descr="C:\Users\asus\Desktop\добавки к ОУ\Модильяни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4539" y="2082800"/>
            <a:ext cx="7693986" cy="3074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960649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0631" y="188663"/>
            <a:ext cx="11791145" cy="934286"/>
          </a:xfrm>
        </p:spPr>
        <p:txBody>
          <a:bodyPr>
            <a:normAutofit fontScale="90000"/>
          </a:bodyPr>
          <a:lstStyle/>
          <a:p>
            <a:pPr algn="ctr"/>
            <a:r>
              <a:rPr lang="ru-RU" sz="3600" b="1" dirty="0" smtClean="0"/>
              <a:t>Три (одинаковых!!!) кругооборота в хозяйствовании:</a:t>
            </a:r>
            <a:br>
              <a:rPr lang="ru-RU" sz="3600" b="1" dirty="0" smtClean="0"/>
            </a:br>
            <a:r>
              <a:rPr lang="ru-RU" sz="3600" b="1" dirty="0" smtClean="0"/>
              <a:t>демография			экономика				экология</a:t>
            </a:r>
            <a:endParaRPr lang="ru-RU" sz="3600" b="1" dirty="0"/>
          </a:p>
        </p:txBody>
      </p:sp>
      <p:pic>
        <p:nvPicPr>
          <p:cNvPr id="12290" name="Picture 2" descr="C:\Users\asus\Desktop\добавки к ОУ\обмен-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85" y="1690687"/>
            <a:ext cx="12049462" cy="4212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0420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943722"/>
          </a:xfrm>
        </p:spPr>
        <p:txBody>
          <a:bodyPr/>
          <a:lstStyle/>
          <a:p>
            <a:pPr algn="ctr"/>
            <a:r>
              <a:rPr lang="ru-RU" dirty="0" smtClean="0"/>
              <a:t>Обоснование кривой предложения</a:t>
            </a:r>
            <a:endParaRPr lang="ru-RU" dirty="0"/>
          </a:p>
        </p:txBody>
      </p:sp>
      <p:pic>
        <p:nvPicPr>
          <p:cNvPr id="6146" name="Рисунок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3" y="1470213"/>
            <a:ext cx="11927542" cy="510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197840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t>Обоснование закона предложения (альтернативное)</a:t>
            </a:r>
            <a:endParaRPr lang="ru-RU" sz="3600" b="1" dirty="0"/>
          </a:p>
        </p:txBody>
      </p:sp>
      <p:pic>
        <p:nvPicPr>
          <p:cNvPr id="3" name="Рисунок 2"/>
          <p:cNvPicPr/>
          <p:nvPr/>
        </p:nvPicPr>
        <p:blipFill>
          <a:blip r:embed="rId2">
            <a:extLst>
              <a:ext uri="{28A0092B-C50C-407E-A947-70E740481C1C}">
                <a14:useLocalDpi xmlns:a14="http://schemas.microsoft.com/office/drawing/2010/main" val="0"/>
              </a:ext>
            </a:extLst>
          </a:blip>
          <a:srcRect/>
          <a:stretch>
            <a:fillRect/>
          </a:stretch>
        </p:blipFill>
        <p:spPr bwMode="auto">
          <a:xfrm>
            <a:off x="3095625" y="1919288"/>
            <a:ext cx="6000750" cy="3019425"/>
          </a:xfrm>
          <a:prstGeom prst="rect">
            <a:avLst/>
          </a:prstGeom>
          <a:noFill/>
          <a:ln>
            <a:noFill/>
          </a:ln>
        </p:spPr>
      </p:pic>
    </p:spTree>
    <p:extLst>
      <p:ext uri="{BB962C8B-B14F-4D97-AF65-F5344CB8AC3E}">
        <p14:creationId xmlns:p14="http://schemas.microsoft.com/office/powerpoint/2010/main" val="146298792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t>Стандартная двухсекторная модель</a:t>
            </a:r>
            <a:endParaRPr lang="ru-RU" sz="3600" b="1" dirty="0"/>
          </a:p>
        </p:txBody>
      </p:sp>
      <p:pic>
        <p:nvPicPr>
          <p:cNvPr id="3" name="Рисунок 2"/>
          <p:cNvPicPr/>
          <p:nvPr/>
        </p:nvPicPr>
        <p:blipFill>
          <a:blip r:embed="rId2">
            <a:extLst>
              <a:ext uri="{28A0092B-C50C-407E-A947-70E740481C1C}">
                <a14:useLocalDpi xmlns:a14="http://schemas.microsoft.com/office/drawing/2010/main" val="0"/>
              </a:ext>
            </a:extLst>
          </a:blip>
          <a:srcRect/>
          <a:stretch>
            <a:fillRect/>
          </a:stretch>
        </p:blipFill>
        <p:spPr bwMode="auto">
          <a:xfrm>
            <a:off x="1812032" y="1628801"/>
            <a:ext cx="8532440" cy="4392488"/>
          </a:xfrm>
          <a:prstGeom prst="rect">
            <a:avLst/>
          </a:prstGeom>
          <a:noFill/>
          <a:ln>
            <a:noFill/>
          </a:ln>
        </p:spPr>
      </p:pic>
    </p:spTree>
    <p:extLst>
      <p:ext uri="{BB962C8B-B14F-4D97-AF65-F5344CB8AC3E}">
        <p14:creationId xmlns:p14="http://schemas.microsoft.com/office/powerpoint/2010/main" val="423412951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dirty="0" smtClean="0"/>
              <a:t>Фундаментальные принципы </a:t>
            </a:r>
            <a:br>
              <a:rPr lang="ru-RU" sz="3600" dirty="0" smtClean="0"/>
            </a:br>
            <a:r>
              <a:rPr lang="ru-RU" sz="3600" dirty="0" smtClean="0"/>
              <a:t>экономической рациональности</a:t>
            </a:r>
            <a:endParaRPr lang="ru-RU" sz="3600" dirty="0"/>
          </a:p>
        </p:txBody>
      </p:sp>
      <p:pic>
        <p:nvPicPr>
          <p:cNvPr id="6" name="Рисунок 5"/>
          <p:cNvPicPr/>
          <p:nvPr/>
        </p:nvPicPr>
        <p:blipFill>
          <a:blip r:embed="rId2">
            <a:extLst>
              <a:ext uri="{28A0092B-C50C-407E-A947-70E740481C1C}">
                <a14:useLocalDpi xmlns:a14="http://schemas.microsoft.com/office/drawing/2010/main" val="0"/>
              </a:ext>
            </a:extLst>
          </a:blip>
          <a:srcRect/>
          <a:stretch>
            <a:fillRect/>
          </a:stretch>
        </p:blipFill>
        <p:spPr bwMode="auto">
          <a:xfrm>
            <a:off x="571500" y="1752600"/>
            <a:ext cx="11029949" cy="4628728"/>
          </a:xfrm>
          <a:prstGeom prst="rect">
            <a:avLst/>
          </a:prstGeom>
          <a:noFill/>
          <a:ln>
            <a:noFill/>
          </a:ln>
        </p:spPr>
      </p:pic>
    </p:spTree>
    <p:extLst>
      <p:ext uri="{BB962C8B-B14F-4D97-AF65-F5344CB8AC3E}">
        <p14:creationId xmlns:p14="http://schemas.microsoft.com/office/powerpoint/2010/main" val="216015092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b="1" dirty="0" smtClean="0"/>
              <a:t>Жизнь людей и жизнь вещей</a:t>
            </a:r>
            <a:endParaRPr lang="ru-RU" sz="3600" b="1" dirty="0"/>
          </a:p>
        </p:txBody>
      </p:sp>
      <p:pic>
        <p:nvPicPr>
          <p:cNvPr id="3" name="Рисунок 2"/>
          <p:cNvPicPr/>
          <p:nvPr/>
        </p:nvPicPr>
        <p:blipFill>
          <a:blip r:embed="rId2">
            <a:extLst>
              <a:ext uri="{28A0092B-C50C-407E-A947-70E740481C1C}">
                <a14:useLocalDpi xmlns:a14="http://schemas.microsoft.com/office/drawing/2010/main" val="0"/>
              </a:ext>
            </a:extLst>
          </a:blip>
          <a:srcRect/>
          <a:stretch>
            <a:fillRect/>
          </a:stretch>
        </p:blipFill>
        <p:spPr bwMode="auto">
          <a:xfrm>
            <a:off x="1703512" y="1919288"/>
            <a:ext cx="8712968" cy="4822081"/>
          </a:xfrm>
          <a:prstGeom prst="rect">
            <a:avLst/>
          </a:prstGeom>
          <a:noFill/>
          <a:ln>
            <a:noFill/>
          </a:ln>
        </p:spPr>
      </p:pic>
    </p:spTree>
    <p:extLst>
      <p:ext uri="{BB962C8B-B14F-4D97-AF65-F5344CB8AC3E}">
        <p14:creationId xmlns:p14="http://schemas.microsoft.com/office/powerpoint/2010/main" val="186307653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TotalTime>
  <Words>5152</Words>
  <Application>Microsoft Office PowerPoint</Application>
  <PresentationFormat>Широкоэкранный</PresentationFormat>
  <Paragraphs>1059</Paragraphs>
  <Slides>108</Slides>
  <Notes>7</Notes>
  <HiddenSlides>0</HiddenSlides>
  <MMClips>0</MMClips>
  <ScaleCrop>false</ScaleCrop>
  <HeadingPairs>
    <vt:vector size="8" baseType="variant">
      <vt:variant>
        <vt:lpstr>Использованные шрифты</vt:lpstr>
      </vt:variant>
      <vt:variant>
        <vt:i4>13</vt:i4>
      </vt:variant>
      <vt:variant>
        <vt:lpstr>Тема</vt:lpstr>
      </vt:variant>
      <vt:variant>
        <vt:i4>2</vt:i4>
      </vt:variant>
      <vt:variant>
        <vt:lpstr>Внедренные серверы OLE</vt:lpstr>
      </vt:variant>
      <vt:variant>
        <vt:i4>4</vt:i4>
      </vt:variant>
      <vt:variant>
        <vt:lpstr>Заголовки слайдов</vt:lpstr>
      </vt:variant>
      <vt:variant>
        <vt:i4>108</vt:i4>
      </vt:variant>
    </vt:vector>
  </HeadingPairs>
  <TitlesOfParts>
    <vt:vector size="127" baseType="lpstr">
      <vt:lpstr>Arial Unicode MS</vt:lpstr>
      <vt:lpstr>宋体</vt:lpstr>
      <vt:lpstr>Angsana New</vt:lpstr>
      <vt:lpstr>Arial</vt:lpstr>
      <vt:lpstr>Arial Rounded MT Bold</vt:lpstr>
      <vt:lpstr>Calibri</vt:lpstr>
      <vt:lpstr>Calibri Light</vt:lpstr>
      <vt:lpstr>Cambria Math</vt:lpstr>
      <vt:lpstr>Century Schoolbook</vt:lpstr>
      <vt:lpstr>Symbol</vt:lpstr>
      <vt:lpstr>Times New Roman</vt:lpstr>
      <vt:lpstr>Verdana</vt:lpstr>
      <vt:lpstr>Wingdings</vt:lpstr>
      <vt:lpstr>Тема Office</vt:lpstr>
      <vt:lpstr>Оформление по умолчанию</vt:lpstr>
      <vt:lpstr>Picture</vt:lpstr>
      <vt:lpstr>Рисунок</vt:lpstr>
      <vt:lpstr>Уравнение</vt:lpstr>
      <vt:lpstr>Документ</vt:lpstr>
      <vt:lpstr>Economics vs Economy</vt:lpstr>
      <vt:lpstr>Economics – это теория Economy?</vt:lpstr>
      <vt:lpstr>Лайонел Роббинс: определение «экономикс»</vt:lpstr>
      <vt:lpstr>Эксперимент с мячиком и собакой</vt:lpstr>
      <vt:lpstr>Двухмерная граница производственных возможностей</vt:lpstr>
      <vt:lpstr>Economics – это не теория Economy</vt:lpstr>
      <vt:lpstr>Сравнение подходов Economics и Economy </vt:lpstr>
      <vt:lpstr>Аренда – 1</vt:lpstr>
      <vt:lpstr>Аренда – 2 </vt:lpstr>
      <vt:lpstr>Факторы(=ресурсы) в Economics</vt:lpstr>
      <vt:lpstr>Факторы и ресурсы в Economy (в каждом конкретном технологическом процессе)</vt:lpstr>
      <vt:lpstr>«Динамические» связи факторов и ресурсов: «миграция» редкости – Scarcity</vt:lpstr>
      <vt:lpstr>Факторы и ресурсы, эволюция «места» Scarcity</vt:lpstr>
      <vt:lpstr>Economies, Societies and Communities</vt:lpstr>
      <vt:lpstr>Частичная «специализация» секторов на реализации  интересов современного общества в целом и воспроизводстве факторов хозяйствования (не только производства!!!</vt:lpstr>
      <vt:lpstr>Мифы – 1 (Гребнев-Нуреев. Экономика. Курс основ. Гл. VII)</vt:lpstr>
      <vt:lpstr>Мифы – 2</vt:lpstr>
      <vt:lpstr>Чудеса «по Кларку»:</vt:lpstr>
      <vt:lpstr>Мифы – 3 (возврат) (Гребнев-Нуреев. Экономика. Курс основ. Гл. VI) </vt:lpstr>
      <vt:lpstr>Обоснование закона спроса (возврат)  через сравнительное (относительное) преимущество</vt:lpstr>
      <vt:lpstr>Прямая и косвенная конкуренция субъектов</vt:lpstr>
      <vt:lpstr>«Леммы» (предпосылки) законов спроса и предложения</vt:lpstr>
      <vt:lpstr>Закон спроса</vt:lpstr>
      <vt:lpstr>«Закон спроса» (только здравый смысл? Нет, + опора на принцип сравнительного преимущества)</vt:lpstr>
      <vt:lpstr>Объяснение «кривой спроса» – горизонтальное суммирование</vt:lpstr>
      <vt:lpstr>Изменение спроса – 1 Сдвиги «кривой спроса»</vt:lpstr>
      <vt:lpstr>Изменение спроса – 2 Возможные причины повышения (а как насчет понижения?) спроса («неценовые факторы спроса»):</vt:lpstr>
      <vt:lpstr>Закон предложения</vt:lpstr>
      <vt:lpstr>«Закон предложения» – пока - только здравый смысл)</vt:lpstr>
      <vt:lpstr>Изменение предложения – 1</vt:lpstr>
      <vt:lpstr>Изменение предложения – 2  Возможные причины повышения предложения («неценовые факторы предложения»):</vt:lpstr>
      <vt:lpstr>Закон предложения</vt:lpstr>
      <vt:lpstr>Крест Маршалла: четыре разных зоны (возврат?)</vt:lpstr>
      <vt:lpstr>Спрос и предложение: варианты сочетаний</vt:lpstr>
      <vt:lpstr>Конъюнктурная рента</vt:lpstr>
      <vt:lpstr>Равновесные цены и количества</vt:lpstr>
      <vt:lpstr>Изменение спроса  (налог на потребителя на единицу блага)</vt:lpstr>
      <vt:lpstr>Изменение предложения  (налог на производителя на единицу блага)</vt:lpstr>
      <vt:lpstr>Изменение спроса или предложения (неважно, кто выписывает чек по уплате налога) (возврат?)</vt:lpstr>
      <vt:lpstr>Значимость углов наклона кривых – 1  Изменения спроса и предложения</vt:lpstr>
      <vt:lpstr>Значимость углов наклона кривых – 2 Паутинообразная модель равновесия–1 </vt:lpstr>
      <vt:lpstr>Значимость углов наклона кривых – 3 Паутинообразная модель равновесия–2 (возврат?)</vt:lpstr>
      <vt:lpstr>Рыночная сила в случае монополии (возврат?)</vt:lpstr>
      <vt:lpstr>Внешнеторговая политика</vt:lpstr>
      <vt:lpstr>Внешнеторговая политика</vt:lpstr>
      <vt:lpstr>Ценовые лимиты (на примере МРОТ)</vt:lpstr>
      <vt:lpstr>Экономика «с птичьего полета»: дидактический минимум по экономике (Principles of Economy) (опорный конспект) </vt:lpstr>
      <vt:lpstr>«Фишка» экономики: от затрат к результатам!</vt:lpstr>
      <vt:lpstr>Хозяйствование (и присвоение!) в узком и широком смысле</vt:lpstr>
      <vt:lpstr>Культурологическая классификация типов связей в хозяйствовании («евроцентричная версия»)</vt:lpstr>
      <vt:lpstr>Модель принятия и выполнения хозяйственных решений (версия, ориентированная на субъектов) </vt:lpstr>
      <vt:lpstr>Модель принятия и выполнения хозяйственных решений (версия, ориентированная на субъектов и объекты)</vt:lpstr>
      <vt:lpstr>Простейшая модель циркулярных потоков  в рыночной экономике</vt:lpstr>
      <vt:lpstr>Модель принятия и выполнения хозяйственных решений (версия 2 – ориентированная на процессы) </vt:lpstr>
      <vt:lpstr>Экономика страны: результаты (количественная эффективность)</vt:lpstr>
      <vt:lpstr>Эффективность в хозяйствовании</vt:lpstr>
      <vt:lpstr>«Разложение» единовластия на три «составные части»</vt:lpstr>
      <vt:lpstr>Три типа «моносубъектной» конкуренции</vt:lpstr>
      <vt:lpstr>Неопределенность – что это такое?</vt:lpstr>
      <vt:lpstr>Как показать неопределенность в базовой модели «Кривая производственных возможностей»?</vt:lpstr>
      <vt:lpstr>Презентация PowerPoint</vt:lpstr>
      <vt:lpstr>Экономика как практика (не только натурального хозяйства!)</vt:lpstr>
      <vt:lpstr>Фундаментальные принципы экономической рациональности</vt:lpstr>
      <vt:lpstr>Бюджетный кодекс РФ, Статья 34.  Принцип результативности и эффективности использования бюджетных средств</vt:lpstr>
      <vt:lpstr>Факторы объектного производства жизни общества  (тотемы  …   человеческий род?)</vt:lpstr>
      <vt:lpstr>Рыночная сила в случае монополии</vt:lpstr>
      <vt:lpstr>В чем измеряется «настоящий конечный результат» жизни людей?</vt:lpstr>
      <vt:lpstr>«Матрешка» видов хозяйственных эффективностей </vt:lpstr>
      <vt:lpstr>Эффективность: уровни, показатели, связи, чувства…</vt:lpstr>
      <vt:lpstr>Крест полезности (базовый в евро-культурах)</vt:lpstr>
      <vt:lpstr>Крест  полезности замкнутой общности</vt:lpstr>
      <vt:lpstr>Дилемма хозяйствования: самосохранение и/или самоизменение… (смотреть в масштабе 300%)</vt:lpstr>
      <vt:lpstr>Интересы и образы жизни: кочевой и оседлый</vt:lpstr>
      <vt:lpstr>Презентация PowerPoint</vt:lpstr>
      <vt:lpstr>Купец  предприниматель: 3</vt:lpstr>
      <vt:lpstr>Сфера интересов фирм: не жизнь людей, а жизнь вещей</vt:lpstr>
      <vt:lpstr>Предприятие: какая культура?</vt:lpstr>
      <vt:lpstr>Техники мышления</vt:lpstr>
      <vt:lpstr>Дефолт-98</vt:lpstr>
      <vt:lpstr>Перерождение денег: из купли-продажи в аренду</vt:lpstr>
      <vt:lpstr>Наша культурная парадигма не универсальная (Ветхо- и Новозаветная):  субъект – объектная, S – O</vt:lpstr>
      <vt:lpstr>Альтернативные издержки:  производства результата и изменения результата</vt:lpstr>
      <vt:lpstr>Графическая иллюстрация базового стратегического выбора в хозяйствовании: определение пропорции свободного времени и времени труда для обеспечения будущего</vt:lpstr>
      <vt:lpstr>Стратегические выборы хозяйствующего субъекта в мире ценностей</vt:lpstr>
      <vt:lpstr>Альтернативные издержки «стрекоза и муравей» (фундамент всего в экономике)</vt:lpstr>
      <vt:lpstr>Обмен: купля-продажа и рента</vt:lpstr>
      <vt:lpstr>Современные формы капитала</vt:lpstr>
      <vt:lpstr>Обоснование закона спроса  (альтернативное – от технологий)</vt:lpstr>
      <vt:lpstr>Обоснование закона предложения (альтернативное – от технологий)</vt:lpstr>
      <vt:lpstr>Предложение («кванты»)</vt:lpstr>
      <vt:lpstr>Идеальная фирма</vt:lpstr>
      <vt:lpstr>Стоимостные (ценностные) показатели результатов</vt:lpstr>
      <vt:lpstr>Модель жизненного цикла (модель Модильяни)</vt:lpstr>
      <vt:lpstr>Три (одинаковых!!!) кругооборота в хозяйствовании: демография   экономика    экология</vt:lpstr>
      <vt:lpstr>Обоснование кривой предложения</vt:lpstr>
      <vt:lpstr>Обоснование закона предложения (альтернативное)</vt:lpstr>
      <vt:lpstr>Стандартная двухсекторная модель</vt:lpstr>
      <vt:lpstr>Фундаментальные принципы  экономической рациональности</vt:lpstr>
      <vt:lpstr>Жизнь людей и жизнь вещей</vt:lpstr>
      <vt:lpstr>«Конечный результат» в России</vt:lpstr>
      <vt:lpstr>Рациональные реакции в хозяйствовании (эффекты замещения и дохода)</vt:lpstr>
      <vt:lpstr>Варианты оценки эффектов изменения внешних условий </vt:lpstr>
      <vt:lpstr>Хозяйствование </vt:lpstr>
      <vt:lpstr>Взаимодополнение и взаимозамещение (конкуренция) интересов у физических лиц/семей</vt:lpstr>
      <vt:lpstr>Техники мышления</vt:lpstr>
      <vt:lpstr>Временнàя структура хозяйствования</vt:lpstr>
      <vt:lpstr>Эластичность (по Маршаллу)</vt:lpstr>
      <vt:lpstr>Полная двухсекторная модель</vt:lpstr>
    </vt:vector>
  </TitlesOfParts>
  <Company>HSE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Economics vs Economy</dc:title>
  <dc:creator>Леонид Гребнев</dc:creator>
  <cp:lastModifiedBy>Леонид Гребнев</cp:lastModifiedBy>
  <cp:revision>121</cp:revision>
  <dcterms:created xsi:type="dcterms:W3CDTF">2014-10-22T05:17:17Z</dcterms:created>
  <dcterms:modified xsi:type="dcterms:W3CDTF">2017-07-03T18:15:12Z</dcterms:modified>
</cp:coreProperties>
</file>