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8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358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93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11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4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22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657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53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2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0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50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83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2694F-0F3B-4C9D-A8E3-FFB61D605E2C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A25FB-5A1C-4F27-8D75-358742EC93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1"/>
            <a:ext cx="8686800" cy="722313"/>
          </a:xfrm>
        </p:spPr>
        <p:txBody>
          <a:bodyPr/>
          <a:lstStyle/>
          <a:p>
            <a:pPr eaLnBrk="1" hangingPunct="1"/>
            <a:r>
              <a:rPr lang="ru-RU" altLang="ru-RU" sz="3200"/>
              <a:t>Продолжительность жизни в разных странах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804989" y="604838"/>
            <a:ext cx="4062685" cy="4870450"/>
            <a:chOff x="-105" y="0"/>
            <a:chExt cx="2978" cy="2094"/>
          </a:xfrm>
        </p:grpSpPr>
        <p:sp>
          <p:nvSpPr>
            <p:cNvPr id="12356" name="AutoShape 6"/>
            <p:cNvSpPr>
              <a:spLocks noChangeAspect="1" noChangeArrowheads="1"/>
            </p:cNvSpPr>
            <p:nvPr/>
          </p:nvSpPr>
          <p:spPr bwMode="auto">
            <a:xfrm>
              <a:off x="-105" y="0"/>
              <a:ext cx="2723" cy="2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357" name="Rectangle 7"/>
            <p:cNvSpPr>
              <a:spLocks noChangeArrowheads="1"/>
            </p:cNvSpPr>
            <p:nvPr/>
          </p:nvSpPr>
          <p:spPr bwMode="auto">
            <a:xfrm>
              <a:off x="0" y="78"/>
              <a:ext cx="2618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358" name="Rectangle 8"/>
            <p:cNvSpPr>
              <a:spLocks noChangeArrowheads="1"/>
            </p:cNvSpPr>
            <p:nvPr/>
          </p:nvSpPr>
          <p:spPr bwMode="auto">
            <a:xfrm>
              <a:off x="525" y="79"/>
              <a:ext cx="1437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359" name="Line 9"/>
            <p:cNvSpPr>
              <a:spLocks noChangeShapeType="1"/>
            </p:cNvSpPr>
            <p:nvPr/>
          </p:nvSpPr>
          <p:spPr bwMode="auto">
            <a:xfrm>
              <a:off x="525" y="79"/>
              <a:ext cx="0" cy="12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Line 10"/>
            <p:cNvSpPr>
              <a:spLocks noChangeShapeType="1"/>
            </p:cNvSpPr>
            <p:nvPr/>
          </p:nvSpPr>
          <p:spPr bwMode="auto">
            <a:xfrm>
              <a:off x="501" y="1098"/>
              <a:ext cx="4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1" name="Line 11"/>
            <p:cNvSpPr>
              <a:spLocks noChangeShapeType="1"/>
            </p:cNvSpPr>
            <p:nvPr/>
          </p:nvSpPr>
          <p:spPr bwMode="auto">
            <a:xfrm>
              <a:off x="501" y="845"/>
              <a:ext cx="4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Line 12"/>
            <p:cNvSpPr>
              <a:spLocks noChangeShapeType="1"/>
            </p:cNvSpPr>
            <p:nvPr/>
          </p:nvSpPr>
          <p:spPr bwMode="auto">
            <a:xfrm>
              <a:off x="501" y="586"/>
              <a:ext cx="4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3" name="Line 13"/>
            <p:cNvSpPr>
              <a:spLocks noChangeShapeType="1"/>
            </p:cNvSpPr>
            <p:nvPr/>
          </p:nvSpPr>
          <p:spPr bwMode="auto">
            <a:xfrm>
              <a:off x="501" y="332"/>
              <a:ext cx="4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Line 14"/>
            <p:cNvSpPr>
              <a:spLocks noChangeShapeType="1"/>
            </p:cNvSpPr>
            <p:nvPr/>
          </p:nvSpPr>
          <p:spPr bwMode="auto">
            <a:xfrm>
              <a:off x="501" y="79"/>
              <a:ext cx="4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365" name="Group 15"/>
            <p:cNvGrpSpPr>
              <a:grpSpLocks/>
            </p:cNvGrpSpPr>
            <p:nvPr/>
          </p:nvGrpSpPr>
          <p:grpSpPr bwMode="auto">
            <a:xfrm>
              <a:off x="531" y="1334"/>
              <a:ext cx="1461" cy="34"/>
              <a:chOff x="501" y="1334"/>
              <a:chExt cx="1461" cy="34"/>
            </a:xfrm>
          </p:grpSpPr>
          <p:sp>
            <p:nvSpPr>
              <p:cNvPr id="12393" name="Line 16"/>
              <p:cNvSpPr>
                <a:spLocks noChangeShapeType="1"/>
              </p:cNvSpPr>
              <p:nvPr/>
            </p:nvSpPr>
            <p:spPr bwMode="auto">
              <a:xfrm>
                <a:off x="501" y="1351"/>
                <a:ext cx="4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" name="Line 17"/>
              <p:cNvSpPr>
                <a:spLocks noChangeShapeType="1"/>
              </p:cNvSpPr>
              <p:nvPr/>
            </p:nvSpPr>
            <p:spPr bwMode="auto">
              <a:xfrm>
                <a:off x="525" y="1351"/>
                <a:ext cx="143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" name="Line 18"/>
              <p:cNvSpPr>
                <a:spLocks noChangeShapeType="1"/>
              </p:cNvSpPr>
              <p:nvPr/>
            </p:nvSpPr>
            <p:spPr bwMode="auto">
              <a:xfrm flipV="1">
                <a:off x="52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" name="Line 19"/>
              <p:cNvSpPr>
                <a:spLocks noChangeShapeType="1"/>
              </p:cNvSpPr>
              <p:nvPr/>
            </p:nvSpPr>
            <p:spPr bwMode="auto">
              <a:xfrm flipV="1">
                <a:off x="58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7" name="Line 20"/>
              <p:cNvSpPr>
                <a:spLocks noChangeShapeType="1"/>
              </p:cNvSpPr>
              <p:nvPr/>
            </p:nvSpPr>
            <p:spPr bwMode="auto">
              <a:xfrm flipV="1">
                <a:off x="63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8" name="Line 21"/>
              <p:cNvSpPr>
                <a:spLocks noChangeShapeType="1"/>
              </p:cNvSpPr>
              <p:nvPr/>
            </p:nvSpPr>
            <p:spPr bwMode="auto">
              <a:xfrm flipV="1">
                <a:off x="689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9" name="Line 22"/>
              <p:cNvSpPr>
                <a:spLocks noChangeShapeType="1"/>
              </p:cNvSpPr>
              <p:nvPr/>
            </p:nvSpPr>
            <p:spPr bwMode="auto">
              <a:xfrm flipV="1">
                <a:off x="74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0" name="Line 23"/>
              <p:cNvSpPr>
                <a:spLocks noChangeShapeType="1"/>
              </p:cNvSpPr>
              <p:nvPr/>
            </p:nvSpPr>
            <p:spPr bwMode="auto">
              <a:xfrm flipV="1">
                <a:off x="80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1" name="Line 24"/>
              <p:cNvSpPr>
                <a:spLocks noChangeShapeType="1"/>
              </p:cNvSpPr>
              <p:nvPr/>
            </p:nvSpPr>
            <p:spPr bwMode="auto">
              <a:xfrm flipV="1">
                <a:off x="85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2" name="Line 25"/>
              <p:cNvSpPr>
                <a:spLocks noChangeShapeType="1"/>
              </p:cNvSpPr>
              <p:nvPr/>
            </p:nvSpPr>
            <p:spPr bwMode="auto">
              <a:xfrm flipV="1">
                <a:off x="911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3" name="Line 26"/>
              <p:cNvSpPr>
                <a:spLocks noChangeShapeType="1"/>
              </p:cNvSpPr>
              <p:nvPr/>
            </p:nvSpPr>
            <p:spPr bwMode="auto">
              <a:xfrm flipV="1">
                <a:off x="96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4" name="Line 27"/>
              <p:cNvSpPr>
                <a:spLocks noChangeShapeType="1"/>
              </p:cNvSpPr>
              <p:nvPr/>
            </p:nvSpPr>
            <p:spPr bwMode="auto">
              <a:xfrm flipV="1">
                <a:off x="1026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5" name="Line 28"/>
              <p:cNvSpPr>
                <a:spLocks noChangeShapeType="1"/>
              </p:cNvSpPr>
              <p:nvPr/>
            </p:nvSpPr>
            <p:spPr bwMode="auto">
              <a:xfrm flipV="1">
                <a:off x="107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6" name="Line 29"/>
              <p:cNvSpPr>
                <a:spLocks noChangeShapeType="1"/>
              </p:cNvSpPr>
              <p:nvPr/>
            </p:nvSpPr>
            <p:spPr bwMode="auto">
              <a:xfrm flipV="1">
                <a:off x="113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7" name="Line 30"/>
              <p:cNvSpPr>
                <a:spLocks noChangeShapeType="1"/>
              </p:cNvSpPr>
              <p:nvPr/>
            </p:nvSpPr>
            <p:spPr bwMode="auto">
              <a:xfrm flipV="1">
                <a:off x="1190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8" name="Line 31"/>
              <p:cNvSpPr>
                <a:spLocks noChangeShapeType="1"/>
              </p:cNvSpPr>
              <p:nvPr/>
            </p:nvSpPr>
            <p:spPr bwMode="auto">
              <a:xfrm flipV="1">
                <a:off x="124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9" name="Line 32"/>
              <p:cNvSpPr>
                <a:spLocks noChangeShapeType="1"/>
              </p:cNvSpPr>
              <p:nvPr/>
            </p:nvSpPr>
            <p:spPr bwMode="auto">
              <a:xfrm flipV="1">
                <a:off x="129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0" name="Line 33"/>
              <p:cNvSpPr>
                <a:spLocks noChangeShapeType="1"/>
              </p:cNvSpPr>
              <p:nvPr/>
            </p:nvSpPr>
            <p:spPr bwMode="auto">
              <a:xfrm flipV="1">
                <a:off x="135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1" name="Line 34"/>
              <p:cNvSpPr>
                <a:spLocks noChangeShapeType="1"/>
              </p:cNvSpPr>
              <p:nvPr/>
            </p:nvSpPr>
            <p:spPr bwMode="auto">
              <a:xfrm flipV="1">
                <a:off x="141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2" name="Line 35"/>
              <p:cNvSpPr>
                <a:spLocks noChangeShapeType="1"/>
              </p:cNvSpPr>
              <p:nvPr/>
            </p:nvSpPr>
            <p:spPr bwMode="auto">
              <a:xfrm flipV="1">
                <a:off x="1461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3" name="Line 36"/>
              <p:cNvSpPr>
                <a:spLocks noChangeShapeType="1"/>
              </p:cNvSpPr>
              <p:nvPr/>
            </p:nvSpPr>
            <p:spPr bwMode="auto">
              <a:xfrm flipV="1">
                <a:off x="151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4" name="Line 37"/>
              <p:cNvSpPr>
                <a:spLocks noChangeShapeType="1"/>
              </p:cNvSpPr>
              <p:nvPr/>
            </p:nvSpPr>
            <p:spPr bwMode="auto">
              <a:xfrm flipV="1">
                <a:off x="1576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5" name="Line 38"/>
              <p:cNvSpPr>
                <a:spLocks noChangeShapeType="1"/>
              </p:cNvSpPr>
              <p:nvPr/>
            </p:nvSpPr>
            <p:spPr bwMode="auto">
              <a:xfrm flipV="1">
                <a:off x="163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6" name="Line 39"/>
              <p:cNvSpPr>
                <a:spLocks noChangeShapeType="1"/>
              </p:cNvSpPr>
              <p:nvPr/>
            </p:nvSpPr>
            <p:spPr bwMode="auto">
              <a:xfrm flipV="1">
                <a:off x="168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7" name="Line 40"/>
              <p:cNvSpPr>
                <a:spLocks noChangeShapeType="1"/>
              </p:cNvSpPr>
              <p:nvPr/>
            </p:nvSpPr>
            <p:spPr bwMode="auto">
              <a:xfrm flipV="1">
                <a:off x="1740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8" name="Line 41"/>
              <p:cNvSpPr>
                <a:spLocks noChangeShapeType="1"/>
              </p:cNvSpPr>
              <p:nvPr/>
            </p:nvSpPr>
            <p:spPr bwMode="auto">
              <a:xfrm flipV="1">
                <a:off x="179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9" name="Line 42"/>
              <p:cNvSpPr>
                <a:spLocks noChangeShapeType="1"/>
              </p:cNvSpPr>
              <p:nvPr/>
            </p:nvSpPr>
            <p:spPr bwMode="auto">
              <a:xfrm flipV="1">
                <a:off x="185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20" name="Line 43"/>
              <p:cNvSpPr>
                <a:spLocks noChangeShapeType="1"/>
              </p:cNvSpPr>
              <p:nvPr/>
            </p:nvSpPr>
            <p:spPr bwMode="auto">
              <a:xfrm flipV="1">
                <a:off x="190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21" name="Line 44"/>
              <p:cNvSpPr>
                <a:spLocks noChangeShapeType="1"/>
              </p:cNvSpPr>
              <p:nvPr/>
            </p:nvSpPr>
            <p:spPr bwMode="auto">
              <a:xfrm flipV="1">
                <a:off x="196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366" name="Freeform 45"/>
            <p:cNvSpPr>
              <a:spLocks/>
            </p:cNvSpPr>
            <p:nvPr/>
          </p:nvSpPr>
          <p:spPr bwMode="auto">
            <a:xfrm>
              <a:off x="525" y="850"/>
              <a:ext cx="1379" cy="366"/>
            </a:xfrm>
            <a:custGeom>
              <a:avLst/>
              <a:gdLst>
                <a:gd name="T0" fmla="*/ 0 w 168"/>
                <a:gd name="T1" fmla="*/ 18041 h 65"/>
                <a:gd name="T2" fmla="*/ 31528 w 168"/>
                <a:gd name="T3" fmla="*/ 16076 h 65"/>
                <a:gd name="T4" fmla="*/ 59157 w 168"/>
                <a:gd name="T5" fmla="*/ 16076 h 65"/>
                <a:gd name="T6" fmla="*/ 90686 w 168"/>
                <a:gd name="T7" fmla="*/ 14995 h 65"/>
                <a:gd name="T8" fmla="*/ 122764 w 168"/>
                <a:gd name="T9" fmla="*/ 17151 h 65"/>
                <a:gd name="T10" fmla="*/ 154292 w 168"/>
                <a:gd name="T11" fmla="*/ 22129 h 65"/>
                <a:gd name="T12" fmla="*/ 181380 w 168"/>
                <a:gd name="T13" fmla="*/ 25175 h 65"/>
                <a:gd name="T14" fmla="*/ 213450 w 168"/>
                <a:gd name="T15" fmla="*/ 28216 h 65"/>
                <a:gd name="T16" fmla="*/ 244978 w 168"/>
                <a:gd name="T17" fmla="*/ 28216 h 65"/>
                <a:gd name="T18" fmla="*/ 277056 w 168"/>
                <a:gd name="T19" fmla="*/ 28216 h 65"/>
                <a:gd name="T20" fmla="*/ 304209 w 168"/>
                <a:gd name="T21" fmla="*/ 31228 h 65"/>
                <a:gd name="T22" fmla="*/ 335672 w 168"/>
                <a:gd name="T23" fmla="*/ 29105 h 65"/>
                <a:gd name="T24" fmla="*/ 367807 w 168"/>
                <a:gd name="T25" fmla="*/ 23210 h 65"/>
                <a:gd name="T26" fmla="*/ 399278 w 168"/>
                <a:gd name="T27" fmla="*/ 24094 h 65"/>
                <a:gd name="T28" fmla="*/ 426965 w 168"/>
                <a:gd name="T29" fmla="*/ 28216 h 65"/>
                <a:gd name="T30" fmla="*/ 458501 w 168"/>
                <a:gd name="T31" fmla="*/ 19088 h 65"/>
                <a:gd name="T32" fmla="*/ 490029 w 168"/>
                <a:gd name="T33" fmla="*/ 0 h 65"/>
                <a:gd name="T34" fmla="*/ 517659 w 168"/>
                <a:gd name="T35" fmla="*/ 0 h 65"/>
                <a:gd name="T36" fmla="*/ 549187 w 168"/>
                <a:gd name="T37" fmla="*/ 1965 h 65"/>
                <a:gd name="T38" fmla="*/ 581257 w 168"/>
                <a:gd name="T39" fmla="*/ 6053 h 65"/>
                <a:gd name="T40" fmla="*/ 612793 w 168"/>
                <a:gd name="T41" fmla="*/ 9099 h 65"/>
                <a:gd name="T42" fmla="*/ 639881 w 168"/>
                <a:gd name="T43" fmla="*/ 12146 h 65"/>
                <a:gd name="T44" fmla="*/ 671951 w 168"/>
                <a:gd name="T45" fmla="*/ 26059 h 65"/>
                <a:gd name="T46" fmla="*/ 703479 w 168"/>
                <a:gd name="T47" fmla="*/ 53200 h 65"/>
                <a:gd name="T48" fmla="*/ 735549 w 168"/>
                <a:gd name="T49" fmla="*/ 65345 h 65"/>
                <a:gd name="T50" fmla="*/ 762636 w 168"/>
                <a:gd name="T51" fmla="*/ 60334 h 6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65"/>
                <a:gd name="T80" fmla="*/ 168 w 168"/>
                <a:gd name="T81" fmla="*/ 65 h 6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65">
                  <a:moveTo>
                    <a:pt x="0" y="18"/>
                  </a:moveTo>
                  <a:lnTo>
                    <a:pt x="7" y="16"/>
                  </a:lnTo>
                  <a:lnTo>
                    <a:pt x="13" y="16"/>
                  </a:lnTo>
                  <a:lnTo>
                    <a:pt x="20" y="15"/>
                  </a:lnTo>
                  <a:lnTo>
                    <a:pt x="27" y="17"/>
                  </a:lnTo>
                  <a:lnTo>
                    <a:pt x="34" y="22"/>
                  </a:lnTo>
                  <a:lnTo>
                    <a:pt x="40" y="25"/>
                  </a:lnTo>
                  <a:lnTo>
                    <a:pt x="47" y="28"/>
                  </a:lnTo>
                  <a:lnTo>
                    <a:pt x="54" y="28"/>
                  </a:lnTo>
                  <a:lnTo>
                    <a:pt x="61" y="28"/>
                  </a:lnTo>
                  <a:lnTo>
                    <a:pt x="67" y="31"/>
                  </a:lnTo>
                  <a:lnTo>
                    <a:pt x="74" y="29"/>
                  </a:lnTo>
                  <a:lnTo>
                    <a:pt x="81" y="23"/>
                  </a:lnTo>
                  <a:lnTo>
                    <a:pt x="88" y="24"/>
                  </a:lnTo>
                  <a:lnTo>
                    <a:pt x="94" y="28"/>
                  </a:lnTo>
                  <a:lnTo>
                    <a:pt x="101" y="19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1" y="2"/>
                  </a:lnTo>
                  <a:lnTo>
                    <a:pt x="128" y="6"/>
                  </a:lnTo>
                  <a:lnTo>
                    <a:pt x="135" y="9"/>
                  </a:lnTo>
                  <a:lnTo>
                    <a:pt x="141" y="12"/>
                  </a:lnTo>
                  <a:lnTo>
                    <a:pt x="148" y="26"/>
                  </a:lnTo>
                  <a:lnTo>
                    <a:pt x="155" y="53"/>
                  </a:lnTo>
                  <a:lnTo>
                    <a:pt x="162" y="65"/>
                  </a:lnTo>
                  <a:lnTo>
                    <a:pt x="168" y="60"/>
                  </a:lnTo>
                </a:path>
              </a:pathLst>
            </a:custGeom>
            <a:noFill/>
            <a:ln w="63500">
              <a:solidFill>
                <a:srgbClr val="000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7" name="Freeform 46"/>
            <p:cNvSpPr>
              <a:spLocks/>
            </p:cNvSpPr>
            <p:nvPr/>
          </p:nvSpPr>
          <p:spPr bwMode="auto">
            <a:xfrm>
              <a:off x="525" y="383"/>
              <a:ext cx="1330" cy="276"/>
            </a:xfrm>
            <a:custGeom>
              <a:avLst/>
              <a:gdLst>
                <a:gd name="T0" fmla="*/ 0 w 162"/>
                <a:gd name="T1" fmla="*/ 49336 h 49"/>
                <a:gd name="T2" fmla="*/ 31542 w 162"/>
                <a:gd name="T3" fmla="*/ 47371 h 49"/>
                <a:gd name="T4" fmla="*/ 59177 w 162"/>
                <a:gd name="T5" fmla="*/ 46289 h 49"/>
                <a:gd name="T6" fmla="*/ 90719 w 162"/>
                <a:gd name="T7" fmla="*/ 45213 h 49"/>
                <a:gd name="T8" fmla="*/ 122877 w 162"/>
                <a:gd name="T9" fmla="*/ 42358 h 49"/>
                <a:gd name="T10" fmla="*/ 154420 w 162"/>
                <a:gd name="T11" fmla="*/ 42358 h 49"/>
                <a:gd name="T12" fmla="*/ 181512 w 162"/>
                <a:gd name="T13" fmla="*/ 39310 h 49"/>
                <a:gd name="T14" fmla="*/ 213596 w 162"/>
                <a:gd name="T15" fmla="*/ 35215 h 49"/>
                <a:gd name="T16" fmla="*/ 245139 w 162"/>
                <a:gd name="T17" fmla="*/ 35215 h 49"/>
                <a:gd name="T18" fmla="*/ 277223 w 162"/>
                <a:gd name="T19" fmla="*/ 31284 h 49"/>
                <a:gd name="T20" fmla="*/ 304324 w 162"/>
                <a:gd name="T21" fmla="*/ 30202 h 49"/>
                <a:gd name="T22" fmla="*/ 336474 w 162"/>
                <a:gd name="T23" fmla="*/ 26079 h 49"/>
                <a:gd name="T24" fmla="*/ 368016 w 162"/>
                <a:gd name="T25" fmla="*/ 24113 h 49"/>
                <a:gd name="T26" fmla="*/ 399558 w 162"/>
                <a:gd name="T27" fmla="*/ 24113 h 49"/>
                <a:gd name="T28" fmla="*/ 427193 w 162"/>
                <a:gd name="T29" fmla="*/ 20176 h 49"/>
                <a:gd name="T30" fmla="*/ 458735 w 162"/>
                <a:gd name="T31" fmla="*/ 19128 h 49"/>
                <a:gd name="T32" fmla="*/ 490819 w 162"/>
                <a:gd name="T33" fmla="*/ 17163 h 49"/>
                <a:gd name="T34" fmla="*/ 517920 w 162"/>
                <a:gd name="T35" fmla="*/ 13040 h 49"/>
                <a:gd name="T36" fmla="*/ 549462 w 162"/>
                <a:gd name="T37" fmla="*/ 12150 h 49"/>
                <a:gd name="T38" fmla="*/ 581612 w 162"/>
                <a:gd name="T39" fmla="*/ 9992 h 49"/>
                <a:gd name="T40" fmla="*/ 613155 w 162"/>
                <a:gd name="T41" fmla="*/ 9108 h 49"/>
                <a:gd name="T42" fmla="*/ 640789 w 162"/>
                <a:gd name="T43" fmla="*/ 8027 h 49"/>
                <a:gd name="T44" fmla="*/ 672340 w 162"/>
                <a:gd name="T45" fmla="*/ 5013 h 49"/>
                <a:gd name="T46" fmla="*/ 704416 w 162"/>
                <a:gd name="T47" fmla="*/ 4123 h 49"/>
                <a:gd name="T48" fmla="*/ 735966 w 162"/>
                <a:gd name="T49" fmla="*/ 0 h 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2"/>
                <a:gd name="T76" fmla="*/ 0 h 49"/>
                <a:gd name="T77" fmla="*/ 162 w 162"/>
                <a:gd name="T78" fmla="*/ 49 h 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2" h="49">
                  <a:moveTo>
                    <a:pt x="0" y="49"/>
                  </a:moveTo>
                  <a:lnTo>
                    <a:pt x="7" y="47"/>
                  </a:lnTo>
                  <a:lnTo>
                    <a:pt x="13" y="46"/>
                  </a:lnTo>
                  <a:lnTo>
                    <a:pt x="20" y="45"/>
                  </a:lnTo>
                  <a:lnTo>
                    <a:pt x="27" y="42"/>
                  </a:lnTo>
                  <a:lnTo>
                    <a:pt x="34" y="42"/>
                  </a:lnTo>
                  <a:lnTo>
                    <a:pt x="40" y="39"/>
                  </a:lnTo>
                  <a:lnTo>
                    <a:pt x="47" y="35"/>
                  </a:lnTo>
                  <a:lnTo>
                    <a:pt x="54" y="35"/>
                  </a:lnTo>
                  <a:lnTo>
                    <a:pt x="61" y="31"/>
                  </a:lnTo>
                  <a:lnTo>
                    <a:pt x="67" y="30"/>
                  </a:lnTo>
                  <a:lnTo>
                    <a:pt x="74" y="26"/>
                  </a:lnTo>
                  <a:lnTo>
                    <a:pt x="81" y="24"/>
                  </a:lnTo>
                  <a:lnTo>
                    <a:pt x="88" y="24"/>
                  </a:lnTo>
                  <a:lnTo>
                    <a:pt x="94" y="20"/>
                  </a:lnTo>
                  <a:lnTo>
                    <a:pt x="101" y="19"/>
                  </a:lnTo>
                  <a:lnTo>
                    <a:pt x="108" y="17"/>
                  </a:lnTo>
                  <a:lnTo>
                    <a:pt x="114" y="13"/>
                  </a:lnTo>
                  <a:lnTo>
                    <a:pt x="121" y="12"/>
                  </a:lnTo>
                  <a:lnTo>
                    <a:pt x="128" y="10"/>
                  </a:lnTo>
                  <a:lnTo>
                    <a:pt x="135" y="9"/>
                  </a:lnTo>
                  <a:lnTo>
                    <a:pt x="141" y="8"/>
                  </a:lnTo>
                  <a:lnTo>
                    <a:pt x="148" y="5"/>
                  </a:lnTo>
                  <a:lnTo>
                    <a:pt x="155" y="4"/>
                  </a:lnTo>
                  <a:lnTo>
                    <a:pt x="162" y="0"/>
                  </a:lnTo>
                </a:path>
              </a:pathLst>
            </a:custGeom>
            <a:noFill/>
            <a:ln w="63500">
              <a:solidFill>
                <a:srgbClr val="FF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8" name="Freeform 47"/>
            <p:cNvSpPr>
              <a:spLocks/>
            </p:cNvSpPr>
            <p:nvPr/>
          </p:nvSpPr>
          <p:spPr bwMode="auto">
            <a:xfrm>
              <a:off x="525" y="456"/>
              <a:ext cx="1379" cy="282"/>
            </a:xfrm>
            <a:custGeom>
              <a:avLst/>
              <a:gdLst>
                <a:gd name="T0" fmla="*/ 0 w 168"/>
                <a:gd name="T1" fmla="*/ 50580 h 50"/>
                <a:gd name="T2" fmla="*/ 31528 w 168"/>
                <a:gd name="T3" fmla="*/ 47556 h 50"/>
                <a:gd name="T4" fmla="*/ 59157 w 168"/>
                <a:gd name="T5" fmla="*/ 47556 h 50"/>
                <a:gd name="T6" fmla="*/ 90686 w 168"/>
                <a:gd name="T7" fmla="*/ 45582 h 50"/>
                <a:gd name="T8" fmla="*/ 122764 w 168"/>
                <a:gd name="T9" fmla="*/ 40557 h 50"/>
                <a:gd name="T10" fmla="*/ 154292 w 168"/>
                <a:gd name="T11" fmla="*/ 34449 h 50"/>
                <a:gd name="T12" fmla="*/ 181380 w 168"/>
                <a:gd name="T13" fmla="*/ 32289 h 50"/>
                <a:gd name="T14" fmla="*/ 213450 w 168"/>
                <a:gd name="T15" fmla="*/ 28341 h 50"/>
                <a:gd name="T16" fmla="*/ 244978 w 168"/>
                <a:gd name="T17" fmla="*/ 27258 h 50"/>
                <a:gd name="T18" fmla="*/ 277056 w 168"/>
                <a:gd name="T19" fmla="*/ 23316 h 50"/>
                <a:gd name="T20" fmla="*/ 304209 w 168"/>
                <a:gd name="T21" fmla="*/ 23316 h 50"/>
                <a:gd name="T22" fmla="*/ 335672 w 168"/>
                <a:gd name="T23" fmla="*/ 20265 h 50"/>
                <a:gd name="T24" fmla="*/ 367807 w 168"/>
                <a:gd name="T25" fmla="*/ 16159 h 50"/>
                <a:gd name="T26" fmla="*/ 399278 w 168"/>
                <a:gd name="T27" fmla="*/ 14185 h 50"/>
                <a:gd name="T28" fmla="*/ 426965 w 168"/>
                <a:gd name="T29" fmla="*/ 13107 h 50"/>
                <a:gd name="T30" fmla="*/ 458501 w 168"/>
                <a:gd name="T31" fmla="*/ 13107 h 50"/>
                <a:gd name="T32" fmla="*/ 490029 w 168"/>
                <a:gd name="T33" fmla="*/ 13107 h 50"/>
                <a:gd name="T34" fmla="*/ 517659 w 168"/>
                <a:gd name="T35" fmla="*/ 11133 h 50"/>
                <a:gd name="T36" fmla="*/ 549187 w 168"/>
                <a:gd name="T37" fmla="*/ 11133 h 50"/>
                <a:gd name="T38" fmla="*/ 581257 w 168"/>
                <a:gd name="T39" fmla="*/ 8082 h 50"/>
                <a:gd name="T40" fmla="*/ 612793 w 168"/>
                <a:gd name="T41" fmla="*/ 6999 h 50"/>
                <a:gd name="T42" fmla="*/ 639881 w 168"/>
                <a:gd name="T43" fmla="*/ 5025 h 50"/>
                <a:gd name="T44" fmla="*/ 671951 w 168"/>
                <a:gd name="T45" fmla="*/ 3051 h 50"/>
                <a:gd name="T46" fmla="*/ 703479 w 168"/>
                <a:gd name="T47" fmla="*/ 4134 h 50"/>
                <a:gd name="T48" fmla="*/ 735549 w 168"/>
                <a:gd name="T49" fmla="*/ 3051 h 50"/>
                <a:gd name="T50" fmla="*/ 762636 w 168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50"/>
                <a:gd name="T80" fmla="*/ 168 w 168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50">
                  <a:moveTo>
                    <a:pt x="0" y="50"/>
                  </a:moveTo>
                  <a:lnTo>
                    <a:pt x="7" y="47"/>
                  </a:lnTo>
                  <a:lnTo>
                    <a:pt x="13" y="47"/>
                  </a:lnTo>
                  <a:lnTo>
                    <a:pt x="20" y="45"/>
                  </a:lnTo>
                  <a:lnTo>
                    <a:pt x="27" y="40"/>
                  </a:lnTo>
                  <a:lnTo>
                    <a:pt x="34" y="34"/>
                  </a:lnTo>
                  <a:lnTo>
                    <a:pt x="40" y="32"/>
                  </a:lnTo>
                  <a:lnTo>
                    <a:pt x="47" y="28"/>
                  </a:lnTo>
                  <a:lnTo>
                    <a:pt x="54" y="27"/>
                  </a:lnTo>
                  <a:lnTo>
                    <a:pt x="61" y="23"/>
                  </a:lnTo>
                  <a:lnTo>
                    <a:pt x="67" y="23"/>
                  </a:lnTo>
                  <a:lnTo>
                    <a:pt x="74" y="20"/>
                  </a:lnTo>
                  <a:lnTo>
                    <a:pt x="81" y="16"/>
                  </a:lnTo>
                  <a:lnTo>
                    <a:pt x="88" y="14"/>
                  </a:lnTo>
                  <a:lnTo>
                    <a:pt x="94" y="13"/>
                  </a:lnTo>
                  <a:lnTo>
                    <a:pt x="101" y="13"/>
                  </a:lnTo>
                  <a:lnTo>
                    <a:pt x="108" y="13"/>
                  </a:lnTo>
                  <a:lnTo>
                    <a:pt x="114" y="11"/>
                  </a:lnTo>
                  <a:lnTo>
                    <a:pt x="121" y="11"/>
                  </a:lnTo>
                  <a:lnTo>
                    <a:pt x="128" y="8"/>
                  </a:lnTo>
                  <a:lnTo>
                    <a:pt x="135" y="7"/>
                  </a:lnTo>
                  <a:lnTo>
                    <a:pt x="141" y="5"/>
                  </a:lnTo>
                  <a:lnTo>
                    <a:pt x="148" y="3"/>
                  </a:lnTo>
                  <a:lnTo>
                    <a:pt x="155" y="4"/>
                  </a:lnTo>
                  <a:lnTo>
                    <a:pt x="162" y="3"/>
                  </a:lnTo>
                  <a:lnTo>
                    <a:pt x="168" y="0"/>
                  </a:lnTo>
                </a:path>
              </a:pathLst>
            </a:custGeom>
            <a:noFill/>
            <a:ln w="63500">
              <a:solidFill>
                <a:srgbClr val="FF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69" name="Freeform 48"/>
            <p:cNvSpPr>
              <a:spLocks/>
            </p:cNvSpPr>
            <p:nvPr/>
          </p:nvSpPr>
          <p:spPr bwMode="auto">
            <a:xfrm>
              <a:off x="525" y="253"/>
              <a:ext cx="1379" cy="372"/>
            </a:xfrm>
            <a:custGeom>
              <a:avLst/>
              <a:gdLst>
                <a:gd name="T0" fmla="*/ 0 w 168"/>
                <a:gd name="T1" fmla="*/ 66616 h 66"/>
                <a:gd name="T2" fmla="*/ 31528 w 168"/>
                <a:gd name="T3" fmla="*/ 58551 h 66"/>
                <a:gd name="T4" fmla="*/ 59157 w 168"/>
                <a:gd name="T5" fmla="*/ 55501 h 66"/>
                <a:gd name="T6" fmla="*/ 90686 w 168"/>
                <a:gd name="T7" fmla="*/ 53529 h 66"/>
                <a:gd name="T8" fmla="*/ 122764 w 168"/>
                <a:gd name="T9" fmla="*/ 49431 h 66"/>
                <a:gd name="T10" fmla="*/ 154292 w 168"/>
                <a:gd name="T11" fmla="*/ 43332 h 66"/>
                <a:gd name="T12" fmla="*/ 181380 w 168"/>
                <a:gd name="T13" fmla="*/ 40283 h 66"/>
                <a:gd name="T14" fmla="*/ 213450 w 168"/>
                <a:gd name="T15" fmla="*/ 35261 h 66"/>
                <a:gd name="T16" fmla="*/ 244978 w 168"/>
                <a:gd name="T17" fmla="*/ 33294 h 66"/>
                <a:gd name="T18" fmla="*/ 277056 w 168"/>
                <a:gd name="T19" fmla="*/ 28306 h 66"/>
                <a:gd name="T20" fmla="*/ 304209 w 168"/>
                <a:gd name="T21" fmla="*/ 29196 h 66"/>
                <a:gd name="T22" fmla="*/ 335672 w 168"/>
                <a:gd name="T23" fmla="*/ 25257 h 66"/>
                <a:gd name="T24" fmla="*/ 367807 w 168"/>
                <a:gd name="T25" fmla="*/ 21125 h 66"/>
                <a:gd name="T26" fmla="*/ 399278 w 168"/>
                <a:gd name="T27" fmla="*/ 21125 h 66"/>
                <a:gd name="T28" fmla="*/ 426965 w 168"/>
                <a:gd name="T29" fmla="*/ 18076 h 66"/>
                <a:gd name="T30" fmla="*/ 458501 w 168"/>
                <a:gd name="T31" fmla="*/ 16109 h 66"/>
                <a:gd name="T32" fmla="*/ 490029 w 168"/>
                <a:gd name="T33" fmla="*/ 12169 h 66"/>
                <a:gd name="T34" fmla="*/ 517659 w 168"/>
                <a:gd name="T35" fmla="*/ 9120 h 66"/>
                <a:gd name="T36" fmla="*/ 549187 w 168"/>
                <a:gd name="T37" fmla="*/ 9120 h 66"/>
                <a:gd name="T38" fmla="*/ 581257 w 168"/>
                <a:gd name="T39" fmla="*/ 6099 h 66"/>
                <a:gd name="T40" fmla="*/ 612793 w 168"/>
                <a:gd name="T41" fmla="*/ 6099 h 66"/>
                <a:gd name="T42" fmla="*/ 639881 w 168"/>
                <a:gd name="T43" fmla="*/ 4131 h 66"/>
                <a:gd name="T44" fmla="*/ 671951 w 168"/>
                <a:gd name="T45" fmla="*/ 4131 h 66"/>
                <a:gd name="T46" fmla="*/ 703479 w 168"/>
                <a:gd name="T47" fmla="*/ 3049 h 66"/>
                <a:gd name="T48" fmla="*/ 735549 w 168"/>
                <a:gd name="T49" fmla="*/ 0 h 66"/>
                <a:gd name="T50" fmla="*/ 762636 w 168"/>
                <a:gd name="T51" fmla="*/ 1967 h 6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66"/>
                <a:gd name="T80" fmla="*/ 168 w 168"/>
                <a:gd name="T81" fmla="*/ 66 h 6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66">
                  <a:moveTo>
                    <a:pt x="0" y="66"/>
                  </a:moveTo>
                  <a:lnTo>
                    <a:pt x="7" y="58"/>
                  </a:lnTo>
                  <a:lnTo>
                    <a:pt x="13" y="55"/>
                  </a:lnTo>
                  <a:lnTo>
                    <a:pt x="20" y="53"/>
                  </a:lnTo>
                  <a:lnTo>
                    <a:pt x="27" y="49"/>
                  </a:lnTo>
                  <a:lnTo>
                    <a:pt x="34" y="43"/>
                  </a:lnTo>
                  <a:lnTo>
                    <a:pt x="40" y="40"/>
                  </a:lnTo>
                  <a:lnTo>
                    <a:pt x="47" y="35"/>
                  </a:lnTo>
                  <a:lnTo>
                    <a:pt x="54" y="33"/>
                  </a:lnTo>
                  <a:lnTo>
                    <a:pt x="61" y="28"/>
                  </a:lnTo>
                  <a:lnTo>
                    <a:pt x="67" y="29"/>
                  </a:lnTo>
                  <a:lnTo>
                    <a:pt x="74" y="25"/>
                  </a:lnTo>
                  <a:lnTo>
                    <a:pt x="81" y="21"/>
                  </a:lnTo>
                  <a:lnTo>
                    <a:pt x="88" y="21"/>
                  </a:lnTo>
                  <a:lnTo>
                    <a:pt x="94" y="18"/>
                  </a:lnTo>
                  <a:lnTo>
                    <a:pt x="101" y="16"/>
                  </a:lnTo>
                  <a:lnTo>
                    <a:pt x="108" y="12"/>
                  </a:lnTo>
                  <a:lnTo>
                    <a:pt x="114" y="9"/>
                  </a:lnTo>
                  <a:lnTo>
                    <a:pt x="121" y="9"/>
                  </a:lnTo>
                  <a:lnTo>
                    <a:pt x="128" y="6"/>
                  </a:lnTo>
                  <a:lnTo>
                    <a:pt x="135" y="6"/>
                  </a:lnTo>
                  <a:lnTo>
                    <a:pt x="141" y="4"/>
                  </a:lnTo>
                  <a:lnTo>
                    <a:pt x="148" y="4"/>
                  </a:lnTo>
                  <a:lnTo>
                    <a:pt x="155" y="3"/>
                  </a:lnTo>
                  <a:lnTo>
                    <a:pt x="162" y="0"/>
                  </a:lnTo>
                  <a:lnTo>
                    <a:pt x="168" y="2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70" name="Rectangle 49"/>
            <p:cNvSpPr>
              <a:spLocks noChangeArrowheads="1"/>
            </p:cNvSpPr>
            <p:nvPr/>
          </p:nvSpPr>
          <p:spPr bwMode="auto">
            <a:xfrm>
              <a:off x="1051" y="101"/>
              <a:ext cx="70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 b="1">
                  <a:solidFill>
                    <a:srgbClr val="000000"/>
                  </a:solidFill>
                </a:rPr>
                <a:t>Мужчины</a:t>
              </a:r>
              <a:endParaRPr lang="ru-RU" altLang="ru-RU" sz="1600"/>
            </a:p>
          </p:txBody>
        </p:sp>
        <p:sp>
          <p:nvSpPr>
            <p:cNvPr id="12371" name="Rectangle 50"/>
            <p:cNvSpPr>
              <a:spLocks noChangeArrowheads="1"/>
            </p:cNvSpPr>
            <p:nvPr/>
          </p:nvSpPr>
          <p:spPr bwMode="auto">
            <a:xfrm>
              <a:off x="360" y="1317"/>
              <a:ext cx="14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55</a:t>
              </a:r>
              <a:endParaRPr lang="ru-RU" altLang="ru-RU" sz="1400"/>
            </a:p>
          </p:txBody>
        </p:sp>
        <p:sp>
          <p:nvSpPr>
            <p:cNvPr id="12372" name="Rectangle 51"/>
            <p:cNvSpPr>
              <a:spLocks noChangeArrowheads="1"/>
            </p:cNvSpPr>
            <p:nvPr/>
          </p:nvSpPr>
          <p:spPr bwMode="auto">
            <a:xfrm>
              <a:off x="360" y="1064"/>
              <a:ext cx="14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60</a:t>
              </a:r>
              <a:endParaRPr lang="ru-RU" altLang="ru-RU" sz="1400"/>
            </a:p>
          </p:txBody>
        </p:sp>
        <p:sp>
          <p:nvSpPr>
            <p:cNvPr id="12373" name="Rectangle 52"/>
            <p:cNvSpPr>
              <a:spLocks noChangeArrowheads="1"/>
            </p:cNvSpPr>
            <p:nvPr/>
          </p:nvSpPr>
          <p:spPr bwMode="auto">
            <a:xfrm>
              <a:off x="360" y="811"/>
              <a:ext cx="14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65</a:t>
              </a:r>
              <a:endParaRPr lang="ru-RU" altLang="ru-RU" sz="1400"/>
            </a:p>
          </p:txBody>
        </p:sp>
        <p:sp>
          <p:nvSpPr>
            <p:cNvPr id="12374" name="Rectangle 53"/>
            <p:cNvSpPr>
              <a:spLocks noChangeArrowheads="1"/>
            </p:cNvSpPr>
            <p:nvPr/>
          </p:nvSpPr>
          <p:spPr bwMode="auto">
            <a:xfrm>
              <a:off x="360" y="552"/>
              <a:ext cx="14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70</a:t>
              </a:r>
              <a:endParaRPr lang="ru-RU" altLang="ru-RU" sz="1400"/>
            </a:p>
          </p:txBody>
        </p:sp>
        <p:sp>
          <p:nvSpPr>
            <p:cNvPr id="12375" name="Rectangle 54"/>
            <p:cNvSpPr>
              <a:spLocks noChangeArrowheads="1"/>
            </p:cNvSpPr>
            <p:nvPr/>
          </p:nvSpPr>
          <p:spPr bwMode="auto">
            <a:xfrm>
              <a:off x="360" y="298"/>
              <a:ext cx="14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75</a:t>
              </a:r>
              <a:endParaRPr lang="ru-RU" altLang="ru-RU" sz="1400"/>
            </a:p>
          </p:txBody>
        </p:sp>
        <p:sp>
          <p:nvSpPr>
            <p:cNvPr id="12376" name="Rectangle 55"/>
            <p:cNvSpPr>
              <a:spLocks noChangeArrowheads="1"/>
            </p:cNvSpPr>
            <p:nvPr/>
          </p:nvSpPr>
          <p:spPr bwMode="auto">
            <a:xfrm>
              <a:off x="360" y="45"/>
              <a:ext cx="14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80</a:t>
              </a:r>
              <a:endParaRPr lang="ru-RU" altLang="ru-RU" sz="1400"/>
            </a:p>
          </p:txBody>
        </p:sp>
        <p:grpSp>
          <p:nvGrpSpPr>
            <p:cNvPr id="12377" name="Group 56"/>
            <p:cNvGrpSpPr>
              <a:grpSpLocks/>
            </p:cNvGrpSpPr>
            <p:nvPr/>
          </p:nvGrpSpPr>
          <p:grpSpPr bwMode="auto">
            <a:xfrm>
              <a:off x="466" y="1413"/>
              <a:ext cx="1606" cy="146"/>
              <a:chOff x="466" y="1218"/>
              <a:chExt cx="1606" cy="139"/>
            </a:xfrm>
          </p:grpSpPr>
          <p:sp>
            <p:nvSpPr>
              <p:cNvPr id="12387" name="Rectangle 57"/>
              <p:cNvSpPr>
                <a:spLocks noChangeArrowheads="1"/>
              </p:cNvSpPr>
              <p:nvPr/>
            </p:nvSpPr>
            <p:spPr bwMode="auto">
              <a:xfrm rot="-5400000">
                <a:off x="509" y="1176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400">
                    <a:solidFill>
                      <a:srgbClr val="000000"/>
                    </a:solidFill>
                  </a:rPr>
                  <a:t>1970</a:t>
                </a:r>
                <a:endParaRPr lang="ru-RU" altLang="ru-RU" sz="1400"/>
              </a:p>
            </p:txBody>
          </p:sp>
          <p:sp>
            <p:nvSpPr>
              <p:cNvPr id="12388" name="Rectangle 58"/>
              <p:cNvSpPr>
                <a:spLocks noChangeArrowheads="1"/>
              </p:cNvSpPr>
              <p:nvPr/>
            </p:nvSpPr>
            <p:spPr bwMode="auto">
              <a:xfrm rot="-5400000">
                <a:off x="789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1975</a:t>
                </a:r>
                <a:endParaRPr lang="ru-RU" altLang="ru-RU" sz="1800"/>
              </a:p>
            </p:txBody>
          </p:sp>
          <p:sp>
            <p:nvSpPr>
              <p:cNvPr id="12389" name="Rectangle 59"/>
              <p:cNvSpPr>
                <a:spLocks noChangeArrowheads="1"/>
              </p:cNvSpPr>
              <p:nvPr/>
            </p:nvSpPr>
            <p:spPr bwMode="auto">
              <a:xfrm rot="-5400000">
                <a:off x="1060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1980</a:t>
                </a:r>
                <a:endParaRPr lang="ru-RU" altLang="ru-RU" sz="1800"/>
              </a:p>
            </p:txBody>
          </p:sp>
          <p:sp>
            <p:nvSpPr>
              <p:cNvPr id="12390" name="Rectangle 60"/>
              <p:cNvSpPr>
                <a:spLocks noChangeArrowheads="1"/>
              </p:cNvSpPr>
              <p:nvPr/>
            </p:nvSpPr>
            <p:spPr bwMode="auto">
              <a:xfrm rot="-5400000">
                <a:off x="1339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600">
                    <a:solidFill>
                      <a:srgbClr val="000000"/>
                    </a:solidFill>
                  </a:rPr>
                  <a:t>1985</a:t>
                </a:r>
                <a:endParaRPr lang="ru-RU" altLang="ru-RU" sz="1600"/>
              </a:p>
            </p:txBody>
          </p:sp>
          <p:sp>
            <p:nvSpPr>
              <p:cNvPr id="12391" name="Rectangle 61"/>
              <p:cNvSpPr>
                <a:spLocks noChangeArrowheads="1"/>
              </p:cNvSpPr>
              <p:nvPr/>
            </p:nvSpPr>
            <p:spPr bwMode="auto">
              <a:xfrm rot="-5400000">
                <a:off x="1620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1990</a:t>
                </a:r>
                <a:endParaRPr lang="ru-RU" altLang="ru-RU" sz="1800"/>
              </a:p>
            </p:txBody>
          </p:sp>
          <p:sp>
            <p:nvSpPr>
              <p:cNvPr id="12392" name="Rectangle 62"/>
              <p:cNvSpPr>
                <a:spLocks noChangeArrowheads="1"/>
              </p:cNvSpPr>
              <p:nvPr/>
            </p:nvSpPr>
            <p:spPr bwMode="auto">
              <a:xfrm rot="-5400000">
                <a:off x="1892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400">
                    <a:solidFill>
                      <a:srgbClr val="000000"/>
                    </a:solidFill>
                  </a:rPr>
                  <a:t>1995</a:t>
                </a:r>
                <a:endParaRPr lang="ru-RU" altLang="ru-RU" sz="1400"/>
              </a:p>
            </p:txBody>
          </p:sp>
        </p:grpSp>
        <p:sp>
          <p:nvSpPr>
            <p:cNvPr id="12378" name="Line 63"/>
            <p:cNvSpPr>
              <a:spLocks noChangeShapeType="1"/>
            </p:cNvSpPr>
            <p:nvPr/>
          </p:nvSpPr>
          <p:spPr bwMode="auto">
            <a:xfrm>
              <a:off x="123" y="1728"/>
              <a:ext cx="222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79" name="Rectangle 64"/>
            <p:cNvSpPr>
              <a:spLocks noChangeArrowheads="1"/>
            </p:cNvSpPr>
            <p:nvPr/>
          </p:nvSpPr>
          <p:spPr bwMode="auto">
            <a:xfrm>
              <a:off x="369" y="1700"/>
              <a:ext cx="58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Россия</a:t>
              </a:r>
              <a:endParaRPr lang="ru-RU" altLang="ru-RU" sz="1600"/>
            </a:p>
          </p:txBody>
        </p:sp>
        <p:sp>
          <p:nvSpPr>
            <p:cNvPr id="12380" name="Line 65"/>
            <p:cNvSpPr>
              <a:spLocks noChangeShapeType="1"/>
            </p:cNvSpPr>
            <p:nvPr/>
          </p:nvSpPr>
          <p:spPr bwMode="auto">
            <a:xfrm>
              <a:off x="1305" y="1728"/>
              <a:ext cx="222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81" name="Rectangle 66"/>
            <p:cNvSpPr>
              <a:spLocks noChangeArrowheads="1"/>
            </p:cNvSpPr>
            <p:nvPr/>
          </p:nvSpPr>
          <p:spPr bwMode="auto">
            <a:xfrm>
              <a:off x="1551" y="1700"/>
              <a:ext cx="13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Европейский Союз</a:t>
              </a:r>
              <a:endParaRPr lang="ru-RU" altLang="ru-RU" sz="1600"/>
            </a:p>
          </p:txBody>
        </p:sp>
        <p:sp>
          <p:nvSpPr>
            <p:cNvPr id="12382" name="Line 67"/>
            <p:cNvSpPr>
              <a:spLocks noChangeShapeType="1"/>
            </p:cNvSpPr>
            <p:nvPr/>
          </p:nvSpPr>
          <p:spPr bwMode="auto">
            <a:xfrm>
              <a:off x="123" y="1892"/>
              <a:ext cx="222" cy="0"/>
            </a:xfrm>
            <a:prstGeom prst="line">
              <a:avLst/>
            </a:prstGeom>
            <a:noFill/>
            <a:ln w="635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83" name="Rectangle 68"/>
            <p:cNvSpPr>
              <a:spLocks noChangeArrowheads="1"/>
            </p:cNvSpPr>
            <p:nvPr/>
          </p:nvSpPr>
          <p:spPr bwMode="auto">
            <a:xfrm>
              <a:off x="369" y="1864"/>
              <a:ext cx="34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США</a:t>
              </a:r>
              <a:endParaRPr lang="ru-RU" altLang="ru-RU" sz="1600"/>
            </a:p>
          </p:txBody>
        </p:sp>
        <p:sp>
          <p:nvSpPr>
            <p:cNvPr id="12384" name="Line 69"/>
            <p:cNvSpPr>
              <a:spLocks noChangeShapeType="1"/>
            </p:cNvSpPr>
            <p:nvPr/>
          </p:nvSpPr>
          <p:spPr bwMode="auto">
            <a:xfrm>
              <a:off x="1305" y="1892"/>
              <a:ext cx="222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85" name="Rectangle 70"/>
            <p:cNvSpPr>
              <a:spLocks noChangeArrowheads="1"/>
            </p:cNvSpPr>
            <p:nvPr/>
          </p:nvSpPr>
          <p:spPr bwMode="auto">
            <a:xfrm>
              <a:off x="1551" y="1864"/>
              <a:ext cx="51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Япония</a:t>
              </a:r>
              <a:endParaRPr lang="ru-RU" altLang="ru-RU" sz="1600"/>
            </a:p>
          </p:txBody>
        </p:sp>
        <p:sp>
          <p:nvSpPr>
            <p:cNvPr id="12386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2610" cy="201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grpSp>
        <p:nvGrpSpPr>
          <p:cNvPr id="5" name="Group 139"/>
          <p:cNvGrpSpPr>
            <a:grpSpLocks noChangeAspect="1"/>
          </p:cNvGrpSpPr>
          <p:nvPr/>
        </p:nvGrpSpPr>
        <p:grpSpPr bwMode="auto">
          <a:xfrm>
            <a:off x="5614989" y="527050"/>
            <a:ext cx="4561509" cy="4897438"/>
            <a:chOff x="0" y="-22"/>
            <a:chExt cx="2765" cy="2116"/>
          </a:xfrm>
        </p:grpSpPr>
        <p:sp>
          <p:nvSpPr>
            <p:cNvPr id="12294" name="AutoShape 140"/>
            <p:cNvSpPr>
              <a:spLocks noChangeAspect="1" noChangeArrowheads="1"/>
            </p:cNvSpPr>
            <p:nvPr/>
          </p:nvSpPr>
          <p:spPr bwMode="auto">
            <a:xfrm>
              <a:off x="0" y="-22"/>
              <a:ext cx="2641" cy="2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295" name="Line 141"/>
            <p:cNvSpPr>
              <a:spLocks noChangeShapeType="1"/>
            </p:cNvSpPr>
            <p:nvPr/>
          </p:nvSpPr>
          <p:spPr bwMode="auto">
            <a:xfrm>
              <a:off x="707" y="84"/>
              <a:ext cx="0" cy="12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6" name="Line 142"/>
            <p:cNvSpPr>
              <a:spLocks noChangeShapeType="1"/>
            </p:cNvSpPr>
            <p:nvPr/>
          </p:nvSpPr>
          <p:spPr bwMode="auto">
            <a:xfrm>
              <a:off x="683" y="1019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7" name="Line 143"/>
            <p:cNvSpPr>
              <a:spLocks noChangeShapeType="1"/>
            </p:cNvSpPr>
            <p:nvPr/>
          </p:nvSpPr>
          <p:spPr bwMode="auto">
            <a:xfrm>
              <a:off x="683" y="709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8" name="Line 144"/>
            <p:cNvSpPr>
              <a:spLocks noChangeShapeType="1"/>
            </p:cNvSpPr>
            <p:nvPr/>
          </p:nvSpPr>
          <p:spPr bwMode="auto">
            <a:xfrm>
              <a:off x="683" y="394"/>
              <a:ext cx="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9" name="Line 145"/>
            <p:cNvSpPr>
              <a:spLocks noChangeShapeType="1"/>
            </p:cNvSpPr>
            <p:nvPr/>
          </p:nvSpPr>
          <p:spPr bwMode="auto">
            <a:xfrm>
              <a:off x="683" y="84"/>
              <a:ext cx="4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Freeform 146"/>
            <p:cNvSpPr>
              <a:spLocks/>
            </p:cNvSpPr>
            <p:nvPr/>
          </p:nvSpPr>
          <p:spPr bwMode="auto">
            <a:xfrm>
              <a:off x="707" y="732"/>
              <a:ext cx="1356" cy="220"/>
            </a:xfrm>
            <a:custGeom>
              <a:avLst/>
              <a:gdLst>
                <a:gd name="T0" fmla="*/ 0 w 166"/>
                <a:gd name="T1" fmla="*/ 13110 h 39"/>
                <a:gd name="T2" fmla="*/ 31098 w 166"/>
                <a:gd name="T3" fmla="*/ 10058 h 39"/>
                <a:gd name="T4" fmla="*/ 57785 w 166"/>
                <a:gd name="T5" fmla="*/ 12218 h 39"/>
                <a:gd name="T6" fmla="*/ 88818 w 166"/>
                <a:gd name="T7" fmla="*/ 12218 h 39"/>
                <a:gd name="T8" fmla="*/ 120439 w 166"/>
                <a:gd name="T9" fmla="*/ 10058 h 39"/>
                <a:gd name="T10" fmla="*/ 147200 w 166"/>
                <a:gd name="T11" fmla="*/ 15242 h 39"/>
                <a:gd name="T12" fmla="*/ 178232 w 166"/>
                <a:gd name="T13" fmla="*/ 18299 h 39"/>
                <a:gd name="T14" fmla="*/ 209322 w 166"/>
                <a:gd name="T15" fmla="*/ 16167 h 39"/>
                <a:gd name="T16" fmla="*/ 236018 w 166"/>
                <a:gd name="T17" fmla="*/ 15242 h 39"/>
                <a:gd name="T18" fmla="*/ 267107 w 166"/>
                <a:gd name="T19" fmla="*/ 18299 h 39"/>
                <a:gd name="T20" fmla="*/ 298140 w 166"/>
                <a:gd name="T21" fmla="*/ 18299 h 39"/>
                <a:gd name="T22" fmla="*/ 324893 w 166"/>
                <a:gd name="T23" fmla="*/ 15242 h 39"/>
                <a:gd name="T24" fmla="*/ 355925 w 166"/>
                <a:gd name="T25" fmla="*/ 10058 h 39"/>
                <a:gd name="T26" fmla="*/ 387555 w 166"/>
                <a:gd name="T27" fmla="*/ 12218 h 39"/>
                <a:gd name="T28" fmla="*/ 414242 w 166"/>
                <a:gd name="T29" fmla="*/ 18299 h 39"/>
                <a:gd name="T30" fmla="*/ 445340 w 166"/>
                <a:gd name="T31" fmla="*/ 14193 h 39"/>
                <a:gd name="T32" fmla="*/ 472027 w 166"/>
                <a:gd name="T33" fmla="*/ 3057 h 39"/>
                <a:gd name="T34" fmla="*/ 503125 w 166"/>
                <a:gd name="T35" fmla="*/ 3057 h 39"/>
                <a:gd name="T36" fmla="*/ 534150 w 166"/>
                <a:gd name="T37" fmla="*/ 3057 h 39"/>
                <a:gd name="T38" fmla="*/ 560910 w 166"/>
                <a:gd name="T39" fmla="*/ 0 h 39"/>
                <a:gd name="T40" fmla="*/ 591935 w 166"/>
                <a:gd name="T41" fmla="*/ 1974 h 39"/>
                <a:gd name="T42" fmla="*/ 623564 w 166"/>
                <a:gd name="T43" fmla="*/ 3057 h 39"/>
                <a:gd name="T44" fmla="*/ 650259 w 166"/>
                <a:gd name="T45" fmla="*/ 9167 h 39"/>
                <a:gd name="T46" fmla="*/ 681349 w 166"/>
                <a:gd name="T47" fmla="*/ 29435 h 39"/>
                <a:gd name="T48" fmla="*/ 712382 w 166"/>
                <a:gd name="T49" fmla="*/ 39493 h 39"/>
                <a:gd name="T50" fmla="*/ 739134 w 166"/>
                <a:gd name="T51" fmla="*/ 32487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6"/>
                <a:gd name="T79" fmla="*/ 0 h 39"/>
                <a:gd name="T80" fmla="*/ 166 w 166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6" h="39">
                  <a:moveTo>
                    <a:pt x="0" y="13"/>
                  </a:moveTo>
                  <a:lnTo>
                    <a:pt x="7" y="10"/>
                  </a:lnTo>
                  <a:lnTo>
                    <a:pt x="13" y="12"/>
                  </a:lnTo>
                  <a:lnTo>
                    <a:pt x="20" y="12"/>
                  </a:lnTo>
                  <a:lnTo>
                    <a:pt x="27" y="10"/>
                  </a:lnTo>
                  <a:lnTo>
                    <a:pt x="33" y="15"/>
                  </a:lnTo>
                  <a:lnTo>
                    <a:pt x="40" y="18"/>
                  </a:lnTo>
                  <a:lnTo>
                    <a:pt x="47" y="16"/>
                  </a:lnTo>
                  <a:lnTo>
                    <a:pt x="53" y="15"/>
                  </a:lnTo>
                  <a:lnTo>
                    <a:pt x="60" y="18"/>
                  </a:lnTo>
                  <a:lnTo>
                    <a:pt x="67" y="18"/>
                  </a:lnTo>
                  <a:lnTo>
                    <a:pt x="73" y="15"/>
                  </a:lnTo>
                  <a:lnTo>
                    <a:pt x="80" y="10"/>
                  </a:lnTo>
                  <a:lnTo>
                    <a:pt x="87" y="12"/>
                  </a:lnTo>
                  <a:lnTo>
                    <a:pt x="93" y="18"/>
                  </a:lnTo>
                  <a:lnTo>
                    <a:pt x="100" y="14"/>
                  </a:lnTo>
                  <a:lnTo>
                    <a:pt x="106" y="3"/>
                  </a:lnTo>
                  <a:lnTo>
                    <a:pt x="113" y="3"/>
                  </a:lnTo>
                  <a:lnTo>
                    <a:pt x="120" y="3"/>
                  </a:lnTo>
                  <a:lnTo>
                    <a:pt x="126" y="0"/>
                  </a:lnTo>
                  <a:lnTo>
                    <a:pt x="133" y="2"/>
                  </a:lnTo>
                  <a:lnTo>
                    <a:pt x="140" y="3"/>
                  </a:lnTo>
                  <a:lnTo>
                    <a:pt x="146" y="9"/>
                  </a:lnTo>
                  <a:lnTo>
                    <a:pt x="153" y="29"/>
                  </a:lnTo>
                  <a:lnTo>
                    <a:pt x="160" y="39"/>
                  </a:lnTo>
                  <a:lnTo>
                    <a:pt x="166" y="32"/>
                  </a:lnTo>
                </a:path>
              </a:pathLst>
            </a:custGeom>
            <a:noFill/>
            <a:ln w="63500">
              <a:solidFill>
                <a:srgbClr val="000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Freeform 147"/>
            <p:cNvSpPr>
              <a:spLocks/>
            </p:cNvSpPr>
            <p:nvPr/>
          </p:nvSpPr>
          <p:spPr bwMode="auto">
            <a:xfrm>
              <a:off x="707" y="360"/>
              <a:ext cx="1307" cy="355"/>
            </a:xfrm>
            <a:custGeom>
              <a:avLst/>
              <a:gdLst>
                <a:gd name="T0" fmla="*/ 0 w 160"/>
                <a:gd name="T1" fmla="*/ 63506 h 63"/>
                <a:gd name="T2" fmla="*/ 31098 w 160"/>
                <a:gd name="T3" fmla="*/ 60491 h 63"/>
                <a:gd name="T4" fmla="*/ 57786 w 160"/>
                <a:gd name="T5" fmla="*/ 57442 h 63"/>
                <a:gd name="T6" fmla="*/ 88884 w 160"/>
                <a:gd name="T7" fmla="*/ 56552 h 63"/>
                <a:gd name="T8" fmla="*/ 120448 w 160"/>
                <a:gd name="T9" fmla="*/ 52422 h 63"/>
                <a:gd name="T10" fmla="*/ 147201 w 160"/>
                <a:gd name="T11" fmla="*/ 52422 h 63"/>
                <a:gd name="T12" fmla="*/ 178234 w 160"/>
                <a:gd name="T13" fmla="*/ 48297 h 63"/>
                <a:gd name="T14" fmla="*/ 209324 w 160"/>
                <a:gd name="T15" fmla="*/ 42392 h 63"/>
                <a:gd name="T16" fmla="*/ 236020 w 160"/>
                <a:gd name="T17" fmla="*/ 41343 h 63"/>
                <a:gd name="T18" fmla="*/ 267118 w 160"/>
                <a:gd name="T19" fmla="*/ 36323 h 63"/>
                <a:gd name="T20" fmla="*/ 298143 w 160"/>
                <a:gd name="T21" fmla="*/ 34356 h 63"/>
                <a:gd name="T22" fmla="*/ 324904 w 160"/>
                <a:gd name="T23" fmla="*/ 31308 h 63"/>
                <a:gd name="T24" fmla="*/ 355929 w 160"/>
                <a:gd name="T25" fmla="*/ 27211 h 63"/>
                <a:gd name="T26" fmla="*/ 387558 w 160"/>
                <a:gd name="T27" fmla="*/ 27211 h 63"/>
                <a:gd name="T28" fmla="*/ 414254 w 160"/>
                <a:gd name="T29" fmla="*/ 22196 h 63"/>
                <a:gd name="T30" fmla="*/ 445344 w 160"/>
                <a:gd name="T31" fmla="*/ 22196 h 63"/>
                <a:gd name="T32" fmla="*/ 472039 w 160"/>
                <a:gd name="T33" fmla="*/ 20224 h 63"/>
                <a:gd name="T34" fmla="*/ 503130 w 160"/>
                <a:gd name="T35" fmla="*/ 14132 h 63"/>
                <a:gd name="T36" fmla="*/ 534163 w 160"/>
                <a:gd name="T37" fmla="*/ 12160 h 63"/>
                <a:gd name="T38" fmla="*/ 560924 w 160"/>
                <a:gd name="T39" fmla="*/ 11084 h 63"/>
                <a:gd name="T40" fmla="*/ 591948 w 160"/>
                <a:gd name="T41" fmla="*/ 8064 h 63"/>
                <a:gd name="T42" fmla="*/ 623578 w 160"/>
                <a:gd name="T43" fmla="*/ 6097 h 63"/>
                <a:gd name="T44" fmla="*/ 650265 w 160"/>
                <a:gd name="T45" fmla="*/ 3048 h 63"/>
                <a:gd name="T46" fmla="*/ 681364 w 160"/>
                <a:gd name="T47" fmla="*/ 3048 h 63"/>
                <a:gd name="T48" fmla="*/ 712462 w 160"/>
                <a:gd name="T49" fmla="*/ 0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0"/>
                <a:gd name="T76" fmla="*/ 0 h 63"/>
                <a:gd name="T77" fmla="*/ 160 w 160"/>
                <a:gd name="T78" fmla="*/ 63 h 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0" h="63">
                  <a:moveTo>
                    <a:pt x="0" y="63"/>
                  </a:moveTo>
                  <a:lnTo>
                    <a:pt x="7" y="60"/>
                  </a:lnTo>
                  <a:lnTo>
                    <a:pt x="13" y="57"/>
                  </a:lnTo>
                  <a:lnTo>
                    <a:pt x="20" y="56"/>
                  </a:lnTo>
                  <a:lnTo>
                    <a:pt x="27" y="52"/>
                  </a:lnTo>
                  <a:lnTo>
                    <a:pt x="33" y="52"/>
                  </a:lnTo>
                  <a:lnTo>
                    <a:pt x="40" y="48"/>
                  </a:lnTo>
                  <a:lnTo>
                    <a:pt x="47" y="42"/>
                  </a:lnTo>
                  <a:lnTo>
                    <a:pt x="53" y="41"/>
                  </a:lnTo>
                  <a:lnTo>
                    <a:pt x="60" y="36"/>
                  </a:lnTo>
                  <a:lnTo>
                    <a:pt x="67" y="34"/>
                  </a:lnTo>
                  <a:lnTo>
                    <a:pt x="73" y="31"/>
                  </a:lnTo>
                  <a:lnTo>
                    <a:pt x="80" y="27"/>
                  </a:lnTo>
                  <a:lnTo>
                    <a:pt x="87" y="27"/>
                  </a:lnTo>
                  <a:lnTo>
                    <a:pt x="93" y="22"/>
                  </a:lnTo>
                  <a:lnTo>
                    <a:pt x="100" y="22"/>
                  </a:lnTo>
                  <a:lnTo>
                    <a:pt x="106" y="20"/>
                  </a:lnTo>
                  <a:lnTo>
                    <a:pt x="113" y="14"/>
                  </a:lnTo>
                  <a:lnTo>
                    <a:pt x="120" y="12"/>
                  </a:lnTo>
                  <a:lnTo>
                    <a:pt x="126" y="11"/>
                  </a:lnTo>
                  <a:lnTo>
                    <a:pt x="133" y="8"/>
                  </a:lnTo>
                  <a:lnTo>
                    <a:pt x="140" y="6"/>
                  </a:lnTo>
                  <a:lnTo>
                    <a:pt x="146" y="3"/>
                  </a:lnTo>
                  <a:lnTo>
                    <a:pt x="153" y="3"/>
                  </a:lnTo>
                  <a:lnTo>
                    <a:pt x="160" y="0"/>
                  </a:lnTo>
                </a:path>
              </a:pathLst>
            </a:custGeom>
            <a:noFill/>
            <a:ln w="63500">
              <a:solidFill>
                <a:srgbClr val="FF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Freeform 148"/>
            <p:cNvSpPr>
              <a:spLocks/>
            </p:cNvSpPr>
            <p:nvPr/>
          </p:nvSpPr>
          <p:spPr bwMode="auto">
            <a:xfrm>
              <a:off x="707" y="450"/>
              <a:ext cx="1356" cy="276"/>
            </a:xfrm>
            <a:custGeom>
              <a:avLst/>
              <a:gdLst>
                <a:gd name="T0" fmla="*/ 0 w 166"/>
                <a:gd name="T1" fmla="*/ 49336 h 49"/>
                <a:gd name="T2" fmla="*/ 31098 w 166"/>
                <a:gd name="T3" fmla="*/ 46289 h 49"/>
                <a:gd name="T4" fmla="*/ 57785 w 166"/>
                <a:gd name="T5" fmla="*/ 44323 h 49"/>
                <a:gd name="T6" fmla="*/ 88818 w 166"/>
                <a:gd name="T7" fmla="*/ 42358 h 49"/>
                <a:gd name="T8" fmla="*/ 120439 w 166"/>
                <a:gd name="T9" fmla="*/ 36263 h 49"/>
                <a:gd name="T10" fmla="*/ 147200 w 166"/>
                <a:gd name="T11" fmla="*/ 28236 h 49"/>
                <a:gd name="T12" fmla="*/ 178232 w 166"/>
                <a:gd name="T13" fmla="*/ 26079 h 49"/>
                <a:gd name="T14" fmla="*/ 209322 w 166"/>
                <a:gd name="T15" fmla="*/ 21100 h 49"/>
                <a:gd name="T16" fmla="*/ 236018 w 166"/>
                <a:gd name="T17" fmla="*/ 20176 h 49"/>
                <a:gd name="T18" fmla="*/ 267107 w 166"/>
                <a:gd name="T19" fmla="*/ 15005 h 49"/>
                <a:gd name="T20" fmla="*/ 298140 w 166"/>
                <a:gd name="T21" fmla="*/ 19128 h 49"/>
                <a:gd name="T22" fmla="*/ 324893 w 166"/>
                <a:gd name="T23" fmla="*/ 15005 h 49"/>
                <a:gd name="T24" fmla="*/ 355925 w 166"/>
                <a:gd name="T25" fmla="*/ 11074 h 49"/>
                <a:gd name="T26" fmla="*/ 387555 w 166"/>
                <a:gd name="T27" fmla="*/ 11074 h 49"/>
                <a:gd name="T28" fmla="*/ 414242 w 166"/>
                <a:gd name="T29" fmla="*/ 9992 h 49"/>
                <a:gd name="T30" fmla="*/ 445340 w 166"/>
                <a:gd name="T31" fmla="*/ 9992 h 49"/>
                <a:gd name="T32" fmla="*/ 472027 w 166"/>
                <a:gd name="T33" fmla="*/ 9992 h 49"/>
                <a:gd name="T34" fmla="*/ 503125 w 166"/>
                <a:gd name="T35" fmla="*/ 9108 h 49"/>
                <a:gd name="T36" fmla="*/ 534150 w 166"/>
                <a:gd name="T37" fmla="*/ 9108 h 49"/>
                <a:gd name="T38" fmla="*/ 560910 w 166"/>
                <a:gd name="T39" fmla="*/ 6979 h 49"/>
                <a:gd name="T40" fmla="*/ 591935 w 166"/>
                <a:gd name="T41" fmla="*/ 6979 h 49"/>
                <a:gd name="T42" fmla="*/ 623564 w 166"/>
                <a:gd name="T43" fmla="*/ 1966 h 49"/>
                <a:gd name="T44" fmla="*/ 650259 w 166"/>
                <a:gd name="T45" fmla="*/ 0 h 49"/>
                <a:gd name="T46" fmla="*/ 681349 w 166"/>
                <a:gd name="T47" fmla="*/ 4123 h 49"/>
                <a:gd name="T48" fmla="*/ 712382 w 166"/>
                <a:gd name="T49" fmla="*/ 1081 h 49"/>
                <a:gd name="T50" fmla="*/ 739134 w 166"/>
                <a:gd name="T51" fmla="*/ 1966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6"/>
                <a:gd name="T79" fmla="*/ 0 h 49"/>
                <a:gd name="T80" fmla="*/ 166 w 166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6" h="49">
                  <a:moveTo>
                    <a:pt x="0" y="49"/>
                  </a:moveTo>
                  <a:lnTo>
                    <a:pt x="7" y="46"/>
                  </a:lnTo>
                  <a:lnTo>
                    <a:pt x="13" y="44"/>
                  </a:lnTo>
                  <a:lnTo>
                    <a:pt x="20" y="42"/>
                  </a:lnTo>
                  <a:lnTo>
                    <a:pt x="27" y="36"/>
                  </a:lnTo>
                  <a:lnTo>
                    <a:pt x="33" y="28"/>
                  </a:lnTo>
                  <a:lnTo>
                    <a:pt x="40" y="26"/>
                  </a:lnTo>
                  <a:lnTo>
                    <a:pt x="47" y="21"/>
                  </a:lnTo>
                  <a:lnTo>
                    <a:pt x="53" y="20"/>
                  </a:lnTo>
                  <a:lnTo>
                    <a:pt x="60" y="15"/>
                  </a:lnTo>
                  <a:lnTo>
                    <a:pt x="67" y="19"/>
                  </a:lnTo>
                  <a:lnTo>
                    <a:pt x="73" y="15"/>
                  </a:lnTo>
                  <a:lnTo>
                    <a:pt x="80" y="11"/>
                  </a:lnTo>
                  <a:lnTo>
                    <a:pt x="87" y="11"/>
                  </a:lnTo>
                  <a:lnTo>
                    <a:pt x="93" y="10"/>
                  </a:lnTo>
                  <a:lnTo>
                    <a:pt x="100" y="10"/>
                  </a:lnTo>
                  <a:lnTo>
                    <a:pt x="106" y="10"/>
                  </a:lnTo>
                  <a:lnTo>
                    <a:pt x="113" y="9"/>
                  </a:lnTo>
                  <a:lnTo>
                    <a:pt x="120" y="9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40" y="2"/>
                  </a:lnTo>
                  <a:lnTo>
                    <a:pt x="146" y="0"/>
                  </a:lnTo>
                  <a:lnTo>
                    <a:pt x="153" y="4"/>
                  </a:lnTo>
                  <a:lnTo>
                    <a:pt x="160" y="1"/>
                  </a:lnTo>
                  <a:lnTo>
                    <a:pt x="166" y="2"/>
                  </a:lnTo>
                </a:path>
              </a:pathLst>
            </a:custGeom>
            <a:noFill/>
            <a:ln w="63500">
              <a:solidFill>
                <a:srgbClr val="FF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Freeform 149"/>
            <p:cNvSpPr>
              <a:spLocks/>
            </p:cNvSpPr>
            <p:nvPr/>
          </p:nvSpPr>
          <p:spPr bwMode="auto">
            <a:xfrm>
              <a:off x="707" y="208"/>
              <a:ext cx="1303" cy="518"/>
            </a:xfrm>
            <a:custGeom>
              <a:avLst/>
              <a:gdLst>
                <a:gd name="T0" fmla="*/ 0 w 166"/>
                <a:gd name="T1" fmla="*/ 92474 h 92"/>
                <a:gd name="T2" fmla="*/ 26617 w 166"/>
                <a:gd name="T3" fmla="*/ 82458 h 92"/>
                <a:gd name="T4" fmla="*/ 49349 w 166"/>
                <a:gd name="T5" fmla="*/ 78364 h 92"/>
                <a:gd name="T6" fmla="*/ 75904 w 166"/>
                <a:gd name="T7" fmla="*/ 77480 h 92"/>
                <a:gd name="T8" fmla="*/ 102521 w 166"/>
                <a:gd name="T9" fmla="*/ 74434 h 92"/>
                <a:gd name="T10" fmla="*/ 125261 w 166"/>
                <a:gd name="T11" fmla="*/ 67301 h 92"/>
                <a:gd name="T12" fmla="*/ 151878 w 166"/>
                <a:gd name="T13" fmla="*/ 63371 h 92"/>
                <a:gd name="T14" fmla="*/ 178433 w 166"/>
                <a:gd name="T15" fmla="*/ 56237 h 92"/>
                <a:gd name="T16" fmla="*/ 201164 w 166"/>
                <a:gd name="T17" fmla="*/ 52307 h 92"/>
                <a:gd name="T18" fmla="*/ 227782 w 166"/>
                <a:gd name="T19" fmla="*/ 46220 h 92"/>
                <a:gd name="T20" fmla="*/ 254399 w 166"/>
                <a:gd name="T21" fmla="*/ 47301 h 92"/>
                <a:gd name="T22" fmla="*/ 277139 w 166"/>
                <a:gd name="T23" fmla="*/ 43208 h 92"/>
                <a:gd name="T24" fmla="*/ 303693 w 166"/>
                <a:gd name="T25" fmla="*/ 37121 h 92"/>
                <a:gd name="T26" fmla="*/ 330311 w 166"/>
                <a:gd name="T27" fmla="*/ 36237 h 92"/>
                <a:gd name="T28" fmla="*/ 353042 w 166"/>
                <a:gd name="T29" fmla="*/ 31226 h 92"/>
                <a:gd name="T30" fmla="*/ 379660 w 166"/>
                <a:gd name="T31" fmla="*/ 28214 h 92"/>
                <a:gd name="T32" fmla="*/ 402392 w 166"/>
                <a:gd name="T33" fmla="*/ 23203 h 92"/>
                <a:gd name="T34" fmla="*/ 428954 w 166"/>
                <a:gd name="T35" fmla="*/ 18040 h 92"/>
                <a:gd name="T36" fmla="*/ 455563 w 166"/>
                <a:gd name="T37" fmla="*/ 19087 h 92"/>
                <a:gd name="T38" fmla="*/ 478303 w 166"/>
                <a:gd name="T39" fmla="*/ 14110 h 92"/>
                <a:gd name="T40" fmla="*/ 504920 w 166"/>
                <a:gd name="T41" fmla="*/ 13029 h 92"/>
                <a:gd name="T42" fmla="*/ 531475 w 166"/>
                <a:gd name="T43" fmla="*/ 9988 h 92"/>
                <a:gd name="T44" fmla="*/ 554207 w 166"/>
                <a:gd name="T45" fmla="*/ 9099 h 92"/>
                <a:gd name="T46" fmla="*/ 580824 w 166"/>
                <a:gd name="T47" fmla="*/ 6053 h 92"/>
                <a:gd name="T48" fmla="*/ 607441 w 166"/>
                <a:gd name="T49" fmla="*/ 0 h 92"/>
                <a:gd name="T50" fmla="*/ 630181 w 166"/>
                <a:gd name="T51" fmla="*/ 1965 h 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6"/>
                <a:gd name="T79" fmla="*/ 0 h 92"/>
                <a:gd name="T80" fmla="*/ 166 w 166"/>
                <a:gd name="T81" fmla="*/ 92 h 9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6" h="92">
                  <a:moveTo>
                    <a:pt x="0" y="92"/>
                  </a:moveTo>
                  <a:lnTo>
                    <a:pt x="7" y="82"/>
                  </a:lnTo>
                  <a:lnTo>
                    <a:pt x="13" y="78"/>
                  </a:lnTo>
                  <a:lnTo>
                    <a:pt x="20" y="77"/>
                  </a:lnTo>
                  <a:lnTo>
                    <a:pt x="27" y="74"/>
                  </a:lnTo>
                  <a:lnTo>
                    <a:pt x="33" y="67"/>
                  </a:lnTo>
                  <a:lnTo>
                    <a:pt x="40" y="63"/>
                  </a:lnTo>
                  <a:lnTo>
                    <a:pt x="47" y="56"/>
                  </a:lnTo>
                  <a:lnTo>
                    <a:pt x="53" y="52"/>
                  </a:lnTo>
                  <a:lnTo>
                    <a:pt x="60" y="46"/>
                  </a:lnTo>
                  <a:lnTo>
                    <a:pt x="67" y="47"/>
                  </a:lnTo>
                  <a:lnTo>
                    <a:pt x="73" y="43"/>
                  </a:lnTo>
                  <a:lnTo>
                    <a:pt x="80" y="37"/>
                  </a:lnTo>
                  <a:lnTo>
                    <a:pt x="87" y="36"/>
                  </a:lnTo>
                  <a:lnTo>
                    <a:pt x="93" y="31"/>
                  </a:lnTo>
                  <a:lnTo>
                    <a:pt x="100" y="28"/>
                  </a:lnTo>
                  <a:lnTo>
                    <a:pt x="106" y="23"/>
                  </a:lnTo>
                  <a:lnTo>
                    <a:pt x="113" y="18"/>
                  </a:lnTo>
                  <a:lnTo>
                    <a:pt x="120" y="19"/>
                  </a:lnTo>
                  <a:lnTo>
                    <a:pt x="126" y="14"/>
                  </a:lnTo>
                  <a:lnTo>
                    <a:pt x="133" y="13"/>
                  </a:lnTo>
                  <a:lnTo>
                    <a:pt x="140" y="10"/>
                  </a:lnTo>
                  <a:lnTo>
                    <a:pt x="146" y="9"/>
                  </a:lnTo>
                  <a:lnTo>
                    <a:pt x="153" y="6"/>
                  </a:lnTo>
                  <a:lnTo>
                    <a:pt x="160" y="0"/>
                  </a:lnTo>
                  <a:lnTo>
                    <a:pt x="166" y="2"/>
                  </a:lnTo>
                </a:path>
              </a:pathLst>
            </a:custGeom>
            <a:noFill/>
            <a:ln w="6350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Rectangle 150"/>
            <p:cNvSpPr>
              <a:spLocks noChangeArrowheads="1"/>
            </p:cNvSpPr>
            <p:nvPr/>
          </p:nvSpPr>
          <p:spPr bwMode="auto">
            <a:xfrm>
              <a:off x="1005" y="101"/>
              <a:ext cx="61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 b="1">
                  <a:solidFill>
                    <a:srgbClr val="000000"/>
                  </a:solidFill>
                </a:rPr>
                <a:t>Женщины</a:t>
              </a:r>
              <a:endParaRPr lang="ru-RU" altLang="ru-RU" sz="1600"/>
            </a:p>
          </p:txBody>
        </p:sp>
        <p:sp>
          <p:nvSpPr>
            <p:cNvPr id="12305" name="Rectangle 151"/>
            <p:cNvSpPr>
              <a:spLocks noChangeArrowheads="1"/>
            </p:cNvSpPr>
            <p:nvPr/>
          </p:nvSpPr>
          <p:spPr bwMode="auto">
            <a:xfrm>
              <a:off x="550" y="1295"/>
              <a:ext cx="120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65</a:t>
              </a:r>
              <a:endParaRPr lang="ru-RU" altLang="ru-RU" sz="1400"/>
            </a:p>
          </p:txBody>
        </p:sp>
        <p:sp>
          <p:nvSpPr>
            <p:cNvPr id="12306" name="Rectangle 152"/>
            <p:cNvSpPr>
              <a:spLocks noChangeArrowheads="1"/>
            </p:cNvSpPr>
            <p:nvPr/>
          </p:nvSpPr>
          <p:spPr bwMode="auto">
            <a:xfrm>
              <a:off x="530" y="995"/>
              <a:ext cx="17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70</a:t>
              </a:r>
              <a:endParaRPr lang="ru-RU" altLang="ru-RU" sz="1400"/>
            </a:p>
          </p:txBody>
        </p:sp>
        <p:sp>
          <p:nvSpPr>
            <p:cNvPr id="12307" name="Rectangle 153"/>
            <p:cNvSpPr>
              <a:spLocks noChangeArrowheads="1"/>
            </p:cNvSpPr>
            <p:nvPr/>
          </p:nvSpPr>
          <p:spPr bwMode="auto">
            <a:xfrm>
              <a:off x="540" y="686"/>
              <a:ext cx="17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75</a:t>
              </a:r>
              <a:endParaRPr lang="ru-RU" altLang="ru-RU" sz="1400"/>
            </a:p>
          </p:txBody>
        </p:sp>
        <p:sp>
          <p:nvSpPr>
            <p:cNvPr id="12308" name="Rectangle 154"/>
            <p:cNvSpPr>
              <a:spLocks noChangeArrowheads="1"/>
            </p:cNvSpPr>
            <p:nvPr/>
          </p:nvSpPr>
          <p:spPr bwMode="auto">
            <a:xfrm>
              <a:off x="550" y="370"/>
              <a:ext cx="19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80</a:t>
              </a:r>
              <a:endParaRPr lang="ru-RU" altLang="ru-RU" sz="1400"/>
            </a:p>
          </p:txBody>
        </p:sp>
        <p:sp>
          <p:nvSpPr>
            <p:cNvPr id="12309" name="Rectangle 155"/>
            <p:cNvSpPr>
              <a:spLocks noChangeArrowheads="1"/>
            </p:cNvSpPr>
            <p:nvPr/>
          </p:nvSpPr>
          <p:spPr bwMode="auto">
            <a:xfrm>
              <a:off x="550" y="51"/>
              <a:ext cx="120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400">
                  <a:solidFill>
                    <a:srgbClr val="000000"/>
                  </a:solidFill>
                </a:rPr>
                <a:t>85</a:t>
              </a:r>
              <a:endParaRPr lang="ru-RU" altLang="ru-RU" sz="1400"/>
            </a:p>
          </p:txBody>
        </p:sp>
        <p:sp>
          <p:nvSpPr>
            <p:cNvPr id="12310" name="Line 156"/>
            <p:cNvSpPr>
              <a:spLocks noChangeShapeType="1"/>
            </p:cNvSpPr>
            <p:nvPr/>
          </p:nvSpPr>
          <p:spPr bwMode="auto">
            <a:xfrm>
              <a:off x="181" y="1734"/>
              <a:ext cx="212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Rectangle 157"/>
            <p:cNvSpPr>
              <a:spLocks noChangeArrowheads="1"/>
            </p:cNvSpPr>
            <p:nvPr/>
          </p:nvSpPr>
          <p:spPr bwMode="auto">
            <a:xfrm>
              <a:off x="416" y="1706"/>
              <a:ext cx="40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Россия</a:t>
              </a:r>
              <a:endParaRPr lang="ru-RU" altLang="ru-RU" sz="1600"/>
            </a:p>
          </p:txBody>
        </p:sp>
        <p:sp>
          <p:nvSpPr>
            <p:cNvPr id="12312" name="Line 158"/>
            <p:cNvSpPr>
              <a:spLocks noChangeShapeType="1"/>
            </p:cNvSpPr>
            <p:nvPr/>
          </p:nvSpPr>
          <p:spPr bwMode="auto">
            <a:xfrm>
              <a:off x="1437" y="1734"/>
              <a:ext cx="212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Rectangle 159"/>
            <p:cNvSpPr>
              <a:spLocks noChangeArrowheads="1"/>
            </p:cNvSpPr>
            <p:nvPr/>
          </p:nvSpPr>
          <p:spPr bwMode="auto">
            <a:xfrm>
              <a:off x="1672" y="1706"/>
              <a:ext cx="109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Европейский Союз</a:t>
              </a:r>
              <a:endParaRPr lang="ru-RU" altLang="ru-RU" sz="1600"/>
            </a:p>
          </p:txBody>
        </p:sp>
        <p:sp>
          <p:nvSpPr>
            <p:cNvPr id="12314" name="Line 160"/>
            <p:cNvSpPr>
              <a:spLocks noChangeShapeType="1"/>
            </p:cNvSpPr>
            <p:nvPr/>
          </p:nvSpPr>
          <p:spPr bwMode="auto">
            <a:xfrm>
              <a:off x="181" y="1892"/>
              <a:ext cx="212" cy="0"/>
            </a:xfrm>
            <a:prstGeom prst="line">
              <a:avLst/>
            </a:prstGeom>
            <a:noFill/>
            <a:ln w="635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5" name="Rectangle 161"/>
            <p:cNvSpPr>
              <a:spLocks noChangeArrowheads="1"/>
            </p:cNvSpPr>
            <p:nvPr/>
          </p:nvSpPr>
          <p:spPr bwMode="auto">
            <a:xfrm>
              <a:off x="416" y="1864"/>
              <a:ext cx="28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США</a:t>
              </a:r>
              <a:endParaRPr lang="ru-RU" altLang="ru-RU" sz="1600"/>
            </a:p>
          </p:txBody>
        </p:sp>
        <p:sp>
          <p:nvSpPr>
            <p:cNvPr id="12316" name="Line 162"/>
            <p:cNvSpPr>
              <a:spLocks noChangeShapeType="1"/>
            </p:cNvSpPr>
            <p:nvPr/>
          </p:nvSpPr>
          <p:spPr bwMode="auto">
            <a:xfrm>
              <a:off x="1437" y="1892"/>
              <a:ext cx="212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Rectangle 163"/>
            <p:cNvSpPr>
              <a:spLocks noChangeArrowheads="1"/>
            </p:cNvSpPr>
            <p:nvPr/>
          </p:nvSpPr>
          <p:spPr bwMode="auto">
            <a:xfrm>
              <a:off x="1672" y="1864"/>
              <a:ext cx="42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600">
                  <a:solidFill>
                    <a:srgbClr val="000000"/>
                  </a:solidFill>
                </a:rPr>
                <a:t>Япония</a:t>
              </a:r>
              <a:endParaRPr lang="ru-RU" altLang="ru-RU" sz="1600"/>
            </a:p>
          </p:txBody>
        </p:sp>
        <p:sp>
          <p:nvSpPr>
            <p:cNvPr id="12318" name="Rectangle 164"/>
            <p:cNvSpPr>
              <a:spLocks noChangeArrowheads="1"/>
            </p:cNvSpPr>
            <p:nvPr/>
          </p:nvSpPr>
          <p:spPr bwMode="auto">
            <a:xfrm>
              <a:off x="0" y="0"/>
              <a:ext cx="2640" cy="201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grpSp>
          <p:nvGrpSpPr>
            <p:cNvPr id="12319" name="Group 165"/>
            <p:cNvGrpSpPr>
              <a:grpSpLocks/>
            </p:cNvGrpSpPr>
            <p:nvPr/>
          </p:nvGrpSpPr>
          <p:grpSpPr bwMode="auto">
            <a:xfrm>
              <a:off x="695" y="1304"/>
              <a:ext cx="1461" cy="34"/>
              <a:chOff x="501" y="1334"/>
              <a:chExt cx="1461" cy="34"/>
            </a:xfrm>
          </p:grpSpPr>
          <p:sp>
            <p:nvSpPr>
              <p:cNvPr id="12327" name="Line 166"/>
              <p:cNvSpPr>
                <a:spLocks noChangeShapeType="1"/>
              </p:cNvSpPr>
              <p:nvPr/>
            </p:nvSpPr>
            <p:spPr bwMode="auto">
              <a:xfrm>
                <a:off x="501" y="1351"/>
                <a:ext cx="4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8" name="Line 167"/>
              <p:cNvSpPr>
                <a:spLocks noChangeShapeType="1"/>
              </p:cNvSpPr>
              <p:nvPr/>
            </p:nvSpPr>
            <p:spPr bwMode="auto">
              <a:xfrm>
                <a:off x="525" y="1351"/>
                <a:ext cx="143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9" name="Line 168"/>
              <p:cNvSpPr>
                <a:spLocks noChangeShapeType="1"/>
              </p:cNvSpPr>
              <p:nvPr/>
            </p:nvSpPr>
            <p:spPr bwMode="auto">
              <a:xfrm flipV="1">
                <a:off x="52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0" name="Line 169"/>
              <p:cNvSpPr>
                <a:spLocks noChangeShapeType="1"/>
              </p:cNvSpPr>
              <p:nvPr/>
            </p:nvSpPr>
            <p:spPr bwMode="auto">
              <a:xfrm flipV="1">
                <a:off x="58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1" name="Line 170"/>
              <p:cNvSpPr>
                <a:spLocks noChangeShapeType="1"/>
              </p:cNvSpPr>
              <p:nvPr/>
            </p:nvSpPr>
            <p:spPr bwMode="auto">
              <a:xfrm flipV="1">
                <a:off x="63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2" name="Line 171"/>
              <p:cNvSpPr>
                <a:spLocks noChangeShapeType="1"/>
              </p:cNvSpPr>
              <p:nvPr/>
            </p:nvSpPr>
            <p:spPr bwMode="auto">
              <a:xfrm flipV="1">
                <a:off x="689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3" name="Line 172"/>
              <p:cNvSpPr>
                <a:spLocks noChangeShapeType="1"/>
              </p:cNvSpPr>
              <p:nvPr/>
            </p:nvSpPr>
            <p:spPr bwMode="auto">
              <a:xfrm flipV="1">
                <a:off x="74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4" name="Line 173"/>
              <p:cNvSpPr>
                <a:spLocks noChangeShapeType="1"/>
              </p:cNvSpPr>
              <p:nvPr/>
            </p:nvSpPr>
            <p:spPr bwMode="auto">
              <a:xfrm flipV="1">
                <a:off x="80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5" name="Line 174"/>
              <p:cNvSpPr>
                <a:spLocks noChangeShapeType="1"/>
              </p:cNvSpPr>
              <p:nvPr/>
            </p:nvSpPr>
            <p:spPr bwMode="auto">
              <a:xfrm flipV="1">
                <a:off x="85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6" name="Line 175"/>
              <p:cNvSpPr>
                <a:spLocks noChangeShapeType="1"/>
              </p:cNvSpPr>
              <p:nvPr/>
            </p:nvSpPr>
            <p:spPr bwMode="auto">
              <a:xfrm flipV="1">
                <a:off x="911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7" name="Line 176"/>
              <p:cNvSpPr>
                <a:spLocks noChangeShapeType="1"/>
              </p:cNvSpPr>
              <p:nvPr/>
            </p:nvSpPr>
            <p:spPr bwMode="auto">
              <a:xfrm flipV="1">
                <a:off x="96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8" name="Line 177"/>
              <p:cNvSpPr>
                <a:spLocks noChangeShapeType="1"/>
              </p:cNvSpPr>
              <p:nvPr/>
            </p:nvSpPr>
            <p:spPr bwMode="auto">
              <a:xfrm flipV="1">
                <a:off x="1026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9" name="Line 178"/>
              <p:cNvSpPr>
                <a:spLocks noChangeShapeType="1"/>
              </p:cNvSpPr>
              <p:nvPr/>
            </p:nvSpPr>
            <p:spPr bwMode="auto">
              <a:xfrm flipV="1">
                <a:off x="107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0" name="Line 179"/>
              <p:cNvSpPr>
                <a:spLocks noChangeShapeType="1"/>
              </p:cNvSpPr>
              <p:nvPr/>
            </p:nvSpPr>
            <p:spPr bwMode="auto">
              <a:xfrm flipV="1">
                <a:off x="113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1" name="Line 180"/>
              <p:cNvSpPr>
                <a:spLocks noChangeShapeType="1"/>
              </p:cNvSpPr>
              <p:nvPr/>
            </p:nvSpPr>
            <p:spPr bwMode="auto">
              <a:xfrm flipV="1">
                <a:off x="1190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2" name="Line 181"/>
              <p:cNvSpPr>
                <a:spLocks noChangeShapeType="1"/>
              </p:cNvSpPr>
              <p:nvPr/>
            </p:nvSpPr>
            <p:spPr bwMode="auto">
              <a:xfrm flipV="1">
                <a:off x="124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3" name="Line 182"/>
              <p:cNvSpPr>
                <a:spLocks noChangeShapeType="1"/>
              </p:cNvSpPr>
              <p:nvPr/>
            </p:nvSpPr>
            <p:spPr bwMode="auto">
              <a:xfrm flipV="1">
                <a:off x="129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4" name="Line 183"/>
              <p:cNvSpPr>
                <a:spLocks noChangeShapeType="1"/>
              </p:cNvSpPr>
              <p:nvPr/>
            </p:nvSpPr>
            <p:spPr bwMode="auto">
              <a:xfrm flipV="1">
                <a:off x="135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5" name="Line 184"/>
              <p:cNvSpPr>
                <a:spLocks noChangeShapeType="1"/>
              </p:cNvSpPr>
              <p:nvPr/>
            </p:nvSpPr>
            <p:spPr bwMode="auto">
              <a:xfrm flipV="1">
                <a:off x="141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6" name="Line 185"/>
              <p:cNvSpPr>
                <a:spLocks noChangeShapeType="1"/>
              </p:cNvSpPr>
              <p:nvPr/>
            </p:nvSpPr>
            <p:spPr bwMode="auto">
              <a:xfrm flipV="1">
                <a:off x="1461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7" name="Line 186"/>
              <p:cNvSpPr>
                <a:spLocks noChangeShapeType="1"/>
              </p:cNvSpPr>
              <p:nvPr/>
            </p:nvSpPr>
            <p:spPr bwMode="auto">
              <a:xfrm flipV="1">
                <a:off x="1518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8" name="Line 187"/>
              <p:cNvSpPr>
                <a:spLocks noChangeShapeType="1"/>
              </p:cNvSpPr>
              <p:nvPr/>
            </p:nvSpPr>
            <p:spPr bwMode="auto">
              <a:xfrm flipV="1">
                <a:off x="1576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9" name="Line 188"/>
              <p:cNvSpPr>
                <a:spLocks noChangeShapeType="1"/>
              </p:cNvSpPr>
              <p:nvPr/>
            </p:nvSpPr>
            <p:spPr bwMode="auto">
              <a:xfrm flipV="1">
                <a:off x="163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0" name="Line 189"/>
              <p:cNvSpPr>
                <a:spLocks noChangeShapeType="1"/>
              </p:cNvSpPr>
              <p:nvPr/>
            </p:nvSpPr>
            <p:spPr bwMode="auto">
              <a:xfrm flipV="1">
                <a:off x="1683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1" name="Line 190"/>
              <p:cNvSpPr>
                <a:spLocks noChangeShapeType="1"/>
              </p:cNvSpPr>
              <p:nvPr/>
            </p:nvSpPr>
            <p:spPr bwMode="auto">
              <a:xfrm flipV="1">
                <a:off x="1740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2" name="Line 191"/>
              <p:cNvSpPr>
                <a:spLocks noChangeShapeType="1"/>
              </p:cNvSpPr>
              <p:nvPr/>
            </p:nvSpPr>
            <p:spPr bwMode="auto">
              <a:xfrm flipV="1">
                <a:off x="1797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3" name="Line 192"/>
              <p:cNvSpPr>
                <a:spLocks noChangeShapeType="1"/>
              </p:cNvSpPr>
              <p:nvPr/>
            </p:nvSpPr>
            <p:spPr bwMode="auto">
              <a:xfrm flipV="1">
                <a:off x="1855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4" name="Line 193"/>
              <p:cNvSpPr>
                <a:spLocks noChangeShapeType="1"/>
              </p:cNvSpPr>
              <p:nvPr/>
            </p:nvSpPr>
            <p:spPr bwMode="auto">
              <a:xfrm flipV="1">
                <a:off x="1904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5" name="Line 194"/>
              <p:cNvSpPr>
                <a:spLocks noChangeShapeType="1"/>
              </p:cNvSpPr>
              <p:nvPr/>
            </p:nvSpPr>
            <p:spPr bwMode="auto">
              <a:xfrm flipV="1">
                <a:off x="1962" y="1334"/>
                <a:ext cx="0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20" name="Group 195"/>
            <p:cNvGrpSpPr>
              <a:grpSpLocks/>
            </p:cNvGrpSpPr>
            <p:nvPr/>
          </p:nvGrpSpPr>
          <p:grpSpPr bwMode="auto">
            <a:xfrm>
              <a:off x="633" y="1373"/>
              <a:ext cx="1606" cy="146"/>
              <a:chOff x="466" y="1218"/>
              <a:chExt cx="1606" cy="139"/>
            </a:xfrm>
          </p:grpSpPr>
          <p:sp>
            <p:nvSpPr>
              <p:cNvPr id="12321" name="Rectangle 196"/>
              <p:cNvSpPr>
                <a:spLocks noChangeArrowheads="1"/>
              </p:cNvSpPr>
              <p:nvPr/>
            </p:nvSpPr>
            <p:spPr bwMode="auto">
              <a:xfrm rot="-5400000">
                <a:off x="509" y="1176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400">
                    <a:solidFill>
                      <a:srgbClr val="000000"/>
                    </a:solidFill>
                  </a:rPr>
                  <a:t>1970</a:t>
                </a:r>
                <a:endParaRPr lang="ru-RU" altLang="ru-RU" sz="1400"/>
              </a:p>
            </p:txBody>
          </p:sp>
          <p:sp>
            <p:nvSpPr>
              <p:cNvPr id="12322" name="Rectangle 197"/>
              <p:cNvSpPr>
                <a:spLocks noChangeArrowheads="1"/>
              </p:cNvSpPr>
              <p:nvPr/>
            </p:nvSpPr>
            <p:spPr bwMode="auto">
              <a:xfrm rot="-5400000">
                <a:off x="789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1975</a:t>
                </a:r>
                <a:endParaRPr lang="ru-RU" altLang="ru-RU" sz="1800"/>
              </a:p>
            </p:txBody>
          </p:sp>
          <p:sp>
            <p:nvSpPr>
              <p:cNvPr id="12323" name="Rectangle 198"/>
              <p:cNvSpPr>
                <a:spLocks noChangeArrowheads="1"/>
              </p:cNvSpPr>
              <p:nvPr/>
            </p:nvSpPr>
            <p:spPr bwMode="auto">
              <a:xfrm rot="-5400000">
                <a:off x="1060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1980</a:t>
                </a:r>
                <a:endParaRPr lang="ru-RU" altLang="ru-RU" sz="1800"/>
              </a:p>
            </p:txBody>
          </p:sp>
          <p:sp>
            <p:nvSpPr>
              <p:cNvPr id="12324" name="Rectangle 199"/>
              <p:cNvSpPr>
                <a:spLocks noChangeArrowheads="1"/>
              </p:cNvSpPr>
              <p:nvPr/>
            </p:nvSpPr>
            <p:spPr bwMode="auto">
              <a:xfrm rot="-5400000">
                <a:off x="1339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600">
                    <a:solidFill>
                      <a:srgbClr val="000000"/>
                    </a:solidFill>
                  </a:rPr>
                  <a:t>1985</a:t>
                </a:r>
                <a:endParaRPr lang="ru-RU" altLang="ru-RU" sz="1600"/>
              </a:p>
            </p:txBody>
          </p:sp>
          <p:sp>
            <p:nvSpPr>
              <p:cNvPr id="12325" name="Rectangle 200"/>
              <p:cNvSpPr>
                <a:spLocks noChangeArrowheads="1"/>
              </p:cNvSpPr>
              <p:nvPr/>
            </p:nvSpPr>
            <p:spPr bwMode="auto">
              <a:xfrm rot="-5400000">
                <a:off x="1620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500">
                    <a:solidFill>
                      <a:srgbClr val="000000"/>
                    </a:solidFill>
                  </a:rPr>
                  <a:t>1990</a:t>
                </a:r>
                <a:endParaRPr lang="ru-RU" altLang="ru-RU" sz="1800"/>
              </a:p>
            </p:txBody>
          </p:sp>
          <p:sp>
            <p:nvSpPr>
              <p:cNvPr id="12326" name="Rectangle 201"/>
              <p:cNvSpPr>
                <a:spLocks noChangeArrowheads="1"/>
              </p:cNvSpPr>
              <p:nvPr/>
            </p:nvSpPr>
            <p:spPr bwMode="auto">
              <a:xfrm rot="-5400000">
                <a:off x="1892" y="1175"/>
                <a:ext cx="138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400">
                    <a:solidFill>
                      <a:srgbClr val="000000"/>
                    </a:solidFill>
                  </a:rPr>
                  <a:t>1995</a:t>
                </a:r>
                <a:endParaRPr lang="ru-RU" altLang="ru-RU" sz="1400"/>
              </a:p>
            </p:txBody>
          </p:sp>
        </p:grpSp>
      </p:grpSp>
      <p:sp>
        <p:nvSpPr>
          <p:cNvPr id="41162" name="Text Box 202"/>
          <p:cNvSpPr txBox="1">
            <a:spLocks noChangeArrowheads="1"/>
          </p:cNvSpPr>
          <p:nvPr/>
        </p:nvSpPr>
        <p:spPr bwMode="auto">
          <a:xfrm>
            <a:off x="1584326" y="5330826"/>
            <a:ext cx="9191625" cy="1465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/>
              <a:t>Чем графики для мужчин отличаются от графиков для женщин? И почему?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/>
              <a:t>Чем графики для России отличаются от остальных? И почему?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/>
              <a:t>Почему после 1985 года было «переключение динамики»?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/>
              <a:t>Почему «дисперсия (изменения)» у наших женщин больше, чем у мужчин?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/>
              <a:t>А теперь еще раз – вопрос №1…</a:t>
            </a:r>
          </a:p>
        </p:txBody>
      </p:sp>
    </p:spTree>
    <p:extLst>
      <p:ext uri="{BB962C8B-B14F-4D97-AF65-F5344CB8AC3E}">
        <p14:creationId xmlns:p14="http://schemas.microsoft.com/office/powerpoint/2010/main" val="4798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Microsoft Office PowerPoint</Application>
  <PresentationFormat>Широкоэкранный</PresentationFormat>
  <Paragraphs>39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Продолжительность жизни в разных странах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Продолжительность жизни в разных странах</dc:title>
  <dc:creator>Леонид Гребнев</dc:creator>
  <cp:lastModifiedBy>Леонид Гребнев</cp:lastModifiedBy>
  <cp:revision>1</cp:revision>
  <dcterms:created xsi:type="dcterms:W3CDTF">2016-05-28T19:55:20Z</dcterms:created>
  <dcterms:modified xsi:type="dcterms:W3CDTF">2016-05-28T19:55:38Z</dcterms:modified>
</cp:coreProperties>
</file>