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8" autoAdjust="0"/>
    <p:restoredTop sz="94660"/>
  </p:normalViewPr>
  <p:slideViewPr>
    <p:cSldViewPr snapToGrid="0">
      <p:cViewPr>
        <p:scale>
          <a:sx n="51" d="100"/>
          <a:sy n="51" d="100"/>
        </p:scale>
        <p:origin x="1854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51;&#1077;&#1086;&#1085;&#1080;&#1076;\Desktop\&#1089;&#1086;&#1074;&#1077;&#1090;&#1089;&#1082;&#1072;&#1103;%20&#1101;&#1082;&#1086;&#1085;&#1086;&#1084;&#1080;&#1082;&#1072;\&#1090;&#1077;&#1084;&#1087;&#1099;%20&#1088;&#1086;&#1089;&#1090;&#1072;%20&#1087;&#1088;&#1086;&#1080;&#1079;&#1074;&#1086;&#1076;&#1089;&#1090;&#1074;&#107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'[темпы роста производства.xlsx]директивы'!$K$8</c:f>
              <c:strCache>
                <c:ptCount val="1"/>
                <c:pt idx="0">
                  <c:v>нефть-факт</c:v>
                </c:pt>
              </c:strCache>
            </c:strRef>
          </c:tx>
          <c:spPr>
            <a:ln w="635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производства.xlsx]директивы'!$L$8:$P$8</c:f>
              <c:numCache>
                <c:formatCode>General</c:formatCode>
                <c:ptCount val="5"/>
                <c:pt idx="0">
                  <c:v>1</c:v>
                </c:pt>
                <c:pt idx="1">
                  <c:v>1.4362139917695473</c:v>
                </c:pt>
                <c:pt idx="2">
                  <c:v>2.0205761316872426</c:v>
                </c:pt>
                <c:pt idx="3">
                  <c:v>2.4814814814814814</c:v>
                </c:pt>
                <c:pt idx="4">
                  <c:v>2.4485580246913581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'[темпы роста производства.xlsx]директивы'!$K$9</c:f>
              <c:strCache>
                <c:ptCount val="1"/>
                <c:pt idx="0">
                  <c:v>нефть-мин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производства.xlsx]директивы'!$L$9:$P$9</c:f>
              <c:numCache>
                <c:formatCode>General</c:formatCode>
                <c:ptCount val="5"/>
                <c:pt idx="0">
                  <c:v>1</c:v>
                </c:pt>
                <c:pt idx="1">
                  <c:v>1.4197530864197532</c:v>
                </c:pt>
                <c:pt idx="2">
                  <c:v>1.9753086419753085</c:v>
                </c:pt>
                <c:pt idx="3">
                  <c:v>2.5514403292181069</c:v>
                </c:pt>
                <c:pt idx="4">
                  <c:v>2.5514403292181069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'[темпы роста производства.xlsx]директивы'!$K$10</c:f>
              <c:strCache>
                <c:ptCount val="1"/>
                <c:pt idx="0">
                  <c:v>нефть-макс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производства.xlsx]директивы'!$L$10:$P$10</c:f>
              <c:numCache>
                <c:formatCode>General</c:formatCode>
                <c:ptCount val="5"/>
                <c:pt idx="0">
                  <c:v>1</c:v>
                </c:pt>
                <c:pt idx="1">
                  <c:v>1.4609053497942386</c:v>
                </c:pt>
                <c:pt idx="2">
                  <c:v>2.0576131687242798</c:v>
                </c:pt>
                <c:pt idx="3">
                  <c:v>2.6337448559670782</c:v>
                </c:pt>
                <c:pt idx="4">
                  <c:v>2.6543209876543208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'[темпы роста производства.xlsx]директивы'!$K$11</c:f>
              <c:strCache>
                <c:ptCount val="1"/>
                <c:pt idx="0">
                  <c:v>газ-факт</c:v>
                </c:pt>
              </c:strCache>
            </c:strRef>
          </c:tx>
          <c:spPr>
            <a:ln w="63500" cap="rnd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производства.xlsx]директивы'!$L$11:$P$11</c:f>
              <c:numCache>
                <c:formatCode>General</c:formatCode>
                <c:ptCount val="5"/>
                <c:pt idx="0">
                  <c:v>1</c:v>
                </c:pt>
                <c:pt idx="1">
                  <c:v>1.5348837209302326</c:v>
                </c:pt>
                <c:pt idx="2">
                  <c:v>2.2403100775193798</c:v>
                </c:pt>
                <c:pt idx="3">
                  <c:v>3.3720930232558142</c:v>
                </c:pt>
                <c:pt idx="4">
                  <c:v>4.9844961240310077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'[темпы роста производства.xlsx]директивы'!$K$12</c:f>
              <c:strCache>
                <c:ptCount val="1"/>
                <c:pt idx="0">
                  <c:v>газ-мин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производства.xlsx]директивы'!$L$12:$P$12</c:f>
              <c:numCache>
                <c:formatCode>General</c:formatCode>
                <c:ptCount val="5"/>
                <c:pt idx="0">
                  <c:v>1</c:v>
                </c:pt>
                <c:pt idx="1">
                  <c:v>1.7441860465116279</c:v>
                </c:pt>
                <c:pt idx="2">
                  <c:v>2.3255813953488373</c:v>
                </c:pt>
                <c:pt idx="3">
                  <c:v>3.1007751937984498</c:v>
                </c:pt>
                <c:pt idx="4">
                  <c:v>4.6511627906976747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'[темпы роста производства.xlsx]директивы'!$K$13</c:f>
              <c:strCache>
                <c:ptCount val="1"/>
                <c:pt idx="0">
                  <c:v>газ-макс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производства.xlsx]директивы'!$L$13:$P$13</c:f>
              <c:numCache>
                <c:formatCode>General</c:formatCode>
                <c:ptCount val="5"/>
                <c:pt idx="0">
                  <c:v>1</c:v>
                </c:pt>
                <c:pt idx="1">
                  <c:v>1.8604651162790697</c:v>
                </c:pt>
                <c:pt idx="2">
                  <c:v>2.4806201550387597</c:v>
                </c:pt>
                <c:pt idx="3">
                  <c:v>3.3720930232558142</c:v>
                </c:pt>
                <c:pt idx="4">
                  <c:v>4.9612403100775193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'[темпы роста производства.xlsx]директивы'!$K$14</c:f>
              <c:strCache>
                <c:ptCount val="1"/>
                <c:pt idx="0">
                  <c:v>уголь-факт</c:v>
                </c:pt>
              </c:strCache>
            </c:strRef>
          </c:tx>
          <c:spPr>
            <a:ln w="63500" cap="rnd">
              <a:solidFill>
                <a:sysClr val="windowText" lastClr="00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производства.xlsx]директивы'!$L$14:$P$14</c:f>
              <c:numCache>
                <c:formatCode>General</c:formatCode>
                <c:ptCount val="5"/>
                <c:pt idx="0">
                  <c:v>1</c:v>
                </c:pt>
                <c:pt idx="1">
                  <c:v>1.0795847750865053</c:v>
                </c:pt>
                <c:pt idx="2">
                  <c:v>1.21280276816609</c:v>
                </c:pt>
                <c:pt idx="3">
                  <c:v>1.2387543252595157</c:v>
                </c:pt>
                <c:pt idx="4">
                  <c:v>1.2560553633217992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'[темпы роста производства.xlsx]директивы'!$K$15</c:f>
              <c:strCache>
                <c:ptCount val="1"/>
                <c:pt idx="0">
                  <c:v>уголь-мин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производства.xlsx]директивы'!$L$15:$P$15</c:f>
              <c:numCache>
                <c:formatCode>General</c:formatCode>
                <c:ptCount val="5"/>
                <c:pt idx="0">
                  <c:v>1</c:v>
                </c:pt>
                <c:pt idx="1">
                  <c:v>1.1505190311418685</c:v>
                </c:pt>
                <c:pt idx="2">
                  <c:v>1.185121107266436</c:v>
                </c:pt>
                <c:pt idx="3">
                  <c:v>1.3667820069204153</c:v>
                </c:pt>
                <c:pt idx="4">
                  <c:v>1.3321799307958477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'[темпы роста производства.xlsx]директивы'!$K$16</c:f>
              <c:strCache>
                <c:ptCount val="1"/>
                <c:pt idx="0">
                  <c:v>уголь-макс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производства.xlsx]директивы'!$L$16:$P$16</c:f>
              <c:numCache>
                <c:formatCode>General</c:formatCode>
                <c:ptCount val="5"/>
                <c:pt idx="0">
                  <c:v>1</c:v>
                </c:pt>
                <c:pt idx="1">
                  <c:v>1.1678200692041523</c:v>
                </c:pt>
                <c:pt idx="2">
                  <c:v>1.2041522491349481</c:v>
                </c:pt>
                <c:pt idx="3">
                  <c:v>1.4013840830449826</c:v>
                </c:pt>
                <c:pt idx="4">
                  <c:v>1.3840830449826989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'[темпы роста производства.xlsx]директивы'!$K$17</c:f>
              <c:strCache>
                <c:ptCount val="1"/>
                <c:pt idx="0">
                  <c:v>цемент-факт</c:v>
                </c:pt>
              </c:strCache>
            </c:strRef>
          </c:tx>
          <c:spPr>
            <a:ln w="63500" cap="rnd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производства.xlsx]директивы'!$L$17:$P$17</c:f>
              <c:numCache>
                <c:formatCode>General</c:formatCode>
                <c:ptCount val="5"/>
                <c:pt idx="0">
                  <c:v>1</c:v>
                </c:pt>
                <c:pt idx="1">
                  <c:v>1.3121546961325965</c:v>
                </c:pt>
                <c:pt idx="2">
                  <c:v>1.6712707182320441</c:v>
                </c:pt>
                <c:pt idx="3">
                  <c:v>1.7127071823204418</c:v>
                </c:pt>
                <c:pt idx="4">
                  <c:v>1.8093301104972372</c:v>
                </c:pt>
              </c:numCache>
            </c:numRef>
          </c:val>
          <c:smooth val="0"/>
        </c:ser>
        <c:ser>
          <c:idx val="10"/>
          <c:order val="10"/>
          <c:tx>
            <c:strRef>
              <c:f>'[темпы роста производства.xlsx]директивы'!$K$18</c:f>
              <c:strCache>
                <c:ptCount val="1"/>
                <c:pt idx="0">
                  <c:v>цемент-мин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производства.xlsx]директивы'!$L$18:$P$18</c:f>
              <c:numCache>
                <c:formatCode>General</c:formatCode>
                <c:ptCount val="5"/>
                <c:pt idx="0">
                  <c:v>1</c:v>
                </c:pt>
                <c:pt idx="1">
                  <c:v>1.3812154696132595</c:v>
                </c:pt>
                <c:pt idx="2">
                  <c:v>1.6850828729281766</c:v>
                </c:pt>
                <c:pt idx="3">
                  <c:v>1.9751381215469612</c:v>
                </c:pt>
                <c:pt idx="4">
                  <c:v>1.9337016574585635</c:v>
                </c:pt>
              </c:numCache>
            </c:numRef>
          </c:val>
          <c:smooth val="0"/>
        </c:ser>
        <c:ser>
          <c:idx val="11"/>
          <c:order val="11"/>
          <c:tx>
            <c:strRef>
              <c:f>'[темпы роста производства.xlsx]директивы'!$K$19</c:f>
              <c:strCache>
                <c:ptCount val="1"/>
                <c:pt idx="0">
                  <c:v>цемент-макс</c:v>
                </c:pt>
              </c:strCache>
            </c:strRef>
          </c:tx>
          <c:spPr>
            <a:ln w="12700" cap="rnd">
              <a:solidFill>
                <a:sysClr val="windowText" lastClr="00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'[темпы роста производства.xlsx]директивы'!$L$7:$P$7</c:f>
              <c:numCache>
                <c:formatCode>General</c:formatCode>
                <c:ptCount val="5"/>
                <c:pt idx="0">
                  <c:v>1965</c:v>
                </c:pt>
                <c:pt idx="1">
                  <c:v>1970</c:v>
                </c:pt>
                <c:pt idx="2">
                  <c:v>1975</c:v>
                </c:pt>
                <c:pt idx="3">
                  <c:v>1980</c:v>
                </c:pt>
                <c:pt idx="4">
                  <c:v>1985</c:v>
                </c:pt>
              </c:numCache>
            </c:numRef>
          </c:cat>
          <c:val>
            <c:numRef>
              <c:f>'[темпы роста производства.xlsx]директивы'!$L$19:$P$19</c:f>
              <c:numCache>
                <c:formatCode>General</c:formatCode>
                <c:ptCount val="5"/>
                <c:pt idx="0">
                  <c:v>1</c:v>
                </c:pt>
                <c:pt idx="1">
                  <c:v>1.4502762430939224</c:v>
                </c:pt>
                <c:pt idx="2">
                  <c:v>1.7541436464088396</c:v>
                </c:pt>
                <c:pt idx="3">
                  <c:v>2.0165745856353587</c:v>
                </c:pt>
                <c:pt idx="4">
                  <c:v>1.9613259668508285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9873040"/>
        <c:axId val="369869904"/>
      </c:lineChart>
      <c:catAx>
        <c:axId val="36987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9869904"/>
        <c:crosses val="autoZero"/>
        <c:auto val="1"/>
        <c:lblAlgn val="ctr"/>
        <c:lblOffset val="100"/>
        <c:noMultiLvlLbl val="0"/>
      </c:catAx>
      <c:valAx>
        <c:axId val="369869904"/>
        <c:scaling>
          <c:orientation val="minMax"/>
          <c:max val="5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98730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egendEntry>
        <c:idx val="2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10"/>
        <c:delete val="1"/>
      </c:legendEntry>
      <c:legendEntry>
        <c:idx val="1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780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15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76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1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71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429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91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156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61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861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EC33D-62AE-43D9-9F3E-D9130709D06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808BA-6B3D-4B39-AF7C-1B48FC9C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17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Сравнение таблиц и графиков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Таблицы точнее</a:t>
            </a:r>
          </a:p>
          <a:p>
            <a:r>
              <a:rPr lang="ru-RU" sz="3200" dirty="0" smtClean="0"/>
              <a:t>Графики нагляднее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6301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8" y="212725"/>
            <a:ext cx="10515600" cy="1325563"/>
          </a:xfrm>
        </p:spPr>
        <p:txBody>
          <a:bodyPr>
            <a:normAutofit fontScale="90000"/>
          </a:bodyPr>
          <a:lstStyle/>
          <a:p>
            <a:pPr lvl="0" indent="53975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ru-RU" altLang="ru-RU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Таблица </a:t>
            </a:r>
            <a:r>
              <a:rPr kumimoji="0" lang="en-US" altLang="ru-RU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XVII</a:t>
            </a:r>
            <a:r>
              <a:rPr kumimoji="0" lang="ru-RU" altLang="ru-RU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</a:t>
            </a:r>
            <a:r>
              <a:rPr kumimoji="0" lang="ru-RU" altLang="ru-RU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2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Директивные – 24, 25, и 26 съездов КПСС – и фактические данные по </a:t>
            </a:r>
            <a:r>
              <a:rPr kumimoji="0" lang="ru-RU" altLang="ru-RU" sz="2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СССР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6229642"/>
              </p:ext>
            </p:extLst>
          </p:nvPr>
        </p:nvGraphicFramePr>
        <p:xfrm>
          <a:off x="374467" y="2333602"/>
          <a:ext cx="11443063" cy="28886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2769"/>
                <a:gridCol w="1003202"/>
                <a:gridCol w="318327"/>
                <a:gridCol w="1066932"/>
                <a:gridCol w="715981"/>
                <a:gridCol w="987605"/>
                <a:gridCol w="1066932"/>
                <a:gridCol w="318327"/>
                <a:gridCol w="1003202"/>
                <a:gridCol w="233639"/>
                <a:gridCol w="1201783"/>
                <a:gridCol w="1184364"/>
              </a:tblGrid>
              <a:tr h="44878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Производство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1970 г.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1975 г.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1980 г.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1985 г.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Темпы роста (%)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49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продукции: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Факт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err="1">
                          <a:effectLst/>
                        </a:rPr>
                        <a:t>Директ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Факт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err="1">
                          <a:effectLst/>
                        </a:rPr>
                        <a:t>Директ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Факт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Директ.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spc="-100">
                          <a:effectLst/>
                        </a:rPr>
                        <a:t>1975/1970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spc="-100">
                          <a:effectLst/>
                        </a:rPr>
                        <a:t>1980/1975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653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Уголь (млн. тонн)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624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685-695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701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790-810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716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770-800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112,3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102,1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443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Нефть (млн. тонн)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349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480-500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491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620-640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603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620-645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140,7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122,8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782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Газ (млрд. куб. м)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198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300-320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289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400-435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435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600-640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146,0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150,5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878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Сталь (млн. тонн)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116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142-150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141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effectLst/>
                        </a:rPr>
                        <a:t>160-170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148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-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121,6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105,0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Цемент (млн. тонн)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95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122-127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121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143-146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124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140-142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127,4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</a:rPr>
                        <a:t>102,5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47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Директивные </a:t>
            </a:r>
            <a:r>
              <a:rPr lang="ru-RU" altLang="ru-RU" sz="3200" b="1" dirty="0">
                <a:latin typeface="Arial" panose="020B0604020202020204" pitchFamily="34" charset="0"/>
                <a:ea typeface="Times New Roman" panose="02020603050405020304" pitchFamily="18" charset="0"/>
              </a:rPr>
              <a:t>и фактические данные по </a:t>
            </a:r>
            <a:r>
              <a:rPr lang="ru-RU" altLang="ru-RU" sz="3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СССР – 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графики 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653441603"/>
              </p:ext>
            </p:extLst>
          </p:nvPr>
        </p:nvGraphicFramePr>
        <p:xfrm>
          <a:off x="838200" y="1874124"/>
          <a:ext cx="9906000" cy="459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863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120</Words>
  <Application>Microsoft Office PowerPoint</Application>
  <PresentationFormat>Широкоэкранный</PresentationFormat>
  <Paragraphs>65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Сравнение таблиц и графиков</vt:lpstr>
      <vt:lpstr>Таблица XVII-1 Директивные – 24, 25, и 26 съездов КПСС – и фактические данные по СССР</vt:lpstr>
      <vt:lpstr>Директивные и фактические данные по СССР – графики </vt:lpstr>
    </vt:vector>
  </TitlesOfParts>
  <Company>HSE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 Гребнев</dc:creator>
  <cp:lastModifiedBy>Леонид Гребнев</cp:lastModifiedBy>
  <cp:revision>4</cp:revision>
  <dcterms:created xsi:type="dcterms:W3CDTF">2017-05-29T05:33:18Z</dcterms:created>
  <dcterms:modified xsi:type="dcterms:W3CDTF">2017-05-29T06:14:11Z</dcterms:modified>
</cp:coreProperties>
</file>