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6.xml" ContentType="application/vnd.openxmlformats-officedocument.themeOverride+xml"/>
  <Override PartName="/ppt/charts/chart15.xml" ContentType="application/vnd.openxmlformats-officedocument.drawingml.chart+xml"/>
  <Override PartName="/ppt/theme/themeOverride7.xml" ContentType="application/vnd.openxmlformats-officedocument.themeOverride+xml"/>
  <Override PartName="/ppt/charts/chart16.xml" ContentType="application/vnd.openxmlformats-officedocument.drawingml.chart+xml"/>
  <Override PartName="/ppt/theme/themeOverride8.xml" ContentType="application/vnd.openxmlformats-officedocument.themeOverride+xml"/>
  <Override PartName="/ppt/charts/chart17.xml" ContentType="application/vnd.openxmlformats-officedocument.drawingml.chart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8" r:id="rId3"/>
    <p:sldId id="282" r:id="rId4"/>
    <p:sldId id="280" r:id="rId5"/>
    <p:sldId id="261" r:id="rId6"/>
    <p:sldId id="279" r:id="rId7"/>
    <p:sldId id="264" r:id="rId8"/>
    <p:sldId id="268" r:id="rId9"/>
    <p:sldId id="269" r:id="rId10"/>
    <p:sldId id="271" r:id="rId11"/>
    <p:sldId id="283" r:id="rId12"/>
    <p:sldId id="274" r:id="rId13"/>
    <p:sldId id="277" r:id="rId14"/>
    <p:sldId id="281" r:id="rId15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8"/>
    <p:restoredTop sz="95501" autoAdjust="0"/>
  </p:normalViewPr>
  <p:slideViewPr>
    <p:cSldViewPr>
      <p:cViewPr varScale="1">
        <p:scale>
          <a:sx n="92" d="100"/>
          <a:sy n="92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ropbox\!HSE\2017\&#1052;&#1080;&#1088;&#1073;&#1072;&#1085;&#1082;\Grafiki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6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7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8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ropbox\!HSE\2017\&#1052;&#1080;&#1088;&#1073;&#1072;&#1085;&#1082;\Grafiki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PISA, Academic School</a:t>
            </a:r>
            <a:endParaRPr lang="ru-RU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Mathematics</c:v>
                </c:pt>
              </c:strCache>
            </c:strRef>
          </c:tx>
          <c:spPr>
            <a:ln w="50800"/>
          </c:spPr>
          <c:marker>
            <c:symbol val="diamond"/>
            <c:size val="13"/>
          </c:marker>
          <c:dLbls>
            <c:delete val="1"/>
          </c:dLbls>
          <c:cat>
            <c:strRef>
              <c:f>Лист1!$B$1:$F$1</c:f>
              <c:strCach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473</c:v>
                </c:pt>
                <c:pt idx="1">
                  <c:v>479</c:v>
                </c:pt>
                <c:pt idx="2">
                  <c:v>469</c:v>
                </c:pt>
                <c:pt idx="3">
                  <c:v>483</c:v>
                </c:pt>
                <c:pt idx="4">
                  <c:v>495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Science</c:v>
                </c:pt>
              </c:strCache>
            </c:strRef>
          </c:tx>
          <c:spPr>
            <a:ln w="50800"/>
          </c:spPr>
          <c:marker>
            <c:symbol val="square"/>
            <c:size val="13"/>
          </c:marker>
          <c:dLbls>
            <c:delete val="1"/>
          </c:dLbls>
          <c:cat>
            <c:strRef>
              <c:f>Лист1!$B$1:$F$1</c:f>
              <c:strCach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494</c:v>
                </c:pt>
                <c:pt idx="1">
                  <c:v>482</c:v>
                </c:pt>
                <c:pt idx="2">
                  <c:v>480</c:v>
                </c:pt>
                <c:pt idx="3">
                  <c:v>488</c:v>
                </c:pt>
                <c:pt idx="4">
                  <c:v>488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Reading</c:v>
                </c:pt>
              </c:strCache>
            </c:strRef>
          </c:tx>
          <c:spPr>
            <a:ln w="50800"/>
          </c:spPr>
          <c:marker>
            <c:symbol val="triangle"/>
            <c:size val="14"/>
          </c:marker>
          <c:dLbls>
            <c:delete val="1"/>
          </c:dLbls>
          <c:cat>
            <c:strRef>
              <c:f>Лист1!$B$1:$F$1</c:f>
              <c:strCach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strCache>
            </c:strRef>
          </c:cat>
          <c:val>
            <c:numRef>
              <c:f>Лист1!$B$4:$F$4</c:f>
              <c:numCache>
                <c:formatCode>General</c:formatCode>
                <c:ptCount val="5"/>
                <c:pt idx="0">
                  <c:v>447</c:v>
                </c:pt>
                <c:pt idx="1">
                  <c:v>443</c:v>
                </c:pt>
                <c:pt idx="2">
                  <c:v>461</c:v>
                </c:pt>
                <c:pt idx="3">
                  <c:v>476</c:v>
                </c:pt>
                <c:pt idx="4">
                  <c:v>496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5367424"/>
        <c:axId val="546790656"/>
      </c:lineChart>
      <c:catAx>
        <c:axId val="405367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546790656"/>
        <c:crosses val="autoZero"/>
        <c:auto val="1"/>
        <c:lblAlgn val="ctr"/>
        <c:lblOffset val="100"/>
        <c:noMultiLvlLbl val="0"/>
      </c:catAx>
      <c:valAx>
        <c:axId val="546790656"/>
        <c:scaling>
          <c:orientation val="minMax"/>
          <c:min val="4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40536742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PISA</a:t>
            </a:r>
            <a:r>
              <a:rPr lang="en-US" sz="1600" baseline="0" dirty="0" smtClean="0"/>
              <a:t>, </a:t>
            </a:r>
            <a:r>
              <a:rPr lang="en-US" sz="1600" baseline="0" dirty="0"/>
              <a:t>Science</a:t>
            </a:r>
            <a:endParaRPr lang="ru-RU" sz="1600" dirty="0"/>
          </a:p>
        </c:rich>
      </c:tx>
      <c:layout>
        <c:manualLayout>
          <c:xMode val="edge"/>
          <c:yMode val="edge"/>
          <c:x val="0.20744195939054999"/>
          <c:y val="1.72067602244737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077575060685601"/>
          <c:y val="0.15987337743253799"/>
          <c:w val="0.83661428764507295"/>
          <c:h val="0.57096840188488496"/>
        </c:manualLayout>
      </c:layout>
      <c:lineChart>
        <c:grouping val="standard"/>
        <c:varyColors val="0"/>
        <c:ser>
          <c:idx val="0"/>
          <c:order val="0"/>
          <c:tx>
            <c:strRef>
              <c:f>'Населенный пункт'!$E$1</c:f>
              <c:strCache>
                <c:ptCount val="1"/>
                <c:pt idx="0">
                  <c:v>&lt;3 thsd. people</c:v>
                </c:pt>
              </c:strCache>
            </c:strRef>
          </c:tx>
          <c:spPr>
            <a:ln w="50800"/>
          </c:spPr>
          <c:cat>
            <c:numRef>
              <c:f>'Населенный пункт'!$D$2:$D$6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'Населенный пункт'!$E$2:$E$6</c:f>
              <c:numCache>
                <c:formatCode>#,##0.00</c:formatCode>
                <c:ptCount val="5"/>
                <c:pt idx="0">
                  <c:v>458.72883054338718</c:v>
                </c:pt>
                <c:pt idx="1">
                  <c:v>452.09626090245871</c:v>
                </c:pt>
                <c:pt idx="2">
                  <c:v>460.03393837032502</c:v>
                </c:pt>
                <c:pt idx="3">
                  <c:v>463.75166166015259</c:v>
                </c:pt>
                <c:pt idx="4">
                  <c:v>461.6736200931843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'Населенный пункт'!$F$1</c:f>
              <c:strCache>
                <c:ptCount val="1"/>
                <c:pt idx="0">
                  <c:v>3-15 thsd. people</c:v>
                </c:pt>
              </c:strCache>
            </c:strRef>
          </c:tx>
          <c:spPr>
            <a:ln w="50800"/>
          </c:spPr>
          <c:cat>
            <c:numRef>
              <c:f>'Населенный пункт'!$D$2:$D$6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'Населенный пункт'!$F$2:$F$6</c:f>
              <c:numCache>
                <c:formatCode>#,##0.00</c:formatCode>
                <c:ptCount val="5"/>
                <c:pt idx="0">
                  <c:v>473.04777763512999</c:v>
                </c:pt>
                <c:pt idx="1">
                  <c:v>469.28223130066539</c:v>
                </c:pt>
                <c:pt idx="2">
                  <c:v>472.54717026067152</c:v>
                </c:pt>
                <c:pt idx="3">
                  <c:v>464.50972183918748</c:v>
                </c:pt>
                <c:pt idx="4">
                  <c:v>476.7273214661771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'Населенный пункт'!$G$1</c:f>
              <c:strCache>
                <c:ptCount val="1"/>
                <c:pt idx="0">
                  <c:v>15-100 thsd.people</c:v>
                </c:pt>
              </c:strCache>
            </c:strRef>
          </c:tx>
          <c:spPr>
            <a:ln w="50800"/>
          </c:spPr>
          <c:cat>
            <c:numRef>
              <c:f>'Населенный пункт'!$D$2:$D$6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'Населенный пункт'!$G$2:$G$6</c:f>
              <c:numCache>
                <c:formatCode>#,##0.00</c:formatCode>
                <c:ptCount val="5"/>
                <c:pt idx="0">
                  <c:v>507.59536598325451</c:v>
                </c:pt>
                <c:pt idx="1">
                  <c:v>485.29019825790431</c:v>
                </c:pt>
                <c:pt idx="2">
                  <c:v>466.34150960906942</c:v>
                </c:pt>
                <c:pt idx="3">
                  <c:v>475.72480401314999</c:v>
                </c:pt>
                <c:pt idx="4">
                  <c:v>477.91136628191191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'Населенный пункт'!$H$1</c:f>
              <c:strCache>
                <c:ptCount val="1"/>
                <c:pt idx="0">
                  <c:v>100-1000 thsd. people</c:v>
                </c:pt>
              </c:strCache>
            </c:strRef>
          </c:tx>
          <c:spPr>
            <a:ln w="50800"/>
          </c:spPr>
          <c:cat>
            <c:numRef>
              <c:f>'Населенный пункт'!$D$2:$D$6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'Населенный пункт'!$H$2:$H$6</c:f>
              <c:numCache>
                <c:formatCode>#,##0.00</c:formatCode>
                <c:ptCount val="5"/>
                <c:pt idx="0">
                  <c:v>500.83184575319802</c:v>
                </c:pt>
                <c:pt idx="1">
                  <c:v>495.38123357781762</c:v>
                </c:pt>
                <c:pt idx="2">
                  <c:v>485.82132043149312</c:v>
                </c:pt>
                <c:pt idx="3">
                  <c:v>500.24937554175369</c:v>
                </c:pt>
                <c:pt idx="4">
                  <c:v>498.18451804363059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'Населенный пункт'!$I$1</c:f>
              <c:strCache>
                <c:ptCount val="1"/>
                <c:pt idx="0">
                  <c:v>&gt;1000 thsd. people</c:v>
                </c:pt>
              </c:strCache>
            </c:strRef>
          </c:tx>
          <c:spPr>
            <a:ln w="38100"/>
          </c:spPr>
          <c:dPt>
            <c:idx val="2"/>
            <c:bubble3D val="0"/>
            <c:spPr>
              <a:ln w="50800"/>
            </c:spPr>
          </c:dPt>
          <c:cat>
            <c:numRef>
              <c:f>'Населенный пункт'!$D$2:$D$6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'Населенный пункт'!$I$2:$I$6</c:f>
              <c:numCache>
                <c:formatCode>#,##0.00</c:formatCode>
                <c:ptCount val="5"/>
                <c:pt idx="0">
                  <c:v>531.27947933452958</c:v>
                </c:pt>
                <c:pt idx="1">
                  <c:v>525.68097941758344</c:v>
                </c:pt>
                <c:pt idx="2">
                  <c:v>526.10302853494295</c:v>
                </c:pt>
                <c:pt idx="3">
                  <c:v>527.21381937753802</c:v>
                </c:pt>
                <c:pt idx="4">
                  <c:v>508.06195193084329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6570464"/>
        <c:axId val="666570856"/>
      </c:lineChart>
      <c:catAx>
        <c:axId val="66657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666570856"/>
        <c:crosses val="autoZero"/>
        <c:auto val="1"/>
        <c:lblAlgn val="ctr"/>
        <c:lblOffset val="100"/>
        <c:noMultiLvlLbl val="0"/>
      </c:catAx>
      <c:valAx>
        <c:axId val="666570856"/>
        <c:scaling>
          <c:orientation val="minMax"/>
          <c:max val="540"/>
          <c:min val="4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none"/>
        <c:minorTickMark val="none"/>
        <c:tickLblPos val="nextTo"/>
        <c:spPr>
          <a:noFill/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66570464"/>
        <c:crosses val="autoZero"/>
        <c:crossBetween val="between"/>
        <c:majorUnit val="20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smtClean="0"/>
              <a:t>PISA</a:t>
            </a:r>
            <a:r>
              <a:rPr lang="en-US" sz="1600" baseline="0" smtClean="0"/>
              <a:t>, </a:t>
            </a:r>
            <a:r>
              <a:rPr lang="en-US" sz="1600" baseline="0"/>
              <a:t>Reading</a:t>
            </a:r>
            <a:endParaRPr lang="ru-RU" sz="1600" dirty="0"/>
          </a:p>
        </c:rich>
      </c:tx>
      <c:layout>
        <c:manualLayout>
          <c:xMode val="edge"/>
          <c:yMode val="edge"/>
          <c:x val="0.18089493756508301"/>
          <c:y val="2.26114477308788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853506828795"/>
          <c:y val="0.15381571962654"/>
          <c:w val="0.51717075083035002"/>
          <c:h val="0.57801402825160297"/>
        </c:manualLayout>
      </c:layout>
      <c:lineChart>
        <c:grouping val="standard"/>
        <c:varyColors val="0"/>
        <c:ser>
          <c:idx val="0"/>
          <c:order val="0"/>
          <c:tx>
            <c:strRef>
              <c:f>'Тип населенного пункта'!$B$3</c:f>
              <c:strCache>
                <c:ptCount val="1"/>
                <c:pt idx="0">
                  <c:v>&lt;3 thsd. people</c:v>
                </c:pt>
              </c:strCache>
            </c:strRef>
          </c:tx>
          <c:spPr>
            <a:ln w="50800"/>
          </c:spPr>
          <c:cat>
            <c:numRef>
              <c:f>'Тип населенного пункта'!$C$2:$G$2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'Тип населенного пункта'!$C$3:$G$3</c:f>
              <c:numCache>
                <c:formatCode>General</c:formatCode>
                <c:ptCount val="5"/>
                <c:pt idx="0">
                  <c:v>406.3599259580339</c:v>
                </c:pt>
                <c:pt idx="1">
                  <c:v>401.88277513878182</c:v>
                </c:pt>
                <c:pt idx="2">
                  <c:v>435.91043965578461</c:v>
                </c:pt>
                <c:pt idx="3">
                  <c:v>437.58374868972379</c:v>
                </c:pt>
                <c:pt idx="4">
                  <c:v>461.79248845516651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'Тип населенного пункта'!$B$4</c:f>
              <c:strCache>
                <c:ptCount val="1"/>
                <c:pt idx="0">
                  <c:v>3-15 thsd. people</c:v>
                </c:pt>
              </c:strCache>
            </c:strRef>
          </c:tx>
          <c:spPr>
            <a:ln w="50800"/>
          </c:spPr>
          <c:cat>
            <c:numRef>
              <c:f>'Тип населенного пункта'!$C$2:$G$2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'Тип населенного пункта'!$C$4:$G$4</c:f>
              <c:numCache>
                <c:formatCode>General</c:formatCode>
                <c:ptCount val="5"/>
                <c:pt idx="0">
                  <c:v>424.58334858414122</c:v>
                </c:pt>
                <c:pt idx="1">
                  <c:v>434.25206820818238</c:v>
                </c:pt>
                <c:pt idx="2">
                  <c:v>447.30345513145801</c:v>
                </c:pt>
                <c:pt idx="3">
                  <c:v>453.83328245395239</c:v>
                </c:pt>
                <c:pt idx="4">
                  <c:v>481.67912268739701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'Тип населенного пункта'!$B$5</c:f>
              <c:strCache>
                <c:ptCount val="1"/>
                <c:pt idx="0">
                  <c:v>15-100 thsd.people</c:v>
                </c:pt>
              </c:strCache>
            </c:strRef>
          </c:tx>
          <c:spPr>
            <a:ln w="50800"/>
          </c:spPr>
          <c:cat>
            <c:numRef>
              <c:f>'Тип населенного пункта'!$C$2:$G$2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'Тип населенного пункта'!$C$5:$G$5</c:f>
              <c:numCache>
                <c:formatCode>General</c:formatCode>
                <c:ptCount val="5"/>
                <c:pt idx="0">
                  <c:v>459.12932110681697</c:v>
                </c:pt>
                <c:pt idx="1">
                  <c:v>443.59758407640697</c:v>
                </c:pt>
                <c:pt idx="2">
                  <c:v>451.53612337239281</c:v>
                </c:pt>
                <c:pt idx="3">
                  <c:v>464.00645175865498</c:v>
                </c:pt>
                <c:pt idx="4">
                  <c:v>486.30665724304271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'Тип населенного пункта'!$B$6</c:f>
              <c:strCache>
                <c:ptCount val="1"/>
                <c:pt idx="0">
                  <c:v>100-1000 thsd. people</c:v>
                </c:pt>
              </c:strCache>
            </c:strRef>
          </c:tx>
          <c:spPr>
            <a:ln w="50800"/>
          </c:spPr>
          <c:cat>
            <c:numRef>
              <c:f>'Тип населенного пункта'!$C$2:$G$2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'Тип населенного пункта'!$C$6:$G$6</c:f>
              <c:numCache>
                <c:formatCode>General</c:formatCode>
                <c:ptCount val="5"/>
                <c:pt idx="0">
                  <c:v>456.49731008815519</c:v>
                </c:pt>
                <c:pt idx="1">
                  <c:v>464.12591128087519</c:v>
                </c:pt>
                <c:pt idx="2">
                  <c:v>470.26848164980902</c:v>
                </c:pt>
                <c:pt idx="3">
                  <c:v>494.30699177852023</c:v>
                </c:pt>
                <c:pt idx="4">
                  <c:v>511.43481739049719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'Тип населенного пункта'!$B$7</c:f>
              <c:strCache>
                <c:ptCount val="1"/>
                <c:pt idx="0">
                  <c:v>&gt;1000 thsd. people</c:v>
                </c:pt>
              </c:strCache>
            </c:strRef>
          </c:tx>
          <c:spPr>
            <a:ln w="38100"/>
          </c:spPr>
          <c:dPt>
            <c:idx val="2"/>
            <c:bubble3D val="0"/>
            <c:spPr>
              <a:ln w="50800"/>
            </c:spPr>
          </c:dPt>
          <c:cat>
            <c:numRef>
              <c:f>'Тип населенного пункта'!$C$2:$G$2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'Тип населенного пункта'!$C$7:$G$7</c:f>
              <c:numCache>
                <c:formatCode>General</c:formatCode>
                <c:ptCount val="5"/>
                <c:pt idx="0">
                  <c:v>488.33297417680882</c:v>
                </c:pt>
                <c:pt idx="1">
                  <c:v>490.23233598201921</c:v>
                </c:pt>
                <c:pt idx="2">
                  <c:v>513.05319087709336</c:v>
                </c:pt>
                <c:pt idx="3">
                  <c:v>526.2166109892612</c:v>
                </c:pt>
                <c:pt idx="4">
                  <c:v>516.33385009319488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6571640"/>
        <c:axId val="666572032"/>
      </c:lineChart>
      <c:catAx>
        <c:axId val="666571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666572032"/>
        <c:crosses val="autoZero"/>
        <c:auto val="1"/>
        <c:lblAlgn val="ctr"/>
        <c:lblOffset val="100"/>
        <c:noMultiLvlLbl val="0"/>
      </c:catAx>
      <c:valAx>
        <c:axId val="666572032"/>
        <c:scaling>
          <c:orientation val="minMax"/>
          <c:max val="540"/>
          <c:min val="4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66571640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64624289395594803"/>
          <c:y val="5.12286384133957E-2"/>
          <c:w val="0.35375710604405203"/>
          <c:h val="0.8854593079401430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Percentage of mothers with higher education, PISA </a:t>
            </a:r>
            <a:endParaRPr lang="ru-RU" sz="180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Лист4!$M$4</c:f>
              <c:strCache>
                <c:ptCount val="1"/>
                <c:pt idx="0">
                  <c:v>&lt;3 thsd. people</c:v>
                </c:pt>
              </c:strCache>
            </c:strRef>
          </c:tx>
          <c:spPr>
            <a:ln w="50800"/>
          </c:spPr>
          <c:cat>
            <c:numRef>
              <c:f>Лист4!$N$3:$R$3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Лист4!$N$4:$R$4</c:f>
              <c:numCache>
                <c:formatCode>General</c:formatCode>
                <c:ptCount val="5"/>
                <c:pt idx="0">
                  <c:v>19.73</c:v>
                </c:pt>
                <c:pt idx="1">
                  <c:v>21.87</c:v>
                </c:pt>
                <c:pt idx="2">
                  <c:v>17.84</c:v>
                </c:pt>
                <c:pt idx="3">
                  <c:v>21.2</c:v>
                </c:pt>
                <c:pt idx="4">
                  <c:v>28.62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Лист4!$M$5</c:f>
              <c:strCache>
                <c:ptCount val="1"/>
                <c:pt idx="0">
                  <c:v>3-15 thsd. people</c:v>
                </c:pt>
              </c:strCache>
            </c:strRef>
          </c:tx>
          <c:spPr>
            <a:ln w="50800"/>
          </c:spPr>
          <c:cat>
            <c:numRef>
              <c:f>Лист4!$N$3:$R$3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Лист4!$N$5:$R$5</c:f>
              <c:numCache>
                <c:formatCode>General</c:formatCode>
                <c:ptCount val="5"/>
                <c:pt idx="0">
                  <c:v>30.41</c:v>
                </c:pt>
                <c:pt idx="1">
                  <c:v>30.75</c:v>
                </c:pt>
                <c:pt idx="2">
                  <c:v>28.9</c:v>
                </c:pt>
                <c:pt idx="3">
                  <c:v>34.71</c:v>
                </c:pt>
                <c:pt idx="4">
                  <c:v>42.48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Лист4!$M$6</c:f>
              <c:strCache>
                <c:ptCount val="1"/>
                <c:pt idx="0">
                  <c:v>15-100 thsd.people</c:v>
                </c:pt>
              </c:strCache>
            </c:strRef>
          </c:tx>
          <c:spPr>
            <a:ln w="50800"/>
          </c:spPr>
          <c:cat>
            <c:numRef>
              <c:f>Лист4!$N$3:$R$3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Лист4!$N$6:$R$6</c:f>
              <c:numCache>
                <c:formatCode>General</c:formatCode>
                <c:ptCount val="5"/>
                <c:pt idx="0">
                  <c:v>33.15</c:v>
                </c:pt>
                <c:pt idx="1">
                  <c:v>34.770000000000003</c:v>
                </c:pt>
                <c:pt idx="2">
                  <c:v>30.96</c:v>
                </c:pt>
                <c:pt idx="3">
                  <c:v>37.28</c:v>
                </c:pt>
                <c:pt idx="4">
                  <c:v>46.97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Лист4!$M$7</c:f>
              <c:strCache>
                <c:ptCount val="1"/>
                <c:pt idx="0">
                  <c:v>100-1000 thsd. people</c:v>
                </c:pt>
              </c:strCache>
            </c:strRef>
          </c:tx>
          <c:spPr>
            <a:ln w="50800"/>
          </c:spPr>
          <c:cat>
            <c:numRef>
              <c:f>Лист4!$N$3:$R$3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Лист4!$N$7:$R$7</c:f>
              <c:numCache>
                <c:formatCode>General</c:formatCode>
                <c:ptCount val="5"/>
                <c:pt idx="0">
                  <c:v>39.06</c:v>
                </c:pt>
                <c:pt idx="1">
                  <c:v>40.49</c:v>
                </c:pt>
                <c:pt idx="2">
                  <c:v>40.33</c:v>
                </c:pt>
                <c:pt idx="3">
                  <c:v>51.49</c:v>
                </c:pt>
                <c:pt idx="4">
                  <c:v>57.1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Лист4!$M$8</c:f>
              <c:strCache>
                <c:ptCount val="1"/>
                <c:pt idx="0">
                  <c:v>&gt;1000 thsd. people</c:v>
                </c:pt>
              </c:strCache>
            </c:strRef>
          </c:tx>
          <c:spPr>
            <a:ln w="38100"/>
          </c:spPr>
          <c:dPt>
            <c:idx val="2"/>
            <c:bubble3D val="0"/>
            <c:spPr>
              <a:ln w="50800"/>
            </c:spPr>
          </c:dPt>
          <c:cat>
            <c:numRef>
              <c:f>Лист4!$N$3:$R$3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Лист4!$N$8:$R$8</c:f>
              <c:numCache>
                <c:formatCode>General</c:formatCode>
                <c:ptCount val="5"/>
                <c:pt idx="0">
                  <c:v>49.55</c:v>
                </c:pt>
                <c:pt idx="1">
                  <c:v>49.23</c:v>
                </c:pt>
                <c:pt idx="2">
                  <c:v>54.37</c:v>
                </c:pt>
                <c:pt idx="3">
                  <c:v>57.64</c:v>
                </c:pt>
                <c:pt idx="4">
                  <c:v>62.7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6572816"/>
        <c:axId val="666573208"/>
      </c:lineChart>
      <c:catAx>
        <c:axId val="66657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66573208"/>
        <c:crosses val="autoZero"/>
        <c:auto val="1"/>
        <c:lblAlgn val="ctr"/>
        <c:lblOffset val="100"/>
        <c:noMultiLvlLbl val="0"/>
      </c:catAx>
      <c:valAx>
        <c:axId val="666573208"/>
        <c:scaling>
          <c:orientation val="minMax"/>
          <c:min val="1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crossAx val="6665728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Urban,</a:t>
            </a:r>
            <a:r>
              <a:rPr lang="en-US" baseline="0" dirty="0" smtClean="0"/>
              <a:t> </a:t>
            </a:r>
            <a:r>
              <a:rPr lang="en-US" dirty="0" smtClean="0"/>
              <a:t>3-15 </a:t>
            </a:r>
            <a:r>
              <a:rPr lang="en-US" dirty="0" err="1" smtClean="0"/>
              <a:t>thsd</a:t>
            </a:r>
            <a:r>
              <a:rPr lang="en-US" baseline="0" dirty="0" smtClean="0"/>
              <a:t> </a:t>
            </a:r>
            <a:r>
              <a:rPr lang="en-US" dirty="0" smtClean="0"/>
              <a:t>people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913132126733399"/>
          <c:y val="0.19881671396780801"/>
          <c:w val="0.80475117663693896"/>
          <c:h val="0.65196417569764997"/>
        </c:manualLayout>
      </c:layout>
      <c:scatterChart>
        <c:scatterStyle val="lineMarker"/>
        <c:varyColors val="0"/>
        <c:ser>
          <c:idx val="1"/>
          <c:order val="0"/>
          <c:tx>
            <c:strRef>
              <c:f>'корреляция 2015 Энтропия'!$E$268</c:f>
              <c:strCache>
                <c:ptCount val="1"/>
                <c:pt idx="0">
                  <c:v>PV_reading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'корреляция 2015 Энтропия'!$C$269:$C$299</c:f>
              <c:numCache>
                <c:formatCode>General</c:formatCode>
                <c:ptCount val="31"/>
                <c:pt idx="0">
                  <c:v>0.76319999999999999</c:v>
                </c:pt>
                <c:pt idx="1">
                  <c:v>0.44740000000000002</c:v>
                </c:pt>
                <c:pt idx="2">
                  <c:v>0.4516</c:v>
                </c:pt>
                <c:pt idx="3">
                  <c:v>0.48720000000000002</c:v>
                </c:pt>
                <c:pt idx="4">
                  <c:v>0.44740000000000002</c:v>
                </c:pt>
                <c:pt idx="5">
                  <c:v>0.44440000000000002</c:v>
                </c:pt>
                <c:pt idx="6">
                  <c:v>0.53849999999999998</c:v>
                </c:pt>
                <c:pt idx="7">
                  <c:v>0.56410000000000005</c:v>
                </c:pt>
                <c:pt idx="8">
                  <c:v>0.46150000000000002</c:v>
                </c:pt>
                <c:pt idx="9">
                  <c:v>0.25929999999999997</c:v>
                </c:pt>
                <c:pt idx="10">
                  <c:v>0.44440000000000002</c:v>
                </c:pt>
                <c:pt idx="11">
                  <c:v>0.38890000000000002</c:v>
                </c:pt>
                <c:pt idx="12">
                  <c:v>3.6999999999999998E-2</c:v>
                </c:pt>
                <c:pt idx="13">
                  <c:v>0.1053</c:v>
                </c:pt>
                <c:pt idx="14">
                  <c:v>0.30559999999999998</c:v>
                </c:pt>
                <c:pt idx="15">
                  <c:v>0.23080000000000001</c:v>
                </c:pt>
                <c:pt idx="16">
                  <c:v>0.40539999999999998</c:v>
                </c:pt>
                <c:pt idx="17">
                  <c:v>0.44740000000000002</c:v>
                </c:pt>
                <c:pt idx="18">
                  <c:v>0.46150000000000002</c:v>
                </c:pt>
                <c:pt idx="19">
                  <c:v>0.4783</c:v>
                </c:pt>
                <c:pt idx="20">
                  <c:v>0.2727</c:v>
                </c:pt>
                <c:pt idx="21">
                  <c:v>0.47220000000000001</c:v>
                </c:pt>
                <c:pt idx="22">
                  <c:v>0.3947</c:v>
                </c:pt>
                <c:pt idx="23">
                  <c:v>0.3448</c:v>
                </c:pt>
                <c:pt idx="24">
                  <c:v>0.41670000000000001</c:v>
                </c:pt>
                <c:pt idx="25">
                  <c:v>0.1111</c:v>
                </c:pt>
                <c:pt idx="26">
                  <c:v>0.30769999999999997</c:v>
                </c:pt>
                <c:pt idx="27">
                  <c:v>0.54049999999999998</c:v>
                </c:pt>
                <c:pt idx="28">
                  <c:v>0.52380000000000004</c:v>
                </c:pt>
                <c:pt idx="29">
                  <c:v>0.26319999999999999</c:v>
                </c:pt>
                <c:pt idx="30">
                  <c:v>0.36840000000000001</c:v>
                </c:pt>
              </c:numCache>
            </c:numRef>
          </c:xVal>
          <c:yVal>
            <c:numRef>
              <c:f>'корреляция 2015 Энтропия'!$E$269:$E$299</c:f>
              <c:numCache>
                <c:formatCode>General</c:formatCode>
                <c:ptCount val="31"/>
                <c:pt idx="0">
                  <c:v>556.73</c:v>
                </c:pt>
                <c:pt idx="1">
                  <c:v>539.89</c:v>
                </c:pt>
                <c:pt idx="2">
                  <c:v>508.08</c:v>
                </c:pt>
                <c:pt idx="3">
                  <c:v>436.07</c:v>
                </c:pt>
                <c:pt idx="4">
                  <c:v>527.97</c:v>
                </c:pt>
                <c:pt idx="5">
                  <c:v>431.49</c:v>
                </c:pt>
                <c:pt idx="6">
                  <c:v>495.51</c:v>
                </c:pt>
                <c:pt idx="7">
                  <c:v>483.12</c:v>
                </c:pt>
                <c:pt idx="8">
                  <c:v>542.57000000000005</c:v>
                </c:pt>
                <c:pt idx="9">
                  <c:v>510</c:v>
                </c:pt>
                <c:pt idx="10">
                  <c:v>505.61</c:v>
                </c:pt>
                <c:pt idx="11">
                  <c:v>419.45</c:v>
                </c:pt>
                <c:pt idx="12">
                  <c:v>449.67</c:v>
                </c:pt>
                <c:pt idx="13">
                  <c:v>444.18</c:v>
                </c:pt>
                <c:pt idx="14">
                  <c:v>460.22</c:v>
                </c:pt>
                <c:pt idx="15">
                  <c:v>525.15</c:v>
                </c:pt>
                <c:pt idx="16">
                  <c:v>490.59</c:v>
                </c:pt>
                <c:pt idx="17">
                  <c:v>447.99</c:v>
                </c:pt>
                <c:pt idx="18">
                  <c:v>465.97</c:v>
                </c:pt>
                <c:pt idx="19">
                  <c:v>505.08</c:v>
                </c:pt>
                <c:pt idx="20">
                  <c:v>464.1</c:v>
                </c:pt>
                <c:pt idx="21">
                  <c:v>489.48</c:v>
                </c:pt>
                <c:pt idx="22">
                  <c:v>466.16</c:v>
                </c:pt>
                <c:pt idx="23">
                  <c:v>458.26</c:v>
                </c:pt>
                <c:pt idx="24">
                  <c:v>421.97</c:v>
                </c:pt>
                <c:pt idx="25">
                  <c:v>343.83</c:v>
                </c:pt>
                <c:pt idx="26">
                  <c:v>443.9</c:v>
                </c:pt>
                <c:pt idx="27">
                  <c:v>480.94</c:v>
                </c:pt>
                <c:pt idx="28">
                  <c:v>454.62</c:v>
                </c:pt>
                <c:pt idx="29">
                  <c:v>486.18</c:v>
                </c:pt>
                <c:pt idx="30">
                  <c:v>495.49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345-43F8-A7F0-852ED017A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2603712"/>
        <c:axId val="822604104"/>
      </c:scatterChart>
      <c:valAx>
        <c:axId val="822603712"/>
        <c:scaling>
          <c:orientation val="minMax"/>
          <c:max val="1"/>
        </c:scaling>
        <c:delete val="0"/>
        <c:axPos val="b"/>
        <c:numFmt formatCode="General" sourceLinked="1"/>
        <c:majorTickMark val="none"/>
        <c:minorTickMark val="none"/>
        <c:tickLblPos val="nextTo"/>
        <c:crossAx val="822604104"/>
        <c:crosses val="autoZero"/>
        <c:crossBetween val="midCat"/>
        <c:majorUnit val="0.2"/>
      </c:valAx>
      <c:valAx>
        <c:axId val="822604104"/>
        <c:scaling>
          <c:orientation val="minMax"/>
          <c:max val="700"/>
          <c:min val="300"/>
        </c:scaling>
        <c:delete val="0"/>
        <c:axPos val="l"/>
        <c:numFmt formatCode="General" sourceLinked="1"/>
        <c:majorTickMark val="none"/>
        <c:minorTickMark val="none"/>
        <c:tickLblPos val="nextTo"/>
        <c:crossAx val="82260371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Rural,</a:t>
            </a:r>
            <a:r>
              <a:rPr lang="ru-RU" dirty="0" smtClean="0"/>
              <a:t> </a:t>
            </a:r>
            <a:r>
              <a:rPr lang="en-US" dirty="0" smtClean="0"/>
              <a:t>&lt;3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thsd</a:t>
            </a:r>
            <a:r>
              <a:rPr lang="en-US" baseline="0" dirty="0" smtClean="0"/>
              <a:t> people</a:t>
            </a:r>
            <a:endParaRPr lang="ru-RU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'корреляция 2015 Энтропия'!$C$222:$C$259</c:f>
              <c:numCache>
                <c:formatCode>General</c:formatCode>
                <c:ptCount val="38"/>
                <c:pt idx="0">
                  <c:v>7.6899999999999996E-2</c:v>
                </c:pt>
                <c:pt idx="1">
                  <c:v>0.1</c:v>
                </c:pt>
                <c:pt idx="2">
                  <c:v>0.1111</c:v>
                </c:pt>
                <c:pt idx="3">
                  <c:v>0.125</c:v>
                </c:pt>
                <c:pt idx="4">
                  <c:v>0.1429</c:v>
                </c:pt>
                <c:pt idx="5">
                  <c:v>0.1429</c:v>
                </c:pt>
                <c:pt idx="6">
                  <c:v>0.16669999999999999</c:v>
                </c:pt>
                <c:pt idx="7">
                  <c:v>0.16669999999999999</c:v>
                </c:pt>
                <c:pt idx="8">
                  <c:v>0.1724</c:v>
                </c:pt>
                <c:pt idx="9">
                  <c:v>0.1905</c:v>
                </c:pt>
                <c:pt idx="10">
                  <c:v>0.1905</c:v>
                </c:pt>
                <c:pt idx="11">
                  <c:v>0.2</c:v>
                </c:pt>
                <c:pt idx="12">
                  <c:v>0.2</c:v>
                </c:pt>
                <c:pt idx="13">
                  <c:v>0.21429999999999999</c:v>
                </c:pt>
                <c:pt idx="14">
                  <c:v>0.21429999999999999</c:v>
                </c:pt>
                <c:pt idx="15">
                  <c:v>0.22220000000000001</c:v>
                </c:pt>
                <c:pt idx="16">
                  <c:v>0.23080000000000001</c:v>
                </c:pt>
                <c:pt idx="17">
                  <c:v>0.25</c:v>
                </c:pt>
                <c:pt idx="18">
                  <c:v>0.25</c:v>
                </c:pt>
                <c:pt idx="19">
                  <c:v>0.25</c:v>
                </c:pt>
                <c:pt idx="20">
                  <c:v>0.26669999999999999</c:v>
                </c:pt>
                <c:pt idx="21">
                  <c:v>0.2727</c:v>
                </c:pt>
                <c:pt idx="22">
                  <c:v>0.28000000000000003</c:v>
                </c:pt>
                <c:pt idx="23">
                  <c:v>0.28570000000000001</c:v>
                </c:pt>
                <c:pt idx="24">
                  <c:v>0.28570000000000001</c:v>
                </c:pt>
                <c:pt idx="25">
                  <c:v>0.3</c:v>
                </c:pt>
                <c:pt idx="26">
                  <c:v>0.3</c:v>
                </c:pt>
                <c:pt idx="27">
                  <c:v>0.3</c:v>
                </c:pt>
                <c:pt idx="28">
                  <c:v>0.33329999999999999</c:v>
                </c:pt>
                <c:pt idx="29">
                  <c:v>0.33329999999999999</c:v>
                </c:pt>
                <c:pt idx="30">
                  <c:v>0.35899999999999999</c:v>
                </c:pt>
                <c:pt idx="31">
                  <c:v>0.3871</c:v>
                </c:pt>
                <c:pt idx="32">
                  <c:v>0.40539999999999998</c:v>
                </c:pt>
                <c:pt idx="33">
                  <c:v>0.45</c:v>
                </c:pt>
                <c:pt idx="34">
                  <c:v>0.5</c:v>
                </c:pt>
                <c:pt idx="35">
                  <c:v>0.5</c:v>
                </c:pt>
                <c:pt idx="36">
                  <c:v>0.57579999999999998</c:v>
                </c:pt>
                <c:pt idx="37">
                  <c:v>0.66669999999999996</c:v>
                </c:pt>
              </c:numCache>
            </c:numRef>
          </c:xVal>
          <c:yVal>
            <c:numRef>
              <c:f>'корреляция 2015 Энтропия'!$E$222:$E$259</c:f>
              <c:numCache>
                <c:formatCode>General</c:formatCode>
                <c:ptCount val="38"/>
                <c:pt idx="0">
                  <c:v>404.21</c:v>
                </c:pt>
                <c:pt idx="1">
                  <c:v>415.25</c:v>
                </c:pt>
                <c:pt idx="2">
                  <c:v>488.33</c:v>
                </c:pt>
                <c:pt idx="3">
                  <c:v>480</c:v>
                </c:pt>
                <c:pt idx="4">
                  <c:v>420.77</c:v>
                </c:pt>
                <c:pt idx="5">
                  <c:v>437.85</c:v>
                </c:pt>
                <c:pt idx="6">
                  <c:v>467.72</c:v>
                </c:pt>
                <c:pt idx="7">
                  <c:v>516.75</c:v>
                </c:pt>
                <c:pt idx="8">
                  <c:v>455.5</c:v>
                </c:pt>
                <c:pt idx="9">
                  <c:v>432.05</c:v>
                </c:pt>
                <c:pt idx="10">
                  <c:v>425.16</c:v>
                </c:pt>
                <c:pt idx="11">
                  <c:v>456.26</c:v>
                </c:pt>
                <c:pt idx="12">
                  <c:v>419.53</c:v>
                </c:pt>
                <c:pt idx="13">
                  <c:v>472.11</c:v>
                </c:pt>
                <c:pt idx="14">
                  <c:v>466.49</c:v>
                </c:pt>
                <c:pt idx="15">
                  <c:v>482.28</c:v>
                </c:pt>
                <c:pt idx="16">
                  <c:v>430.72</c:v>
                </c:pt>
                <c:pt idx="17">
                  <c:v>411.46</c:v>
                </c:pt>
                <c:pt idx="18">
                  <c:v>459.24</c:v>
                </c:pt>
                <c:pt idx="19">
                  <c:v>427.61</c:v>
                </c:pt>
                <c:pt idx="20">
                  <c:v>409.04</c:v>
                </c:pt>
                <c:pt idx="21">
                  <c:v>526.89</c:v>
                </c:pt>
                <c:pt idx="22">
                  <c:v>435.89</c:v>
                </c:pt>
                <c:pt idx="23">
                  <c:v>490.62</c:v>
                </c:pt>
                <c:pt idx="24">
                  <c:v>424.2</c:v>
                </c:pt>
                <c:pt idx="25">
                  <c:v>453.06</c:v>
                </c:pt>
                <c:pt idx="26">
                  <c:v>421.76</c:v>
                </c:pt>
                <c:pt idx="27">
                  <c:v>517.09</c:v>
                </c:pt>
                <c:pt idx="28">
                  <c:v>440.86</c:v>
                </c:pt>
                <c:pt idx="29">
                  <c:v>459.42</c:v>
                </c:pt>
                <c:pt idx="30">
                  <c:v>502.12</c:v>
                </c:pt>
                <c:pt idx="31">
                  <c:v>444.95</c:v>
                </c:pt>
                <c:pt idx="32">
                  <c:v>466.66</c:v>
                </c:pt>
                <c:pt idx="33">
                  <c:v>493.51</c:v>
                </c:pt>
                <c:pt idx="34">
                  <c:v>436.68</c:v>
                </c:pt>
                <c:pt idx="35">
                  <c:v>521.71</c:v>
                </c:pt>
                <c:pt idx="36">
                  <c:v>456.25</c:v>
                </c:pt>
                <c:pt idx="37">
                  <c:v>519.23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B8B-431E-838B-8738CB1F08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2604888"/>
        <c:axId val="822605280"/>
      </c:scatterChart>
      <c:valAx>
        <c:axId val="822604888"/>
        <c:scaling>
          <c:orientation val="minMax"/>
          <c:max val="1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crossAx val="822605280"/>
        <c:crosses val="autoZero"/>
        <c:crossBetween val="midCat"/>
        <c:majorUnit val="0.2"/>
      </c:valAx>
      <c:valAx>
        <c:axId val="822605280"/>
        <c:scaling>
          <c:orientation val="minMax"/>
          <c:max val="700"/>
          <c:min val="300"/>
        </c:scaling>
        <c:delete val="0"/>
        <c:axPos val="l"/>
        <c:numFmt formatCode="General" sourceLinked="1"/>
        <c:majorTickMark val="none"/>
        <c:minorTickMark val="none"/>
        <c:tickLblPos val="nextTo"/>
        <c:crossAx val="822604888"/>
        <c:crosses val="autoZero"/>
        <c:crossBetween val="midCat"/>
        <c:majorUnit val="5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Urban, 15-100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thsd</a:t>
            </a:r>
            <a:r>
              <a:rPr lang="en-US" baseline="0" dirty="0" smtClean="0"/>
              <a:t>  people</a:t>
            </a:r>
            <a:endParaRPr lang="ru-RU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'корреляция 2015 Энтропия'!$E$337</c:f>
              <c:strCache>
                <c:ptCount val="1"/>
                <c:pt idx="0">
                  <c:v>PV_reading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'корреляция 2015 Энтропия'!$C$338:$C$369</c:f>
              <c:numCache>
                <c:formatCode>General</c:formatCode>
                <c:ptCount val="32"/>
                <c:pt idx="0">
                  <c:v>0.5</c:v>
                </c:pt>
                <c:pt idx="1">
                  <c:v>0.4103</c:v>
                </c:pt>
                <c:pt idx="2">
                  <c:v>0.66669999999999996</c:v>
                </c:pt>
                <c:pt idx="3">
                  <c:v>0.43240000000000001</c:v>
                </c:pt>
                <c:pt idx="4">
                  <c:v>0.56410000000000005</c:v>
                </c:pt>
                <c:pt idx="5">
                  <c:v>0.43590000000000001</c:v>
                </c:pt>
                <c:pt idx="6">
                  <c:v>0.42859999999999998</c:v>
                </c:pt>
                <c:pt idx="7">
                  <c:v>0.43590000000000001</c:v>
                </c:pt>
                <c:pt idx="8">
                  <c:v>0.43590000000000001</c:v>
                </c:pt>
                <c:pt idx="9">
                  <c:v>0.37930000000000003</c:v>
                </c:pt>
                <c:pt idx="10">
                  <c:v>0.51280000000000003</c:v>
                </c:pt>
                <c:pt idx="11">
                  <c:v>0.31580000000000003</c:v>
                </c:pt>
                <c:pt idx="12">
                  <c:v>0.46150000000000002</c:v>
                </c:pt>
                <c:pt idx="13">
                  <c:v>0.5897</c:v>
                </c:pt>
                <c:pt idx="14">
                  <c:v>0.58330000000000004</c:v>
                </c:pt>
                <c:pt idx="15">
                  <c:v>0.5</c:v>
                </c:pt>
                <c:pt idx="16">
                  <c:v>0.25</c:v>
                </c:pt>
                <c:pt idx="17">
                  <c:v>0.35289999999999999</c:v>
                </c:pt>
                <c:pt idx="18">
                  <c:v>0.18920000000000001</c:v>
                </c:pt>
                <c:pt idx="19">
                  <c:v>0.36840000000000001</c:v>
                </c:pt>
                <c:pt idx="20">
                  <c:v>0.64859999999999995</c:v>
                </c:pt>
                <c:pt idx="21">
                  <c:v>0.56759999999999999</c:v>
                </c:pt>
                <c:pt idx="22">
                  <c:v>0.28949999999999998</c:v>
                </c:pt>
                <c:pt idx="23">
                  <c:v>0.36109999999999998</c:v>
                </c:pt>
                <c:pt idx="24">
                  <c:v>0.40539999999999998</c:v>
                </c:pt>
                <c:pt idx="25">
                  <c:v>0.46150000000000002</c:v>
                </c:pt>
                <c:pt idx="26">
                  <c:v>0.3</c:v>
                </c:pt>
                <c:pt idx="27">
                  <c:v>0.48720000000000002</c:v>
                </c:pt>
                <c:pt idx="28">
                  <c:v>0.58330000000000004</c:v>
                </c:pt>
                <c:pt idx="29">
                  <c:v>0.36840000000000001</c:v>
                </c:pt>
                <c:pt idx="30">
                  <c:v>0.56759999999999999</c:v>
                </c:pt>
                <c:pt idx="31">
                  <c:v>0.36109999999999998</c:v>
                </c:pt>
              </c:numCache>
            </c:numRef>
          </c:xVal>
          <c:yVal>
            <c:numRef>
              <c:f>'корреляция 2015 Энтропия'!$E$338:$E$369</c:f>
              <c:numCache>
                <c:formatCode>General</c:formatCode>
                <c:ptCount val="32"/>
                <c:pt idx="0">
                  <c:v>470.28</c:v>
                </c:pt>
                <c:pt idx="1">
                  <c:v>508.33</c:v>
                </c:pt>
                <c:pt idx="2">
                  <c:v>515.74</c:v>
                </c:pt>
                <c:pt idx="3">
                  <c:v>446.97</c:v>
                </c:pt>
                <c:pt idx="4">
                  <c:v>500.88</c:v>
                </c:pt>
                <c:pt idx="5">
                  <c:v>453.57</c:v>
                </c:pt>
                <c:pt idx="6">
                  <c:v>488.92999999999961</c:v>
                </c:pt>
                <c:pt idx="7">
                  <c:v>501.44</c:v>
                </c:pt>
                <c:pt idx="8">
                  <c:v>437.77</c:v>
                </c:pt>
                <c:pt idx="9">
                  <c:v>527.16999999999996</c:v>
                </c:pt>
                <c:pt idx="10">
                  <c:v>499.61</c:v>
                </c:pt>
                <c:pt idx="11">
                  <c:v>497.18</c:v>
                </c:pt>
                <c:pt idx="12">
                  <c:v>491.95</c:v>
                </c:pt>
                <c:pt idx="13">
                  <c:v>503.89</c:v>
                </c:pt>
                <c:pt idx="14">
                  <c:v>512.24</c:v>
                </c:pt>
                <c:pt idx="15">
                  <c:v>461.3</c:v>
                </c:pt>
                <c:pt idx="16">
                  <c:v>406.8</c:v>
                </c:pt>
                <c:pt idx="17">
                  <c:v>523.35999999999933</c:v>
                </c:pt>
                <c:pt idx="18">
                  <c:v>462.92</c:v>
                </c:pt>
                <c:pt idx="19">
                  <c:v>468.64</c:v>
                </c:pt>
                <c:pt idx="20">
                  <c:v>494.52</c:v>
                </c:pt>
                <c:pt idx="21">
                  <c:v>517.44999999999936</c:v>
                </c:pt>
                <c:pt idx="22">
                  <c:v>467.53</c:v>
                </c:pt>
                <c:pt idx="23">
                  <c:v>503.23</c:v>
                </c:pt>
                <c:pt idx="24">
                  <c:v>509.68</c:v>
                </c:pt>
                <c:pt idx="25">
                  <c:v>511.77</c:v>
                </c:pt>
                <c:pt idx="26">
                  <c:v>414.32</c:v>
                </c:pt>
                <c:pt idx="27">
                  <c:v>548.32999999999936</c:v>
                </c:pt>
                <c:pt idx="28">
                  <c:v>509.71</c:v>
                </c:pt>
                <c:pt idx="29">
                  <c:v>447.89</c:v>
                </c:pt>
                <c:pt idx="30">
                  <c:v>479.01</c:v>
                </c:pt>
                <c:pt idx="31">
                  <c:v>466.2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28D-4E42-9762-8611E107B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2606064"/>
        <c:axId val="822606456"/>
      </c:scatterChart>
      <c:valAx>
        <c:axId val="822606064"/>
        <c:scaling>
          <c:orientation val="minMax"/>
          <c:max val="1"/>
        </c:scaling>
        <c:delete val="0"/>
        <c:axPos val="b"/>
        <c:numFmt formatCode="General" sourceLinked="1"/>
        <c:majorTickMark val="none"/>
        <c:minorTickMark val="none"/>
        <c:tickLblPos val="nextTo"/>
        <c:crossAx val="822606456"/>
        <c:crosses val="autoZero"/>
        <c:crossBetween val="midCat"/>
        <c:majorUnit val="0.2"/>
      </c:valAx>
      <c:valAx>
        <c:axId val="822606456"/>
        <c:scaling>
          <c:orientation val="minMax"/>
          <c:max val="700"/>
          <c:min val="300"/>
        </c:scaling>
        <c:delete val="0"/>
        <c:axPos val="l"/>
        <c:numFmt formatCode="General" sourceLinked="1"/>
        <c:majorTickMark val="none"/>
        <c:minorTickMark val="none"/>
        <c:tickLblPos val="nextTo"/>
        <c:crossAx val="822606064"/>
        <c:crosses val="autoZero"/>
        <c:crossBetween val="midCat"/>
        <c:majorUnit val="50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40" b="1" i="0" u="none" strike="noStrike" baseline="0" dirty="0" smtClean="0">
                <a:effectLst/>
              </a:rPr>
              <a:t>Urban, </a:t>
            </a:r>
            <a:r>
              <a:rPr lang="en-US" dirty="0" smtClean="0"/>
              <a:t>100 </a:t>
            </a:r>
            <a:r>
              <a:rPr lang="en-US" dirty="0" err="1" smtClean="0"/>
              <a:t>thsd</a:t>
            </a:r>
            <a:r>
              <a:rPr lang="en-US" dirty="0" smtClean="0"/>
              <a:t> – 1 </a:t>
            </a:r>
            <a:r>
              <a:rPr lang="en-US" dirty="0" err="1" smtClean="0"/>
              <a:t>mln</a:t>
            </a:r>
            <a:r>
              <a:rPr lang="en-US" dirty="0" smtClean="0"/>
              <a:t> people</a:t>
            </a:r>
            <a:endParaRPr lang="ru-RU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'корреляция 2015 Энтропия'!$E$408</c:f>
              <c:strCache>
                <c:ptCount val="1"/>
                <c:pt idx="0">
                  <c:v>PV_reading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'корреляция 2015 Энтропия'!$C$409:$C$456</c:f>
              <c:numCache>
                <c:formatCode>General</c:formatCode>
                <c:ptCount val="48"/>
                <c:pt idx="0">
                  <c:v>0.76919999999999999</c:v>
                </c:pt>
                <c:pt idx="1">
                  <c:v>0.52629999999999999</c:v>
                </c:pt>
                <c:pt idx="2">
                  <c:v>0.79490000000000005</c:v>
                </c:pt>
                <c:pt idx="3">
                  <c:v>0.42109999999999997</c:v>
                </c:pt>
                <c:pt idx="4">
                  <c:v>0.64710000000000001</c:v>
                </c:pt>
                <c:pt idx="5">
                  <c:v>0.64100000000000001</c:v>
                </c:pt>
                <c:pt idx="6">
                  <c:v>0.64100000000000001</c:v>
                </c:pt>
                <c:pt idx="7">
                  <c:v>0.2162</c:v>
                </c:pt>
                <c:pt idx="8">
                  <c:v>0.55259999999999998</c:v>
                </c:pt>
                <c:pt idx="9">
                  <c:v>0.66669999999999996</c:v>
                </c:pt>
                <c:pt idx="10">
                  <c:v>0.5897</c:v>
                </c:pt>
                <c:pt idx="11">
                  <c:v>0.4103</c:v>
                </c:pt>
                <c:pt idx="12">
                  <c:v>0.58330000000000004</c:v>
                </c:pt>
                <c:pt idx="13">
                  <c:v>0.71789999999999998</c:v>
                </c:pt>
                <c:pt idx="14">
                  <c:v>0.71789999999999998</c:v>
                </c:pt>
                <c:pt idx="15">
                  <c:v>0.3947</c:v>
                </c:pt>
                <c:pt idx="16">
                  <c:v>0.61539999999999995</c:v>
                </c:pt>
                <c:pt idx="17">
                  <c:v>0.61539999999999995</c:v>
                </c:pt>
                <c:pt idx="18">
                  <c:v>0.70269999999999999</c:v>
                </c:pt>
                <c:pt idx="19">
                  <c:v>0.85709999999999997</c:v>
                </c:pt>
                <c:pt idx="20">
                  <c:v>0.73529999999999995</c:v>
                </c:pt>
                <c:pt idx="21">
                  <c:v>0.33329999999999999</c:v>
                </c:pt>
                <c:pt idx="22">
                  <c:v>0.64100000000000001</c:v>
                </c:pt>
                <c:pt idx="23">
                  <c:v>0.30769999999999997</c:v>
                </c:pt>
                <c:pt idx="24">
                  <c:v>0.25</c:v>
                </c:pt>
                <c:pt idx="25">
                  <c:v>0.55259999999999998</c:v>
                </c:pt>
                <c:pt idx="26">
                  <c:v>0.5897</c:v>
                </c:pt>
                <c:pt idx="27">
                  <c:v>0.73680000000000001</c:v>
                </c:pt>
                <c:pt idx="28">
                  <c:v>0.61539999999999995</c:v>
                </c:pt>
                <c:pt idx="29">
                  <c:v>0.74360000000000004</c:v>
                </c:pt>
                <c:pt idx="30">
                  <c:v>0.16669999999999999</c:v>
                </c:pt>
                <c:pt idx="31">
                  <c:v>0.33329999999999999</c:v>
                </c:pt>
                <c:pt idx="32">
                  <c:v>0.46150000000000002</c:v>
                </c:pt>
                <c:pt idx="33">
                  <c:v>0.51280000000000003</c:v>
                </c:pt>
                <c:pt idx="34">
                  <c:v>0.36840000000000001</c:v>
                </c:pt>
                <c:pt idx="35">
                  <c:v>0.60529999999999995</c:v>
                </c:pt>
                <c:pt idx="36">
                  <c:v>0.22220000000000001</c:v>
                </c:pt>
                <c:pt idx="37">
                  <c:v>0.71050000000000002</c:v>
                </c:pt>
                <c:pt idx="38">
                  <c:v>0.32429999999999998</c:v>
                </c:pt>
                <c:pt idx="39">
                  <c:v>0.46150000000000002</c:v>
                </c:pt>
                <c:pt idx="40">
                  <c:v>0.40539999999999998</c:v>
                </c:pt>
                <c:pt idx="41">
                  <c:v>0.17949999999999999</c:v>
                </c:pt>
                <c:pt idx="42">
                  <c:v>0.69230000000000003</c:v>
                </c:pt>
                <c:pt idx="43">
                  <c:v>0.72219999999999995</c:v>
                </c:pt>
                <c:pt idx="44">
                  <c:v>0.84619999999999995</c:v>
                </c:pt>
                <c:pt idx="45">
                  <c:v>0.28210000000000002</c:v>
                </c:pt>
                <c:pt idx="46">
                  <c:v>0.79490000000000005</c:v>
                </c:pt>
                <c:pt idx="47">
                  <c:v>0.6</c:v>
                </c:pt>
              </c:numCache>
            </c:numRef>
          </c:xVal>
          <c:yVal>
            <c:numRef>
              <c:f>'корреляция 2015 Энтропия'!$E$409:$E$456</c:f>
              <c:numCache>
                <c:formatCode>General</c:formatCode>
                <c:ptCount val="48"/>
                <c:pt idx="0">
                  <c:v>497.59</c:v>
                </c:pt>
                <c:pt idx="1">
                  <c:v>534.03</c:v>
                </c:pt>
                <c:pt idx="2">
                  <c:v>560.1</c:v>
                </c:pt>
                <c:pt idx="3">
                  <c:v>518.71</c:v>
                </c:pt>
                <c:pt idx="4">
                  <c:v>467.36</c:v>
                </c:pt>
                <c:pt idx="5">
                  <c:v>524.33999999999935</c:v>
                </c:pt>
                <c:pt idx="6">
                  <c:v>522.15</c:v>
                </c:pt>
                <c:pt idx="7">
                  <c:v>470.05</c:v>
                </c:pt>
                <c:pt idx="8">
                  <c:v>545.24</c:v>
                </c:pt>
                <c:pt idx="9">
                  <c:v>507.21</c:v>
                </c:pt>
                <c:pt idx="10">
                  <c:v>568.26</c:v>
                </c:pt>
                <c:pt idx="11">
                  <c:v>515.55999999999938</c:v>
                </c:pt>
                <c:pt idx="12">
                  <c:v>454.04</c:v>
                </c:pt>
                <c:pt idx="13">
                  <c:v>576.48</c:v>
                </c:pt>
                <c:pt idx="14">
                  <c:v>565.23</c:v>
                </c:pt>
                <c:pt idx="15">
                  <c:v>556.02</c:v>
                </c:pt>
                <c:pt idx="16">
                  <c:v>578.29</c:v>
                </c:pt>
                <c:pt idx="17">
                  <c:v>489.03</c:v>
                </c:pt>
                <c:pt idx="18">
                  <c:v>537.61</c:v>
                </c:pt>
                <c:pt idx="19">
                  <c:v>534.83999999999935</c:v>
                </c:pt>
                <c:pt idx="20">
                  <c:v>522.88</c:v>
                </c:pt>
                <c:pt idx="21">
                  <c:v>473.42999999999961</c:v>
                </c:pt>
                <c:pt idx="22">
                  <c:v>490.09</c:v>
                </c:pt>
                <c:pt idx="23">
                  <c:v>530.37</c:v>
                </c:pt>
                <c:pt idx="24">
                  <c:v>472.64</c:v>
                </c:pt>
                <c:pt idx="25">
                  <c:v>447.84</c:v>
                </c:pt>
                <c:pt idx="26">
                  <c:v>517.57000000000005</c:v>
                </c:pt>
                <c:pt idx="27">
                  <c:v>519.32999999999936</c:v>
                </c:pt>
                <c:pt idx="28">
                  <c:v>508.07</c:v>
                </c:pt>
                <c:pt idx="29">
                  <c:v>517.4</c:v>
                </c:pt>
                <c:pt idx="30">
                  <c:v>447.65</c:v>
                </c:pt>
                <c:pt idx="31">
                  <c:v>428.85</c:v>
                </c:pt>
                <c:pt idx="32">
                  <c:v>459.71</c:v>
                </c:pt>
                <c:pt idx="33">
                  <c:v>441.55</c:v>
                </c:pt>
                <c:pt idx="34">
                  <c:v>491.99</c:v>
                </c:pt>
                <c:pt idx="35">
                  <c:v>494.76</c:v>
                </c:pt>
                <c:pt idx="36">
                  <c:v>495.87</c:v>
                </c:pt>
                <c:pt idx="37">
                  <c:v>465.64</c:v>
                </c:pt>
                <c:pt idx="38">
                  <c:v>526.14</c:v>
                </c:pt>
                <c:pt idx="39">
                  <c:v>482.58</c:v>
                </c:pt>
                <c:pt idx="40">
                  <c:v>518.85999999999933</c:v>
                </c:pt>
                <c:pt idx="41">
                  <c:v>459.86</c:v>
                </c:pt>
                <c:pt idx="42">
                  <c:v>533.04999999999939</c:v>
                </c:pt>
                <c:pt idx="43">
                  <c:v>534.41999999999996</c:v>
                </c:pt>
                <c:pt idx="44">
                  <c:v>569.02</c:v>
                </c:pt>
                <c:pt idx="45">
                  <c:v>491.86</c:v>
                </c:pt>
                <c:pt idx="46">
                  <c:v>493.72</c:v>
                </c:pt>
                <c:pt idx="47">
                  <c:v>557.65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DD8-4FA9-91C7-21685B8FB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3332920"/>
        <c:axId val="823333312"/>
      </c:scatterChart>
      <c:valAx>
        <c:axId val="823332920"/>
        <c:scaling>
          <c:orientation val="minMax"/>
          <c:max val="1"/>
        </c:scaling>
        <c:delete val="0"/>
        <c:axPos val="b"/>
        <c:numFmt formatCode="General" sourceLinked="1"/>
        <c:majorTickMark val="none"/>
        <c:minorTickMark val="none"/>
        <c:tickLblPos val="nextTo"/>
        <c:crossAx val="823333312"/>
        <c:crosses val="autoZero"/>
        <c:crossBetween val="midCat"/>
      </c:valAx>
      <c:valAx>
        <c:axId val="823333312"/>
        <c:scaling>
          <c:orientation val="minMax"/>
          <c:max val="700"/>
          <c:min val="300"/>
        </c:scaling>
        <c:delete val="0"/>
        <c:axPos val="l"/>
        <c:numFmt formatCode="General" sourceLinked="1"/>
        <c:majorTickMark val="none"/>
        <c:minorTickMark val="none"/>
        <c:tickLblPos val="nextTo"/>
        <c:crossAx val="823332920"/>
        <c:crosses val="autoZero"/>
        <c:crossBetween val="midCat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40" b="1" i="0" u="none" strike="noStrike" baseline="0" dirty="0" smtClean="0">
                <a:effectLst/>
              </a:rPr>
              <a:t>Urban, </a:t>
            </a:r>
            <a:r>
              <a:rPr lang="en-US" dirty="0" smtClean="0"/>
              <a:t>&gt;1 </a:t>
            </a:r>
            <a:r>
              <a:rPr lang="en-US" dirty="0" err="1" smtClean="0"/>
              <a:t>mln</a:t>
            </a:r>
            <a:r>
              <a:rPr lang="en-US" dirty="0" smtClean="0"/>
              <a:t> people</a:t>
            </a:r>
            <a:endParaRPr lang="ru-RU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'корреляция 2015 Энтропия'!$E$511</c:f>
              <c:strCache>
                <c:ptCount val="1"/>
                <c:pt idx="0">
                  <c:v>PV_reading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'корреляция 2015 Энтропия'!$C$512:$C$548</c:f>
              <c:numCache>
                <c:formatCode>General</c:formatCode>
                <c:ptCount val="37"/>
                <c:pt idx="0">
                  <c:v>0.81579999999999997</c:v>
                </c:pt>
                <c:pt idx="1">
                  <c:v>0.36840000000000001</c:v>
                </c:pt>
                <c:pt idx="2">
                  <c:v>0.69230000000000003</c:v>
                </c:pt>
                <c:pt idx="3">
                  <c:v>0.71789999999999998</c:v>
                </c:pt>
                <c:pt idx="4">
                  <c:v>0.69440000000000002</c:v>
                </c:pt>
                <c:pt idx="5">
                  <c:v>0.46150000000000002</c:v>
                </c:pt>
                <c:pt idx="6">
                  <c:v>0.31580000000000003</c:v>
                </c:pt>
                <c:pt idx="7">
                  <c:v>0.5</c:v>
                </c:pt>
                <c:pt idx="8">
                  <c:v>0.61539999999999995</c:v>
                </c:pt>
                <c:pt idx="9">
                  <c:v>0.4103</c:v>
                </c:pt>
                <c:pt idx="10">
                  <c:v>0.56410000000000005</c:v>
                </c:pt>
                <c:pt idx="11">
                  <c:v>0.64859999999999995</c:v>
                </c:pt>
                <c:pt idx="12">
                  <c:v>0.83779999999999999</c:v>
                </c:pt>
                <c:pt idx="13">
                  <c:v>0.62160000000000004</c:v>
                </c:pt>
                <c:pt idx="14">
                  <c:v>0.56759999999999999</c:v>
                </c:pt>
                <c:pt idx="15">
                  <c:v>0.79410000000000003</c:v>
                </c:pt>
                <c:pt idx="16">
                  <c:v>0.62860000000000005</c:v>
                </c:pt>
                <c:pt idx="17">
                  <c:v>0.65710000000000002</c:v>
                </c:pt>
                <c:pt idx="18">
                  <c:v>0.81079999999999997</c:v>
                </c:pt>
                <c:pt idx="19">
                  <c:v>0.86109999999999998</c:v>
                </c:pt>
                <c:pt idx="20">
                  <c:v>0.53849999999999998</c:v>
                </c:pt>
                <c:pt idx="21">
                  <c:v>0.4667</c:v>
                </c:pt>
                <c:pt idx="22">
                  <c:v>0.51280000000000003</c:v>
                </c:pt>
                <c:pt idx="23">
                  <c:v>0.38100000000000001</c:v>
                </c:pt>
                <c:pt idx="24">
                  <c:v>0.64100000000000001</c:v>
                </c:pt>
                <c:pt idx="25">
                  <c:v>0.82050000000000001</c:v>
                </c:pt>
                <c:pt idx="26">
                  <c:v>0.58330000000000004</c:v>
                </c:pt>
                <c:pt idx="27">
                  <c:v>0.21879999999999999</c:v>
                </c:pt>
                <c:pt idx="28">
                  <c:v>0.94740000000000002</c:v>
                </c:pt>
                <c:pt idx="29">
                  <c:v>0.52629999999999999</c:v>
                </c:pt>
                <c:pt idx="30">
                  <c:v>0.5897</c:v>
                </c:pt>
                <c:pt idx="31">
                  <c:v>0.67569999999999997</c:v>
                </c:pt>
                <c:pt idx="32">
                  <c:v>0.60529999999999995</c:v>
                </c:pt>
                <c:pt idx="33">
                  <c:v>0.63890000000000002</c:v>
                </c:pt>
                <c:pt idx="34">
                  <c:v>0.66669999999999996</c:v>
                </c:pt>
                <c:pt idx="35">
                  <c:v>0.3846</c:v>
                </c:pt>
                <c:pt idx="36">
                  <c:v>0.5897</c:v>
                </c:pt>
              </c:numCache>
            </c:numRef>
          </c:xVal>
          <c:yVal>
            <c:numRef>
              <c:f>'корреляция 2015 Энтропия'!$E$512:$E$548</c:f>
              <c:numCache>
                <c:formatCode>General</c:formatCode>
                <c:ptCount val="37"/>
                <c:pt idx="0">
                  <c:v>523.64</c:v>
                </c:pt>
                <c:pt idx="1">
                  <c:v>506.51</c:v>
                </c:pt>
                <c:pt idx="2">
                  <c:v>525.58000000000004</c:v>
                </c:pt>
                <c:pt idx="3">
                  <c:v>557.41</c:v>
                </c:pt>
                <c:pt idx="4">
                  <c:v>509.49</c:v>
                </c:pt>
                <c:pt idx="5">
                  <c:v>450.76</c:v>
                </c:pt>
                <c:pt idx="6">
                  <c:v>479.74</c:v>
                </c:pt>
                <c:pt idx="7">
                  <c:v>491.49</c:v>
                </c:pt>
                <c:pt idx="8">
                  <c:v>555.03</c:v>
                </c:pt>
                <c:pt idx="9">
                  <c:v>532.91</c:v>
                </c:pt>
                <c:pt idx="10">
                  <c:v>448.55</c:v>
                </c:pt>
                <c:pt idx="11">
                  <c:v>556.24</c:v>
                </c:pt>
                <c:pt idx="12">
                  <c:v>577.41</c:v>
                </c:pt>
                <c:pt idx="13">
                  <c:v>482.92</c:v>
                </c:pt>
                <c:pt idx="14">
                  <c:v>513.21</c:v>
                </c:pt>
                <c:pt idx="15">
                  <c:v>564.42999999999938</c:v>
                </c:pt>
                <c:pt idx="16">
                  <c:v>488.47</c:v>
                </c:pt>
                <c:pt idx="17">
                  <c:v>523.43999999999937</c:v>
                </c:pt>
                <c:pt idx="18">
                  <c:v>536.34999999999934</c:v>
                </c:pt>
                <c:pt idx="19">
                  <c:v>562.35999999999933</c:v>
                </c:pt>
                <c:pt idx="20">
                  <c:v>469.53</c:v>
                </c:pt>
                <c:pt idx="21">
                  <c:v>500.28</c:v>
                </c:pt>
                <c:pt idx="22">
                  <c:v>520.05999999999938</c:v>
                </c:pt>
                <c:pt idx="23">
                  <c:v>445.27</c:v>
                </c:pt>
                <c:pt idx="24">
                  <c:v>541.39</c:v>
                </c:pt>
                <c:pt idx="25">
                  <c:v>566.15</c:v>
                </c:pt>
                <c:pt idx="26">
                  <c:v>528.79999999999995</c:v>
                </c:pt>
                <c:pt idx="27">
                  <c:v>433.83</c:v>
                </c:pt>
                <c:pt idx="28">
                  <c:v>548.11</c:v>
                </c:pt>
                <c:pt idx="29">
                  <c:v>513.34999999999934</c:v>
                </c:pt>
                <c:pt idx="30">
                  <c:v>513.76</c:v>
                </c:pt>
                <c:pt idx="31">
                  <c:v>536.81999999999937</c:v>
                </c:pt>
                <c:pt idx="32">
                  <c:v>508.98</c:v>
                </c:pt>
                <c:pt idx="33">
                  <c:v>489.52</c:v>
                </c:pt>
                <c:pt idx="34">
                  <c:v>512.83999999999935</c:v>
                </c:pt>
                <c:pt idx="35">
                  <c:v>498.97</c:v>
                </c:pt>
                <c:pt idx="36">
                  <c:v>549.67999999999995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F80-467D-8F75-55E1B3B5C2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3334096"/>
        <c:axId val="823334488"/>
      </c:scatterChart>
      <c:valAx>
        <c:axId val="823334096"/>
        <c:scaling>
          <c:orientation val="minMax"/>
          <c:max val="1"/>
        </c:scaling>
        <c:delete val="0"/>
        <c:axPos val="b"/>
        <c:numFmt formatCode="General" sourceLinked="1"/>
        <c:majorTickMark val="none"/>
        <c:minorTickMark val="none"/>
        <c:tickLblPos val="nextTo"/>
        <c:crossAx val="823334488"/>
        <c:crosses val="autoZero"/>
        <c:crossBetween val="midCat"/>
        <c:majorUnit val="0.2"/>
      </c:valAx>
      <c:valAx>
        <c:axId val="823334488"/>
        <c:scaling>
          <c:orientation val="minMax"/>
          <c:max val="700"/>
          <c:min val="300"/>
        </c:scaling>
        <c:delete val="0"/>
        <c:axPos val="l"/>
        <c:numFmt formatCode="General" sourceLinked="1"/>
        <c:majorTickMark val="none"/>
        <c:minorTickMark val="none"/>
        <c:tickLblPos val="nextTo"/>
        <c:crossAx val="823334096"/>
        <c:crosses val="autoZero"/>
        <c:crossBetween val="midCat"/>
        <c:majorUnit val="50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 dirty="0"/>
              <a:t>PISA </a:t>
            </a:r>
            <a:r>
              <a:rPr lang="en-US" sz="1800" dirty="0" smtClean="0"/>
              <a:t>2015, Academic Schools</a:t>
            </a:r>
            <a:endParaRPr lang="ru-RU" sz="18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6681503373448095E-2"/>
          <c:y val="0.191363814503035"/>
          <c:w val="0.62740810287794702"/>
          <c:h val="0.65542832220396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PowerPoint]Лист1'!$P$33</c:f>
              <c:strCache>
                <c:ptCount val="1"/>
                <c:pt idx="0">
                  <c:v>&lt; 3000 people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'[Диаграмма в Microsoft PowerPoint]Лист1'!$O$34:$O$36</c:f>
              <c:strCache>
                <c:ptCount val="3"/>
                <c:pt idx="0">
                  <c:v>Mathematics</c:v>
                </c:pt>
                <c:pt idx="1">
                  <c:v>Science</c:v>
                </c:pt>
                <c:pt idx="2">
                  <c:v>Reading</c:v>
                </c:pt>
              </c:strCache>
            </c:strRef>
          </c:cat>
          <c:val>
            <c:numRef>
              <c:f>'[Диаграмма в Microsoft PowerPoint]Лист1'!$P$34:$P$36</c:f>
              <c:numCache>
                <c:formatCode>General</c:formatCode>
                <c:ptCount val="3"/>
                <c:pt idx="0">
                  <c:v>475.60801580142459</c:v>
                </c:pt>
                <c:pt idx="1">
                  <c:v>461.6736200931843</c:v>
                </c:pt>
                <c:pt idx="2">
                  <c:v>461.79248845516651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PowerPoint]Лист1'!$Q$33</c:f>
              <c:strCache>
                <c:ptCount val="1"/>
                <c:pt idx="0">
                  <c:v>3-15  thsd. People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'[Диаграмма в Microsoft PowerPoint]Лист1'!$O$34:$O$36</c:f>
              <c:strCache>
                <c:ptCount val="3"/>
                <c:pt idx="0">
                  <c:v>Mathematics</c:v>
                </c:pt>
                <c:pt idx="1">
                  <c:v>Science</c:v>
                </c:pt>
                <c:pt idx="2">
                  <c:v>Reading</c:v>
                </c:pt>
              </c:strCache>
            </c:strRef>
          </c:cat>
          <c:val>
            <c:numRef>
              <c:f>'[Диаграмма в Microsoft PowerPoint]Лист1'!$Q$34:$Q$36</c:f>
              <c:numCache>
                <c:formatCode>General</c:formatCode>
                <c:ptCount val="3"/>
                <c:pt idx="0">
                  <c:v>483.94787804452471</c:v>
                </c:pt>
                <c:pt idx="1">
                  <c:v>476.72732146617682</c:v>
                </c:pt>
                <c:pt idx="2">
                  <c:v>481.67912268739701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PowerPoint]Лист1'!$R$33</c:f>
              <c:strCache>
                <c:ptCount val="1"/>
                <c:pt idx="0">
                  <c:v>15-100  thsd. People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'[Диаграмма в Microsoft PowerPoint]Лист1'!$O$34:$O$36</c:f>
              <c:strCache>
                <c:ptCount val="3"/>
                <c:pt idx="0">
                  <c:v>Mathematics</c:v>
                </c:pt>
                <c:pt idx="1">
                  <c:v>Science</c:v>
                </c:pt>
                <c:pt idx="2">
                  <c:v>Reading</c:v>
                </c:pt>
              </c:strCache>
            </c:strRef>
          </c:cat>
          <c:val>
            <c:numRef>
              <c:f>'[Диаграмма в Microsoft PowerPoint]Лист1'!$R$34:$R$36</c:f>
              <c:numCache>
                <c:formatCode>General</c:formatCode>
                <c:ptCount val="3"/>
                <c:pt idx="0">
                  <c:v>485.3748678820657</c:v>
                </c:pt>
                <c:pt idx="1">
                  <c:v>477.91136628191191</c:v>
                </c:pt>
                <c:pt idx="2">
                  <c:v>486.30665724304271</c:v>
                </c:pt>
              </c:numCache>
            </c:numRef>
          </c:val>
        </c:ser>
        <c:ser>
          <c:idx val="3"/>
          <c:order val="3"/>
          <c:tx>
            <c:strRef>
              <c:f>'[Диаграмма в Microsoft PowerPoint]Лист1'!$S$33</c:f>
              <c:strCache>
                <c:ptCount val="1"/>
                <c:pt idx="0">
                  <c:v>100  thsd. - 1 million people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'[Диаграмма в Microsoft PowerPoint]Лист1'!$O$34:$O$36</c:f>
              <c:strCache>
                <c:ptCount val="3"/>
                <c:pt idx="0">
                  <c:v>Mathematics</c:v>
                </c:pt>
                <c:pt idx="1">
                  <c:v>Science</c:v>
                </c:pt>
                <c:pt idx="2">
                  <c:v>Reading</c:v>
                </c:pt>
              </c:strCache>
            </c:strRef>
          </c:cat>
          <c:val>
            <c:numRef>
              <c:f>'[Диаграмма в Microsoft PowerPoint]Лист1'!$S$34:$S$36</c:f>
              <c:numCache>
                <c:formatCode>General</c:formatCode>
                <c:ptCount val="3"/>
                <c:pt idx="0">
                  <c:v>505.13352426793921</c:v>
                </c:pt>
                <c:pt idx="1">
                  <c:v>498.18451804363059</c:v>
                </c:pt>
                <c:pt idx="2">
                  <c:v>511.43481739049719</c:v>
                </c:pt>
              </c:numCache>
            </c:numRef>
          </c:val>
        </c:ser>
        <c:ser>
          <c:idx val="4"/>
          <c:order val="4"/>
          <c:tx>
            <c:strRef>
              <c:f>'[Диаграмма в Microsoft PowerPoint]Лист1'!$T$33</c:f>
              <c:strCache>
                <c:ptCount val="1"/>
                <c:pt idx="0">
                  <c:v>&lt; 1 million people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'[Диаграмма в Microsoft PowerPoint]Лист1'!$O$34:$O$36</c:f>
              <c:strCache>
                <c:ptCount val="3"/>
                <c:pt idx="0">
                  <c:v>Mathematics</c:v>
                </c:pt>
                <c:pt idx="1">
                  <c:v>Science</c:v>
                </c:pt>
                <c:pt idx="2">
                  <c:v>Reading</c:v>
                </c:pt>
              </c:strCache>
            </c:strRef>
          </c:cat>
          <c:val>
            <c:numRef>
              <c:f>'[Диаграмма в Microsoft PowerPoint]Лист1'!$T$34:$T$36</c:f>
              <c:numCache>
                <c:formatCode>General</c:formatCode>
                <c:ptCount val="3"/>
                <c:pt idx="0">
                  <c:v>509.95015986135633</c:v>
                </c:pt>
                <c:pt idx="1">
                  <c:v>508.06195193084329</c:v>
                </c:pt>
                <c:pt idx="2">
                  <c:v>516.33385009319488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546791440"/>
        <c:axId val="546791832"/>
      </c:barChart>
      <c:catAx>
        <c:axId val="54679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46791832"/>
        <c:crosses val="autoZero"/>
        <c:auto val="1"/>
        <c:lblAlgn val="ctr"/>
        <c:lblOffset val="100"/>
        <c:noMultiLvlLbl val="0"/>
      </c:catAx>
      <c:valAx>
        <c:axId val="546791832"/>
        <c:scaling>
          <c:orientation val="minMax"/>
          <c:max val="525"/>
          <c:min val="4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546791440"/>
        <c:crosses val="autoZero"/>
        <c:crossBetween val="between"/>
        <c:majorUnit val="25"/>
      </c:valAx>
    </c:plotArea>
    <c:legend>
      <c:legendPos val="r"/>
      <c:layout>
        <c:manualLayout>
          <c:xMode val="edge"/>
          <c:yMode val="edge"/>
          <c:x val="0.70115627503598299"/>
          <c:y val="0.28424742513165502"/>
          <c:w val="0.29855953427619703"/>
          <c:h val="0.64020373348237603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1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b="1" i="0" u="none" strike="noStrike" baseline="0" dirty="0" smtClean="0">
                <a:effectLst/>
              </a:rPr>
              <a:t>PISA 2015, Reading</a:t>
            </a:r>
            <a:endParaRPr lang="ru-RU" sz="1800" b="1" dirty="0"/>
          </a:p>
        </c:rich>
      </c:tx>
      <c:layout>
        <c:manualLayout>
          <c:xMode val="edge"/>
          <c:yMode val="edge"/>
          <c:x val="0.30321028732077998"/>
          <c:y val="3.24055286382268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240469008666601"/>
          <c:y val="0.23830083447602701"/>
          <c:w val="0.75110529525358305"/>
          <c:h val="0.45000814939552802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'корреляция 2015 Энтропия'!$B$590:$B$787</c:f>
              <c:numCache>
                <c:formatCode>General</c:formatCode>
                <c:ptCount val="198"/>
                <c:pt idx="0">
                  <c:v>7.6899999999999996E-2</c:v>
                </c:pt>
                <c:pt idx="1">
                  <c:v>0.81579999999999997</c:v>
                </c:pt>
                <c:pt idx="2">
                  <c:v>0.2</c:v>
                </c:pt>
                <c:pt idx="3">
                  <c:v>0.1429</c:v>
                </c:pt>
                <c:pt idx="4">
                  <c:v>0.76919999999999999</c:v>
                </c:pt>
                <c:pt idx="5">
                  <c:v>0</c:v>
                </c:pt>
                <c:pt idx="6">
                  <c:v>0.52629999999999999</c:v>
                </c:pt>
                <c:pt idx="7">
                  <c:v>0.36840000000000001</c:v>
                </c:pt>
                <c:pt idx="8">
                  <c:v>0.69230000000000003</c:v>
                </c:pt>
                <c:pt idx="9">
                  <c:v>0.76319999999999999</c:v>
                </c:pt>
                <c:pt idx="10">
                  <c:v>0.44740000000000002</c:v>
                </c:pt>
                <c:pt idx="11">
                  <c:v>0.4516</c:v>
                </c:pt>
                <c:pt idx="12">
                  <c:v>0.71789999999999998</c:v>
                </c:pt>
                <c:pt idx="13">
                  <c:v>0.33329999999999999</c:v>
                </c:pt>
                <c:pt idx="14">
                  <c:v>0.1905</c:v>
                </c:pt>
                <c:pt idx="15">
                  <c:v>0.48720000000000002</c:v>
                </c:pt>
                <c:pt idx="16">
                  <c:v>0.5</c:v>
                </c:pt>
                <c:pt idx="17">
                  <c:v>0.79490000000000005</c:v>
                </c:pt>
                <c:pt idx="18">
                  <c:v>0.69440000000000002</c:v>
                </c:pt>
                <c:pt idx="19">
                  <c:v>0.42109999999999997</c:v>
                </c:pt>
                <c:pt idx="20">
                  <c:v>0.64710000000000001</c:v>
                </c:pt>
                <c:pt idx="21">
                  <c:v>0.64100000000000001</c:v>
                </c:pt>
                <c:pt idx="22">
                  <c:v>0.64100000000000001</c:v>
                </c:pt>
                <c:pt idx="23">
                  <c:v>0</c:v>
                </c:pt>
                <c:pt idx="24">
                  <c:v>0.2162</c:v>
                </c:pt>
                <c:pt idx="25">
                  <c:v>0.4103</c:v>
                </c:pt>
                <c:pt idx="26">
                  <c:v>0.46150000000000002</c:v>
                </c:pt>
                <c:pt idx="27">
                  <c:v>0.44740000000000002</c:v>
                </c:pt>
                <c:pt idx="28">
                  <c:v>0.1429</c:v>
                </c:pt>
                <c:pt idx="29">
                  <c:v>0.66669999999999996</c:v>
                </c:pt>
                <c:pt idx="30">
                  <c:v>0.43240000000000001</c:v>
                </c:pt>
                <c:pt idx="31">
                  <c:v>0.31580000000000003</c:v>
                </c:pt>
                <c:pt idx="32">
                  <c:v>0.55259999999999998</c:v>
                </c:pt>
                <c:pt idx="33">
                  <c:v>0.3</c:v>
                </c:pt>
                <c:pt idx="34">
                  <c:v>0.56410000000000005</c:v>
                </c:pt>
                <c:pt idx="35">
                  <c:v>0.43590000000000001</c:v>
                </c:pt>
                <c:pt idx="36">
                  <c:v>0.66669999999999996</c:v>
                </c:pt>
                <c:pt idx="37">
                  <c:v>0.5897</c:v>
                </c:pt>
                <c:pt idx="38">
                  <c:v>0.4103</c:v>
                </c:pt>
                <c:pt idx="39">
                  <c:v>0.58330000000000004</c:v>
                </c:pt>
                <c:pt idx="40">
                  <c:v>0.71789999999999998</c:v>
                </c:pt>
                <c:pt idx="41">
                  <c:v>0.71789999999999998</c:v>
                </c:pt>
                <c:pt idx="42">
                  <c:v>0.26669999999999999</c:v>
                </c:pt>
                <c:pt idx="43">
                  <c:v>0.5</c:v>
                </c:pt>
                <c:pt idx="44">
                  <c:v>0.42859999999999998</c:v>
                </c:pt>
                <c:pt idx="45">
                  <c:v>0.66669999999999996</c:v>
                </c:pt>
                <c:pt idx="46">
                  <c:v>0.35899999999999999</c:v>
                </c:pt>
                <c:pt idx="47">
                  <c:v>0.44440000000000002</c:v>
                </c:pt>
                <c:pt idx="48">
                  <c:v>0.61539999999999995</c:v>
                </c:pt>
                <c:pt idx="49">
                  <c:v>0.3947</c:v>
                </c:pt>
                <c:pt idx="50">
                  <c:v>0.4103</c:v>
                </c:pt>
                <c:pt idx="51">
                  <c:v>0.61539999999999995</c:v>
                </c:pt>
                <c:pt idx="52">
                  <c:v>0.53849999999999998</c:v>
                </c:pt>
                <c:pt idx="53">
                  <c:v>0.61539999999999995</c:v>
                </c:pt>
                <c:pt idx="54">
                  <c:v>0.56410000000000005</c:v>
                </c:pt>
                <c:pt idx="55">
                  <c:v>0.56410000000000005</c:v>
                </c:pt>
                <c:pt idx="56">
                  <c:v>0.43590000000000001</c:v>
                </c:pt>
                <c:pt idx="57">
                  <c:v>0.70269999999999999</c:v>
                </c:pt>
                <c:pt idx="58">
                  <c:v>0.85709999999999997</c:v>
                </c:pt>
                <c:pt idx="59">
                  <c:v>0.64859999999999995</c:v>
                </c:pt>
                <c:pt idx="60">
                  <c:v>0.46150000000000002</c:v>
                </c:pt>
                <c:pt idx="61">
                  <c:v>0.73529999999999995</c:v>
                </c:pt>
                <c:pt idx="62">
                  <c:v>0</c:v>
                </c:pt>
                <c:pt idx="63">
                  <c:v>0.43590000000000001</c:v>
                </c:pt>
                <c:pt idx="64">
                  <c:v>0.83779999999999999</c:v>
                </c:pt>
                <c:pt idx="65">
                  <c:v>0.33329999999999999</c:v>
                </c:pt>
                <c:pt idx="66">
                  <c:v>0.25929999999999997</c:v>
                </c:pt>
                <c:pt idx="67">
                  <c:v>0.62160000000000004</c:v>
                </c:pt>
                <c:pt idx="68">
                  <c:v>0.56759999999999999</c:v>
                </c:pt>
                <c:pt idx="69">
                  <c:v>0.44440000000000002</c:v>
                </c:pt>
                <c:pt idx="70">
                  <c:v>0.64100000000000001</c:v>
                </c:pt>
                <c:pt idx="71">
                  <c:v>0.37930000000000003</c:v>
                </c:pt>
                <c:pt idx="72">
                  <c:v>0.30769999999999997</c:v>
                </c:pt>
                <c:pt idx="73">
                  <c:v>0.79410000000000003</c:v>
                </c:pt>
                <c:pt idx="74">
                  <c:v>0.51280000000000003</c:v>
                </c:pt>
                <c:pt idx="75">
                  <c:v>0.16669999999999999</c:v>
                </c:pt>
                <c:pt idx="76">
                  <c:v>0.25</c:v>
                </c:pt>
                <c:pt idx="77">
                  <c:v>0.62860000000000005</c:v>
                </c:pt>
                <c:pt idx="78">
                  <c:v>0.38890000000000002</c:v>
                </c:pt>
                <c:pt idx="79">
                  <c:v>0.31580000000000003</c:v>
                </c:pt>
                <c:pt idx="80">
                  <c:v>0.45</c:v>
                </c:pt>
                <c:pt idx="81">
                  <c:v>0.46150000000000002</c:v>
                </c:pt>
                <c:pt idx="82">
                  <c:v>0.65710000000000002</c:v>
                </c:pt>
                <c:pt idx="83">
                  <c:v>0.5897</c:v>
                </c:pt>
                <c:pt idx="84">
                  <c:v>0.1724</c:v>
                </c:pt>
                <c:pt idx="85">
                  <c:v>0.81079999999999997</c:v>
                </c:pt>
                <c:pt idx="86">
                  <c:v>0.55259999999999998</c:v>
                </c:pt>
                <c:pt idx="87">
                  <c:v>0.25</c:v>
                </c:pt>
                <c:pt idx="88">
                  <c:v>0.58330000000000004</c:v>
                </c:pt>
                <c:pt idx="89">
                  <c:v>0</c:v>
                </c:pt>
                <c:pt idx="90">
                  <c:v>0.86109999999999998</c:v>
                </c:pt>
                <c:pt idx="91">
                  <c:v>3.6999999999999998E-2</c:v>
                </c:pt>
                <c:pt idx="92">
                  <c:v>0.1111</c:v>
                </c:pt>
                <c:pt idx="93">
                  <c:v>0.5</c:v>
                </c:pt>
                <c:pt idx="94">
                  <c:v>0.1053</c:v>
                </c:pt>
                <c:pt idx="95">
                  <c:v>0.25</c:v>
                </c:pt>
                <c:pt idx="96">
                  <c:v>0.35289999999999999</c:v>
                </c:pt>
                <c:pt idx="97">
                  <c:v>0.25</c:v>
                </c:pt>
                <c:pt idx="98">
                  <c:v>0.5897</c:v>
                </c:pt>
                <c:pt idx="99">
                  <c:v>0.18920000000000001</c:v>
                </c:pt>
                <c:pt idx="100">
                  <c:v>0.73680000000000001</c:v>
                </c:pt>
                <c:pt idx="101">
                  <c:v>0.36840000000000001</c:v>
                </c:pt>
                <c:pt idx="102">
                  <c:v>0.53849999999999998</c:v>
                </c:pt>
                <c:pt idx="103">
                  <c:v>0.30559999999999998</c:v>
                </c:pt>
                <c:pt idx="104">
                  <c:v>0.61539999999999995</c:v>
                </c:pt>
                <c:pt idx="105">
                  <c:v>0.4667</c:v>
                </c:pt>
                <c:pt idx="106">
                  <c:v>0.23080000000000001</c:v>
                </c:pt>
                <c:pt idx="107">
                  <c:v>0.1905</c:v>
                </c:pt>
                <c:pt idx="108">
                  <c:v>0.51280000000000003</c:v>
                </c:pt>
                <c:pt idx="109">
                  <c:v>0.25</c:v>
                </c:pt>
                <c:pt idx="110">
                  <c:v>0.64859999999999995</c:v>
                </c:pt>
                <c:pt idx="111">
                  <c:v>0.74360000000000004</c:v>
                </c:pt>
                <c:pt idx="112">
                  <c:v>0.16669999999999999</c:v>
                </c:pt>
                <c:pt idx="113">
                  <c:v>0</c:v>
                </c:pt>
                <c:pt idx="114">
                  <c:v>0.2727</c:v>
                </c:pt>
                <c:pt idx="115">
                  <c:v>0.33329999999999999</c:v>
                </c:pt>
                <c:pt idx="116">
                  <c:v>0.56759999999999999</c:v>
                </c:pt>
                <c:pt idx="117">
                  <c:v>0.28949999999999998</c:v>
                </c:pt>
                <c:pt idx="118">
                  <c:v>0.40539999999999998</c:v>
                </c:pt>
                <c:pt idx="119">
                  <c:v>0.22220000000000001</c:v>
                </c:pt>
                <c:pt idx="120">
                  <c:v>0</c:v>
                </c:pt>
                <c:pt idx="121">
                  <c:v>0.28570000000000001</c:v>
                </c:pt>
                <c:pt idx="122">
                  <c:v>0.40539999999999998</c:v>
                </c:pt>
                <c:pt idx="123">
                  <c:v>0.44740000000000002</c:v>
                </c:pt>
                <c:pt idx="124">
                  <c:v>0.38100000000000001</c:v>
                </c:pt>
                <c:pt idx="125">
                  <c:v>0.46150000000000002</c:v>
                </c:pt>
                <c:pt idx="126">
                  <c:v>0.51280000000000003</c:v>
                </c:pt>
                <c:pt idx="127">
                  <c:v>0.5</c:v>
                </c:pt>
                <c:pt idx="128">
                  <c:v>0.28570000000000001</c:v>
                </c:pt>
                <c:pt idx="129">
                  <c:v>0.46150000000000002</c:v>
                </c:pt>
                <c:pt idx="130">
                  <c:v>0.36840000000000001</c:v>
                </c:pt>
                <c:pt idx="131">
                  <c:v>0.4783</c:v>
                </c:pt>
                <c:pt idx="132">
                  <c:v>0.5</c:v>
                </c:pt>
                <c:pt idx="133">
                  <c:v>0.64100000000000001</c:v>
                </c:pt>
                <c:pt idx="134">
                  <c:v>0.36109999999999998</c:v>
                </c:pt>
                <c:pt idx="135">
                  <c:v>0.60529999999999995</c:v>
                </c:pt>
                <c:pt idx="136">
                  <c:v>0.82050000000000001</c:v>
                </c:pt>
                <c:pt idx="137">
                  <c:v>0.2727</c:v>
                </c:pt>
                <c:pt idx="138">
                  <c:v>0.22220000000000001</c:v>
                </c:pt>
                <c:pt idx="139">
                  <c:v>0.47220000000000001</c:v>
                </c:pt>
                <c:pt idx="140">
                  <c:v>0.16669999999999999</c:v>
                </c:pt>
                <c:pt idx="141">
                  <c:v>0.3947</c:v>
                </c:pt>
                <c:pt idx="142">
                  <c:v>0.71050000000000002</c:v>
                </c:pt>
                <c:pt idx="143">
                  <c:v>0.3871</c:v>
                </c:pt>
                <c:pt idx="144">
                  <c:v>0.32429999999999998</c:v>
                </c:pt>
                <c:pt idx="145">
                  <c:v>0.46150000000000002</c:v>
                </c:pt>
                <c:pt idx="146">
                  <c:v>0.3</c:v>
                </c:pt>
                <c:pt idx="147">
                  <c:v>0</c:v>
                </c:pt>
                <c:pt idx="148">
                  <c:v>0.28000000000000003</c:v>
                </c:pt>
                <c:pt idx="149">
                  <c:v>0.3448</c:v>
                </c:pt>
                <c:pt idx="150">
                  <c:v>0.3</c:v>
                </c:pt>
                <c:pt idx="151">
                  <c:v>0.1</c:v>
                </c:pt>
                <c:pt idx="152">
                  <c:v>0.58330000000000004</c:v>
                </c:pt>
                <c:pt idx="153">
                  <c:v>0.21879999999999999</c:v>
                </c:pt>
                <c:pt idx="154">
                  <c:v>0.40539999999999998</c:v>
                </c:pt>
                <c:pt idx="155">
                  <c:v>0</c:v>
                </c:pt>
                <c:pt idx="156">
                  <c:v>0.94740000000000002</c:v>
                </c:pt>
                <c:pt idx="157">
                  <c:v>0.57579999999999998</c:v>
                </c:pt>
                <c:pt idx="158">
                  <c:v>0.40539999999999998</c:v>
                </c:pt>
                <c:pt idx="159">
                  <c:v>0.46150000000000002</c:v>
                </c:pt>
                <c:pt idx="160">
                  <c:v>0.41670000000000001</c:v>
                </c:pt>
                <c:pt idx="161">
                  <c:v>0.17949999999999999</c:v>
                </c:pt>
                <c:pt idx="162">
                  <c:v>0.52629999999999999</c:v>
                </c:pt>
                <c:pt idx="163">
                  <c:v>0.5897</c:v>
                </c:pt>
                <c:pt idx="164">
                  <c:v>0.1111</c:v>
                </c:pt>
                <c:pt idx="165">
                  <c:v>0</c:v>
                </c:pt>
                <c:pt idx="166">
                  <c:v>0.30769999999999997</c:v>
                </c:pt>
                <c:pt idx="167">
                  <c:v>0.69230000000000003</c:v>
                </c:pt>
                <c:pt idx="168">
                  <c:v>0.21429999999999999</c:v>
                </c:pt>
                <c:pt idx="169">
                  <c:v>0.72219999999999995</c:v>
                </c:pt>
                <c:pt idx="170">
                  <c:v>0.3</c:v>
                </c:pt>
                <c:pt idx="171">
                  <c:v>0.84619999999999995</c:v>
                </c:pt>
                <c:pt idx="172">
                  <c:v>0.48720000000000002</c:v>
                </c:pt>
                <c:pt idx="173">
                  <c:v>0.2</c:v>
                </c:pt>
                <c:pt idx="174">
                  <c:v>0.23080000000000001</c:v>
                </c:pt>
                <c:pt idx="175">
                  <c:v>0</c:v>
                </c:pt>
                <c:pt idx="176">
                  <c:v>0.58330000000000004</c:v>
                </c:pt>
                <c:pt idx="177">
                  <c:v>0.54049999999999998</c:v>
                </c:pt>
                <c:pt idx="178">
                  <c:v>0.28210000000000002</c:v>
                </c:pt>
                <c:pt idx="179">
                  <c:v>0.21429999999999999</c:v>
                </c:pt>
                <c:pt idx="180">
                  <c:v>0</c:v>
                </c:pt>
                <c:pt idx="181">
                  <c:v>0.52380000000000004</c:v>
                </c:pt>
                <c:pt idx="182">
                  <c:v>0.36840000000000001</c:v>
                </c:pt>
                <c:pt idx="183">
                  <c:v>0.67569999999999997</c:v>
                </c:pt>
                <c:pt idx="184">
                  <c:v>0</c:v>
                </c:pt>
                <c:pt idx="185">
                  <c:v>0.56759999999999999</c:v>
                </c:pt>
                <c:pt idx="186">
                  <c:v>0.26319999999999999</c:v>
                </c:pt>
                <c:pt idx="187">
                  <c:v>0.60529999999999995</c:v>
                </c:pt>
                <c:pt idx="188">
                  <c:v>0.36109999999999998</c:v>
                </c:pt>
                <c:pt idx="189">
                  <c:v>0.79490000000000005</c:v>
                </c:pt>
                <c:pt idx="190">
                  <c:v>0.36840000000000001</c:v>
                </c:pt>
                <c:pt idx="191">
                  <c:v>0.63890000000000002</c:v>
                </c:pt>
                <c:pt idx="192">
                  <c:v>0.66669999999999996</c:v>
                </c:pt>
                <c:pt idx="193">
                  <c:v>0.3846</c:v>
                </c:pt>
                <c:pt idx="194">
                  <c:v>0.6</c:v>
                </c:pt>
                <c:pt idx="195">
                  <c:v>0.33329999999999999</c:v>
                </c:pt>
                <c:pt idx="196">
                  <c:v>0.125</c:v>
                </c:pt>
                <c:pt idx="197">
                  <c:v>0.5897</c:v>
                </c:pt>
              </c:numCache>
            </c:numRef>
          </c:xVal>
          <c:yVal>
            <c:numRef>
              <c:f>'корреляция 2015 Энтропия'!$D$590:$D$787</c:f>
              <c:numCache>
                <c:formatCode>General</c:formatCode>
                <c:ptCount val="198"/>
                <c:pt idx="0">
                  <c:v>404.21</c:v>
                </c:pt>
                <c:pt idx="1">
                  <c:v>523.64</c:v>
                </c:pt>
                <c:pt idx="2">
                  <c:v>456.26</c:v>
                </c:pt>
                <c:pt idx="3">
                  <c:v>420.77</c:v>
                </c:pt>
                <c:pt idx="4">
                  <c:v>497.59</c:v>
                </c:pt>
                <c:pt idx="5">
                  <c:v>441.22</c:v>
                </c:pt>
                <c:pt idx="6">
                  <c:v>534.03</c:v>
                </c:pt>
                <c:pt idx="7">
                  <c:v>506.51</c:v>
                </c:pt>
                <c:pt idx="8">
                  <c:v>525.58000000000004</c:v>
                </c:pt>
                <c:pt idx="9">
                  <c:v>556.73</c:v>
                </c:pt>
                <c:pt idx="10">
                  <c:v>539.89</c:v>
                </c:pt>
                <c:pt idx="11">
                  <c:v>508.08</c:v>
                </c:pt>
                <c:pt idx="12">
                  <c:v>557.41</c:v>
                </c:pt>
                <c:pt idx="13">
                  <c:v>440.86</c:v>
                </c:pt>
                <c:pt idx="14">
                  <c:v>432.05</c:v>
                </c:pt>
                <c:pt idx="15">
                  <c:v>436.07</c:v>
                </c:pt>
                <c:pt idx="16">
                  <c:v>470.28</c:v>
                </c:pt>
                <c:pt idx="17">
                  <c:v>560.1</c:v>
                </c:pt>
                <c:pt idx="18">
                  <c:v>509.49</c:v>
                </c:pt>
                <c:pt idx="19">
                  <c:v>518.71</c:v>
                </c:pt>
                <c:pt idx="20">
                  <c:v>467.36</c:v>
                </c:pt>
                <c:pt idx="21">
                  <c:v>524.33999999999924</c:v>
                </c:pt>
                <c:pt idx="22">
                  <c:v>522.15</c:v>
                </c:pt>
                <c:pt idx="23">
                  <c:v>392.49</c:v>
                </c:pt>
                <c:pt idx="24">
                  <c:v>470.05</c:v>
                </c:pt>
                <c:pt idx="25">
                  <c:v>508.33</c:v>
                </c:pt>
                <c:pt idx="26">
                  <c:v>450.76</c:v>
                </c:pt>
                <c:pt idx="27">
                  <c:v>527.97</c:v>
                </c:pt>
                <c:pt idx="28">
                  <c:v>437.85</c:v>
                </c:pt>
                <c:pt idx="29">
                  <c:v>515.74</c:v>
                </c:pt>
                <c:pt idx="30">
                  <c:v>446.97</c:v>
                </c:pt>
                <c:pt idx="31">
                  <c:v>479.74</c:v>
                </c:pt>
                <c:pt idx="32">
                  <c:v>545.24</c:v>
                </c:pt>
                <c:pt idx="33">
                  <c:v>453.06</c:v>
                </c:pt>
                <c:pt idx="34">
                  <c:v>500.88</c:v>
                </c:pt>
                <c:pt idx="35">
                  <c:v>453.57</c:v>
                </c:pt>
                <c:pt idx="36">
                  <c:v>507.21</c:v>
                </c:pt>
                <c:pt idx="37">
                  <c:v>568.26</c:v>
                </c:pt>
                <c:pt idx="38">
                  <c:v>515.55999999999938</c:v>
                </c:pt>
                <c:pt idx="39">
                  <c:v>454.04</c:v>
                </c:pt>
                <c:pt idx="40">
                  <c:v>576.48</c:v>
                </c:pt>
                <c:pt idx="41">
                  <c:v>565.23</c:v>
                </c:pt>
                <c:pt idx="42">
                  <c:v>409.04</c:v>
                </c:pt>
                <c:pt idx="43">
                  <c:v>491.49</c:v>
                </c:pt>
                <c:pt idx="44">
                  <c:v>488.92999999999961</c:v>
                </c:pt>
                <c:pt idx="45">
                  <c:v>519.23</c:v>
                </c:pt>
                <c:pt idx="46">
                  <c:v>502.12</c:v>
                </c:pt>
                <c:pt idx="47">
                  <c:v>431.49</c:v>
                </c:pt>
                <c:pt idx="48">
                  <c:v>555.03</c:v>
                </c:pt>
                <c:pt idx="49">
                  <c:v>556.02</c:v>
                </c:pt>
                <c:pt idx="50">
                  <c:v>532.91</c:v>
                </c:pt>
                <c:pt idx="51">
                  <c:v>578.29</c:v>
                </c:pt>
                <c:pt idx="52">
                  <c:v>495.51</c:v>
                </c:pt>
                <c:pt idx="53">
                  <c:v>489.03</c:v>
                </c:pt>
                <c:pt idx="54">
                  <c:v>483.12</c:v>
                </c:pt>
                <c:pt idx="55">
                  <c:v>448.55</c:v>
                </c:pt>
                <c:pt idx="56">
                  <c:v>501.44</c:v>
                </c:pt>
                <c:pt idx="57">
                  <c:v>537.61</c:v>
                </c:pt>
                <c:pt idx="58">
                  <c:v>534.83999999999924</c:v>
                </c:pt>
                <c:pt idx="59">
                  <c:v>556.24</c:v>
                </c:pt>
                <c:pt idx="60">
                  <c:v>542.57000000000005</c:v>
                </c:pt>
                <c:pt idx="61">
                  <c:v>522.88</c:v>
                </c:pt>
                <c:pt idx="62">
                  <c:v>506.1</c:v>
                </c:pt>
                <c:pt idx="63">
                  <c:v>437.77</c:v>
                </c:pt>
                <c:pt idx="64">
                  <c:v>577.41</c:v>
                </c:pt>
                <c:pt idx="65">
                  <c:v>473.42999999999961</c:v>
                </c:pt>
                <c:pt idx="66">
                  <c:v>510</c:v>
                </c:pt>
                <c:pt idx="67">
                  <c:v>482.92</c:v>
                </c:pt>
                <c:pt idx="68">
                  <c:v>513.21</c:v>
                </c:pt>
                <c:pt idx="69">
                  <c:v>505.61</c:v>
                </c:pt>
                <c:pt idx="70">
                  <c:v>490.09</c:v>
                </c:pt>
                <c:pt idx="71">
                  <c:v>527.16999999999996</c:v>
                </c:pt>
                <c:pt idx="72">
                  <c:v>530.37</c:v>
                </c:pt>
                <c:pt idx="73">
                  <c:v>564.42999999999938</c:v>
                </c:pt>
                <c:pt idx="74">
                  <c:v>499.61</c:v>
                </c:pt>
                <c:pt idx="75">
                  <c:v>467.72</c:v>
                </c:pt>
                <c:pt idx="76">
                  <c:v>472.64</c:v>
                </c:pt>
                <c:pt idx="77">
                  <c:v>488.47</c:v>
                </c:pt>
                <c:pt idx="78">
                  <c:v>419.45</c:v>
                </c:pt>
                <c:pt idx="79">
                  <c:v>497.18</c:v>
                </c:pt>
                <c:pt idx="80">
                  <c:v>493.51</c:v>
                </c:pt>
                <c:pt idx="81">
                  <c:v>491.95</c:v>
                </c:pt>
                <c:pt idx="82">
                  <c:v>523.43999999999937</c:v>
                </c:pt>
                <c:pt idx="83">
                  <c:v>503.89</c:v>
                </c:pt>
                <c:pt idx="84">
                  <c:v>455.5</c:v>
                </c:pt>
                <c:pt idx="85">
                  <c:v>536.34999999999923</c:v>
                </c:pt>
                <c:pt idx="86">
                  <c:v>447.84</c:v>
                </c:pt>
                <c:pt idx="87">
                  <c:v>411.46</c:v>
                </c:pt>
                <c:pt idx="88">
                  <c:v>512.24</c:v>
                </c:pt>
                <c:pt idx="89">
                  <c:v>459.47</c:v>
                </c:pt>
                <c:pt idx="90">
                  <c:v>562.35999999999922</c:v>
                </c:pt>
                <c:pt idx="91">
                  <c:v>449.67</c:v>
                </c:pt>
                <c:pt idx="92">
                  <c:v>488.33</c:v>
                </c:pt>
                <c:pt idx="93">
                  <c:v>461.3</c:v>
                </c:pt>
                <c:pt idx="94">
                  <c:v>444.18</c:v>
                </c:pt>
                <c:pt idx="95">
                  <c:v>406.8</c:v>
                </c:pt>
                <c:pt idx="96">
                  <c:v>523.35999999999922</c:v>
                </c:pt>
                <c:pt idx="97">
                  <c:v>459.24</c:v>
                </c:pt>
                <c:pt idx="98">
                  <c:v>517.57000000000005</c:v>
                </c:pt>
                <c:pt idx="99">
                  <c:v>462.92</c:v>
                </c:pt>
                <c:pt idx="100">
                  <c:v>519.32999999999936</c:v>
                </c:pt>
                <c:pt idx="101">
                  <c:v>468.64</c:v>
                </c:pt>
                <c:pt idx="102">
                  <c:v>469.53</c:v>
                </c:pt>
                <c:pt idx="103">
                  <c:v>460.22</c:v>
                </c:pt>
                <c:pt idx="104">
                  <c:v>508.07</c:v>
                </c:pt>
                <c:pt idx="105">
                  <c:v>500.28</c:v>
                </c:pt>
                <c:pt idx="106">
                  <c:v>525.15</c:v>
                </c:pt>
                <c:pt idx="107">
                  <c:v>425.16</c:v>
                </c:pt>
                <c:pt idx="108">
                  <c:v>520.05999999999938</c:v>
                </c:pt>
                <c:pt idx="109">
                  <c:v>427.61</c:v>
                </c:pt>
                <c:pt idx="110">
                  <c:v>494.52</c:v>
                </c:pt>
                <c:pt idx="111">
                  <c:v>517.4</c:v>
                </c:pt>
                <c:pt idx="112">
                  <c:v>447.65</c:v>
                </c:pt>
                <c:pt idx="113">
                  <c:v>506.71</c:v>
                </c:pt>
                <c:pt idx="114">
                  <c:v>526.89</c:v>
                </c:pt>
                <c:pt idx="115">
                  <c:v>428.85</c:v>
                </c:pt>
                <c:pt idx="116">
                  <c:v>517.44999999999936</c:v>
                </c:pt>
                <c:pt idx="117">
                  <c:v>467.53</c:v>
                </c:pt>
                <c:pt idx="118">
                  <c:v>466.66</c:v>
                </c:pt>
                <c:pt idx="119">
                  <c:v>482.28</c:v>
                </c:pt>
                <c:pt idx="120">
                  <c:v>541.02</c:v>
                </c:pt>
                <c:pt idx="121">
                  <c:v>490.62</c:v>
                </c:pt>
                <c:pt idx="122">
                  <c:v>490.59</c:v>
                </c:pt>
                <c:pt idx="123">
                  <c:v>447.99</c:v>
                </c:pt>
                <c:pt idx="124">
                  <c:v>445.27</c:v>
                </c:pt>
                <c:pt idx="125">
                  <c:v>459.71</c:v>
                </c:pt>
                <c:pt idx="126">
                  <c:v>441.55</c:v>
                </c:pt>
                <c:pt idx="127">
                  <c:v>436.68</c:v>
                </c:pt>
                <c:pt idx="128">
                  <c:v>424.2</c:v>
                </c:pt>
                <c:pt idx="129">
                  <c:v>465.97</c:v>
                </c:pt>
                <c:pt idx="130">
                  <c:v>491.99</c:v>
                </c:pt>
                <c:pt idx="131">
                  <c:v>505.08</c:v>
                </c:pt>
                <c:pt idx="132">
                  <c:v>521.71</c:v>
                </c:pt>
                <c:pt idx="133">
                  <c:v>541.39</c:v>
                </c:pt>
                <c:pt idx="134">
                  <c:v>503.23</c:v>
                </c:pt>
                <c:pt idx="135">
                  <c:v>494.76</c:v>
                </c:pt>
                <c:pt idx="136">
                  <c:v>566.15</c:v>
                </c:pt>
                <c:pt idx="137">
                  <c:v>464.1</c:v>
                </c:pt>
                <c:pt idx="138">
                  <c:v>495.87</c:v>
                </c:pt>
                <c:pt idx="139">
                  <c:v>489.48</c:v>
                </c:pt>
                <c:pt idx="140">
                  <c:v>516.75</c:v>
                </c:pt>
                <c:pt idx="141">
                  <c:v>466.16</c:v>
                </c:pt>
                <c:pt idx="142">
                  <c:v>465.64</c:v>
                </c:pt>
                <c:pt idx="143">
                  <c:v>444.95</c:v>
                </c:pt>
                <c:pt idx="144">
                  <c:v>526.14</c:v>
                </c:pt>
                <c:pt idx="145">
                  <c:v>482.58</c:v>
                </c:pt>
                <c:pt idx="146">
                  <c:v>421.76</c:v>
                </c:pt>
                <c:pt idx="147">
                  <c:v>538.91999999999996</c:v>
                </c:pt>
                <c:pt idx="148">
                  <c:v>435.89</c:v>
                </c:pt>
                <c:pt idx="149">
                  <c:v>458.26</c:v>
                </c:pt>
                <c:pt idx="150">
                  <c:v>517.09</c:v>
                </c:pt>
                <c:pt idx="151">
                  <c:v>415.25</c:v>
                </c:pt>
                <c:pt idx="152">
                  <c:v>528.79999999999995</c:v>
                </c:pt>
                <c:pt idx="153">
                  <c:v>433.83</c:v>
                </c:pt>
                <c:pt idx="154">
                  <c:v>518.85999999999922</c:v>
                </c:pt>
                <c:pt idx="155">
                  <c:v>459.79</c:v>
                </c:pt>
                <c:pt idx="156">
                  <c:v>548.11</c:v>
                </c:pt>
                <c:pt idx="157">
                  <c:v>456.25</c:v>
                </c:pt>
                <c:pt idx="158">
                  <c:v>509.68</c:v>
                </c:pt>
                <c:pt idx="159">
                  <c:v>511.77</c:v>
                </c:pt>
                <c:pt idx="160">
                  <c:v>421.97</c:v>
                </c:pt>
                <c:pt idx="161">
                  <c:v>459.86</c:v>
                </c:pt>
                <c:pt idx="162">
                  <c:v>513.34999999999923</c:v>
                </c:pt>
                <c:pt idx="163">
                  <c:v>513.76</c:v>
                </c:pt>
                <c:pt idx="164">
                  <c:v>343.83</c:v>
                </c:pt>
                <c:pt idx="165">
                  <c:v>515.55999999999938</c:v>
                </c:pt>
                <c:pt idx="166">
                  <c:v>443.9</c:v>
                </c:pt>
                <c:pt idx="167">
                  <c:v>533.04999999999939</c:v>
                </c:pt>
                <c:pt idx="168">
                  <c:v>472.11</c:v>
                </c:pt>
                <c:pt idx="169">
                  <c:v>534.41999999999996</c:v>
                </c:pt>
                <c:pt idx="170">
                  <c:v>414.32</c:v>
                </c:pt>
                <c:pt idx="171">
                  <c:v>569.02</c:v>
                </c:pt>
                <c:pt idx="172">
                  <c:v>548.32999999999936</c:v>
                </c:pt>
                <c:pt idx="173">
                  <c:v>419.53</c:v>
                </c:pt>
                <c:pt idx="174">
                  <c:v>430.72</c:v>
                </c:pt>
                <c:pt idx="175">
                  <c:v>476.01</c:v>
                </c:pt>
                <c:pt idx="176">
                  <c:v>509.71</c:v>
                </c:pt>
                <c:pt idx="177">
                  <c:v>480.94</c:v>
                </c:pt>
                <c:pt idx="178">
                  <c:v>491.86</c:v>
                </c:pt>
                <c:pt idx="179">
                  <c:v>466.49</c:v>
                </c:pt>
                <c:pt idx="180">
                  <c:v>612.08000000000004</c:v>
                </c:pt>
                <c:pt idx="181">
                  <c:v>454.62</c:v>
                </c:pt>
                <c:pt idx="182">
                  <c:v>447.89</c:v>
                </c:pt>
                <c:pt idx="183">
                  <c:v>536.81999999999937</c:v>
                </c:pt>
                <c:pt idx="184">
                  <c:v>482.61</c:v>
                </c:pt>
                <c:pt idx="185">
                  <c:v>479.01</c:v>
                </c:pt>
                <c:pt idx="186">
                  <c:v>486.18</c:v>
                </c:pt>
                <c:pt idx="187">
                  <c:v>508.98</c:v>
                </c:pt>
                <c:pt idx="188">
                  <c:v>466.2</c:v>
                </c:pt>
                <c:pt idx="189">
                  <c:v>493.72</c:v>
                </c:pt>
                <c:pt idx="190">
                  <c:v>495.49</c:v>
                </c:pt>
                <c:pt idx="191">
                  <c:v>489.52</c:v>
                </c:pt>
                <c:pt idx="192">
                  <c:v>512.83999999999924</c:v>
                </c:pt>
                <c:pt idx="193">
                  <c:v>498.97</c:v>
                </c:pt>
                <c:pt idx="194">
                  <c:v>557.65</c:v>
                </c:pt>
                <c:pt idx="195">
                  <c:v>459.42</c:v>
                </c:pt>
                <c:pt idx="196">
                  <c:v>480</c:v>
                </c:pt>
                <c:pt idx="197">
                  <c:v>549.67999999999995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369-4C86-B7F6-E414C532C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6644424"/>
        <c:axId val="736644816"/>
      </c:scatterChart>
      <c:valAx>
        <c:axId val="736644424"/>
        <c:scaling>
          <c:orientation val="minMax"/>
          <c:max val="1"/>
        </c:scaling>
        <c:delete val="0"/>
        <c:axPos val="b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i="0" u="none" strike="noStrike" baseline="0" dirty="0" smtClean="0">
                    <a:effectLst/>
                  </a:rPr>
                  <a:t>Proportion of students in school, </a:t>
                </a:r>
                <a:r>
                  <a:rPr lang="en-US" sz="1600" b="0" i="0" u="none" strike="noStrike" baseline="0" dirty="0">
                    <a:effectLst/>
                  </a:rPr>
                  <a:t>whose mother </a:t>
                </a:r>
                <a:r>
                  <a:rPr lang="en-US" sz="1600" b="0" i="0" u="none" strike="noStrike" baseline="0" dirty="0" smtClean="0">
                    <a:effectLst/>
                  </a:rPr>
                  <a:t>completed higher education</a:t>
                </a:r>
                <a:endParaRPr lang="ru-RU" sz="1600" b="0" dirty="0"/>
              </a:p>
            </c:rich>
          </c:tx>
          <c:layout>
            <c:manualLayout>
              <c:xMode val="edge"/>
              <c:yMode val="edge"/>
              <c:x val="0.193734377718557"/>
              <c:y val="0.81403189780106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736644816"/>
        <c:crosses val="autoZero"/>
        <c:crossBetween val="midCat"/>
        <c:majorUnit val="0.2"/>
      </c:valAx>
      <c:valAx>
        <c:axId val="736644816"/>
        <c:scaling>
          <c:orientation val="minMax"/>
          <c:max val="650"/>
          <c:min val="3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/>
                </a:pPr>
                <a:r>
                  <a:rPr lang="en-US" sz="1600" b="0"/>
                  <a:t>Average score</a:t>
                </a:r>
                <a:endParaRPr lang="ru-RU" sz="1600" b="0"/>
              </a:p>
            </c:rich>
          </c:tx>
          <c:layout>
            <c:manualLayout>
              <c:xMode val="edge"/>
              <c:yMode val="edge"/>
              <c:x val="8.7719298245613996E-3"/>
              <c:y val="0.23960666375036499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73664442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Percentage of mothers with higher education, PISA </a:t>
            </a:r>
            <a:endParaRPr lang="ru-RU" sz="2000"/>
          </a:p>
        </c:rich>
      </c:tx>
      <c:layout>
        <c:manualLayout>
          <c:xMode val="edge"/>
          <c:yMode val="edge"/>
          <c:x val="0.195316456066285"/>
          <c:y val="2.12606006739992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652081687448001"/>
          <c:y val="0.243307807331551"/>
          <c:w val="0.75456715494859194"/>
          <c:h val="0.415478725814491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Лист4!$B$4</c:f>
              <c:strCache>
                <c:ptCount val="1"/>
                <c:pt idx="0">
                  <c:v>Mother without higher education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Лист4!$A$5:$A$9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Лист4!$B$5:$B$9</c:f>
              <c:numCache>
                <c:formatCode>0.0</c:formatCode>
                <c:ptCount val="5"/>
                <c:pt idx="0">
                  <c:v>64.22</c:v>
                </c:pt>
                <c:pt idx="1">
                  <c:v>64.69</c:v>
                </c:pt>
                <c:pt idx="2">
                  <c:v>64.650000000000006</c:v>
                </c:pt>
                <c:pt idx="3">
                  <c:v>57.5</c:v>
                </c:pt>
                <c:pt idx="4">
                  <c:v>48.97</c:v>
                </c:pt>
              </c:numCache>
            </c:numRef>
          </c:val>
        </c:ser>
        <c:ser>
          <c:idx val="1"/>
          <c:order val="1"/>
          <c:tx>
            <c:strRef>
              <c:f>Лист4!$C$4</c:f>
              <c:strCache>
                <c:ptCount val="1"/>
                <c:pt idx="0">
                  <c:v>Mother with higher education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Лист4!$A$5:$A$9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Лист4!$C$5:$C$9</c:f>
              <c:numCache>
                <c:formatCode>0.0</c:formatCode>
                <c:ptCount val="5"/>
                <c:pt idx="0">
                  <c:v>35.78</c:v>
                </c:pt>
                <c:pt idx="1">
                  <c:v>35.31</c:v>
                </c:pt>
                <c:pt idx="2">
                  <c:v>35.35</c:v>
                </c:pt>
                <c:pt idx="3">
                  <c:v>42.5</c:v>
                </c:pt>
                <c:pt idx="4">
                  <c:v>51.03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736645600"/>
        <c:axId val="736645992"/>
      </c:barChart>
      <c:catAx>
        <c:axId val="73664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36645992"/>
        <c:crosses val="autoZero"/>
        <c:auto val="1"/>
        <c:lblAlgn val="ctr"/>
        <c:lblOffset val="100"/>
        <c:noMultiLvlLbl val="0"/>
      </c:catAx>
      <c:valAx>
        <c:axId val="736645992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/>
                  <a:t>%</a:t>
                </a:r>
                <a:endParaRPr lang="ru-RU"/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crossAx val="736645600"/>
        <c:crosses val="autoZero"/>
        <c:crossBetween val="between"/>
        <c:majorUnit val="25"/>
      </c:valAx>
    </c:plotArea>
    <c:legend>
      <c:legendPos val="b"/>
      <c:layout>
        <c:manualLayout>
          <c:xMode val="edge"/>
          <c:yMode val="edge"/>
          <c:x val="8.4019522522188902E-2"/>
          <c:y val="0.71892136362958003"/>
          <c:w val="0.90166184109624703"/>
          <c:h val="0.204591338709234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689014791248"/>
          <c:y val="0.16857026739167"/>
          <c:w val="0.84047072530835698"/>
          <c:h val="0.45405064879250601"/>
        </c:manualLayout>
      </c:layout>
      <c:lineChart>
        <c:grouping val="standard"/>
        <c:varyColors val="0"/>
        <c:ser>
          <c:idx val="0"/>
          <c:order val="0"/>
          <c:tx>
            <c:strRef>
              <c:f>'Образование родителей -sci'!$J$4</c:f>
              <c:strCache>
                <c:ptCount val="1"/>
                <c:pt idx="0">
                  <c:v>Mother with higher education</c:v>
                </c:pt>
              </c:strCache>
            </c:strRef>
          </c:tx>
          <c:spPr>
            <a:ln w="41275">
              <a:solidFill>
                <a:schemeClr val="accent2"/>
              </a:solidFill>
            </a:ln>
          </c:spPr>
          <c:marker>
            <c:symbol val="diamond"/>
            <c:size val="1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45E-48B9-BC3F-189CA8AF3F51}"/>
              </c:ext>
            </c:extLst>
          </c:dPt>
          <c:cat>
            <c:numRef>
              <c:f>'Образование родителей -sci'!$I$5:$I$8</c:f>
              <c:numCache>
                <c:formatCode>General</c:formatCode>
                <c:ptCount val="4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'Образование родителей -sci'!$J$5:$J$8</c:f>
              <c:numCache>
                <c:formatCode>#,##0.00</c:formatCode>
                <c:ptCount val="4"/>
                <c:pt idx="0">
                  <c:v>540.43783733240821</c:v>
                </c:pt>
                <c:pt idx="1">
                  <c:v>557.87550488784086</c:v>
                </c:pt>
                <c:pt idx="2">
                  <c:v>566.19759561627552</c:v>
                </c:pt>
                <c:pt idx="3">
                  <c:v>566.79376259116498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94C-428D-9822-92DAF5BAEDF3}"/>
            </c:ext>
          </c:extLst>
        </c:ser>
        <c:ser>
          <c:idx val="1"/>
          <c:order val="1"/>
          <c:tx>
            <c:strRef>
              <c:f>'Образование родителей -sci'!$K$4</c:f>
              <c:strCache>
                <c:ptCount val="1"/>
                <c:pt idx="0">
                  <c:v>Mother without higher education</c:v>
                </c:pt>
              </c:strCache>
            </c:strRef>
          </c:tx>
          <c:spPr>
            <a:ln w="41275">
              <a:solidFill>
                <a:schemeClr val="accent1"/>
              </a:solidFill>
            </a:ln>
          </c:spPr>
          <c:marker>
            <c:symbol val="square"/>
            <c:size val="1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94C-428D-9822-92DAF5BAEDF3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94C-428D-9822-92DAF5BAEDF3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94C-428D-9822-92DAF5BAEDF3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894C-428D-9822-92DAF5BAEDF3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45E-48B9-BC3F-189CA8AF3F51}"/>
              </c:ext>
            </c:extLst>
          </c:dPt>
          <c:cat>
            <c:numRef>
              <c:f>'Образование родителей -sci'!$I$5:$I$8</c:f>
              <c:numCache>
                <c:formatCode>General</c:formatCode>
                <c:ptCount val="4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'Образование родителей -sci'!$K$5:$K$8</c:f>
              <c:numCache>
                <c:formatCode>#,##0.00</c:formatCode>
                <c:ptCount val="4"/>
                <c:pt idx="0">
                  <c:v>504.59338296131602</c:v>
                </c:pt>
                <c:pt idx="1">
                  <c:v>521.99136069408542</c:v>
                </c:pt>
                <c:pt idx="2">
                  <c:v>531.82725953265208</c:v>
                </c:pt>
                <c:pt idx="3">
                  <c:v>533.83554203290885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894C-428D-9822-92DAF5BAE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5756168"/>
        <c:axId val="735756560"/>
      </c:lineChart>
      <c:catAx>
        <c:axId val="735756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35756560"/>
        <c:crosses val="autoZero"/>
        <c:auto val="1"/>
        <c:lblAlgn val="ctr"/>
        <c:lblOffset val="100"/>
        <c:noMultiLvlLbl val="0"/>
      </c:catAx>
      <c:valAx>
        <c:axId val="735756560"/>
        <c:scaling>
          <c:orientation val="minMax"/>
          <c:max val="590"/>
          <c:min val="490"/>
        </c:scaling>
        <c:delete val="1"/>
        <c:axPos val="l"/>
        <c:numFmt formatCode="#,##0" sourceLinked="0"/>
        <c:majorTickMark val="out"/>
        <c:minorTickMark val="none"/>
        <c:tickLblPos val="nextTo"/>
        <c:crossAx val="735756168"/>
        <c:crosses val="autoZero"/>
        <c:crossBetween val="between"/>
        <c:majorUnit val="25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0800973804842901"/>
          <c:y val="0.74353595339719303"/>
          <c:w val="0.65700119713063898"/>
          <c:h val="0.23797444264855599"/>
        </c:manualLayout>
      </c:layout>
      <c:overlay val="0"/>
      <c:txPr>
        <a:bodyPr/>
        <a:lstStyle/>
        <a:p>
          <a:pPr>
            <a:defRPr sz="1400" b="0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PISA,</a:t>
            </a:r>
            <a:r>
              <a:rPr lang="en-US" sz="1600" baseline="0" dirty="0" smtClean="0"/>
              <a:t> Mathematics</a:t>
            </a:r>
            <a:endParaRPr lang="ru-RU" sz="1600" dirty="0"/>
          </a:p>
        </c:rich>
      </c:tx>
      <c:layout>
        <c:manualLayout>
          <c:xMode val="edge"/>
          <c:yMode val="edge"/>
          <c:x val="0.22481384440883101"/>
          <c:y val="4.40923230752139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Лист1!$C$19</c:f>
              <c:strCache>
                <c:ptCount val="1"/>
                <c:pt idx="0">
                  <c:v>Mother with higher education</c:v>
                </c:pt>
              </c:strCache>
            </c:strRef>
          </c:tx>
          <c:spPr>
            <a:ln w="41275">
              <a:solidFill>
                <a:schemeClr val="accent2"/>
              </a:solidFill>
            </a:ln>
          </c:spPr>
          <c:marker>
            <c:symbol val="diamond"/>
            <c:size val="1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45E-48B9-BC3F-189CA8AF3F51}"/>
              </c:ext>
            </c:extLst>
          </c:dPt>
          <c:cat>
            <c:numRef>
              <c:f>Лист1!$B$20:$B$24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Лист1!$C$20:$C$24</c:f>
              <c:numCache>
                <c:formatCode>###0.0000</c:formatCode>
                <c:ptCount val="5"/>
                <c:pt idx="0">
                  <c:v>504.06773615909049</c:v>
                </c:pt>
                <c:pt idx="1">
                  <c:v>503.09040735915471</c:v>
                </c:pt>
                <c:pt idx="2">
                  <c:v>498.84048283752878</c:v>
                </c:pt>
                <c:pt idx="3">
                  <c:v>511.12011003347652</c:v>
                </c:pt>
                <c:pt idx="4">
                  <c:v>510.21054856643372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94C-428D-9822-92DAF5BAEDF3}"/>
            </c:ext>
          </c:extLst>
        </c:ser>
        <c:ser>
          <c:idx val="1"/>
          <c:order val="1"/>
          <c:tx>
            <c:strRef>
              <c:f>Лист1!$D$19</c:f>
              <c:strCache>
                <c:ptCount val="1"/>
                <c:pt idx="0">
                  <c:v>Mother without higher education</c:v>
                </c:pt>
              </c:strCache>
            </c:strRef>
          </c:tx>
          <c:spPr>
            <a:ln w="41275">
              <a:solidFill>
                <a:schemeClr val="accent1"/>
              </a:solidFill>
            </a:ln>
          </c:spPr>
          <c:marker>
            <c:symbol val="square"/>
            <c:size val="1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94C-428D-9822-92DAF5BAEDF3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94C-428D-9822-92DAF5BAEDF3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94C-428D-9822-92DAF5BAEDF3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894C-428D-9822-92DAF5BAEDF3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45E-48B9-BC3F-189CA8AF3F51}"/>
              </c:ext>
            </c:extLst>
          </c:dPt>
          <c:cat>
            <c:numRef>
              <c:f>Лист1!$B$20:$B$24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Лист1!$D$20:$D$24</c:f>
              <c:numCache>
                <c:formatCode>###0.0000</c:formatCode>
                <c:ptCount val="5"/>
                <c:pt idx="0">
                  <c:v>463.0447924279834</c:v>
                </c:pt>
                <c:pt idx="1">
                  <c:v>472.34289668161409</c:v>
                </c:pt>
                <c:pt idx="2">
                  <c:v>455.62230716296619</c:v>
                </c:pt>
                <c:pt idx="3">
                  <c:v>465.84951981618963</c:v>
                </c:pt>
                <c:pt idx="4">
                  <c:v>482.73589934426172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894C-428D-9822-92DAF5BAE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5757344"/>
        <c:axId val="537180048"/>
      </c:lineChart>
      <c:catAx>
        <c:axId val="735757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37180048"/>
        <c:crosses val="autoZero"/>
        <c:auto val="1"/>
        <c:lblAlgn val="ctr"/>
        <c:lblOffset val="100"/>
        <c:noMultiLvlLbl val="0"/>
      </c:catAx>
      <c:valAx>
        <c:axId val="537180048"/>
        <c:scaling>
          <c:orientation val="minMax"/>
          <c:max val="550"/>
          <c:min val="4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735757344"/>
        <c:crosses val="autoZero"/>
        <c:crossBetween val="between"/>
        <c:majorUnit val="25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PISA,</a:t>
            </a:r>
            <a:r>
              <a:rPr lang="en-US" sz="1600" baseline="0" dirty="0" smtClean="0"/>
              <a:t> </a:t>
            </a:r>
            <a:r>
              <a:rPr lang="en-US" sz="1600" baseline="0" dirty="0"/>
              <a:t>Science</a:t>
            </a:r>
            <a:endParaRPr lang="ru-RU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093558387692399"/>
          <c:y val="0.221118178227111"/>
          <c:w val="0.77394655566259896"/>
          <c:h val="0.614421700058017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Лист1!$AH$18</c:f>
              <c:strCache>
                <c:ptCount val="1"/>
                <c:pt idx="0">
                  <c:v>Mother with higher education</c:v>
                </c:pt>
              </c:strCache>
            </c:strRef>
          </c:tx>
          <c:spPr>
            <a:ln w="41275">
              <a:solidFill>
                <a:schemeClr val="accent2"/>
              </a:solidFill>
            </a:ln>
          </c:spPr>
          <c:marker>
            <c:symbol val="diamond"/>
            <c:size val="1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45E-48B9-BC3F-189CA8AF3F51}"/>
              </c:ext>
            </c:extLst>
          </c:dPt>
          <c:cat>
            <c:numRef>
              <c:f>Лист1!$AG$19:$AG$23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Лист1!$AH$19:$AH$23</c:f>
              <c:numCache>
                <c:formatCode>###0.0000</c:formatCode>
                <c:ptCount val="5"/>
                <c:pt idx="0">
                  <c:v>524.8790082954539</c:v>
                </c:pt>
                <c:pt idx="1">
                  <c:v>505.61318355633767</c:v>
                </c:pt>
                <c:pt idx="2">
                  <c:v>506.92396567505722</c:v>
                </c:pt>
                <c:pt idx="3">
                  <c:v>515.83478523194651</c:v>
                </c:pt>
                <c:pt idx="4">
                  <c:v>502.40414615384628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94C-428D-9822-92DAF5BAEDF3}"/>
            </c:ext>
          </c:extLst>
        </c:ser>
        <c:ser>
          <c:idx val="1"/>
          <c:order val="1"/>
          <c:tx>
            <c:strRef>
              <c:f>Лист1!$AI$18</c:f>
              <c:strCache>
                <c:ptCount val="1"/>
                <c:pt idx="0">
                  <c:v>Mother without higher education</c:v>
                </c:pt>
              </c:strCache>
            </c:strRef>
          </c:tx>
          <c:spPr>
            <a:ln w="41275">
              <a:solidFill>
                <a:schemeClr val="accent1"/>
              </a:solidFill>
            </a:ln>
          </c:spPr>
          <c:marker>
            <c:symbol val="square"/>
            <c:size val="1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94C-428D-9822-92DAF5BAEDF3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94C-428D-9822-92DAF5BAEDF3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94C-428D-9822-92DAF5BAEDF3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894C-428D-9822-92DAF5BAEDF3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45E-48B9-BC3F-189CA8AF3F51}"/>
              </c:ext>
            </c:extLst>
          </c:dPt>
          <c:cat>
            <c:numRef>
              <c:f>Лист1!$AG$19:$AG$23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Лист1!$AI$19:$AI$23</c:f>
              <c:numCache>
                <c:formatCode>###0.0000</c:formatCode>
                <c:ptCount val="5"/>
                <c:pt idx="0">
                  <c:v>484.75728236783777</c:v>
                </c:pt>
                <c:pt idx="1">
                  <c:v>474.93110291479792</c:v>
                </c:pt>
                <c:pt idx="2">
                  <c:v>468.50232280262759</c:v>
                </c:pt>
                <c:pt idx="3">
                  <c:v>469.47842845528322</c:v>
                </c:pt>
                <c:pt idx="4">
                  <c:v>473.21622316939852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894C-428D-9822-92DAF5BAE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7180832"/>
        <c:axId val="537181224"/>
      </c:lineChart>
      <c:catAx>
        <c:axId val="537180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37181224"/>
        <c:crosses val="autoZero"/>
        <c:auto val="1"/>
        <c:lblAlgn val="ctr"/>
        <c:lblOffset val="100"/>
        <c:noMultiLvlLbl val="0"/>
      </c:catAx>
      <c:valAx>
        <c:axId val="537181224"/>
        <c:scaling>
          <c:orientation val="minMax"/>
          <c:max val="550"/>
          <c:min val="4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37180832"/>
        <c:crosses val="autoZero"/>
        <c:crossBetween val="between"/>
        <c:majorUnit val="25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PISA,</a:t>
            </a:r>
            <a:r>
              <a:rPr lang="en-US" sz="1600" baseline="0" dirty="0" smtClean="0"/>
              <a:t> </a:t>
            </a:r>
            <a:r>
              <a:rPr lang="en-US" sz="1600" baseline="0" dirty="0"/>
              <a:t>Reading</a:t>
            </a:r>
            <a:endParaRPr lang="ru-RU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486446762283001"/>
          <c:y val="0.223784625566954"/>
          <c:w val="0.78153170235657299"/>
          <c:h val="0.6283443966440209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Лист1!$S$19</c:f>
              <c:strCache>
                <c:ptCount val="1"/>
                <c:pt idx="0">
                  <c:v>Mother with higher education</c:v>
                </c:pt>
              </c:strCache>
            </c:strRef>
          </c:tx>
          <c:spPr>
            <a:ln w="41275">
              <a:solidFill>
                <a:schemeClr val="accent2"/>
              </a:solidFill>
            </a:ln>
          </c:spPr>
          <c:marker>
            <c:symbol val="diamond"/>
            <c:size val="1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45E-48B9-BC3F-189CA8AF3F51}"/>
              </c:ext>
            </c:extLst>
          </c:dPt>
          <c:cat>
            <c:numRef>
              <c:f>Лист1!$R$20:$R$24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Лист1!$S$20:$S$24</c:f>
              <c:numCache>
                <c:formatCode>###0.0000</c:formatCode>
                <c:ptCount val="5"/>
                <c:pt idx="0">
                  <c:v>476.53185503409031</c:v>
                </c:pt>
                <c:pt idx="1">
                  <c:v>467.3709600234738</c:v>
                </c:pt>
                <c:pt idx="2">
                  <c:v>490.18799771166982</c:v>
                </c:pt>
                <c:pt idx="3">
                  <c:v>506.48461023433742</c:v>
                </c:pt>
                <c:pt idx="4">
                  <c:v>511.05373360139993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94C-428D-9822-92DAF5BAEDF3}"/>
            </c:ext>
          </c:extLst>
        </c:ser>
        <c:ser>
          <c:idx val="1"/>
          <c:order val="1"/>
          <c:tx>
            <c:strRef>
              <c:f>Лист1!$T$19</c:f>
              <c:strCache>
                <c:ptCount val="1"/>
                <c:pt idx="0">
                  <c:v>Mother without higher education</c:v>
                </c:pt>
              </c:strCache>
            </c:strRef>
          </c:tx>
          <c:spPr>
            <a:ln w="41275">
              <a:solidFill>
                <a:schemeClr val="accent1"/>
              </a:solidFill>
            </a:ln>
          </c:spPr>
          <c:marker>
            <c:symbol val="square"/>
            <c:size val="1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94C-428D-9822-92DAF5BAEDF3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94C-428D-9822-92DAF5BAEDF3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94C-428D-9822-92DAF5BAEDF3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894C-428D-9822-92DAF5BAEDF3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45E-48B9-BC3F-189CA8AF3F51}"/>
              </c:ext>
            </c:extLst>
          </c:dPt>
          <c:cat>
            <c:numRef>
              <c:f>Лист1!$R$20:$R$24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Лист1!$T$20:$T$24</c:f>
              <c:numCache>
                <c:formatCode>General</c:formatCode>
                <c:ptCount val="5"/>
                <c:pt idx="0" formatCode="###0.0000">
                  <c:v>438.22007611902501</c:v>
                </c:pt>
                <c:pt idx="1">
                  <c:v>436.88392402946818</c:v>
                </c:pt>
                <c:pt idx="2">
                  <c:v>451.06423396934571</c:v>
                </c:pt>
                <c:pt idx="3">
                  <c:v>458.91945241428022</c:v>
                </c:pt>
                <c:pt idx="4">
                  <c:v>483.69199621129269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894C-428D-9822-92DAF5BAE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9761912"/>
        <c:axId val="729762304"/>
      </c:lineChart>
      <c:catAx>
        <c:axId val="729761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729762304"/>
        <c:crosses val="autoZero"/>
        <c:auto val="1"/>
        <c:lblAlgn val="ctr"/>
        <c:lblOffset val="100"/>
        <c:noMultiLvlLbl val="0"/>
      </c:catAx>
      <c:valAx>
        <c:axId val="729762304"/>
        <c:scaling>
          <c:orientation val="minMax"/>
          <c:max val="550"/>
          <c:min val="4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729761912"/>
        <c:crosses val="autoZero"/>
        <c:crossBetween val="between"/>
        <c:majorUnit val="25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PISA</a:t>
            </a:r>
            <a:r>
              <a:rPr lang="en-US" sz="1600" baseline="0" dirty="0" smtClean="0"/>
              <a:t>, </a:t>
            </a:r>
            <a:r>
              <a:rPr lang="en-US" sz="1600" baseline="0" dirty="0"/>
              <a:t>Mathematics</a:t>
            </a:r>
            <a:endParaRPr lang="ru-RU" sz="1600" dirty="0"/>
          </a:p>
        </c:rich>
      </c:tx>
      <c:layout>
        <c:manualLayout>
          <c:xMode val="edge"/>
          <c:yMode val="edge"/>
          <c:x val="0.20953621965552099"/>
          <c:y val="1.87972169758915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4289488127337"/>
          <c:y val="0.15685970679438099"/>
          <c:w val="0.81973079341074095"/>
          <c:h val="0.59104856404843897"/>
        </c:manualLayout>
      </c:layout>
      <c:lineChart>
        <c:grouping val="standard"/>
        <c:varyColors val="0"/>
        <c:ser>
          <c:idx val="0"/>
          <c:order val="0"/>
          <c:tx>
            <c:strRef>
              <c:f>'Населенный пункт'!$M$1</c:f>
              <c:strCache>
                <c:ptCount val="1"/>
                <c:pt idx="0">
                  <c:v>&lt;3 thsd. people</c:v>
                </c:pt>
              </c:strCache>
            </c:strRef>
          </c:tx>
          <c:spPr>
            <a:ln w="50800"/>
          </c:spPr>
          <c:cat>
            <c:numRef>
              <c:f>'Населенный пункт'!$L$2:$L$6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'Населенный пункт'!$M$2:$M$6</c:f>
              <c:numCache>
                <c:formatCode>General</c:formatCode>
                <c:ptCount val="5"/>
                <c:pt idx="0">
                  <c:v>439.03835846246938</c:v>
                </c:pt>
                <c:pt idx="1">
                  <c:v>449.3246608842307</c:v>
                </c:pt>
                <c:pt idx="2">
                  <c:v>446.56141476188651</c:v>
                </c:pt>
                <c:pt idx="3">
                  <c:v>460.60692864002141</c:v>
                </c:pt>
                <c:pt idx="4">
                  <c:v>475.60801580142459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'Населенный пункт'!$N$1</c:f>
              <c:strCache>
                <c:ptCount val="1"/>
                <c:pt idx="0">
                  <c:v>3-15 thsd. people</c:v>
                </c:pt>
              </c:strCache>
            </c:strRef>
          </c:tx>
          <c:spPr>
            <a:ln w="50800"/>
          </c:spPr>
          <c:cat>
            <c:numRef>
              <c:f>'Населенный пункт'!$L$2:$L$6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'Населенный пункт'!$N$2:$N$6</c:f>
              <c:numCache>
                <c:formatCode>General</c:formatCode>
                <c:ptCount val="5"/>
                <c:pt idx="0">
                  <c:v>450.7921808322256</c:v>
                </c:pt>
                <c:pt idx="1">
                  <c:v>471.57861852781423</c:v>
                </c:pt>
                <c:pt idx="2">
                  <c:v>457.01092685022093</c:v>
                </c:pt>
                <c:pt idx="3">
                  <c:v>465.20464068035233</c:v>
                </c:pt>
                <c:pt idx="4">
                  <c:v>483.94787804452471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'Населенный пункт'!$O$1</c:f>
              <c:strCache>
                <c:ptCount val="1"/>
                <c:pt idx="0">
                  <c:v>15-100 thsd.people</c:v>
                </c:pt>
              </c:strCache>
            </c:strRef>
          </c:tx>
          <c:spPr>
            <a:ln w="50800"/>
          </c:spPr>
          <c:cat>
            <c:numRef>
              <c:f>'Населенный пункт'!$L$2:$L$6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'Населенный пункт'!$O$2:$O$6</c:f>
              <c:numCache>
                <c:formatCode>General</c:formatCode>
                <c:ptCount val="5"/>
                <c:pt idx="0">
                  <c:v>486.91943567150003</c:v>
                </c:pt>
                <c:pt idx="1">
                  <c:v>479.17226037665472</c:v>
                </c:pt>
                <c:pt idx="2">
                  <c:v>461.56949457514582</c:v>
                </c:pt>
                <c:pt idx="3">
                  <c:v>470.48630858328079</c:v>
                </c:pt>
                <c:pt idx="4">
                  <c:v>485.3748678820657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'Населенный пункт'!$P$1</c:f>
              <c:strCache>
                <c:ptCount val="1"/>
                <c:pt idx="0">
                  <c:v>100-1000 thsd. people</c:v>
                </c:pt>
              </c:strCache>
            </c:strRef>
          </c:tx>
          <c:spPr>
            <a:ln w="50800"/>
          </c:spPr>
          <c:cat>
            <c:numRef>
              <c:f>'Населенный пункт'!$L$2:$L$6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'Населенный пункт'!$P$2:$P$6</c:f>
              <c:numCache>
                <c:formatCode>General</c:formatCode>
                <c:ptCount val="5"/>
                <c:pt idx="0">
                  <c:v>476.77516418117762</c:v>
                </c:pt>
                <c:pt idx="1">
                  <c:v>494.19903945842162</c:v>
                </c:pt>
                <c:pt idx="2">
                  <c:v>477.21147252057932</c:v>
                </c:pt>
                <c:pt idx="3">
                  <c:v>495.86971980136821</c:v>
                </c:pt>
                <c:pt idx="4">
                  <c:v>505.13352426793921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'Населенный пункт'!$Q$1</c:f>
              <c:strCache>
                <c:ptCount val="1"/>
                <c:pt idx="0">
                  <c:v>&gt;1000 thsd. people</c:v>
                </c:pt>
              </c:strCache>
            </c:strRef>
          </c:tx>
          <c:spPr>
            <a:ln w="38100"/>
          </c:spPr>
          <c:dPt>
            <c:idx val="2"/>
            <c:bubble3D val="0"/>
            <c:spPr>
              <a:ln w="50800"/>
            </c:spPr>
          </c:dPt>
          <c:cat>
            <c:numRef>
              <c:f>'Населенный пункт'!$L$2:$L$6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2012</c:v>
                </c:pt>
                <c:pt idx="4">
                  <c:v>2015</c:v>
                </c:pt>
              </c:numCache>
            </c:numRef>
          </c:cat>
          <c:val>
            <c:numRef>
              <c:f>'Населенный пункт'!$Q$2:$Q$6</c:f>
              <c:numCache>
                <c:formatCode>General</c:formatCode>
                <c:ptCount val="5"/>
                <c:pt idx="0">
                  <c:v>514.06882855540641</c:v>
                </c:pt>
                <c:pt idx="1">
                  <c:v>514.07568057443302</c:v>
                </c:pt>
                <c:pt idx="2">
                  <c:v>513.70529334673245</c:v>
                </c:pt>
                <c:pt idx="3">
                  <c:v>517.79684282483458</c:v>
                </c:pt>
                <c:pt idx="4">
                  <c:v>509.95015986135633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9763088"/>
        <c:axId val="729763480"/>
      </c:lineChart>
      <c:catAx>
        <c:axId val="72976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729763480"/>
        <c:crosses val="autoZero"/>
        <c:auto val="1"/>
        <c:lblAlgn val="ctr"/>
        <c:lblOffset val="100"/>
        <c:noMultiLvlLbl val="0"/>
      </c:catAx>
      <c:valAx>
        <c:axId val="729763480"/>
        <c:scaling>
          <c:orientation val="minMax"/>
          <c:max val="540"/>
          <c:min val="4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729763088"/>
        <c:crosses val="autoZero"/>
        <c:crossBetween val="between"/>
        <c:majorUnit val="20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lIns="91553" tIns="91553" rIns="91553" bIns="91553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84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568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352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136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92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704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4881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62721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50442" y="0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lIns="91553" tIns="91553" rIns="91553" bIns="91553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84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568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352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136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92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704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4881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62721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553" tIns="91553" rIns="91553" bIns="91553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428583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lIns="91553" tIns="91553" rIns="91553" bIns="91553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84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568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352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136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92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704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4881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62721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lIns="91553" tIns="45764" rIns="91553" bIns="4576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82261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553" tIns="91553" rIns="91553" bIns="91553" anchor="t" anchorCtr="0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5356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553" tIns="91553" rIns="91553" bIns="91553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7256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553" tIns="91553" rIns="91553" bIns="91553" anchor="t" anchorCtr="0">
            <a:noAutofit/>
          </a:bodyPr>
          <a:lstStyle/>
          <a:p>
            <a:endParaRPr/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171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553" tIns="91553" rIns="91553" bIns="91553" anchor="t" anchorCtr="0">
            <a:noAutofit/>
          </a:bodyPr>
          <a:lstStyle/>
          <a:p>
            <a:r>
              <a:rPr lang="ru-RU" dirty="0" smtClean="0"/>
              <a:t>Это не только родители в мелких населенных пунктах, а что-то еще,</a:t>
            </a:r>
          </a:p>
          <a:p>
            <a:r>
              <a:rPr lang="ru-RU" dirty="0" smtClean="0"/>
              <a:t>А города</a:t>
            </a:r>
            <a:r>
              <a:rPr lang="ru-RU" baseline="0" dirty="0" smtClean="0"/>
              <a:t> не растут, несмотря на прирост родителей с ВО</a:t>
            </a:r>
            <a:endParaRPr dirty="0"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0413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553" tIns="91553" rIns="91553" bIns="91553" anchor="t" anchorCtr="0">
            <a:noAutofit/>
          </a:bodyPr>
          <a:lstStyle/>
          <a:p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54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553" tIns="91553" rIns="91553" bIns="91553" anchor="t" anchorCtr="0">
            <a:noAutofit/>
          </a:bodyPr>
          <a:lstStyle/>
          <a:p>
            <a:r>
              <a:rPr lang="ru-RU" dirty="0" smtClean="0"/>
              <a:t>Следом добавить слайд</a:t>
            </a:r>
            <a:r>
              <a:rPr lang="ru-RU" baseline="0" dirty="0" smtClean="0"/>
              <a:t> где разрыв баллов по образованию матери в 2015 г.</a:t>
            </a:r>
            <a:endParaRPr dirty="0"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3495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156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553" tIns="91553" rIns="91553" bIns="91553" anchor="t" anchorCtr="0">
            <a:noAutofit/>
          </a:bodyPr>
          <a:lstStyle/>
          <a:p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454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553" tIns="91553" rIns="91553" bIns="91553" anchor="t" anchorCtr="0">
            <a:noAutofit/>
          </a:bodyPr>
          <a:lstStyle/>
          <a:p>
            <a:r>
              <a:rPr lang="ru-RU" dirty="0"/>
              <a:t>10-11 </a:t>
            </a:r>
            <a:r>
              <a:rPr lang="ru-RU" dirty="0" err="1"/>
              <a:t>кл</a:t>
            </a:r>
            <a:r>
              <a:rPr lang="ru-RU" dirty="0"/>
              <a:t>, %: 49-49-24-13-9 </a:t>
            </a:r>
          </a:p>
          <a:p>
            <a:r>
              <a:rPr lang="ru-RU" dirty="0"/>
              <a:t>9 </a:t>
            </a:r>
            <a:r>
              <a:rPr lang="ru-RU" dirty="0" err="1"/>
              <a:t>кл</a:t>
            </a:r>
            <a:r>
              <a:rPr lang="ru-RU" dirty="0"/>
              <a:t>, %: 32-37-71-82-87</a:t>
            </a:r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940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553" tIns="45764" rIns="91553" bIns="45764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ru-RU" dirty="0" smtClean="0"/>
              <a:t>На</a:t>
            </a:r>
            <a:r>
              <a:rPr lang="ru-RU" baseline="0" dirty="0" smtClean="0"/>
              <a:t> общие результаты влияют две вещи: прирост детей с ВО родителей</a:t>
            </a:r>
          </a:p>
          <a:p>
            <a:pPr>
              <a:buClr>
                <a:schemeClr val="dk1"/>
              </a:buClr>
              <a:buSzPct val="25000"/>
            </a:pPr>
            <a:r>
              <a:rPr lang="ru-RU" baseline="0" dirty="0" smtClean="0"/>
              <a:t>Рост результатов детей без ВО</a:t>
            </a:r>
          </a:p>
          <a:p>
            <a:pPr>
              <a:buClr>
                <a:schemeClr val="dk1"/>
              </a:buClr>
              <a:buSzPct val="25000"/>
            </a:pPr>
            <a:r>
              <a:rPr lang="ru-RU" baseline="0" dirty="0" smtClean="0"/>
              <a:t>Подчеркнуть про естествознание (научная картина мира и содержательный ресурс).  Не растет. Почему?</a:t>
            </a:r>
          </a:p>
          <a:p>
            <a:pPr>
              <a:buClr>
                <a:schemeClr val="dk1"/>
              </a:buClr>
              <a:buSzPct val="25000"/>
            </a:pPr>
            <a:endParaRPr dirty="0"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lIns="91553" tIns="45764" rIns="91553" bIns="45764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7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097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553" tIns="91553" rIns="91553" bIns="91553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0999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553" tIns="91553" rIns="91553" bIns="91553" anchor="t" anchorCtr="0">
            <a:noAutofit/>
          </a:bodyPr>
          <a:lstStyle/>
          <a:p>
            <a:r>
              <a:rPr lang="ru-RU" dirty="0" smtClean="0"/>
              <a:t>НАСТЯ </a:t>
            </a:r>
            <a:r>
              <a:rPr lang="mr-IN" dirty="0" smtClean="0"/>
              <a:t>–</a:t>
            </a:r>
            <a:r>
              <a:rPr lang="ru-RU" dirty="0" smtClean="0"/>
              <a:t> поменять легенду: снизу </a:t>
            </a:r>
            <a:r>
              <a:rPr lang="ru-RU" dirty="0" err="1" smtClean="0"/>
              <a:t>ввурху</a:t>
            </a: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6416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553" tIns="45764" rIns="91553" bIns="45764" anchor="t" anchorCtr="0">
            <a:noAutofit/>
          </a:bodyPr>
          <a:lstStyle/>
          <a:p>
            <a:pPr>
              <a:buClr>
                <a:schemeClr val="accent2"/>
              </a:buClr>
              <a:buSzPct val="25000"/>
            </a:pPr>
            <a:r>
              <a:rPr lang="ru-RU" dirty="0" smtClean="0">
                <a:solidFill>
                  <a:schemeClr val="accent2"/>
                </a:solidFill>
              </a:rPr>
              <a:t>Нельзя объяснить все</a:t>
            </a:r>
            <a:r>
              <a:rPr lang="ru-RU" baseline="0" dirty="0" smtClean="0">
                <a:solidFill>
                  <a:schemeClr val="accent2"/>
                </a:solidFill>
              </a:rPr>
              <a:t> образованием. Изменение числа детей по типу населенных пунктов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lIns="91553" tIns="45764" rIns="91553" bIns="45764" anchor="b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10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25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ctrTitle"/>
          </p:nvPr>
        </p:nvSpPr>
        <p:spPr>
          <a:xfrm>
            <a:off x="685800" y="1412775"/>
            <a:ext cx="7772400" cy="19716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3959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Динамика образовательных результатов и неравенства в России. По данным </a:t>
            </a:r>
            <a:r>
              <a:rPr lang="ru-RU" sz="3959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PISA</a:t>
            </a:r>
            <a:endParaRPr lang="ru-RU" sz="3959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subTitle" idx="1"/>
          </p:nvPr>
        </p:nvSpPr>
        <p:spPr>
          <a:xfrm>
            <a:off x="685800" y="3933055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ru-RU" sz="224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Kirill</a:t>
            </a:r>
            <a:r>
              <a:rPr lang="ru-RU" sz="224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4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Vasiliev</a:t>
            </a:r>
            <a:r>
              <a:rPr lang="ru-RU" sz="224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ru-RU" sz="224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World</a:t>
            </a:r>
            <a:r>
              <a:rPr lang="ru-RU" sz="224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4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Bank</a:t>
            </a:r>
            <a:r>
              <a:rPr lang="ru-RU" sz="224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r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ru-RU" sz="224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Andrei</a:t>
            </a:r>
            <a:r>
              <a:rPr lang="ru-RU" sz="224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Zakharov (HSE)</a:t>
            </a:r>
          </a:p>
          <a:p>
            <a:pPr marL="0" marR="0" lvl="0" indent="0" algn="r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ru-RU" sz="224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Tatiana</a:t>
            </a:r>
            <a:r>
              <a:rPr lang="ru-RU" sz="224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4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Khavenson</a:t>
            </a:r>
            <a:r>
              <a:rPr lang="ru-RU" sz="224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(HSE)</a:t>
            </a:r>
          </a:p>
          <a:p>
            <a:pPr marL="0" marR="0" lvl="0" indent="0" algn="r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ru-RU" sz="224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Anastasia</a:t>
            </a:r>
            <a:r>
              <a:rPr lang="ru-RU" sz="224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4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Kapuza</a:t>
            </a:r>
            <a:r>
              <a:rPr lang="ru-RU" sz="224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(HSE)</a:t>
            </a:r>
          </a:p>
          <a:p>
            <a:pPr marL="0" marR="0" lvl="0" indent="0" algn="r" rtl="0">
              <a:lnSpc>
                <a:spcPct val="80000"/>
              </a:lnSpc>
              <a:spcBef>
                <a:spcPts val="448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ru-RU" sz="224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Julia</a:t>
            </a:r>
            <a:r>
              <a:rPr lang="ru-RU" sz="224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40" b="0" i="0" u="none" strike="noStrike" cap="none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Kersha</a:t>
            </a:r>
            <a:r>
              <a:rPr lang="ru-RU" sz="224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(HSE)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120325" y="188640"/>
            <a:ext cx="8856985" cy="10220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Динамика доли учащихся с разным уровнем образования матери по </a:t>
            </a:r>
            <a:r>
              <a:rPr lang="ru-RU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типу </a:t>
            </a:r>
            <a:r>
              <a:rPr lang="ru-RU" sz="3000" b="1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населенного пункта</a:t>
            </a:r>
            <a:endParaRPr lang="ru-RU" sz="3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2255701"/>
              </p:ext>
            </p:extLst>
          </p:nvPr>
        </p:nvGraphicFramePr>
        <p:xfrm>
          <a:off x="827584" y="2852936"/>
          <a:ext cx="727280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20325" y="1493215"/>
            <a:ext cx="88441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Arial" charset="0"/>
              <a:buChar char="•"/>
            </a:pPr>
            <a:r>
              <a:rPr lang="ru-RU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В </a:t>
            </a:r>
            <a:r>
              <a:rPr lang="ru-RU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выборке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PISA  </a:t>
            </a:r>
            <a:r>
              <a:rPr lang="ru-RU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в каждом </a:t>
            </a:r>
            <a:r>
              <a:rPr lang="ru-RU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типе населенных пунктов </a:t>
            </a:r>
            <a:r>
              <a:rPr lang="ru-RU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увеличивается </a:t>
            </a:r>
            <a:r>
              <a:rPr lang="ru-RU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доля с </a:t>
            </a:r>
            <a:r>
              <a:rPr lang="ru-RU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матерей с высшим образованием.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Arial" charset="0"/>
              <a:buChar char="•"/>
            </a:pPr>
            <a:r>
              <a:rPr lang="ru-RU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Прирост </a:t>
            </a:r>
            <a:r>
              <a:rPr lang="ru-RU" sz="1800" dirty="0" smtClean="0">
                <a:latin typeface="+mn-lt"/>
              </a:rPr>
              <a:t>различен</a:t>
            </a:r>
            <a:r>
              <a:rPr lang="ru-RU" sz="18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 </a:t>
            </a:r>
            <a:r>
              <a:rPr lang="ru-RU" sz="1800" dirty="0">
                <a:latin typeface="+mn-lt"/>
              </a:rPr>
              <a:t>8</a:t>
            </a:r>
            <a:r>
              <a:rPr lang="ru-RU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-1</a:t>
            </a:r>
            <a:r>
              <a:rPr lang="ru-RU" sz="1800" dirty="0">
                <a:latin typeface="+mn-lt"/>
              </a:rPr>
              <a:t>6</a:t>
            </a:r>
            <a:r>
              <a:rPr lang="ru-RU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%. </a:t>
            </a:r>
            <a:endParaRPr lang="ru-RU" sz="180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4000" i="0" u="none" strike="noStrike" cap="none" dirty="0" smtClean="0">
                <a:solidFill>
                  <a:schemeClr val="dk1"/>
                </a:solidFill>
                <a:sym typeface="Calibri"/>
              </a:rPr>
              <a:t>3: СОЦИАЛЬНОЕ РАССЛОЕНИЕ ШКОЛ</a:t>
            </a:r>
            <a:endParaRPr lang="ru-RU" sz="400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endParaRPr sz="20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7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292477" y="196780"/>
            <a:ext cx="8520900" cy="7839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SzPct val="25000"/>
            </a:pPr>
            <a:r>
              <a:rPr lang="ru-RU" sz="3200" b="1" dirty="0" smtClean="0"/>
              <a:t>Как менялась социальная композиция школ?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292477" y="980728"/>
            <a:ext cx="8685988" cy="19442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42900" rtl="0">
              <a:lnSpc>
                <a:spcPct val="80000"/>
              </a:lnSpc>
              <a:spcBef>
                <a:spcPts val="0"/>
              </a:spcBef>
              <a:buSzPct val="100000"/>
            </a:pPr>
            <a:r>
              <a:rPr lang="ru-RU" sz="2000" dirty="0" smtClean="0"/>
              <a:t>Особенности «расслоения»: школы не распределяются по полюсам по доле родителей с высшим образованием </a:t>
            </a:r>
            <a:r>
              <a:rPr lang="mr-IN" sz="2000" dirty="0" smtClean="0"/>
              <a:t>–</a:t>
            </a:r>
            <a:r>
              <a:rPr lang="ru-RU" sz="2000" dirty="0" smtClean="0"/>
              <a:t> это континуум</a:t>
            </a:r>
            <a:endParaRPr lang="ru-RU" sz="2000" dirty="0"/>
          </a:p>
          <a:p>
            <a:pPr marL="457200" indent="-342900">
              <a:lnSpc>
                <a:spcPct val="80000"/>
              </a:lnSpc>
              <a:spcBef>
                <a:spcPts val="0"/>
              </a:spcBef>
            </a:pPr>
            <a:r>
              <a:rPr lang="ru-RU" sz="2000" dirty="0" smtClean="0"/>
              <a:t>«Медленное насыщение»:</a:t>
            </a:r>
          </a:p>
          <a:p>
            <a:pPr marL="857250" lvl="1" indent="-342900">
              <a:lnSpc>
                <a:spcPct val="80000"/>
              </a:lnSpc>
              <a:spcBef>
                <a:spcPts val="0"/>
              </a:spcBef>
            </a:pPr>
            <a:r>
              <a:rPr lang="ru-RU" sz="2000" b="0" i="0" u="none" strike="noStrike" cap="none" dirty="0" smtClean="0">
                <a:solidFill>
                  <a:schemeClr val="dk1"/>
                </a:solidFill>
                <a:sym typeface="Calibri"/>
              </a:rPr>
              <a:t>Сохраняются школы, где 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sym typeface="Calibri"/>
              </a:rPr>
              <a:t>у всех 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sym typeface="Calibri"/>
              </a:rPr>
              <a:t>матерей нет высшего образования</a:t>
            </a:r>
          </a:p>
          <a:p>
            <a:pPr marL="857250" lvl="1" indent="-342900">
              <a:lnSpc>
                <a:spcPct val="80000"/>
              </a:lnSpc>
              <a:spcBef>
                <a:spcPts val="0"/>
              </a:spcBef>
            </a:pPr>
            <a:r>
              <a:rPr lang="ru-RU" sz="2000" b="0" i="0" u="none" strike="noStrike" cap="none" dirty="0" smtClean="0">
                <a:solidFill>
                  <a:schemeClr val="dk1"/>
                </a:solidFill>
                <a:sym typeface="Calibri"/>
              </a:rPr>
              <a:t>С 2009 г. появились школы, </a:t>
            </a:r>
            <a:r>
              <a:rPr lang="ru-RU" sz="2000" b="0" i="0" u="none" strike="noStrike" cap="none" dirty="0">
                <a:solidFill>
                  <a:schemeClr val="dk1"/>
                </a:solidFill>
                <a:sym typeface="Calibri"/>
              </a:rPr>
              <a:t>где бол</a:t>
            </a:r>
            <a:r>
              <a:rPr lang="ru-RU" sz="2000" dirty="0"/>
              <a:t>е</a:t>
            </a:r>
            <a:r>
              <a:rPr lang="ru-RU" sz="2000" b="0" i="0" u="none" strike="noStrike" cap="none" dirty="0">
                <a:solidFill>
                  <a:schemeClr val="dk1"/>
                </a:solidFill>
                <a:sym typeface="Calibri"/>
              </a:rPr>
              <a:t>е 80% матерей с ВО</a:t>
            </a:r>
          </a:p>
          <a:p>
            <a:pPr marL="857250" lvl="1" indent="-342900">
              <a:lnSpc>
                <a:spcPct val="80000"/>
              </a:lnSpc>
              <a:spcBef>
                <a:spcPts val="0"/>
              </a:spcBef>
            </a:pPr>
            <a:r>
              <a:rPr lang="ru-RU" sz="2000" b="0" i="0" u="none" strike="noStrike" cap="none" dirty="0" smtClean="0">
                <a:solidFill>
                  <a:schemeClr val="dk1"/>
                </a:solidFill>
                <a:sym typeface="Calibri"/>
              </a:rPr>
              <a:t>С </a:t>
            </a:r>
            <a:r>
              <a:rPr lang="ru-RU" sz="2000" b="0" i="0" u="none" strike="noStrike" cap="none" dirty="0">
                <a:solidFill>
                  <a:schemeClr val="dk1"/>
                </a:solidFill>
                <a:sym typeface="Calibri"/>
              </a:rPr>
              <a:t>20</a:t>
            </a:r>
            <a:r>
              <a:rPr lang="ru-RU" sz="2000" dirty="0"/>
              <a:t>12</a:t>
            </a:r>
            <a:r>
              <a:rPr lang="ru-RU" sz="2000" b="0" i="0" u="none" strike="noStrike" cap="none" dirty="0">
                <a:solidFill>
                  <a:schemeClr val="dk1"/>
                </a:solidFill>
                <a:sym typeface="Calibri"/>
              </a:rPr>
              <a:t> 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sym typeface="Calibri"/>
              </a:rPr>
              <a:t>г. смещение среднего 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sym typeface="Calibri"/>
              </a:rPr>
              <a:t>показателя: 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sym typeface="Calibri"/>
              </a:rPr>
              <a:t>если в 2003 в школах в среднем было 35% матерей с ВО, то в 2015 </a:t>
            </a:r>
            <a:r>
              <a:rPr lang="mr-IN" sz="2000" b="0" i="0" u="none" strike="noStrike" cap="none" dirty="0" smtClean="0">
                <a:solidFill>
                  <a:schemeClr val="dk1"/>
                </a:solidFill>
                <a:sym typeface="Calibri"/>
              </a:rPr>
              <a:t>–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sym typeface="Calibri"/>
              </a:rPr>
              <a:t> 45%</a:t>
            </a:r>
            <a:endParaRPr lang="ru-RU" sz="20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  <p:pic>
        <p:nvPicPr>
          <p:cNvPr id="1026" name="Picture 2" descr="E:\Dropbox\!HSE\2017\PISA_2015_students_RUS\by ye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44840"/>
            <a:ext cx="4813858" cy="34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71500" y="423701"/>
            <a:ext cx="8784976" cy="4232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l">
              <a:buSzPct val="25000"/>
            </a:pPr>
            <a:r>
              <a:rPr lang="ru-RU" sz="2600" b="1" dirty="0"/>
              <a:t>Несколько типов образовательных ситуаций на стыке типа местности и культурных ресурсов семьи</a:t>
            </a:r>
            <a:r>
              <a:rPr lang="en-US" sz="2600" b="1" dirty="0"/>
              <a:t/>
            </a:r>
            <a:br>
              <a:rPr lang="en-US" sz="2600" b="1" dirty="0"/>
            </a:br>
            <a:endParaRPr lang="ru-RU" sz="2600" b="1" dirty="0"/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C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1884506"/>
              </p:ext>
            </p:extLst>
          </p:nvPr>
        </p:nvGraphicFramePr>
        <p:xfrm>
          <a:off x="4316806" y="2030701"/>
          <a:ext cx="316835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Объект 3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C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510238"/>
              </p:ext>
            </p:extLst>
          </p:nvPr>
        </p:nvGraphicFramePr>
        <p:xfrm>
          <a:off x="1282207" y="2014267"/>
          <a:ext cx="3096344" cy="2409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1520" y="4335091"/>
            <a:ext cx="9092480" cy="2408312"/>
            <a:chOff x="15008" y="3933056"/>
            <a:chExt cx="9128992" cy="2408312"/>
          </a:xfrm>
        </p:grpSpPr>
        <p:graphicFrame>
          <p:nvGraphicFramePr>
            <p:cNvPr id="18" name="Диаграмма 17">
              <a:extLst>
                <a:ext uri="{FF2B5EF4-FFF2-40B4-BE49-F238E27FC236}">
  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C00-00000D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7918027"/>
                </p:ext>
              </p:extLst>
            </p:nvPr>
          </p:nvGraphicFramePr>
          <p:xfrm>
            <a:off x="15008" y="4005064"/>
            <a:ext cx="3044824" cy="23042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0" name="Диаграмма 19">
              <a:extLst>
                <a:ext uri="{FF2B5EF4-FFF2-40B4-BE49-F238E27FC236}">
  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C00-00000F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43361385"/>
                </p:ext>
              </p:extLst>
            </p:nvPr>
          </p:nvGraphicFramePr>
          <p:xfrm>
            <a:off x="2915816" y="3933056"/>
            <a:ext cx="3456384" cy="24081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2" name="Диаграмма 21">
              <a:extLst>
                <a:ext uri="{FF2B5EF4-FFF2-40B4-BE49-F238E27FC236}">
  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C00-000011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95351740"/>
                </p:ext>
              </p:extLst>
            </p:nvPr>
          </p:nvGraphicFramePr>
          <p:xfrm>
            <a:off x="6053619" y="3933056"/>
            <a:ext cx="3090381" cy="24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sp>
        <p:nvSpPr>
          <p:cNvPr id="4" name="TextBox 3"/>
          <p:cNvSpPr txBox="1"/>
          <p:nvPr/>
        </p:nvSpPr>
        <p:spPr>
          <a:xfrm>
            <a:off x="53905" y="956420"/>
            <a:ext cx="9029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 smtClean="0"/>
              <a:t>В небольших населенных пунктах нет школ, где у более 80% детей матери получили высшее образование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В крупных городах, наоборот, нет школ, где с минимальными образовательными ресурсами семей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87624" y="1803617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mother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igher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ducation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b="1" dirty="0"/>
              <a:t>PISA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51520" y="116632"/>
            <a:ext cx="8640960" cy="7060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3200" b="1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Гипотезы и вопросы для обсуждения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237373" y="980727"/>
            <a:ext cx="8640960" cy="5606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ru-RU" sz="1700" b="0" i="0" u="none" strike="noStrike" cap="none" dirty="0" smtClean="0">
                <a:solidFill>
                  <a:schemeClr val="dk1"/>
                </a:solidFill>
                <a:latin typeface="+mn-lt"/>
                <a:sym typeface="Calibri"/>
              </a:rPr>
              <a:t>Родители </a:t>
            </a:r>
            <a:r>
              <a:rPr lang="ru-RU" sz="1700" b="0" i="0" u="none" strike="noStrike" cap="none" dirty="0">
                <a:solidFill>
                  <a:schemeClr val="dk1"/>
                </a:solidFill>
                <a:latin typeface="+mn-lt"/>
                <a:sym typeface="Calibri"/>
              </a:rPr>
              <a:t>с </a:t>
            </a:r>
            <a:r>
              <a:rPr lang="ru-RU" sz="1700" b="0" i="0" u="none" strike="noStrike" cap="none" dirty="0" smtClean="0">
                <a:solidFill>
                  <a:schemeClr val="dk1"/>
                </a:solidFill>
                <a:latin typeface="+mn-lt"/>
                <a:sym typeface="Calibri"/>
              </a:rPr>
              <a:t>высшим образованием всегда были больше вовлечены в обучение </a:t>
            </a:r>
            <a:r>
              <a:rPr lang="ru-RU" sz="1700" b="0" i="0" u="none" strike="noStrike" cap="none" dirty="0">
                <a:solidFill>
                  <a:schemeClr val="dk1"/>
                </a:solidFill>
                <a:latin typeface="+mn-lt"/>
                <a:sym typeface="Calibri"/>
              </a:rPr>
              <a:t>детей, школа </a:t>
            </a:r>
            <a:r>
              <a:rPr lang="ru-RU" sz="1700" b="0" i="0" u="none" strike="noStrike" cap="none" dirty="0" smtClean="0">
                <a:solidFill>
                  <a:schemeClr val="dk1"/>
                </a:solidFill>
                <a:latin typeface="+mn-lt"/>
                <a:sym typeface="Calibri"/>
              </a:rPr>
              <a:t>за эти годы не поменяла работу </a:t>
            </a:r>
            <a:r>
              <a:rPr lang="ru-RU" sz="1700" b="0" i="0" u="none" strike="noStrike" cap="none" dirty="0" smtClean="0">
                <a:solidFill>
                  <a:schemeClr val="dk1"/>
                </a:solidFill>
                <a:latin typeface="+mn-lt"/>
                <a:sym typeface="Calibri"/>
              </a:rPr>
              <a:t>с такими детьми – У них нет </a:t>
            </a:r>
            <a:r>
              <a:rPr lang="ru-RU" sz="1700" b="0" i="0" u="none" strike="noStrike" cap="none" dirty="0" smtClean="0">
                <a:solidFill>
                  <a:schemeClr val="dk1"/>
                </a:solidFill>
                <a:latin typeface="+mn-lt"/>
                <a:sym typeface="Calibri"/>
              </a:rPr>
              <a:t>роста баллов:</a:t>
            </a:r>
          </a:p>
          <a:p>
            <a:pPr marL="800100" lvl="2" indent="-342900">
              <a:spcBef>
                <a:spcPts val="0"/>
              </a:spcBef>
              <a:spcAft>
                <a:spcPts val="600"/>
              </a:spcAft>
            </a:pPr>
            <a:r>
              <a:rPr lang="ru-RU" sz="1700" dirty="0" smtClean="0">
                <a:latin typeface="+mn-lt"/>
              </a:rPr>
              <a:t>Это вызов, т.к. нет потенциала дальнейшего роста. Школе надо учиться работать и «успешными» учениками</a:t>
            </a:r>
          </a:p>
          <a:p>
            <a:pPr marL="0" lvl="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700" dirty="0">
                <a:latin typeface="+mn-lt"/>
              </a:rPr>
              <a:t>Школа </a:t>
            </a:r>
            <a:r>
              <a:rPr lang="ru-RU" sz="1700" dirty="0" smtClean="0">
                <a:latin typeface="+mn-lt"/>
              </a:rPr>
              <a:t>смогла </a:t>
            </a:r>
            <a:r>
              <a:rPr lang="ru-RU" sz="1700" dirty="0">
                <a:latin typeface="+mn-lt"/>
              </a:rPr>
              <a:t>помочь детям в </a:t>
            </a:r>
            <a:r>
              <a:rPr lang="ru-RU" sz="1700" dirty="0" smtClean="0">
                <a:latin typeface="+mn-lt"/>
              </a:rPr>
              <a:t>менее выигрышных условиях - </a:t>
            </a:r>
            <a:r>
              <a:rPr lang="ru-RU" sz="1700" dirty="0">
                <a:latin typeface="+mn-lt"/>
              </a:rPr>
              <a:t>школы «подтягивают хвосты», </a:t>
            </a:r>
            <a:r>
              <a:rPr lang="ru-RU" sz="1700" dirty="0" smtClean="0">
                <a:latin typeface="+mn-lt"/>
              </a:rPr>
              <a:t>концентрируясь </a:t>
            </a:r>
            <a:r>
              <a:rPr lang="ru-RU" sz="1700" dirty="0">
                <a:latin typeface="+mn-lt"/>
              </a:rPr>
              <a:t>на этих </a:t>
            </a:r>
            <a:r>
              <a:rPr lang="ru-RU" sz="1700" dirty="0" smtClean="0">
                <a:latin typeface="+mn-lt"/>
              </a:rPr>
              <a:t>детях:</a:t>
            </a:r>
            <a:endParaRPr lang="ru-RU" sz="1700" dirty="0">
              <a:latin typeface="+mn-lt"/>
            </a:endParaRPr>
          </a:p>
          <a:p>
            <a:pPr marL="800100" lvl="2" indent="-342900">
              <a:spcBef>
                <a:spcPts val="640"/>
              </a:spcBef>
              <a:spcAft>
                <a:spcPts val="600"/>
              </a:spcAft>
            </a:pPr>
            <a:r>
              <a:rPr lang="ru-RU" sz="1700" dirty="0">
                <a:latin typeface="+mn-lt"/>
              </a:rPr>
              <a:t>усиление контроля: </a:t>
            </a:r>
            <a:r>
              <a:rPr lang="ru-RU" sz="1700" dirty="0" smtClean="0">
                <a:latin typeface="+mn-lt"/>
              </a:rPr>
              <a:t>ОГЭ, ЕГЭ?</a:t>
            </a:r>
            <a:endParaRPr lang="ru-RU" sz="1700" dirty="0">
              <a:latin typeface="+mn-lt"/>
            </a:endParaRPr>
          </a:p>
          <a:p>
            <a:pPr marL="800100" lvl="2" indent="-342900">
              <a:spcBef>
                <a:spcPts val="640"/>
              </a:spcBef>
              <a:spcAft>
                <a:spcPts val="600"/>
              </a:spcAft>
            </a:pPr>
            <a:r>
              <a:rPr lang="ru-RU" sz="1700" dirty="0">
                <a:latin typeface="+mn-lt"/>
              </a:rPr>
              <a:t>требование результата через </a:t>
            </a:r>
            <a:r>
              <a:rPr lang="ru-RU" sz="1700" dirty="0" smtClean="0">
                <a:latin typeface="+mn-lt"/>
              </a:rPr>
              <a:t>стандарт, ОГЭ, ЕГЭ, школьные рейтинги?</a:t>
            </a:r>
          </a:p>
          <a:p>
            <a:pPr marL="800100" lvl="2" indent="-342900">
              <a:spcBef>
                <a:spcPts val="640"/>
              </a:spcBef>
              <a:spcAft>
                <a:spcPts val="600"/>
              </a:spcAft>
            </a:pPr>
            <a:r>
              <a:rPr lang="ru-RU" sz="1700" dirty="0" smtClean="0">
                <a:latin typeface="+mn-lt"/>
              </a:rPr>
              <a:t>школы стали больше ответственны за результат?</a:t>
            </a:r>
          </a:p>
          <a:p>
            <a:pPr marL="1143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700" dirty="0" smtClean="0">
                <a:latin typeface="+mn-lt"/>
              </a:rPr>
              <a:t>Рост результатов в </a:t>
            </a:r>
            <a:r>
              <a:rPr lang="ru-RU" sz="1700" dirty="0" smtClean="0">
                <a:latin typeface="+mn-lt"/>
              </a:rPr>
              <a:t>малых городах и сельской местности:</a:t>
            </a:r>
          </a:p>
          <a:p>
            <a:pPr marL="857250" lvl="3" indent="-228600">
              <a:spcBef>
                <a:spcPts val="600"/>
              </a:spcBef>
              <a:spcAft>
                <a:spcPts val="600"/>
              </a:spcAft>
            </a:pPr>
            <a:r>
              <a:rPr lang="ru-RU" sz="1700" dirty="0">
                <a:latin typeface="+mn-lt"/>
              </a:rPr>
              <a:t>кризис больше ударил по городам</a:t>
            </a:r>
            <a:r>
              <a:rPr lang="ru-RU" sz="1700" dirty="0" smtClean="0">
                <a:latin typeface="+mn-lt"/>
              </a:rPr>
              <a:t>?</a:t>
            </a:r>
          </a:p>
          <a:p>
            <a:pPr marL="857250" lvl="3" indent="-228600">
              <a:spcBef>
                <a:spcPts val="600"/>
              </a:spcBef>
              <a:spcAft>
                <a:spcPts val="600"/>
              </a:spcAft>
            </a:pPr>
            <a:r>
              <a:rPr lang="ru-RU" sz="1700" b="0" i="0" u="none" strike="noStrike" cap="none" dirty="0" smtClean="0">
                <a:solidFill>
                  <a:schemeClr val="dk1"/>
                </a:solidFill>
                <a:latin typeface="+mn-lt"/>
                <a:sym typeface="Calibri"/>
              </a:rPr>
              <a:t>Доступность Интернета, информатизация жизни детей - дети учатся работать с </a:t>
            </a:r>
            <a:r>
              <a:rPr lang="ru-RU" sz="1700" b="0" i="0" u="none" strike="noStrike" cap="none" dirty="0" err="1" smtClean="0">
                <a:solidFill>
                  <a:schemeClr val="dk1"/>
                </a:solidFill>
                <a:latin typeface="+mn-lt"/>
                <a:sym typeface="Calibri"/>
              </a:rPr>
              <a:t>разнобразно</a:t>
            </a:r>
            <a:r>
              <a:rPr lang="ru-RU" sz="1700" dirty="0" err="1" smtClean="0">
                <a:latin typeface="+mn-lt"/>
              </a:rPr>
              <a:t>й</a:t>
            </a:r>
            <a:r>
              <a:rPr lang="ru-RU" sz="1700" dirty="0" smtClean="0">
                <a:latin typeface="+mn-lt"/>
              </a:rPr>
              <a:t> </a:t>
            </a:r>
            <a:r>
              <a:rPr lang="ru-RU" sz="1700" b="0" i="0" u="none" strike="noStrike" cap="none" dirty="0" smtClean="0">
                <a:solidFill>
                  <a:schemeClr val="dk1"/>
                </a:solidFill>
                <a:latin typeface="+mn-lt"/>
                <a:sym typeface="Calibri"/>
              </a:rPr>
              <a:t>информацией </a:t>
            </a:r>
            <a:r>
              <a:rPr lang="ru-RU" sz="1700" b="0" i="0" u="none" strike="noStrike" cap="none" dirty="0" smtClean="0">
                <a:solidFill>
                  <a:schemeClr val="dk1"/>
                </a:solidFill>
                <a:latin typeface="+mn-lt"/>
                <a:sym typeface="Calibri"/>
              </a:rPr>
              <a:t>(вне школы)?</a:t>
            </a:r>
          </a:p>
          <a:p>
            <a:pPr marL="857250" lvl="3" indent="-228600">
              <a:spcBef>
                <a:spcPts val="600"/>
              </a:spcBef>
              <a:spcAft>
                <a:spcPts val="600"/>
              </a:spcAft>
            </a:pPr>
            <a:r>
              <a:rPr lang="ru-RU" sz="1700" dirty="0">
                <a:latin typeface="+mn-lt"/>
              </a:rPr>
              <a:t>реструктуризация сети школ (эффект масштаба</a:t>
            </a:r>
            <a:r>
              <a:rPr lang="ru-RU" sz="1700" dirty="0" smtClean="0">
                <a:latin typeface="+mn-lt"/>
              </a:rPr>
              <a:t>)?</a:t>
            </a:r>
            <a:endParaRPr lang="ru-RU" sz="2100" b="0" i="0" u="none" strike="noStrike" cap="none" dirty="0" smtClean="0">
              <a:solidFill>
                <a:schemeClr val="dk1"/>
              </a:solidFill>
              <a:latin typeface="+mn-lt"/>
              <a:sym typeface="Calibri"/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dirty="0" smtClean="0">
                <a:latin typeface="+mn-lt"/>
              </a:rPr>
              <a:t>4.      В чем потенциал для дальнейшего роста?</a:t>
            </a:r>
            <a:endParaRPr lang="ru-RU" sz="1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39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251519" y="332656"/>
            <a:ext cx="8784976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</a:t>
            </a:r>
            <a:r>
              <a:rPr lang="ru-RU" sz="3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 2015 году </a:t>
            </a:r>
            <a:r>
              <a:rPr lang="ru-RU" sz="3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</a:t>
            </a:r>
            <a:r>
              <a:rPr lang="en-US" sz="3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России выросли </a:t>
            </a:r>
            <a:r>
              <a:rPr lang="ru-RU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результаты </a:t>
            </a:r>
            <a:r>
              <a:rPr lang="en-US" sz="3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PISA </a:t>
            </a:r>
            <a:r>
              <a:rPr lang="ru-RU" sz="3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почти по всем предметным областям</a:t>
            </a:r>
            <a:endParaRPr lang="ru-RU" sz="3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19" y="1743061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Р</a:t>
            </a:r>
            <a:r>
              <a:rPr lang="ru-RU" sz="2000" dirty="0" smtClean="0"/>
              <a:t>ост </a:t>
            </a:r>
            <a:r>
              <a:rPr lang="ru-RU" sz="2000" dirty="0" smtClean="0"/>
              <a:t>результатов по чтению и математике, но не по естествознанию</a:t>
            </a:r>
            <a:r>
              <a:rPr lang="en-US" sz="2000" dirty="0" smtClean="0"/>
              <a:t>. </a:t>
            </a:r>
            <a:r>
              <a:rPr lang="ru-RU" sz="2000" dirty="0" smtClean="0"/>
              <a:t>Мы достигли уровня ОЭСР</a:t>
            </a: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219990"/>
              </p:ext>
            </p:extLst>
          </p:nvPr>
        </p:nvGraphicFramePr>
        <p:xfrm>
          <a:off x="1115616" y="2636912"/>
          <a:ext cx="6768752" cy="3911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0171"/>
            <a:ext cx="8229600" cy="1143000"/>
          </a:xfrm>
        </p:spPr>
        <p:txBody>
          <a:bodyPr/>
          <a:lstStyle/>
          <a:p>
            <a:pPr algn="l"/>
            <a:r>
              <a:rPr lang="ru-RU" sz="3200" b="1" dirty="0" smtClean="0"/>
              <a:t>2: Сохраняется неравенство между городом и селом </a:t>
            </a:r>
            <a:endParaRPr lang="en-US" sz="3200" b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29875"/>
              </p:ext>
            </p:extLst>
          </p:nvPr>
        </p:nvGraphicFramePr>
        <p:xfrm>
          <a:off x="292295" y="2204864"/>
          <a:ext cx="8851705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332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224136"/>
          </a:xfrm>
        </p:spPr>
        <p:txBody>
          <a:bodyPr/>
          <a:lstStyle/>
          <a:p>
            <a:pPr algn="l"/>
            <a:r>
              <a:rPr lang="ru-RU" sz="3200" b="1" dirty="0" smtClean="0"/>
              <a:t>3: Сохраняется расслоение школ по культурным ресурсам </a:t>
            </a:r>
            <a:r>
              <a:rPr lang="ru-RU" sz="3200" b="1" dirty="0" smtClean="0"/>
              <a:t>семей</a:t>
            </a:r>
            <a:endParaRPr lang="en-US" sz="3200" b="1" dirty="0"/>
          </a:p>
        </p:txBody>
      </p:sp>
      <p:graphicFrame>
        <p:nvGraphicFramePr>
          <p:cNvPr id="6" name="Диаграмма 10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C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40117"/>
              </p:ext>
            </p:extLst>
          </p:nvPr>
        </p:nvGraphicFramePr>
        <p:xfrm>
          <a:off x="1331640" y="2942367"/>
          <a:ext cx="5994412" cy="3870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179512" y="1700808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Распределение классов по доле матерей с высшим образованием не по полюсам, а в некотором континууме</a:t>
            </a: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11% школ высокая доля матерей с высшим образованием (&gt;70%), в 27% школ низкая (&lt;30%).</a:t>
            </a: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Чем больше в школе доля учащихся, матери которых получили высшее образование, тем больше баллы по всем предметам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21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685787" y="4113800"/>
            <a:ext cx="7772400" cy="19794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dirty="0" smtClean="0"/>
              <a:t>1: ДИНАМИКА</a:t>
            </a:r>
            <a:r>
              <a:rPr lang="ru-RU" sz="4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РЕЗУЛЬТАТОВ</a:t>
            </a:r>
            <a:r>
              <a:rPr lang="en-US" sz="4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4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ДЕТЕЙ ИЗ СЕМЕЙ С РАЗНЫМИ КУЛЬТУРНЫМИ РЕСУРСАМИ </a:t>
            </a:r>
            <a:endParaRPr lang="ru-RU" sz="4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787" y="261348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endParaRPr sz="20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5366768"/>
              </p:ext>
            </p:extLst>
          </p:nvPr>
        </p:nvGraphicFramePr>
        <p:xfrm>
          <a:off x="827584" y="2204864"/>
          <a:ext cx="6912768" cy="5245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Shape 168"/>
          <p:cNvSpPr txBox="1">
            <a:spLocks noGrp="1"/>
          </p:cNvSpPr>
          <p:nvPr>
            <p:ph type="title"/>
          </p:nvPr>
        </p:nvSpPr>
        <p:spPr>
          <a:xfrm>
            <a:off x="323528" y="291109"/>
            <a:ext cx="8640959" cy="84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indent="-332740" algn="l">
              <a:lnSpc>
                <a:spcPct val="80000"/>
              </a:lnSpc>
              <a:spcBef>
                <a:spcPts val="600"/>
              </a:spcBef>
            </a:pPr>
            <a:r>
              <a:rPr lang="ru-RU" sz="2800" b="1" dirty="0"/>
              <a:t>В выборке и в популяции стало больше матерей с высшим </a:t>
            </a:r>
            <a:r>
              <a:rPr lang="ru-RU" sz="2800" b="1" dirty="0" smtClean="0"/>
              <a:t>образованием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281534"/>
            <a:ext cx="798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Культурные ресурсы семьи (напр., образование родителей) один из важных предикторов результатов учащихся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18204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1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E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293317"/>
              </p:ext>
            </p:extLst>
          </p:nvPr>
        </p:nvGraphicFramePr>
        <p:xfrm>
          <a:off x="107503" y="1844824"/>
          <a:ext cx="8574029" cy="2944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107504" y="49982"/>
            <a:ext cx="892899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Образование родителей важно для «поддержания» общего уровня результатов, но прирост результатов происходит у детей, чьи матери не </a:t>
            </a:r>
            <a:r>
              <a:rPr lang="ru-RU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получили высшего </a:t>
            </a:r>
            <a:r>
              <a:rPr lang="ru-RU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образования</a:t>
            </a:r>
            <a:endParaRPr lang="ru-RU"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9093" y="1484784"/>
            <a:ext cx="8532440" cy="3096344"/>
            <a:chOff x="-18487" y="1268760"/>
            <a:chExt cx="9054983" cy="2592288"/>
          </a:xfrm>
        </p:grpSpPr>
        <p:graphicFrame>
          <p:nvGraphicFramePr>
            <p:cNvPr id="8" name="Диаграмма 7">
              <a:extLst>
                <a:ext uri="{FF2B5EF4-FFF2-40B4-BE49-F238E27FC236}">
  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E00-00000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3274240"/>
                </p:ext>
              </p:extLst>
            </p:nvPr>
          </p:nvGraphicFramePr>
          <p:xfrm>
            <a:off x="-18487" y="1268760"/>
            <a:ext cx="3059830" cy="25922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2" name="Диаграмма 11">
              <a:extLst>
                <a:ext uri="{FF2B5EF4-FFF2-40B4-BE49-F238E27FC236}">
  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E00-00000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40095114"/>
                </p:ext>
              </p:extLst>
            </p:nvPr>
          </p:nvGraphicFramePr>
          <p:xfrm>
            <a:off x="2915816" y="1268760"/>
            <a:ext cx="3024336" cy="25922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3" name="Диаграмма 12">
              <a:extLst>
                <a:ext uri="{FF2B5EF4-FFF2-40B4-BE49-F238E27FC236}">
  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E00-00000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9344192"/>
                </p:ext>
              </p:extLst>
            </p:nvPr>
          </p:nvGraphicFramePr>
          <p:xfrm>
            <a:off x="5958178" y="1268760"/>
            <a:ext cx="3078318" cy="25685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0" name="Shape 152"/>
          <p:cNvSpPr txBox="1"/>
          <p:nvPr/>
        </p:nvSpPr>
        <p:spPr>
          <a:xfrm>
            <a:off x="251520" y="5138027"/>
            <a:ext cx="8784976" cy="14482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У 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детей с матерью с </a:t>
            </a:r>
            <a:r>
              <a:rPr lang="ru-RU" sz="1800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ВО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 результаты 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выше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. </a:t>
            </a:r>
            <a:r>
              <a:rPr lang="ru-RU" sz="1800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Но в 2011 </a:t>
            </a:r>
            <a:r>
              <a:rPr lang="mr-IN" sz="1800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–</a:t>
            </a:r>
            <a:r>
              <a:rPr lang="ru-RU" sz="1800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 2015 гг. их баллы не растут по всем предметам (в чтении незначимый прирост)</a:t>
            </a:r>
            <a:endParaRPr lang="ru-RU" sz="1800" b="0" i="0" u="none" strike="noStrike" cap="none" dirty="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Calibri"/>
            </a:endParaRPr>
          </a:p>
          <a:p>
            <a:pPr lvl="0" indent="-28575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У </a:t>
            </a:r>
            <a:r>
              <a:rPr lang="ru-RU" sz="1800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детей </a:t>
            </a:r>
            <a:r>
              <a:rPr lang="ru-RU" sz="1800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с матерью 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без 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ВО результаты 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растут 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по математике и чтению</a:t>
            </a:r>
          </a:p>
          <a:p>
            <a:pPr lvl="0" indent="-28575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По 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естествознанию баллы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PISA 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не растут 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ни у кого</a:t>
            </a:r>
            <a:endParaRPr lang="ru-RU" sz="1800" dirty="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4000" i="0" u="none" strike="noStrike" cap="none" smtClean="0">
                <a:solidFill>
                  <a:schemeClr val="dk1"/>
                </a:solidFill>
                <a:sym typeface="Calibri"/>
              </a:rPr>
              <a:t>2: РАЗРЫВ </a:t>
            </a:r>
            <a:r>
              <a:rPr lang="ru-RU" dirty="0" smtClean="0"/>
              <a:t>РЕЗУЛЬТАТОВ </a:t>
            </a:r>
            <a:r>
              <a:rPr lang="ru-RU" sz="4000" i="0" u="none" strike="noStrike" cap="none" dirty="0" smtClean="0">
                <a:solidFill>
                  <a:schemeClr val="dk1"/>
                </a:solidFill>
                <a:sym typeface="Calibri"/>
              </a:rPr>
              <a:t>МЕЖДУ </a:t>
            </a:r>
            <a:r>
              <a:rPr lang="ru-RU" sz="4000" i="0" u="none" strike="noStrike" cap="none" dirty="0">
                <a:solidFill>
                  <a:schemeClr val="dk1"/>
                </a:solidFill>
                <a:sym typeface="Calibri"/>
              </a:rPr>
              <a:t>НАСЕЛЕННЫМИ ПУНКТАМИ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endParaRPr sz="20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73344" y="404664"/>
            <a:ext cx="8078088" cy="89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-RU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2003 </a:t>
            </a:r>
            <a:r>
              <a:rPr lang="mr-IN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ru-RU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2015 СОКРАТИЛСЯ РАЗРЫВ МЕЖДУ НАСЕЛЕННЫМИ ПУНКТАМИ, НО НЕРАВЕНСТВО РЕЗУЛЬТАТОВ СОХРАНИЛОСЬ</a:t>
            </a:r>
            <a:endParaRPr lang="ru-RU" sz="3959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172848" y="1772816"/>
            <a:ext cx="8784976" cy="177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rtl="0">
              <a:spcBef>
                <a:spcPts val="600"/>
              </a:spcBef>
              <a:buSzPct val="25000"/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+mn-lt"/>
                <a:ea typeface="Calibri"/>
                <a:cs typeface="Calibri"/>
                <a:sym typeface="Calibri"/>
              </a:rPr>
              <a:t>В</a:t>
            </a:r>
            <a:r>
              <a:rPr lang="en-US" sz="1800" dirty="0" smtClean="0">
                <a:latin typeface="+mn-lt"/>
                <a:ea typeface="Calibri"/>
                <a:cs typeface="Calibri"/>
                <a:sym typeface="Calibri"/>
              </a:rPr>
              <a:t> 2003 </a:t>
            </a:r>
            <a:r>
              <a:rPr lang="ru-RU" sz="1800" dirty="0" smtClean="0">
                <a:latin typeface="+mn-lt"/>
                <a:ea typeface="Calibri"/>
                <a:cs typeface="Calibri"/>
                <a:sym typeface="Calibri"/>
              </a:rPr>
              <a:t>г. </a:t>
            </a:r>
            <a:r>
              <a:rPr lang="ru-RU" sz="1800" b="0" i="0" u="none" strike="noStrike" cap="none" dirty="0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расслоение 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было </a:t>
            </a:r>
            <a:r>
              <a:rPr lang="ru-RU" sz="1800" dirty="0">
                <a:latin typeface="+mn-lt"/>
                <a:ea typeface="Calibri"/>
                <a:cs typeface="Calibri"/>
                <a:sym typeface="Calibri"/>
              </a:rPr>
              <a:t>рассредоточено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ru-RU" sz="1800" b="0" i="0" u="none" strike="noStrike" cap="none" dirty="0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к 2015 г. 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появилось 2 центра</a:t>
            </a:r>
            <a:r>
              <a:rPr lang="ru-RU" sz="1800" b="0" i="0" u="none" strike="noStrike" cap="none" dirty="0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lang="ru-RU" sz="1800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rtl="0">
              <a:spcBef>
                <a:spcPts val="600"/>
              </a:spcBef>
              <a:buSzPct val="25000"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В городах-</a:t>
            </a:r>
            <a:r>
              <a:rPr lang="ru-RU" sz="1800" dirty="0" err="1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миллионниках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баллы не растут (</a:t>
            </a:r>
            <a:r>
              <a:rPr lang="ru-RU" sz="1800" dirty="0" err="1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искл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. чтение)</a:t>
            </a:r>
          </a:p>
          <a:p>
            <a:pPr marL="342900" marR="0" lvl="0" indent="-342900" rtl="0">
              <a:spcBef>
                <a:spcPts val="600"/>
              </a:spcBef>
              <a:buSzPct val="25000"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Разрыв </a:t>
            </a:r>
            <a:r>
              <a:rPr lang="ru-RU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сократился за счет 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прироста в остальных </a:t>
            </a:r>
            <a:r>
              <a:rPr lang="ru-RU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населенных 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пунктах.</a:t>
            </a:r>
            <a:endParaRPr lang="ru-RU" sz="1800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2848" y="3212976"/>
            <a:ext cx="8964488" cy="3456384"/>
            <a:chOff x="1" y="980728"/>
            <a:chExt cx="9133754" cy="2952328"/>
          </a:xfrm>
        </p:grpSpPr>
        <p:graphicFrame>
          <p:nvGraphicFramePr>
            <p:cNvPr id="9" name="Диаграмма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06767307"/>
                </p:ext>
              </p:extLst>
            </p:nvPr>
          </p:nvGraphicFramePr>
          <p:xfrm>
            <a:off x="1" y="980728"/>
            <a:ext cx="2517137" cy="28803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1" name="Диаграмма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40272231"/>
                </p:ext>
              </p:extLst>
            </p:nvPr>
          </p:nvGraphicFramePr>
          <p:xfrm>
            <a:off x="2596036" y="980728"/>
            <a:ext cx="2592288" cy="29523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2" name="Диаграмма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12783656"/>
                </p:ext>
              </p:extLst>
            </p:nvPr>
          </p:nvGraphicFramePr>
          <p:xfrm>
            <a:off x="5241118" y="980728"/>
            <a:ext cx="3892637" cy="29523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826</Words>
  <Application>Microsoft Office PowerPoint</Application>
  <PresentationFormat>On-screen Show (4:3)</PresentationFormat>
  <Paragraphs>83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Динамика образовательных результатов и неравенства в России. По данным PISA</vt:lpstr>
      <vt:lpstr>1: К 2015 году в России выросли результаты PISA почти по всем предметным областям</vt:lpstr>
      <vt:lpstr>2: Сохраняется неравенство между городом и селом </vt:lpstr>
      <vt:lpstr>3: Сохраняется расслоение школ по культурным ресурсам семей</vt:lpstr>
      <vt:lpstr>1: ДИНАМИКА РЕЗУЛЬТАТОВ ДЕТЕЙ ИЗ СЕМЕЙ С РАЗНЫМИ КУЛЬТУРНЫМИ РЕСУРСАМИ </vt:lpstr>
      <vt:lpstr>В выборке и в популяции стало больше матерей с высшим образованием</vt:lpstr>
      <vt:lpstr>Образование родителей важно для «поддержания» общего уровня результатов, но прирост результатов происходит у детей, чьи матери не получили высшего образования</vt:lpstr>
      <vt:lpstr>2: РАЗРЫВ РЕЗУЛЬТАТОВ МЕЖДУ НАСЕЛЕННЫМИ ПУНКТАМИ</vt:lpstr>
      <vt:lpstr>В 2003 – 2015 СОКРАТИЛСЯ РАЗРЫВ МЕЖДУ НАСЕЛЕННЫМИ ПУНКТАМИ, НО НЕРАВЕНСТВО РЕЗУЛЬТАТОВ СОХРАНИЛОСЬ</vt:lpstr>
      <vt:lpstr>Динамика доли учащихся с разным уровнем образования матери по типу населенного пункта</vt:lpstr>
      <vt:lpstr>3: СОЦИАЛЬНОЕ РАССЛОЕНИЕ ШКОЛ</vt:lpstr>
      <vt:lpstr>Как менялась социальная композиция школ?</vt:lpstr>
      <vt:lpstr>Несколько типов образовательных ситуаций на стыке типа местности и культурных ресурсов семьи </vt:lpstr>
      <vt:lpstr>Гипотезы и вопросы для обсуждения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Динамика образовательных результатов и неравенства в России. По данным TIMSS и PISA</dc:title>
  <dc:creator>Kirill Vasiliev</dc:creator>
  <cp:lastModifiedBy>Kirill Vasiliev</cp:lastModifiedBy>
  <cp:revision>117</cp:revision>
  <cp:lastPrinted>2017-04-10T11:03:53Z</cp:lastPrinted>
  <dcterms:modified xsi:type="dcterms:W3CDTF">2017-04-11T07:05:49Z</dcterms:modified>
</cp:coreProperties>
</file>