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4" d="100"/>
          <a:sy n="74" d="100"/>
        </p:scale>
        <p:origin x="-37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609600" y="3699804"/>
            <a:ext cx="110744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609600" y="1433732"/>
            <a:ext cx="110744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951501" y="3550126"/>
            <a:ext cx="39624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6278099" y="3550126"/>
            <a:ext cx="39624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6053797" y="3526302"/>
            <a:ext cx="6096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E3CD9-E7CC-4AD9-A83B-FA9CB170B60F}" type="datetimeFigureOut">
              <a:rPr lang="ru-RU" smtClean="0"/>
              <a:pPr/>
              <a:t>13.03.2019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2D1DD75-6CD4-4C97-A717-931D720578B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E3CD9-E7CC-4AD9-A83B-FA9CB170B60F}" type="datetimeFigureOut">
              <a:rPr lang="ru-RU" smtClean="0"/>
              <a:pPr/>
              <a:t>13.03.2019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1DD75-6CD4-4C97-A717-931D720578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E3CD9-E7CC-4AD9-A83B-FA9CB170B60F}" type="datetimeFigureOut">
              <a:rPr lang="ru-RU" smtClean="0"/>
              <a:pPr/>
              <a:t>13.03.2019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1DD75-6CD4-4C97-A717-931D720578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609600" y="1524000"/>
            <a:ext cx="109728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1AE3CD9-E7CC-4AD9-A83B-FA9CB170B60F}" type="datetimeFigureOut">
              <a:rPr lang="ru-RU" smtClean="0"/>
              <a:pPr/>
              <a:t>13.03.2019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2D1DD75-6CD4-4C97-A717-931D720578B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E3CD9-E7CC-4AD9-A83B-FA9CB170B60F}" type="datetimeFigureOut">
              <a:rPr lang="ru-RU" smtClean="0"/>
              <a:pPr/>
              <a:t>13.03.2019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1DD75-6CD4-4C97-A717-931D720578B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3505200"/>
            <a:ext cx="105664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4958864"/>
            <a:ext cx="105664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914400" y="4916993"/>
            <a:ext cx="105664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E3CD9-E7CC-4AD9-A83B-FA9CB170B60F}" type="datetimeFigureOut">
              <a:rPr lang="ru-RU" smtClean="0"/>
              <a:pPr/>
              <a:t>13.03.2019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1DD75-6CD4-4C97-A717-931D720578B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>
          <a:xfrm>
            <a:off x="609600" y="1524000"/>
            <a:ext cx="5413248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6197600" y="1524000"/>
            <a:ext cx="5413248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1DD75-6CD4-4C97-A717-931D720578B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E3CD9-E7CC-4AD9-A83B-FA9CB170B60F}" type="datetimeFigureOut">
              <a:rPr lang="ru-RU" smtClean="0"/>
              <a:pPr/>
              <a:t>13.03.2019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399593"/>
            <a:ext cx="5386917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Объект 31"/>
          <p:cNvSpPr>
            <a:spLocks noGrp="1"/>
          </p:cNvSpPr>
          <p:nvPr>
            <p:ph sz="half" idx="2"/>
          </p:nvPr>
        </p:nvSpPr>
        <p:spPr>
          <a:xfrm>
            <a:off x="609600" y="2201896"/>
            <a:ext cx="53848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Объект 33"/>
          <p:cNvSpPr>
            <a:spLocks noGrp="1"/>
          </p:cNvSpPr>
          <p:nvPr>
            <p:ph sz="quarter" idx="4"/>
          </p:nvPr>
        </p:nvSpPr>
        <p:spPr>
          <a:xfrm>
            <a:off x="6199717" y="2201896"/>
            <a:ext cx="53848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6197600" y="1399593"/>
            <a:ext cx="5386917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750593" y="2180219"/>
            <a:ext cx="499872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6339840" y="2180219"/>
            <a:ext cx="499872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E3CD9-E7CC-4AD9-A83B-FA9CB170B60F}" type="datetimeFigureOut">
              <a:rPr lang="ru-RU" smtClean="0"/>
              <a:pPr/>
              <a:t>13.03.2019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1DD75-6CD4-4C97-A717-931D720578B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E3CD9-E7CC-4AD9-A83B-FA9CB170B60F}" type="datetimeFigureOut">
              <a:rPr lang="ru-RU" smtClean="0"/>
              <a:pPr/>
              <a:t>13.03.2019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1DD75-6CD4-4C97-A717-931D720578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Объект 28"/>
          <p:cNvSpPr>
            <a:spLocks noGrp="1"/>
          </p:cNvSpPr>
          <p:nvPr>
            <p:ph sz="quarter" idx="1"/>
          </p:nvPr>
        </p:nvSpPr>
        <p:spPr>
          <a:xfrm>
            <a:off x="609600" y="457200"/>
            <a:ext cx="83312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042400" y="1600200"/>
            <a:ext cx="2645664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9042400" y="457200"/>
            <a:ext cx="26416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1AE3CD9-E7CC-4AD9-A83B-FA9CB170B60F}" type="datetimeFigureOut">
              <a:rPr lang="ru-RU" smtClean="0"/>
              <a:pPr/>
              <a:t>13.03.2019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2D1DD75-6CD4-4C97-A717-931D720578B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39200" y="457200"/>
            <a:ext cx="2743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09600" y="457200"/>
            <a:ext cx="80264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839200" y="1600200"/>
            <a:ext cx="27432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E3CD9-E7CC-4AD9-A83B-FA9CB170B60F}" type="datetimeFigureOut">
              <a:rPr lang="ru-RU" smtClean="0"/>
              <a:pPr/>
              <a:t>13.03.2019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2D1DD75-6CD4-4C97-A717-931D720578B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609600" y="1447800"/>
            <a:ext cx="109728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7721600" y="6203667"/>
            <a:ext cx="34544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1AE3CD9-E7CC-4AD9-A83B-FA9CB170B60F}" type="datetimeFigureOut">
              <a:rPr lang="ru-RU" smtClean="0"/>
              <a:pPr/>
              <a:t>13.03.2019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844800" y="6203667"/>
            <a:ext cx="47752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11214100" y="6181531"/>
            <a:ext cx="8128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2D1DD75-6CD4-4C97-A717-931D720578B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96900"/>
            <a:ext cx="5067300" cy="3898900"/>
          </a:xfrm>
        </p:spPr>
        <p:txBody>
          <a:bodyPr>
            <a:normAutofit/>
          </a:bodyPr>
          <a:lstStyle/>
          <a:p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08" b="5408"/>
          <a:stretch>
            <a:fillRect/>
          </a:stretch>
        </p:blipFill>
        <p:spPr>
          <a:xfrm>
            <a:off x="373486" y="0"/>
            <a:ext cx="11294772" cy="6045105"/>
          </a:xfrm>
        </p:spPr>
      </p:pic>
      <p:sp>
        <p:nvSpPr>
          <p:cNvPr id="3" name="Подзаголовок 2"/>
          <p:cNvSpPr>
            <a:spLocks noGrp="1"/>
          </p:cNvSpPr>
          <p:nvPr>
            <p:ph type="body" sz="half" idx="2"/>
          </p:nvPr>
        </p:nvSpPr>
        <p:spPr>
          <a:xfrm>
            <a:off x="4649273" y="6117464"/>
            <a:ext cx="5988674" cy="386365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Профессор С.М.  Климова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238419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Кем для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русской культуры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являются Л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Толстой и Ф. Достоевский: антиподы, «противоположные близнецы», «две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крайности» или другое.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Могли бы они «быть в культуре» друг без друга? Изменилась бы русская жизнь, не будь одного из них… </a:t>
            </a:r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Тезис: Л. Толстой и Ф. Достоевский – «русская» антиномия: </a:t>
            </a:r>
            <a:r>
              <a:rPr lang="ru-RU" sz="2000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anose="02010803020104030203" pitchFamily="2" charset="-79"/>
              </a:rPr>
              <a:t>олицетворенная </a:t>
            </a:r>
            <a:r>
              <a:rPr lang="ru-RU" sz="2000" spc="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anose="02010803020104030203" pitchFamily="2" charset="-79"/>
              </a:rPr>
              <a:t>русская мысль с ее крайностями и </a:t>
            </a:r>
            <a:r>
              <a:rPr lang="ru-RU" sz="2000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anose="02010803020104030203" pitchFamily="2" charset="-79"/>
              </a:rPr>
              <a:t>противоположностями; </a:t>
            </a:r>
            <a:r>
              <a:rPr lang="ru-RU" sz="2000" spc="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anose="02010803020104030203" pitchFamily="2" charset="-79"/>
              </a:rPr>
              <a:t>вне </a:t>
            </a:r>
            <a:r>
              <a:rPr lang="ru-RU" sz="2000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anose="02010803020104030203" pitchFamily="2" charset="-79"/>
              </a:rPr>
              <a:t>этих мыслителей России нет и не могло быть, но «вместе </a:t>
            </a:r>
            <a:r>
              <a:rPr lang="ru-RU" sz="2000" spc="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anose="02010803020104030203" pitchFamily="2" charset="-79"/>
              </a:rPr>
              <a:t>им не сойтись </a:t>
            </a:r>
            <a:r>
              <a:rPr lang="ru-RU" sz="2000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anose="02010803020104030203" pitchFamily="2" charset="-79"/>
              </a:rPr>
              <a:t>вовек». </a:t>
            </a:r>
            <a:endParaRPr lang="ru-RU" sz="2000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haroni" panose="02010803020104030203" pitchFamily="2" charset="-79"/>
            </a:endParaRPr>
          </a:p>
          <a:p>
            <a:pPr marL="0" indent="0">
              <a:buNone/>
            </a:pP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Тема 1.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501278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954" y="287868"/>
            <a:ext cx="8761413" cy="70696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Биография антиподов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0" y="1584101"/>
            <a:ext cx="6119812" cy="5159599"/>
          </a:xfrm>
        </p:spPr>
        <p:txBody>
          <a:bodyPr>
            <a:noAutofit/>
          </a:bodyPr>
          <a:lstStyle/>
          <a:p>
            <a:pPr>
              <a:lnSpc>
                <a:spcPts val="1680"/>
              </a:lnSpc>
              <a:spcBef>
                <a:spcPts val="0"/>
              </a:spcBef>
            </a:pPr>
            <a:r>
              <a:rPr lang="ru-RU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Лев Толстой</a:t>
            </a:r>
          </a:p>
          <a:p>
            <a:pPr>
              <a:lnSpc>
                <a:spcPts val="1680"/>
              </a:lnSpc>
              <a:spcBef>
                <a:spcPts val="0"/>
              </a:spcBef>
            </a:pPr>
            <a:r>
              <a:rPr lang="ru-RU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Богат</a:t>
            </a:r>
            <a:r>
              <a:rPr lang="ru-RU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lnSpc>
                <a:spcPts val="1680"/>
              </a:lnSpc>
              <a:spcBef>
                <a:spcPts val="0"/>
              </a:spcBef>
            </a:pPr>
            <a:r>
              <a:rPr lang="ru-RU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Граф;</a:t>
            </a:r>
          </a:p>
          <a:p>
            <a:pPr>
              <a:lnSpc>
                <a:spcPts val="1680"/>
              </a:lnSpc>
              <a:spcBef>
                <a:spcPts val="0"/>
              </a:spcBef>
            </a:pPr>
            <a:r>
              <a:rPr lang="ru-RU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Литература как свободная потребность</a:t>
            </a:r>
            <a:r>
              <a:rPr lang="ru-RU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680"/>
              </a:lnSpc>
              <a:spcBef>
                <a:spcPts val="0"/>
              </a:spcBef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«Счастливо-несчастный брак» (13 рожденных детей, жизнь в богатом имении, крепкое хозяйство, слава и признание);</a:t>
            </a:r>
          </a:p>
          <a:p>
            <a:pPr>
              <a:lnSpc>
                <a:spcPts val="1680"/>
              </a:lnSpc>
              <a:spcBef>
                <a:spcPts val="0"/>
              </a:spcBef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двух войнах: Кавказ и Севастополь, педагогические эксперименты; свободное творчество;</a:t>
            </a:r>
          </a:p>
          <a:p>
            <a:pPr>
              <a:lnSpc>
                <a:spcPts val="1680"/>
              </a:lnSpc>
              <a:spcBef>
                <a:spcPts val="0"/>
              </a:spcBef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«Зачатки» высшего образования: учеба на восточном отделении философского ф-та Казанского ун-та, затем юридический ф-т (бросил);</a:t>
            </a:r>
          </a:p>
          <a:p>
            <a:pPr>
              <a:lnSpc>
                <a:spcPts val="1680"/>
              </a:lnSpc>
              <a:spcBef>
                <a:spcPts val="0"/>
              </a:spcBef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Вне партий, вне государственной деятельности; труд помещика, писателя, отца, педагога, философа и т.д.</a:t>
            </a:r>
          </a:p>
          <a:p>
            <a:pPr>
              <a:lnSpc>
                <a:spcPts val="1680"/>
              </a:lnSpc>
              <a:spcBef>
                <a:spcPts val="0"/>
              </a:spcBef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Здоров;</a:t>
            </a:r>
            <a:endPara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680"/>
              </a:lnSpc>
              <a:spcBef>
                <a:spcPts val="0"/>
              </a:spcBef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Уход и смерть в «</a:t>
            </a:r>
            <a:r>
              <a:rPr lang="ru-RU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междумирии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 – экзистенциальная «смерть бездомного бродяги на дороге».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6490952" y="1532586"/>
            <a:ext cx="5167648" cy="5325414"/>
          </a:xfrm>
        </p:spPr>
        <p:txBody>
          <a:bodyPr>
            <a:noAutofit/>
          </a:bodyPr>
          <a:lstStyle/>
          <a:p>
            <a:pPr>
              <a:lnSpc>
                <a:spcPts val="1680"/>
              </a:lnSpc>
              <a:spcBef>
                <a:spcPts val="0"/>
              </a:spcBef>
            </a:pPr>
            <a:r>
              <a:rPr lang="ru-RU" sz="20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Федор Достоевский</a:t>
            </a:r>
          </a:p>
          <a:p>
            <a:pPr>
              <a:lnSpc>
                <a:spcPts val="1680"/>
              </a:lnSpc>
              <a:spcBef>
                <a:spcPts val="0"/>
              </a:spcBef>
            </a:pP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Беден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lnSpc>
                <a:spcPts val="1680"/>
              </a:lnSpc>
              <a:spcBef>
                <a:spcPts val="0"/>
              </a:spcBef>
            </a:pP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Дворянин-разночинец;</a:t>
            </a:r>
          </a:p>
          <a:p>
            <a:pPr>
              <a:lnSpc>
                <a:spcPts val="1680"/>
              </a:lnSpc>
              <a:spcBef>
                <a:spcPts val="0"/>
              </a:spcBef>
            </a:pP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Литература как заработок («умственный пролетарий»);</a:t>
            </a:r>
          </a:p>
          <a:p>
            <a:pPr>
              <a:lnSpc>
                <a:spcPts val="1680"/>
              </a:lnSpc>
              <a:spcBef>
                <a:spcPts val="0"/>
              </a:spcBef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Два брака, сильная любовная страсть (А. Суслова); 3 рожденных детей; мытарства по загранице, бегство от долгов, бездомность, трудный путь к признанию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страсть к рулетке;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680"/>
              </a:lnSpc>
              <a:spcBef>
                <a:spcPts val="0"/>
              </a:spcBef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кружке М. Петрашевского; острог, осуждение и каторга; служба рядовым в Семипалатинске;</a:t>
            </a:r>
          </a:p>
          <a:p>
            <a:pPr>
              <a:lnSpc>
                <a:spcPts val="1680"/>
              </a:lnSpc>
              <a:spcBef>
                <a:spcPts val="0"/>
              </a:spcBef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Приверженность журналистике; создание теоретического направления «почвенничество», неудачное изд-во журналов «Эпоха» и «Время»;</a:t>
            </a:r>
          </a:p>
          <a:p>
            <a:pPr>
              <a:lnSpc>
                <a:spcPts val="1680"/>
              </a:lnSpc>
              <a:spcBef>
                <a:spcPts val="0"/>
              </a:spcBef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Эпилепсия; 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680"/>
              </a:lnSpc>
              <a:spcBef>
                <a:spcPts val="0"/>
              </a:spcBef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Праведная кончина православного писателя; культ религиозного почитания и мифология смерти.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946414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0" y="1068947"/>
            <a:ext cx="11582400" cy="5789054"/>
          </a:xfrm>
        </p:spPr>
        <p:txBody>
          <a:bodyPr>
            <a:norm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Кризис лого (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рацио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центризма; недоверие к разуму рождает новые способы понимания; 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Кризис рационализма – это и кризис христианства: рационализированное «тело» религии разрывали «стервятники» – нигилисты, материалисты, позитивисты и т.д.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Толстой и Достоевский – «спасатели Христа и веры»; 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Достоевский: «верую, ибо абсурдно»;           Толстой: «верую, чтобы понимать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Христос есть Бог и Путь спасения:	         Христос – Человек и путь жизни;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Страдание как идеал				Любовь как смысл жизни;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литература как «художественно-образное философствование»: Толстой и Достоевский – философы, избравшие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путь литературы и художественного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языка;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Преимущество литературной формы философии:  кроме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голого понятия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(концепта) есть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который вбирает в себя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идею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автора,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 и героя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возникает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смыслоообраз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конкретная идея (В.Ф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Асмус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 -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новое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философское знание.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Ее суть в создании «художественной  картины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жизни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(русская философия),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отраженной  в произведении как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таковом, но отличной как от содержания произведения, так и замысла автора.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Подпольный человек как борец с логикой закона (2+2 =4)  Иван Ильич как борец с логикой закона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25003" y="152400"/>
            <a:ext cx="11157397" cy="865031"/>
          </a:xfrm>
        </p:spPr>
        <p:txBody>
          <a:bodyPr/>
          <a:lstStyle/>
          <a:p>
            <a:r>
              <a:rPr lang="ru-RU" dirty="0" smtClean="0"/>
              <a:t>Тема2. «Люди одной эпохи»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492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6671" y="1"/>
            <a:ext cx="9349698" cy="669700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/>
              <a:t>Тема 3. Народность – патриотизм-война и мир</a:t>
            </a:r>
            <a:endParaRPr lang="ru-RU" sz="3200" dirty="0"/>
          </a:p>
        </p:txBody>
      </p:sp>
      <p:sp>
        <p:nvSpPr>
          <p:cNvPr id="8" name="Объект 7"/>
          <p:cNvSpPr>
            <a:spLocks noGrp="1"/>
          </p:cNvSpPr>
          <p:nvPr>
            <p:ph sz="half" idx="1"/>
          </p:nvPr>
        </p:nvSpPr>
        <p:spPr>
          <a:xfrm>
            <a:off x="270455" y="759855"/>
            <a:ext cx="6061331" cy="5782613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Л. ТОЛСТОЙ</a:t>
            </a:r>
          </a:p>
          <a:p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Народ – крестьянство;</a:t>
            </a:r>
          </a:p>
          <a:p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Культ русского человека- труженика. В основном – образ крестьянина или простого воина-защитника;</a:t>
            </a:r>
          </a:p>
          <a:p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Религиозность народа не в «миссиях</a:t>
            </a: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», </a:t>
            </a: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 в нравственной жизни по-божески (читай – по-человечески);</a:t>
            </a:r>
          </a:p>
          <a:p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Жить в Боге – значит иметь </a:t>
            </a:r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милосердие, сострадание и жалость друг к другу </a:t>
            </a: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(эти составляющие этики забыты, </a:t>
            </a:r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прежде всего, государством, церковью, властями и </a:t>
            </a: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«просвещенными» </a:t>
            </a:r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людьми</a:t>
            </a: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</a:t>
            </a:r>
          </a:p>
          <a:p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Патриотизм – «прибежище негодяев»;  «производит войну», поэтому подлежит уничтожению; пацифизм – вот единственная всечеловеческая (не русская) идея! </a:t>
            </a:r>
          </a:p>
          <a:p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Любая война – ложь и зло патриотических лозунгов: но есть еще мир войны – </a:t>
            </a:r>
            <a:r>
              <a:rPr lang="ru-RU" sz="1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Полемос</a:t>
            </a: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это способность и право народов защитить свою независимость («Хаджи Мурат», «Рубка леса»)</a:t>
            </a:r>
          </a:p>
          <a:p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Исповедание христианства  без христианской жизни – лицемерие!    Л. Толстой. «Патриотизм и мир»</a:t>
            </a:r>
          </a:p>
          <a:p>
            <a:endPara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Объект 8"/>
          <p:cNvSpPr>
            <a:spLocks noGrp="1"/>
          </p:cNvSpPr>
          <p:nvPr>
            <p:ph sz="half" idx="2"/>
          </p:nvPr>
        </p:nvSpPr>
        <p:spPr>
          <a:xfrm>
            <a:off x="6272011" y="734097"/>
            <a:ext cx="5919989" cy="5859886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Ф. ДОСТОЕВСКИЙ</a:t>
            </a:r>
          </a:p>
          <a:p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Народ- меньше крестьяне, больше городские люмпены: разночинцы, студенты, «институтки» и т.д. ;</a:t>
            </a:r>
          </a:p>
          <a:p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Патриотизм носит ярко выраженный религиозный – православный оттенок;</a:t>
            </a:r>
          </a:p>
          <a:p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Русская идея! – всемирная отзывчивость- Россия – спасительница </a:t>
            </a:r>
            <a:r>
              <a:rPr lang="ru-RU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братьев-славян:</a:t>
            </a:r>
          </a:p>
          <a:p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Патриотизм как борьба за Всеславянский мир; борьба за возвращение православных территорий (Балканы); </a:t>
            </a:r>
          </a:p>
          <a:p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Война как патриотическое спасение братских  народов – спасение православия и оппонирование Западу и его экспансии;</a:t>
            </a:r>
          </a:p>
          <a:p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Мифотворчество Достоевского о русском народе – Богоносце – исток «</a:t>
            </a:r>
            <a:r>
              <a:rPr lang="ru-RU" sz="1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близнечного</a:t>
            </a: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мифа» о «недостойных» народах;</a:t>
            </a:r>
          </a:p>
          <a:p>
            <a:pPr marL="0" indent="0">
              <a:buNone/>
            </a:pP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Ф. Достоевский. «Дневники писателя» ( о событиях войны на Балканах, рассуждения о «русской идее</a:t>
            </a: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») – чувство всемирной отзывчивости – русская идея </a:t>
            </a:r>
            <a:endPara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9471996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152" y="0"/>
            <a:ext cx="11603865" cy="745152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Тема4. 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Трактовка человека, его жизни и смерти – пути расхождения. Человек и церковь, человек и вера, святые и страстные, «непротивление злу насилием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 - две интерпретации. 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0" y="759855"/>
            <a:ext cx="5795492" cy="6098146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1600" b="1" u="sng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Толстой</a:t>
            </a:r>
          </a:p>
          <a:p>
            <a:pPr>
              <a:spcBef>
                <a:spcPts val="0"/>
              </a:spcBef>
            </a:pP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 «христианский» писатель создает образы, спасающихся в церкви личностей (Наташа Ростова, Марья Болконская, Катюша Маслова и т.д.); образы полноценных личностей; православная символика и атрибутика; святость народной жизни;</a:t>
            </a:r>
          </a:p>
          <a:p>
            <a:pPr>
              <a:spcBef>
                <a:spcPts val="0"/>
              </a:spcBef>
            </a:pP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Толстой отлучен; </a:t>
            </a:r>
          </a:p>
          <a:p>
            <a:pPr>
              <a:spcBef>
                <a:spcPts val="0"/>
              </a:spcBef>
            </a:pP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 Церкви у Толстого не совпадает с институтом РПЦ; Церковь – идеал и жить религиозно – это жить по Христу – исполнять (практически) заповеди любви и непротивления;</a:t>
            </a:r>
          </a:p>
          <a:p>
            <a:pPr>
              <a:spcBef>
                <a:spcPts val="0"/>
              </a:spcBef>
            </a:pP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Деятельная любовь – совпадение веры и дела; личное переживание божьих заповедей; «непротивление злу насилием» не равнозначно всепрощению зла;</a:t>
            </a:r>
          </a:p>
          <a:p>
            <a:pPr>
              <a:spcBef>
                <a:spcPts val="0"/>
              </a:spcBef>
            </a:pP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Категорически против </a:t>
            </a:r>
            <a:r>
              <a:rPr lang="ru-RU" sz="1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мифологизации</a:t>
            </a: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христианства: мы никогда не жили по Его заповедям, чтобы простить убийцу. Христианин не будет молча смотреть, как травят ребенка: он разрушит ложь самой идеи, главное – поступок – жить со Христом в душе.  Христианство – столп Истины, его заповеди надо принять как идеал и ими мерить свою жизнь, а не оправдывать любое преступление наличием Его образа в душе.  </a:t>
            </a:r>
          </a:p>
          <a:p>
            <a:pPr>
              <a:spcBef>
                <a:spcPts val="0"/>
              </a:spcBef>
            </a:pPr>
            <a:endPara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743977" y="721218"/>
            <a:ext cx="6448024" cy="5886616"/>
          </a:xfrm>
        </p:spPr>
        <p:txBody>
          <a:bodyPr>
            <a:normAutofit fontScale="25000" lnSpcReduction="20000"/>
          </a:bodyPr>
          <a:lstStyle/>
          <a:p>
            <a:r>
              <a:rPr lang="ru-RU" sz="7200" b="1" u="sng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Достоевский </a:t>
            </a:r>
          </a:p>
          <a:p>
            <a:r>
              <a:rPr lang="ru-RU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Идеал православного человека </a:t>
            </a:r>
            <a:r>
              <a:rPr lang="ru-RU" sz="7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без единого примера </a:t>
            </a:r>
            <a:r>
              <a:rPr lang="ru-RU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цельной личности; все образы искажены «страстями» и «патологиями»; феномен «страстного страстотерпца» (Сонечка, Мармеладова, Митя Карамазов, кн. Мышкин и т.д.); отсутствие православной символики и образа церкви;</a:t>
            </a:r>
          </a:p>
          <a:p>
            <a:r>
              <a:rPr lang="ru-RU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Достоевский прославлен церковью; признает идеал РПЦ; при этом, подобно всем оппонентам Толстого считает, что «человек - поле битвы добра и зла» и зачастую он «слаб, чтобы жить </a:t>
            </a:r>
            <a:r>
              <a:rPr lang="ru-RU" sz="7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по-Божьи</a:t>
            </a:r>
            <a:r>
              <a:rPr lang="ru-RU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»; </a:t>
            </a:r>
          </a:p>
          <a:p>
            <a:r>
              <a:rPr lang="ru-RU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Чувство тотальной вины (рассказ о замученном ребенке – попытка всех сделать «сумасшедшим генералом»): так исполнимо ли христианство? </a:t>
            </a:r>
          </a:p>
          <a:p>
            <a:r>
              <a:rPr lang="ru-RU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Достоевский-психолог; уводит христианство внутрь личной вины и ответственности, оставляя безнаказанным внешнее насилие и тотальную ложь. Он довольно пострадал за социалистические идеи, и теперь найти в каждом убийце Бога – вот его заповедь любви и непротивления. </a:t>
            </a:r>
          </a:p>
          <a:p>
            <a:r>
              <a:rPr lang="ru-RU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Мифология идей и подчинение чувств и переживаний выдуманным идеям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564750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4800" y="736600"/>
            <a:ext cx="11747500" cy="1200329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чем вечная актуальность</a:t>
            </a:r>
          </a:p>
          <a:p>
            <a:pPr algn="ctr"/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Ф. Достоевского и Л. Толстого</a:t>
            </a:r>
          </a:p>
          <a:p>
            <a:pPr algn="ctr"/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 ответили Достоевский и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Толстой 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вопрос  о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смысле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жизни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321293775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249</TotalTime>
  <Words>1036</Words>
  <Application>Microsoft Office PowerPoint</Application>
  <PresentationFormat>Произвольный</PresentationFormat>
  <Paragraphs>68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Бумажная</vt:lpstr>
      <vt:lpstr>Презентация PowerPoint</vt:lpstr>
      <vt:lpstr>Тема 1. </vt:lpstr>
      <vt:lpstr>Биография антиподов</vt:lpstr>
      <vt:lpstr>Тема2. «Люди одной эпохи» </vt:lpstr>
      <vt:lpstr>Тема 3. Народность – патриотизм-война и мир</vt:lpstr>
      <vt:lpstr>Тема4. Трактовка человека, его жизни и смерти – пути расхождения. Человек и церковь, человек и вера, святые и страстные, «непротивление злу насилием» - две интерпретации. 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Л. Толстой и Ф. Достоевский: «вечные спутники»: проблемная лекция-дискуссия</dc:title>
  <dc:creator>Sveta_Klimova</dc:creator>
  <cp:lastModifiedBy>Пользователь Windows</cp:lastModifiedBy>
  <cp:revision>46</cp:revision>
  <dcterms:created xsi:type="dcterms:W3CDTF">2014-11-12T12:33:37Z</dcterms:created>
  <dcterms:modified xsi:type="dcterms:W3CDTF">2019-03-13T11:27:36Z</dcterms:modified>
</cp:coreProperties>
</file>