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2" r:id="rId5"/>
    <p:sldId id="259" r:id="rId6"/>
    <p:sldId id="261" r:id="rId7"/>
    <p:sldId id="263" r:id="rId8"/>
    <p:sldId id="264" r:id="rId9"/>
    <p:sldId id="266" r:id="rId10"/>
    <p:sldId id="269"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43EF"/>
    <a:srgbClr val="271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B12BFDF-FAE4-4971-802E-319514E59867}" type="datetimeFigureOut">
              <a:rPr lang="ru-RU" smtClean="0"/>
              <a:t>20.05.2019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F47144-C094-409F-BB93-CE092D8E89A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B12BFDF-FAE4-4971-802E-319514E59867}" type="datetimeFigureOut">
              <a:rPr lang="ru-RU" smtClean="0"/>
              <a:t>20.05.2019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F47144-C094-409F-BB93-CE092D8E89A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B12BFDF-FAE4-4971-802E-319514E59867}" type="datetimeFigureOut">
              <a:rPr lang="ru-RU" smtClean="0"/>
              <a:t>20.05.2019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F47144-C094-409F-BB93-CE092D8E89A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12BFDF-FAE4-4971-802E-319514E59867}" type="datetimeFigureOut">
              <a:rPr lang="ru-RU" smtClean="0"/>
              <a:t>20.05.2019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F47144-C094-409F-BB93-CE092D8E89A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FB12BFDF-FAE4-4971-802E-319514E59867}" type="datetimeFigureOut">
              <a:rPr lang="ru-RU" smtClean="0"/>
              <a:t>20.05.2019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F47144-C094-409F-BB93-CE092D8E89A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B12BFDF-FAE4-4971-802E-319514E59867}" type="datetimeFigureOut">
              <a:rPr lang="ru-RU" smtClean="0"/>
              <a:t>20.05.2019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F47144-C094-409F-BB93-CE092D8E89A8}"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B12BFDF-FAE4-4971-802E-319514E59867}" type="datetimeFigureOut">
              <a:rPr lang="ru-RU" smtClean="0"/>
              <a:t>20.05.2019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7F47144-C094-409F-BB93-CE092D8E89A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B12BFDF-FAE4-4971-802E-319514E59867}" type="datetimeFigureOut">
              <a:rPr lang="ru-RU" smtClean="0"/>
              <a:t>20.05.2019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7F47144-C094-409F-BB93-CE092D8E89A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2BFDF-FAE4-4971-802E-319514E59867}" type="datetimeFigureOut">
              <a:rPr lang="ru-RU" smtClean="0"/>
              <a:t>20.05.2019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7F47144-C094-409F-BB93-CE092D8E89A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FB12BFDF-FAE4-4971-802E-319514E59867}" type="datetimeFigureOut">
              <a:rPr lang="ru-RU" smtClean="0"/>
              <a:t>20.05.2019</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7F47144-C094-409F-BB93-CE092D8E89A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B12BFDF-FAE4-4971-802E-319514E59867}" type="datetimeFigureOut">
              <a:rPr lang="ru-RU" smtClean="0"/>
              <a:t>20.05.2019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F47144-C094-409F-BB93-CE092D8E89A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B12BFDF-FAE4-4971-802E-319514E59867}" type="datetimeFigureOut">
              <a:rPr lang="ru-RU" smtClean="0"/>
              <a:t>20.05.2019</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7F47144-C094-409F-BB93-CE092D8E89A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se.ru/staff/rakuta#teach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GB" sz="7200" dirty="0" smtClean="0"/>
              <a:t>Public economics</a:t>
            </a:r>
            <a:endParaRPr lang="ru-RU" sz="7200" dirty="0"/>
          </a:p>
        </p:txBody>
      </p:sp>
      <p:sp>
        <p:nvSpPr>
          <p:cNvPr id="3" name="Подзаголовок 2"/>
          <p:cNvSpPr>
            <a:spLocks noGrp="1"/>
          </p:cNvSpPr>
          <p:nvPr>
            <p:ph type="subTitle" idx="1"/>
          </p:nvPr>
        </p:nvSpPr>
        <p:spPr/>
        <p:txBody>
          <a:bodyPr/>
          <a:lstStyle/>
          <a:p>
            <a:r>
              <a:rPr lang="ru-RU" dirty="0" smtClean="0"/>
              <a:t>Курс по выбору (</a:t>
            </a:r>
            <a:r>
              <a:rPr lang="en-GB" dirty="0" smtClean="0"/>
              <a:t>optional course)</a:t>
            </a:r>
            <a:endParaRPr lang="ru-RU" dirty="0"/>
          </a:p>
        </p:txBody>
      </p:sp>
    </p:spTree>
    <p:extLst>
      <p:ext uri="{BB962C8B-B14F-4D97-AF65-F5344CB8AC3E}">
        <p14:creationId xmlns:p14="http://schemas.microsoft.com/office/powerpoint/2010/main" val="792449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dirty="0" smtClean="0">
                <a:solidFill>
                  <a:schemeClr val="accent3">
                    <a:lumMod val="75000"/>
                  </a:schemeClr>
                </a:solidFill>
              </a:rPr>
              <a:t>Opinions on the course</a:t>
            </a:r>
            <a:endParaRPr lang="ru-RU" dirty="0">
              <a:solidFill>
                <a:schemeClr val="accent3">
                  <a:lumMod val="75000"/>
                </a:schemeClr>
              </a:solidFill>
            </a:endParaRPr>
          </a:p>
        </p:txBody>
      </p:sp>
      <p:sp>
        <p:nvSpPr>
          <p:cNvPr id="3" name="Объект 2"/>
          <p:cNvSpPr>
            <a:spLocks noGrp="1"/>
          </p:cNvSpPr>
          <p:nvPr>
            <p:ph idx="1"/>
          </p:nvPr>
        </p:nvSpPr>
        <p:spPr>
          <a:xfrm>
            <a:off x="755576" y="908720"/>
            <a:ext cx="7704856" cy="4176464"/>
          </a:xfrm>
        </p:spPr>
        <p:txBody>
          <a:bodyPr>
            <a:normAutofit lnSpcReduction="10000"/>
          </a:bodyPr>
          <a:lstStyle/>
          <a:p>
            <a:pPr marL="0" indent="0"/>
            <a:r>
              <a:rPr lang="en-US" sz="1800" b="0" dirty="0" smtClean="0"/>
              <a:t>“</a:t>
            </a:r>
            <a:r>
              <a:rPr lang="en-US" sz="1800" b="0" dirty="0"/>
              <a:t>Very large but really interesting entity! I really liked how you challenged people to think more than just look for the numbers or make basic assumptions</a:t>
            </a:r>
            <a:r>
              <a:rPr lang="en-US" sz="1800" b="0" dirty="0" smtClean="0"/>
              <a:t>.”			                       -</a:t>
            </a:r>
            <a:r>
              <a:rPr lang="en-US" sz="1800" b="0" i="1" dirty="0" smtClean="0"/>
              <a:t>4</a:t>
            </a:r>
            <a:r>
              <a:rPr lang="en-US" sz="1800" b="0" i="1" baseline="30000" dirty="0" smtClean="0"/>
              <a:t>th</a:t>
            </a:r>
            <a:r>
              <a:rPr lang="en-US" sz="1800" b="0" i="1" dirty="0" smtClean="0"/>
              <a:t> year student </a:t>
            </a:r>
            <a:r>
              <a:rPr lang="en-US" sz="1800" b="0" dirty="0" smtClean="0"/>
              <a:t>(2018)</a:t>
            </a:r>
            <a:endParaRPr lang="en-US" sz="1800" b="0" dirty="0"/>
          </a:p>
          <a:p>
            <a:pPr marL="0" indent="0"/>
            <a:endParaRPr lang="en-US" sz="800" b="0" dirty="0" smtClean="0"/>
          </a:p>
          <a:p>
            <a:pPr marL="0" indent="0"/>
            <a:r>
              <a:rPr lang="en-US" sz="1800" b="0" dirty="0" smtClean="0"/>
              <a:t>“I </a:t>
            </a:r>
            <a:r>
              <a:rPr lang="en-US" sz="1800" b="0" dirty="0"/>
              <a:t>found the course highly relevant in a societal and political setting. A lot of public discourse revolve around many of the topics in this class. This made it very interesting for me</a:t>
            </a:r>
            <a:r>
              <a:rPr lang="en-US" sz="1800" b="0" dirty="0" smtClean="0"/>
              <a:t>.”	              - </a:t>
            </a:r>
            <a:r>
              <a:rPr lang="en-US" sz="1800" b="0" i="1" dirty="0" smtClean="0"/>
              <a:t>International student </a:t>
            </a:r>
            <a:r>
              <a:rPr lang="en-US" sz="1800" b="0" dirty="0" smtClean="0"/>
              <a:t>(2018)</a:t>
            </a:r>
          </a:p>
          <a:p>
            <a:pPr marL="0" indent="0"/>
            <a:endParaRPr lang="en-US" sz="600" b="0" dirty="0"/>
          </a:p>
          <a:p>
            <a:pPr marL="0" indent="0"/>
            <a:r>
              <a:rPr lang="en-US" sz="1800" b="0" dirty="0" smtClean="0"/>
              <a:t>“</a:t>
            </a:r>
            <a:r>
              <a:rPr lang="en-US" sz="1800" b="0" dirty="0"/>
              <a:t>Overall, interesting course. Also I liked that it is in </a:t>
            </a:r>
            <a:r>
              <a:rPr lang="en-US" sz="1800" b="0" dirty="0" smtClean="0"/>
              <a:t>English”</a:t>
            </a:r>
          </a:p>
          <a:p>
            <a:pPr marL="285750" indent="-285750" algn="r">
              <a:buFontTx/>
              <a:buChar char="-"/>
            </a:pPr>
            <a:r>
              <a:rPr lang="en-US" sz="1800" b="0" i="1" dirty="0" smtClean="0"/>
              <a:t>3</a:t>
            </a:r>
            <a:r>
              <a:rPr lang="en-US" sz="1800" b="0" i="1" baseline="30000" dirty="0" smtClean="0"/>
              <a:t>rd</a:t>
            </a:r>
            <a:r>
              <a:rPr lang="en-US" sz="1800" b="0" i="1" dirty="0" smtClean="0"/>
              <a:t> year student </a:t>
            </a:r>
            <a:r>
              <a:rPr lang="en-US" sz="1800" b="0" dirty="0" smtClean="0"/>
              <a:t>(2018)</a:t>
            </a:r>
          </a:p>
          <a:p>
            <a:pPr marL="0" indent="0" algn="r"/>
            <a:endParaRPr lang="en-US" sz="1000" b="0" dirty="0" smtClean="0"/>
          </a:p>
          <a:p>
            <a:pPr marL="0" indent="0"/>
            <a:r>
              <a:rPr lang="en-US" sz="1800" b="0" dirty="0" smtClean="0"/>
              <a:t>“</a:t>
            </a:r>
            <a:r>
              <a:rPr lang="en-US" sz="1800" b="0" dirty="0"/>
              <a:t>It is difficult for me to pick a favorite topic, as I genuinely enjoyed the entirety of this subject. If I must choose, I would say the topic about improving efficiency in the public sector</a:t>
            </a:r>
            <a:r>
              <a:rPr lang="en-US" sz="1800" b="0" dirty="0" smtClean="0"/>
              <a:t>.” 	- </a:t>
            </a:r>
            <a:r>
              <a:rPr lang="en-US" sz="1800" b="0" i="1" dirty="0"/>
              <a:t>International student </a:t>
            </a:r>
            <a:r>
              <a:rPr lang="en-US" sz="1800" b="0" dirty="0"/>
              <a:t>(2018)</a:t>
            </a:r>
          </a:p>
          <a:p>
            <a:pPr marL="0" indent="0"/>
            <a:endParaRPr lang="ru-RU" sz="1800" dirty="0"/>
          </a:p>
        </p:txBody>
      </p:sp>
    </p:spTree>
    <p:extLst>
      <p:ext uri="{BB962C8B-B14F-4D97-AF65-F5344CB8AC3E}">
        <p14:creationId xmlns:p14="http://schemas.microsoft.com/office/powerpoint/2010/main" val="730617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en-GB" sz="6000" dirty="0" smtClean="0">
                <a:solidFill>
                  <a:schemeClr val="accent3">
                    <a:lumMod val="75000"/>
                  </a:schemeClr>
                </a:solidFill>
              </a:rPr>
              <a:t>QUESTIONS</a:t>
            </a:r>
          </a:p>
          <a:p>
            <a:pPr algn="ctr"/>
            <a:r>
              <a:rPr lang="en-GB" sz="6000" dirty="0" smtClean="0">
                <a:solidFill>
                  <a:srgbClr val="C00000"/>
                </a:solidFill>
              </a:rPr>
              <a:t>???</a:t>
            </a:r>
          </a:p>
          <a:p>
            <a:pPr algn="ctr"/>
            <a:r>
              <a:rPr lang="en-GB" sz="6000" dirty="0" smtClean="0">
                <a:solidFill>
                  <a:schemeClr val="accent3">
                    <a:lumMod val="75000"/>
                  </a:schemeClr>
                </a:solidFill>
              </a:rPr>
              <a:t>AND ANSWERS</a:t>
            </a:r>
            <a:endParaRPr lang="ru-RU" sz="6000" dirty="0">
              <a:solidFill>
                <a:schemeClr val="accent3">
                  <a:lumMod val="75000"/>
                </a:schemeClr>
              </a:solidFill>
            </a:endParaRPr>
          </a:p>
        </p:txBody>
      </p:sp>
    </p:spTree>
    <p:extLst>
      <p:ext uri="{BB962C8B-B14F-4D97-AF65-F5344CB8AC3E}">
        <p14:creationId xmlns:p14="http://schemas.microsoft.com/office/powerpoint/2010/main" val="268637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395536" y="1100628"/>
            <a:ext cx="7948364" cy="4200580"/>
          </a:xfrm>
        </p:spPr>
        <p:txBody>
          <a:bodyPr>
            <a:normAutofit/>
          </a:bodyPr>
          <a:lstStyle/>
          <a:p>
            <a:r>
              <a:rPr lang="en-GB" sz="6000" dirty="0" smtClean="0">
                <a:solidFill>
                  <a:schemeClr val="accent2">
                    <a:lumMod val="75000"/>
                  </a:schemeClr>
                </a:solidFill>
              </a:rPr>
              <a:t>WELCOME </a:t>
            </a:r>
          </a:p>
          <a:p>
            <a:r>
              <a:rPr lang="en-GB" sz="4000" dirty="0" smtClean="0">
                <a:solidFill>
                  <a:schemeClr val="accent2">
                    <a:lumMod val="75000"/>
                  </a:schemeClr>
                </a:solidFill>
              </a:rPr>
              <a:t>            TO</a:t>
            </a:r>
          </a:p>
          <a:p>
            <a:pPr marL="0" indent="0"/>
            <a:r>
              <a:rPr lang="en-GB" sz="6000" dirty="0" smtClean="0">
                <a:solidFill>
                  <a:schemeClr val="accent2">
                    <a:lumMod val="75000"/>
                  </a:schemeClr>
                </a:solidFill>
              </a:rPr>
              <a:t>    PUBLIC </a:t>
            </a:r>
          </a:p>
          <a:p>
            <a:pPr marL="0" indent="0"/>
            <a:r>
              <a:rPr lang="en-GB" sz="6000" dirty="0" smtClean="0">
                <a:solidFill>
                  <a:schemeClr val="accent2">
                    <a:lumMod val="75000"/>
                  </a:schemeClr>
                </a:solidFill>
              </a:rPr>
              <a:t>ECONOMICS</a:t>
            </a:r>
            <a:endParaRPr lang="ru-RU" sz="6000" dirty="0">
              <a:solidFill>
                <a:schemeClr val="accent2">
                  <a:lumMod val="75000"/>
                </a:schemeClr>
              </a:solidFill>
            </a:endParaRPr>
          </a:p>
        </p:txBody>
      </p:sp>
    </p:spTree>
    <p:extLst>
      <p:ext uri="{BB962C8B-B14F-4D97-AF65-F5344CB8AC3E}">
        <p14:creationId xmlns:p14="http://schemas.microsoft.com/office/powerpoint/2010/main" val="42716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rgbClr val="0070C0"/>
                </a:solidFill>
              </a:rPr>
              <a:t>Lecturer</a:t>
            </a:r>
            <a:endParaRPr lang="ru-RU" dirty="0">
              <a:solidFill>
                <a:srgbClr val="0070C0"/>
              </a:solidFill>
            </a:endParaRPr>
          </a:p>
        </p:txBody>
      </p:sp>
      <p:sp>
        <p:nvSpPr>
          <p:cNvPr id="3" name="Объект 2"/>
          <p:cNvSpPr>
            <a:spLocks noGrp="1"/>
          </p:cNvSpPr>
          <p:nvPr>
            <p:ph idx="1"/>
          </p:nvPr>
        </p:nvSpPr>
        <p:spPr/>
        <p:txBody>
          <a:bodyPr/>
          <a:lstStyle/>
          <a:p>
            <a:r>
              <a:rPr lang="en-GB" sz="3600" dirty="0" err="1" smtClean="0">
                <a:solidFill>
                  <a:schemeClr val="accent2">
                    <a:lumMod val="75000"/>
                  </a:schemeClr>
                </a:solidFill>
                <a:latin typeface="Lucida Calligraphy" panose="03010101010101010101" pitchFamily="66" charset="0"/>
              </a:rPr>
              <a:t>Rakuta</a:t>
            </a:r>
            <a:r>
              <a:rPr lang="en-GB" sz="3600" dirty="0" smtClean="0">
                <a:solidFill>
                  <a:schemeClr val="accent2">
                    <a:lumMod val="75000"/>
                  </a:schemeClr>
                </a:solidFill>
                <a:latin typeface="Lucida Calligraphy" panose="03010101010101010101" pitchFamily="66" charset="0"/>
              </a:rPr>
              <a:t> Natalia </a:t>
            </a:r>
          </a:p>
          <a:p>
            <a:r>
              <a:rPr lang="en-GB" sz="3600" dirty="0" err="1" smtClean="0">
                <a:solidFill>
                  <a:schemeClr val="accent2">
                    <a:lumMod val="75000"/>
                  </a:schemeClr>
                </a:solidFill>
                <a:latin typeface="Lucida Calligraphy" panose="03010101010101010101" pitchFamily="66" charset="0"/>
              </a:rPr>
              <a:t>Vladimirovna</a:t>
            </a:r>
            <a:endParaRPr lang="en-GB" sz="3600" dirty="0" smtClean="0">
              <a:solidFill>
                <a:schemeClr val="accent2">
                  <a:lumMod val="75000"/>
                </a:schemeClr>
              </a:solidFill>
              <a:latin typeface="Lucida Calligraphy" panose="03010101010101010101" pitchFamily="66" charset="0"/>
            </a:endParaRPr>
          </a:p>
          <a:p>
            <a:endParaRPr lang="en-GB" dirty="0" smtClean="0"/>
          </a:p>
          <a:p>
            <a:endParaRPr lang="en-GB" dirty="0"/>
          </a:p>
          <a:p>
            <a:endParaRPr lang="en-GB" dirty="0" smtClean="0"/>
          </a:p>
          <a:p>
            <a:endParaRPr lang="en-GB" dirty="0"/>
          </a:p>
          <a:p>
            <a:endParaRPr lang="en-GB" dirty="0" smtClean="0"/>
          </a:p>
          <a:p>
            <a:r>
              <a:rPr lang="en-US" dirty="0">
                <a:hlinkClick r:id="rId2"/>
              </a:rPr>
              <a:t>https://</a:t>
            </a:r>
            <a:r>
              <a:rPr lang="en-US" dirty="0" smtClean="0">
                <a:hlinkClick r:id="rId2"/>
              </a:rPr>
              <a:t>www.hse.ru/staff/rakuta#teaching</a:t>
            </a:r>
            <a:endParaRPr lang="en-US" dirty="0" smtClean="0"/>
          </a:p>
          <a:p>
            <a:endParaRPr lang="en-GB" dirty="0"/>
          </a:p>
          <a:p>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3" y="692696"/>
            <a:ext cx="2993017"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243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sz="3200" dirty="0" smtClean="0">
                <a:solidFill>
                  <a:schemeClr val="accent3">
                    <a:lumMod val="75000"/>
                  </a:schemeClr>
                </a:solidFill>
              </a:rPr>
              <a:t>Public econ0mics – what is it?</a:t>
            </a:r>
            <a:endParaRPr lang="ru-RU" sz="3200" dirty="0">
              <a:solidFill>
                <a:schemeClr val="accent3">
                  <a:lumMod val="75000"/>
                </a:schemeClr>
              </a:solidFill>
            </a:endParaRPr>
          </a:p>
        </p:txBody>
      </p:sp>
      <p:sp>
        <p:nvSpPr>
          <p:cNvPr id="3" name="Объект 2"/>
          <p:cNvSpPr>
            <a:spLocks noGrp="1"/>
          </p:cNvSpPr>
          <p:nvPr>
            <p:ph idx="1"/>
          </p:nvPr>
        </p:nvSpPr>
        <p:spPr>
          <a:xfrm>
            <a:off x="822960" y="980728"/>
            <a:ext cx="7520940" cy="4248472"/>
          </a:xfrm>
        </p:spPr>
        <p:txBody>
          <a:bodyPr>
            <a:normAutofit fontScale="85000" lnSpcReduction="20000"/>
          </a:bodyPr>
          <a:lstStyle/>
          <a:p>
            <a:r>
              <a:rPr lang="en-GB" sz="2600" dirty="0"/>
              <a:t>How to allocate resources:</a:t>
            </a:r>
          </a:p>
          <a:p>
            <a:pPr>
              <a:buFont typeface="Arial" panose="020B0604020202020204" pitchFamily="34" charset="0"/>
              <a:buChar char="•"/>
            </a:pPr>
            <a:r>
              <a:rPr lang="en-GB" sz="2300" dirty="0"/>
              <a:t>Market mechanism</a:t>
            </a:r>
          </a:p>
          <a:p>
            <a:pPr>
              <a:buFont typeface="Arial" panose="020B0604020202020204" pitchFamily="34" charset="0"/>
              <a:buChar char="•"/>
            </a:pPr>
            <a:r>
              <a:rPr lang="en-GB" sz="2300" dirty="0"/>
              <a:t>Non-market allocative processes (‘allocative rules’)</a:t>
            </a:r>
            <a:endParaRPr lang="ru-RU" sz="2300" dirty="0"/>
          </a:p>
          <a:p>
            <a:endParaRPr lang="en-GB" sz="3600" dirty="0"/>
          </a:p>
          <a:p>
            <a:pPr marL="0" indent="0"/>
            <a:r>
              <a:rPr lang="en-GB" sz="3100" dirty="0" smtClean="0"/>
              <a:t>The aim of PUBLIC ECONOMICS is to study the economic role of </a:t>
            </a:r>
            <a:r>
              <a:rPr lang="en-GB" sz="3100" dirty="0" smtClean="0">
                <a:solidFill>
                  <a:srgbClr val="FF0000"/>
                </a:solidFill>
              </a:rPr>
              <a:t>the government</a:t>
            </a:r>
            <a:r>
              <a:rPr lang="en-GB" sz="3100" dirty="0" smtClean="0"/>
              <a:t>, and how government actions affect the economy</a:t>
            </a:r>
          </a:p>
          <a:p>
            <a:pPr marL="0" indent="0"/>
            <a:endParaRPr lang="en-GB" sz="2600" dirty="0">
              <a:solidFill>
                <a:srgbClr val="FF0000"/>
              </a:solidFill>
            </a:endParaRPr>
          </a:p>
          <a:p>
            <a:pPr marL="0" indent="0"/>
            <a:r>
              <a:rPr lang="en-GB" sz="3200" dirty="0" smtClean="0">
                <a:solidFill>
                  <a:srgbClr val="FF0000"/>
                </a:solidFill>
              </a:rPr>
              <a:t>The government</a:t>
            </a:r>
            <a:endParaRPr lang="en-GB" sz="3200" dirty="0" smtClean="0"/>
          </a:p>
          <a:p>
            <a:pPr marL="457200" indent="-457200">
              <a:buFont typeface="Arial" panose="020B0604020202020204" pitchFamily="34" charset="0"/>
              <a:buChar char="•"/>
            </a:pPr>
            <a:r>
              <a:rPr lang="en-GB" sz="2600" dirty="0" smtClean="0"/>
              <a:t>Universal membership</a:t>
            </a:r>
          </a:p>
          <a:p>
            <a:pPr marL="457200" indent="-457200">
              <a:buFont typeface="Arial" panose="020B0604020202020204" pitchFamily="34" charset="0"/>
              <a:buChar char="•"/>
            </a:pPr>
            <a:r>
              <a:rPr lang="en-GB" sz="2600" dirty="0" smtClean="0"/>
              <a:t>Compulsion</a:t>
            </a:r>
            <a:endParaRPr lang="ru-RU" sz="2600" dirty="0"/>
          </a:p>
        </p:txBody>
      </p:sp>
    </p:spTree>
    <p:extLst>
      <p:ext uri="{BB962C8B-B14F-4D97-AF65-F5344CB8AC3E}">
        <p14:creationId xmlns:p14="http://schemas.microsoft.com/office/powerpoint/2010/main" val="4126033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chemeClr val="accent3">
                    <a:lumMod val="75000"/>
                  </a:schemeClr>
                </a:solidFill>
              </a:rPr>
              <a:t>Why to study government?</a:t>
            </a:r>
            <a:endParaRPr lang="ru-RU" dirty="0">
              <a:solidFill>
                <a:schemeClr val="accent3">
                  <a:lumMod val="75000"/>
                </a:schemeClr>
              </a:solidFill>
            </a:endParaRPr>
          </a:p>
        </p:txBody>
      </p:sp>
      <p:sp>
        <p:nvSpPr>
          <p:cNvPr id="3" name="Объект 2"/>
          <p:cNvSpPr>
            <a:spLocks noGrp="1"/>
          </p:cNvSpPr>
          <p:nvPr>
            <p:ph idx="1"/>
          </p:nvPr>
        </p:nvSpPr>
        <p:spPr>
          <a:xfrm>
            <a:off x="539552" y="908720"/>
            <a:ext cx="8280920" cy="4176464"/>
          </a:xfrm>
        </p:spPr>
        <p:txBody>
          <a:bodyPr>
            <a:normAutofit/>
          </a:bodyPr>
          <a:lstStyle/>
          <a:p>
            <a:pPr marL="0" indent="361950" algn="just"/>
            <a:r>
              <a:rPr lang="en-GB" sz="2200" b="0" i="1" dirty="0" smtClean="0">
                <a:latin typeface="Times New Roman" panose="02020603050405020304" pitchFamily="18" charset="0"/>
                <a:cs typeface="Times New Roman" panose="02020603050405020304" pitchFamily="18" charset="0"/>
              </a:rPr>
              <a:t>In every developed society there is some form of government organisation, which may or may not represent the members of the society collectively, but certainly has the coercive authority over them individually. The governing authority, whether central or local, is endowed with functions and duties, the detailed nature of which different in different places.</a:t>
            </a:r>
          </a:p>
          <a:p>
            <a:pPr marL="0" indent="0" algn="r"/>
            <a:r>
              <a:rPr lang="en-GB" sz="1800" b="0" dirty="0" smtClean="0"/>
              <a:t>A.C. </a:t>
            </a:r>
            <a:r>
              <a:rPr lang="en-GB" sz="1800" b="0" dirty="0" err="1" smtClean="0"/>
              <a:t>Pigou</a:t>
            </a:r>
            <a:r>
              <a:rPr lang="en-GB" sz="1800" b="0" dirty="0" smtClean="0"/>
              <a:t>, </a:t>
            </a:r>
            <a:r>
              <a:rPr lang="en-GB" sz="1800" b="0" i="1" dirty="0" smtClean="0"/>
              <a:t>A Study in Public Finance </a:t>
            </a:r>
            <a:r>
              <a:rPr lang="en-GB" sz="1800" b="0" dirty="0" smtClean="0"/>
              <a:t>(1928)</a:t>
            </a:r>
          </a:p>
          <a:p>
            <a:pPr marL="0" indent="0" algn="r"/>
            <a:endParaRPr lang="en-GB" sz="1800" b="0" dirty="0"/>
          </a:p>
          <a:p>
            <a:r>
              <a:rPr lang="en-GB" sz="1800" dirty="0"/>
              <a:t>Government actions have two important consequences:</a:t>
            </a:r>
          </a:p>
          <a:p>
            <a:pPr>
              <a:buFont typeface="Arial" panose="020B0604020202020204" pitchFamily="34" charset="0"/>
              <a:buChar char="•"/>
            </a:pPr>
            <a:r>
              <a:rPr lang="en-GB" sz="1800" dirty="0"/>
              <a:t>They alter incomes</a:t>
            </a:r>
          </a:p>
          <a:p>
            <a:pPr>
              <a:buFont typeface="Arial" panose="020B0604020202020204" pitchFamily="34" charset="0"/>
              <a:buChar char="•"/>
            </a:pPr>
            <a:r>
              <a:rPr lang="en-GB" sz="1800" dirty="0"/>
              <a:t>They change incentives</a:t>
            </a:r>
            <a:endParaRPr lang="ru-RU" sz="1800" dirty="0"/>
          </a:p>
          <a:p>
            <a:pPr marL="0" indent="0"/>
            <a:endParaRPr lang="en-GB" sz="1800" b="0" dirty="0"/>
          </a:p>
          <a:p>
            <a:pPr marL="0" indent="0"/>
            <a:endParaRPr lang="en-GB" sz="1800" b="0" dirty="0" smtClean="0">
              <a:latin typeface="Monotype Corsiva" panose="03010101010201010101" pitchFamily="66" charset="0"/>
            </a:endParaRPr>
          </a:p>
        </p:txBody>
      </p:sp>
    </p:spTree>
    <p:extLst>
      <p:ext uri="{BB962C8B-B14F-4D97-AF65-F5344CB8AC3E}">
        <p14:creationId xmlns:p14="http://schemas.microsoft.com/office/powerpoint/2010/main" val="3706779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chemeClr val="accent3">
                    <a:lumMod val="75000"/>
                  </a:schemeClr>
                </a:solidFill>
              </a:rPr>
              <a:t>Why to study government</a:t>
            </a:r>
            <a:r>
              <a:rPr lang="ru-RU" dirty="0" smtClean="0">
                <a:solidFill>
                  <a:schemeClr val="accent3">
                    <a:lumMod val="75000"/>
                  </a:schemeClr>
                </a:solidFill>
              </a:rPr>
              <a:t>…</a:t>
            </a:r>
            <a:endParaRPr lang="ru-RU" dirty="0">
              <a:solidFill>
                <a:schemeClr val="accent3">
                  <a:lumMod val="75000"/>
                </a:schemeClr>
              </a:solidFill>
            </a:endParaRPr>
          </a:p>
        </p:txBody>
      </p:sp>
      <p:sp>
        <p:nvSpPr>
          <p:cNvPr id="3" name="Объект 2"/>
          <p:cNvSpPr>
            <a:spLocks noGrp="1"/>
          </p:cNvSpPr>
          <p:nvPr>
            <p:ph idx="1"/>
          </p:nvPr>
        </p:nvSpPr>
        <p:spPr>
          <a:xfrm>
            <a:off x="683568" y="908720"/>
            <a:ext cx="7776864" cy="4176464"/>
          </a:xfrm>
        </p:spPr>
        <p:txBody>
          <a:bodyPr>
            <a:normAutofit/>
          </a:bodyPr>
          <a:lstStyle/>
          <a:p>
            <a:endParaRPr lang="en-GB" sz="2000" dirty="0" smtClean="0"/>
          </a:p>
          <a:p>
            <a:r>
              <a:rPr lang="en-GB" sz="2000" dirty="0" smtClean="0"/>
              <a:t>Questions that PE tries to answer:</a:t>
            </a:r>
          </a:p>
          <a:p>
            <a:pPr>
              <a:buFont typeface="+mj-lt"/>
              <a:buAutoNum type="arabicPeriod"/>
            </a:pPr>
            <a:r>
              <a:rPr lang="en-GB" sz="1800" b="0" dirty="0" smtClean="0"/>
              <a:t>Why does government engage in some economic activities and not others?</a:t>
            </a:r>
          </a:p>
          <a:p>
            <a:pPr>
              <a:buFont typeface="+mj-lt"/>
              <a:buAutoNum type="arabicPeriod"/>
            </a:pPr>
            <a:r>
              <a:rPr lang="en-GB" sz="1800" b="0" dirty="0" smtClean="0"/>
              <a:t>Why has the scope of its activities changed over the past hundred years?</a:t>
            </a:r>
          </a:p>
          <a:p>
            <a:pPr>
              <a:buFont typeface="+mj-lt"/>
              <a:buAutoNum type="arabicPeriod"/>
            </a:pPr>
            <a:r>
              <a:rPr lang="en-GB" sz="1800" b="0" dirty="0" smtClean="0"/>
              <a:t>Does the government do too much?</a:t>
            </a:r>
          </a:p>
          <a:p>
            <a:pPr>
              <a:buFont typeface="+mj-lt"/>
              <a:buAutoNum type="arabicPeriod"/>
            </a:pPr>
            <a:r>
              <a:rPr lang="en-GB" sz="1800" b="0" dirty="0" smtClean="0"/>
              <a:t>Does it do well what it attempts to do?</a:t>
            </a:r>
          </a:p>
          <a:p>
            <a:pPr>
              <a:buFont typeface="+mj-lt"/>
              <a:buAutoNum type="arabicPeriod"/>
            </a:pPr>
            <a:r>
              <a:rPr lang="en-GB" sz="1800" b="0" dirty="0" smtClean="0"/>
              <a:t>Could it perform its economic role more efficiently?</a:t>
            </a:r>
          </a:p>
          <a:p>
            <a:pPr>
              <a:buFont typeface="+mj-lt"/>
              <a:buAutoNum type="arabicPeriod"/>
            </a:pPr>
            <a:r>
              <a:rPr lang="en-GB" sz="1800" b="0" dirty="0" smtClean="0"/>
              <a:t>How does the role of the government change in the XXI century?</a:t>
            </a:r>
            <a:endParaRPr lang="en-GB" sz="1800" b="0" dirty="0"/>
          </a:p>
        </p:txBody>
      </p:sp>
    </p:spTree>
    <p:extLst>
      <p:ext uri="{BB962C8B-B14F-4D97-AF65-F5344CB8AC3E}">
        <p14:creationId xmlns:p14="http://schemas.microsoft.com/office/powerpoint/2010/main" val="2765067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chemeClr val="accent3">
                    <a:lumMod val="75000"/>
                  </a:schemeClr>
                </a:solidFill>
              </a:rPr>
              <a:t>Nobel prise winners in economics</a:t>
            </a:r>
            <a:endParaRPr lang="ru-RU" dirty="0">
              <a:solidFill>
                <a:schemeClr val="accent3">
                  <a:lumMod val="75000"/>
                </a:schemeClr>
              </a:solidFill>
            </a:endParaRPr>
          </a:p>
        </p:txBody>
      </p:sp>
      <p:sp>
        <p:nvSpPr>
          <p:cNvPr id="3" name="Объект 2"/>
          <p:cNvSpPr>
            <a:spLocks noGrp="1"/>
          </p:cNvSpPr>
          <p:nvPr>
            <p:ph idx="1"/>
          </p:nvPr>
        </p:nvSpPr>
        <p:spPr>
          <a:xfrm>
            <a:off x="467544" y="908720"/>
            <a:ext cx="8136904" cy="4104456"/>
          </a:xfrm>
        </p:spPr>
        <p:txBody>
          <a:bodyPr>
            <a:normAutofit/>
          </a:bodyPr>
          <a:lstStyle/>
          <a:p>
            <a:pPr algn="just"/>
            <a:r>
              <a:rPr lang="en-GB" altLang="ru-RU" sz="2400" dirty="0"/>
              <a:t>1970 </a:t>
            </a:r>
            <a:r>
              <a:rPr lang="en-GB" sz="2400" dirty="0"/>
              <a:t> Paul A. </a:t>
            </a:r>
            <a:r>
              <a:rPr lang="en-GB" sz="2400" dirty="0" smtClean="0"/>
              <a:t>Samuelson</a:t>
            </a:r>
          </a:p>
          <a:p>
            <a:pPr algn="just"/>
            <a:r>
              <a:rPr lang="en-GB" altLang="ru-RU" sz="2400" dirty="0"/>
              <a:t>1972 </a:t>
            </a:r>
            <a:r>
              <a:rPr lang="en-GB" sz="2400" dirty="0"/>
              <a:t>Kenneth Arrow</a:t>
            </a:r>
            <a:endParaRPr lang="ru-RU" altLang="ru-RU" sz="2400" dirty="0"/>
          </a:p>
          <a:p>
            <a:pPr algn="just"/>
            <a:r>
              <a:rPr lang="ru-RU" altLang="ru-RU" sz="2400" dirty="0"/>
              <a:t>1982 </a:t>
            </a:r>
            <a:r>
              <a:rPr lang="en-GB" sz="2400" dirty="0"/>
              <a:t>George </a:t>
            </a:r>
            <a:r>
              <a:rPr lang="en-GB" sz="2400" dirty="0" smtClean="0"/>
              <a:t>Stigler</a:t>
            </a:r>
          </a:p>
          <a:p>
            <a:pPr algn="just"/>
            <a:r>
              <a:rPr lang="ru-RU" altLang="ru-RU" sz="2400" dirty="0" smtClean="0"/>
              <a:t>1986 </a:t>
            </a:r>
            <a:r>
              <a:rPr lang="en-GB" sz="2400" dirty="0"/>
              <a:t>James </a:t>
            </a:r>
            <a:r>
              <a:rPr lang="en-GB" sz="2400" dirty="0" smtClean="0"/>
              <a:t>Buchanan</a:t>
            </a:r>
            <a:endParaRPr lang="en-GB" altLang="ru-RU" sz="2400" dirty="0" smtClean="0"/>
          </a:p>
          <a:p>
            <a:pPr algn="just"/>
            <a:r>
              <a:rPr lang="ru-RU" altLang="ru-RU" sz="2400" dirty="0" smtClean="0"/>
              <a:t>1996 </a:t>
            </a:r>
            <a:r>
              <a:rPr lang="en-GB" sz="2400" dirty="0"/>
              <a:t>James </a:t>
            </a:r>
            <a:r>
              <a:rPr lang="en-GB" sz="2400" dirty="0" err="1" smtClean="0"/>
              <a:t>Mirrlees</a:t>
            </a:r>
            <a:r>
              <a:rPr lang="en-GB" sz="2400" dirty="0" smtClean="0"/>
              <a:t> and </a:t>
            </a:r>
            <a:r>
              <a:rPr lang="en-GB" sz="2400" dirty="0"/>
              <a:t>William </a:t>
            </a:r>
            <a:r>
              <a:rPr lang="en-GB" sz="2400" dirty="0" err="1"/>
              <a:t>Vickrey</a:t>
            </a:r>
            <a:endParaRPr lang="ru-RU" altLang="ru-RU" dirty="0"/>
          </a:p>
          <a:p>
            <a:pPr algn="just"/>
            <a:r>
              <a:rPr lang="ru-RU" altLang="ru-RU" sz="2400" dirty="0"/>
              <a:t>1998 </a:t>
            </a:r>
            <a:r>
              <a:rPr lang="en-GB" sz="2400" dirty="0" err="1"/>
              <a:t>Amartya</a:t>
            </a:r>
            <a:r>
              <a:rPr lang="en-GB" sz="2400" dirty="0"/>
              <a:t> </a:t>
            </a:r>
            <a:r>
              <a:rPr lang="en-GB" sz="2400" dirty="0" smtClean="0"/>
              <a:t>Sen</a:t>
            </a:r>
          </a:p>
          <a:p>
            <a:pPr algn="just"/>
            <a:r>
              <a:rPr lang="ru-RU" altLang="ru-RU" sz="2400" dirty="0" smtClean="0"/>
              <a:t>2001 </a:t>
            </a:r>
            <a:r>
              <a:rPr lang="en-GB" sz="2400" dirty="0"/>
              <a:t>George </a:t>
            </a:r>
            <a:r>
              <a:rPr lang="en-GB" sz="2400" dirty="0" err="1"/>
              <a:t>Akerlof</a:t>
            </a:r>
            <a:r>
              <a:rPr lang="ru-RU" altLang="ru-RU" sz="2400" dirty="0" smtClean="0"/>
              <a:t>, </a:t>
            </a:r>
            <a:r>
              <a:rPr lang="en-GB" sz="2400" dirty="0"/>
              <a:t>Michael Spence</a:t>
            </a:r>
            <a:r>
              <a:rPr lang="ru-RU" altLang="ru-RU" sz="2400" dirty="0" smtClean="0"/>
              <a:t>,</a:t>
            </a:r>
            <a:r>
              <a:rPr lang="en-GB" altLang="ru-RU" sz="2400" dirty="0" smtClean="0"/>
              <a:t> and </a:t>
            </a:r>
            <a:r>
              <a:rPr lang="en-GB" sz="2400" dirty="0" smtClean="0"/>
              <a:t>Joseph </a:t>
            </a:r>
            <a:r>
              <a:rPr lang="en-GB" sz="2400" dirty="0" err="1"/>
              <a:t>Stiglitz</a:t>
            </a:r>
            <a:endParaRPr lang="ru-R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052736"/>
            <a:ext cx="3653971" cy="157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615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chemeClr val="accent3">
                    <a:lumMod val="75000"/>
                  </a:schemeClr>
                </a:solidFill>
              </a:rPr>
              <a:t>Course structure</a:t>
            </a:r>
            <a:endParaRPr lang="ru-RU" dirty="0">
              <a:solidFill>
                <a:schemeClr val="accent3">
                  <a:lumMod val="75000"/>
                </a:schemeClr>
              </a:solidFill>
            </a:endParaRPr>
          </a:p>
        </p:txBody>
      </p:sp>
      <p:sp>
        <p:nvSpPr>
          <p:cNvPr id="3" name="Объект 2"/>
          <p:cNvSpPr>
            <a:spLocks noGrp="1"/>
          </p:cNvSpPr>
          <p:nvPr>
            <p:ph idx="1"/>
          </p:nvPr>
        </p:nvSpPr>
        <p:spPr>
          <a:xfrm>
            <a:off x="822960" y="908720"/>
            <a:ext cx="8069520" cy="4248472"/>
          </a:xfrm>
        </p:spPr>
        <p:txBody>
          <a:bodyPr>
            <a:normAutofit/>
          </a:bodyPr>
          <a:lstStyle/>
          <a:p>
            <a:r>
              <a:rPr lang="en-GB" sz="1800" dirty="0"/>
              <a:t>1. Equity and Efficiency Principles </a:t>
            </a:r>
            <a:endParaRPr lang="ru-RU" sz="1800" dirty="0"/>
          </a:p>
          <a:p>
            <a:r>
              <a:rPr lang="en-GB" sz="1800" dirty="0"/>
              <a:t>2. Market Failures and the Role of the Government</a:t>
            </a:r>
            <a:endParaRPr lang="ru-RU" sz="1800" dirty="0"/>
          </a:p>
          <a:p>
            <a:r>
              <a:rPr lang="en-GB" sz="1800" dirty="0"/>
              <a:t>3. Public Choice </a:t>
            </a:r>
            <a:endParaRPr lang="ru-RU" sz="1800" dirty="0"/>
          </a:p>
          <a:p>
            <a:r>
              <a:rPr lang="en-GB" sz="1800" dirty="0"/>
              <a:t>4. Introduction to Taxation </a:t>
            </a:r>
            <a:endParaRPr lang="ru-RU" sz="1800" dirty="0"/>
          </a:p>
          <a:p>
            <a:r>
              <a:rPr lang="en-GB" sz="1800" dirty="0"/>
              <a:t>5. Taxation and economic efficiency</a:t>
            </a:r>
            <a:endParaRPr lang="ru-RU" sz="1800" dirty="0"/>
          </a:p>
          <a:p>
            <a:r>
              <a:rPr lang="en-GB" sz="1800" dirty="0"/>
              <a:t>6. Optimal Taxation and Tax evasion </a:t>
            </a:r>
            <a:endParaRPr lang="ru-RU" sz="1800" dirty="0"/>
          </a:p>
          <a:p>
            <a:r>
              <a:rPr lang="en-GB" sz="1800" dirty="0"/>
              <a:t>7. The Analysis of Expenditure Policy </a:t>
            </a:r>
            <a:endParaRPr lang="ru-RU" sz="1800" dirty="0"/>
          </a:p>
          <a:p>
            <a:r>
              <a:rPr lang="en-GB" sz="1800" dirty="0"/>
              <a:t>8. Social Insurance, Welfare Programs and the Redistribution of Income </a:t>
            </a:r>
            <a:endParaRPr lang="ru-RU" sz="1800" dirty="0"/>
          </a:p>
          <a:p>
            <a:r>
              <a:rPr lang="en-GB" sz="1800" dirty="0"/>
              <a:t>9. Cost-Benefit Analysis in </a:t>
            </a:r>
            <a:r>
              <a:rPr lang="en-GB" sz="1800" dirty="0" smtClean="0"/>
              <a:t>the Public </a:t>
            </a:r>
            <a:r>
              <a:rPr lang="en-GB" sz="1800" dirty="0"/>
              <a:t>Sector</a:t>
            </a:r>
            <a:endParaRPr lang="ru-RU" sz="1800" dirty="0"/>
          </a:p>
          <a:p>
            <a:r>
              <a:rPr lang="en-GB" sz="1800" dirty="0"/>
              <a:t>10. Fiscal Federalism </a:t>
            </a:r>
            <a:endParaRPr lang="ru-RU" sz="1800" dirty="0"/>
          </a:p>
          <a:p>
            <a:r>
              <a:rPr lang="en-GB" sz="1800" dirty="0"/>
              <a:t>11. Managing the Public Sector's Assets and Liabilities </a:t>
            </a:r>
            <a:endParaRPr lang="ru-RU" sz="1800" dirty="0"/>
          </a:p>
          <a:p>
            <a:endParaRPr lang="en-GB" dirty="0"/>
          </a:p>
          <a:p>
            <a:endParaRPr lang="ru-RU" dirty="0"/>
          </a:p>
        </p:txBody>
      </p:sp>
    </p:spTree>
    <p:extLst>
      <p:ext uri="{BB962C8B-B14F-4D97-AF65-F5344CB8AC3E}">
        <p14:creationId xmlns:p14="http://schemas.microsoft.com/office/powerpoint/2010/main" val="407833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chemeClr val="bg2">
                    <a:lumMod val="50000"/>
                  </a:schemeClr>
                </a:solidFill>
              </a:rPr>
              <a:t>ASSIGNMENTS AND Grading</a:t>
            </a:r>
            <a:endParaRPr lang="ru-RU" dirty="0">
              <a:solidFill>
                <a:schemeClr val="bg2">
                  <a:lumMod val="50000"/>
                </a:schemeClr>
              </a:solidFill>
            </a:endParaRPr>
          </a:p>
        </p:txBody>
      </p:sp>
      <p:sp>
        <p:nvSpPr>
          <p:cNvPr id="3" name="Объект 2"/>
          <p:cNvSpPr>
            <a:spLocks noGrp="1"/>
          </p:cNvSpPr>
          <p:nvPr>
            <p:ph idx="1"/>
          </p:nvPr>
        </p:nvSpPr>
        <p:spPr>
          <a:xfrm>
            <a:off x="822960" y="1100628"/>
            <a:ext cx="7853496" cy="3696524"/>
          </a:xfrm>
        </p:spPr>
        <p:txBody>
          <a:bodyPr/>
          <a:lstStyle/>
          <a:p>
            <a:pPr marL="0" indent="0"/>
            <a:r>
              <a:rPr lang="en-GB" dirty="0" smtClean="0"/>
              <a:t>Information: Lectures, Classes, Reading materials (in English and in Russian)</a:t>
            </a:r>
          </a:p>
          <a:p>
            <a:pPr marL="0" indent="0"/>
            <a:endParaRPr lang="en-GB" dirty="0"/>
          </a:p>
          <a:p>
            <a:pPr marL="0" indent="0"/>
            <a:r>
              <a:rPr lang="en-GB" dirty="0" smtClean="0"/>
              <a:t>Assignments:</a:t>
            </a:r>
          </a:p>
          <a:p>
            <a:pPr marL="285750" indent="-285750">
              <a:buFont typeface="Arial" panose="020B0604020202020204" pitchFamily="34" charset="0"/>
              <a:buChar char="•"/>
            </a:pPr>
            <a:r>
              <a:rPr lang="en-GB" dirty="0" smtClean="0"/>
              <a:t>2 Midterm exams (30% of Cumulative grade each)</a:t>
            </a:r>
          </a:p>
          <a:p>
            <a:pPr marL="285750" indent="-285750">
              <a:buFont typeface="Arial" panose="020B0604020202020204" pitchFamily="34" charset="0"/>
              <a:buChar char="•"/>
            </a:pPr>
            <a:r>
              <a:rPr lang="en-GB" dirty="0" smtClean="0"/>
              <a:t>2 written homework tasks (15% </a:t>
            </a:r>
            <a:r>
              <a:rPr lang="en-GB" dirty="0"/>
              <a:t>of Cumulative </a:t>
            </a:r>
            <a:r>
              <a:rPr lang="en-GB" dirty="0" smtClean="0"/>
              <a:t>grade)</a:t>
            </a:r>
          </a:p>
          <a:p>
            <a:pPr marL="285750" indent="-285750">
              <a:buFont typeface="Arial" panose="020B0604020202020204" pitchFamily="34" charset="0"/>
              <a:buChar char="•"/>
            </a:pPr>
            <a:r>
              <a:rPr lang="en-GB" dirty="0" smtClean="0"/>
              <a:t>2 group presentations (10% </a:t>
            </a:r>
            <a:r>
              <a:rPr lang="en-GB" dirty="0"/>
              <a:t>of Cumulative </a:t>
            </a:r>
            <a:r>
              <a:rPr lang="en-GB" dirty="0" smtClean="0"/>
              <a:t>grade)</a:t>
            </a:r>
          </a:p>
          <a:p>
            <a:pPr marL="285750" indent="-285750">
              <a:buFont typeface="Arial" panose="020B0604020202020204" pitchFamily="34" charset="0"/>
              <a:buChar char="•"/>
            </a:pPr>
            <a:r>
              <a:rPr lang="en-GB" dirty="0" smtClean="0"/>
              <a:t>Participation in class work (</a:t>
            </a:r>
            <a:r>
              <a:rPr lang="en-GB" dirty="0"/>
              <a:t>15% of Cumulative </a:t>
            </a:r>
            <a:r>
              <a:rPr lang="en-GB" dirty="0" smtClean="0"/>
              <a:t>grade)</a:t>
            </a:r>
          </a:p>
          <a:p>
            <a:pPr marL="285750" indent="-285750">
              <a:buFont typeface="Arial" panose="020B0604020202020204" pitchFamily="34" charset="0"/>
              <a:buChar char="•"/>
            </a:pPr>
            <a:r>
              <a:rPr lang="en-GB" dirty="0" smtClean="0"/>
              <a:t>Final Exam</a:t>
            </a:r>
          </a:p>
          <a:p>
            <a:pPr marL="285750" indent="-285750">
              <a:buFont typeface="Arial" panose="020B0604020202020204" pitchFamily="34" charset="0"/>
              <a:buChar char="•"/>
            </a:pPr>
            <a:endParaRPr lang="en-GB" dirty="0"/>
          </a:p>
          <a:p>
            <a:pPr marL="0" indent="0"/>
            <a:r>
              <a:rPr lang="en-GB" dirty="0" smtClean="0"/>
              <a:t>Total grade = 0,6*Cumulative grade + 0,4*Final Exam</a:t>
            </a:r>
            <a:endParaRPr lang="ru-RU" dirty="0"/>
          </a:p>
        </p:txBody>
      </p:sp>
    </p:spTree>
    <p:extLst>
      <p:ext uri="{BB962C8B-B14F-4D97-AF65-F5344CB8AC3E}">
        <p14:creationId xmlns:p14="http://schemas.microsoft.com/office/powerpoint/2010/main" val="376302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chemeClr val="accent3">
                    <a:lumMod val="75000"/>
                  </a:schemeClr>
                </a:solidFill>
              </a:rPr>
              <a:t>Why to choose public economics course</a:t>
            </a:r>
            <a:endParaRPr lang="ru-RU" dirty="0">
              <a:solidFill>
                <a:schemeClr val="accent3">
                  <a:lumMod val="75000"/>
                </a:schemeClr>
              </a:solidFill>
            </a:endParaRPr>
          </a:p>
        </p:txBody>
      </p:sp>
      <p:sp>
        <p:nvSpPr>
          <p:cNvPr id="3" name="Объект 2"/>
          <p:cNvSpPr>
            <a:spLocks noGrp="1"/>
          </p:cNvSpPr>
          <p:nvPr>
            <p:ph idx="1"/>
          </p:nvPr>
        </p:nvSpPr>
        <p:spPr/>
        <p:txBody>
          <a:bodyPr>
            <a:normAutofit fontScale="92500" lnSpcReduction="20000"/>
          </a:bodyPr>
          <a:lstStyle/>
          <a:p>
            <a:pPr>
              <a:buFont typeface="Arial" panose="020B0604020202020204" pitchFamily="34" charset="0"/>
              <a:buChar char="•"/>
            </a:pPr>
            <a:r>
              <a:rPr lang="en-GB" sz="2000" dirty="0" smtClean="0"/>
              <a:t>To extend understanding of economic </a:t>
            </a:r>
            <a:r>
              <a:rPr lang="en-GB" sz="2000" dirty="0"/>
              <a:t>theory; it is a part of the classical core of Economics</a:t>
            </a:r>
          </a:p>
          <a:p>
            <a:pPr>
              <a:buFont typeface="Arial" panose="020B0604020202020204" pitchFamily="34" charset="0"/>
              <a:buChar char="•"/>
            </a:pPr>
            <a:r>
              <a:rPr lang="en-GB" sz="2000" dirty="0" smtClean="0"/>
              <a:t>To look at the government from a different perspective</a:t>
            </a:r>
          </a:p>
          <a:p>
            <a:pPr>
              <a:buFont typeface="Arial" panose="020B0604020202020204" pitchFamily="34" charset="0"/>
              <a:buChar char="•"/>
            </a:pPr>
            <a:r>
              <a:rPr lang="en-GB" sz="2000" dirty="0" smtClean="0"/>
              <a:t>To apply your knowledge of Microeconomic instruments to the analysis of new issues</a:t>
            </a:r>
          </a:p>
          <a:p>
            <a:pPr>
              <a:buFont typeface="Arial" panose="020B0604020202020204" pitchFamily="34" charset="0"/>
              <a:buChar char="•"/>
            </a:pPr>
            <a:r>
              <a:rPr lang="en-GB" sz="2000" dirty="0" smtClean="0"/>
              <a:t>To understand better what is going on in the Public sector and how to deal with current and future problems</a:t>
            </a:r>
          </a:p>
          <a:p>
            <a:pPr>
              <a:buFont typeface="Arial" panose="020B0604020202020204" pitchFamily="34" charset="0"/>
              <a:buChar char="•"/>
            </a:pPr>
            <a:r>
              <a:rPr lang="en-GB" sz="2000" dirty="0" smtClean="0"/>
              <a:t>To expand future career opportunities</a:t>
            </a:r>
          </a:p>
          <a:p>
            <a:pPr>
              <a:buFont typeface="Arial" panose="020B0604020202020204" pitchFamily="34" charset="0"/>
              <a:buChar char="•"/>
            </a:pPr>
            <a:r>
              <a:rPr lang="en-GB" sz="2000" dirty="0" smtClean="0"/>
              <a:t>To meet international students</a:t>
            </a:r>
          </a:p>
          <a:p>
            <a:pPr>
              <a:buFont typeface="Arial" panose="020B0604020202020204" pitchFamily="34" charset="0"/>
              <a:buChar char="•"/>
            </a:pPr>
            <a:r>
              <a:rPr lang="en-GB" sz="2000" dirty="0" smtClean="0"/>
              <a:t>Just an interesting subject</a:t>
            </a:r>
          </a:p>
          <a:p>
            <a:pPr>
              <a:buFont typeface="Arial" panose="020B0604020202020204" pitchFamily="34" charset="0"/>
              <a:buChar char="•"/>
            </a:pPr>
            <a:r>
              <a:rPr lang="en-GB" sz="2000" dirty="0" smtClean="0"/>
              <a:t>… your own reasons… _________________</a:t>
            </a:r>
            <a:endParaRPr lang="ru-RU" sz="2000" dirty="0"/>
          </a:p>
        </p:txBody>
      </p:sp>
    </p:spTree>
    <p:extLst>
      <p:ext uri="{BB962C8B-B14F-4D97-AF65-F5344CB8AC3E}">
        <p14:creationId xmlns:p14="http://schemas.microsoft.com/office/powerpoint/2010/main" val="30589234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457</TotalTime>
  <Words>518</Words>
  <Application>Microsoft Office PowerPoint</Application>
  <PresentationFormat>Экран (4:3)</PresentationFormat>
  <Paragraphs>93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Углы</vt:lpstr>
      <vt:lpstr>Public economics</vt:lpstr>
      <vt:lpstr>Lecturer</vt:lpstr>
      <vt:lpstr>Public econ0mics – what is it?</vt:lpstr>
      <vt:lpstr>Why to study government?</vt:lpstr>
      <vt:lpstr>Why to study government…</vt:lpstr>
      <vt:lpstr>Nobel prise winners in economics</vt:lpstr>
      <vt:lpstr>Course structure</vt:lpstr>
      <vt:lpstr>ASSIGNMENTS AND Grading</vt:lpstr>
      <vt:lpstr>Why to choose public economics course</vt:lpstr>
      <vt:lpstr>Opinions on the course</vt:lpstr>
      <vt:lpstr>Презентация PowerPoint</vt:lpstr>
      <vt:lpstr>Презентация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economics</dc:title>
  <dc:creator>Наталья</dc:creator>
  <cp:lastModifiedBy>Наталья</cp:lastModifiedBy>
  <cp:revision>45</cp:revision>
  <dcterms:created xsi:type="dcterms:W3CDTF">2015-05-16T13:44:56Z</dcterms:created>
  <dcterms:modified xsi:type="dcterms:W3CDTF">2019-05-20T17:15:53Z</dcterms:modified>
</cp:coreProperties>
</file>