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8" r:id="rId2"/>
    <p:sldId id="257" r:id="rId3"/>
    <p:sldId id="259" r:id="rId4"/>
    <p:sldId id="258" r:id="rId5"/>
    <p:sldId id="262" r:id="rId6"/>
    <p:sldId id="271" r:id="rId7"/>
    <p:sldId id="272" r:id="rId8"/>
    <p:sldId id="275" r:id="rId9"/>
    <p:sldId id="274" r:id="rId10"/>
    <p:sldId id="277" r:id="rId11"/>
    <p:sldId id="261" r:id="rId12"/>
    <p:sldId id="263" r:id="rId13"/>
    <p:sldId id="264" r:id="rId14"/>
    <p:sldId id="265" r:id="rId15"/>
    <p:sldId id="266" r:id="rId16"/>
    <p:sldId id="267" r:id="rId17"/>
    <p:sldId id="279" r:id="rId18"/>
    <p:sldId id="280" r:id="rId19"/>
    <p:sldId id="281" r:id="rId20"/>
    <p:sldId id="268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7BA42-C38F-411D-9FDF-1E376DA3C15C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374CC-88AE-40EC-9B35-F3B1FD3713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02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E2971-704F-45A4-AF56-C02405FE5F9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141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Генерируемость</a:t>
            </a:r>
            <a:r>
              <a:rPr lang="ru-RU" dirty="0" smtClean="0"/>
              <a:t> – возможность перенастройки</a:t>
            </a:r>
            <a:r>
              <a:rPr lang="ru-RU" baseline="0" dirty="0" smtClean="0"/>
              <a:t> ПО под определенную ВС или задачу.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E2971-704F-45A4-AF56-C02405FE5F9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666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Генерируемость</a:t>
            </a:r>
            <a:r>
              <a:rPr lang="ru-RU" dirty="0" smtClean="0"/>
              <a:t> – возможность перенастройки</a:t>
            </a:r>
            <a:r>
              <a:rPr lang="ru-RU" baseline="0" dirty="0" smtClean="0"/>
              <a:t> ПО под определенную ВС или задачу.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E2971-704F-45A4-AF56-C02405FE5F9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711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E2971-704F-45A4-AF56-C02405FE5F9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16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Генерируемость</a:t>
            </a:r>
            <a:r>
              <a:rPr lang="ru-RU" dirty="0" smtClean="0"/>
              <a:t> – возможность перенастройки</a:t>
            </a:r>
            <a:r>
              <a:rPr lang="ru-RU" baseline="0" dirty="0" smtClean="0"/>
              <a:t> ПО под определенную ВС или задачу.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E2971-704F-45A4-AF56-C02405FE5F9D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46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Генерируемость</a:t>
            </a:r>
            <a:r>
              <a:rPr lang="ru-RU" dirty="0" smtClean="0"/>
              <a:t> – возможность перенастройки</a:t>
            </a:r>
            <a:r>
              <a:rPr lang="ru-RU" baseline="0" dirty="0" smtClean="0"/>
              <a:t> ПО под определенную ВС или задачу.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E2971-704F-45A4-AF56-C02405FE5F9D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94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Генерируемость</a:t>
            </a:r>
            <a:r>
              <a:rPr lang="ru-RU" dirty="0" smtClean="0"/>
              <a:t> – возможность перенастройки</a:t>
            </a:r>
            <a:r>
              <a:rPr lang="ru-RU" baseline="0" dirty="0" smtClean="0"/>
              <a:t> ПО под определенную ВС или задачу.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E2971-704F-45A4-AF56-C02405FE5F9D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939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CAB-CF09-4605-B3F1-12FEA1B0A36F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766-AC38-4420-B1B4-3E0B59964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84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CAB-CF09-4605-B3F1-12FEA1B0A36F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766-AC38-4420-B1B4-3E0B59964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23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CAB-CF09-4605-B3F1-12FEA1B0A36F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766-AC38-4420-B1B4-3E0B59964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24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CAB-CF09-4605-B3F1-12FEA1B0A36F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766-AC38-4420-B1B4-3E0B59964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43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CAB-CF09-4605-B3F1-12FEA1B0A36F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766-AC38-4420-B1B4-3E0B59964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218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CAB-CF09-4605-B3F1-12FEA1B0A36F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766-AC38-4420-B1B4-3E0B59964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80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CAB-CF09-4605-B3F1-12FEA1B0A36F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766-AC38-4420-B1B4-3E0B59964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104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CAB-CF09-4605-B3F1-12FEA1B0A36F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766-AC38-4420-B1B4-3E0B59964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55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CAB-CF09-4605-B3F1-12FEA1B0A36F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766-AC38-4420-B1B4-3E0B59964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23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CAB-CF09-4605-B3F1-12FEA1B0A36F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766-AC38-4420-B1B4-3E0B59964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982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FCAB-CF09-4605-B3F1-12FEA1B0A36F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7766-AC38-4420-B1B4-3E0B59964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317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FCAB-CF09-4605-B3F1-12FEA1B0A36F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47766-AC38-4420-B1B4-3E0B59964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52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Технология программирования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5140" y="1459190"/>
            <a:ext cx="1186144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«Технология программирования» появился в 1960-х годах. Эта дисциплина появилось в ответ на усложнение программ и потребность разработки новых методов их создания, обеспечивающих высокую скорость написания кода и минимизацию ошибок. Ее предмет – способы проектирования и разработки программ,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отладки и тестирования, обеспечивающие необходимое качество и сроки создания программного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обеспечения.</a:t>
            </a:r>
          </a:p>
        </p:txBody>
      </p:sp>
    </p:spTree>
    <p:extLst>
      <p:ext uri="{BB962C8B-B14F-4D97-AF65-F5344CB8AC3E}">
        <p14:creationId xmlns:p14="http://schemas.microsoft.com/office/powerpoint/2010/main" val="84927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rgbClr val="0000FF"/>
                </a:solidFill>
              </a:rPr>
              <a:t>Основные этапы развития технологий ПО</a:t>
            </a:r>
            <a:r>
              <a:rPr lang="en-US" sz="5400" b="1" dirty="0" smtClean="0">
                <a:solidFill>
                  <a:srgbClr val="0000FF"/>
                </a:solidFill>
              </a:rPr>
              <a:t>: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719528"/>
            <a:ext cx="118614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4-ый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паттерное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программирование) 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 компонентный подход и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CASE-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паттерны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47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Сопроводительная документация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9803" y="1004341"/>
            <a:ext cx="1163236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600" b="1" dirty="0" smtClean="0"/>
              <a:t>Программное средство (ПС)</a:t>
            </a:r>
            <a:r>
              <a:rPr lang="ru-RU" sz="4600" dirty="0" smtClean="0"/>
              <a:t> – совокупность программы и сопроводительной документации к ней</a:t>
            </a:r>
          </a:p>
          <a:p>
            <a:endParaRPr lang="ru-RU" sz="4600" dirty="0" smtClean="0"/>
          </a:p>
          <a:p>
            <a:endParaRPr lang="ru-RU" sz="4600" dirty="0"/>
          </a:p>
          <a:p>
            <a:r>
              <a:rPr lang="ru-RU" sz="4000" i="1" dirty="0" smtClean="0"/>
              <a:t>Сопроводительная документация необходима буквально на каждой технологической стадии производства программного обеспечения (ПО) !!!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222192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794" y="0"/>
            <a:ext cx="12218126" cy="1428750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Инструментальные средства программирования</a:t>
            </a:r>
            <a:endParaRPr lang="ru-RU" sz="4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7989" y="1428750"/>
            <a:ext cx="116337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3600" dirty="0" smtClean="0"/>
              <a:t>Интегрированная среда разработки ПО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Средства тестирования ПО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Средства коллективной разработки ПО (</a:t>
            </a:r>
            <a:r>
              <a:rPr lang="ru-RU" sz="3600" dirty="0" err="1" smtClean="0"/>
              <a:t>репозиторий</a:t>
            </a:r>
            <a:r>
              <a:rPr lang="ru-RU" sz="3600" dirty="0" smtClean="0"/>
              <a:t>)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Средства моделирования программы (</a:t>
            </a:r>
            <a:r>
              <a:rPr lang="en-US" sz="3600" dirty="0" smtClean="0"/>
              <a:t>UML</a:t>
            </a:r>
            <a:r>
              <a:rPr lang="ru-RU" sz="3600" dirty="0"/>
              <a:t> </a:t>
            </a:r>
            <a:r>
              <a:rPr lang="ru-RU" sz="3600" dirty="0" smtClean="0"/>
              <a:t>и различные виды диаграмм)</a:t>
            </a:r>
          </a:p>
        </p:txBody>
      </p:sp>
    </p:spTree>
    <p:extLst>
      <p:ext uri="{BB962C8B-B14F-4D97-AF65-F5344CB8AC3E}">
        <p14:creationId xmlns:p14="http://schemas.microsoft.com/office/powerpoint/2010/main" val="368511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113835"/>
            <a:ext cx="11849100" cy="673566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«Инструменты» технологии программирования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3952" y="943144"/>
            <a:ext cx="1013341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600" dirty="0"/>
              <a:t>Архитектура </a:t>
            </a:r>
            <a:r>
              <a:rPr lang="ru-RU" sz="3600" dirty="0" smtClean="0"/>
              <a:t>ПО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Абстракция</a:t>
            </a:r>
          </a:p>
          <a:p>
            <a:pPr marL="342900" indent="-342900">
              <a:buFontTx/>
              <a:buAutoNum type="arabicPeriod"/>
            </a:pPr>
            <a:r>
              <a:rPr lang="ru-RU" sz="3600" dirty="0"/>
              <a:t>Планирование процесса производства ПС</a:t>
            </a:r>
            <a:endParaRPr lang="ru-RU" sz="3600" dirty="0" smtClean="0"/>
          </a:p>
          <a:p>
            <a:pPr marL="342900" indent="-342900">
              <a:buFontTx/>
              <a:buAutoNum type="arabicPeriod"/>
            </a:pPr>
            <a:r>
              <a:rPr lang="ru-RU" sz="3600" dirty="0" smtClean="0"/>
              <a:t>Организация процесса производства ПС</a:t>
            </a:r>
          </a:p>
          <a:p>
            <a:pPr marL="342900" indent="-342900">
              <a:buFontTx/>
              <a:buAutoNum type="arabicPeriod"/>
            </a:pPr>
            <a:r>
              <a:rPr lang="ru-RU" sz="3600" dirty="0" smtClean="0"/>
              <a:t>Парадигмы и языки программирования</a:t>
            </a:r>
          </a:p>
          <a:p>
            <a:pPr marL="342900" indent="-342900">
              <a:buFontTx/>
              <a:buAutoNum type="arabicPeriod"/>
            </a:pPr>
            <a:r>
              <a:rPr lang="ru-RU" sz="3600" dirty="0" smtClean="0"/>
              <a:t>Моделирование</a:t>
            </a:r>
            <a:endParaRPr lang="ru-RU" sz="3600" dirty="0"/>
          </a:p>
          <a:p>
            <a:pPr marL="342900" indent="-342900">
              <a:buFontTx/>
              <a:buAutoNum type="arabicPeriod"/>
            </a:pPr>
            <a:r>
              <a:rPr lang="ru-RU" sz="3600" dirty="0" smtClean="0"/>
              <a:t>Инструментальные </a:t>
            </a:r>
            <a:r>
              <a:rPr lang="ru-RU" sz="3600" dirty="0"/>
              <a:t>средства </a:t>
            </a:r>
            <a:r>
              <a:rPr lang="ru-RU" sz="3600" dirty="0" smtClean="0"/>
              <a:t>программирования</a:t>
            </a:r>
            <a:endParaRPr lang="ru-RU" sz="3600" dirty="0"/>
          </a:p>
          <a:p>
            <a:pPr marL="342900" indent="-342900">
              <a:buAutoNum type="arabicPeriod"/>
            </a:pPr>
            <a:r>
              <a:rPr lang="ru-RU" sz="3600" dirty="0" smtClean="0"/>
              <a:t>Стандарты + формализация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Сопроводительная документация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Тестирование и отладка</a:t>
            </a:r>
          </a:p>
        </p:txBody>
      </p:sp>
    </p:spTree>
    <p:extLst>
      <p:ext uri="{BB962C8B-B14F-4D97-AF65-F5344CB8AC3E}">
        <p14:creationId xmlns:p14="http://schemas.microsoft.com/office/powerpoint/2010/main" val="421090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3835"/>
            <a:ext cx="9144000" cy="760224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Проектный треугольник</a:t>
            </a: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212" y="1625975"/>
            <a:ext cx="7725270" cy="4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35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1030311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Основные разделы курса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818" y="1199213"/>
            <a:ext cx="12165959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Вводная часть</a:t>
            </a:r>
          </a:p>
          <a:p>
            <a:pPr marL="285750" indent="-285750">
              <a:buFontTx/>
              <a:buChar char="-"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развития инструментальных средств и технологий программирования</a:t>
            </a:r>
          </a:p>
          <a:p>
            <a:pPr marL="285750" indent="-285750">
              <a:buFontTx/>
              <a:buChar char="-"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принципы разработки ПО</a:t>
            </a:r>
          </a:p>
          <a:p>
            <a:pPr marL="285750" indent="-285750">
              <a:buFontTx/>
              <a:buChar char="-"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Жизненный цикл ПО</a:t>
            </a:r>
          </a:p>
          <a:p>
            <a:pPr marL="285750" indent="-285750">
              <a:buFontTx/>
              <a:buChar char="-"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и приемы программирования</a:t>
            </a:r>
          </a:p>
          <a:p>
            <a:pPr marL="285750" indent="-285750">
              <a:buFontTx/>
              <a:buChar char="-"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Документирование ПО</a:t>
            </a:r>
            <a:endParaRPr lang="ru-RU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Инструментальные средства программирования</a:t>
            </a:r>
          </a:p>
          <a:p>
            <a:pPr marL="285750" indent="-285750">
              <a:buFontTx/>
              <a:buChar char="-"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 и отладка ПО</a:t>
            </a:r>
          </a:p>
          <a:p>
            <a:pPr marL="285750" indent="-285750">
              <a:buFontTx/>
              <a:buChar char="-"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коллективной разработки ПО</a:t>
            </a:r>
          </a:p>
          <a:p>
            <a:pPr marL="285750" indent="-285750">
              <a:buFontTx/>
              <a:buChar char="-"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описания вычислительного процесса и алгоритма</a:t>
            </a:r>
          </a:p>
          <a:p>
            <a:pPr marL="285750" indent="-285750">
              <a:buFontTx/>
              <a:buChar char="-"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метрики</a:t>
            </a:r>
          </a:p>
          <a:p>
            <a:pPr marL="285750" indent="-285750">
              <a:buFontTx/>
              <a:buChar char="-"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объектно-ориентированного и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паттерного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проектирования ПО</a:t>
            </a:r>
          </a:p>
        </p:txBody>
      </p:sp>
    </p:spTree>
    <p:extLst>
      <p:ext uri="{BB962C8B-B14F-4D97-AF65-F5344CB8AC3E}">
        <p14:creationId xmlns:p14="http://schemas.microsoft.com/office/powerpoint/2010/main" val="381833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794" y="1"/>
            <a:ext cx="11925930" cy="671690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Словарь основных терминов</a:t>
            </a:r>
            <a:endParaRPr lang="ru-RU" sz="4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7798" y="671691"/>
            <a:ext cx="1172192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3600" dirty="0" smtClean="0"/>
              <a:t>Программное обеспечение (ПО)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Программное средство (ПС)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Архитектура ПО: деление ПО на модули и информационные связи между ними</a:t>
            </a:r>
          </a:p>
          <a:p>
            <a:pPr marL="742950" indent="-742950">
              <a:buFontTx/>
              <a:buAutoNum type="arabicPeriod"/>
            </a:pPr>
            <a:r>
              <a:rPr lang="ru-RU" sz="3600" dirty="0"/>
              <a:t>Спецификация (документация, сопровождающая ПС)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Операция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Отладка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Тестирование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Моделирование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CASE-</a:t>
            </a:r>
            <a:r>
              <a:rPr lang="ru-RU" sz="3600" dirty="0" smtClean="0"/>
              <a:t>технология (</a:t>
            </a:r>
            <a:r>
              <a:rPr lang="en-US" sz="3600" i="1" dirty="0"/>
              <a:t>computer-aided software engineering</a:t>
            </a:r>
            <a:r>
              <a:rPr lang="ru-RU" sz="3600" dirty="0" smtClean="0"/>
              <a:t>): автоматизация всего цикла изготовления ПС</a:t>
            </a:r>
          </a:p>
        </p:txBody>
      </p:sp>
    </p:spTree>
    <p:extLst>
      <p:ext uri="{BB962C8B-B14F-4D97-AF65-F5344CB8AC3E}">
        <p14:creationId xmlns:p14="http://schemas.microsoft.com/office/powerpoint/2010/main" val="293190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794" y="1"/>
            <a:ext cx="11925930" cy="671690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принципы программирования:</a:t>
            </a:r>
            <a:endParaRPr lang="ru-RU" sz="4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7798" y="671691"/>
            <a:ext cx="1172192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3600" dirty="0" smtClean="0"/>
              <a:t>Декомпозиции (разбивать задачу на части)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Абстракции и сокрытия информации за интерфейсами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Повторное использование кода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«Не повторяйся»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Стремление к слабой связности компонентов программы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Минимальной информированности (компоненты должны «общаться» с как можно более меньшим количеством «соседей»)</a:t>
            </a:r>
          </a:p>
          <a:p>
            <a:pPr marL="742950" indent="-742950">
              <a:buAutoNum type="arabicPeriod"/>
            </a:pP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22064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5000" b="1" dirty="0" smtClean="0">
                <a:solidFill>
                  <a:srgbClr val="0000FF"/>
                </a:solidFill>
              </a:rPr>
              <a:t>Типы программных проектов</a:t>
            </a:r>
            <a:endParaRPr lang="ru-RU" sz="50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577860"/>
            <a:ext cx="1186144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можно классифицировать по: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тип программно-аппаратной платформы, на которой выполняется программа: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встроенная систем, настольное приложение, сетевой сервис;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размер программы (измеренный в байтах, командах, операторах, строчках кода или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иных единицах);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число пользователей: однопользовательская программа «для себя», внутренняя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организации, программный продукт общего пользования;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регулярность использования: разовая программа, регулярно используемая про-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грамма, постоянно работающая программа;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источник разработки: заказная разработка, инициативная разработка, конкурсная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предметная область: критически важная программа специального применения, при-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ложение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автоматизации бизнес-процессов, демонстрационный прототип. </a:t>
            </a:r>
          </a:p>
        </p:txBody>
      </p:sp>
    </p:spTree>
    <p:extLst>
      <p:ext uri="{BB962C8B-B14F-4D97-AF65-F5344CB8AC3E}">
        <p14:creationId xmlns:p14="http://schemas.microsoft.com/office/powerpoint/2010/main" val="70258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1609648"/>
          </a:xfrm>
        </p:spPr>
        <p:txBody>
          <a:bodyPr>
            <a:noAutofit/>
          </a:bodyPr>
          <a:lstStyle/>
          <a:p>
            <a:r>
              <a:rPr lang="ru-RU" sz="5000" b="1" dirty="0" smtClean="0">
                <a:solidFill>
                  <a:srgbClr val="0000FF"/>
                </a:solidFill>
              </a:rPr>
              <a:t>Три составные части технологии программирования</a:t>
            </a:r>
            <a:endParaRPr lang="ru-RU" sz="50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19707"/>
            <a:ext cx="118614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программы;</a:t>
            </a:r>
          </a:p>
          <a:p>
            <a:pPr marL="342900" indent="-34290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команды;</a:t>
            </a:r>
          </a:p>
          <a:p>
            <a:pPr marL="342900" indent="-342900"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программирования: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и применение образцов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стандарты кодирования, методы тестирования и отладки и т. 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56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155897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Определение термина</a:t>
            </a:r>
            <a:br>
              <a:rPr lang="ru-RU" sz="5400" b="1" dirty="0" smtClean="0">
                <a:solidFill>
                  <a:srgbClr val="0000FF"/>
                </a:solidFill>
              </a:rPr>
            </a:br>
            <a:r>
              <a:rPr lang="ru-RU" sz="5400" b="1" dirty="0" smtClean="0">
                <a:solidFill>
                  <a:srgbClr val="0000FF"/>
                </a:solidFill>
              </a:rPr>
              <a:t>«Технология программирования»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5843" y="1469036"/>
            <a:ext cx="1158739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Технологией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программирования называют совокупность методов и средств, используемых в процессе разработки программного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обеспечения. Представляет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собой набор технологических инструкций, включающих: 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последовательности выполнения технологических операций; 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перечисление условий, при которых выполняется та или иная операция; 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описания самих операций, где для каждой операции определены исходные данные, результаты, а также инструкции, нормативы, стандарты, критерии и методы оценки и т.п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64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794" y="0"/>
            <a:ext cx="11925930" cy="841829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Литературные источники</a:t>
            </a:r>
            <a:endParaRPr lang="ru-RU" sz="4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9803" y="1158293"/>
            <a:ext cx="11721921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3600" dirty="0"/>
              <a:t>Иванова Г.С. Технология программирования: Учебник для вузов. - М.: Изд-во МГТУ им. Н.Э. Баумана, 2002. - 320 </a:t>
            </a:r>
            <a:r>
              <a:rPr lang="ru-RU" sz="3600" dirty="0" smtClean="0"/>
              <a:t>с.</a:t>
            </a:r>
          </a:p>
          <a:p>
            <a:pPr marL="742950" indent="-742950">
              <a:buAutoNum type="arabicPeriod"/>
            </a:pPr>
            <a:r>
              <a:rPr lang="ru-RU" sz="3600" dirty="0" err="1" smtClean="0"/>
              <a:t>Калянов</a:t>
            </a:r>
            <a:r>
              <a:rPr lang="ru-RU" sz="3600" dirty="0" smtClean="0"/>
              <a:t> </a:t>
            </a:r>
            <a:r>
              <a:rPr lang="ru-RU" sz="3600" dirty="0"/>
              <a:t>Г.Н. CASE структурный системный анализ (автоматизация и применение).- М.: ЛОРИ, </a:t>
            </a:r>
            <a:r>
              <a:rPr lang="ru-RU" sz="3600" dirty="0" smtClean="0"/>
              <a:t>1996.</a:t>
            </a:r>
          </a:p>
          <a:p>
            <a:pPr marL="742950" indent="-742950">
              <a:buAutoNum type="arabicPeriod"/>
            </a:pPr>
            <a:r>
              <a:rPr lang="ru-RU" sz="3600" dirty="0" err="1" smtClean="0"/>
              <a:t>Камаев</a:t>
            </a:r>
            <a:r>
              <a:rPr lang="ru-RU" sz="3600" dirty="0" smtClean="0"/>
              <a:t> </a:t>
            </a:r>
            <a:r>
              <a:rPr lang="ru-RU" sz="3600" dirty="0"/>
              <a:t>В.А. Технологии программирования:  Учебник / В.А. </a:t>
            </a:r>
            <a:r>
              <a:rPr lang="ru-RU" sz="3600" dirty="0" err="1"/>
              <a:t>Камаев</a:t>
            </a:r>
            <a:r>
              <a:rPr lang="ru-RU" sz="3600" dirty="0"/>
              <a:t>, В.В. Костерин. – 2-е изд., </a:t>
            </a:r>
            <a:r>
              <a:rPr lang="ru-RU" sz="3600" dirty="0" err="1"/>
              <a:t>перераб</a:t>
            </a:r>
            <a:r>
              <a:rPr lang="ru-RU" sz="3600" dirty="0"/>
              <a:t>. и доп. – М. </a:t>
            </a:r>
            <a:r>
              <a:rPr lang="ru-RU" sz="3600" dirty="0" err="1"/>
              <a:t>Высш</a:t>
            </a:r>
            <a:r>
              <a:rPr lang="ru-RU" sz="3600" dirty="0"/>
              <a:t>. </a:t>
            </a:r>
            <a:r>
              <a:rPr lang="ru-RU" sz="3600" dirty="0" err="1"/>
              <a:t>шк</a:t>
            </a:r>
            <a:r>
              <a:rPr lang="ru-RU" sz="3600" dirty="0"/>
              <a:t>., 2006. – 454 с</a:t>
            </a:r>
            <a:r>
              <a:rPr lang="ru-RU" sz="3600" dirty="0" smtClean="0"/>
              <a:t>.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Брауде Э. Технология разработки программного обеспечения. – СПб.: Питер, 2004</a:t>
            </a:r>
            <a:r>
              <a:rPr lang="ru-RU" sz="3600" dirty="0"/>
              <a:t> </a:t>
            </a:r>
            <a:r>
              <a:rPr lang="ru-RU" sz="3600" dirty="0" smtClean="0"/>
              <a:t>- 665 с.</a:t>
            </a:r>
          </a:p>
        </p:txBody>
      </p:sp>
    </p:spTree>
    <p:extLst>
      <p:ext uri="{BB962C8B-B14F-4D97-AF65-F5344CB8AC3E}">
        <p14:creationId xmlns:p14="http://schemas.microsoft.com/office/powerpoint/2010/main" val="242407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Технологическая операция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83980" y="3090841"/>
            <a:ext cx="3237875" cy="1109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Технологическая операция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2124" y="840822"/>
            <a:ext cx="58156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материалы,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инструкции, нормативы и стандарты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8000" y="5533790"/>
            <a:ext cx="50778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Исполнители, программные и технические средства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905" y="2537359"/>
            <a:ext cx="40564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Исходные данные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стандартном представлении (документы, рабочие материалы, результаты предыдущей операции)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67966" y="2940263"/>
            <a:ext cx="2806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 стандартном представлении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6796171" y="1845729"/>
            <a:ext cx="1" cy="1167277"/>
          </a:xfrm>
          <a:prstGeom prst="straightConnector1">
            <a:avLst/>
          </a:prstGeom>
          <a:ln w="44450">
            <a:solidFill>
              <a:schemeClr val="tx1"/>
            </a:solidFill>
            <a:headEnd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3797610" y="3632777"/>
            <a:ext cx="1317225" cy="12700"/>
          </a:xfrm>
          <a:prstGeom prst="straightConnector1">
            <a:avLst/>
          </a:prstGeom>
          <a:ln w="44450">
            <a:solidFill>
              <a:schemeClr val="tx1"/>
            </a:solidFill>
            <a:headEnd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8543777" y="3645477"/>
            <a:ext cx="1203439" cy="0"/>
          </a:xfrm>
          <a:prstGeom prst="straightConnector1">
            <a:avLst/>
          </a:prstGeom>
          <a:ln w="44450">
            <a:solidFill>
              <a:schemeClr val="tx1"/>
            </a:solidFill>
            <a:headEnd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6796171" y="4325258"/>
            <a:ext cx="0" cy="1208532"/>
          </a:xfrm>
          <a:prstGeom prst="straightConnector1">
            <a:avLst/>
          </a:prstGeom>
          <a:ln w="44450">
            <a:solidFill>
              <a:schemeClr val="tx1"/>
            </a:solidFill>
            <a:headEnd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23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794" y="0"/>
            <a:ext cx="12218126" cy="1428750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цели технологии программирования</a:t>
            </a:r>
            <a:endParaRPr lang="ru-RU" sz="4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7989" y="2114550"/>
            <a:ext cx="116337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Основные цели: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Понизить потребляемые ресурсы (время и деньги)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Повысить качество продукции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Обеспечить дальнейшее развитие программы (т.е. обеспечение расширения функциональности программы после начала ее эксплуатации)</a:t>
            </a:r>
          </a:p>
        </p:txBody>
      </p:sp>
    </p:spTree>
    <p:extLst>
      <p:ext uri="{BB962C8B-B14F-4D97-AF65-F5344CB8AC3E}">
        <p14:creationId xmlns:p14="http://schemas.microsoft.com/office/powerpoint/2010/main" val="379573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794" y="0"/>
            <a:ext cx="12218126" cy="726141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задачи технологии программирования</a:t>
            </a:r>
            <a:endParaRPr lang="ru-RU" sz="4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7989" y="726141"/>
            <a:ext cx="11633735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2600" b="1" dirty="0" smtClean="0"/>
              <a:t>Организация процесса производства </a:t>
            </a:r>
            <a:r>
              <a:rPr lang="ru-RU" sz="2600" b="1" dirty="0"/>
              <a:t>программного средства (ПС</a:t>
            </a:r>
            <a:r>
              <a:rPr lang="ru-RU" sz="2600" b="1" dirty="0" smtClean="0"/>
              <a:t>): </a:t>
            </a:r>
            <a:r>
              <a:rPr lang="ru-RU" sz="2600" dirty="0" smtClean="0"/>
              <a:t>жизненный цикл.</a:t>
            </a:r>
            <a:endParaRPr lang="ru-RU" sz="2600" b="1" dirty="0" smtClean="0"/>
          </a:p>
          <a:p>
            <a:pPr marL="742950" indent="-742950">
              <a:buAutoNum type="arabicPeriod"/>
            </a:pPr>
            <a:r>
              <a:rPr lang="ru-RU" sz="2600" b="1" dirty="0" smtClean="0"/>
              <a:t>Поиск наиболее рациональных решений</a:t>
            </a:r>
            <a:r>
              <a:rPr lang="ru-RU" sz="2600" dirty="0" smtClean="0"/>
              <a:t> на всех этапах разработки ПС (анализ, моделирование)</a:t>
            </a:r>
          </a:p>
          <a:p>
            <a:pPr marL="742950" indent="-742950">
              <a:buAutoNum type="arabicPeriod"/>
            </a:pPr>
            <a:r>
              <a:rPr lang="ru-RU" sz="2600" b="1" dirty="0" smtClean="0"/>
              <a:t>Контроль качества </a:t>
            </a:r>
            <a:r>
              <a:rPr lang="ru-RU" sz="2600" dirty="0" smtClean="0"/>
              <a:t>(тестирование, отладка, проверка соответствия результата работы ТЗ, приемочные испытания)</a:t>
            </a:r>
          </a:p>
          <a:p>
            <a:pPr marL="742950" indent="-742950">
              <a:buAutoNum type="arabicPeriod"/>
            </a:pPr>
            <a:r>
              <a:rPr lang="ru-RU" sz="2600" b="1" dirty="0" smtClean="0"/>
              <a:t>Снижение вероятности ошибки </a:t>
            </a:r>
            <a:r>
              <a:rPr lang="ru-RU" sz="2600" dirty="0" smtClean="0"/>
              <a:t>при разработке ПС (формализация, абстракция, декомпозиция задачи, выбор подходящих инструментальных средств)</a:t>
            </a:r>
          </a:p>
          <a:p>
            <a:pPr marL="742950" indent="-742950">
              <a:buAutoNum type="arabicPeriod"/>
            </a:pPr>
            <a:r>
              <a:rPr lang="ru-RU" sz="2600" b="1" dirty="0" smtClean="0"/>
              <a:t>Обеспечение взаимодействия разработчиков</a:t>
            </a:r>
            <a:r>
              <a:rPr lang="ru-RU" sz="2600" dirty="0" smtClean="0"/>
              <a:t> ПС (внутренняя документация, распределение заданий между группами разработчиков).</a:t>
            </a:r>
          </a:p>
          <a:p>
            <a:pPr marL="742950" indent="-742950">
              <a:buAutoNum type="arabicPeriod"/>
            </a:pPr>
            <a:r>
              <a:rPr lang="ru-RU" sz="2600" b="1" dirty="0" smtClean="0"/>
              <a:t>Обеспечение конкурентоспособности ПС</a:t>
            </a:r>
            <a:r>
              <a:rPr lang="ru-RU" sz="2600" dirty="0" smtClean="0"/>
              <a:t> (внешняя документация, удобный интерфейс, сопровождение, снижение вероятности ошибки в финальном продукте, обеспечение уникальных качеств ПС)</a:t>
            </a:r>
          </a:p>
          <a:p>
            <a:pPr marL="742950" indent="-742950">
              <a:buAutoNum type="arabicPeriod"/>
            </a:pPr>
            <a:endParaRPr lang="ru-RU" sz="2600" dirty="0" smtClean="0"/>
          </a:p>
        </p:txBody>
      </p:sp>
    </p:spTree>
    <p:extLst>
      <p:ext uri="{BB962C8B-B14F-4D97-AF65-F5344CB8AC3E}">
        <p14:creationId xmlns:p14="http://schemas.microsoft.com/office/powerpoint/2010/main" val="224429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1549131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Основные этапы развития технологии создания ПО</a:t>
            </a:r>
            <a:r>
              <a:rPr lang="en-US" sz="5400" b="1" dirty="0" smtClean="0">
                <a:solidFill>
                  <a:srgbClr val="0000FF"/>
                </a:solidFill>
              </a:rPr>
              <a:t>: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2561849"/>
            <a:ext cx="11861442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этап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стихийное программирование) – до сер. 60-х.</a:t>
            </a:r>
          </a:p>
          <a:p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ассемблеры,  Фортран, Алгол </a:t>
            </a:r>
            <a:endParaRPr lang="ru-RU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Подпрограммы </a:t>
            </a:r>
            <a:endParaRPr lang="ru-RU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снизу вверх </a:t>
            </a:r>
            <a:endParaRPr lang="ru-RU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Кризис: 80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 времени – отладка и 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164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00FF"/>
                </a:solidFill>
              </a:rPr>
              <a:t>Основные этапы развития технологий ПО</a:t>
            </a:r>
            <a:r>
              <a:rPr lang="en-US" sz="4800" b="1" dirty="0" smtClean="0">
                <a:solidFill>
                  <a:srgbClr val="0000FF"/>
                </a:solidFill>
              </a:rPr>
              <a:t>:</a:t>
            </a:r>
            <a:endParaRPr lang="ru-RU" sz="48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719528"/>
            <a:ext cx="118614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2-ый этап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структурный подход к программированию (70-80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Процедурная декомпозиция (разбиение на части) сложных систем и реализация в виде небольших подпрограмм (до 40-50 операторов) 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сверху вниз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Структурирование данных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Модульное программирование (языки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Pascal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Си)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программ до 100 000 операторов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 (межмодульные интерфейсы) </a:t>
            </a:r>
          </a:p>
        </p:txBody>
      </p:sp>
    </p:spTree>
    <p:extLst>
      <p:ext uri="{BB962C8B-B14F-4D97-AF65-F5344CB8AC3E}">
        <p14:creationId xmlns:p14="http://schemas.microsoft.com/office/powerpoint/2010/main" val="95324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6126" y="0"/>
            <a:ext cx="12218126" cy="712270"/>
          </a:xfrm>
        </p:spPr>
        <p:txBody>
          <a:bodyPr>
            <a:noAutofit/>
          </a:bodyPr>
          <a:lstStyle/>
          <a:p>
            <a:r>
              <a:rPr lang="ru-RU" sz="40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Блочно</a:t>
            </a:r>
            <a:r>
              <a:rPr lang="ru-RU" sz="4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-иерархический подход к разработке ПО</a:t>
            </a:r>
            <a:endParaRPr lang="ru-RU" sz="4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770387" y="1675064"/>
            <a:ext cx="2654300" cy="8128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284487" y="3287964"/>
            <a:ext cx="14351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379987" y="3287964"/>
            <a:ext cx="14351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602487" y="3287964"/>
            <a:ext cx="14351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332112" y="49389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535437" y="49389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738762" y="49135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942087" y="49135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8145412" y="49135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9348737" y="49135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128787" y="49389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>
            <a:stCxn id="7" idx="5"/>
            <a:endCxn id="12" idx="0"/>
          </p:cNvCxnSpPr>
          <p:nvPr/>
        </p:nvCxnSpPr>
        <p:spPr>
          <a:xfrm>
            <a:off x="6604921" y="3829970"/>
            <a:ext cx="654666" cy="108359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" idx="4"/>
            <a:endCxn id="7" idx="0"/>
          </p:cNvCxnSpPr>
          <p:nvPr/>
        </p:nvCxnSpPr>
        <p:spPr>
          <a:xfrm>
            <a:off x="6097537" y="2487864"/>
            <a:ext cx="0" cy="800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5"/>
            <a:endCxn id="8" idx="0"/>
          </p:cNvCxnSpPr>
          <p:nvPr/>
        </p:nvCxnSpPr>
        <p:spPr>
          <a:xfrm>
            <a:off x="7035974" y="2368832"/>
            <a:ext cx="1284063" cy="91913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6" idx="3"/>
            <a:endCxn id="15" idx="7"/>
          </p:cNvCxnSpPr>
          <p:nvPr/>
        </p:nvCxnSpPr>
        <p:spPr>
          <a:xfrm flipH="1">
            <a:off x="2670793" y="3829970"/>
            <a:ext cx="823860" cy="120198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6" idx="4"/>
            <a:endCxn id="9" idx="0"/>
          </p:cNvCxnSpPr>
          <p:nvPr/>
        </p:nvCxnSpPr>
        <p:spPr>
          <a:xfrm flipH="1">
            <a:off x="3649612" y="3922964"/>
            <a:ext cx="352425" cy="10160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6" idx="5"/>
            <a:endCxn id="10" idx="0"/>
          </p:cNvCxnSpPr>
          <p:nvPr/>
        </p:nvCxnSpPr>
        <p:spPr>
          <a:xfrm>
            <a:off x="4509421" y="3829970"/>
            <a:ext cx="343516" cy="110899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1" idx="0"/>
          </p:cNvCxnSpPr>
          <p:nvPr/>
        </p:nvCxnSpPr>
        <p:spPr>
          <a:xfrm flipH="1">
            <a:off x="6056262" y="3920598"/>
            <a:ext cx="99789" cy="992966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8" idx="4"/>
            <a:endCxn id="13" idx="0"/>
          </p:cNvCxnSpPr>
          <p:nvPr/>
        </p:nvCxnSpPr>
        <p:spPr>
          <a:xfrm>
            <a:off x="8320037" y="3922964"/>
            <a:ext cx="142875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4249687" y="2368832"/>
            <a:ext cx="909413" cy="91913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8" idx="5"/>
            <a:endCxn id="14" idx="0"/>
          </p:cNvCxnSpPr>
          <p:nvPr/>
        </p:nvCxnSpPr>
        <p:spPr>
          <a:xfrm>
            <a:off x="8827421" y="3829970"/>
            <a:ext cx="838816" cy="108359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21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rgbClr val="0000FF"/>
                </a:solidFill>
              </a:rPr>
              <a:t>Основные этапы развития технологий ПО</a:t>
            </a:r>
            <a:r>
              <a:rPr lang="en-US" sz="5400" b="1" dirty="0" smtClean="0">
                <a:solidFill>
                  <a:srgbClr val="0000FF"/>
                </a:solidFill>
              </a:rPr>
              <a:t>: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719528"/>
            <a:ext cx="1186144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3-ый этап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объектный подход к программированию ( 8090г.г.)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Программа- совокупности объектов (экземпляр класса) • Иерархия классов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– передача сообщений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Независимая разработка и отладка объектов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 сложных объектов из простых 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Языки: 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Pascal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C++,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Delphi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C++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Builder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Visual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C++ 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Повторное использование кода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 (зависимость модулей друг от друга) </a:t>
            </a:r>
          </a:p>
        </p:txBody>
      </p:sp>
    </p:spTree>
    <p:extLst>
      <p:ext uri="{BB962C8B-B14F-4D97-AF65-F5344CB8AC3E}">
        <p14:creationId xmlns:p14="http://schemas.microsoft.com/office/powerpoint/2010/main" val="348872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2561</TotalTime>
  <Words>1065</Words>
  <Application>Microsoft Office PowerPoint</Application>
  <PresentationFormat>Широкоэкранный</PresentationFormat>
  <Paragraphs>141</Paragraphs>
  <Slides>20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Тема Office</vt:lpstr>
      <vt:lpstr>Технология программирования</vt:lpstr>
      <vt:lpstr>Определение термина «Технология программирования»</vt:lpstr>
      <vt:lpstr>Технологическая операция</vt:lpstr>
      <vt:lpstr>Основные цели технологии программирования</vt:lpstr>
      <vt:lpstr>Основные задачи технологии программирования</vt:lpstr>
      <vt:lpstr>Основные этапы развития технологии создания ПО:</vt:lpstr>
      <vt:lpstr>Основные этапы развития технологий ПО:</vt:lpstr>
      <vt:lpstr>Блочно-иерархический подход к разработке ПО</vt:lpstr>
      <vt:lpstr>Основные этапы развития технологий ПО:</vt:lpstr>
      <vt:lpstr>Основные этапы развития технологий ПО:</vt:lpstr>
      <vt:lpstr>Сопроводительная документация</vt:lpstr>
      <vt:lpstr>Инструментальные средства программирования</vt:lpstr>
      <vt:lpstr>«Инструменты» технологии программирования</vt:lpstr>
      <vt:lpstr>Проектный треугольник</vt:lpstr>
      <vt:lpstr>Основные разделы курса</vt:lpstr>
      <vt:lpstr>Словарь основных терминов</vt:lpstr>
      <vt:lpstr>Основные принципы программирования:</vt:lpstr>
      <vt:lpstr>Типы программных проектов</vt:lpstr>
      <vt:lpstr>Три составные части технологии программирования</vt:lpstr>
      <vt:lpstr>Литературные источники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термина «Технология программирования»</dc:title>
  <dc:creator>User</dc:creator>
  <cp:lastModifiedBy>User</cp:lastModifiedBy>
  <cp:revision>24</cp:revision>
  <dcterms:created xsi:type="dcterms:W3CDTF">2017-12-14T21:00:15Z</dcterms:created>
  <dcterms:modified xsi:type="dcterms:W3CDTF">2019-03-09T10:05:56Z</dcterms:modified>
</cp:coreProperties>
</file>