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59" r:id="rId3"/>
    <p:sldId id="277" r:id="rId4"/>
    <p:sldId id="260" r:id="rId5"/>
    <p:sldId id="279" r:id="rId6"/>
    <p:sldId id="278" r:id="rId7"/>
    <p:sldId id="261" r:id="rId8"/>
    <p:sldId id="273" r:id="rId9"/>
    <p:sldId id="274" r:id="rId10"/>
    <p:sldId id="263" r:id="rId11"/>
    <p:sldId id="264" r:id="rId12"/>
    <p:sldId id="265" r:id="rId13"/>
    <p:sldId id="280" r:id="rId14"/>
    <p:sldId id="262" r:id="rId15"/>
    <p:sldId id="272" r:id="rId16"/>
    <p:sldId id="270" r:id="rId17"/>
    <p:sldId id="281" r:id="rId18"/>
    <p:sldId id="266" r:id="rId19"/>
    <p:sldId id="267" r:id="rId20"/>
    <p:sldId id="282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>
      <p:cViewPr>
        <p:scale>
          <a:sx n="75" d="100"/>
          <a:sy n="75" d="100"/>
        </p:scale>
        <p:origin x="456" y="-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F2C00-109D-4DE4-9230-43AE3D3F3852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AB696-2DFF-45B1-A2AA-60D57373FB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790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Генерируемость</a:t>
            </a:r>
            <a:r>
              <a:rPr lang="ru-RU" dirty="0" smtClean="0"/>
              <a:t> – возможность перенастройки</a:t>
            </a:r>
            <a:r>
              <a:rPr lang="ru-RU" baseline="0" dirty="0" smtClean="0"/>
              <a:t> ПО под определенную ВС или задачу.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E2971-704F-45A4-AF56-C02405FE5F9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220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Генерируемость</a:t>
            </a:r>
            <a:r>
              <a:rPr lang="ru-RU" dirty="0" smtClean="0"/>
              <a:t> – возможность перенастройки</a:t>
            </a:r>
            <a:r>
              <a:rPr lang="ru-RU" baseline="0" dirty="0" smtClean="0"/>
              <a:t> ПО под определенную ВС или задачу.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E2971-704F-45A4-AF56-C02405FE5F9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427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Генерируемость</a:t>
            </a:r>
            <a:r>
              <a:rPr lang="ru-RU" dirty="0" smtClean="0"/>
              <a:t> – возможность перенастройки</a:t>
            </a:r>
            <a:r>
              <a:rPr lang="ru-RU" baseline="0" dirty="0" smtClean="0"/>
              <a:t> ПО под определенную ВС или задачу.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E2971-704F-45A4-AF56-C02405FE5F9D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10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9D4A-4192-4333-B27C-E97ECBADB39C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ACD3-0EF3-47AE-B1A4-85C4BE44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635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9D4A-4192-4333-B27C-E97ECBADB39C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ACD3-0EF3-47AE-B1A4-85C4BE44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172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9D4A-4192-4333-B27C-E97ECBADB39C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ACD3-0EF3-47AE-B1A4-85C4BE44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39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9D4A-4192-4333-B27C-E97ECBADB39C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ACD3-0EF3-47AE-B1A4-85C4BE44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22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9D4A-4192-4333-B27C-E97ECBADB39C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ACD3-0EF3-47AE-B1A4-85C4BE44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91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9D4A-4192-4333-B27C-E97ECBADB39C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ACD3-0EF3-47AE-B1A4-85C4BE44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593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9D4A-4192-4333-B27C-E97ECBADB39C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ACD3-0EF3-47AE-B1A4-85C4BE44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407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9D4A-4192-4333-B27C-E97ECBADB39C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ACD3-0EF3-47AE-B1A4-85C4BE44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30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9D4A-4192-4333-B27C-E97ECBADB39C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ACD3-0EF3-47AE-B1A4-85C4BE44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95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9D4A-4192-4333-B27C-E97ECBADB39C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ACD3-0EF3-47AE-B1A4-85C4BE44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3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9D4A-4192-4333-B27C-E97ECBADB39C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ACD3-0EF3-47AE-B1A4-85C4BE44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20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99D4A-4192-4333-B27C-E97ECBADB39C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8ACD3-0EF3-47AE-B1A4-85C4BE44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371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Основные этапы </a:t>
            </a:r>
            <a:r>
              <a:rPr lang="ru-RU" sz="5400" b="1" dirty="0" smtClean="0">
                <a:solidFill>
                  <a:srgbClr val="0000FF"/>
                </a:solidFill>
              </a:rPr>
              <a:t>развития технологии ПО</a:t>
            </a:r>
            <a:r>
              <a:rPr lang="en-US" sz="5400" b="1" dirty="0" smtClean="0">
                <a:solidFill>
                  <a:srgbClr val="0000FF"/>
                </a:solidFill>
              </a:rPr>
              <a:t>: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79" y="1069225"/>
            <a:ext cx="1186144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поколение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ЭВМ (40-50 гг.): стихийное программирование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Второе поколение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ЭВМ (50-60 гг.): языки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высокого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Третье поколение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ЭВМ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(60-70 гг.): структурное программирование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Четвертое поколение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ЭВМ (80-е годы):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объектно-ориентированное программирование,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сетевые технологии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Пятое поколение ЭВМ (90-е годы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паттерное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программирование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18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1526" y="506129"/>
            <a:ext cx="12218126" cy="626929"/>
          </a:xfrm>
        </p:spPr>
        <p:txBody>
          <a:bodyPr>
            <a:noAutofit/>
          </a:bodyPr>
          <a:lstStyle/>
          <a:p>
            <a:r>
              <a:rPr lang="ru-RU" sz="40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Блочно</a:t>
            </a:r>
            <a:r>
              <a:rPr lang="ru-RU" sz="4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-иерархический подход к разработке ПО (нисходящая и восходящая разработка)</a:t>
            </a:r>
            <a:endParaRPr lang="ru-RU" sz="4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770387" y="1675064"/>
            <a:ext cx="2654300" cy="8128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284487" y="3287964"/>
            <a:ext cx="14351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379987" y="3287964"/>
            <a:ext cx="14351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602487" y="3287964"/>
            <a:ext cx="14351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332112" y="49389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535437" y="49389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738762" y="49135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942087" y="49135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8145412" y="49135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9348737" y="49135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128787" y="49389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>
            <a:stCxn id="7" idx="5"/>
            <a:endCxn id="12" idx="0"/>
          </p:cNvCxnSpPr>
          <p:nvPr/>
        </p:nvCxnSpPr>
        <p:spPr>
          <a:xfrm>
            <a:off x="6604921" y="3829970"/>
            <a:ext cx="654666" cy="108359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5" idx="4"/>
            <a:endCxn id="7" idx="0"/>
          </p:cNvCxnSpPr>
          <p:nvPr/>
        </p:nvCxnSpPr>
        <p:spPr>
          <a:xfrm>
            <a:off x="6097537" y="2487864"/>
            <a:ext cx="0" cy="800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5"/>
            <a:endCxn id="8" idx="0"/>
          </p:cNvCxnSpPr>
          <p:nvPr/>
        </p:nvCxnSpPr>
        <p:spPr>
          <a:xfrm>
            <a:off x="7035974" y="2368832"/>
            <a:ext cx="1284063" cy="91913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6" idx="3"/>
            <a:endCxn id="15" idx="7"/>
          </p:cNvCxnSpPr>
          <p:nvPr/>
        </p:nvCxnSpPr>
        <p:spPr>
          <a:xfrm flipH="1">
            <a:off x="2670793" y="3829970"/>
            <a:ext cx="823860" cy="120198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6" idx="4"/>
            <a:endCxn id="9" idx="0"/>
          </p:cNvCxnSpPr>
          <p:nvPr/>
        </p:nvCxnSpPr>
        <p:spPr>
          <a:xfrm flipH="1">
            <a:off x="3649612" y="3922964"/>
            <a:ext cx="352425" cy="10160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6" idx="5"/>
            <a:endCxn id="10" idx="0"/>
          </p:cNvCxnSpPr>
          <p:nvPr/>
        </p:nvCxnSpPr>
        <p:spPr>
          <a:xfrm>
            <a:off x="4509421" y="3829970"/>
            <a:ext cx="343516" cy="110899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1" idx="0"/>
          </p:cNvCxnSpPr>
          <p:nvPr/>
        </p:nvCxnSpPr>
        <p:spPr>
          <a:xfrm flipH="1">
            <a:off x="6056262" y="3920598"/>
            <a:ext cx="99789" cy="992966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8" idx="4"/>
            <a:endCxn id="13" idx="0"/>
          </p:cNvCxnSpPr>
          <p:nvPr/>
        </p:nvCxnSpPr>
        <p:spPr>
          <a:xfrm>
            <a:off x="8320037" y="3922964"/>
            <a:ext cx="142875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4249687" y="2368832"/>
            <a:ext cx="909413" cy="91913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8" idx="5"/>
            <a:endCxn id="14" idx="0"/>
          </p:cNvCxnSpPr>
          <p:nvPr/>
        </p:nvCxnSpPr>
        <p:spPr>
          <a:xfrm>
            <a:off x="8827421" y="3829970"/>
            <a:ext cx="838816" cy="108359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48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6523" y="0"/>
            <a:ext cx="11664461" cy="952621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Структурное программирование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20968" y="1844489"/>
            <a:ext cx="108555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Использовать только 4 языковые конструкции:</a:t>
            </a:r>
          </a:p>
          <a:p>
            <a:r>
              <a:rPr lang="ru-RU" sz="3200" dirty="0" smtClean="0"/>
              <a:t>• последовательные операторы;</a:t>
            </a:r>
          </a:p>
          <a:p>
            <a:r>
              <a:rPr lang="ru-RU" sz="3200" dirty="0" smtClean="0"/>
              <a:t>• условное ветвление;</a:t>
            </a:r>
          </a:p>
          <a:p>
            <a:r>
              <a:rPr lang="ru-RU" sz="3200" dirty="0" smtClean="0"/>
              <a:t>• множественное </a:t>
            </a:r>
            <a:r>
              <a:rPr lang="ru-RU" sz="3200" dirty="0" smtClean="0"/>
              <a:t>ветвление </a:t>
            </a:r>
            <a:r>
              <a:rPr lang="ru-RU" sz="3200" dirty="0" smtClean="0"/>
              <a:t>(</a:t>
            </a:r>
            <a:r>
              <a:rPr lang="en-US" sz="3200" dirty="0" smtClean="0"/>
              <a:t>switch);</a:t>
            </a:r>
            <a:endParaRPr lang="ru-RU" sz="3200" dirty="0" smtClean="0"/>
          </a:p>
          <a:p>
            <a:r>
              <a:rPr lang="ru-RU" sz="3200" dirty="0" smtClean="0"/>
              <a:t>• цикл.</a:t>
            </a:r>
          </a:p>
          <a:p>
            <a:endParaRPr lang="ru-RU" sz="3200" dirty="0"/>
          </a:p>
          <a:p>
            <a:r>
              <a:rPr lang="ru-RU" sz="3200" i="1" dirty="0" smtClean="0"/>
              <a:t>Структурный подход + модульное программирование позволяют эффективно создавать программы объемом до 100000 операторов.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2260113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6523" y="0"/>
            <a:ext cx="11664461" cy="952621"/>
          </a:xfrm>
        </p:spPr>
        <p:txBody>
          <a:bodyPr>
            <a:normAutofit/>
          </a:bodyPr>
          <a:lstStyle/>
          <a:p>
            <a:r>
              <a:rPr lang="ru-RU" sz="5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Структурное </a:t>
            </a:r>
            <a:r>
              <a:rPr lang="ru-RU" sz="54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программирование (2)</a:t>
            </a:r>
            <a:endParaRPr lang="ru-RU" sz="5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5533" y="952621"/>
            <a:ext cx="578533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ГОСТ 19.701-90 ЕСПД. Схемы алгоритмов, </a:t>
            </a:r>
            <a:r>
              <a:rPr lang="ru-RU" sz="2800" dirty="0" smtClean="0"/>
              <a:t>программ</a:t>
            </a:r>
            <a:r>
              <a:rPr lang="ru-RU" sz="3200" dirty="0" smtClean="0"/>
              <a:t>, данных и систем. Обозначения условные и правила выполнения.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lum contrast="49000"/>
          </a:blip>
          <a:stretch>
            <a:fillRect/>
          </a:stretch>
        </p:blipFill>
        <p:spPr>
          <a:xfrm>
            <a:off x="6557682" y="952621"/>
            <a:ext cx="5634318" cy="569436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102" y="2959531"/>
            <a:ext cx="6358252" cy="182204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101" y="4908884"/>
            <a:ext cx="6416156" cy="194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64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09469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Третий кризис программирования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79" y="764024"/>
            <a:ext cx="118614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/>
              <a:t>Время: </a:t>
            </a:r>
            <a:r>
              <a:rPr lang="ru-RU" sz="3000" dirty="0" smtClean="0"/>
              <a:t>Середина 80-х годов, переход от 3-го к 4-му поколению ЭВМ</a:t>
            </a:r>
          </a:p>
          <a:p>
            <a:r>
              <a:rPr lang="ru-RU" sz="3000" b="1" dirty="0" smtClean="0"/>
              <a:t>Кризис</a:t>
            </a:r>
            <a:r>
              <a:rPr lang="ru-RU" sz="3000" dirty="0" smtClean="0"/>
              <a:t>: </a:t>
            </a:r>
          </a:p>
          <a:p>
            <a:pPr marL="457200" indent="-457200">
              <a:buFontTx/>
              <a:buChar char="-"/>
            </a:pPr>
            <a:r>
              <a:rPr lang="ru-RU" sz="3000" dirty="0"/>
              <a:t>Структурный подход + модульное программирование позволяют эффективно создавать программы объемом до 100000 операторов</a:t>
            </a:r>
            <a:r>
              <a:rPr lang="ru-RU" sz="3000" dirty="0" smtClean="0"/>
              <a:t>.</a:t>
            </a:r>
          </a:p>
          <a:p>
            <a:pPr marL="457200" indent="-457200">
              <a:buFontTx/>
              <a:buChar char="-"/>
            </a:pPr>
            <a:r>
              <a:rPr lang="ru-RU" sz="3000" dirty="0" smtClean="0"/>
              <a:t>Человек не может воспринимать очень большую </a:t>
            </a:r>
            <a:r>
              <a:rPr lang="ru-RU" sz="3000" dirty="0" err="1" smtClean="0"/>
              <a:t>програму</a:t>
            </a:r>
            <a:r>
              <a:rPr lang="ru-RU" sz="3000" dirty="0" smtClean="0"/>
              <a:t>, как единое целое.</a:t>
            </a:r>
            <a:endParaRPr lang="ru-RU" sz="3000" dirty="0"/>
          </a:p>
          <a:p>
            <a:r>
              <a:rPr lang="ru-RU" sz="3000" b="1" dirty="0" smtClean="0"/>
              <a:t>Выход</a:t>
            </a:r>
            <a:r>
              <a:rPr lang="ru-RU" sz="3000" dirty="0" smtClean="0"/>
              <a:t>:</a:t>
            </a:r>
          </a:p>
          <a:p>
            <a:pPr marL="457200" indent="-457200">
              <a:buFontTx/>
              <a:buChar char="-"/>
            </a:pPr>
            <a:r>
              <a:rPr lang="ru-RU" sz="3000" dirty="0" smtClean="0"/>
              <a:t>Объектно-ориентрованное программирование (ООП).</a:t>
            </a:r>
          </a:p>
        </p:txBody>
      </p:sp>
    </p:spTree>
    <p:extLst>
      <p:ext uri="{BB962C8B-B14F-4D97-AF65-F5344CB8AC3E}">
        <p14:creationId xmlns:p14="http://schemas.microsoft.com/office/powerpoint/2010/main" val="215241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Четвертое поколение ЭВМ (75-85)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79" y="461950"/>
            <a:ext cx="11861442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решаемые задачи: распределенные вычисления.</a:t>
            </a:r>
          </a:p>
          <a:p>
            <a:endParaRPr lang="ru-RU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программирования:</a:t>
            </a:r>
          </a:p>
          <a:p>
            <a:pPr marL="571500" indent="-571500"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пользовательский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интерфейс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четкая концепция качества ПС.</a:t>
            </a:r>
          </a:p>
          <a:p>
            <a:pPr marL="571500" indent="-571500">
              <a:buFontTx/>
              <a:buChar char="-"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языки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программирования,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учитывающие требования технологии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программирования.</a:t>
            </a:r>
          </a:p>
          <a:p>
            <a:pPr marL="571500" indent="-571500"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методов и языков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спецификации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</a:t>
            </a:r>
          </a:p>
          <a:p>
            <a:pPr marL="571500" indent="-571500"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Доминирование объектного подхода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разработке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</a:t>
            </a:r>
          </a:p>
          <a:p>
            <a:pPr marL="571500" indent="-571500">
              <a:buFontTx/>
              <a:buChar char="-"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инструментальные среды разработки и сопровождения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</a:t>
            </a:r>
          </a:p>
          <a:p>
            <a:pPr marL="571500" indent="-571500">
              <a:buFontTx/>
              <a:buChar char="-"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Развивается концепция компьютерных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сетей</a:t>
            </a:r>
          </a:p>
          <a:p>
            <a:pPr marL="571500" indent="-571500"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Графическое парадигма программирования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97833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65553"/>
            <a:ext cx="12192000" cy="144222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Объектно-ориентированное программирование (ООП)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79" y="1429976"/>
            <a:ext cx="11861442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/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«активных данных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indent="177800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преимущество -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«естественная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человека декомпозиция программы,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существенно облегчает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её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разработку.</a:t>
            </a:r>
            <a:endParaRPr lang="ru-RU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77800"/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ООП – фреймовая модель данных М. Минского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177800"/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ООП было применено в языке </a:t>
            </a:r>
            <a:r>
              <a:rPr lang="en-US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Simula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60-х годах.</a:t>
            </a:r>
          </a:p>
          <a:p>
            <a:pPr indent="177800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программирования разработана 1970-х гг.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Б.Керниганом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Д.Риччи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177800"/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ООП получил развитие в языке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Smalltalk (70-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годы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indent="177800"/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90-х годах ООП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«вторглось» в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универсальные языки программирования (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Pascal, C++, Modula, Java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83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Графическое программирование</a:t>
            </a:r>
            <a:endParaRPr lang="ru-RU" sz="5400" b="1" dirty="0">
              <a:solidFill>
                <a:srgbClr val="0000FF"/>
              </a:solidFill>
            </a:endParaRPr>
          </a:p>
        </p:txBody>
      </p:sp>
      <p:pic>
        <p:nvPicPr>
          <p:cNvPr id="5122" name="Picture 2" descr="http://topref.ru/main/images/56911/m7d4f485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1" y="1938584"/>
            <a:ext cx="11591929" cy="4706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92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09469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Третий кризис программирования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79" y="764024"/>
            <a:ext cx="1186144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/>
              <a:t>Время: </a:t>
            </a:r>
            <a:r>
              <a:rPr lang="ru-RU" sz="3000" dirty="0" smtClean="0"/>
              <a:t>Середина 90-х годов, переход от 4-го к 5-му поколению ЭВМ</a:t>
            </a:r>
          </a:p>
          <a:p>
            <a:r>
              <a:rPr lang="ru-RU" sz="3000" b="1" dirty="0" smtClean="0"/>
              <a:t>Кризис</a:t>
            </a:r>
            <a:r>
              <a:rPr lang="ru-RU" sz="3000" dirty="0" smtClean="0"/>
              <a:t>: </a:t>
            </a:r>
          </a:p>
          <a:p>
            <a:pPr marL="457200" indent="-457200">
              <a:buFontTx/>
              <a:buChar char="-"/>
            </a:pPr>
            <a:r>
              <a:rPr lang="ru-RU" sz="3000" dirty="0" smtClean="0"/>
              <a:t>Библиотеки классов разрослись до «неприличных» размеров.</a:t>
            </a:r>
          </a:p>
          <a:p>
            <a:pPr marL="457200" indent="-457200">
              <a:buFontTx/>
              <a:buChar char="-"/>
            </a:pPr>
            <a:r>
              <a:rPr lang="ru-RU" sz="3000" dirty="0" smtClean="0"/>
              <a:t>Негибкость ООП.</a:t>
            </a:r>
            <a:endParaRPr lang="ru-RU" sz="3000" dirty="0"/>
          </a:p>
          <a:p>
            <a:r>
              <a:rPr lang="ru-RU" sz="3000" b="1" dirty="0" smtClean="0"/>
              <a:t>Выход</a:t>
            </a:r>
            <a:r>
              <a:rPr lang="ru-RU" sz="3000" dirty="0" smtClean="0"/>
              <a:t>:</a:t>
            </a:r>
          </a:p>
          <a:p>
            <a:pPr marL="457200" indent="-457200">
              <a:buFontTx/>
              <a:buChar char="-"/>
            </a:pPr>
            <a:r>
              <a:rPr lang="ru-RU" sz="3000" dirty="0" err="1" smtClean="0"/>
              <a:t>Паттерное</a:t>
            </a:r>
            <a:r>
              <a:rPr lang="ru-RU" sz="3000" dirty="0" smtClean="0"/>
              <a:t> программирование</a:t>
            </a:r>
          </a:p>
          <a:p>
            <a:pPr marL="457200" indent="-457200">
              <a:buFontTx/>
              <a:buChar char="-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CASE-технология</a:t>
            </a:r>
            <a:endParaRPr lang="ru-RU" sz="3000" dirty="0" smtClean="0"/>
          </a:p>
        </p:txBody>
      </p:sp>
    </p:spTree>
    <p:extLst>
      <p:ext uri="{BB962C8B-B14F-4D97-AF65-F5344CB8AC3E}">
        <p14:creationId xmlns:p14="http://schemas.microsoft.com/office/powerpoint/2010/main" val="347863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Пятое поколение ЭВМ (90-е гг.)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79" y="719528"/>
            <a:ext cx="1186144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решаемые задачи: многопроцессорная обработка информации.</a:t>
            </a:r>
          </a:p>
          <a:p>
            <a:endParaRPr lang="ru-RU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программирования:</a:t>
            </a:r>
          </a:p>
          <a:p>
            <a:pPr marL="571500" indent="-571500"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бурное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компьютерных технологий (CASE-технология) разработки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ПС.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большое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к обеспечению защиты информации, т.к. требовалось защищать информацию, передаваемую по сетям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Паттерное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прототипное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программирования.</a:t>
            </a:r>
          </a:p>
          <a:p>
            <a:pPr marL="571500" indent="-571500">
              <a:buFontTx/>
              <a:buChar char="-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Каркас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46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r>
              <a:rPr lang="ru-RU" sz="5000" b="1" dirty="0" smtClean="0">
                <a:solidFill>
                  <a:srgbClr val="0000FF"/>
                </a:solidFill>
              </a:rPr>
              <a:t>Структура революций в программировании</a:t>
            </a:r>
            <a:endParaRPr lang="ru-RU" sz="50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79" y="577860"/>
            <a:ext cx="1186144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кризис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программировании  - при переходе ко второму поколению ЭВМ (1955-е годы)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Кризис – возросшие вычислительные мощности нельзя было полностью использовать ввиду отсталой технологии программирования в кодах.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– языки программирования высокого уровня.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кризис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при переходе к ЭВМ 3-го поколения (1960-е годы).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Кризис – программы большого объема перестали быть читабельными.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– структурное программирование (А.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Дейкстра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кризис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при переходе к ЭВМ 4-го поколения (1980-е).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Кризис – объем программ увеличился, разбираться в них стало сложнее.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– объектно-ориентированное программирование. В результате, программа стала иметь структуру, близкую к организации данных в разуме человека: объекты и их поведение.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кризис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«раздувание» стандартных библиотек ООП (1990-е).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Кризис – слишком большой объем стандартных библиотек ООП, негибкость ОО-подхода.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паттерное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прототипное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программирование.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92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Первое </a:t>
            </a:r>
            <a:r>
              <a:rPr lang="ru-RU" sz="5400" b="1" dirty="0">
                <a:solidFill>
                  <a:srgbClr val="0000FF"/>
                </a:solidFill>
              </a:rPr>
              <a:t>поколение </a:t>
            </a:r>
            <a:r>
              <a:rPr lang="ru-RU" sz="5400" b="1" dirty="0" smtClean="0">
                <a:solidFill>
                  <a:srgbClr val="0000FF"/>
                </a:solidFill>
              </a:rPr>
              <a:t>ЭВМ (40-е годы)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79" y="671691"/>
            <a:ext cx="1186144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300" b="1" dirty="0" smtClean="0"/>
              <a:t>Стихийное программирование</a:t>
            </a:r>
          </a:p>
          <a:p>
            <a:r>
              <a:rPr lang="ru-RU" sz="3300" dirty="0" smtClean="0"/>
              <a:t>- Основные </a:t>
            </a:r>
            <a:r>
              <a:rPr lang="ru-RU" sz="3300" dirty="0" smtClean="0"/>
              <a:t>решаемые задачи: расчет по формулам.</a:t>
            </a:r>
          </a:p>
          <a:p>
            <a:r>
              <a:rPr lang="ru-RU" sz="3300" dirty="0" smtClean="0"/>
              <a:t>- Программа </a:t>
            </a:r>
            <a:r>
              <a:rPr lang="ru-RU" sz="3300" dirty="0" smtClean="0"/>
              <a:t>писалась в машинных кодах</a:t>
            </a:r>
          </a:p>
          <a:p>
            <a:r>
              <a:rPr lang="ru-RU" sz="3300" dirty="0" smtClean="0"/>
              <a:t>- Использовалась </a:t>
            </a:r>
            <a:r>
              <a:rPr lang="ru-RU" sz="3300" dirty="0"/>
              <a:t>интуитивная технология </a:t>
            </a:r>
            <a:r>
              <a:rPr lang="ru-RU" sz="3300" dirty="0" smtClean="0"/>
              <a:t>программирования: после </a:t>
            </a:r>
            <a:r>
              <a:rPr lang="ru-RU" sz="3300" dirty="0"/>
              <a:t>получения задания сразу приступали к программированию, документация составлялась уже после написания </a:t>
            </a:r>
            <a:r>
              <a:rPr lang="ru-RU" sz="3300" dirty="0" smtClean="0"/>
              <a:t>программы</a:t>
            </a:r>
            <a:endParaRPr lang="en-US" sz="3300" dirty="0" smtClean="0"/>
          </a:p>
          <a:p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было инструментальных средств и технологий программирования</a:t>
            </a:r>
          </a:p>
          <a:p>
            <a:pPr marL="571500" indent="-571500">
              <a:buFontTx/>
              <a:buChar char="-"/>
            </a:pP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Программирование – это искусство, а не отлаженный процесс</a:t>
            </a:r>
          </a:p>
          <a:p>
            <a:pPr marL="571500" indent="-571500">
              <a:buFontTx/>
              <a:buChar char="-"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Типичная программа – основная программа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область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глобальных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(простейшая структура ПО).</a:t>
            </a:r>
          </a:p>
        </p:txBody>
      </p:sp>
      <p:pic>
        <p:nvPicPr>
          <p:cNvPr id="4" name="Picture 2" descr="http://ok-t.ru/studopediaru/baza1/935020372156.files/image0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1528" y="730030"/>
            <a:ext cx="2543578" cy="1461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24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794" y="0"/>
            <a:ext cx="11925930" cy="841829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Литературные источники</a:t>
            </a:r>
            <a:endParaRPr lang="ru-RU" sz="48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9803" y="1158293"/>
            <a:ext cx="117219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3600" dirty="0"/>
              <a:t>Иванова Г.С. Технология программирования: Учебник для вузов. - М.: Изд-во МГТУ им. Н.Э. Баумана, 2002. - 320 </a:t>
            </a:r>
            <a:r>
              <a:rPr lang="ru-RU" sz="3600" dirty="0" smtClean="0"/>
              <a:t>с.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Брауде </a:t>
            </a:r>
            <a:r>
              <a:rPr lang="ru-RU" sz="3600" dirty="0" smtClean="0"/>
              <a:t>Э. Технология разработки программного обеспечения. – СПб.: Питер, 2004</a:t>
            </a:r>
            <a:r>
              <a:rPr lang="ru-RU" sz="3600" dirty="0"/>
              <a:t> </a:t>
            </a:r>
            <a:r>
              <a:rPr lang="ru-RU" sz="3600" dirty="0" smtClean="0"/>
              <a:t>- 665 с.</a:t>
            </a:r>
          </a:p>
        </p:txBody>
      </p:sp>
    </p:spTree>
    <p:extLst>
      <p:ext uri="{BB962C8B-B14F-4D97-AF65-F5344CB8AC3E}">
        <p14:creationId xmlns:p14="http://schemas.microsoft.com/office/powerpoint/2010/main" val="173402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Первый кризис программирования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0558" y="1801244"/>
            <a:ext cx="1186144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300" b="1" dirty="0" smtClean="0"/>
              <a:t>Время: </a:t>
            </a:r>
            <a:r>
              <a:rPr lang="ru-RU" sz="3300" dirty="0" smtClean="0"/>
              <a:t>Середина 50-х годов, переход от 1-го ко 2-му поколению ЭВМ</a:t>
            </a:r>
          </a:p>
          <a:p>
            <a:r>
              <a:rPr lang="ru-RU" sz="3300" b="1" dirty="0" smtClean="0"/>
              <a:t>Кризис</a:t>
            </a:r>
            <a:r>
              <a:rPr lang="ru-RU" sz="3300" dirty="0" smtClean="0"/>
              <a:t>: Новое поколение ЭВМ имело </a:t>
            </a:r>
            <a:r>
              <a:rPr lang="ru-RU" sz="3300" dirty="0" err="1" smtClean="0"/>
              <a:t>бОльший</a:t>
            </a:r>
            <a:r>
              <a:rPr lang="ru-RU" sz="3300" dirty="0" smtClean="0"/>
              <a:t> объем ОП, и </a:t>
            </a:r>
            <a:r>
              <a:rPr lang="ru-RU" sz="3300" dirty="0" err="1" smtClean="0"/>
              <a:t>бОльшее</a:t>
            </a:r>
            <a:r>
              <a:rPr lang="ru-RU" sz="3300" dirty="0" smtClean="0"/>
              <a:t> быстродействие, а программирование на машинных кодах было чрезвычайно неэффективным, чтобы использовать все ресурсы ЭВМ</a:t>
            </a:r>
          </a:p>
          <a:p>
            <a:r>
              <a:rPr lang="ru-RU" sz="3300" b="1" dirty="0" smtClean="0"/>
              <a:t>Выход</a:t>
            </a:r>
            <a:r>
              <a:rPr lang="ru-RU" sz="3300" dirty="0" smtClean="0"/>
              <a:t>: </a:t>
            </a:r>
          </a:p>
          <a:p>
            <a:pPr marL="457200" indent="-457200">
              <a:buFontTx/>
              <a:buChar char="-"/>
            </a:pPr>
            <a:r>
              <a:rPr lang="ru-RU" sz="3300" dirty="0" smtClean="0"/>
              <a:t>я</a:t>
            </a:r>
            <a:r>
              <a:rPr lang="ru-RU" sz="3300" dirty="0" smtClean="0"/>
              <a:t>зыки высокого уровня;</a:t>
            </a:r>
          </a:p>
          <a:p>
            <a:pPr marL="457200" indent="-457200">
              <a:buFontTx/>
              <a:buChar char="-"/>
            </a:pPr>
            <a:r>
              <a:rPr lang="ru-RU" sz="3300" dirty="0" smtClean="0"/>
              <a:t>Процедурное программирование</a:t>
            </a:r>
            <a:endParaRPr lang="ru-RU" sz="3300" dirty="0" smtClean="0"/>
          </a:p>
        </p:txBody>
      </p:sp>
    </p:spTree>
    <p:extLst>
      <p:ext uri="{BB962C8B-B14F-4D97-AF65-F5344CB8AC3E}">
        <p14:creationId xmlns:p14="http://schemas.microsoft.com/office/powerpoint/2010/main" val="22047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ok-t.ru/studopediaru/baza1/935020372156.files/image0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6728" y="161365"/>
            <a:ext cx="2775272" cy="2602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pPr algn="l"/>
            <a:r>
              <a:rPr lang="ru-RU" sz="5400" b="1" dirty="0" smtClean="0">
                <a:solidFill>
                  <a:srgbClr val="0000FF"/>
                </a:solidFill>
              </a:rPr>
              <a:t>Второе поколение ЭВМ (55-65 гг.)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970834"/>
            <a:ext cx="1194812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решаемые задачи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алгоритмические.</a:t>
            </a:r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программирования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Языки программирования высокого уровня.</a:t>
            </a:r>
          </a:p>
          <a:p>
            <a:pPr marL="571500" indent="-571500">
              <a:buFontTx/>
              <a:buChar char="-"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Коллективная разработка ПО.</a:t>
            </a:r>
          </a:p>
          <a:p>
            <a:pPr marL="571500" indent="-571500">
              <a:buFontTx/>
              <a:buChar char="-"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Типичная программа – основная программа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область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глобальных данных, набор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подпрограмм</a:t>
            </a:r>
            <a:endParaRPr lang="en-U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данные, передаваемые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подпрограммам</a:t>
            </a:r>
          </a:p>
          <a:p>
            <a:pPr marL="571500" indent="-571500">
              <a:buFontTx/>
              <a:buChar char="-"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Стандартные библиотеки подпрограмм</a:t>
            </a:r>
          </a:p>
          <a:p>
            <a:pPr marL="571500" indent="-571500">
              <a:buFontTx/>
              <a:buChar char="-"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программы «снизу вверх» (восходящие проектирование)</a:t>
            </a:r>
          </a:p>
          <a:p>
            <a:pPr marL="571500" indent="-571500">
              <a:buFontTx/>
              <a:buChar char="-"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жизненного цикла ПО</a:t>
            </a:r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42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1526" y="506129"/>
            <a:ext cx="12218126" cy="626929"/>
          </a:xfrm>
        </p:spPr>
        <p:txBody>
          <a:bodyPr>
            <a:noAutofit/>
          </a:bodyPr>
          <a:lstStyle/>
          <a:p>
            <a:r>
              <a:rPr lang="ru-RU" sz="40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Блочно</a:t>
            </a:r>
            <a:r>
              <a:rPr lang="ru-RU" sz="4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-иерархический подход к разработке ПО (нисходящая и восходящая разработка)</a:t>
            </a:r>
            <a:endParaRPr lang="ru-RU" sz="4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770387" y="1675064"/>
            <a:ext cx="2654300" cy="8128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284487" y="3287964"/>
            <a:ext cx="14351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379987" y="3287964"/>
            <a:ext cx="14351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602487" y="3287964"/>
            <a:ext cx="14351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332112" y="49389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535437" y="49389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738762" y="49135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942087" y="49135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8145412" y="49135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9348737" y="49135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128787" y="4938964"/>
            <a:ext cx="635000" cy="635000"/>
          </a:xfrm>
          <a:prstGeom prst="ellipse">
            <a:avLst/>
          </a:prstGeom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>
            <a:stCxn id="7" idx="5"/>
            <a:endCxn id="12" idx="0"/>
          </p:cNvCxnSpPr>
          <p:nvPr/>
        </p:nvCxnSpPr>
        <p:spPr>
          <a:xfrm>
            <a:off x="6604921" y="3829970"/>
            <a:ext cx="654666" cy="108359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5" idx="4"/>
            <a:endCxn id="7" idx="0"/>
          </p:cNvCxnSpPr>
          <p:nvPr/>
        </p:nvCxnSpPr>
        <p:spPr>
          <a:xfrm>
            <a:off x="6097537" y="2487864"/>
            <a:ext cx="0" cy="800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5"/>
            <a:endCxn id="8" idx="0"/>
          </p:cNvCxnSpPr>
          <p:nvPr/>
        </p:nvCxnSpPr>
        <p:spPr>
          <a:xfrm>
            <a:off x="7035974" y="2368832"/>
            <a:ext cx="1284063" cy="91913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6" idx="3"/>
            <a:endCxn id="15" idx="7"/>
          </p:cNvCxnSpPr>
          <p:nvPr/>
        </p:nvCxnSpPr>
        <p:spPr>
          <a:xfrm flipH="1">
            <a:off x="2670793" y="3829970"/>
            <a:ext cx="823860" cy="120198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6" idx="4"/>
            <a:endCxn id="9" idx="0"/>
          </p:cNvCxnSpPr>
          <p:nvPr/>
        </p:nvCxnSpPr>
        <p:spPr>
          <a:xfrm flipH="1">
            <a:off x="3649612" y="3922964"/>
            <a:ext cx="352425" cy="10160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6" idx="5"/>
            <a:endCxn id="10" idx="0"/>
          </p:cNvCxnSpPr>
          <p:nvPr/>
        </p:nvCxnSpPr>
        <p:spPr>
          <a:xfrm>
            <a:off x="4509421" y="3829970"/>
            <a:ext cx="343516" cy="110899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1" idx="0"/>
          </p:cNvCxnSpPr>
          <p:nvPr/>
        </p:nvCxnSpPr>
        <p:spPr>
          <a:xfrm flipH="1">
            <a:off x="6056262" y="3920598"/>
            <a:ext cx="99789" cy="992966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8" idx="4"/>
            <a:endCxn id="13" idx="0"/>
          </p:cNvCxnSpPr>
          <p:nvPr/>
        </p:nvCxnSpPr>
        <p:spPr>
          <a:xfrm>
            <a:off x="8320037" y="3922964"/>
            <a:ext cx="142875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4249687" y="2368832"/>
            <a:ext cx="909413" cy="91913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8" idx="5"/>
            <a:endCxn id="14" idx="0"/>
          </p:cNvCxnSpPr>
          <p:nvPr/>
        </p:nvCxnSpPr>
        <p:spPr>
          <a:xfrm>
            <a:off x="8827421" y="3829970"/>
            <a:ext cx="838816" cy="108359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72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09469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Второй кризис программирования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79" y="764024"/>
            <a:ext cx="1186144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/>
              <a:t>Время: </a:t>
            </a:r>
            <a:r>
              <a:rPr lang="ru-RU" sz="3000" dirty="0" smtClean="0"/>
              <a:t>Середина 70-х годов, переход от 3-го к 4-му поколению ЭВМ</a:t>
            </a:r>
          </a:p>
          <a:p>
            <a:r>
              <a:rPr lang="ru-RU" sz="3000" b="1" dirty="0" smtClean="0"/>
              <a:t>Кризис</a:t>
            </a:r>
            <a:r>
              <a:rPr lang="ru-RU" sz="3000" dirty="0" smtClean="0"/>
              <a:t>: </a:t>
            </a:r>
          </a:p>
          <a:p>
            <a:pPr marL="457200" indent="-457200">
              <a:buFontTx/>
              <a:buChar char="-"/>
            </a:pPr>
            <a:r>
              <a:rPr lang="ru-RU" sz="3000" dirty="0" smtClean="0"/>
              <a:t>Новое поколение ЭВМ имело </a:t>
            </a:r>
            <a:r>
              <a:rPr lang="ru-RU" sz="3000" dirty="0" err="1" smtClean="0"/>
              <a:t>бОльший</a:t>
            </a:r>
            <a:r>
              <a:rPr lang="ru-RU" sz="3000" dirty="0" smtClean="0"/>
              <a:t> объем ОП, и </a:t>
            </a:r>
            <a:r>
              <a:rPr lang="ru-RU" sz="3000" dirty="0" err="1" smtClean="0"/>
              <a:t>бОльшее</a:t>
            </a:r>
            <a:r>
              <a:rPr lang="ru-RU" sz="3000" dirty="0" smtClean="0"/>
              <a:t> быстродействие, а программирование на машинных кодах было чрезвычайно неэффективным, чтобы использовать все ресурсы ЭВМ:</a:t>
            </a:r>
          </a:p>
          <a:p>
            <a:pPr marL="457200" indent="-457200">
              <a:buFontTx/>
              <a:buChar char="-"/>
            </a:pPr>
            <a:r>
              <a:rPr lang="ru-RU" sz="3000" dirty="0" smtClean="0"/>
              <a:t>Отсутствие стандартных интерфейсов вызывало трудности при окончательной сборки программы из модулей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 времени тратилось на отладку и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тестирование, только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50% проектов по созданию программ были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успешными</a:t>
            </a:r>
          </a:p>
          <a:p>
            <a:r>
              <a:rPr lang="ru-RU" sz="3000" b="1" dirty="0" smtClean="0"/>
              <a:t>Выход</a:t>
            </a:r>
            <a:r>
              <a:rPr lang="ru-RU" sz="3000" dirty="0" smtClean="0"/>
              <a:t>: </a:t>
            </a:r>
          </a:p>
          <a:p>
            <a:pPr marL="457200" indent="-457200">
              <a:buFontTx/>
              <a:buChar char="-"/>
            </a:pPr>
            <a:r>
              <a:rPr lang="ru-RU" sz="3000" dirty="0" smtClean="0"/>
              <a:t>Структурное программирование.</a:t>
            </a:r>
          </a:p>
          <a:p>
            <a:pPr marL="457200" indent="-457200">
              <a:buFontTx/>
              <a:buChar char="-"/>
            </a:pPr>
            <a:r>
              <a:rPr lang="ru-RU" sz="3000" dirty="0" smtClean="0"/>
              <a:t>Модульное программирование</a:t>
            </a:r>
          </a:p>
        </p:txBody>
      </p:sp>
    </p:spTree>
    <p:extLst>
      <p:ext uri="{BB962C8B-B14F-4D97-AF65-F5344CB8AC3E}">
        <p14:creationId xmlns:p14="http://schemas.microsoft.com/office/powerpoint/2010/main" val="285520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Третье поколение ЭВМ (65-75)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79" y="925590"/>
            <a:ext cx="1186144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решаемые задачи: 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сис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емы, базы данных.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программирования:</a:t>
            </a:r>
          </a:p>
          <a:p>
            <a:pPr marL="571500" indent="-571500"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Структурное программирование</a:t>
            </a:r>
          </a:p>
          <a:p>
            <a:pPr marL="571500" indent="-571500"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Нисходящее проектирование</a:t>
            </a:r>
          </a:p>
          <a:p>
            <a:pPr marL="571500" indent="-571500"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обеспечения 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надежности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мобильности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</a:t>
            </a:r>
          </a:p>
          <a:p>
            <a:pPr marL="571500" indent="-571500">
              <a:buFontTx/>
              <a:buChar char="-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управления коллективной разработкой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инструментальных программных средств (программных инструментов) поддержки технологии программирования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Модульное программирование</a:t>
            </a:r>
          </a:p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Кризис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программы стали слишком большого объема, что затрудняло работу с ними программистам.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4" name="Picture 6" descr="http://ok-t.ru/studopediaru/baza1/935020372156.files/image0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471" y="719528"/>
            <a:ext cx="4336530" cy="3414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059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Третье поколение ЭВМ (65-75)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79" y="925590"/>
            <a:ext cx="1186144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Письма А.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Дейкстры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ж.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ACM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1968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году, в результате которого появилась статья, где затрагивались основные вопросы программирования: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Конструирование программ методом пошагового уточнения.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Проектирование сверху вниз и снизу вверх.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Структурное программирование.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коллективной разработки (метод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хирургической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бригады).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Водопадная модель процесса разработки.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Жизненный цикл программного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продукта.</a:t>
            </a:r>
          </a:p>
          <a:p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26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9941"/>
            <a:ext cx="12192000" cy="809469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Основоположники технологии программирования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79" y="925590"/>
            <a:ext cx="1186144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Э́дсгер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Ви́бе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Де́йкстра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нидерл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Edsger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Wybe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Dijkstra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11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мая 1930, Роттердам (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Нидерланды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6 августа 2002) 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Никлаус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Вирт (нем.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Niklaus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Wirth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род.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февраля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1934) — швейцарский учёный,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информатики. 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Фредерик Филипс Брукс мл., род. 19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апреля 1931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американский менеджер, инженер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ученый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наиболее известен как руководитель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 операционной системы OS/360. </a:t>
            </a:r>
          </a:p>
        </p:txBody>
      </p:sp>
    </p:spTree>
    <p:extLst>
      <p:ext uri="{BB962C8B-B14F-4D97-AF65-F5344CB8AC3E}">
        <p14:creationId xmlns:p14="http://schemas.microsoft.com/office/powerpoint/2010/main" val="237191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4016</TotalTime>
  <Words>1093</Words>
  <Application>Microsoft Office PowerPoint</Application>
  <PresentationFormat>Широкоэкранный</PresentationFormat>
  <Paragraphs>144</Paragraphs>
  <Slides>20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Тема Office</vt:lpstr>
      <vt:lpstr>Основные этапы развития технологии ПО:</vt:lpstr>
      <vt:lpstr>Первое поколение ЭВМ (40-е годы)</vt:lpstr>
      <vt:lpstr>Первый кризис программирования</vt:lpstr>
      <vt:lpstr>Второе поколение ЭВМ (55-65 гг.)</vt:lpstr>
      <vt:lpstr>Блочно-иерархический подход к разработке ПО (нисходящая и восходящая разработка)</vt:lpstr>
      <vt:lpstr>Второй кризис программирования</vt:lpstr>
      <vt:lpstr>Третье поколение ЭВМ (65-75)</vt:lpstr>
      <vt:lpstr>Третье поколение ЭВМ (65-75)</vt:lpstr>
      <vt:lpstr>Основоположники технологии программирования</vt:lpstr>
      <vt:lpstr>Блочно-иерархический подход к разработке ПО (нисходящая и восходящая разработка)</vt:lpstr>
      <vt:lpstr>Структурное программирование</vt:lpstr>
      <vt:lpstr>Структурное программирование (2)</vt:lpstr>
      <vt:lpstr>Третий кризис программирования</vt:lpstr>
      <vt:lpstr>Четвертое поколение ЭВМ (75-85)</vt:lpstr>
      <vt:lpstr>Объектно-ориентированное программирование (ООП)</vt:lpstr>
      <vt:lpstr>Графическое программирование</vt:lpstr>
      <vt:lpstr>Третий кризис программирования</vt:lpstr>
      <vt:lpstr>Пятое поколение ЭВМ (90-е гг.)</vt:lpstr>
      <vt:lpstr>Структура революций в программировании</vt:lpstr>
      <vt:lpstr>Литературные источники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49</cp:revision>
  <dcterms:created xsi:type="dcterms:W3CDTF">2017-12-15T09:59:43Z</dcterms:created>
  <dcterms:modified xsi:type="dcterms:W3CDTF">2019-01-18T12:42:44Z</dcterms:modified>
</cp:coreProperties>
</file>