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332" r:id="rId3"/>
    <p:sldId id="258" r:id="rId4"/>
    <p:sldId id="307" r:id="rId5"/>
    <p:sldId id="310" r:id="rId6"/>
    <p:sldId id="330" r:id="rId7"/>
    <p:sldId id="328" r:id="rId8"/>
    <p:sldId id="329" r:id="rId9"/>
    <p:sldId id="309" r:id="rId10"/>
    <p:sldId id="323" r:id="rId11"/>
    <p:sldId id="308" r:id="rId12"/>
    <p:sldId id="311" r:id="rId13"/>
    <p:sldId id="312" r:id="rId14"/>
    <p:sldId id="331" r:id="rId15"/>
    <p:sldId id="259" r:id="rId16"/>
    <p:sldId id="260" r:id="rId17"/>
    <p:sldId id="261" r:id="rId18"/>
    <p:sldId id="262" r:id="rId19"/>
    <p:sldId id="263" r:id="rId20"/>
    <p:sldId id="333" r:id="rId21"/>
    <p:sldId id="334" r:id="rId22"/>
    <p:sldId id="319" r:id="rId23"/>
    <p:sldId id="320" r:id="rId24"/>
    <p:sldId id="265" r:id="rId25"/>
    <p:sldId id="267" r:id="rId26"/>
    <p:sldId id="321" r:id="rId27"/>
    <p:sldId id="306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D71EB-1FC7-421A-B34C-4B8BDA8A5AFF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2E63A-2620-4D1D-9E16-4DF13C8BD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796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761DC81-7D89-4B33-A05B-48A438EF5F41}" type="slidenum">
              <a:rPr lang="ru-RU" altLang="ru-RU" smtClean="0"/>
              <a:pPr/>
              <a:t>15</a:t>
            </a:fld>
            <a:endParaRPr lang="ru-RU" altLang="ru-RU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425855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E2971-704F-45A4-AF56-C02405FE5F9D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722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A621730-BB5F-455D-BC27-F6E7CDEE5F47}" type="slidenum">
              <a:rPr lang="ru-RU" altLang="ru-RU" smtClean="0"/>
              <a:pPr/>
              <a:t>16</a:t>
            </a:fld>
            <a:endParaRPr lang="ru-RU" altLang="ru-RU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782335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0F580F-4F4C-4B0B-B075-D9691DBA91E8}" type="slidenum">
              <a:rPr lang="ru-RU" altLang="ru-RU" smtClean="0"/>
              <a:pPr/>
              <a:t>17</a:t>
            </a:fld>
            <a:endParaRPr lang="ru-RU" altLang="ru-RU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528709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BE51B8F-B13B-4FD8-9919-95C4F9DE3CA2}" type="slidenum">
              <a:rPr lang="ru-RU" altLang="ru-RU" smtClean="0"/>
              <a:pPr/>
              <a:t>18</a:t>
            </a:fld>
            <a:endParaRPr lang="ru-RU" altLang="ru-RU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683216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C9A0DC-EEA7-4BB8-B7E6-E066A8A0CF5C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941502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D93E75A-7D53-4877-ABEB-64CC6254F52F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501157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6A067A-F217-4BD7-9F78-B68E64FA8EAC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95074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C9A0DC-EEA7-4BB8-B7E6-E066A8A0CF5C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28729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C9A0DC-EEA7-4BB8-B7E6-E066A8A0CF5C}" type="slidenum">
              <a:rPr lang="ru-RU" altLang="ru-RU" smtClean="0"/>
              <a:pPr/>
              <a:t>23</a:t>
            </a:fld>
            <a:endParaRPr lang="ru-RU" altLang="ru-RU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375613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B111-1821-4253-9EEE-C64B914BDDBB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7743-DE47-46B7-B6D0-109BFA4A5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100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B111-1821-4253-9EEE-C64B914BDDBB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7743-DE47-46B7-B6D0-109BFA4A5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794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B111-1821-4253-9EEE-C64B914BDDBB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7743-DE47-46B7-B6D0-109BFA4A5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36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B111-1821-4253-9EEE-C64B914BDDBB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7743-DE47-46B7-B6D0-109BFA4A5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323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B111-1821-4253-9EEE-C64B914BDDBB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7743-DE47-46B7-B6D0-109BFA4A5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194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B111-1821-4253-9EEE-C64B914BDDBB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7743-DE47-46B7-B6D0-109BFA4A5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21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B111-1821-4253-9EEE-C64B914BDDBB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7743-DE47-46B7-B6D0-109BFA4A5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433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B111-1821-4253-9EEE-C64B914BDDBB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7743-DE47-46B7-B6D0-109BFA4A5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595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B111-1821-4253-9EEE-C64B914BDDBB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7743-DE47-46B7-B6D0-109BFA4A5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29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B111-1821-4253-9EEE-C64B914BDDBB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7743-DE47-46B7-B6D0-109BFA4A5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971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CB111-1821-4253-9EEE-C64B914BDDBB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D7743-DE47-46B7-B6D0-109BFA4A5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819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CB111-1821-4253-9EEE-C64B914BDDBB}" type="datetimeFigureOut">
              <a:rPr lang="ru-RU" smtClean="0"/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D7743-DE47-46B7-B6D0-109BFA4A55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69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93205"/>
            <a:ext cx="12192000" cy="1700012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00FF"/>
                </a:solidFill>
              </a:rPr>
              <a:t>Методики описания вычислительного процесса и структуры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287237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86" y="0"/>
            <a:ext cx="105935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9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95303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Диаграмма потоков данных (</a:t>
            </a:r>
            <a:r>
              <a:rPr lang="en-US" b="1" dirty="0" smtClean="0">
                <a:solidFill>
                  <a:srgbClr val="0000FF"/>
                </a:solidFill>
              </a:rPr>
              <a:t>DFD</a:t>
            </a:r>
            <a:r>
              <a:rPr lang="ru-RU" b="1" dirty="0" smtClean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97490" y="1454466"/>
            <a:ext cx="3978333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Внешняя сущность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Подсистема или процесс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Накопитель данных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Поток данных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7479" y="1312798"/>
            <a:ext cx="1146219" cy="90152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52402" y="2407502"/>
            <a:ext cx="1236372" cy="43381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271720" y="3399175"/>
            <a:ext cx="1236372" cy="1287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56693" y="3564454"/>
            <a:ext cx="1236372" cy="1287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97479" y="4403727"/>
            <a:ext cx="1210613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6515472" y="4043966"/>
            <a:ext cx="2284530" cy="90152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Бухгалтер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515471" y="5714630"/>
            <a:ext cx="2284530" cy="90152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Системный администратор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9428812" y="4542918"/>
            <a:ext cx="2553325" cy="162247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Бухгалтерия</a:t>
            </a:r>
            <a:endParaRPr lang="ru-RU" sz="2400" dirty="0">
              <a:solidFill>
                <a:schemeClr val="tx1"/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8823505" y="4203248"/>
            <a:ext cx="1144954" cy="503663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8800001" y="5714630"/>
            <a:ext cx="733743" cy="397858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4" idx="3"/>
          </p:cNvCxnSpPr>
          <p:nvPr/>
        </p:nvCxnSpPr>
        <p:spPr>
          <a:xfrm flipH="1" flipV="1">
            <a:off x="8800002" y="4494727"/>
            <a:ext cx="880441" cy="355764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8800001" y="5913559"/>
            <a:ext cx="880442" cy="412290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7480" y="5749891"/>
            <a:ext cx="5678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Словарь</a:t>
            </a:r>
            <a:r>
              <a:rPr lang="ru-RU" sz="2400" dirty="0" smtClean="0"/>
              <a:t> – перечисление всех типов данных, применяемых в диаграмме.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6591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95303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Диаграмма потоков данных</a:t>
            </a:r>
          </a:p>
        </p:txBody>
      </p:sp>
      <p:pic>
        <p:nvPicPr>
          <p:cNvPr id="1026" name="Picture 2" descr="http://900igr.net/up/datas/219878/03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457" r="-1702" b="10937"/>
          <a:stretch/>
        </p:blipFill>
        <p:spPr bwMode="auto">
          <a:xfrm>
            <a:off x="976144" y="838022"/>
            <a:ext cx="9987495" cy="574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31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95303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Диаграмма потоков данных (пример)</a:t>
            </a:r>
          </a:p>
        </p:txBody>
      </p:sp>
      <p:pic>
        <p:nvPicPr>
          <p:cNvPr id="4" name="Picture 2" descr="&amp;Rcy;&amp;icy;&amp;scy;. 3. DFD-&amp;scy;&amp;khcy;&amp;iecy;&amp;mcy;&amp;acy; &amp;bcy;&amp;icy;&amp;zcy;&amp;ncy;&amp;iecy;&amp;scy;-&amp;pcy;&amp;rcy;&amp;ocy;&amp;tscy;&amp;iecy;&amp;scy;&amp;scy;&amp;acy; &quot;&amp;Ocy;&amp;fcy;&amp;ocy;&amp;rcy;&amp;mcy;&amp;lcy;&amp;iecy;&amp;ncy;&amp;icy;&amp;icy; &amp;icy; &amp;vcy;&amp;ycy;&amp;dcy;&amp;acy;&amp;chcy;&amp;acy; &amp;tcy;&amp;rcy;&amp;ucy;&amp;dcy;&amp;ocy;&amp;vcy;&amp;ocy;&amp;jcy; &amp;kcy;&amp;ncy;&amp;icy;&amp;zhcy;&amp;kcy;&amp;icy; &amp;scy;&amp;ocy;&amp;tcy;&amp;rcy;&amp;ucy;&amp;dcy;&amp;ncy;&amp;icy;&amp;kcy;&amp;ucy; &amp;pcy;&amp;rcy;&amp;icy; &amp;ucy;&amp;vcy;&amp;ocy;&amp;lcy;&amp;softcy;&amp;ncy;&amp;iecy;&amp;ncy;&amp;icy;&amp;icy;&quot; &amp;vcy; &amp;ncy;&amp;ocy;&amp;tcy;&amp;acy;&amp;tscy;&amp;icy;&amp;icy; &amp;Gcy;&amp;iecy;&amp;jcy;&amp;ncy;&amp;acy;-&amp;Scy;&amp;acy;&amp;rcy;&amp;scy;&amp;ocy;&amp;ncy;&amp;a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0149" y="953037"/>
            <a:ext cx="9931701" cy="58597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594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87085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Диаграмма потоков данных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718127"/>
            <a:ext cx="12192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Детализация подсистем с использование ДПД </a:t>
            </a:r>
            <a:endParaRPr lang="ru-RU" sz="2600" dirty="0" smtClean="0"/>
          </a:p>
          <a:p>
            <a:r>
              <a:rPr lang="ru-RU" sz="2600" b="1" dirty="0" smtClean="0"/>
              <a:t>1 </a:t>
            </a:r>
            <a:r>
              <a:rPr lang="ru-RU" sz="2600" b="1" dirty="0"/>
              <a:t>этап</a:t>
            </a:r>
            <a:r>
              <a:rPr lang="ru-RU" sz="2600" dirty="0"/>
              <a:t> - построение контекстной диаграммы - включает выполнение следующих действий: </a:t>
            </a:r>
            <a:endParaRPr lang="ru-RU" sz="2600" dirty="0" smtClean="0"/>
          </a:p>
          <a:p>
            <a:r>
              <a:rPr lang="ru-RU" sz="2600" dirty="0" smtClean="0"/>
              <a:t>• </a:t>
            </a:r>
            <a:r>
              <a:rPr lang="ru-RU" sz="2600" dirty="0"/>
              <a:t>классификацию требований и организацию их в функциональные группы - процессы; </a:t>
            </a:r>
            <a:endParaRPr lang="ru-RU" sz="2600" dirty="0" smtClean="0"/>
          </a:p>
          <a:p>
            <a:r>
              <a:rPr lang="ru-RU" sz="2600" dirty="0" smtClean="0"/>
              <a:t>• </a:t>
            </a:r>
            <a:r>
              <a:rPr lang="ru-RU" sz="2600" dirty="0"/>
              <a:t>идентификацию внешних объектов - внешних сущностей, с которыми система должна быть связана; </a:t>
            </a:r>
            <a:endParaRPr lang="ru-RU" sz="2600" dirty="0" smtClean="0"/>
          </a:p>
          <a:p>
            <a:r>
              <a:rPr lang="ru-RU" sz="2600" dirty="0" smtClean="0"/>
              <a:t>• </a:t>
            </a:r>
            <a:r>
              <a:rPr lang="ru-RU" sz="2600" dirty="0"/>
              <a:t>идентификацию видов информации - потоков данных,  </a:t>
            </a:r>
            <a:endParaRPr lang="ru-RU" sz="2600" dirty="0" smtClean="0"/>
          </a:p>
          <a:p>
            <a:r>
              <a:rPr lang="ru-RU" sz="2600" dirty="0" smtClean="0"/>
              <a:t>• </a:t>
            </a:r>
            <a:r>
              <a:rPr lang="ru-RU" sz="2600" dirty="0"/>
              <a:t>построение контекстной диаграммы путем объединения всех процессов предварительной диаграммы в один процесс, а также группирования </a:t>
            </a:r>
            <a:r>
              <a:rPr lang="ru-RU" sz="2600" dirty="0" smtClean="0"/>
              <a:t>потоков</a:t>
            </a:r>
          </a:p>
          <a:p>
            <a:r>
              <a:rPr lang="ru-RU" sz="2600" b="1" dirty="0" smtClean="0"/>
              <a:t>2 </a:t>
            </a:r>
            <a:r>
              <a:rPr lang="ru-RU" sz="2600" b="1" dirty="0"/>
              <a:t>этап</a:t>
            </a:r>
            <a:r>
              <a:rPr lang="ru-RU" sz="2600" dirty="0"/>
              <a:t> - формирование иерархии диаграмм потоков данных - включает для каждого уровня: </a:t>
            </a:r>
            <a:endParaRPr lang="ru-RU" sz="2600" dirty="0" smtClean="0"/>
          </a:p>
          <a:p>
            <a:r>
              <a:rPr lang="ru-RU" sz="2600" dirty="0" smtClean="0"/>
              <a:t>• </a:t>
            </a:r>
            <a:r>
              <a:rPr lang="ru-RU" sz="2600" dirty="0"/>
              <a:t>проверка требований по диаграмме соответствующего уровня  </a:t>
            </a:r>
            <a:endParaRPr lang="ru-RU" sz="2600" dirty="0" smtClean="0"/>
          </a:p>
          <a:p>
            <a:r>
              <a:rPr lang="ru-RU" sz="2600" dirty="0" smtClean="0"/>
              <a:t>• </a:t>
            </a:r>
            <a:r>
              <a:rPr lang="ru-RU" sz="2600" dirty="0"/>
              <a:t>декомпозицию процесса текущей диаграммы потоков данных  </a:t>
            </a:r>
            <a:endParaRPr lang="ru-RU" sz="2600" dirty="0" smtClean="0"/>
          </a:p>
          <a:p>
            <a:r>
              <a:rPr lang="ru-RU" sz="2600" dirty="0"/>
              <a:t>• добавление определений новых потоков в словарь </a:t>
            </a:r>
          </a:p>
        </p:txBody>
      </p:sp>
    </p:spTree>
    <p:extLst>
      <p:ext uri="{BB962C8B-B14F-4D97-AF65-F5344CB8AC3E}">
        <p14:creationId xmlns:p14="http://schemas.microsoft.com/office/powerpoint/2010/main" val="344978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885" y="92469"/>
            <a:ext cx="10029372" cy="792902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5400" b="1" smtClean="0">
                <a:solidFill>
                  <a:srgbClr val="0000FF"/>
                </a:solidFill>
              </a:rPr>
              <a:t>Структурная карта </a:t>
            </a:r>
            <a:r>
              <a:rPr lang="ru-RU" altLang="ru-RU" sz="5400" b="1" dirty="0" err="1">
                <a:solidFill>
                  <a:srgbClr val="0000FF"/>
                </a:solidFill>
              </a:rPr>
              <a:t>Константайна</a:t>
            </a:r>
            <a:endParaRPr lang="ru-RU" altLang="ru-RU" sz="5400" b="1" dirty="0">
              <a:solidFill>
                <a:srgbClr val="0000FF"/>
              </a:solidFill>
            </a:endParaRPr>
          </a:p>
        </p:txBody>
      </p:sp>
      <p:sp>
        <p:nvSpPr>
          <p:cNvPr id="117763" name="AutoShape 4" descr="http://ap-economics.narod.ru/library/NLP/PICT2.jpg"/>
          <p:cNvSpPr>
            <a:spLocks noChangeAspect="1" noChangeArrowheads="1"/>
          </p:cNvSpPr>
          <p:nvPr/>
        </p:nvSpPr>
        <p:spPr bwMode="auto">
          <a:xfrm>
            <a:off x="6062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7764" name="AutoShape 2" descr="http://wiki.mvtom.ru/images/b/b5/Nn_fig2_1.gi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7765" name="Rectangle 1"/>
          <p:cNvSpPr>
            <a:spLocks noChangeArrowheads="1"/>
          </p:cNvSpPr>
          <p:nvPr/>
        </p:nvSpPr>
        <p:spPr bwMode="auto">
          <a:xfrm>
            <a:off x="1557339" y="6424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7766" name="Rectangle 2"/>
          <p:cNvSpPr>
            <a:spLocks noChangeArrowheads="1"/>
          </p:cNvSpPr>
          <p:nvPr/>
        </p:nvSpPr>
        <p:spPr bwMode="auto">
          <a:xfrm>
            <a:off x="4583114" y="12583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7767" name="Rectangle 1"/>
          <p:cNvSpPr>
            <a:spLocks noChangeArrowheads="1"/>
          </p:cNvSpPr>
          <p:nvPr/>
        </p:nvSpPr>
        <p:spPr bwMode="auto">
          <a:xfrm>
            <a:off x="3941764" y="20997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17768" name="Рисунок 3"/>
          <p:cNvPicPr>
            <a:picLocks noChangeAspect="1"/>
          </p:cNvPicPr>
          <p:nvPr/>
        </p:nvPicPr>
        <p:blipFill>
          <a:blip r:embed="rId3">
            <a:lum bright="-6000" contrast="3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4" y="1011754"/>
            <a:ext cx="7628179" cy="2472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9" name="Рисунок 4"/>
          <p:cNvPicPr>
            <a:picLocks noChangeAspect="1"/>
          </p:cNvPicPr>
          <p:nvPr/>
        </p:nvPicPr>
        <p:blipFill>
          <a:blip r:embed="rId4">
            <a:lum bright="-18000" contrast="4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696" y="3483933"/>
            <a:ext cx="7547750" cy="331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4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74614"/>
            <a:ext cx="9072563" cy="4222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>
                <a:solidFill>
                  <a:srgbClr val="0000FF"/>
                </a:solidFill>
              </a:rPr>
              <a:t>Структурные карты Константайна</a:t>
            </a:r>
          </a:p>
        </p:txBody>
      </p:sp>
      <p:sp>
        <p:nvSpPr>
          <p:cNvPr id="119811" name="AutoShape 4" descr="http://ap-economics.narod.ru/library/NLP/PICT2.jpg"/>
          <p:cNvSpPr>
            <a:spLocks noChangeAspect="1" noChangeArrowheads="1"/>
          </p:cNvSpPr>
          <p:nvPr/>
        </p:nvSpPr>
        <p:spPr bwMode="auto">
          <a:xfrm>
            <a:off x="6062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9812" name="AutoShape 2" descr="http://wiki.mvtom.ru/images/b/b5/Nn_fig2_1.gi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9813" name="Rectangle 1"/>
          <p:cNvSpPr>
            <a:spLocks noChangeArrowheads="1"/>
          </p:cNvSpPr>
          <p:nvPr/>
        </p:nvSpPr>
        <p:spPr bwMode="auto">
          <a:xfrm>
            <a:off x="1557339" y="6424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9814" name="Rectangle 2"/>
          <p:cNvSpPr>
            <a:spLocks noChangeArrowheads="1"/>
          </p:cNvSpPr>
          <p:nvPr/>
        </p:nvSpPr>
        <p:spPr bwMode="auto">
          <a:xfrm>
            <a:off x="4583114" y="12583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9815" name="Rectangle 1"/>
          <p:cNvSpPr>
            <a:spLocks noChangeArrowheads="1"/>
          </p:cNvSpPr>
          <p:nvPr/>
        </p:nvSpPr>
        <p:spPr bwMode="auto">
          <a:xfrm>
            <a:off x="3941764" y="20997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19816" name="Рисунок 1"/>
          <p:cNvPicPr>
            <a:picLocks noChangeAspect="1"/>
          </p:cNvPicPr>
          <p:nvPr/>
        </p:nvPicPr>
        <p:blipFill>
          <a:blip r:embed="rId3">
            <a:lum bright="-14000" contras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400" y="735014"/>
            <a:ext cx="6045200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56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74614"/>
            <a:ext cx="9072563" cy="4222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>
                <a:solidFill>
                  <a:srgbClr val="0000FF"/>
                </a:solidFill>
              </a:rPr>
              <a:t>Структурные карты Константайна</a:t>
            </a:r>
          </a:p>
        </p:txBody>
      </p:sp>
      <p:sp>
        <p:nvSpPr>
          <p:cNvPr id="121859" name="AutoShape 4" descr="http://ap-economics.narod.ru/library/NLP/PICT2.jpg"/>
          <p:cNvSpPr>
            <a:spLocks noChangeAspect="1" noChangeArrowheads="1"/>
          </p:cNvSpPr>
          <p:nvPr/>
        </p:nvSpPr>
        <p:spPr bwMode="auto">
          <a:xfrm>
            <a:off x="6062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1860" name="AutoShape 2" descr="http://wiki.mvtom.ru/images/b/b5/Nn_fig2_1.gi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1861" name="Rectangle 1"/>
          <p:cNvSpPr>
            <a:spLocks noChangeArrowheads="1"/>
          </p:cNvSpPr>
          <p:nvPr/>
        </p:nvSpPr>
        <p:spPr bwMode="auto">
          <a:xfrm>
            <a:off x="1557339" y="6424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1862" name="Rectangle 2"/>
          <p:cNvSpPr>
            <a:spLocks noChangeArrowheads="1"/>
          </p:cNvSpPr>
          <p:nvPr/>
        </p:nvSpPr>
        <p:spPr bwMode="auto">
          <a:xfrm>
            <a:off x="4583114" y="12583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1863" name="Rectangle 1"/>
          <p:cNvSpPr>
            <a:spLocks noChangeArrowheads="1"/>
          </p:cNvSpPr>
          <p:nvPr/>
        </p:nvSpPr>
        <p:spPr bwMode="auto">
          <a:xfrm>
            <a:off x="3941764" y="20997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21864" name="Рисунок 2"/>
          <p:cNvPicPr>
            <a:picLocks noChangeAspect="1"/>
          </p:cNvPicPr>
          <p:nvPr/>
        </p:nvPicPr>
        <p:blipFill>
          <a:blip r:embed="rId3">
            <a:lum bright="-7000" contrast="2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4" y="715964"/>
            <a:ext cx="6656387" cy="326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5" name="Рисунок 3"/>
          <p:cNvPicPr>
            <a:picLocks noChangeAspect="1"/>
          </p:cNvPicPr>
          <p:nvPr/>
        </p:nvPicPr>
        <p:blipFill>
          <a:blip r:embed="rId4">
            <a:lum bright="-10000" contras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6" y="3544888"/>
            <a:ext cx="4151313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28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74614"/>
            <a:ext cx="9072563" cy="4222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b="1">
                <a:solidFill>
                  <a:srgbClr val="0000FF"/>
                </a:solidFill>
              </a:rPr>
              <a:t>Структурные карты Константайна</a:t>
            </a:r>
          </a:p>
        </p:txBody>
      </p:sp>
      <p:sp>
        <p:nvSpPr>
          <p:cNvPr id="123907" name="AutoShape 4" descr="http://ap-economics.narod.ru/library/NLP/PICT2.jpg"/>
          <p:cNvSpPr>
            <a:spLocks noChangeAspect="1" noChangeArrowheads="1"/>
          </p:cNvSpPr>
          <p:nvPr/>
        </p:nvSpPr>
        <p:spPr bwMode="auto">
          <a:xfrm>
            <a:off x="6062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908" name="AutoShape 2" descr="http://wiki.mvtom.ru/images/b/b5/Nn_fig2_1.gi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909" name="Rectangle 1"/>
          <p:cNvSpPr>
            <a:spLocks noChangeArrowheads="1"/>
          </p:cNvSpPr>
          <p:nvPr/>
        </p:nvSpPr>
        <p:spPr bwMode="auto">
          <a:xfrm>
            <a:off x="1557339" y="6424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910" name="Rectangle 2"/>
          <p:cNvSpPr>
            <a:spLocks noChangeArrowheads="1"/>
          </p:cNvSpPr>
          <p:nvPr/>
        </p:nvSpPr>
        <p:spPr bwMode="auto">
          <a:xfrm>
            <a:off x="4583114" y="12583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3911" name="Rectangle 1"/>
          <p:cNvSpPr>
            <a:spLocks noChangeArrowheads="1"/>
          </p:cNvSpPr>
          <p:nvPr/>
        </p:nvSpPr>
        <p:spPr bwMode="auto">
          <a:xfrm>
            <a:off x="3941764" y="20997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23912" name="Рисунок 1"/>
          <p:cNvPicPr>
            <a:picLocks noChangeAspect="1"/>
          </p:cNvPicPr>
          <p:nvPr/>
        </p:nvPicPr>
        <p:blipFill>
          <a:blip r:embed="rId3">
            <a:lum bright="-12000" contras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1" y="715963"/>
            <a:ext cx="6456363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8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4727" y="160338"/>
            <a:ext cx="11335871" cy="757314"/>
          </a:xfrm>
        </p:spPr>
        <p:txBody>
          <a:bodyPr>
            <a:noAutofit/>
          </a:bodyPr>
          <a:lstStyle/>
          <a:p>
            <a:pPr algn="ctr"/>
            <a:r>
              <a:rPr lang="ru-RU" altLang="ru-RU" sz="5400" b="1" dirty="0" smtClean="0">
                <a:solidFill>
                  <a:srgbClr val="0000FF"/>
                </a:solidFill>
              </a:rPr>
              <a:t>Структурная карта </a:t>
            </a:r>
            <a:r>
              <a:rPr lang="ru-RU" altLang="ru-RU" sz="5400" b="1" dirty="0" err="1" smtClean="0">
                <a:solidFill>
                  <a:srgbClr val="0000FF"/>
                </a:solidFill>
              </a:rPr>
              <a:t>Константайна</a:t>
            </a:r>
            <a:endParaRPr lang="ru-RU" altLang="ru-RU" sz="5400" b="1" dirty="0">
              <a:solidFill>
                <a:srgbClr val="0000FF"/>
              </a:solidFill>
            </a:endParaRPr>
          </a:p>
        </p:txBody>
      </p:sp>
      <p:sp>
        <p:nvSpPr>
          <p:cNvPr id="125955" name="AutoShape 4" descr="http://ap-economics.narod.ru/library/NLP/PICT2.jpg"/>
          <p:cNvSpPr>
            <a:spLocks noChangeAspect="1" noChangeArrowheads="1"/>
          </p:cNvSpPr>
          <p:nvPr/>
        </p:nvSpPr>
        <p:spPr bwMode="auto">
          <a:xfrm>
            <a:off x="6062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6" name="AutoShape 2" descr="http://wiki.mvtom.ru/images/b/b5/Nn_fig2_1.gi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7" name="Rectangle 1"/>
          <p:cNvSpPr>
            <a:spLocks noChangeArrowheads="1"/>
          </p:cNvSpPr>
          <p:nvPr/>
        </p:nvSpPr>
        <p:spPr bwMode="auto">
          <a:xfrm>
            <a:off x="1557339" y="6424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8" name="Rectangle 1"/>
          <p:cNvSpPr>
            <a:spLocks noChangeArrowheads="1"/>
          </p:cNvSpPr>
          <p:nvPr/>
        </p:nvSpPr>
        <p:spPr bwMode="auto">
          <a:xfrm>
            <a:off x="3941764" y="20997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9937"/>
            <a:ext cx="6914113" cy="40810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 contrast="16000"/>
          </a:blip>
          <a:stretch>
            <a:fillRect/>
          </a:stretch>
        </p:blipFill>
        <p:spPr>
          <a:xfrm>
            <a:off x="7038975" y="1113541"/>
            <a:ext cx="5153025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68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98462"/>
            <a:ext cx="12192000" cy="1700012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0000FF"/>
                </a:solidFill>
              </a:rPr>
              <a:t>Два класса методик описания вычислительного процесса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6628" y="3048000"/>
            <a:ext cx="61269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3600" dirty="0" smtClean="0"/>
              <a:t>Структурные</a:t>
            </a:r>
          </a:p>
          <a:p>
            <a:pPr marL="285750" indent="-285750">
              <a:buFontTx/>
              <a:buChar char="-"/>
            </a:pPr>
            <a:endParaRPr lang="ru-RU" sz="3600" dirty="0" smtClean="0"/>
          </a:p>
          <a:p>
            <a:pPr marL="285750" indent="-285750">
              <a:buFontTx/>
              <a:buChar char="-"/>
            </a:pPr>
            <a:r>
              <a:rPr lang="ru-RU" sz="3600" dirty="0" smtClean="0"/>
              <a:t>Объектно-ориентированные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8661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1750"/>
            <a:ext cx="9144000" cy="7127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800" b="1">
                <a:solidFill>
                  <a:srgbClr val="0000FF"/>
                </a:solidFill>
              </a:rPr>
              <a:t>Потоковый граф</a:t>
            </a:r>
            <a:r>
              <a:rPr lang="en-US" altLang="ru-RU" sz="4800" b="1">
                <a:solidFill>
                  <a:srgbClr val="0000FF"/>
                </a:solidFill>
              </a:rPr>
              <a:t> (</a:t>
            </a:r>
            <a:r>
              <a:rPr lang="ru-RU" altLang="ru-RU" sz="4800" b="1">
                <a:solidFill>
                  <a:srgbClr val="0000FF"/>
                </a:solidFill>
              </a:rPr>
              <a:t>операции)</a:t>
            </a:r>
          </a:p>
        </p:txBody>
      </p:sp>
      <p:pic>
        <p:nvPicPr>
          <p:cNvPr id="1331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6" y="744538"/>
            <a:ext cx="7910513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1"/>
          <p:cNvSpPr txBox="1">
            <a:spLocks noChangeArrowheads="1"/>
          </p:cNvSpPr>
          <p:nvPr/>
        </p:nvSpPr>
        <p:spPr bwMode="auto">
          <a:xfrm>
            <a:off x="2979738" y="673100"/>
            <a:ext cx="2341562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</a:rPr>
              <a:t>Ветвление с условием</a:t>
            </a:r>
            <a:endParaRPr lang="en-US" altLang="ru-RU" sz="1800" b="1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800" b="1">
                <a:solidFill>
                  <a:srgbClr val="C00000"/>
                </a:solidFill>
              </a:rPr>
              <a:t>Y=A </a:t>
            </a:r>
            <a:r>
              <a:rPr lang="ru-RU" altLang="ru-RU" sz="1800" b="1">
                <a:solidFill>
                  <a:srgbClr val="C00000"/>
                </a:solidFill>
              </a:rPr>
              <a:t>при </a:t>
            </a:r>
            <a:r>
              <a:rPr lang="en-US" altLang="ru-RU" sz="1800" b="1">
                <a:solidFill>
                  <a:srgbClr val="C00000"/>
                </a:solidFill>
              </a:rPr>
              <a:t>control=false</a:t>
            </a:r>
            <a:endParaRPr lang="ru-RU" altLang="ru-RU" sz="1800" b="1">
              <a:solidFill>
                <a:srgbClr val="C00000"/>
              </a:solidFill>
            </a:endParaRPr>
          </a:p>
        </p:txBody>
      </p:sp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5321300" y="1412875"/>
            <a:ext cx="18224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</a:rPr>
              <a:t>Копирование токена</a:t>
            </a:r>
            <a:endParaRPr lang="en-US" altLang="ru-RU" sz="1800" b="1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800" b="1">
                <a:solidFill>
                  <a:srgbClr val="C00000"/>
                </a:solidFill>
              </a:rPr>
              <a:t>Y=A, Z=A</a:t>
            </a:r>
            <a:endParaRPr lang="ru-RU" altLang="ru-RU" sz="1800" b="1">
              <a:solidFill>
                <a:srgbClr val="C00000"/>
              </a:solidFill>
            </a:endParaRPr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8662988" y="1603376"/>
            <a:ext cx="164941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</a:rPr>
              <a:t>«Решатель»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800" b="1">
                <a:solidFill>
                  <a:srgbClr val="C00000"/>
                </a:solidFill>
              </a:rPr>
              <a:t>Z=true </a:t>
            </a:r>
            <a:r>
              <a:rPr lang="ru-RU" altLang="ru-RU" sz="1800" b="1">
                <a:solidFill>
                  <a:srgbClr val="C00000"/>
                </a:solidFill>
              </a:rPr>
              <a:t>при приходе токена А, иначе </a:t>
            </a:r>
            <a:r>
              <a:rPr lang="en-US" altLang="ru-RU" sz="1800" b="1">
                <a:solidFill>
                  <a:srgbClr val="C00000"/>
                </a:solidFill>
              </a:rPr>
              <a:t>false</a:t>
            </a:r>
            <a:endParaRPr lang="ru-RU" altLang="ru-RU" sz="1800" b="1">
              <a:solidFill>
                <a:srgbClr val="C00000"/>
              </a:solidFill>
            </a:endParaRPr>
          </a:p>
        </p:txBody>
      </p:sp>
      <p:sp>
        <p:nvSpPr>
          <p:cNvPr id="13319" name="TextBox 6"/>
          <p:cNvSpPr txBox="1">
            <a:spLocks noChangeArrowheads="1"/>
          </p:cNvSpPr>
          <p:nvPr/>
        </p:nvSpPr>
        <p:spPr bwMode="auto">
          <a:xfrm>
            <a:off x="2979739" y="5303839"/>
            <a:ext cx="15255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</a:rPr>
              <a:t>Слияние токенов</a:t>
            </a:r>
            <a:endParaRPr lang="en-US" altLang="ru-RU" sz="1800" b="1">
              <a:solidFill>
                <a:srgbClr val="C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800" b="1">
                <a:solidFill>
                  <a:srgbClr val="C00000"/>
                </a:solidFill>
              </a:rPr>
              <a:t>Z=A </a:t>
            </a:r>
            <a:r>
              <a:rPr lang="ru-RU" altLang="ru-RU" sz="1800" b="1">
                <a:solidFill>
                  <a:srgbClr val="C00000"/>
                </a:solidFill>
              </a:rPr>
              <a:t>или </a:t>
            </a:r>
            <a:r>
              <a:rPr lang="en-US" altLang="ru-RU" sz="1800" b="1">
                <a:solidFill>
                  <a:srgbClr val="C00000"/>
                </a:solidFill>
              </a:rPr>
              <a:t>B</a:t>
            </a:r>
            <a:endParaRPr lang="ru-RU" altLang="ru-RU" sz="1800" b="1">
              <a:solidFill>
                <a:srgbClr val="C00000"/>
              </a:solidFill>
            </a:endParaRPr>
          </a:p>
        </p:txBody>
      </p:sp>
      <p:sp>
        <p:nvSpPr>
          <p:cNvPr id="13320" name="TextBox 7"/>
          <p:cNvSpPr txBox="1">
            <a:spLocks noChangeArrowheads="1"/>
          </p:cNvSpPr>
          <p:nvPr/>
        </p:nvSpPr>
        <p:spPr bwMode="auto">
          <a:xfrm>
            <a:off x="5329238" y="5441951"/>
            <a:ext cx="15160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</a:rPr>
              <a:t>Функция (оператор)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800" b="1">
                <a:solidFill>
                  <a:srgbClr val="C00000"/>
                </a:solidFill>
              </a:rPr>
              <a:t>Z=f(A,B)</a:t>
            </a:r>
            <a:endParaRPr lang="ru-RU" altLang="ru-RU" sz="1800" b="1">
              <a:solidFill>
                <a:srgbClr val="C00000"/>
              </a:solidFill>
            </a:endParaRPr>
          </a:p>
        </p:txBody>
      </p:sp>
      <p:sp>
        <p:nvSpPr>
          <p:cNvPr id="13321" name="TextBox 8"/>
          <p:cNvSpPr txBox="1">
            <a:spLocks noChangeArrowheads="1"/>
          </p:cNvSpPr>
          <p:nvPr/>
        </p:nvSpPr>
        <p:spPr bwMode="auto">
          <a:xfrm>
            <a:off x="7989888" y="5448301"/>
            <a:ext cx="26781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</a:rPr>
              <a:t>Слияние с условием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800" b="1">
                <a:solidFill>
                  <a:srgbClr val="C00000"/>
                </a:solidFill>
              </a:rPr>
              <a:t>Z=A</a:t>
            </a:r>
            <a:r>
              <a:rPr lang="ru-RU" altLang="ru-RU" sz="1800" b="1">
                <a:solidFill>
                  <a:srgbClr val="C00000"/>
                </a:solidFill>
              </a:rPr>
              <a:t> при </a:t>
            </a:r>
            <a:r>
              <a:rPr lang="en-US" altLang="ru-RU" sz="1800" b="1">
                <a:solidFill>
                  <a:srgbClr val="C00000"/>
                </a:solidFill>
              </a:rPr>
              <a:t>control=false, </a:t>
            </a:r>
            <a:r>
              <a:rPr lang="ru-RU" altLang="ru-RU" sz="1800" b="1">
                <a:solidFill>
                  <a:srgbClr val="C00000"/>
                </a:solidFill>
              </a:rPr>
              <a:t>иначе </a:t>
            </a:r>
            <a:r>
              <a:rPr lang="en-US" altLang="ru-RU" sz="1800" b="1">
                <a:solidFill>
                  <a:srgbClr val="C00000"/>
                </a:solidFill>
              </a:rPr>
              <a:t>B</a:t>
            </a:r>
            <a:endParaRPr lang="ru-RU" altLang="ru-RU" sz="18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93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1750"/>
            <a:ext cx="9144000" cy="476250"/>
          </a:xfrm>
        </p:spPr>
        <p:txBody>
          <a:bodyPr/>
          <a:lstStyle/>
          <a:p>
            <a:pPr eaLnBrk="1" hangingPunct="1"/>
            <a:r>
              <a:rPr lang="ru-RU" altLang="ru-RU" sz="2800" b="1">
                <a:solidFill>
                  <a:srgbClr val="0000FF"/>
                </a:solidFill>
              </a:rPr>
              <a:t>Потоковый граф решения квадратного трехчлена</a:t>
            </a:r>
          </a:p>
        </p:txBody>
      </p:sp>
      <p:pic>
        <p:nvPicPr>
          <p:cNvPr id="15363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508001"/>
            <a:ext cx="4697412" cy="643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914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4727" y="48698"/>
            <a:ext cx="11335871" cy="612394"/>
          </a:xfrm>
        </p:spPr>
        <p:txBody>
          <a:bodyPr>
            <a:noAutofit/>
          </a:bodyPr>
          <a:lstStyle/>
          <a:p>
            <a:pPr algn="ctr"/>
            <a:r>
              <a:rPr lang="ru-RU" altLang="ru-RU" sz="4800" b="1" dirty="0" smtClean="0">
                <a:solidFill>
                  <a:srgbClr val="0000FF"/>
                </a:solidFill>
              </a:rPr>
              <a:t>Граф структурной зависимости (ГСЗ)</a:t>
            </a:r>
            <a:endParaRPr lang="ru-RU" altLang="ru-RU" sz="4800" b="1" dirty="0">
              <a:solidFill>
                <a:srgbClr val="0000FF"/>
              </a:solidFill>
            </a:endParaRPr>
          </a:p>
        </p:txBody>
      </p:sp>
      <p:sp>
        <p:nvSpPr>
          <p:cNvPr id="125955" name="AutoShape 4" descr="http://ap-economics.narod.ru/library/NLP/PICT2.jpg"/>
          <p:cNvSpPr>
            <a:spLocks noChangeAspect="1" noChangeArrowheads="1"/>
          </p:cNvSpPr>
          <p:nvPr/>
        </p:nvSpPr>
        <p:spPr bwMode="auto">
          <a:xfrm>
            <a:off x="6062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6" name="AutoShape 2" descr="http://wiki.mvtom.ru/images/b/b5/Nn_fig2_1.gi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7" name="Rectangle 1"/>
          <p:cNvSpPr>
            <a:spLocks noChangeArrowheads="1"/>
          </p:cNvSpPr>
          <p:nvPr/>
        </p:nvSpPr>
        <p:spPr bwMode="auto">
          <a:xfrm>
            <a:off x="1557339" y="6424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25958" name="Rectangle 1"/>
          <p:cNvSpPr>
            <a:spLocks noChangeArrowheads="1"/>
          </p:cNvSpPr>
          <p:nvPr/>
        </p:nvSpPr>
        <p:spPr bwMode="auto">
          <a:xfrm>
            <a:off x="3941764" y="20997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" name="Овал 1"/>
          <p:cNvSpPr/>
          <p:nvPr/>
        </p:nvSpPr>
        <p:spPr>
          <a:xfrm>
            <a:off x="1393829" y="1878156"/>
            <a:ext cx="1359839" cy="1275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</a:t>
            </a:r>
            <a:endParaRPr lang="ru-RU" sz="3600" dirty="0"/>
          </a:p>
        </p:txBody>
      </p:sp>
      <p:sp>
        <p:nvSpPr>
          <p:cNvPr id="10" name="Овал 9"/>
          <p:cNvSpPr/>
          <p:nvPr/>
        </p:nvSpPr>
        <p:spPr>
          <a:xfrm>
            <a:off x="6674430" y="1893194"/>
            <a:ext cx="1359839" cy="1275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B</a:t>
            </a:r>
            <a:endParaRPr lang="ru-RU" sz="3600" dirty="0"/>
          </a:p>
        </p:txBody>
      </p:sp>
      <p:sp>
        <p:nvSpPr>
          <p:cNvPr id="11" name="Овал 10"/>
          <p:cNvSpPr/>
          <p:nvPr/>
        </p:nvSpPr>
        <p:spPr>
          <a:xfrm>
            <a:off x="4126495" y="5007735"/>
            <a:ext cx="1359839" cy="1275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</a:t>
            </a:r>
            <a:endParaRPr lang="ru-RU" sz="3600" dirty="0"/>
          </a:p>
        </p:txBody>
      </p:sp>
      <p:sp>
        <p:nvSpPr>
          <p:cNvPr id="12" name="Овал 11"/>
          <p:cNvSpPr/>
          <p:nvPr/>
        </p:nvSpPr>
        <p:spPr>
          <a:xfrm>
            <a:off x="9409866" y="5007735"/>
            <a:ext cx="1359839" cy="1275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D</a:t>
            </a:r>
            <a:endParaRPr lang="ru-RU" sz="3600" dirty="0"/>
          </a:p>
        </p:txBody>
      </p:sp>
      <p:cxnSp>
        <p:nvCxnSpPr>
          <p:cNvPr id="4" name="Прямая со стрелкой 3"/>
          <p:cNvCxnSpPr>
            <a:stCxn id="2" idx="6"/>
            <a:endCxn id="10" idx="2"/>
          </p:cNvCxnSpPr>
          <p:nvPr/>
        </p:nvCxnSpPr>
        <p:spPr>
          <a:xfrm>
            <a:off x="2753668" y="2515661"/>
            <a:ext cx="3920762" cy="150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" idx="5"/>
            <a:endCxn id="11" idx="1"/>
          </p:cNvCxnSpPr>
          <p:nvPr/>
        </p:nvCxnSpPr>
        <p:spPr>
          <a:xfrm>
            <a:off x="2554524" y="2966444"/>
            <a:ext cx="1771115" cy="22280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0" idx="5"/>
            <a:endCxn id="12" idx="1"/>
          </p:cNvCxnSpPr>
          <p:nvPr/>
        </p:nvCxnSpPr>
        <p:spPr>
          <a:xfrm>
            <a:off x="7835125" y="2981482"/>
            <a:ext cx="1773885" cy="22129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11" idx="6"/>
            <a:endCxn id="12" idx="2"/>
          </p:cNvCxnSpPr>
          <p:nvPr/>
        </p:nvCxnSpPr>
        <p:spPr>
          <a:xfrm>
            <a:off x="5486334" y="5645240"/>
            <a:ext cx="392353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21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4727" y="48698"/>
            <a:ext cx="11335871" cy="612394"/>
          </a:xfrm>
        </p:spPr>
        <p:txBody>
          <a:bodyPr>
            <a:noAutofit/>
          </a:bodyPr>
          <a:lstStyle/>
          <a:p>
            <a:pPr algn="ctr"/>
            <a:r>
              <a:rPr lang="ru-RU" altLang="ru-RU" sz="4800" b="1" dirty="0" smtClean="0">
                <a:solidFill>
                  <a:srgbClr val="0000FF"/>
                </a:solidFill>
              </a:rPr>
              <a:t>Диаграммы </a:t>
            </a:r>
            <a:r>
              <a:rPr lang="en-US" altLang="ru-RU" sz="4800" b="1" dirty="0" smtClean="0">
                <a:solidFill>
                  <a:srgbClr val="0000FF"/>
                </a:solidFill>
              </a:rPr>
              <a:t>UML</a:t>
            </a:r>
            <a:endParaRPr lang="ru-RU" altLang="ru-RU" sz="4800" b="1" dirty="0">
              <a:solidFill>
                <a:srgbClr val="0000FF"/>
              </a:solidFill>
            </a:endParaRPr>
          </a:p>
        </p:txBody>
      </p:sp>
      <p:sp>
        <p:nvSpPr>
          <p:cNvPr id="125955" name="AutoShape 4" descr="http://ap-economics.narod.ru/library/NLP/PICT2.jpg"/>
          <p:cNvSpPr>
            <a:spLocks noChangeAspect="1" noChangeArrowheads="1"/>
          </p:cNvSpPr>
          <p:nvPr/>
        </p:nvSpPr>
        <p:spPr bwMode="auto">
          <a:xfrm>
            <a:off x="60626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" name="TextBox 15"/>
          <p:cNvSpPr txBox="1"/>
          <p:nvPr/>
        </p:nvSpPr>
        <p:spPr>
          <a:xfrm>
            <a:off x="463968" y="854253"/>
            <a:ext cx="1150218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составные части объектно-ориентированной модели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проектирования: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классов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(class model) –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статической структуры объектов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классов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состояний (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model) –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аспектов объектов во времени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состояний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взаимодействия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(interaction model)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взаимодействие (кооперация) объектов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использования, диаграмма последовательности, диаграмма деятельности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94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794" y="0"/>
            <a:ext cx="12218126" cy="1363579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объектно-ориентированного проектирования программы</a:t>
            </a:r>
            <a:endParaRPr lang="ru-RU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0632" y="1363579"/>
            <a:ext cx="1163052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Концептуализация системы (формирование первичных требований к программе)</a:t>
            </a:r>
          </a:p>
          <a:p>
            <a:pPr marL="514350" indent="-514350">
              <a:buAutoNum type="arabicPeriod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(совместное создание аналитиком и заказчиком аналитической модели). Аналитическая модель описывает функциональность программы, но не способ ее реализации!!! Аналитическая модель = модель предметной области (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domain model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приложения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(application model)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видимых пользователю частей программы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программы (разработка стратегии решения задачи и архитектуры приложения, выбор параметров для проведения оптимизации приложения).</a:t>
            </a:r>
          </a:p>
          <a:p>
            <a:pPr marL="514350" indent="-514350">
              <a:buAutoNum type="arabicPeriod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классов (определение структур данных и алгоритмов для реализации классов приложения).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(реализация классов на конкретном языке программирования)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13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794" y="0"/>
            <a:ext cx="12218126" cy="1074821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Unified Modeling Language</a:t>
            </a:r>
            <a:endParaRPr lang="ru-RU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3762" y="2037347"/>
            <a:ext cx="115021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1996 г.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 Management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Goup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(OMG) 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объявила конкурс на создание стандарта объектно-ориентированного моделирования. В конкурсе победил стандарт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Unified Modeling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Language (UML)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Разработчики Буч,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Рамбо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Якобсон.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г. – стандарт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UML 2.</a:t>
            </a:r>
          </a:p>
        </p:txBody>
      </p:sp>
    </p:spTree>
    <p:extLst>
      <p:ext uri="{BB962C8B-B14F-4D97-AF65-F5344CB8AC3E}">
        <p14:creationId xmlns:p14="http://schemas.microsoft.com/office/powerpoint/2010/main" val="259878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794" y="0"/>
            <a:ext cx="12218126" cy="1620253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Интерпретация элементов диаграммы классов</a:t>
            </a:r>
            <a:endParaRPr lang="ru-RU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0927" y="2011280"/>
            <a:ext cx="652056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 – существительное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 – прилагательное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 - глагол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40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794" y="1"/>
            <a:ext cx="12218126" cy="70585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Литература по </a:t>
            </a:r>
            <a:r>
              <a:rPr lang="en-US" sz="4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UML</a:t>
            </a:r>
            <a:endParaRPr lang="ru-RU" sz="4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794" y="697257"/>
            <a:ext cx="118074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200" dirty="0" smtClean="0"/>
              <a:t>Дж. </a:t>
            </a:r>
            <a:r>
              <a:rPr lang="ru-RU" sz="3200" dirty="0" err="1" smtClean="0"/>
              <a:t>Рамбо</a:t>
            </a:r>
            <a:r>
              <a:rPr lang="ru-RU" sz="3200" dirty="0" smtClean="0"/>
              <a:t>, М. </a:t>
            </a:r>
            <a:r>
              <a:rPr lang="ru-RU" sz="3200" dirty="0" err="1" smtClean="0"/>
              <a:t>Блаха</a:t>
            </a:r>
            <a:r>
              <a:rPr lang="ru-RU" sz="3200" dirty="0" smtClean="0"/>
              <a:t> </a:t>
            </a:r>
            <a:r>
              <a:rPr lang="en-US" sz="3200" dirty="0" smtClean="0"/>
              <a:t>UML 2.0 </a:t>
            </a:r>
            <a:r>
              <a:rPr lang="ru-RU" sz="3200" dirty="0" smtClean="0"/>
              <a:t>Объектно-ориентированное моделирование и разработка. 2-е изд. – СПб.: Питер, 2007. – 544 с.</a:t>
            </a:r>
          </a:p>
          <a:p>
            <a:pPr marL="514350" indent="-514350">
              <a:buAutoNum type="arabicPeriod"/>
            </a:pPr>
            <a:r>
              <a:rPr lang="ru-RU" sz="3200" dirty="0" err="1" smtClean="0"/>
              <a:t>Фаулер</a:t>
            </a:r>
            <a:r>
              <a:rPr lang="ru-RU" sz="3200" dirty="0" smtClean="0"/>
              <a:t> М. </a:t>
            </a:r>
            <a:r>
              <a:rPr lang="en-US" sz="3200" dirty="0" smtClean="0"/>
              <a:t>UML.</a:t>
            </a:r>
            <a:r>
              <a:rPr lang="ru-RU" sz="3200" dirty="0" smtClean="0"/>
              <a:t> Основы, 3-е издание. – Пер. с англ. – СПб.: Символ-Полюс, 2004. 192 с.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7935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95303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Диаграмма </a:t>
            </a:r>
            <a:r>
              <a:rPr lang="ru-RU" b="1" dirty="0" err="1" smtClean="0">
                <a:solidFill>
                  <a:srgbClr val="0000FF"/>
                </a:solidFill>
              </a:rPr>
              <a:t>Насси-Шнейдермана</a:t>
            </a:r>
            <a:endParaRPr lang="ru-RU" b="1" dirty="0" smtClean="0">
              <a:solidFill>
                <a:srgbClr val="0000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97" y="1657425"/>
            <a:ext cx="11523805" cy="364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8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95303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Функциональная диаграмма (</a:t>
            </a:r>
            <a:r>
              <a:rPr lang="en-US" b="1" dirty="0" smtClean="0">
                <a:solidFill>
                  <a:srgbClr val="0000FF"/>
                </a:solidFill>
              </a:rPr>
              <a:t>IDEF0</a:t>
            </a:r>
            <a:r>
              <a:rPr lang="ru-RU" b="1" dirty="0" smtClean="0">
                <a:solidFill>
                  <a:srgbClr val="0000FF"/>
                </a:solidFill>
              </a:rPr>
              <a:t>)</a:t>
            </a:r>
          </a:p>
        </p:txBody>
      </p:sp>
      <p:pic>
        <p:nvPicPr>
          <p:cNvPr id="1026" name="Picture 2" descr="http://ok-t.ru/studopediaru/baza9/1239878020091.files/image042.gif"/>
          <p:cNvPicPr>
            <a:picLocks noChangeAspect="1" noChangeArrowheads="1"/>
          </p:cNvPicPr>
          <p:nvPr/>
        </p:nvPicPr>
        <p:blipFill>
          <a:blip r:embed="rId2">
            <a:lum contras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128" y="2899784"/>
            <a:ext cx="9889741" cy="344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39896" y="6340590"/>
            <a:ext cx="5759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(Ресурсы, необходимые для выполнения работы)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06399" y="953037"/>
            <a:ext cx="1137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Применяется для спецификации ПО, на предусматривающее работу со сложными данными.</a:t>
            </a:r>
          </a:p>
          <a:p>
            <a:r>
              <a:rPr lang="ru-RU" sz="2800" dirty="0" smtClean="0"/>
              <a:t>Диаграмма ориентирована на работу с функциями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8070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95303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</a:rPr>
              <a:t>Типы влияния блоков функциональной диаграммы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3589" y="6262495"/>
            <a:ext cx="1163391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- вход; б - управление; в - обратная связь по входу; д - выход-исполнитель</a:t>
            </a:r>
          </a:p>
        </p:txBody>
      </p:sp>
      <p:pic>
        <p:nvPicPr>
          <p:cNvPr id="7" name="Picture 2" descr="http://ok-t.ru/studopediaru/baza9/1239878020091.files/image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260" y="837502"/>
            <a:ext cx="6813698" cy="553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43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953038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00FF"/>
                </a:solidFill>
              </a:rPr>
              <a:t>Пример функциональной диаграммы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79" y="953036"/>
            <a:ext cx="10348826" cy="576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66765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</a:rPr>
              <a:t>Вложение блоков в функциональной диаграмме</a:t>
            </a:r>
          </a:p>
        </p:txBody>
      </p:sp>
      <p:pic>
        <p:nvPicPr>
          <p:cNvPr id="7" name="Picture 4" descr="http://studepedia.org/img/baza2/2537439324609.files/image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5" y="810292"/>
            <a:ext cx="7925808" cy="585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44115" y="4717142"/>
            <a:ext cx="32115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Развернутое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представление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20743" y="1618342"/>
            <a:ext cx="32115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Сокращённое</a:t>
            </a:r>
          </a:p>
          <a:p>
            <a:r>
              <a:rPr lang="ru-RU" sz="3600" b="1" dirty="0" smtClean="0">
                <a:solidFill>
                  <a:srgbClr val="C00000"/>
                </a:solidFill>
              </a:rPr>
              <a:t>представление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2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95303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Функциональная диаграмма (</a:t>
            </a:r>
            <a:r>
              <a:rPr lang="en-US" b="1" dirty="0" smtClean="0">
                <a:solidFill>
                  <a:srgbClr val="0000FF"/>
                </a:solidFill>
              </a:rPr>
              <a:t>IDEF0</a:t>
            </a:r>
            <a:r>
              <a:rPr lang="ru-RU" b="1" dirty="0" smtClean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3199" y="1148386"/>
            <a:ext cx="518160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Спецификаций </a:t>
            </a:r>
            <a:r>
              <a:rPr lang="ru-RU" sz="2800" b="1" dirty="0"/>
              <a:t>программы построения таблиц/графиков функций одной переменной </a:t>
            </a:r>
            <a:endParaRPr lang="ru-RU" sz="2800" b="1" dirty="0" smtClean="0"/>
          </a:p>
          <a:p>
            <a:endParaRPr lang="ru-RU" sz="2800" dirty="0"/>
          </a:p>
          <a:p>
            <a:r>
              <a:rPr lang="ru-RU" sz="2800" dirty="0" smtClean="0"/>
              <a:t>Обозначения </a:t>
            </a:r>
            <a:endParaRPr lang="ru-RU" sz="2800" dirty="0"/>
          </a:p>
          <a:p>
            <a:r>
              <a:rPr lang="ru-RU" sz="2800" dirty="0"/>
              <a:t>I1 - функция </a:t>
            </a:r>
            <a:endParaRPr lang="ru-RU" sz="2800" dirty="0" smtClean="0"/>
          </a:p>
          <a:p>
            <a:r>
              <a:rPr lang="ru-RU" sz="2800" dirty="0" smtClean="0"/>
              <a:t>I2 </a:t>
            </a:r>
            <a:r>
              <a:rPr lang="ru-RU" sz="2800" dirty="0"/>
              <a:t>- отрезок </a:t>
            </a:r>
            <a:endParaRPr lang="ru-RU" sz="2800" dirty="0" smtClean="0"/>
          </a:p>
          <a:p>
            <a:r>
              <a:rPr lang="ru-RU" sz="2800" dirty="0" smtClean="0"/>
              <a:t>I3 </a:t>
            </a:r>
            <a:r>
              <a:rPr lang="ru-RU" sz="2800" dirty="0"/>
              <a:t>- шаг </a:t>
            </a:r>
            <a:endParaRPr lang="ru-RU" sz="2800" dirty="0" smtClean="0"/>
          </a:p>
          <a:p>
            <a:r>
              <a:rPr lang="ru-RU" sz="2800" dirty="0" err="1" smtClean="0"/>
              <a:t>Cl</a:t>
            </a:r>
            <a:r>
              <a:rPr lang="ru-RU" sz="2800" dirty="0" smtClean="0"/>
              <a:t> </a:t>
            </a:r>
            <a:r>
              <a:rPr lang="ru-RU" sz="2800" dirty="0"/>
              <a:t>- вид график/таблица </a:t>
            </a:r>
            <a:endParaRPr lang="ru-RU" sz="2800" dirty="0" smtClean="0"/>
          </a:p>
          <a:p>
            <a:r>
              <a:rPr lang="ru-RU" sz="2800" dirty="0" err="1" smtClean="0"/>
              <a:t>Rl</a:t>
            </a:r>
            <a:r>
              <a:rPr lang="ru-RU" sz="2800" dirty="0" smtClean="0"/>
              <a:t> </a:t>
            </a:r>
            <a:r>
              <a:rPr lang="ru-RU" sz="2800" dirty="0"/>
              <a:t>- график функции на отрезке </a:t>
            </a:r>
            <a:endParaRPr lang="ru-RU" sz="2800" dirty="0" smtClean="0"/>
          </a:p>
          <a:p>
            <a:r>
              <a:rPr lang="ru-RU" sz="2800" dirty="0" smtClean="0"/>
              <a:t>R2 </a:t>
            </a:r>
            <a:r>
              <a:rPr lang="ru-RU" sz="2800" dirty="0"/>
              <a:t>- таблица значений функции на отрезке </a:t>
            </a:r>
          </a:p>
        </p:txBody>
      </p:sp>
      <p:pic>
        <p:nvPicPr>
          <p:cNvPr id="1028" name="Picture 4" descr="http://studepedia.org/img/baza2/2537439324609.files/image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016" y="1277257"/>
            <a:ext cx="6742894" cy="497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9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953038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00FF"/>
                </a:solidFill>
              </a:rPr>
              <a:t>Диаграмма состояний-переходов</a:t>
            </a:r>
          </a:p>
        </p:txBody>
      </p:sp>
      <p:sp>
        <p:nvSpPr>
          <p:cNvPr id="4" name="Овал 3"/>
          <p:cNvSpPr/>
          <p:nvPr/>
        </p:nvSpPr>
        <p:spPr>
          <a:xfrm>
            <a:off x="5536791" y="1168861"/>
            <a:ext cx="1118417" cy="10675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2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536790" y="5251106"/>
            <a:ext cx="1118417" cy="10675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4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0427288" y="2922396"/>
            <a:ext cx="1118417" cy="10675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</a:rPr>
              <a:t>3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920840" y="2960200"/>
            <a:ext cx="1118417" cy="10675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</a:rPr>
              <a:t>1</a:t>
            </a:r>
            <a:endParaRPr lang="ru-RU" sz="2800" b="1" dirty="0">
              <a:solidFill>
                <a:schemeClr val="tx1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2039257" y="1915886"/>
            <a:ext cx="3497533" cy="1320800"/>
          </a:xfrm>
          <a:prstGeom prst="straightConnector1">
            <a:avLst/>
          </a:prstGeom>
          <a:ln w="2540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7" idx="5"/>
            <a:endCxn id="5" idx="2"/>
          </p:cNvCxnSpPr>
          <p:nvPr/>
        </p:nvCxnSpPr>
        <p:spPr>
          <a:xfrm>
            <a:off x="1875469" y="3871380"/>
            <a:ext cx="3661321" cy="1913483"/>
          </a:xfrm>
          <a:prstGeom prst="straightConnector1">
            <a:avLst/>
          </a:prstGeom>
          <a:ln w="2540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655207" y="1829261"/>
            <a:ext cx="3772081" cy="1407425"/>
          </a:xfrm>
          <a:prstGeom prst="straightConnector1">
            <a:avLst/>
          </a:prstGeom>
          <a:ln w="2540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6" idx="3"/>
          </p:cNvCxnSpPr>
          <p:nvPr/>
        </p:nvCxnSpPr>
        <p:spPr>
          <a:xfrm flipV="1">
            <a:off x="6655207" y="3833576"/>
            <a:ext cx="3935869" cy="1723505"/>
          </a:xfrm>
          <a:prstGeom prst="straightConnector1">
            <a:avLst/>
          </a:prstGeom>
          <a:ln w="25400">
            <a:solidFill>
              <a:schemeClr val="tx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76" y="3972407"/>
            <a:ext cx="23310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СОСТОЯНИЕ</a:t>
            </a:r>
            <a:endParaRPr lang="ru-RU" sz="3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999661" y="2177092"/>
            <a:ext cx="220765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СОБЫТИЕ 1</a:t>
            </a:r>
            <a:endParaRPr lang="ru-RU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173522" y="2177093"/>
            <a:ext cx="220765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СОБЫТИЕ 2</a:t>
            </a:r>
            <a:endParaRPr lang="ru-RU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444376" y="4402940"/>
            <a:ext cx="220765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СОБЫТИЕ 3</a:t>
            </a:r>
            <a:endParaRPr lang="ru-RU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519313" y="4402940"/>
            <a:ext cx="220765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СОБЫТИЕ 4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63618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10716</TotalTime>
  <Words>653</Words>
  <Application>Microsoft Office PowerPoint</Application>
  <PresentationFormat>Широкоэкранный</PresentationFormat>
  <Paragraphs>119</Paragraphs>
  <Slides>27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Тема Office</vt:lpstr>
      <vt:lpstr>Методики описания вычислительного процесса и структуры программы</vt:lpstr>
      <vt:lpstr>Два класса методик описания вычислительного процесса</vt:lpstr>
      <vt:lpstr>Диаграмма Насси-Шнейдермана</vt:lpstr>
      <vt:lpstr>Функциональная диаграмма (IDEF0)</vt:lpstr>
      <vt:lpstr>Типы влияния блоков функциональной диаграммы</vt:lpstr>
      <vt:lpstr>Пример функциональной диаграммы</vt:lpstr>
      <vt:lpstr>Вложение блоков в функциональной диаграмме</vt:lpstr>
      <vt:lpstr>Функциональная диаграмма (IDEF0)</vt:lpstr>
      <vt:lpstr>Диаграмма состояний-переходов</vt:lpstr>
      <vt:lpstr>Презентация PowerPoint</vt:lpstr>
      <vt:lpstr>Диаграмма потоков данных (DFD)</vt:lpstr>
      <vt:lpstr>Диаграмма потоков данных</vt:lpstr>
      <vt:lpstr>Диаграмма потоков данных (пример)</vt:lpstr>
      <vt:lpstr>Диаграмма потоков данных</vt:lpstr>
      <vt:lpstr>Структурная карта Константайна</vt:lpstr>
      <vt:lpstr>Структурные карты Константайна</vt:lpstr>
      <vt:lpstr>Структурные карты Константайна</vt:lpstr>
      <vt:lpstr>Структурные карты Константайна</vt:lpstr>
      <vt:lpstr>Структурная карта Константайна</vt:lpstr>
      <vt:lpstr>Потоковый граф (операции)</vt:lpstr>
      <vt:lpstr>Потоковый граф решения квадратного трехчлена</vt:lpstr>
      <vt:lpstr>Граф структурной зависимости (ГСЗ)</vt:lpstr>
      <vt:lpstr>Диаграммы UML</vt:lpstr>
      <vt:lpstr>Этапы объектно-ориентированного проектирования программы</vt:lpstr>
      <vt:lpstr>Unified Modeling Language</vt:lpstr>
      <vt:lpstr>Интерпретация элементов диаграммы классов</vt:lpstr>
      <vt:lpstr>Литература по UML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46</cp:revision>
  <dcterms:created xsi:type="dcterms:W3CDTF">2017-12-15T15:40:22Z</dcterms:created>
  <dcterms:modified xsi:type="dcterms:W3CDTF">2019-04-05T10:06:48Z</dcterms:modified>
</cp:coreProperties>
</file>