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7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70" r:id="rId12"/>
    <p:sldId id="265" r:id="rId13"/>
    <p:sldId id="271" r:id="rId14"/>
    <p:sldId id="266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0639E-CC8A-41CE-9A2A-AC1AF1AF482D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930F9-604C-4498-B634-1AA23778F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4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5CD083-2417-48A6-BF44-88669D29E0A8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120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FF0520-BA3D-4CA4-923E-5C7489D3C472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38692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A91087-4E8F-419C-926B-9030BF0719A8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0064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B11D-1A4C-42FB-8614-DE66E750A978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B5B3-1EEC-40C5-9A1D-49DC5C7A5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8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B11D-1A4C-42FB-8614-DE66E750A978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B5B3-1EEC-40C5-9A1D-49DC5C7A5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44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B11D-1A4C-42FB-8614-DE66E750A978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B5B3-1EEC-40C5-9A1D-49DC5C7A5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0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B11D-1A4C-42FB-8614-DE66E750A978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B5B3-1EEC-40C5-9A1D-49DC5C7A5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B11D-1A4C-42FB-8614-DE66E750A978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B5B3-1EEC-40C5-9A1D-49DC5C7A5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B11D-1A4C-42FB-8614-DE66E750A978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B5B3-1EEC-40C5-9A1D-49DC5C7A5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8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B11D-1A4C-42FB-8614-DE66E750A978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B5B3-1EEC-40C5-9A1D-49DC5C7A5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9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B11D-1A4C-42FB-8614-DE66E750A978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B5B3-1EEC-40C5-9A1D-49DC5C7A5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2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B11D-1A4C-42FB-8614-DE66E750A978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B5B3-1EEC-40C5-9A1D-49DC5C7A5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5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B11D-1A4C-42FB-8614-DE66E750A978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B5B3-1EEC-40C5-9A1D-49DC5C7A5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9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B11D-1A4C-42FB-8614-DE66E750A978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B5B3-1EEC-40C5-9A1D-49DC5C7A5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8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FB11D-1A4C-42FB-8614-DE66E750A978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7B5B3-1EEC-40C5-9A1D-49DC5C7A5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1" y="0"/>
            <a:ext cx="12218126" cy="837127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жизненного цикла ПО</a:t>
            </a:r>
            <a:r>
              <a:rPr lang="en-US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" y="3535680"/>
            <a:ext cx="11355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Жизненный цикл ПО </a:t>
            </a:r>
            <a:r>
              <a:rPr lang="ru-RU" sz="3600" dirty="0" smtClean="0"/>
              <a:t>– это процесс создания, развития и вывода из эксплуатации программного обеспечения.</a:t>
            </a:r>
          </a:p>
        </p:txBody>
      </p:sp>
    </p:spTree>
    <p:extLst>
      <p:ext uri="{BB962C8B-B14F-4D97-AF65-F5344CB8AC3E}">
        <p14:creationId xmlns:p14="http://schemas.microsoft.com/office/powerpoint/2010/main" val="3240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скадный подход с подвидами рабо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397"/>
          <a:stretch/>
        </p:blipFill>
        <p:spPr bwMode="auto">
          <a:xfrm>
            <a:off x="0" y="445202"/>
            <a:ext cx="7064183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4" y="0"/>
            <a:ext cx="11907316" cy="1328286"/>
          </a:xfrm>
        </p:spPr>
        <p:txBody>
          <a:bodyPr>
            <a:noAutofit/>
          </a:bodyPr>
          <a:lstStyle/>
          <a:p>
            <a:pPr algn="r"/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Каскадный подход с подвидами работ (англ. </a:t>
            </a:r>
            <a:r>
              <a:rPr lang="ru-RU" sz="4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waterfall</a:t>
            </a:r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subprocesses</a:t>
            </a:r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433" y="5474239"/>
            <a:ext cx="8855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Плюсы:  </a:t>
            </a:r>
            <a:r>
              <a:rPr lang="ru-RU" sz="2400" dirty="0" smtClean="0"/>
              <a:t>Ускорение разработки за счет распараллеливания работ</a:t>
            </a:r>
          </a:p>
          <a:p>
            <a:r>
              <a:rPr lang="ru-RU" sz="2400" dirty="0"/>
              <a:t>Минусы: </a:t>
            </a:r>
            <a:r>
              <a:rPr lang="ru-RU" sz="2400" dirty="0" smtClean="0"/>
              <a:t>Сложный процесс интеграции различных модулей</a:t>
            </a:r>
          </a:p>
          <a:p>
            <a:r>
              <a:rPr lang="ru-RU" sz="2400" dirty="0" smtClean="0"/>
              <a:t>Применение: для программа среднего размера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67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4699" y="74613"/>
            <a:ext cx="11719774" cy="6651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0000FF"/>
                </a:solidFill>
              </a:rPr>
              <a:t>Модель «Водоворот»</a:t>
            </a:r>
          </a:p>
        </p:txBody>
      </p:sp>
      <p:sp>
        <p:nvSpPr>
          <p:cNvPr id="4403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403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4403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4" y="1090613"/>
            <a:ext cx="8397875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3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4" y="1"/>
            <a:ext cx="12218126" cy="70479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Спиральная модель (</a:t>
            </a:r>
            <a:r>
              <a:rPr lang="en-US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 model)</a:t>
            </a:r>
            <a:endParaRPr lang="ru-RU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Спиральная модел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5"/>
          <a:stretch/>
        </p:blipFill>
        <p:spPr bwMode="auto">
          <a:xfrm>
            <a:off x="2518803" y="704793"/>
            <a:ext cx="6983357" cy="460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433" y="5288340"/>
            <a:ext cx="11470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Плюсы</a:t>
            </a:r>
            <a:r>
              <a:rPr lang="ru-RU" sz="2400" dirty="0" smtClean="0"/>
              <a:t>: Наискорейшей выпуск программного продукта на рынок</a:t>
            </a:r>
          </a:p>
          <a:p>
            <a:r>
              <a:rPr lang="ru-RU" sz="2400" dirty="0"/>
              <a:t>Минусы: </a:t>
            </a:r>
            <a:r>
              <a:rPr lang="ru-RU" sz="2400" dirty="0" smtClean="0"/>
              <a:t>Изначально неизвестна структура и состав программы, что приводит к </a:t>
            </a:r>
            <a:r>
              <a:rPr lang="ru-RU" sz="2400" dirty="0" err="1" smtClean="0"/>
              <a:t>неоптимальности</a:t>
            </a:r>
            <a:r>
              <a:rPr lang="ru-RU" sz="2400" dirty="0" smtClean="0"/>
              <a:t> программ, множественным </a:t>
            </a:r>
            <a:r>
              <a:rPr lang="ru-RU" sz="2400" dirty="0" err="1" smtClean="0"/>
              <a:t>рефакторингам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Применение: для больших программ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3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74613"/>
            <a:ext cx="9072563" cy="665162"/>
          </a:xfrm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0000FF"/>
                </a:solidFill>
              </a:rPr>
              <a:t>Модель «спираль»</a:t>
            </a:r>
          </a:p>
        </p:txBody>
      </p:sp>
      <p:sp>
        <p:nvSpPr>
          <p:cNvPr id="50179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0180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1795464" y="477838"/>
            <a:ext cx="8670925" cy="70167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000000"/>
                </a:solidFill>
                <a:latin typeface="Verdana" panose="020B0604030504040204" pitchFamily="34" charset="0"/>
              </a:rPr>
              <a:t>Достоинства:</a:t>
            </a:r>
          </a:p>
          <a:p>
            <a:pPr>
              <a:buFontTx/>
              <a:buAutoNum type="arabicPeriod"/>
            </a:pP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</a:rPr>
              <a:t>Разбиение проекта не небольшие части.</a:t>
            </a:r>
          </a:p>
          <a:p>
            <a:pPr>
              <a:buFontTx/>
              <a:buAutoNum type="arabicPeriod"/>
            </a:pP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</a:rPr>
              <a:t>Гибкое проектирование.</a:t>
            </a:r>
          </a:p>
          <a:p>
            <a:pPr>
              <a:buFontTx/>
              <a:buAutoNum type="arabicPeriod"/>
            </a:pP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</a:rPr>
              <a:t>Разделение проекта на части.</a:t>
            </a:r>
          </a:p>
          <a:p>
            <a:pPr>
              <a:buFontTx/>
              <a:buAutoNum type="arabicPeriod"/>
            </a:pP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</a:rPr>
              <a:t>Взаимодействие с пользователем.</a:t>
            </a:r>
          </a:p>
          <a:p>
            <a:pPr>
              <a:buFontTx/>
              <a:buAutoNum type="arabicPeriod"/>
            </a:pP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</a:rPr>
              <a:t>Получение результатов, пригодных для повторного использования.</a:t>
            </a:r>
          </a:p>
          <a:p>
            <a:pPr>
              <a:buFontTx/>
              <a:buAutoNum type="arabicPeriod"/>
            </a:pPr>
            <a:r>
              <a:rPr lang="ru-RU" altLang="ru-RU">
                <a:solidFill>
                  <a:srgbClr val="000000"/>
                </a:solidFill>
                <a:latin typeface="Verdana" panose="020B0604030504040204" pitchFamily="34" charset="0"/>
              </a:rPr>
              <a:t>Постепенное уточнение требований к ИС во время ее создания.</a:t>
            </a:r>
          </a:p>
          <a:p>
            <a:pPr>
              <a:buFontTx/>
              <a:buAutoNum type="arabicPeriod"/>
            </a:pPr>
            <a:endParaRPr lang="ru-RU" altLang="ru-RU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buFontTx/>
              <a:buAutoNum type="arabicPeriod"/>
            </a:pPr>
            <a:endParaRPr lang="ru-RU" altLang="ru-RU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u-RU" altLang="ru-RU" b="1">
                <a:solidFill>
                  <a:srgbClr val="000000"/>
                </a:solidFill>
                <a:latin typeface="Verdana" panose="020B0604030504040204" pitchFamily="34" charset="0"/>
              </a:rPr>
              <a:t>Недостатки:</a:t>
            </a:r>
          </a:p>
          <a:p>
            <a:pPr>
              <a:buFontTx/>
              <a:buAutoNum type="arabicPeriod"/>
            </a:pPr>
            <a:r>
              <a:rPr lang="ru-RU" altLang="ru-RU"/>
              <a:t>Большой объем внутренней документации.</a:t>
            </a:r>
          </a:p>
          <a:p>
            <a:pPr>
              <a:buFontTx/>
              <a:buAutoNum type="arabicPeriod"/>
            </a:pPr>
            <a:r>
              <a:rPr lang="ru-RU" altLang="ru-RU"/>
              <a:t>Большая стоимость проекта из-за затрат на планирование.</a:t>
            </a:r>
          </a:p>
          <a:p>
            <a:pPr>
              <a:buFontTx/>
              <a:buAutoNum type="arabicPeriod"/>
            </a:pPr>
            <a:r>
              <a:rPr lang="ru-RU" altLang="ru-RU"/>
              <a:t>Дополнительная документация из-за большого количества этапов работ.</a:t>
            </a:r>
          </a:p>
          <a:p>
            <a:pPr>
              <a:buFontTx/>
              <a:buAutoNum type="arabicPeriod"/>
            </a:pPr>
            <a:r>
              <a:rPr lang="ru-RU" altLang="ru-RU"/>
              <a:t>Сложной выделения критериев, определяющих длительность работ.</a:t>
            </a:r>
          </a:p>
          <a:p>
            <a:pPr>
              <a:buFontTx/>
              <a:buAutoNum type="arabicPeriod"/>
            </a:pPr>
            <a:r>
              <a:rPr lang="ru-RU" altLang="ru-RU"/>
              <a:t>Необходимость мощных инструментальных средств.</a:t>
            </a:r>
          </a:p>
          <a:p>
            <a:r>
              <a:rPr lang="ru-RU" altLang="ru-RU" b="1"/>
              <a:t>Когда лучше применять</a:t>
            </a:r>
            <a:r>
              <a:rPr lang="ru-RU" altLang="ru-RU"/>
              <a:t>:</a:t>
            </a:r>
          </a:p>
          <a:p>
            <a:pPr>
              <a:buFontTx/>
              <a:buAutoNum type="arabicPeriod"/>
            </a:pPr>
            <a:r>
              <a:rPr lang="ru-RU" altLang="ru-RU"/>
              <a:t>Большие и сложные проекты.</a:t>
            </a:r>
          </a:p>
          <a:p>
            <a:pPr>
              <a:buFontTx/>
              <a:buAutoNum type="arabicPeriod"/>
            </a:pPr>
            <a:r>
              <a:rPr lang="ru-RU" altLang="ru-RU"/>
              <a:t>Если необходимо тестирование базовых концепций.</a:t>
            </a:r>
          </a:p>
          <a:p>
            <a:pPr>
              <a:buFontTx/>
              <a:buAutoNum type="arabicPeriod"/>
            </a:pPr>
            <a:r>
              <a:rPr lang="ru-RU" altLang="ru-RU"/>
              <a:t>Проекты со слишком сложными требованиями.</a:t>
            </a:r>
          </a:p>
          <a:p>
            <a:pPr>
              <a:buFontTx/>
              <a:buAutoNum type="arabicPeriod"/>
            </a:pPr>
            <a:r>
              <a:rPr lang="ru-RU" altLang="ru-RU"/>
              <a:t>Разработка серии систем.</a:t>
            </a:r>
          </a:p>
          <a:p>
            <a:pPr>
              <a:buFontTx/>
              <a:buAutoNum type="arabicPeriod"/>
            </a:pPr>
            <a:r>
              <a:rPr lang="ru-RU" altLang="ru-RU"/>
              <a:t>Продукты с ожиданием изменений и дополнений.</a:t>
            </a:r>
          </a:p>
          <a:p>
            <a:pPr>
              <a:buFontTx/>
              <a:buAutoNum type="arabicPeriod"/>
            </a:pPr>
            <a:r>
              <a:rPr lang="ru-RU" altLang="ru-RU"/>
              <a:t>Долгосрочный проект.</a:t>
            </a:r>
          </a:p>
          <a:p>
            <a:pPr>
              <a:buFontTx/>
              <a:buAutoNum type="arabicPeriod"/>
            </a:pPr>
            <a:r>
              <a:rPr lang="ru-RU" altLang="ru-RU"/>
              <a:t>Необходимость демонстрации версий ИС.</a:t>
            </a:r>
          </a:p>
          <a:p>
            <a:pPr>
              <a:buFontTx/>
              <a:buAutoNum type="arabicPeriod"/>
            </a:pPr>
            <a:endParaRPr lang="ru-RU" altLang="ru-RU"/>
          </a:p>
          <a:p>
            <a:pPr>
              <a:buFontTx/>
              <a:buAutoNum type="arabicPeriod"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6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4" y="0"/>
            <a:ext cx="12218126" cy="155608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Стандарты, касающиеся технологии программирования</a:t>
            </a:r>
            <a:endParaRPr lang="ru-RU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179" y="2085474"/>
            <a:ext cx="1019683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цикл ПО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19.102—77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оператора (ГОСТ 19.505-79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языка (ГОСТ 19.504-79)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программы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(ГОСТ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19.402-78, 19.502-78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программиста (ГОСТ 19.504-79)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Справочная система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ISO/IEC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26514:207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 методика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15.201-2000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НИР, НИОКР (ГОСТ 7.32-2001)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4" y="0"/>
            <a:ext cx="12218126" cy="77273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lang="ru-RU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421" y="926375"/>
            <a:ext cx="112782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Г.С.Иванова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программирования: учебник для вузов. 2-е изд., стереотип.- М.: Изд-во МГТУ им. Н.Э.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Буамана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2003. -320 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программного обеспечения: конспект лекции / сост. И.И. Савенко; Томский политехнический университет. – Томск: Изд-во Томского политехнического университета, 2014. – 67 с. В </a:t>
            </a:r>
          </a:p>
        </p:txBody>
      </p:sp>
    </p:spTree>
    <p:extLst>
      <p:ext uri="{BB962C8B-B14F-4D97-AF65-F5344CB8AC3E}">
        <p14:creationId xmlns:p14="http://schemas.microsoft.com/office/powerpoint/2010/main" val="41612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4" y="0"/>
            <a:ext cx="12218126" cy="809897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этапы жизненного цикла ПО</a:t>
            </a:r>
            <a:endParaRPr lang="ru-RU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6" y="1114697"/>
            <a:ext cx="113559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400" dirty="0" smtClean="0"/>
              <a:t>Постановка задачи</a:t>
            </a:r>
          </a:p>
          <a:p>
            <a:pPr marL="742950" indent="-742950">
              <a:buAutoNum type="arabicPeriod"/>
            </a:pPr>
            <a:r>
              <a:rPr lang="ru-RU" sz="4400" dirty="0" smtClean="0"/>
              <a:t>Проектирование (+ моделирование)</a:t>
            </a:r>
          </a:p>
          <a:p>
            <a:pPr marL="742950" indent="-742950">
              <a:buAutoNum type="arabicPeriod"/>
            </a:pPr>
            <a:r>
              <a:rPr lang="ru-RU" sz="4400" dirty="0" smtClean="0"/>
              <a:t>Программирование</a:t>
            </a:r>
          </a:p>
          <a:p>
            <a:pPr marL="742950" indent="-742950">
              <a:buAutoNum type="arabicPeriod"/>
            </a:pPr>
            <a:r>
              <a:rPr lang="ru-RU" sz="4400" dirty="0" smtClean="0"/>
              <a:t>Тестирование</a:t>
            </a:r>
          </a:p>
          <a:p>
            <a:pPr marL="742950" indent="-742950">
              <a:buAutoNum type="arabicPeriod"/>
            </a:pPr>
            <a:r>
              <a:rPr lang="ru-RU" sz="4400" dirty="0" smtClean="0"/>
              <a:t>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37690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4" y="0"/>
            <a:ext cx="12218126" cy="1468192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Жизненный цикл и этапы разработки программного обеспечения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886" y="1578336"/>
            <a:ext cx="113559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Этапы разработки (ГОСТ 19.102-77) </a:t>
            </a:r>
            <a:endParaRPr lang="ru-RU" sz="4000" b="1" dirty="0" smtClean="0"/>
          </a:p>
          <a:p>
            <a:r>
              <a:rPr lang="ru-RU" sz="4000" dirty="0" smtClean="0"/>
              <a:t>• </a:t>
            </a:r>
            <a:r>
              <a:rPr lang="ru-RU" sz="4000" dirty="0"/>
              <a:t>постановка задачи (стадия «Техническое задание»); </a:t>
            </a:r>
            <a:endParaRPr lang="ru-RU" sz="4000" dirty="0" smtClean="0"/>
          </a:p>
          <a:p>
            <a:r>
              <a:rPr lang="ru-RU" sz="4000" dirty="0" smtClean="0"/>
              <a:t>• </a:t>
            </a:r>
            <a:r>
              <a:rPr lang="ru-RU" sz="4000" dirty="0"/>
              <a:t>анализ требований и разработка спецификаций (стадия «Эскизный проект»); </a:t>
            </a:r>
            <a:endParaRPr lang="ru-RU" sz="4000" dirty="0" smtClean="0"/>
          </a:p>
          <a:p>
            <a:r>
              <a:rPr lang="ru-RU" sz="4000" dirty="0" smtClean="0"/>
              <a:t>• </a:t>
            </a:r>
            <a:r>
              <a:rPr lang="ru-RU" sz="4000" dirty="0"/>
              <a:t>проектирование (стадия «Технический проект»); </a:t>
            </a:r>
            <a:endParaRPr lang="ru-RU" sz="4000" dirty="0" smtClean="0"/>
          </a:p>
          <a:p>
            <a:r>
              <a:rPr lang="ru-RU" sz="4000" dirty="0" smtClean="0"/>
              <a:t>• </a:t>
            </a:r>
            <a:r>
              <a:rPr lang="ru-RU" sz="4000" dirty="0"/>
              <a:t>реализация (стадия «Рабочий проект</a:t>
            </a:r>
            <a:r>
              <a:rPr lang="ru-RU" sz="4000" dirty="0" smtClean="0"/>
              <a:t>»)</a:t>
            </a:r>
          </a:p>
          <a:p>
            <a:r>
              <a:rPr lang="ru-RU" sz="4000" dirty="0" smtClean="0"/>
              <a:t>• </a:t>
            </a:r>
            <a:r>
              <a:rPr lang="ru-RU" sz="4000" dirty="0"/>
              <a:t>сопровождение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24531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4" y="0"/>
            <a:ext cx="12218126" cy="809897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типы жизненного цикла ПО</a:t>
            </a:r>
            <a:endParaRPr lang="ru-RU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6" y="1114697"/>
            <a:ext cx="113559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 smtClean="0"/>
              <a:t>Каскадный</a:t>
            </a:r>
            <a:r>
              <a:rPr lang="en-US" sz="4000" dirty="0" smtClean="0"/>
              <a:t>/</a:t>
            </a:r>
            <a:r>
              <a:rPr lang="ru-RU" sz="4000" dirty="0"/>
              <a:t> </a:t>
            </a:r>
            <a:r>
              <a:rPr lang="ru-RU" sz="4000" dirty="0" smtClean="0"/>
              <a:t>«водопад»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Каскадно-возвратный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Каскадно-итерационный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Каскадный с перекрывающимися видами работ (</a:t>
            </a:r>
            <a:r>
              <a:rPr lang="ru-RU" sz="4000" dirty="0"/>
              <a:t>англ. </a:t>
            </a:r>
            <a:r>
              <a:rPr lang="ru-RU" sz="4000" dirty="0" err="1"/>
              <a:t>waterfall</a:t>
            </a:r>
            <a:r>
              <a:rPr lang="ru-RU" sz="4000" dirty="0"/>
              <a:t> </a:t>
            </a:r>
            <a:r>
              <a:rPr lang="ru-RU" sz="4000" dirty="0" err="1"/>
              <a:t>with</a:t>
            </a:r>
            <a:r>
              <a:rPr lang="ru-RU" sz="4000" dirty="0"/>
              <a:t> </a:t>
            </a:r>
            <a:r>
              <a:rPr lang="ru-RU" sz="4000" dirty="0" err="1"/>
              <a:t>overlapping</a:t>
            </a:r>
            <a:r>
              <a:rPr lang="ru-RU" sz="4000" dirty="0"/>
              <a:t>)</a:t>
            </a:r>
            <a:endParaRPr lang="ru-RU" sz="4000" dirty="0" smtClean="0"/>
          </a:p>
          <a:p>
            <a:pPr marL="742950" indent="-742950">
              <a:buAutoNum type="arabicPeriod"/>
            </a:pPr>
            <a:r>
              <a:rPr lang="ru-RU" sz="4000" dirty="0"/>
              <a:t>Каскадный подход с подвидами работ (англ. </a:t>
            </a:r>
            <a:r>
              <a:rPr lang="ru-RU" sz="4000" dirty="0" err="1"/>
              <a:t>waterfall</a:t>
            </a:r>
            <a:r>
              <a:rPr lang="ru-RU" sz="4000" dirty="0"/>
              <a:t> </a:t>
            </a:r>
            <a:r>
              <a:rPr lang="ru-RU" sz="4000" dirty="0" err="1"/>
              <a:t>with</a:t>
            </a:r>
            <a:r>
              <a:rPr lang="ru-RU" sz="4000" dirty="0"/>
              <a:t> </a:t>
            </a:r>
            <a:r>
              <a:rPr lang="ru-RU" sz="4000" dirty="0" err="1"/>
              <a:t>subprocesses</a:t>
            </a:r>
            <a:r>
              <a:rPr lang="ru-RU" sz="4000" dirty="0" smtClean="0"/>
              <a:t>)</a:t>
            </a:r>
          </a:p>
          <a:p>
            <a:pPr marL="742950" indent="-742950">
              <a:buAutoNum type="arabicPeriod"/>
            </a:pPr>
            <a:r>
              <a:rPr lang="ru-RU" sz="4000" dirty="0"/>
              <a:t>Спиральная модель (</a:t>
            </a:r>
            <a:r>
              <a:rPr lang="ru-RU" sz="4000" dirty="0" err="1"/>
              <a:t>spiral</a:t>
            </a:r>
            <a:r>
              <a:rPr lang="ru-RU" sz="4000" dirty="0"/>
              <a:t> </a:t>
            </a:r>
            <a:r>
              <a:rPr lang="ru-RU" sz="4000" dirty="0" err="1"/>
              <a:t>model</a:t>
            </a:r>
            <a:r>
              <a:rPr lang="ru-RU" sz="4000" dirty="0"/>
              <a:t>)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12509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4" y="0"/>
            <a:ext cx="12218126" cy="809897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Каскадный / «водопад» (1970-85 гг.)</a:t>
            </a:r>
          </a:p>
        </p:txBody>
      </p:sp>
      <p:pic>
        <p:nvPicPr>
          <p:cNvPr id="1026" name="Picture 2" descr="Классический каскадный подход к проектировани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960"/>
          <a:stretch/>
        </p:blipFill>
        <p:spPr bwMode="auto">
          <a:xfrm>
            <a:off x="399245" y="865769"/>
            <a:ext cx="9468947" cy="41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245" y="5087155"/>
            <a:ext cx="93817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Достоинства</a:t>
            </a:r>
            <a:r>
              <a:rPr lang="ru-RU" sz="2800" dirty="0" smtClean="0"/>
              <a:t>: полная документация, простота</a:t>
            </a:r>
          </a:p>
          <a:p>
            <a:r>
              <a:rPr lang="ru-RU" sz="2800" b="1" dirty="0" smtClean="0"/>
              <a:t>Недостатки</a:t>
            </a:r>
            <a:r>
              <a:rPr lang="ru-RU" sz="2800" dirty="0" smtClean="0"/>
              <a:t>: невозможность вернуться на предыдущий этап</a:t>
            </a:r>
          </a:p>
          <a:p>
            <a:r>
              <a:rPr lang="ru-RU" sz="2800" b="1" dirty="0" smtClean="0"/>
              <a:t>Применение</a:t>
            </a:r>
            <a:r>
              <a:rPr lang="ru-RU" sz="2800" dirty="0" smtClean="0"/>
              <a:t>: для разработки небольших программ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575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4" y="0"/>
            <a:ext cx="12218126" cy="809897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Каскадно-возвратный (1985 –</a:t>
            </a:r>
            <a:r>
              <a:rPr lang="ru-RU" sz="4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н.в</a:t>
            </a:r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pic>
        <p:nvPicPr>
          <p:cNvPr id="2050" name="Picture 2" descr="Каскадно-возвратный техно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8"/>
          <a:stretch/>
        </p:blipFill>
        <p:spPr bwMode="auto">
          <a:xfrm>
            <a:off x="1033078" y="809897"/>
            <a:ext cx="9371457" cy="4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549" y="5164428"/>
            <a:ext cx="103624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Плюсы:  Возможность вернуться на любой уровень для  внесения </a:t>
            </a:r>
            <a:r>
              <a:rPr lang="ru-RU" sz="2400" dirty="0" smtClean="0"/>
              <a:t>изменений</a:t>
            </a:r>
          </a:p>
          <a:p>
            <a:r>
              <a:rPr lang="ru-RU" sz="2400" dirty="0"/>
              <a:t>Минусы: </a:t>
            </a:r>
            <a:r>
              <a:rPr lang="ru-RU" sz="2400" dirty="0" smtClean="0"/>
              <a:t>«Отличное </a:t>
            </a:r>
            <a:r>
              <a:rPr lang="ru-RU" sz="2400" dirty="0"/>
              <a:t>– враг </a:t>
            </a:r>
            <a:r>
              <a:rPr lang="ru-RU" sz="2400" dirty="0" smtClean="0"/>
              <a:t>хорошего»; затягивание </a:t>
            </a:r>
            <a:r>
              <a:rPr lang="ru-RU" sz="2400" dirty="0"/>
              <a:t>процесса  </a:t>
            </a:r>
            <a:r>
              <a:rPr lang="ru-RU" sz="2400" dirty="0" smtClean="0"/>
              <a:t>разработки</a:t>
            </a:r>
          </a:p>
          <a:p>
            <a:r>
              <a:rPr lang="ru-RU" sz="2400" dirty="0" smtClean="0"/>
              <a:t>Применение: для программа среднего размера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5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9939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994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759855"/>
            <a:ext cx="8160910" cy="351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1"/>
            <a:ext cx="10515600" cy="759854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00FF"/>
                </a:solidFill>
              </a:rPr>
              <a:t>Итеративная (эволюционная) модель (1970)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13" y="4270910"/>
            <a:ext cx="114700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Плюсы: Возможность «отката» при обнаружении ошибки;</a:t>
            </a:r>
          </a:p>
          <a:p>
            <a:r>
              <a:rPr lang="ru-RU" sz="2400" dirty="0" smtClean="0"/>
              <a:t>Минусы</a:t>
            </a:r>
            <a:r>
              <a:rPr lang="ru-RU" sz="2400" dirty="0"/>
              <a:t>: </a:t>
            </a:r>
            <a:endParaRPr lang="ru-RU" sz="2400" dirty="0" smtClean="0"/>
          </a:p>
          <a:p>
            <a:pPr>
              <a:buFontTx/>
              <a:buAutoNum type="arabicPeriod"/>
            </a:pPr>
            <a:r>
              <a:rPr lang="ru-RU" altLang="ru-RU" sz="2400" dirty="0"/>
              <a:t>Отсутствие в течение долгого времени понимания целостного проекта.</a:t>
            </a:r>
          </a:p>
          <a:p>
            <a:pPr>
              <a:buFontTx/>
              <a:buAutoNum type="arabicPeriod"/>
            </a:pPr>
            <a:r>
              <a:rPr lang="ru-RU" altLang="ru-RU" sz="2400" dirty="0"/>
              <a:t>При итерациях приходится отбрасывать часть сделанной ранее работы;</a:t>
            </a:r>
          </a:p>
          <a:p>
            <a:pPr>
              <a:buFontTx/>
              <a:buAutoNum type="arabicPeriod"/>
            </a:pPr>
            <a:r>
              <a:rPr lang="ru-RU" altLang="ru-RU" sz="2400" dirty="0"/>
              <a:t>«Халтура», т.к. у разработчики знают, что огрехи можно исправить позже.</a:t>
            </a:r>
          </a:p>
          <a:p>
            <a:pPr>
              <a:buFontTx/>
              <a:buAutoNum type="arabicPeriod"/>
            </a:pPr>
            <a:r>
              <a:rPr lang="ru-RU" altLang="ru-RU" sz="2400" dirty="0"/>
              <a:t>Затруднено долгосрочное планирование.</a:t>
            </a:r>
          </a:p>
          <a:p>
            <a:r>
              <a:rPr lang="ru-RU" sz="2400" dirty="0" smtClean="0"/>
              <a:t>Применение: для больших программ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14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скадно-итерационный техно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4"/>
          <a:stretch/>
        </p:blipFill>
        <p:spPr bwMode="auto">
          <a:xfrm>
            <a:off x="0" y="0"/>
            <a:ext cx="8131432" cy="528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4" y="0"/>
            <a:ext cx="12218126" cy="809897"/>
          </a:xfrm>
        </p:spPr>
        <p:txBody>
          <a:bodyPr>
            <a:noAutofit/>
          </a:bodyPr>
          <a:lstStyle/>
          <a:p>
            <a:pPr algn="r"/>
            <a:r>
              <a:rPr lang="ru-RU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Каскадно-итерационный (1985 – </a:t>
            </a:r>
            <a:r>
              <a:rPr lang="ru-RU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н.в</a:t>
            </a:r>
            <a:r>
              <a:rPr lang="ru-RU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027" y="5280338"/>
            <a:ext cx="11211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Плюсы:  Возможность вернуться на </a:t>
            </a:r>
            <a:r>
              <a:rPr lang="ru-RU" sz="2400" dirty="0" smtClean="0"/>
              <a:t>предыдущий </a:t>
            </a:r>
            <a:r>
              <a:rPr lang="ru-RU" sz="2400" dirty="0"/>
              <a:t>уровень для  внесения </a:t>
            </a:r>
            <a:r>
              <a:rPr lang="ru-RU" sz="2400" dirty="0" smtClean="0"/>
              <a:t>изменений</a:t>
            </a:r>
          </a:p>
          <a:p>
            <a:r>
              <a:rPr lang="ru-RU" sz="2400" dirty="0"/>
              <a:t>Минусы: </a:t>
            </a:r>
            <a:r>
              <a:rPr lang="ru-RU" sz="2400" dirty="0" smtClean="0"/>
              <a:t>«Отличное </a:t>
            </a:r>
            <a:r>
              <a:rPr lang="ru-RU" sz="2400" dirty="0"/>
              <a:t>– враг </a:t>
            </a:r>
            <a:r>
              <a:rPr lang="ru-RU" sz="2400" dirty="0" smtClean="0"/>
              <a:t>хорошего»; затягивание </a:t>
            </a:r>
            <a:r>
              <a:rPr lang="ru-RU" sz="2400" dirty="0"/>
              <a:t>процесса  </a:t>
            </a:r>
            <a:r>
              <a:rPr lang="ru-RU" sz="2400" dirty="0" smtClean="0"/>
              <a:t>разработки</a:t>
            </a:r>
          </a:p>
          <a:p>
            <a:r>
              <a:rPr lang="ru-RU" sz="2400" dirty="0" smtClean="0"/>
              <a:t>Применение: для программа среднего размера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68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скадный подход с перекрывающимися видами рабо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2"/>
          <a:stretch/>
        </p:blipFill>
        <p:spPr bwMode="auto">
          <a:xfrm>
            <a:off x="314070" y="907368"/>
            <a:ext cx="8708490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4" y="0"/>
            <a:ext cx="12218126" cy="1443789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Каскадный с перекрывающимися видами работ (англ. </a:t>
            </a:r>
            <a:r>
              <a:rPr lang="ru-RU" sz="4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waterfall</a:t>
            </a:r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overlapping</a:t>
            </a:r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070" y="5443368"/>
            <a:ext cx="872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Плюсы:  </a:t>
            </a:r>
            <a:r>
              <a:rPr lang="ru-RU" sz="2400" dirty="0" smtClean="0"/>
              <a:t>Ускорение разработки за счет распараллеливания работ</a:t>
            </a:r>
          </a:p>
          <a:p>
            <a:r>
              <a:rPr lang="ru-RU" sz="2400" dirty="0"/>
              <a:t>Минусы: </a:t>
            </a:r>
            <a:r>
              <a:rPr lang="ru-RU" sz="2400" dirty="0" smtClean="0"/>
              <a:t>Усложнение процесса синхронизации работ</a:t>
            </a:r>
          </a:p>
          <a:p>
            <a:r>
              <a:rPr lang="ru-RU" sz="2400" dirty="0" smtClean="0"/>
              <a:t>Применение: для программа среднего размера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70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642</Words>
  <Application>Microsoft Office PowerPoint</Application>
  <PresentationFormat>Широкоэкранный</PresentationFormat>
  <Paragraphs>95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Тема Office</vt:lpstr>
      <vt:lpstr>Модели жизненного цикла ПО)</vt:lpstr>
      <vt:lpstr>Основные этапы жизненного цикла ПО</vt:lpstr>
      <vt:lpstr> Жизненный цикл и этапы разработки программного обеспечения</vt:lpstr>
      <vt:lpstr>Основные типы жизненного цикла ПО</vt:lpstr>
      <vt:lpstr>Каскадный / «водопад» (1970-85 гг.)</vt:lpstr>
      <vt:lpstr>Каскадно-возвратный (1985 –н.в.)</vt:lpstr>
      <vt:lpstr>Итеративная (эволюционная) модель (1970)</vt:lpstr>
      <vt:lpstr>Каскадно-итерационный (1985 – н.в.)</vt:lpstr>
      <vt:lpstr>Каскадный с перекрывающимися видами работ (англ. waterfall with overlapping)</vt:lpstr>
      <vt:lpstr>Каскадный подход с подвидами работ (англ. waterfall with subprocesses)</vt:lpstr>
      <vt:lpstr>Модель «Водоворот»</vt:lpstr>
      <vt:lpstr>Спиральная модель (spiral model)</vt:lpstr>
      <vt:lpstr>Модель «спираль»</vt:lpstr>
      <vt:lpstr>Стандарты, касающиеся технологии программирования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Инструментальные средства и технологии программирования (лекция 2) (модели жизненного цикла ПО)</dc:title>
  <dc:creator>User</dc:creator>
  <cp:lastModifiedBy>Salibek</cp:lastModifiedBy>
  <cp:revision>14</cp:revision>
  <dcterms:created xsi:type="dcterms:W3CDTF">2017-12-20T10:52:08Z</dcterms:created>
  <dcterms:modified xsi:type="dcterms:W3CDTF">2018-06-16T07:42:55Z</dcterms:modified>
</cp:coreProperties>
</file>