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67" r:id="rId2"/>
    <p:sldId id="259" r:id="rId3"/>
    <p:sldId id="280" r:id="rId4"/>
    <p:sldId id="301" r:id="rId5"/>
    <p:sldId id="275" r:id="rId6"/>
    <p:sldId id="274" r:id="rId7"/>
    <p:sldId id="273" r:id="rId8"/>
    <p:sldId id="271" r:id="rId9"/>
    <p:sldId id="277" r:id="rId10"/>
    <p:sldId id="278" r:id="rId11"/>
    <p:sldId id="281" r:id="rId12"/>
    <p:sldId id="298" r:id="rId13"/>
    <p:sldId id="302" r:id="rId14"/>
    <p:sldId id="304" r:id="rId15"/>
    <p:sldId id="262" r:id="rId16"/>
    <p:sldId id="263" r:id="rId17"/>
    <p:sldId id="265" r:id="rId18"/>
    <p:sldId id="296" r:id="rId19"/>
    <p:sldId id="297" r:id="rId20"/>
    <p:sldId id="303" r:id="rId21"/>
    <p:sldId id="300" r:id="rId22"/>
    <p:sldId id="270" r:id="rId23"/>
    <p:sldId id="305" r:id="rId24"/>
    <p:sldId id="306" r:id="rId25"/>
    <p:sldId id="307" r:id="rId26"/>
    <p:sldId id="308" r:id="rId27"/>
    <p:sldId id="295" r:id="rId28"/>
    <p:sldId id="268" r:id="rId29"/>
    <p:sldId id="283" r:id="rId30"/>
    <p:sldId id="289" r:id="rId31"/>
    <p:sldId id="282" r:id="rId32"/>
    <p:sldId id="276" r:id="rId33"/>
    <p:sldId id="269" r:id="rId34"/>
    <p:sldId id="291" r:id="rId35"/>
    <p:sldId id="290" r:id="rId36"/>
    <p:sldId id="292" r:id="rId37"/>
    <p:sldId id="293" r:id="rId38"/>
    <p:sldId id="294" r:id="rId39"/>
    <p:sldId id="299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66" d="100"/>
          <a:sy n="66" d="100"/>
        </p:scale>
        <p:origin x="48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53E29-BCF5-4C81-BE2F-72F335A436D6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3655C-50A2-405C-9CC1-DDE8676D6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019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920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31FDA8-5A7C-464E-8ADB-3D2065948317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529906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31FDA8-5A7C-464E-8ADB-3D2065948317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5550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31FDA8-5A7C-464E-8ADB-3D2065948317}" type="slidenum">
              <a:rPr lang="ru-RU" altLang="ru-RU" smtClean="0"/>
              <a:pPr/>
              <a:t>14</a:t>
            </a:fld>
            <a:endParaRPr lang="ru-RU" altLang="ru-RU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03263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275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5207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714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7196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889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14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213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0750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1218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3761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5566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790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5389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1401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021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405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953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88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384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121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2961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2049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4364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3393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3606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4676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634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408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22CFA6-4423-4374-A1A1-84EBFFD7E6EF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071886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E862D-69FC-4559-AF20-E424652FAEC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605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85E994-A69B-4B29-9CD5-B43AD9AF95FA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69777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31FDA8-5A7C-464E-8ADB-3D2065948317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811850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31FDA8-5A7C-464E-8ADB-3D2065948317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78496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8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3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07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5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62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4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5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91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59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87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0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C214F-46A7-4F6B-AA3F-022623FBF7DD}" type="datetimeFigureOut">
              <a:rPr lang="ru-RU" smtClean="0"/>
              <a:t>05.04.2019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B7CBE-8CD8-4958-9FD5-8A90D4FEC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20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package" Target="../embeddings/_________Microsoft_Visio1.vsdx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3835"/>
            <a:ext cx="9144000" cy="138113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00FF"/>
                </a:solidFill>
              </a:rPr>
              <a:t>Инструменты для создания правильной программы</a:t>
            </a:r>
            <a:endParaRPr lang="ru-RU" sz="48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663010"/>
            <a:ext cx="85129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Правильная постановка задачи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Декомпозиция и абстракция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Документация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Эргономичность программы (структурное программирование, документирование и </a:t>
            </a:r>
            <a:r>
              <a:rPr lang="ru-RU" sz="3200" dirty="0" err="1" smtClean="0"/>
              <a:t>самодокументирование</a:t>
            </a:r>
            <a:r>
              <a:rPr lang="ru-RU" sz="3200" dirty="0" smtClean="0"/>
              <a:t>, грамотная </a:t>
            </a:r>
            <a:r>
              <a:rPr lang="ru-RU" sz="3200" dirty="0" smtClean="0"/>
              <a:t>разбивка на модули)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Поэтапное создание программы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Тестирование </a:t>
            </a:r>
            <a:r>
              <a:rPr lang="ru-RU" sz="3200" dirty="0" smtClean="0"/>
              <a:t>и отладка программы</a:t>
            </a:r>
            <a:endParaRPr lang="ru-RU" sz="3200" dirty="0" smtClean="0"/>
          </a:p>
          <a:p>
            <a:pPr marL="457200" indent="-457200">
              <a:buAutoNum type="arabicPeriod"/>
            </a:pPr>
            <a:r>
              <a:rPr lang="ru-RU" sz="3200" dirty="0" smtClean="0"/>
              <a:t>И прочие маленькие хитрости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0295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3"/>
            <a:ext cx="9072563" cy="4222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200" b="1" smtClean="0">
                <a:solidFill>
                  <a:srgbClr val="0000FF"/>
                </a:solidFill>
              </a:rPr>
              <a:t>Маленькие хитрости программирования</a:t>
            </a:r>
          </a:p>
        </p:txBody>
      </p:sp>
      <p:sp>
        <p:nvSpPr>
          <p:cNvPr id="10342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9" name="Rectangle 1"/>
          <p:cNvSpPr>
            <a:spLocks noChangeArrowheads="1"/>
          </p:cNvSpPr>
          <p:nvPr/>
        </p:nvSpPr>
        <p:spPr bwMode="auto">
          <a:xfrm>
            <a:off x="33338" y="598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0" name="Rectangle 2"/>
          <p:cNvSpPr>
            <a:spLocks noChangeArrowheads="1"/>
          </p:cNvSpPr>
          <p:nvPr/>
        </p:nvSpPr>
        <p:spPr bwMode="auto">
          <a:xfrm>
            <a:off x="3059113" y="121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1" name="Rectangle 1"/>
          <p:cNvSpPr>
            <a:spLocks noChangeArrowheads="1"/>
          </p:cNvSpPr>
          <p:nvPr/>
        </p:nvSpPr>
        <p:spPr bwMode="auto">
          <a:xfrm>
            <a:off x="2417763" y="20558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2" name="Прямоугольник 8"/>
          <p:cNvSpPr>
            <a:spLocks noChangeArrowheads="1"/>
          </p:cNvSpPr>
          <p:nvPr/>
        </p:nvSpPr>
        <p:spPr bwMode="auto">
          <a:xfrm>
            <a:off x="579438" y="530225"/>
            <a:ext cx="81978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констант (лучше ставить не конкретные цифры, а символьную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константу);</a:t>
            </a:r>
            <a:endParaRPr lang="ru-RU" alt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Стараться делать для каждого пользователя собственный файл настроек программы (и желательно, чтобы он хранился не в бинарном, а в текстовом виде, чтобы можно было в него залезть и поправить ручками).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Желательно, чтобы программа поддерживала автоматическую установку, что существенно упрощает жизнь системным администраторам.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программа должна иметь свой стиль интерфейса (использование стандартных </a:t>
            </a:r>
            <a:r>
              <a:rPr lang="ru-RU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пиктограммочек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приветствуется);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Управление программой через события;</a:t>
            </a:r>
          </a:p>
        </p:txBody>
      </p:sp>
    </p:spTree>
    <p:extLst>
      <p:ext uri="{BB962C8B-B14F-4D97-AF65-F5344CB8AC3E}">
        <p14:creationId xmlns:p14="http://schemas.microsoft.com/office/powerpoint/2010/main" val="43467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3"/>
            <a:ext cx="9072563" cy="4222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000" b="1" dirty="0" smtClean="0">
                <a:solidFill>
                  <a:srgbClr val="0000FF"/>
                </a:solidFill>
              </a:rPr>
              <a:t>Тестирование</a:t>
            </a:r>
          </a:p>
        </p:txBody>
      </p:sp>
      <p:sp>
        <p:nvSpPr>
          <p:cNvPr id="10342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9" name="Rectangle 1"/>
          <p:cNvSpPr>
            <a:spLocks noChangeArrowheads="1"/>
          </p:cNvSpPr>
          <p:nvPr/>
        </p:nvSpPr>
        <p:spPr bwMode="auto">
          <a:xfrm>
            <a:off x="33338" y="598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0" name="Rectangle 2"/>
          <p:cNvSpPr>
            <a:spLocks noChangeArrowheads="1"/>
          </p:cNvSpPr>
          <p:nvPr/>
        </p:nvSpPr>
        <p:spPr bwMode="auto">
          <a:xfrm>
            <a:off x="3059113" y="121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2" name="Прямоугольник 8"/>
          <p:cNvSpPr>
            <a:spLocks noChangeArrowheads="1"/>
          </p:cNvSpPr>
          <p:nvPr/>
        </p:nvSpPr>
        <p:spPr bwMode="auto">
          <a:xfrm>
            <a:off x="223044" y="715964"/>
            <a:ext cx="8764588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программа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эта такая программы, функциональность которой соответствует техническому заданию</a:t>
            </a:r>
            <a:endParaRPr lang="ru-RU" alt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процесс нахождения ошибок в программе (тестирование потребляет 30-60% ресурсов от всех затрат на создание ПО). При увеличении объема и сложности кода, трудозатраты на тестирование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возрастают.</a:t>
            </a:r>
            <a:endParaRPr lang="ru-RU" alt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Отладка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тестирование и исправлением ошибок</a:t>
            </a:r>
            <a:endParaRPr lang="ru-RU" alt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формированию тестов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•структурный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(«стеклянный ящик») – структура программы известна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•функциональный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(«черный ящик»)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структура программы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неизвестна</a:t>
            </a:r>
          </a:p>
          <a:p>
            <a:pPr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тестирования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ручное, автоматическое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Тестированием 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занимаются все, кроме программиста, написавшего код!!</a:t>
            </a:r>
            <a:endParaRPr lang="ru-RU" alt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11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3"/>
            <a:ext cx="9072563" cy="4222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000" b="1" dirty="0" smtClean="0">
                <a:solidFill>
                  <a:srgbClr val="0000FF"/>
                </a:solidFill>
              </a:rPr>
              <a:t>Виды тестирования</a:t>
            </a:r>
            <a:endParaRPr lang="ru-RU" altLang="ru-RU" sz="4000" b="1" dirty="0" smtClean="0">
              <a:solidFill>
                <a:srgbClr val="0000FF"/>
              </a:solidFill>
            </a:endParaRPr>
          </a:p>
        </p:txBody>
      </p:sp>
      <p:sp>
        <p:nvSpPr>
          <p:cNvPr id="10342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9" name="Rectangle 1"/>
          <p:cNvSpPr>
            <a:spLocks noChangeArrowheads="1"/>
          </p:cNvSpPr>
          <p:nvPr/>
        </p:nvSpPr>
        <p:spPr bwMode="auto">
          <a:xfrm>
            <a:off x="33338" y="598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0" name="Rectangle 2"/>
          <p:cNvSpPr>
            <a:spLocks noChangeArrowheads="1"/>
          </p:cNvSpPr>
          <p:nvPr/>
        </p:nvSpPr>
        <p:spPr bwMode="auto">
          <a:xfrm>
            <a:off x="3059113" y="121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2" name="Прямоугольник 8"/>
          <p:cNvSpPr>
            <a:spLocks noChangeArrowheads="1"/>
          </p:cNvSpPr>
          <p:nvPr/>
        </p:nvSpPr>
        <p:spPr bwMode="auto">
          <a:xfrm>
            <a:off x="194328" y="577570"/>
            <a:ext cx="8764588" cy="610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Модульное</a:t>
            </a:r>
            <a:r>
              <a:rPr lang="en-US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автономное</a:t>
            </a:r>
            <a:r>
              <a:rPr lang="en-US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/unit</a:t>
            </a: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модулей программы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как правило, изготавливаются программистами</a:t>
            </a:r>
          </a:p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(проверка работоспособности программы в целом)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</a:t>
            </a:r>
            <a:r>
              <a:rPr lang="en-US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системное)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проверка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функциональности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основных критериев качества) как правило, разрабатываются с участием заказчика.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Нагрузочное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тесты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скорость выполнения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программы.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Интеграционное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сборки различных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модулей</a:t>
            </a: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Параллельное </a:t>
            </a:r>
            <a:r>
              <a:rPr lang="en-US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(parallel test</a:t>
            </a:r>
            <a:r>
              <a:rPr lang="en-US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 для того, чтобы доказать, что новая система не отличается от старой.</a:t>
            </a:r>
            <a:endParaRPr lang="ru-RU" alt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Стресс-тест </a:t>
            </a:r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 test</a:t>
            </a:r>
            <a:r>
              <a:rPr lang="en-US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тестирование системы при наибольшей информационной нагрузке.</a:t>
            </a:r>
          </a:p>
          <a:p>
            <a:pPr>
              <a:buNone/>
            </a:pPr>
            <a:r>
              <a:rPr lang="ru-RU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обезьяны (</a:t>
            </a:r>
            <a:r>
              <a:rPr lang="en-US" alt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monkey test</a:t>
            </a:r>
            <a:r>
              <a:rPr lang="en-US" alt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проверка работоспособности программы при вводе в нее бессмысленной информации.</a:t>
            </a:r>
          </a:p>
          <a:p>
            <a:pPr>
              <a:buNone/>
            </a:pP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Регрессионное – запуск старых тестов на модернизированной программе (порой изменение какой-то части программы, ведет к нарушению функциональност</a:t>
            </a:r>
            <a:r>
              <a:rPr lang="ru-RU" alt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 совершенно другой части).</a:t>
            </a:r>
            <a:endParaRPr lang="ru-RU" alt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3"/>
            <a:ext cx="9072563" cy="4222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000" b="1" dirty="0" smtClean="0">
                <a:solidFill>
                  <a:srgbClr val="0000FF"/>
                </a:solidFill>
              </a:rPr>
              <a:t>Практический совет!</a:t>
            </a:r>
            <a:endParaRPr lang="ru-RU" altLang="ru-RU" sz="4000" b="1" dirty="0" smtClean="0">
              <a:solidFill>
                <a:srgbClr val="0000FF"/>
              </a:solidFill>
            </a:endParaRPr>
          </a:p>
        </p:txBody>
      </p:sp>
      <p:sp>
        <p:nvSpPr>
          <p:cNvPr id="10342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9" name="Rectangle 1"/>
          <p:cNvSpPr>
            <a:spLocks noChangeArrowheads="1"/>
          </p:cNvSpPr>
          <p:nvPr/>
        </p:nvSpPr>
        <p:spPr bwMode="auto">
          <a:xfrm>
            <a:off x="33338" y="598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0" name="Rectangle 2"/>
          <p:cNvSpPr>
            <a:spLocks noChangeArrowheads="1"/>
          </p:cNvSpPr>
          <p:nvPr/>
        </p:nvSpPr>
        <p:spPr bwMode="auto">
          <a:xfrm>
            <a:off x="3059113" y="121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2" name="Прямоугольник 8"/>
          <p:cNvSpPr>
            <a:spLocks noChangeArrowheads="1"/>
          </p:cNvSpPr>
          <p:nvPr/>
        </p:nvSpPr>
        <p:spPr bwMode="auto">
          <a:xfrm>
            <a:off x="73679" y="742858"/>
            <a:ext cx="8954294" cy="6075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 сначала необходимо написать тесты, если вы намерены: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новую функциональность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программу;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исправить ошибку в старом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коде;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участок старого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кода.</a:t>
            </a:r>
          </a:p>
          <a:p>
            <a:pPr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таком подходе вначале скорость разработки снизится, однако затем работа значительно ускорится.</a:t>
            </a:r>
          </a:p>
          <a:p>
            <a:pPr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Хорошие тесты должны:</a:t>
            </a:r>
          </a:p>
          <a:p>
            <a:pPr marL="342900" indent="-342900">
              <a:buFontTx/>
              <a:buChar char="-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покрытие основных узловых точек алгоритма</a:t>
            </a:r>
          </a:p>
          <a:p>
            <a:pPr marL="342900" indent="-342900">
              <a:buFontTx/>
              <a:buChar char="-"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автоматизированными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книге Кент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Бек Экстремальное программирование.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Питер.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2017, 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224 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3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3"/>
            <a:ext cx="9072563" cy="4222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000" b="1" dirty="0" smtClean="0">
                <a:solidFill>
                  <a:srgbClr val="0000FF"/>
                </a:solidFill>
              </a:rPr>
              <a:t>Практический совет!</a:t>
            </a:r>
            <a:endParaRPr lang="ru-RU" altLang="ru-RU" sz="4000" b="1" dirty="0" smtClean="0">
              <a:solidFill>
                <a:srgbClr val="0000FF"/>
              </a:solidFill>
            </a:endParaRPr>
          </a:p>
        </p:txBody>
      </p:sp>
      <p:sp>
        <p:nvSpPr>
          <p:cNvPr id="103427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28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0" name="Rectangle 2"/>
          <p:cNvSpPr>
            <a:spLocks noChangeArrowheads="1"/>
          </p:cNvSpPr>
          <p:nvPr/>
        </p:nvSpPr>
        <p:spPr bwMode="auto">
          <a:xfrm>
            <a:off x="3059113" y="121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3432" name="Прямоугольник 8"/>
          <p:cNvSpPr>
            <a:spLocks noChangeArrowheads="1"/>
          </p:cNvSpPr>
          <p:nvPr/>
        </p:nvSpPr>
        <p:spPr bwMode="auto">
          <a:xfrm>
            <a:off x="73679" y="742858"/>
            <a:ext cx="8954294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выявления ошибки её, прежде всего, необходимо локализовать, т.е. определить место, где она возникла. Это лучше всего делать методом последовательных ограничений:</a:t>
            </a:r>
          </a:p>
          <a:p>
            <a:pPr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Отключаем часть кода (например, комментируем) и проверяем правильность программа. Если работает хорошо, то отключаем другую часть кода и т.д. Или можно последовательно использовать вывод промежуточных данных в различных частях кода.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74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1287886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Основные места появления ошибок при написании кода программы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586174"/>
            <a:ext cx="85129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При написании кода программы ошибки в большинстве случаев встречаются на «краях».</a:t>
            </a:r>
          </a:p>
          <a:p>
            <a:endParaRPr lang="ru-RU" sz="2400" dirty="0" smtClean="0"/>
          </a:p>
          <a:p>
            <a:r>
              <a:rPr lang="ru-RU" sz="2400" dirty="0" smtClean="0"/>
              <a:t>Пусть программа обрабатывает массив посредством итерационного алгоритма…</a:t>
            </a:r>
          </a:p>
          <a:p>
            <a:r>
              <a:rPr lang="ru-RU" sz="2400" dirty="0" smtClean="0"/>
              <a:t>Программа осуществляет обход массива… Где могут появиться ошибки?... на краях… т.е. в начале обхода или в его конце.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3652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115815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Основные места появления ошибок при написании кода программы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102578"/>
            <a:ext cx="8613315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/>
              <a:t>Ошибки в основном появляютс</a:t>
            </a:r>
            <a:r>
              <a:rPr lang="ru-RU" sz="2300" dirty="0" smtClean="0"/>
              <a:t>я на «краях» (начало и конец обработки массива, изменение режима работы программы)</a:t>
            </a:r>
          </a:p>
          <a:p>
            <a:endParaRPr lang="ru-RU" sz="2300" dirty="0" smtClean="0"/>
          </a:p>
          <a:p>
            <a:r>
              <a:rPr lang="ru-RU" sz="2300" dirty="0" smtClean="0"/>
              <a:t>Программа </a:t>
            </a:r>
            <a:r>
              <a:rPr lang="ru-RU" sz="2300" dirty="0" smtClean="0"/>
              <a:t>нахождения максимальной суммы подряд идущих четных чисел (</a:t>
            </a:r>
            <a:r>
              <a:rPr lang="ru-RU" sz="2300" b="1" dirty="0" smtClean="0"/>
              <a:t>с ошибками !!!</a:t>
            </a:r>
            <a:r>
              <a:rPr lang="ru-RU" sz="2300" dirty="0" smtClean="0"/>
              <a:t>)</a:t>
            </a:r>
          </a:p>
          <a:p>
            <a:r>
              <a:rPr lang="en-US" sz="2300" dirty="0" err="1" smtClean="0"/>
              <a:t>int</a:t>
            </a:r>
            <a:r>
              <a:rPr lang="en-US" sz="2300" dirty="0" smtClean="0"/>
              <a:t> </a:t>
            </a:r>
            <a:r>
              <a:rPr lang="en-US" sz="2300" dirty="0" smtClean="0"/>
              <a:t>A</a:t>
            </a:r>
            <a:r>
              <a:rPr lang="ru-RU" sz="2300" dirty="0" smtClean="0"/>
              <a:t>=0</a:t>
            </a:r>
            <a:r>
              <a:rPr lang="en-US" sz="2300" dirty="0" smtClean="0"/>
              <a:t>;</a:t>
            </a:r>
            <a:endParaRPr lang="en-US" sz="2300" dirty="0" smtClean="0"/>
          </a:p>
          <a:p>
            <a:r>
              <a:rPr lang="en-US" sz="2300" dirty="0" err="1" smtClean="0"/>
              <a:t>int</a:t>
            </a:r>
            <a:r>
              <a:rPr lang="en-US" sz="2300" dirty="0" smtClean="0"/>
              <a:t> Max=0;</a:t>
            </a:r>
          </a:p>
          <a:p>
            <a:r>
              <a:rPr lang="en-US" sz="2300" dirty="0" smtClean="0"/>
              <a:t>For(</a:t>
            </a:r>
            <a:r>
              <a:rPr lang="en-US" sz="2300" dirty="0" err="1" smtClean="0"/>
              <a:t>int</a:t>
            </a:r>
            <a:r>
              <a:rPr lang="en-US" sz="2300" dirty="0" smtClean="0"/>
              <a:t> </a:t>
            </a:r>
            <a:r>
              <a:rPr lang="en-US" sz="2300" dirty="0" err="1" smtClean="0"/>
              <a:t>i</a:t>
            </a:r>
            <a:r>
              <a:rPr lang="en-US" sz="2300" dirty="0" smtClean="0"/>
              <a:t>=0; </a:t>
            </a:r>
            <a:r>
              <a:rPr lang="en-US" sz="2300" dirty="0" err="1" smtClean="0"/>
              <a:t>i</a:t>
            </a:r>
            <a:r>
              <a:rPr lang="en-US" sz="2300" dirty="0" smtClean="0"/>
              <a:t>&lt;</a:t>
            </a:r>
            <a:r>
              <a:rPr lang="en-US" sz="2300" dirty="0" err="1" smtClean="0"/>
              <a:t>N;i</a:t>
            </a:r>
            <a:r>
              <a:rPr lang="en-US" sz="2300" dirty="0" smtClean="0"/>
              <a:t>++) {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if(a[</a:t>
            </a:r>
            <a:r>
              <a:rPr lang="en-US" sz="2300" dirty="0" err="1" smtClean="0"/>
              <a:t>i</a:t>
            </a:r>
            <a:r>
              <a:rPr lang="en-US" sz="2300" dirty="0" smtClean="0"/>
              <a:t>]%2==0)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	A+=a[</a:t>
            </a:r>
            <a:r>
              <a:rPr lang="en-US" sz="2300" dirty="0" err="1" smtClean="0"/>
              <a:t>i</a:t>
            </a:r>
            <a:r>
              <a:rPr lang="en-US" sz="2300" dirty="0" smtClean="0"/>
              <a:t>];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else{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	if(A&gt;Max) Max=</a:t>
            </a:r>
            <a:r>
              <a:rPr lang="en-US" sz="2300" dirty="0"/>
              <a:t>A</a:t>
            </a:r>
            <a:r>
              <a:rPr lang="en-US" sz="2300" dirty="0" smtClean="0"/>
              <a:t>;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	A=0;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	}</a:t>
            </a:r>
          </a:p>
          <a:p>
            <a:r>
              <a:rPr lang="en-US" sz="2300" dirty="0" smtClean="0"/>
              <a:t>}</a:t>
            </a:r>
            <a:endParaRPr lang="ru-RU" sz="2300" dirty="0" smtClean="0"/>
          </a:p>
          <a:p>
            <a:r>
              <a:rPr lang="en-US" sz="2300" dirty="0" err="1" smtClean="0"/>
              <a:t>cout</a:t>
            </a:r>
            <a:r>
              <a:rPr lang="en-US" sz="2300" dirty="0"/>
              <a:t>&lt;&lt;Max;</a:t>
            </a:r>
          </a:p>
          <a:p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237810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1273695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Небольшой инструментарий для тестирования в </a:t>
            </a:r>
            <a:r>
              <a:rPr lang="en-US" sz="4400" b="1" dirty="0" smtClean="0">
                <a:solidFill>
                  <a:srgbClr val="0000FF"/>
                </a:solidFill>
              </a:rPr>
              <a:t>C++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651000"/>
            <a:ext cx="851293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dirty="0" smtClean="0"/>
              <a:t>Условная компиляция</a:t>
            </a:r>
            <a:endParaRPr lang="en-US" sz="3300" dirty="0" smtClean="0"/>
          </a:p>
          <a:p>
            <a:r>
              <a:rPr lang="ru-RU" sz="3300" dirty="0" smtClean="0"/>
              <a:t>Применяется для того, чтобы быстро отключить некоторые блоки кода</a:t>
            </a:r>
          </a:p>
          <a:p>
            <a:endParaRPr lang="ru-RU" sz="3300" dirty="0"/>
          </a:p>
          <a:p>
            <a:endParaRPr lang="en-US" sz="3300" dirty="0"/>
          </a:p>
          <a:p>
            <a:r>
              <a:rPr lang="ru-RU" sz="3300" dirty="0" smtClean="0"/>
              <a:t>Директивы компилятора </a:t>
            </a:r>
            <a:r>
              <a:rPr lang="en-US" sz="3300" dirty="0" smtClean="0"/>
              <a:t>assert </a:t>
            </a:r>
            <a:r>
              <a:rPr lang="ru-RU" sz="3300" dirty="0" smtClean="0"/>
              <a:t>и </a:t>
            </a:r>
            <a:r>
              <a:rPr lang="en-US" sz="3300" dirty="0" err="1" smtClean="0"/>
              <a:t>statis_assert</a:t>
            </a:r>
            <a:r>
              <a:rPr lang="ru-RU" sz="3300" dirty="0" smtClean="0"/>
              <a:t>, </a:t>
            </a:r>
            <a:r>
              <a:rPr lang="en-US" sz="3300" dirty="0"/>
              <a:t>try – throw – catch</a:t>
            </a:r>
            <a:endParaRPr lang="ru-RU" sz="3300" dirty="0" smtClean="0"/>
          </a:p>
          <a:p>
            <a:r>
              <a:rPr lang="ru-RU" sz="3300" dirty="0" smtClean="0"/>
              <a:t>Применяются для проверки правильности значений промежуточных переменных.</a:t>
            </a:r>
          </a:p>
          <a:p>
            <a:endParaRPr lang="en-US" sz="3300" dirty="0" smtClean="0"/>
          </a:p>
        </p:txBody>
      </p:sp>
    </p:spTree>
    <p:extLst>
      <p:ext uri="{BB962C8B-B14F-4D97-AF65-F5344CB8AC3E}">
        <p14:creationId xmlns:p14="http://schemas.microsoft.com/office/powerpoint/2010/main" val="415424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70643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Условная компиляция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265" y="931334"/>
            <a:ext cx="8735335" cy="672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dirty="0" smtClean="0"/>
              <a:t>Используются директивы препроцессора</a:t>
            </a:r>
          </a:p>
          <a:p>
            <a:r>
              <a:rPr lang="en-US" sz="3300" dirty="0"/>
              <a:t>#if, #else, #</a:t>
            </a:r>
            <a:r>
              <a:rPr lang="en-US" sz="3300" dirty="0" err="1"/>
              <a:t>elif</a:t>
            </a:r>
            <a:r>
              <a:rPr lang="en-US" sz="3300" dirty="0"/>
              <a:t> и #</a:t>
            </a:r>
            <a:r>
              <a:rPr lang="en-US" sz="3300" dirty="0" err="1" smtClean="0"/>
              <a:t>endif</a:t>
            </a:r>
            <a:endParaRPr lang="ru-RU" sz="3300" dirty="0" smtClean="0"/>
          </a:p>
          <a:p>
            <a:r>
              <a:rPr lang="ru-RU" sz="2800" dirty="0" smtClean="0"/>
              <a:t>С помощью данных директив вы легко сможете изолировать часть кода, чтобы она не мешала находить ошибку</a:t>
            </a:r>
            <a:endParaRPr lang="ru-RU" sz="2800" dirty="0" smtClean="0"/>
          </a:p>
          <a:p>
            <a:endParaRPr lang="ru-RU" sz="3300" dirty="0" smtClean="0"/>
          </a:p>
          <a:p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/* Простой пример #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if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.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*/ 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#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include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&lt;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stdio.h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&gt;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#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define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MAX </a:t>
            </a:r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200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err="1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int</a:t>
            </a:r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main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(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void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)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{ </a:t>
            </a: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#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if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MAX&gt;199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        </a:t>
            </a:r>
            <a:r>
              <a:rPr lang="ru-RU" altLang="ru-RU" sz="2000" dirty="0" err="1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printf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("Компилирует для массива, размер которого больше 99.\n</a:t>
            </a:r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");</a:t>
            </a: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#</a:t>
            </a:r>
            <a:r>
              <a:rPr lang="ru-RU" altLang="ru-RU" sz="20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endif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err="1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return</a:t>
            </a:r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ru-RU" altLang="ru-RU" sz="2000" dirty="0">
                <a:solidFill>
                  <a:srgbClr val="000000"/>
                </a:solidFill>
                <a:latin typeface="Arial Unicode MS" panose="020B0604020202020204" pitchFamily="34" charset="-128"/>
              </a:rPr>
              <a:t>0; </a:t>
            </a:r>
            <a:endParaRPr lang="ru-RU" altLang="ru-RU" sz="2000" dirty="0" smtClean="0">
              <a:solidFill>
                <a:srgbClr val="000000"/>
              </a:solidFill>
              <a:latin typeface="Arial Unicode MS" panose="020B0604020202020204" pitchFamily="34" charset="-128"/>
            </a:endParaRPr>
          </a:p>
          <a:p>
            <a:r>
              <a:rPr lang="ru-RU" altLang="ru-RU" sz="2000" dirty="0" smtClean="0">
                <a:solidFill>
                  <a:srgbClr val="000000"/>
                </a:solidFill>
                <a:latin typeface="Arial Unicode MS" panose="020B0604020202020204" pitchFamily="34" charset="-128"/>
              </a:rPr>
              <a:t>}</a:t>
            </a:r>
            <a:r>
              <a:rPr lang="ru-RU" altLang="ru-RU" sz="400" dirty="0" smtClean="0"/>
              <a:t> </a:t>
            </a:r>
            <a:endParaRPr lang="ru-RU" altLang="ru-RU" sz="4400" dirty="0">
              <a:latin typeface="Arial" panose="020B0604020202020204" pitchFamily="34" charset="0"/>
            </a:endParaRPr>
          </a:p>
          <a:p>
            <a:endParaRPr lang="en-US" sz="3300" dirty="0" smtClean="0"/>
          </a:p>
        </p:txBody>
      </p:sp>
    </p:spTree>
    <p:extLst>
      <p:ext uri="{BB962C8B-B14F-4D97-AF65-F5344CB8AC3E}">
        <p14:creationId xmlns:p14="http://schemas.microsoft.com/office/powerpoint/2010/main" val="187196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70643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</a:rPr>
              <a:t>assert, </a:t>
            </a:r>
            <a:r>
              <a:rPr lang="en-US" sz="4400" b="1" dirty="0" err="1" smtClean="0">
                <a:solidFill>
                  <a:srgbClr val="0000FF"/>
                </a:solidFill>
              </a:rPr>
              <a:t>static_assert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265" y="931334"/>
            <a:ext cx="87353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Функциональность</a:t>
            </a:r>
            <a:r>
              <a:rPr lang="ru-RU" sz="2400" dirty="0" smtClean="0"/>
              <a:t> </a:t>
            </a:r>
            <a:r>
              <a:rPr lang="ru-RU" sz="2400" b="1" dirty="0" smtClean="0"/>
              <a:t>оператора</a:t>
            </a:r>
            <a:r>
              <a:rPr lang="ru-RU" sz="2400" dirty="0" smtClean="0"/>
              <a:t>: при невыполнении логического условия, останов программы с сообщением о месте, где программа была прервана</a:t>
            </a:r>
          </a:p>
          <a:p>
            <a:endParaRPr lang="en-US" sz="2400" dirty="0"/>
          </a:p>
          <a:p>
            <a:r>
              <a:rPr lang="ru-RU" sz="2400" dirty="0" err="1" smtClean="0"/>
              <a:t>Наприер</a:t>
            </a:r>
            <a:r>
              <a:rPr lang="ru-RU" sz="2400" dirty="0" smtClean="0"/>
              <a:t>, </a:t>
            </a:r>
            <a:r>
              <a:rPr lang="en-US" sz="2400" dirty="0" smtClean="0"/>
              <a:t>assert(found</a:t>
            </a:r>
            <a:r>
              <a:rPr lang="en-US" sz="2400" dirty="0" smtClean="0"/>
              <a:t>);</a:t>
            </a:r>
            <a:r>
              <a:rPr lang="ru-RU" sz="2400" dirty="0"/>
              <a:t> </a:t>
            </a:r>
            <a:r>
              <a:rPr lang="ru-RU" sz="2400" dirty="0" smtClean="0"/>
              <a:t>выдаст</a:t>
            </a:r>
          </a:p>
          <a:p>
            <a:r>
              <a:rPr lang="en-US" sz="2400" dirty="0"/>
              <a:t>Assertion failed: found, file C:\\VCProjects\\Program.cpp, line </a:t>
            </a:r>
            <a:r>
              <a:rPr lang="en-US" sz="2400" dirty="0" smtClean="0"/>
              <a:t>42</a:t>
            </a:r>
            <a:endParaRPr lang="ru-RU" sz="2400" dirty="0" smtClean="0"/>
          </a:p>
          <a:p>
            <a:r>
              <a:rPr lang="ru-RU" sz="2400" dirty="0" smtClean="0"/>
              <a:t>Что не очень содержательно. Поэтому более удобно использовать следующую конструкцию:</a:t>
            </a:r>
          </a:p>
          <a:p>
            <a:r>
              <a:rPr lang="en-US" sz="2400" dirty="0"/>
              <a:t>	</a:t>
            </a:r>
          </a:p>
          <a:p>
            <a:r>
              <a:rPr lang="en-US" sz="2400" dirty="0"/>
              <a:t>assert(found &amp;&amp; "Animal could not be found in database</a:t>
            </a:r>
            <a:r>
              <a:rPr lang="en-US" sz="2400" dirty="0" smtClean="0"/>
              <a:t>")</a:t>
            </a:r>
            <a:endParaRPr lang="ru-RU" sz="2400" dirty="0" smtClean="0"/>
          </a:p>
          <a:p>
            <a:r>
              <a:rPr lang="ru-RU" sz="2400" dirty="0" smtClean="0"/>
              <a:t>Что </a:t>
            </a:r>
            <a:r>
              <a:rPr lang="ru-RU" sz="2400" dirty="0"/>
              <a:t>в</a:t>
            </a:r>
            <a:r>
              <a:rPr lang="ru-RU" sz="2400" dirty="0" smtClean="0"/>
              <a:t>ыдаст</a:t>
            </a:r>
            <a:r>
              <a:rPr lang="ru-RU" sz="2400" dirty="0" smtClean="0"/>
              <a:t>:</a:t>
            </a:r>
          </a:p>
          <a:p>
            <a:r>
              <a:rPr lang="en-US" sz="2400" dirty="0"/>
              <a:t>Assertion failed: found &amp;&amp; "Animal could not be found in database", file C:\\VCProjects\\Program.cpp, line </a:t>
            </a:r>
            <a:r>
              <a:rPr lang="en-US" sz="2400" dirty="0" smtClean="0"/>
              <a:t>42</a:t>
            </a:r>
            <a:endParaRPr lang="ru-RU" sz="2400" dirty="0" smtClean="0"/>
          </a:p>
          <a:p>
            <a:r>
              <a:rPr lang="ru-RU" sz="2400" dirty="0" smtClean="0"/>
              <a:t>Что более содержательно.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095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1159099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Источники появления ошибок в программе и методы их преодоления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122535"/>
            <a:ext cx="85129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Неправильно понято задание (техническое задание)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Причина:</a:t>
            </a:r>
            <a:r>
              <a:rPr lang="ru-RU" sz="2400" dirty="0" smtClean="0"/>
              <a:t> задание, как правило, пишется на естественном языке, который обладает неоднозначностью</a:t>
            </a:r>
          </a:p>
          <a:p>
            <a:endParaRPr lang="ru-RU" sz="2400" dirty="0"/>
          </a:p>
          <a:p>
            <a:r>
              <a:rPr lang="ru-RU" sz="2400" b="1" i="1" dirty="0" smtClean="0"/>
              <a:t>Один из законов </a:t>
            </a:r>
            <a:r>
              <a:rPr lang="ru-RU" sz="2400" b="1" i="1" dirty="0" err="1" smtClean="0"/>
              <a:t>Мерфи</a:t>
            </a:r>
            <a:r>
              <a:rPr lang="ru-RU" sz="2400" b="1" i="1" dirty="0" smtClean="0"/>
              <a:t>:</a:t>
            </a:r>
          </a:p>
          <a:p>
            <a:r>
              <a:rPr lang="ru-RU" sz="2400" b="1" i="1" dirty="0" smtClean="0"/>
              <a:t>Как бы ясно и конкретно ни была сформулирована ваша мысль, всё равно найдется человек, который вас неправильно поймёт.</a:t>
            </a:r>
          </a:p>
          <a:p>
            <a:endParaRPr lang="ru-RU" sz="2400" dirty="0"/>
          </a:p>
          <a:p>
            <a:r>
              <a:rPr lang="ru-RU" sz="2400" b="1" dirty="0" smtClean="0"/>
              <a:t>Методы борьбы</a:t>
            </a:r>
            <a:r>
              <a:rPr lang="ru-RU" sz="2400" dirty="0" smtClean="0"/>
              <a:t>:  стараться внимательно читать задание; по возможности более подробно узнать у заказчика, чего же он хочет; обговаривать заранее значения неоднозначных терминов; по возможности применять формализацию при создании технического </a:t>
            </a:r>
            <a:r>
              <a:rPr lang="ru-RU" sz="2400" dirty="0" smtClean="0"/>
              <a:t>задания и другой документации.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15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70643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</a:rPr>
              <a:t>try – throw – catch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8665" y="917887"/>
            <a:ext cx="87353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Данная языкова</a:t>
            </a:r>
            <a:r>
              <a:rPr lang="ru-RU" sz="2400" dirty="0" smtClean="0"/>
              <a:t>я конструкция удобно для «отлавливания» ошибок в программе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try</a:t>
            </a:r>
            <a:r>
              <a:rPr lang="ru-RU" altLang="ru-RU" dirty="0">
                <a:solidFill>
                  <a:srgbClr val="333333"/>
                </a:solidFill>
                <a:latin typeface="Consolas" panose="020B0609020204030204" pitchFamily="49" charset="0"/>
              </a:rPr>
              <a:t> </a:t>
            </a:r>
            <a:r>
              <a:rPr lang="ru-RU" altLang="ru-RU" dirty="0">
                <a:solidFill>
                  <a:srgbClr val="008200"/>
                </a:solidFill>
                <a:latin typeface="Consolas" panose="020B0609020204030204" pitchFamily="49" charset="0"/>
              </a:rPr>
              <a:t>//код, который может привести к ошибке, располагается тут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{  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    </a:t>
            </a:r>
            <a:r>
              <a:rPr lang="ru-RU" altLang="ru-RU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if</a:t>
            </a:r>
            <a:r>
              <a:rPr lang="ru-RU" altLang="ru-RU" dirty="0">
                <a:solidFill>
                  <a:srgbClr val="333333"/>
                </a:solidFill>
                <a:latin typeface="Consolas" panose="020B0609020204030204" pitchFamily="49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(num2 == 0)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    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        </a:t>
            </a:r>
            <a:r>
              <a:rPr lang="ru-RU" altLang="ru-RU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throw</a:t>
            </a:r>
            <a:r>
              <a:rPr lang="ru-RU" altLang="ru-RU" dirty="0">
                <a:solidFill>
                  <a:srgbClr val="333333"/>
                </a:solidFill>
                <a:latin typeface="Consolas" panose="020B0609020204030204" pitchFamily="49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123; </a:t>
            </a:r>
            <a:r>
              <a:rPr lang="ru-RU" altLang="ru-RU" dirty="0">
                <a:solidFill>
                  <a:srgbClr val="008200"/>
                </a:solidFill>
                <a:latin typeface="Consolas" panose="020B0609020204030204" pitchFamily="49" charset="0"/>
              </a:rPr>
              <a:t>//генерировать целое число 123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    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    </a:t>
            </a:r>
            <a:r>
              <a:rPr lang="ru-RU" altLang="ru-RU" dirty="0" err="1">
                <a:solidFill>
                  <a:srgbClr val="000000"/>
                </a:solidFill>
                <a:latin typeface="Consolas" panose="020B0609020204030204" pitchFamily="49" charset="0"/>
              </a:rPr>
              <a:t>cout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 &lt;&lt; num1 / num2 &lt;&lt; </a:t>
            </a:r>
            <a:r>
              <a:rPr lang="ru-RU" altLang="ru-RU" dirty="0" err="1">
                <a:solidFill>
                  <a:srgbClr val="000000"/>
                </a:solidFill>
                <a:latin typeface="Consolas" panose="020B0609020204030204" pitchFamily="49" charset="0"/>
              </a:rPr>
              <a:t>endl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;   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</a:t>
            </a:r>
            <a:r>
              <a:rPr lang="ru-RU" altLang="ru-RU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catch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ru-RU" altLang="ru-RU" b="1" dirty="0" err="1">
                <a:solidFill>
                  <a:srgbClr val="808080"/>
                </a:solidFill>
                <a:latin typeface="Consolas" panose="020B0609020204030204" pitchFamily="49" charset="0"/>
              </a:rPr>
              <a:t>int</a:t>
            </a:r>
            <a:r>
              <a:rPr lang="ru-RU" altLang="ru-RU" dirty="0">
                <a:solidFill>
                  <a:srgbClr val="333333"/>
                </a:solidFill>
                <a:latin typeface="Consolas" panose="020B0609020204030204" pitchFamily="49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i)</a:t>
            </a:r>
            <a:r>
              <a:rPr lang="ru-RU" altLang="ru-RU" dirty="0">
                <a:solidFill>
                  <a:srgbClr val="008200"/>
                </a:solidFill>
                <a:latin typeface="Consolas" panose="020B0609020204030204" pitchFamily="49" charset="0"/>
              </a:rPr>
              <a:t>//сюда передастся число 123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    </a:t>
            </a:r>
            <a:r>
              <a:rPr lang="ru-RU" altLang="ru-RU" dirty="0" err="1">
                <a:solidFill>
                  <a:srgbClr val="000000"/>
                </a:solidFill>
                <a:latin typeface="Consolas" panose="020B0609020204030204" pitchFamily="49" charset="0"/>
              </a:rPr>
              <a:t>cout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 &lt;&lt; </a:t>
            </a:r>
            <a:r>
              <a:rPr lang="ru-RU" altLang="ru-RU" dirty="0">
                <a:solidFill>
                  <a:srgbClr val="0000FF"/>
                </a:solidFill>
                <a:latin typeface="Consolas" panose="020B0609020204030204" pitchFamily="49" charset="0"/>
              </a:rPr>
              <a:t>"Ошибка №"</a:t>
            </a:r>
            <a:r>
              <a:rPr lang="ru-RU" altLang="ru-RU" dirty="0">
                <a:solidFill>
                  <a:srgbClr val="333333"/>
                </a:solidFill>
                <a:latin typeface="Consolas" panose="020B0609020204030204" pitchFamily="49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&lt;&lt; i &lt;&lt; </a:t>
            </a:r>
            <a:r>
              <a:rPr lang="ru-RU" altLang="ru-RU" dirty="0">
                <a:solidFill>
                  <a:srgbClr val="0000FF"/>
                </a:solidFill>
                <a:latin typeface="Consolas" panose="020B0609020204030204" pitchFamily="49" charset="0"/>
              </a:rPr>
              <a:t>" - на 0 делить нельзя!!!!"</a:t>
            </a:r>
            <a:r>
              <a:rPr lang="ru-RU" altLang="ru-RU" dirty="0">
                <a:solidFill>
                  <a:srgbClr val="333333"/>
                </a:solidFill>
                <a:latin typeface="Consolas" panose="020B0609020204030204" pitchFamily="49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&lt;&lt; </a:t>
            </a:r>
            <a:r>
              <a:rPr lang="ru-RU" altLang="ru-RU" dirty="0" err="1">
                <a:solidFill>
                  <a:srgbClr val="000000"/>
                </a:solidFill>
                <a:latin typeface="Consolas" panose="020B0609020204030204" pitchFamily="49" charset="0"/>
              </a:rPr>
              <a:t>endl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ru-RU" alt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C7254E"/>
                </a:solidFill>
                <a:latin typeface="Consolas" panose="020B0609020204030204" pitchFamily="49" charset="0"/>
              </a:rPr>
              <a:t>        </a:t>
            </a:r>
            <a:r>
              <a:rPr lang="ru-RU" altLang="ru-RU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ru-RU" altLang="ru-RU" sz="4000" dirty="0">
              <a:latin typeface="Arial" panose="020B0604020202020204" pitchFamily="34" charset="0"/>
            </a:endParaRP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5975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89027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Тестирование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6412" y="928914"/>
            <a:ext cx="87534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Требования к тестовым наборам (</a:t>
            </a:r>
            <a:r>
              <a:rPr lang="ru-RU" sz="2400" dirty="0"/>
              <a:t>Кент Бек Экстремальное программирование</a:t>
            </a:r>
            <a:r>
              <a:rPr lang="ru-RU" sz="2400" dirty="0" smtClean="0"/>
              <a:t>.):</a:t>
            </a:r>
          </a:p>
          <a:p>
            <a:pPr marL="285750" indent="-285750">
              <a:buFontTx/>
              <a:buChar char="-"/>
            </a:pPr>
            <a:r>
              <a:rPr lang="ru-RU" sz="2400" dirty="0" smtClean="0"/>
              <a:t>Изолированность (тестовые наборы никак не связаны между собой)</a:t>
            </a:r>
          </a:p>
          <a:p>
            <a:pPr marL="285750" indent="-285750">
              <a:buFontTx/>
              <a:buChar char="-"/>
            </a:pPr>
            <a:r>
              <a:rPr lang="ru-RU" sz="2400" dirty="0" smtClean="0"/>
              <a:t>Покрытие наиболее существенных мест алгоритма (всё протестировать невозможно!!!) Чаще всего покрывается только 30% кода.</a:t>
            </a:r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Автоматизированость</a:t>
            </a:r>
            <a:r>
              <a:rPr lang="ru-RU" sz="2400" dirty="0" smtClean="0"/>
              <a:t> (тесты по возможности должны быть автоматическими, чтобы свести к минимуму человеческий фактор)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7205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89027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Тестирование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5844" y="1348762"/>
            <a:ext cx="9144747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Тестовый пример</a:t>
            </a:r>
          </a:p>
          <a:p>
            <a:r>
              <a:rPr lang="ru-RU" sz="2200" dirty="0" smtClean="0"/>
              <a:t>Состоит из двух частей: набор входных данных, шаблон выходных данных</a:t>
            </a:r>
            <a:endParaRPr lang="ru-RU" sz="2200" dirty="0"/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b="1" dirty="0" smtClean="0"/>
              <a:t>Таблица с описанием тестовых примеров:</a:t>
            </a:r>
            <a:endParaRPr lang="ru-RU" sz="2200" b="1" dirty="0" smtClean="0"/>
          </a:p>
          <a:p>
            <a:endParaRPr lang="ru-RU" sz="2200" dirty="0"/>
          </a:p>
          <a:p>
            <a:r>
              <a:rPr lang="ru-RU" sz="2200" dirty="0" smtClean="0"/>
              <a:t>Тест   Поданное значение   Должно получиться   Соответствует ли </a:t>
            </a:r>
            <a:r>
              <a:rPr lang="ru-RU" sz="2200" dirty="0" smtClean="0"/>
              <a:t>заданию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/>
          </a:p>
          <a:p>
            <a:endParaRPr lang="ru-RU" sz="2200" dirty="0" smtClean="0"/>
          </a:p>
          <a:p>
            <a:endParaRPr lang="ru-RU" sz="2200" dirty="0"/>
          </a:p>
          <a:p>
            <a:r>
              <a:rPr lang="ru-RU" sz="2200" dirty="0" smtClean="0"/>
              <a:t>Тесты оформляются в </a:t>
            </a:r>
            <a:r>
              <a:rPr lang="ru-RU" sz="2200" dirty="0" smtClean="0"/>
              <a:t>документе: «Программа и методика испытаний»</a:t>
            </a:r>
          </a:p>
        </p:txBody>
      </p:sp>
    </p:spTree>
    <p:extLst>
      <p:ext uri="{BB962C8B-B14F-4D97-AF65-F5344CB8AC3E}">
        <p14:creationId xmlns:p14="http://schemas.microsoft.com/office/powerpoint/2010/main" val="12004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89027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Модульное тестирование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5845" y="1348762"/>
            <a:ext cx="901815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Автономный тест – это часть кода, которая вызывает другую </a:t>
            </a:r>
            <a:r>
              <a:rPr lang="ru-RU" sz="2200" i="1" dirty="0" smtClean="0"/>
              <a:t>единицу кода</a:t>
            </a:r>
            <a:r>
              <a:rPr lang="ru-RU" sz="2200" dirty="0" smtClean="0"/>
              <a:t>, и проверяет результат ее работы. Если предположение о правильности работы единицы кода оправдываются, то считается, что тест пройден успешно. Объектом автономного тестирования может быть как единственный метод, так и совокупность нескольких классов.</a:t>
            </a:r>
          </a:p>
          <a:p>
            <a:endParaRPr lang="ru-RU" sz="2200" dirty="0" smtClean="0"/>
          </a:p>
          <a:p>
            <a:r>
              <a:rPr lang="ru-RU" sz="2200" dirty="0" smtClean="0"/>
              <a:t>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книге Кент Бек Экстремальное программирование.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Питер.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ru-RU" sz="2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05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4129" y="0"/>
            <a:ext cx="9144000" cy="151012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Пример реализации модульного тестирования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12" y="1340660"/>
            <a:ext cx="4963228" cy="30834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671" y="4197613"/>
            <a:ext cx="7032059" cy="163841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07540" y="2439042"/>
            <a:ext cx="30491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Программа для модульного теста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0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4129" y="0"/>
            <a:ext cx="9144000" cy="92891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Пример реализации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84" y="928915"/>
            <a:ext cx="5682205" cy="27529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449" y="3681881"/>
            <a:ext cx="2774023" cy="13302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560" y="4437529"/>
            <a:ext cx="5666311" cy="2312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1012" y="3798095"/>
            <a:ext cx="3883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Вызов модульного теста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16301" y="725412"/>
            <a:ext cx="3788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Класс модульного теста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35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4129" y="0"/>
            <a:ext cx="9144000" cy="67701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 Модульный тест в среде</a:t>
            </a:r>
            <a:r>
              <a:rPr lang="en-US" sz="4400" b="1" dirty="0" smtClean="0">
                <a:solidFill>
                  <a:srgbClr val="0000FF"/>
                </a:solidFill>
              </a:rPr>
              <a:t>Visual Studio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983" y="928915"/>
            <a:ext cx="7343775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70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7096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Генерация тестовых примеров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7868" y="609600"/>
            <a:ext cx="851293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dirty="0" smtClean="0"/>
              <a:t>Тестовые примеры должны покрывать все возможные «трассы» вычислительного процесса (максимальное покрытие).</a:t>
            </a:r>
          </a:p>
          <a:p>
            <a:endParaRPr lang="ru-RU" sz="3300" dirty="0" smtClean="0"/>
          </a:p>
          <a:p>
            <a:r>
              <a:rPr lang="ru-RU" sz="3300" b="1" dirty="0" smtClean="0"/>
              <a:t>Стратегии тестирования:</a:t>
            </a:r>
          </a:p>
          <a:p>
            <a:pPr marL="571500" indent="-571500">
              <a:buFontTx/>
              <a:buChar char="-"/>
            </a:pPr>
            <a:r>
              <a:rPr lang="ru-RU" sz="3300" dirty="0" smtClean="0"/>
              <a:t>«белый ящик» (структурное тестирование)</a:t>
            </a:r>
          </a:p>
          <a:p>
            <a:pPr marL="571500" indent="-571500">
              <a:buFontTx/>
              <a:buChar char="-"/>
            </a:pPr>
            <a:r>
              <a:rPr lang="ru-RU" sz="3300" dirty="0" smtClean="0"/>
              <a:t>«чёрный ящик» (функциональное тестирование)</a:t>
            </a:r>
            <a:endParaRPr lang="en-US" sz="3300" dirty="0" smtClean="0"/>
          </a:p>
        </p:txBody>
      </p:sp>
    </p:spTree>
    <p:extLst>
      <p:ext uri="{BB962C8B-B14F-4D97-AF65-F5344CB8AC3E}">
        <p14:creationId xmlns:p14="http://schemas.microsoft.com/office/powerpoint/2010/main" val="4497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7096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Структурное тестирование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1" name="Picture 27" descr="http://lib.kstu.kz:8300/tb/books/Razrabotka_PO(VT)/%D1%82%D0%B5%D1%81%D1%82%D0%B8%D1%80%D0%BE%D0%B2%D0%B0%D0%BD%D0%B8%D0%B5.files/image0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94" y="770964"/>
            <a:ext cx="8246976" cy="593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2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7096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Структурное тестирование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8088" y="517267"/>
            <a:ext cx="880782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тестовых наборов для тестирования маршрутов может осуществляться по нескольким критериям: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покрытие операторов;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покрытие решений (переходов);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покрытие условий;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покрытие решений/условий;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комбинаторное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покрытие условий.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73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26894"/>
            <a:ext cx="9144000" cy="1159099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Источники появления ошибок в программе и методы их преодоления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122535"/>
            <a:ext cx="851293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Большой объем кода</a:t>
            </a:r>
          </a:p>
          <a:p>
            <a:endParaRPr lang="ru-RU" b="1" dirty="0" smtClean="0"/>
          </a:p>
          <a:p>
            <a:r>
              <a:rPr lang="ru-RU" sz="2400" b="1" dirty="0" smtClean="0"/>
              <a:t>Причина:</a:t>
            </a:r>
            <a:r>
              <a:rPr lang="ru-RU" sz="2400" dirty="0" smtClean="0"/>
              <a:t> Человек может сознательно воспринимать 7+-2 объектов (число Миллера), и если объем кода достаточно большой, то человек перестает его воспринимать.</a:t>
            </a:r>
            <a:endParaRPr lang="ru-RU" sz="2400" dirty="0"/>
          </a:p>
          <a:p>
            <a:r>
              <a:rPr lang="ru-RU" sz="2400" b="1" dirty="0"/>
              <a:t>Методы борьбы</a:t>
            </a:r>
            <a:r>
              <a:rPr lang="ru-RU" sz="2400" dirty="0"/>
              <a:t>: </a:t>
            </a:r>
          </a:p>
          <a:p>
            <a:pPr marL="342900" indent="-342900">
              <a:buFontTx/>
              <a:buChar char="-"/>
            </a:pPr>
            <a:r>
              <a:rPr lang="ru-RU" sz="2400" dirty="0"/>
              <a:t>декомпозиция </a:t>
            </a:r>
            <a:r>
              <a:rPr lang="ru-RU" sz="2400" dirty="0" smtClean="0"/>
              <a:t>задачи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абстракция (процедурная или объектная)</a:t>
            </a:r>
            <a:endParaRPr lang="ru-RU" sz="2400" dirty="0"/>
          </a:p>
          <a:p>
            <a:pPr marL="342900" indent="-342900">
              <a:buFontTx/>
              <a:buChar char="-"/>
            </a:pPr>
            <a:r>
              <a:rPr lang="ru-RU" sz="2400" dirty="0"/>
              <a:t>абстракция, значащие имена переменных.</a:t>
            </a:r>
          </a:p>
          <a:p>
            <a:endParaRPr lang="ru-RU" dirty="0"/>
          </a:p>
          <a:p>
            <a:r>
              <a:rPr lang="ru-RU" sz="2400" b="1" dirty="0" smtClean="0"/>
              <a:t>Несогласованность работы команды программистов</a:t>
            </a:r>
          </a:p>
          <a:p>
            <a:endParaRPr lang="ru-RU" dirty="0" smtClean="0"/>
          </a:p>
          <a:p>
            <a:r>
              <a:rPr lang="ru-RU" sz="2400" b="1" dirty="0" smtClean="0"/>
              <a:t>Причина</a:t>
            </a:r>
            <a:r>
              <a:rPr lang="ru-RU" sz="2400" dirty="0" smtClean="0"/>
              <a:t>: «у семи нянек дитя без глазу»</a:t>
            </a:r>
          </a:p>
          <a:p>
            <a:r>
              <a:rPr lang="ru-RU" sz="2400" b="1" dirty="0"/>
              <a:t>Методы борьбы</a:t>
            </a:r>
            <a:r>
              <a:rPr lang="ru-RU" sz="2400" dirty="0" smtClean="0"/>
              <a:t>: грамотное руководство проектом, четкие задания на работу для отдельных групп программистов, системный подход.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69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7096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Структурное тестирование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1" name="Picture 27" descr="http://lib.kstu.kz:8300/tb/books/Razrabotka_PO(VT)/%D1%82%D0%B5%D1%81%D1%82%D0%B8%D1%80%D0%BE%D0%B2%D0%B0%D0%BD%D0%B8%D0%B5.files/image04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81"/>
          <a:stretch/>
        </p:blipFill>
        <p:spPr bwMode="auto">
          <a:xfrm>
            <a:off x="224671" y="609599"/>
            <a:ext cx="6560818" cy="3885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877647" y="545206"/>
            <a:ext cx="2100255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Набор </a:t>
            </a:r>
            <a:r>
              <a:rPr lang="ru-RU" sz="2400" dirty="0" smtClean="0"/>
              <a:t>тестов</a:t>
            </a:r>
          </a:p>
          <a:p>
            <a:pPr marL="342900" indent="-342900">
              <a:buAutoNum type="arabicParenR"/>
            </a:pPr>
            <a:r>
              <a:rPr lang="pt-BR" sz="2400" dirty="0" smtClean="0"/>
              <a:t>a </a:t>
            </a:r>
            <a:r>
              <a:rPr lang="pt-BR" sz="2400" dirty="0"/>
              <a:t>&gt; 1, b =0; </a:t>
            </a:r>
            <a:endParaRPr lang="ru-RU" sz="2400" dirty="0" smtClean="0"/>
          </a:p>
          <a:p>
            <a:pPr marL="342900" indent="-342900">
              <a:buAutoNum type="arabicParenR"/>
            </a:pPr>
            <a:r>
              <a:rPr lang="pt-BR" sz="2400" dirty="0" smtClean="0"/>
              <a:t>a </a:t>
            </a:r>
            <a:r>
              <a:rPr lang="pt-BR" sz="2400" dirty="0"/>
              <a:t>&gt; 1, b ≠ 0; </a:t>
            </a:r>
            <a:endParaRPr lang="ru-RU" sz="2400" dirty="0" smtClean="0"/>
          </a:p>
          <a:p>
            <a:pPr marL="342900" indent="-342900">
              <a:buAutoNum type="arabicParenR"/>
            </a:pPr>
            <a:r>
              <a:rPr lang="pt-BR" sz="2400" dirty="0" smtClean="0"/>
              <a:t>a </a:t>
            </a:r>
            <a:r>
              <a:rPr lang="pt-BR" sz="2400" dirty="0"/>
              <a:t>≤ 1, b = </a:t>
            </a:r>
            <a:r>
              <a:rPr lang="pt-BR" sz="2400" dirty="0" smtClean="0"/>
              <a:t>0;</a:t>
            </a:r>
            <a:endParaRPr lang="ru-RU" sz="2400" dirty="0" smtClean="0"/>
          </a:p>
          <a:p>
            <a:pPr marL="342900" indent="-342900">
              <a:buAutoNum type="arabicParenR"/>
            </a:pPr>
            <a:r>
              <a:rPr lang="pt-BR" sz="2400" dirty="0" smtClean="0"/>
              <a:t>a </a:t>
            </a:r>
            <a:r>
              <a:rPr lang="pt-BR" sz="2400" dirty="0"/>
              <a:t>≤ 1; b ≠ 0; </a:t>
            </a:r>
          </a:p>
          <a:p>
            <a:r>
              <a:rPr lang="pt-BR" sz="2400" dirty="0"/>
              <a:t>5) a = 2, x &gt; 1; </a:t>
            </a:r>
            <a:endParaRPr lang="ru-RU" sz="2400" dirty="0" smtClean="0"/>
          </a:p>
          <a:p>
            <a:r>
              <a:rPr lang="pt-BR" sz="2400" dirty="0" smtClean="0"/>
              <a:t>6</a:t>
            </a:r>
            <a:r>
              <a:rPr lang="pt-BR" sz="2400" dirty="0"/>
              <a:t>) a = 2, x ≤ 1; </a:t>
            </a:r>
            <a:endParaRPr lang="ru-RU" sz="2400" dirty="0" smtClean="0"/>
          </a:p>
          <a:p>
            <a:r>
              <a:rPr lang="pt-BR" sz="2400" dirty="0" smtClean="0"/>
              <a:t>7</a:t>
            </a:r>
            <a:r>
              <a:rPr lang="pt-BR" sz="2400" dirty="0"/>
              <a:t>) a ≠ 2, x &gt; 1 </a:t>
            </a:r>
            <a:endParaRPr lang="ru-RU" sz="2400" dirty="0" smtClean="0"/>
          </a:p>
          <a:p>
            <a:r>
              <a:rPr lang="pt-BR" sz="2400" dirty="0" smtClean="0"/>
              <a:t>8</a:t>
            </a:r>
            <a:r>
              <a:rPr lang="pt-BR" sz="2400" dirty="0"/>
              <a:t>) a ≠ 2, x ≤ 1 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4671" y="4723890"/>
            <a:ext cx="86614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Эти комбинации можно проверить четырьмя тестами: </a:t>
            </a:r>
          </a:p>
          <a:p>
            <a:r>
              <a:rPr lang="ru-RU" sz="2400" dirty="0"/>
              <a:t>  а = 2, b = 0, х = 4 — проверяет комбинации (1), (5</a:t>
            </a:r>
            <a:r>
              <a:rPr lang="ru-RU" sz="2400" dirty="0" smtClean="0"/>
              <a:t>);</a:t>
            </a:r>
          </a:p>
          <a:p>
            <a:r>
              <a:rPr lang="ru-RU" sz="2400" dirty="0" smtClean="0"/>
              <a:t>а </a:t>
            </a:r>
            <a:r>
              <a:rPr lang="ru-RU" sz="2400" dirty="0"/>
              <a:t>= 2, b = 1, х = 1 — проверяет комбинации (2), (6); </a:t>
            </a:r>
            <a:endParaRPr lang="ru-RU" sz="2400" dirty="0" smtClean="0"/>
          </a:p>
          <a:p>
            <a:r>
              <a:rPr lang="ru-RU" sz="2400" dirty="0" smtClean="0"/>
              <a:t>а </a:t>
            </a:r>
            <a:r>
              <a:rPr lang="ru-RU" sz="2400" dirty="0"/>
              <a:t>= 1, b = 0, х = 2 — проверяет комбинации (3), (7); </a:t>
            </a:r>
            <a:endParaRPr lang="ru-RU" sz="2400" dirty="0" smtClean="0"/>
          </a:p>
          <a:p>
            <a:r>
              <a:rPr lang="ru-RU" sz="2400" dirty="0" smtClean="0"/>
              <a:t>а </a:t>
            </a:r>
            <a:r>
              <a:rPr lang="ru-RU" sz="2400" dirty="0"/>
              <a:t>= 1, b = 1, х = 1 — проверяет комбинации (4), (8). </a:t>
            </a:r>
          </a:p>
        </p:txBody>
      </p:sp>
    </p:spTree>
    <p:extLst>
      <p:ext uri="{BB962C8B-B14F-4D97-AF65-F5344CB8AC3E}">
        <p14:creationId xmlns:p14="http://schemas.microsoft.com/office/powerpoint/2010/main" val="373889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7096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Структурное тестирование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4637" y="2000518"/>
            <a:ext cx="480382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dirty="0" smtClean="0"/>
              <a:t>Количество тестов определяется цикломатическим числом потокового графа </a:t>
            </a:r>
            <a:r>
              <a:rPr lang="ru-RU" sz="3300" dirty="0" err="1" smtClean="0"/>
              <a:t>програмы</a:t>
            </a:r>
            <a:r>
              <a:rPr lang="ru-RU" sz="3300" dirty="0" smtClean="0"/>
              <a:t>!!!</a:t>
            </a:r>
            <a:endParaRPr lang="en-US" sz="33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224671" y="928915"/>
          <a:ext cx="3781272" cy="55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Visio" r:id="rId4" imgW="4292301" imgH="6290483" progId="Visio.Drawing.15">
                  <p:embed/>
                </p:oleObj>
              </mc:Choice>
              <mc:Fallback>
                <p:oleObj name="Visio" r:id="rId4" imgW="4292301" imgH="6290483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71" y="928915"/>
                        <a:ext cx="3781272" cy="5549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82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89027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Структурное тестирование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53691" y="1469786"/>
            <a:ext cx="555523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Покрытие кода</a:t>
            </a:r>
          </a:p>
          <a:p>
            <a:r>
              <a:rPr lang="ru-RU" sz="3600" dirty="0" smtClean="0"/>
              <a:t>- покрытие </a:t>
            </a:r>
            <a:r>
              <a:rPr lang="ru-RU" sz="3600" dirty="0"/>
              <a:t>операторов, </a:t>
            </a:r>
            <a:endParaRPr lang="ru-RU" sz="3600" dirty="0" smtClean="0"/>
          </a:p>
          <a:p>
            <a:pPr marL="571500" indent="-571500">
              <a:buFontTx/>
              <a:buChar char="-"/>
            </a:pPr>
            <a:r>
              <a:rPr lang="ru-RU" sz="3600" dirty="0" smtClean="0"/>
              <a:t>покрытие </a:t>
            </a:r>
            <a:r>
              <a:rPr lang="ru-RU" sz="3600" dirty="0"/>
              <a:t>условий, </a:t>
            </a:r>
            <a:endParaRPr lang="ru-RU" sz="3600" dirty="0" smtClean="0"/>
          </a:p>
          <a:p>
            <a:pPr marL="571500" indent="-571500">
              <a:buFontTx/>
              <a:buChar char="-"/>
            </a:pPr>
            <a:r>
              <a:rPr lang="ru-RU" sz="3600" dirty="0" smtClean="0"/>
              <a:t>покрытие </a:t>
            </a:r>
            <a:r>
              <a:rPr lang="ru-RU" sz="3600" dirty="0"/>
              <a:t>путей, </a:t>
            </a:r>
            <a:endParaRPr lang="ru-RU" sz="3600" dirty="0" smtClean="0"/>
          </a:p>
          <a:p>
            <a:pPr marL="571500" indent="-571500">
              <a:buFontTx/>
              <a:buChar char="-"/>
            </a:pPr>
            <a:r>
              <a:rPr lang="ru-RU" sz="3600" dirty="0" smtClean="0"/>
              <a:t>покрытие </a:t>
            </a:r>
            <a:r>
              <a:rPr lang="ru-RU" sz="3600" dirty="0"/>
              <a:t>функций и др</a:t>
            </a:r>
            <a:r>
              <a:rPr lang="ru-RU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336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89027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Функциональное тестирование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4671" y="1125244"/>
            <a:ext cx="867463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Методы формирования тестовых наборов </a:t>
            </a:r>
            <a:endParaRPr lang="ru-RU" sz="2800" b="1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эквивалентное разбиение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анализ граничных значений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анализ причинно-следственных связей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предположение об ошибке </a:t>
            </a:r>
          </a:p>
          <a:p>
            <a:r>
              <a:rPr lang="ru-RU" sz="2800" dirty="0"/>
              <a:t> </a:t>
            </a:r>
          </a:p>
          <a:p>
            <a:r>
              <a:rPr lang="ru-RU" sz="2800" b="1" dirty="0"/>
              <a:t>Эквивалентное разбиение </a:t>
            </a:r>
            <a:endParaRPr lang="ru-RU" sz="2800" b="1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выделение  классы эквивалентности 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формирование  тестов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правильные классы включают правильные данные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неправильные классы - неправильные данные </a:t>
            </a:r>
          </a:p>
        </p:txBody>
      </p:sp>
    </p:spTree>
    <p:extLst>
      <p:ext uri="{BB962C8B-B14F-4D97-AF65-F5344CB8AC3E}">
        <p14:creationId xmlns:p14="http://schemas.microsoft.com/office/powerpoint/2010/main" val="331221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89027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Функциональное тестирование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85" y="790393"/>
            <a:ext cx="867463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Анализ граничных значений  - на границах классов эквивалентности </a:t>
            </a:r>
            <a:endParaRPr lang="ru-RU" dirty="0" smtClean="0"/>
          </a:p>
          <a:p>
            <a:r>
              <a:rPr lang="ru-RU" dirty="0" smtClean="0"/>
              <a:t>Правила </a:t>
            </a:r>
          </a:p>
          <a:p>
            <a:r>
              <a:rPr lang="ru-RU" dirty="0" smtClean="0"/>
              <a:t>• </a:t>
            </a:r>
            <a:r>
              <a:rPr lang="ru-RU" dirty="0"/>
              <a:t>Выход за границы. Границы [-1.0, +1.0], тесты: -1.0, +1.0,-1.001 и +1.001;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Выход за   MIN и MAX.  MIN - 1 , MAX - 255 записей, тесты  0, 1, 255 и 256 записей;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Ограничения выходных значений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Проверка упорядоченности (первое и последнее значение) </a:t>
            </a:r>
            <a:endParaRPr lang="ru-RU" dirty="0" smtClean="0"/>
          </a:p>
          <a:p>
            <a:r>
              <a:rPr lang="ru-RU" dirty="0" smtClean="0"/>
              <a:t>Особенности </a:t>
            </a:r>
          </a:p>
          <a:p>
            <a:r>
              <a:rPr lang="ru-RU" dirty="0" smtClean="0"/>
              <a:t>• </a:t>
            </a:r>
            <a:r>
              <a:rPr lang="ru-RU" dirty="0"/>
              <a:t>Наиболее полезный метод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Недостаток - трудности с определением границ 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Для различных сочетаниях данных -  использование булевой алгебры  Анализ причинно-следственных связей Идея отнесении всех следствий (выходное условие) к причинам (входное условие) Этапы построения тестов  • Выделение  в таблицы независимые группы причинно-следственных связей • Определение в спецификации  множество причин и следствий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Построение таблицы истинности, причинам ставится в соответствие следствие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Строки таблицы преобразуют в тест Достоинство  обнаруживает неполноту и неоднозначность исходных спецификаций Недостаток - неадекватное исследование граничных значений </a:t>
            </a:r>
            <a:endParaRPr lang="ru-RU" dirty="0" smtClean="0"/>
          </a:p>
          <a:p>
            <a:r>
              <a:rPr lang="ru-RU" dirty="0" smtClean="0"/>
              <a:t>Предположение </a:t>
            </a:r>
            <a:r>
              <a:rPr lang="ru-RU" dirty="0"/>
              <a:t>об ошибке </a:t>
            </a:r>
            <a:endParaRPr lang="ru-RU" dirty="0" smtClean="0"/>
          </a:p>
          <a:p>
            <a:r>
              <a:rPr lang="ru-RU" b="1" dirty="0" smtClean="0"/>
              <a:t>Идея</a:t>
            </a:r>
            <a:r>
              <a:rPr lang="ru-RU" dirty="0" smtClean="0"/>
              <a:t>  </a:t>
            </a:r>
            <a:r>
              <a:rPr lang="ru-RU" dirty="0"/>
              <a:t>- перечислить возможные ошибки  - составить тесты.  Основаны на интуиции и опыте программиста. </a:t>
            </a:r>
          </a:p>
        </p:txBody>
      </p:sp>
    </p:spTree>
    <p:extLst>
      <p:ext uri="{BB962C8B-B14F-4D97-AF65-F5344CB8AC3E}">
        <p14:creationId xmlns:p14="http://schemas.microsoft.com/office/powerpoint/2010/main" val="47971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80572"/>
          </a:xfrm>
        </p:spPr>
        <p:txBody>
          <a:bodyPr>
            <a:noAutofit/>
          </a:bodyPr>
          <a:lstStyle/>
          <a:p>
            <a:r>
              <a:rPr lang="ru-RU" sz="4200" b="1" dirty="0" smtClean="0">
                <a:solidFill>
                  <a:srgbClr val="0000FF"/>
                </a:solidFill>
              </a:rPr>
              <a:t>Анализ причинно-следственных связей</a:t>
            </a:r>
            <a:endParaRPr lang="ru-RU" sz="42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81" y="619209"/>
            <a:ext cx="5866531" cy="623879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889812" y="3913093"/>
            <a:ext cx="3119717" cy="2743199"/>
          </a:xfrm>
          <a:prstGeom prst="rect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84894" y="3913093"/>
            <a:ext cx="1116106" cy="2743201"/>
          </a:xfrm>
          <a:prstGeom prst="rect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088" y="4814045"/>
            <a:ext cx="3119717" cy="954739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048064" y="5768787"/>
            <a:ext cx="914400" cy="887506"/>
          </a:xfrm>
          <a:prstGeom prst="ellipse">
            <a:avLst/>
          </a:prstGeom>
          <a:solidFill>
            <a:schemeClr val="tx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17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80572"/>
          </a:xfrm>
        </p:spPr>
        <p:txBody>
          <a:bodyPr>
            <a:noAutofit/>
          </a:bodyPr>
          <a:lstStyle/>
          <a:p>
            <a:r>
              <a:rPr lang="ru-RU" sz="4200" b="1" dirty="0" smtClean="0">
                <a:solidFill>
                  <a:srgbClr val="0000FF"/>
                </a:solidFill>
              </a:rPr>
              <a:t>Функциональное тестирование</a:t>
            </a:r>
            <a:endParaRPr lang="ru-RU" sz="42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4671" y="619210"/>
            <a:ext cx="8829177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/>
              <a:t>Пример</a:t>
            </a:r>
            <a:r>
              <a:rPr lang="ru-RU" sz="1700" dirty="0" smtClean="0"/>
              <a:t>. </a:t>
            </a:r>
            <a:r>
              <a:rPr lang="ru-RU" sz="1700" dirty="0"/>
              <a:t>Пусть необходимо выполнить тестирование программы, определяющей точку пересечения двух прямых на плоскости. При этом она должна определять параллельность прямой одной из осей координат. </a:t>
            </a:r>
            <a:endParaRPr lang="ru-RU" sz="1700" dirty="0" smtClean="0"/>
          </a:p>
          <a:p>
            <a:r>
              <a:rPr lang="ru-RU" sz="1700" dirty="0" err="1" smtClean="0"/>
              <a:t>Ax</a:t>
            </a:r>
            <a:r>
              <a:rPr lang="ru-RU" sz="1700" dirty="0" smtClean="0"/>
              <a:t> </a:t>
            </a:r>
            <a:r>
              <a:rPr lang="ru-RU" sz="1700" dirty="0"/>
              <a:t>+ </a:t>
            </a:r>
            <a:r>
              <a:rPr lang="ru-RU" sz="1700" dirty="0" err="1"/>
              <a:t>By</a:t>
            </a:r>
            <a:r>
              <a:rPr lang="ru-RU" sz="1700" dirty="0"/>
              <a:t>= C </a:t>
            </a:r>
            <a:r>
              <a:rPr lang="ru-RU" sz="1700" dirty="0" err="1"/>
              <a:t>Dx</a:t>
            </a:r>
            <a:r>
              <a:rPr lang="ru-RU" sz="1700" dirty="0"/>
              <a:t> + </a:t>
            </a:r>
            <a:r>
              <a:rPr lang="ru-RU" sz="1700" dirty="0" err="1"/>
              <a:t>Dy</a:t>
            </a:r>
            <a:r>
              <a:rPr lang="ru-RU" sz="1700" dirty="0"/>
              <a:t> = </a:t>
            </a:r>
            <a:r>
              <a:rPr lang="ru-RU" sz="1700" dirty="0" smtClean="0"/>
              <a:t>F</a:t>
            </a:r>
          </a:p>
          <a:p>
            <a:r>
              <a:rPr lang="ru-RU" sz="1700" b="1" dirty="0" smtClean="0"/>
              <a:t>Пример метода </a:t>
            </a:r>
            <a:r>
              <a:rPr lang="ru-RU" sz="1700" b="1" dirty="0"/>
              <a:t>эквивалентных разбиений </a:t>
            </a:r>
            <a:endParaRPr lang="ru-RU" sz="1700" b="1" dirty="0" smtClean="0"/>
          </a:p>
          <a:p>
            <a:r>
              <a:rPr lang="ru-RU" sz="1700" dirty="0" smtClean="0"/>
              <a:t>• </a:t>
            </a:r>
            <a:r>
              <a:rPr lang="ru-RU" sz="1700" dirty="0" smtClean="0"/>
              <a:t>правильный </a:t>
            </a:r>
            <a:r>
              <a:rPr lang="ru-RU" sz="1700" dirty="0"/>
              <a:t>класс эквивалентности (коэффициент - вещественное число)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 smtClean="0"/>
              <a:t>неправильный </a:t>
            </a:r>
            <a:r>
              <a:rPr lang="ru-RU" sz="1700" dirty="0"/>
              <a:t>(коэффициент - не вещественное число)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 smtClean="0"/>
              <a:t>генерируем </a:t>
            </a:r>
            <a:r>
              <a:rPr lang="ru-RU" sz="1700" dirty="0"/>
              <a:t>7 тестов:   </a:t>
            </a:r>
            <a:r>
              <a:rPr lang="ru-RU" sz="1700" dirty="0" smtClean="0"/>
              <a:t> Тест </a:t>
            </a:r>
            <a:r>
              <a:rPr lang="ru-RU" sz="1700" dirty="0"/>
              <a:t>1 все коэффициенты - вещественные числа . Тесты 2-7  каждый из коэффициентов - не вещественное число Метод граничных значений Входные данные - ограничения отсутствуют, т. е. коэффициенты - «любые» вещественные </a:t>
            </a:r>
            <a:r>
              <a:rPr lang="ru-RU" sz="1700" dirty="0" smtClean="0"/>
              <a:t>числа</a:t>
            </a:r>
          </a:p>
          <a:p>
            <a:r>
              <a:rPr lang="ru-RU" sz="1700" dirty="0" smtClean="0"/>
              <a:t>Результаты </a:t>
            </a:r>
          </a:p>
          <a:p>
            <a:r>
              <a:rPr lang="ru-RU" sz="1700" dirty="0" smtClean="0"/>
              <a:t>• </a:t>
            </a:r>
            <a:r>
              <a:rPr lang="ru-RU" sz="1700" dirty="0" smtClean="0"/>
              <a:t>единственное </a:t>
            </a:r>
            <a:r>
              <a:rPr lang="ru-RU" sz="1700" dirty="0"/>
              <a:t>решение,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 smtClean="0"/>
              <a:t>множество </a:t>
            </a:r>
            <a:r>
              <a:rPr lang="ru-RU" sz="1700" dirty="0"/>
              <a:t>решений - прямые сливаются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 smtClean="0"/>
              <a:t>отсутствие </a:t>
            </a:r>
            <a:r>
              <a:rPr lang="ru-RU" sz="1700" dirty="0"/>
              <a:t>решений - прямые параллельны.  Тесты с результатами внутри областей возможных значений результатов: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 </a:t>
            </a:r>
            <a:r>
              <a:rPr lang="ru-RU" sz="1700" dirty="0" smtClean="0"/>
              <a:t>8 </a:t>
            </a:r>
            <a:r>
              <a:rPr lang="ru-RU" sz="1700" dirty="0"/>
              <a:t>результат - единственное решение (δ ≠ 0); 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 </a:t>
            </a:r>
            <a:r>
              <a:rPr lang="ru-RU" sz="1700" dirty="0" smtClean="0"/>
              <a:t>9 результат </a:t>
            </a:r>
            <a:r>
              <a:rPr lang="ru-RU" sz="1700" dirty="0"/>
              <a:t>- множество решений (δ = 0 и </a:t>
            </a:r>
            <a:r>
              <a:rPr lang="ru-RU" sz="1700" dirty="0" err="1"/>
              <a:t>δx</a:t>
            </a:r>
            <a:r>
              <a:rPr lang="ru-RU" sz="1700" dirty="0"/>
              <a:t> = </a:t>
            </a:r>
            <a:r>
              <a:rPr lang="ru-RU" sz="1700" dirty="0" err="1"/>
              <a:t>δу</a:t>
            </a:r>
            <a:r>
              <a:rPr lang="ru-RU" sz="1700" dirty="0"/>
              <a:t> = 0);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 10 результат - отсутствие решений (δ = 0, но </a:t>
            </a:r>
            <a:r>
              <a:rPr lang="ru-RU" sz="1700" dirty="0" err="1"/>
              <a:t>δx</a:t>
            </a:r>
            <a:r>
              <a:rPr lang="ru-RU" sz="1700" dirty="0"/>
              <a:t> ≠ 0 или </a:t>
            </a:r>
            <a:r>
              <a:rPr lang="ru-RU" sz="1700" dirty="0" err="1"/>
              <a:t>δу</a:t>
            </a:r>
            <a:r>
              <a:rPr lang="ru-RU" sz="1700" dirty="0"/>
              <a:t> ≠ 0);    Тесты с результатами на </a:t>
            </a:r>
            <a:r>
              <a:rPr lang="ru-RU" sz="1700" dirty="0" smtClean="0"/>
              <a:t>границе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Тест 11  δ = 0,01;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 12  δ = -0,01;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 13  δ = 0, </a:t>
            </a:r>
            <a:r>
              <a:rPr lang="ru-RU" sz="1700" dirty="0" err="1"/>
              <a:t>δx</a:t>
            </a:r>
            <a:r>
              <a:rPr lang="ru-RU" sz="1700" dirty="0"/>
              <a:t>  = 0,01, </a:t>
            </a:r>
            <a:r>
              <a:rPr lang="ru-RU" sz="1700" dirty="0" err="1"/>
              <a:t>δy</a:t>
            </a:r>
            <a:r>
              <a:rPr lang="ru-RU" sz="1700" dirty="0"/>
              <a:t>  = 0;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 14  δ = 0, </a:t>
            </a:r>
            <a:r>
              <a:rPr lang="ru-RU" sz="1700" dirty="0" err="1"/>
              <a:t>δy</a:t>
            </a:r>
            <a:r>
              <a:rPr lang="ru-RU" sz="1700" dirty="0"/>
              <a:t> = -0,01, </a:t>
            </a:r>
            <a:r>
              <a:rPr lang="ru-RU" sz="1700" dirty="0" err="1"/>
              <a:t>δx</a:t>
            </a:r>
            <a:r>
              <a:rPr lang="ru-RU" sz="1700" dirty="0"/>
              <a:t>  = 0. </a:t>
            </a:r>
            <a:r>
              <a:rPr lang="ru-RU" sz="1700" dirty="0" smtClean="0"/>
              <a:t> 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2532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500" y="709843"/>
            <a:ext cx="3746500" cy="57782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8"/>
            <a:ext cx="9144000" cy="580572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rgbClr val="0000FF"/>
                </a:solidFill>
              </a:rPr>
              <a:t> Тестирования модулей и комплексное тестирование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4671" y="619210"/>
            <a:ext cx="882917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/>
              <a:t>Восходящее </a:t>
            </a:r>
            <a:r>
              <a:rPr lang="ru-RU" sz="1700" b="1" dirty="0" smtClean="0"/>
              <a:t>тестирование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модули тестируют отдельно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сборка  и тестирование модулей следующего уровня  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полностью автономное тестирование </a:t>
            </a:r>
            <a:endParaRPr lang="ru-RU" sz="1700" dirty="0" smtClean="0"/>
          </a:p>
          <a:p>
            <a:r>
              <a:rPr lang="ru-RU" sz="1700" b="1" dirty="0" smtClean="0"/>
              <a:t>Достоинство 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простая  генерация тестов  </a:t>
            </a:r>
            <a:endParaRPr lang="ru-RU" sz="1700" dirty="0" smtClean="0"/>
          </a:p>
          <a:p>
            <a:r>
              <a:rPr lang="ru-RU" sz="1700" b="1" dirty="0" smtClean="0"/>
              <a:t>Недостатки</a:t>
            </a:r>
            <a:r>
              <a:rPr lang="ru-RU" sz="1700" dirty="0" smtClean="0"/>
              <a:t> 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ошибки могут быть обнаружены в конце проекта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тестирующие программы могут содержать ошибки </a:t>
            </a:r>
          </a:p>
          <a:p>
            <a:endParaRPr lang="ru-RU" sz="1700" dirty="0" smtClean="0"/>
          </a:p>
          <a:p>
            <a:r>
              <a:rPr lang="ru-RU" sz="1700" b="1" dirty="0" smtClean="0"/>
              <a:t>Нисходящее тестирование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тестирование  основного модуля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заглушки (имитация модулей) – очень простые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замена заглушки модулем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тестирование основного модуля и т.д. </a:t>
            </a:r>
            <a:endParaRPr lang="ru-RU" sz="1700" dirty="0" smtClean="0"/>
          </a:p>
          <a:p>
            <a:r>
              <a:rPr lang="ru-RU" sz="1700" b="1" dirty="0" smtClean="0"/>
              <a:t>Достоинства</a:t>
            </a:r>
            <a:r>
              <a:rPr lang="ru-RU" sz="1700" dirty="0" smtClean="0"/>
              <a:t> 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ранняя проверка основных решений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тестирование сопряжения модулей в контексте  ПО  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согласования с заказчиком интерфейса ПО </a:t>
            </a:r>
            <a:endParaRPr lang="ru-RU" sz="1700" dirty="0" smtClean="0"/>
          </a:p>
          <a:p>
            <a:r>
              <a:rPr lang="ru-RU" sz="1700" b="1" dirty="0" smtClean="0"/>
              <a:t>Недостатки</a:t>
            </a:r>
            <a:r>
              <a:rPr lang="ru-RU" sz="1700" dirty="0" smtClean="0"/>
              <a:t> </a:t>
            </a:r>
          </a:p>
          <a:p>
            <a:r>
              <a:rPr lang="ru-RU" sz="1700" dirty="0" smtClean="0"/>
              <a:t>• </a:t>
            </a:r>
            <a:r>
              <a:rPr lang="ru-RU" sz="1700" dirty="0"/>
              <a:t>нет автономного тестирования модулей </a:t>
            </a:r>
            <a:endParaRPr lang="ru-RU" sz="1700" dirty="0" smtClean="0"/>
          </a:p>
          <a:p>
            <a:r>
              <a:rPr lang="ru-RU" sz="1700" dirty="0" smtClean="0"/>
              <a:t>• </a:t>
            </a:r>
            <a:r>
              <a:rPr lang="ru-RU" sz="1700" dirty="0"/>
              <a:t>сложность  - данные получаются  не непосредственно </a:t>
            </a:r>
          </a:p>
        </p:txBody>
      </p:sp>
    </p:spTree>
    <p:extLst>
      <p:ext uri="{BB962C8B-B14F-4D97-AF65-F5344CB8AC3E}">
        <p14:creationId xmlns:p14="http://schemas.microsoft.com/office/powerpoint/2010/main" val="118023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191"/>
            <a:ext cx="9144000" cy="580572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rgbClr val="0000FF"/>
                </a:solidFill>
              </a:rPr>
              <a:t> Тестирования модулей и комплексное тестирование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4823" y="1116751"/>
            <a:ext cx="882917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Комбинированный подход </a:t>
            </a:r>
            <a:endParaRPr lang="ru-RU" sz="2400" b="1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модули верхних уровней тестируют нисходящим способом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модули нижних уровней – восходящим Достоинства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раннее тестирование интерфейса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автономное тестирование модулей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b="1" dirty="0"/>
              <a:t>Комплексное тестирование </a:t>
            </a:r>
            <a:endParaRPr lang="ru-RU" sz="2400" b="1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структурное тестирование не применимо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используют тесты, построенные по методам эквивалентных классов, граничных условий и предположении об ошибках </a:t>
            </a:r>
          </a:p>
          <a:p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dirty="0"/>
              <a:t>Критерии завершения тестирования и отладки 1. Тесты - перестают выявлять ошибки  2. Найдено большинство ошибок (93-95%) 3. Исследование динамики выявления ошибок</a:t>
            </a:r>
          </a:p>
        </p:txBody>
      </p:sp>
    </p:spTree>
    <p:extLst>
      <p:ext uri="{BB962C8B-B14F-4D97-AF65-F5344CB8AC3E}">
        <p14:creationId xmlns:p14="http://schemas.microsoft.com/office/powerpoint/2010/main" val="286473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191"/>
            <a:ext cx="9144000" cy="580572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0000FF"/>
                </a:solidFill>
              </a:rPr>
              <a:t>Список литературы</a:t>
            </a:r>
            <a:endParaRPr lang="ru-RU" sz="30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4671" y="92891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4823" y="1116751"/>
            <a:ext cx="88291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/>
              <a:t>Кент </a:t>
            </a:r>
            <a:r>
              <a:rPr lang="ru-RU" sz="2400" dirty="0" smtClean="0"/>
              <a:t>Бек Экстремальное программирование</a:t>
            </a:r>
            <a:r>
              <a:rPr lang="ru-RU" sz="2400" dirty="0" smtClean="0"/>
              <a:t>. </a:t>
            </a:r>
            <a:r>
              <a:rPr lang="ru-RU" sz="2400" dirty="0" err="1" smtClean="0"/>
              <a:t>Спб</a:t>
            </a:r>
            <a:r>
              <a:rPr lang="ru-RU" sz="2400" dirty="0" smtClean="0"/>
              <a:t>.: Питер, 2017. - 224 с.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 </a:t>
            </a:r>
            <a:r>
              <a:rPr lang="ru-RU" sz="2400" dirty="0" smtClean="0"/>
              <a:t>Ошеров Р. Искусство автономного тестирования с примерами на </a:t>
            </a:r>
            <a:r>
              <a:rPr lang="en-US" sz="2400" dirty="0" smtClean="0"/>
              <a:t>C#</a:t>
            </a:r>
            <a:r>
              <a:rPr lang="ru-RU" sz="2400" dirty="0" smtClean="0"/>
              <a:t>. 2-е издание</a:t>
            </a:r>
            <a:r>
              <a:rPr lang="en-US" sz="2400" dirty="0" smtClean="0"/>
              <a:t> /</a:t>
            </a:r>
            <a:r>
              <a:rPr lang="ru-RU" sz="2400" dirty="0" smtClean="0"/>
              <a:t> пер. с англ. </a:t>
            </a:r>
            <a:r>
              <a:rPr lang="ru-RU" sz="2400" dirty="0" err="1" smtClean="0"/>
              <a:t>Слинкин</a:t>
            </a:r>
            <a:r>
              <a:rPr lang="ru-RU" sz="2400" dirty="0" smtClean="0"/>
              <a:t> А.А. – М.: ДКМ Пресс, 2014. – 360 с.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6403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26894"/>
            <a:ext cx="9144000" cy="1159099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Источники появления ошибок в программе и методы их преодоления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122535"/>
            <a:ext cx="851293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Человеческий фактор</a:t>
            </a:r>
            <a:endParaRPr lang="ru-RU" sz="2400" b="1" dirty="0" smtClean="0"/>
          </a:p>
          <a:p>
            <a:endParaRPr lang="ru-RU" b="1" dirty="0" smtClean="0"/>
          </a:p>
          <a:p>
            <a:r>
              <a:rPr lang="ru-RU" sz="2400" b="1" dirty="0" smtClean="0"/>
              <a:t>Причина:</a:t>
            </a:r>
            <a:r>
              <a:rPr lang="ru-RU" sz="2400" dirty="0" smtClean="0"/>
              <a:t> </a:t>
            </a:r>
            <a:r>
              <a:rPr lang="ru-RU" sz="2400" dirty="0" smtClean="0"/>
              <a:t>Человеку свойственны ошибки (невнимательность, излишнее упрощение, «замыливание» взгляда).</a:t>
            </a:r>
            <a:endParaRPr lang="ru-RU" sz="2400" dirty="0"/>
          </a:p>
          <a:p>
            <a:r>
              <a:rPr lang="ru-RU" sz="2400" b="1" dirty="0"/>
              <a:t>Методы борьбы</a:t>
            </a:r>
            <a:r>
              <a:rPr lang="ru-RU" sz="2400" dirty="0"/>
              <a:t>: 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Психологическая настройка программиста: «Главное – не допустить ошибку!»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Работа в парах (программу или часть кода создают сразу два программиста, постоянно общаясь друг с другом)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Метод «резиновой уточки» («виртуального собеседника»)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Пауза (если не получается обнаружить ошибку, можно сделать паузу, а затем посмотреть на код свежим взглядом)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4750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40475"/>
            <a:ext cx="9144000" cy="760253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000" b="1" dirty="0">
                <a:solidFill>
                  <a:srgbClr val="0000FF"/>
                </a:solidFill>
              </a:rPr>
              <a:t>Принципы </a:t>
            </a:r>
            <a:r>
              <a:rPr lang="ru-RU" altLang="ru-RU" sz="4400" b="1" dirty="0">
                <a:solidFill>
                  <a:srgbClr val="0000FF"/>
                </a:solidFill>
              </a:rPr>
              <a:t>декомпозиции</a:t>
            </a:r>
            <a:r>
              <a:rPr lang="ru-RU" altLang="ru-RU" sz="4000" b="1" dirty="0">
                <a:solidFill>
                  <a:srgbClr val="0000FF"/>
                </a:solidFill>
              </a:rPr>
              <a:t> программы</a:t>
            </a:r>
          </a:p>
        </p:txBody>
      </p:sp>
      <p:sp>
        <p:nvSpPr>
          <p:cNvPr id="117763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46997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350"/>
          </a:p>
        </p:txBody>
      </p:sp>
      <p:sp>
        <p:nvSpPr>
          <p:cNvPr id="117764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350"/>
          </a:p>
        </p:txBody>
      </p:sp>
      <p:sp>
        <p:nvSpPr>
          <p:cNvPr id="117765" name="Rectangle 1"/>
          <p:cNvSpPr>
            <a:spLocks noChangeArrowheads="1"/>
          </p:cNvSpPr>
          <p:nvPr/>
        </p:nvSpPr>
        <p:spPr bwMode="auto">
          <a:xfrm>
            <a:off x="1168005" y="132752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350"/>
          </a:p>
        </p:txBody>
      </p:sp>
      <p:sp>
        <p:nvSpPr>
          <p:cNvPr id="117766" name="Rectangle 2"/>
          <p:cNvSpPr>
            <a:spLocks noChangeArrowheads="1"/>
          </p:cNvSpPr>
          <p:nvPr/>
        </p:nvSpPr>
        <p:spPr bwMode="auto">
          <a:xfrm>
            <a:off x="3437336" y="178948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350"/>
          </a:p>
        </p:txBody>
      </p:sp>
      <p:sp>
        <p:nvSpPr>
          <p:cNvPr id="117767" name="Rectangle 1"/>
          <p:cNvSpPr>
            <a:spLocks noChangeArrowheads="1"/>
          </p:cNvSpPr>
          <p:nvPr/>
        </p:nvSpPr>
        <p:spPr bwMode="auto">
          <a:xfrm>
            <a:off x="2956324" y="242051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350"/>
          </a:p>
        </p:txBody>
      </p:sp>
      <p:sp>
        <p:nvSpPr>
          <p:cNvPr id="117768" name="Прямоугольник 2"/>
          <p:cNvSpPr>
            <a:spLocks noChangeArrowheads="1"/>
          </p:cNvSpPr>
          <p:nvPr/>
        </p:nvSpPr>
        <p:spPr bwMode="auto">
          <a:xfrm>
            <a:off x="288758" y="545896"/>
            <a:ext cx="8566484" cy="6463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 не отделять операции инициализации и завершения от соответствующей обработки, так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модули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инициализации и завершения имеют плохую связность (временную) и сильное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сцепление (по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управлению);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 проектировать слишком специализированных или слишком универсальных модулей,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излишне специальных модулей увеличивает их количество, а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излишне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универсальных модулей повышает их сложность;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избегать дублирования действий в различных модулях, так как при их изменении исправления придется вносить во все фрагменты программы, где они выполняются - в этом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целесообразно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реализовать эти действия в отдельном модуле;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группировать сообщения об ошибках в один модуль по типу библиотеки ресурсов,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будет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легче согласовать формулировки, избежать дублирования сообщений, а также </a:t>
            </a:r>
            <a:r>
              <a:rPr lang="ru-RU" alt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перевести сообщения </a:t>
            </a:r>
            <a:r>
              <a:rPr lang="ru-RU" alt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другой язык.</a:t>
            </a:r>
          </a:p>
        </p:txBody>
      </p:sp>
    </p:spTree>
    <p:extLst>
      <p:ext uri="{BB962C8B-B14F-4D97-AF65-F5344CB8AC3E}">
        <p14:creationId xmlns:p14="http://schemas.microsoft.com/office/powerpoint/2010/main" val="48923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827" y="585324"/>
            <a:ext cx="8748346" cy="714466"/>
          </a:xfrm>
        </p:spPr>
        <p:txBody>
          <a:bodyPr>
            <a:normAutofit/>
          </a:bodyPr>
          <a:lstStyle/>
          <a:p>
            <a:r>
              <a:rPr lang="ru-RU" sz="4400" b="1" dirty="0" err="1">
                <a:solidFill>
                  <a:srgbClr val="0000FF"/>
                </a:solidFill>
              </a:rPr>
              <a:t>Самодокументирование</a:t>
            </a:r>
            <a:r>
              <a:rPr lang="ru-RU" sz="4400" b="1" dirty="0">
                <a:solidFill>
                  <a:srgbClr val="0000FF"/>
                </a:solidFill>
              </a:rPr>
              <a:t> программы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8407" y="1751220"/>
            <a:ext cx="8141677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dirty="0"/>
              <a:t>Оформление заголовка модулей  </a:t>
            </a:r>
            <a:endParaRPr lang="en-US" sz="2100" dirty="0"/>
          </a:p>
          <a:p>
            <a:r>
              <a:rPr lang="ru-RU" sz="2100" dirty="0"/>
              <a:t>•  назначение </a:t>
            </a:r>
            <a:endParaRPr lang="en-US" sz="2100" dirty="0"/>
          </a:p>
          <a:p>
            <a:r>
              <a:rPr lang="ru-RU" sz="2100" dirty="0"/>
              <a:t>•  входные,</a:t>
            </a:r>
            <a:endParaRPr lang="en-US" sz="2100" dirty="0"/>
          </a:p>
          <a:p>
            <a:r>
              <a:rPr lang="ru-RU" sz="2100" dirty="0"/>
              <a:t>              выходные параметры </a:t>
            </a:r>
            <a:endParaRPr lang="en-US" sz="2100" dirty="0"/>
          </a:p>
          <a:p>
            <a:r>
              <a:rPr lang="ru-RU" sz="2100" dirty="0"/>
              <a:t>• вызываемые модули •</a:t>
            </a:r>
            <a:endParaRPr lang="en-US" sz="2100" dirty="0"/>
          </a:p>
          <a:p>
            <a:r>
              <a:rPr lang="ru-RU" sz="2100" dirty="0"/>
              <a:t>алгоритм, метод,</a:t>
            </a:r>
            <a:endParaRPr lang="en-US" sz="2100" dirty="0"/>
          </a:p>
          <a:p>
            <a:r>
              <a:rPr lang="ru-RU" sz="2100" dirty="0"/>
              <a:t>                              ограничения</a:t>
            </a:r>
            <a:endParaRPr lang="en-US" sz="2100" dirty="0"/>
          </a:p>
          <a:p>
            <a:r>
              <a:rPr lang="ru-RU" sz="2100" dirty="0"/>
              <a:t>• ФИО автора программы</a:t>
            </a:r>
            <a:endParaRPr lang="en-US" sz="2100" dirty="0"/>
          </a:p>
          <a:p>
            <a:r>
              <a:rPr lang="ru-RU" sz="2100" dirty="0"/>
              <a:t>• номер версии,</a:t>
            </a:r>
            <a:endParaRPr lang="en-US" sz="2100" dirty="0"/>
          </a:p>
          <a:p>
            <a:r>
              <a:rPr lang="ru-RU" sz="2100" dirty="0"/>
              <a:t>                 дата последней </a:t>
            </a:r>
            <a:endParaRPr lang="en-US" sz="2100" dirty="0"/>
          </a:p>
          <a:p>
            <a:r>
              <a:rPr lang="ru-RU" sz="2100" dirty="0"/>
              <a:t>                        корректировки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688422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500" dirty="0"/>
              <a:t>{*********************************************} </a:t>
            </a:r>
            <a:endParaRPr lang="en-US" sz="1500" dirty="0"/>
          </a:p>
          <a:p>
            <a:r>
              <a:rPr lang="ru-RU" sz="1500" dirty="0"/>
              <a:t>{* Функция: </a:t>
            </a:r>
            <a:r>
              <a:rPr lang="ru-RU" sz="1500" dirty="0" err="1"/>
              <a:t>Length_Path</a:t>
            </a:r>
            <a:r>
              <a:rPr lang="ru-RU" sz="1500" dirty="0"/>
              <a:t>(</a:t>
            </a:r>
            <a:r>
              <a:rPr lang="ru-RU" sz="1500" dirty="0" err="1"/>
              <a:t>n:word</a:t>
            </a:r>
            <a:r>
              <a:rPr lang="ru-RU" sz="1500" dirty="0"/>
              <a:t>; L: </a:t>
            </a:r>
            <a:r>
              <a:rPr lang="ru-RU" sz="1500" dirty="0" err="1"/>
              <a:t>array</a:t>
            </a:r>
            <a:r>
              <a:rPr lang="ru-RU" sz="1500" dirty="0"/>
              <a:t> </a:t>
            </a:r>
            <a:r>
              <a:rPr lang="ru-RU" sz="1500" dirty="0" err="1"/>
              <a:t>of</a:t>
            </a:r>
            <a:r>
              <a:rPr lang="ru-RU" sz="1500" dirty="0"/>
              <a:t> </a:t>
            </a:r>
            <a:r>
              <a:rPr lang="ru-RU" sz="1500" dirty="0" err="1"/>
              <a:t>real</a:t>
            </a:r>
            <a:r>
              <a:rPr lang="ru-RU" sz="1500" dirty="0"/>
              <a:t>):</a:t>
            </a:r>
            <a:r>
              <a:rPr lang="ru-RU" sz="1500" dirty="0" err="1"/>
              <a:t>real</a:t>
            </a:r>
            <a:r>
              <a:rPr lang="ru-RU" sz="1500" dirty="0"/>
              <a:t> *} </a:t>
            </a:r>
            <a:endParaRPr lang="en-US" sz="1500" dirty="0"/>
          </a:p>
          <a:p>
            <a:r>
              <a:rPr lang="ru-RU" sz="1500" dirty="0"/>
              <a:t>{* Цель: определение суммарной длины отрезков *} </a:t>
            </a:r>
            <a:endParaRPr lang="en-US" sz="1500" dirty="0"/>
          </a:p>
          <a:p>
            <a:r>
              <a:rPr lang="ru-RU" sz="1500" dirty="0"/>
              <a:t>{* Исходные данные: *} </a:t>
            </a:r>
          </a:p>
          <a:p>
            <a:r>
              <a:rPr lang="ru-RU" sz="1500" dirty="0"/>
              <a:t>{* n - количество отрезков, *} </a:t>
            </a:r>
            <a:endParaRPr lang="en-US" sz="1500" dirty="0"/>
          </a:p>
          <a:p>
            <a:r>
              <a:rPr lang="ru-RU" sz="1500" dirty="0"/>
              <a:t>{* L - массив длин отрезков (в метрах) *} </a:t>
            </a:r>
          </a:p>
          <a:p>
            <a:r>
              <a:rPr lang="ru-RU" sz="1500" dirty="0"/>
              <a:t>{* Результат:   длина (в метрах) *}</a:t>
            </a:r>
            <a:endParaRPr lang="en-US" sz="1500" dirty="0"/>
          </a:p>
          <a:p>
            <a:r>
              <a:rPr lang="ru-RU" sz="1500" dirty="0"/>
              <a:t> {* Вызываемые модули: нет *}</a:t>
            </a:r>
          </a:p>
          <a:p>
            <a:r>
              <a:rPr lang="ru-RU" sz="1500" dirty="0"/>
              <a:t> {* Описание алгоритма: *} </a:t>
            </a:r>
          </a:p>
          <a:p>
            <a:r>
              <a:rPr lang="ru-RU" sz="1500" dirty="0"/>
              <a:t>{*         отрезки суммируются методом накопления, n &gt; О          *} </a:t>
            </a:r>
          </a:p>
          <a:p>
            <a:r>
              <a:rPr lang="ru-RU" sz="1500" dirty="0"/>
              <a:t>{* Дата: 25.12.2001    Версия 1.01. ' *} </a:t>
            </a:r>
          </a:p>
          <a:p>
            <a:r>
              <a:rPr lang="ru-RU" sz="1500" dirty="0"/>
              <a:t>{* Автор: Иванов И.И. *} </a:t>
            </a:r>
          </a:p>
          <a:p>
            <a:r>
              <a:rPr lang="ru-RU" sz="1500" dirty="0"/>
              <a:t>{* Исправления:   нет *} </a:t>
            </a:r>
          </a:p>
          <a:p>
            <a:r>
              <a:rPr lang="ru-RU" sz="1500" dirty="0"/>
              <a:t>{*********************************} .</a:t>
            </a:r>
          </a:p>
        </p:txBody>
      </p:sp>
    </p:spTree>
    <p:extLst>
      <p:ext uri="{BB962C8B-B14F-4D97-AF65-F5344CB8AC3E}">
        <p14:creationId xmlns:p14="http://schemas.microsoft.com/office/powerpoint/2010/main" val="868326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287" y="319368"/>
            <a:ext cx="8748346" cy="714466"/>
          </a:xfrm>
        </p:spPr>
        <p:txBody>
          <a:bodyPr>
            <a:noAutofit/>
          </a:bodyPr>
          <a:lstStyle/>
          <a:p>
            <a:r>
              <a:rPr lang="ru-RU" sz="4200" b="1" dirty="0">
                <a:solidFill>
                  <a:srgbClr val="0000FF"/>
                </a:solidFill>
              </a:rPr>
              <a:t>Правильное именование переменных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4287" y="1751220"/>
            <a:ext cx="87483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Правила именования объектов программы  </a:t>
            </a:r>
          </a:p>
          <a:p>
            <a:r>
              <a:rPr lang="ru-RU" sz="2800" dirty="0"/>
              <a:t>• имя объекта должно соответствовать его содержанию  </a:t>
            </a:r>
          </a:p>
          <a:p>
            <a:r>
              <a:rPr lang="ru-RU" sz="2800" dirty="0" err="1"/>
              <a:t>Maxltem</a:t>
            </a:r>
            <a:r>
              <a:rPr lang="ru-RU" sz="2800" dirty="0"/>
              <a:t> - максимальный элемент;  </a:t>
            </a:r>
          </a:p>
          <a:p>
            <a:r>
              <a:rPr lang="ru-RU" sz="2800" dirty="0" err="1"/>
              <a:t>Nextltem</a:t>
            </a:r>
            <a:r>
              <a:rPr lang="ru-RU" sz="2800" dirty="0"/>
              <a:t> - следующий элемент; </a:t>
            </a:r>
          </a:p>
          <a:p>
            <a:r>
              <a:rPr lang="ru-RU" sz="2800" dirty="0"/>
              <a:t>• использовать символ «_» для визуального разделения имен, состоящих из нескольких слов  </a:t>
            </a:r>
          </a:p>
          <a:p>
            <a:r>
              <a:rPr lang="ru-RU" sz="2800" dirty="0" err="1"/>
              <a:t>Max</a:t>
            </a:r>
            <a:r>
              <a:rPr lang="ru-RU" sz="2800" dirty="0"/>
              <a:t>_</a:t>
            </a:r>
            <a:r>
              <a:rPr lang="en-US" sz="2800" dirty="0"/>
              <a:t>i</a:t>
            </a:r>
            <a:r>
              <a:rPr lang="ru-RU" sz="2800" dirty="0" err="1"/>
              <a:t>tem</a:t>
            </a:r>
            <a:r>
              <a:rPr lang="ru-RU" sz="2800" dirty="0"/>
              <a:t>, </a:t>
            </a:r>
            <a:r>
              <a:rPr lang="ru-RU" sz="2800" dirty="0" err="1"/>
              <a:t>Next</a:t>
            </a:r>
            <a:r>
              <a:rPr lang="ru-RU" sz="2800" dirty="0"/>
              <a:t>_</a:t>
            </a:r>
            <a:r>
              <a:rPr lang="en-US" sz="2800" dirty="0" err="1"/>
              <a:t>i</a:t>
            </a:r>
            <a:r>
              <a:rPr lang="ru-RU" sz="2800" dirty="0" err="1"/>
              <a:t>tem</a:t>
            </a:r>
            <a:r>
              <a:rPr lang="ru-RU" sz="2800" dirty="0"/>
              <a:t>;</a:t>
            </a:r>
          </a:p>
          <a:p>
            <a:r>
              <a:rPr lang="ru-RU" sz="2800" dirty="0"/>
              <a:t>• Писать слова, входящие в </a:t>
            </a:r>
            <a:r>
              <a:rPr lang="ru-RU" sz="2800" dirty="0" err="1"/>
              <a:t>мнемнику</a:t>
            </a:r>
            <a:r>
              <a:rPr lang="ru-RU" sz="2800" dirty="0"/>
              <a:t>, с больших букв </a:t>
            </a:r>
          </a:p>
          <a:p>
            <a:r>
              <a:rPr lang="ru-RU" sz="2800" dirty="0" err="1"/>
              <a:t>InDec</a:t>
            </a:r>
            <a:r>
              <a:rPr lang="en-US" sz="2800" dirty="0"/>
              <a:t>, </a:t>
            </a:r>
            <a:r>
              <a:rPr lang="ru-RU" sz="2800" dirty="0" err="1"/>
              <a:t>Max</a:t>
            </a:r>
            <a:r>
              <a:rPr lang="en-US" sz="2800" dirty="0"/>
              <a:t>I</a:t>
            </a:r>
            <a:r>
              <a:rPr lang="ru-RU" sz="2800" dirty="0" err="1"/>
              <a:t>tem</a:t>
            </a:r>
            <a:r>
              <a:rPr lang="ru-RU" sz="2800" dirty="0"/>
              <a:t>, </a:t>
            </a:r>
            <a:r>
              <a:rPr lang="ru-RU" sz="2800" dirty="0" err="1"/>
              <a:t>NextItem</a:t>
            </a:r>
            <a:r>
              <a:rPr lang="ru-RU" sz="2800" dirty="0"/>
              <a:t>;.</a:t>
            </a:r>
          </a:p>
          <a:p>
            <a:r>
              <a:rPr lang="ru-RU" sz="2800" dirty="0"/>
              <a:t>• избегать близкие по написанию имена  </a:t>
            </a:r>
            <a:r>
              <a:rPr lang="ru-RU" sz="2800" dirty="0" err="1"/>
              <a:t>Index</a:t>
            </a:r>
            <a:r>
              <a:rPr lang="ru-RU" sz="2800" dirty="0"/>
              <a:t> и </a:t>
            </a:r>
            <a:r>
              <a:rPr lang="ru-RU" sz="2800" dirty="0" err="1"/>
              <a:t>InDec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13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8637"/>
            <a:ext cx="9144000" cy="1159099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0000FF"/>
                </a:solidFill>
              </a:rPr>
              <a:t>Маленькие хитрости </a:t>
            </a:r>
            <a:r>
              <a:rPr lang="ru-RU" sz="4400" b="1" dirty="0" smtClean="0">
                <a:solidFill>
                  <a:srgbClr val="0000FF"/>
                </a:solidFill>
              </a:rPr>
              <a:t>для создания правильной </a:t>
            </a:r>
            <a:r>
              <a:rPr lang="ru-RU" sz="4400" b="1" dirty="0" smtClean="0">
                <a:solidFill>
                  <a:srgbClr val="0000FF"/>
                </a:solidFill>
              </a:rPr>
              <a:t>программы</a:t>
            </a:r>
            <a:endParaRPr lang="ru-RU" sz="4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5532" y="1458711"/>
            <a:ext cx="85129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Структурное программирование</a:t>
            </a:r>
          </a:p>
          <a:p>
            <a:pPr marL="342900" indent="-34290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Давать значащие названия переменным и функциям</a:t>
            </a:r>
          </a:p>
          <a:p>
            <a:pPr marL="342900" indent="-34290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 использовать комментарии</a:t>
            </a:r>
          </a:p>
          <a:p>
            <a:pPr marL="342900" indent="-34290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«заглушки» при кодировании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Выделять общие данные и процедуры в отдельный модуль, который можно будет использовать в нескольких программах;</a:t>
            </a:r>
          </a:p>
          <a:p>
            <a:pPr marL="342900" indent="-342900">
              <a:buFontTx/>
              <a:buChar char="-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0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4613"/>
            <a:ext cx="9072563" cy="981075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b="1" dirty="0">
                <a:solidFill>
                  <a:srgbClr val="0000FF"/>
                </a:solidFill>
              </a:rPr>
              <a:t>Маленькие хитрости для создания </a:t>
            </a:r>
            <a:r>
              <a:rPr lang="ru-RU" altLang="ru-RU" sz="3600" b="1" dirty="0" smtClean="0">
                <a:solidFill>
                  <a:srgbClr val="0000FF"/>
                </a:solidFill>
              </a:rPr>
              <a:t>правильной программы</a:t>
            </a:r>
            <a:endParaRPr lang="ru-RU" altLang="ru-RU" sz="3600" b="1" dirty="0" smtClean="0">
              <a:solidFill>
                <a:srgbClr val="0000FF"/>
              </a:solidFill>
            </a:endParaRPr>
          </a:p>
        </p:txBody>
      </p:sp>
      <p:sp>
        <p:nvSpPr>
          <p:cNvPr id="101379" name="AutoShape 4" descr="http://ap-economics.narod.ru/library/NLP/PICT2.jpg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1380" name="AutoShape 2" descr="http://wiki.mvtom.ru/images/b/b5/Nn_fig2_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1381" name="Rectangle 1"/>
          <p:cNvSpPr>
            <a:spLocks noChangeArrowheads="1"/>
          </p:cNvSpPr>
          <p:nvPr/>
        </p:nvSpPr>
        <p:spPr bwMode="auto">
          <a:xfrm>
            <a:off x="33338" y="598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1382" name="Rectangle 2"/>
          <p:cNvSpPr>
            <a:spLocks noChangeArrowheads="1"/>
          </p:cNvSpPr>
          <p:nvPr/>
        </p:nvSpPr>
        <p:spPr bwMode="auto">
          <a:xfrm>
            <a:off x="3059113" y="12144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1383" name="Rectangle 1"/>
          <p:cNvSpPr>
            <a:spLocks noChangeArrowheads="1"/>
          </p:cNvSpPr>
          <p:nvPr/>
        </p:nvSpPr>
        <p:spPr bwMode="auto">
          <a:xfrm>
            <a:off x="2417763" y="20558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1384" name="Прямоугольник 1"/>
          <p:cNvSpPr>
            <a:spLocks noChangeArrowheads="1"/>
          </p:cNvSpPr>
          <p:nvPr/>
        </p:nvSpPr>
        <p:spPr bwMode="auto">
          <a:xfrm>
            <a:off x="307975" y="1164134"/>
            <a:ext cx="8256588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возможности писать как можно больше комментариев;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Документировать проект;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</a:t>
            </a: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приступить к написанию программ, следует всё тщательно продумать, составить план действий, составить подробное ТЗ, тщательно структурировать будущую программу и лишь затем приступать к написанию кода (на некоторые места в программе, что будут написаны позже, ставятся заглушки</a:t>
            </a:r>
            <a:r>
              <a:rPr lang="ru-RU" alt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Прежде, чем писать программу с нуля, поищите уже готовые коды в Интернете – вы можете найти как уже готовые платные коды, так и бесплатные, например, студенческие работы</a:t>
            </a:r>
            <a:r>
              <a:rPr lang="ru-RU" alt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76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8384</TotalTime>
  <Words>2678</Words>
  <Application>Microsoft Office PowerPoint</Application>
  <PresentationFormat>Экран (4:3)</PresentationFormat>
  <Paragraphs>388</Paragraphs>
  <Slides>39</Slides>
  <Notes>37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7" baseType="lpstr">
      <vt:lpstr>Arial Unicode MS</vt:lpstr>
      <vt:lpstr>Arial</vt:lpstr>
      <vt:lpstr>Calibri</vt:lpstr>
      <vt:lpstr>Calibri Light</vt:lpstr>
      <vt:lpstr>Consolas</vt:lpstr>
      <vt:lpstr>Times New Roman</vt:lpstr>
      <vt:lpstr>Тема Office</vt:lpstr>
      <vt:lpstr>Visio</vt:lpstr>
      <vt:lpstr>Инструменты для создания правильной программы</vt:lpstr>
      <vt:lpstr>Источники появления ошибок в программе и методы их преодоления</vt:lpstr>
      <vt:lpstr>Источники появления ошибок в программе и методы их преодоления</vt:lpstr>
      <vt:lpstr>Источники появления ошибок в программе и методы их преодоления</vt:lpstr>
      <vt:lpstr>Принципы декомпозиции программы</vt:lpstr>
      <vt:lpstr>Самодокументирование программы</vt:lpstr>
      <vt:lpstr>Правильное именование переменных</vt:lpstr>
      <vt:lpstr>Маленькие хитрости для создания правильной программы</vt:lpstr>
      <vt:lpstr>Маленькие хитрости для создания правильной программы</vt:lpstr>
      <vt:lpstr>Маленькие хитрости программирования</vt:lpstr>
      <vt:lpstr>Тестирование</vt:lpstr>
      <vt:lpstr>Виды тестирования</vt:lpstr>
      <vt:lpstr>Практический совет!</vt:lpstr>
      <vt:lpstr>Практический совет!</vt:lpstr>
      <vt:lpstr>Основные места появления ошибок при написании кода программы</vt:lpstr>
      <vt:lpstr>Основные места появления ошибок при написании кода программы</vt:lpstr>
      <vt:lpstr>Небольшой инструментарий для тестирования в C++</vt:lpstr>
      <vt:lpstr>Условная компиляция</vt:lpstr>
      <vt:lpstr>assert, static_assert</vt:lpstr>
      <vt:lpstr>try – throw – catch</vt:lpstr>
      <vt:lpstr>Тестирование</vt:lpstr>
      <vt:lpstr>Тестирование</vt:lpstr>
      <vt:lpstr>Модульное тестирование</vt:lpstr>
      <vt:lpstr>Пример реализации модульного тестирования</vt:lpstr>
      <vt:lpstr>Пример реализации</vt:lpstr>
      <vt:lpstr> Модульный тест в средеVisual Studio</vt:lpstr>
      <vt:lpstr>Генерация тестовых примеров</vt:lpstr>
      <vt:lpstr>Структурное тестирование</vt:lpstr>
      <vt:lpstr>Структурное тестирование</vt:lpstr>
      <vt:lpstr>Структурное тестирование</vt:lpstr>
      <vt:lpstr>Структурное тестирование</vt:lpstr>
      <vt:lpstr>Структурное тестирование</vt:lpstr>
      <vt:lpstr>Функциональное тестирование</vt:lpstr>
      <vt:lpstr>Функциональное тестирование</vt:lpstr>
      <vt:lpstr>Анализ причинно-следственных связей</vt:lpstr>
      <vt:lpstr>Функциональное тестирование</vt:lpstr>
      <vt:lpstr> Тестирования модулей и комплексное тестирование </vt:lpstr>
      <vt:lpstr> Тестирования модулей и комплексное тестирование </vt:lpstr>
      <vt:lpstr>Список литературы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Матрицы</dc:title>
  <dc:creator>User</dc:creator>
  <cp:lastModifiedBy>User</cp:lastModifiedBy>
  <cp:revision>112</cp:revision>
  <dcterms:created xsi:type="dcterms:W3CDTF">2018-04-02T09:16:53Z</dcterms:created>
  <dcterms:modified xsi:type="dcterms:W3CDTF">2019-04-05T13:31:45Z</dcterms:modified>
</cp:coreProperties>
</file>