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7" r:id="rId3"/>
    <p:sldMasterId id="2147483689" r:id="rId4"/>
    <p:sldMasterId id="2147483701" r:id="rId5"/>
    <p:sldMasterId id="2147483713" r:id="rId6"/>
    <p:sldMasterId id="2147483725" r:id="rId7"/>
  </p:sldMasterIdLst>
  <p:notesMasterIdLst>
    <p:notesMasterId r:id="rId28"/>
  </p:notesMasterIdLst>
  <p:sldIdLst>
    <p:sldId id="326" r:id="rId8"/>
    <p:sldId id="327" r:id="rId9"/>
    <p:sldId id="328" r:id="rId10"/>
    <p:sldId id="329" r:id="rId11"/>
    <p:sldId id="330" r:id="rId12"/>
    <p:sldId id="336" r:id="rId13"/>
    <p:sldId id="337" r:id="rId14"/>
    <p:sldId id="312" r:id="rId15"/>
    <p:sldId id="338" r:id="rId16"/>
    <p:sldId id="280" r:id="rId17"/>
    <p:sldId id="284" r:id="rId18"/>
    <p:sldId id="332" r:id="rId19"/>
    <p:sldId id="322" r:id="rId20"/>
    <p:sldId id="340" r:id="rId21"/>
    <p:sldId id="341" r:id="rId22"/>
    <p:sldId id="342" r:id="rId23"/>
    <p:sldId id="283" r:id="rId24"/>
    <p:sldId id="279" r:id="rId25"/>
    <p:sldId id="331" r:id="rId26"/>
    <p:sldId id="325" r:id="rId2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582"/>
    <a:srgbClr val="76B531"/>
    <a:srgbClr val="EAB200"/>
    <a:srgbClr val="E85652"/>
    <a:srgbClr val="E22E2A"/>
    <a:srgbClr val="FF9900"/>
    <a:srgbClr val="FFE07D"/>
    <a:srgbClr val="EDC945"/>
    <a:srgbClr val="FFDB69"/>
    <a:srgbClr val="EEC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36" autoAdjust="0"/>
    <p:restoredTop sz="95596" autoAdjust="0"/>
  </p:normalViewPr>
  <p:slideViewPr>
    <p:cSldViewPr>
      <p:cViewPr>
        <p:scale>
          <a:sx n="100" d="100"/>
          <a:sy n="100" d="100"/>
        </p:scale>
        <p:origin x="-2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713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ru-RU" sz="1244" dirty="0"/>
              <a:t>Доля </a:t>
            </a:r>
            <a:r>
              <a:rPr lang="ru-RU" sz="1244" dirty="0" smtClean="0"/>
              <a:t>издержек</a:t>
            </a:r>
            <a:endParaRPr lang="en-US" sz="1800" dirty="0"/>
          </a:p>
          <a:p>
            <a:pPr>
              <a:defRPr sz="713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ru-RU" sz="1244" dirty="0"/>
              <a:t> на</a:t>
            </a:r>
            <a:r>
              <a:rPr lang="ru-RU" sz="1244" baseline="0" dirty="0"/>
              <a:t> преодоление</a:t>
            </a:r>
            <a:endParaRPr lang="en-US" sz="1800" baseline="0" dirty="0"/>
          </a:p>
          <a:p>
            <a:pPr>
              <a:defRPr sz="713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ru-RU" sz="1244" baseline="0" dirty="0"/>
              <a:t> барьеров</a:t>
            </a:r>
            <a:endParaRPr lang="ru-RU" sz="1800" dirty="0"/>
          </a:p>
        </c:rich>
      </c:tx>
      <c:layout>
        <c:manualLayout>
          <c:xMode val="edge"/>
          <c:yMode val="edge"/>
          <c:x val="7.8556162247784573E-3"/>
          <c:y val="0.7589897713238226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712433047310725E-2"/>
          <c:y val="7.0352731864143495E-2"/>
          <c:w val="0.92595548493360469"/>
          <c:h val="0.63707751870224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txPr>
              <a:bodyPr/>
              <a:lstStyle/>
              <a:p>
                <a:pPr>
                  <a:defRPr sz="124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0-1 %</c:v>
                </c:pt>
                <c:pt idx="1">
                  <c:v>1-5 %</c:v>
                </c:pt>
                <c:pt idx="2">
                  <c:v>5-10 %</c:v>
                </c:pt>
                <c:pt idx="3">
                  <c:v>10-25 %</c:v>
                </c:pt>
                <c:pt idx="4">
                  <c:v>Более 25 %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0.47003154574132494</c:v>
                </c:pt>
                <c:pt idx="1">
                  <c:v>0.24290220820189273</c:v>
                </c:pt>
                <c:pt idx="2">
                  <c:v>0.1892744479495268</c:v>
                </c:pt>
                <c:pt idx="3">
                  <c:v>5.0473186119873815E-2</c:v>
                </c:pt>
                <c:pt idx="4">
                  <c:v>4.7318611987381701E-2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321280"/>
        <c:axId val="33698880"/>
      </c:barChart>
      <c:catAx>
        <c:axId val="1723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3" baseline="0"/>
            </a:pPr>
            <a:endParaRPr lang="ru-RU"/>
          </a:p>
        </c:txPr>
        <c:crossAx val="33698880"/>
        <c:crosses val="autoZero"/>
        <c:auto val="1"/>
        <c:lblAlgn val="ctr"/>
        <c:lblOffset val="100"/>
        <c:noMultiLvlLbl val="0"/>
      </c:catAx>
      <c:valAx>
        <c:axId val="3369888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72321280"/>
        <c:crosses val="autoZero"/>
        <c:crossBetween val="between"/>
      </c:valAx>
      <c:spPr>
        <a:noFill/>
        <a:ln w="17555">
          <a:noFill/>
        </a:ln>
      </c:spPr>
    </c:plotArea>
    <c:plotVisOnly val="1"/>
    <c:dispBlanksAs val="zero"/>
    <c:showDLblsOverMax val="0"/>
  </c:chart>
  <c:txPr>
    <a:bodyPr/>
    <a:lstStyle/>
    <a:p>
      <a:pPr>
        <a:defRPr sz="124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52AC6-79EC-452C-B373-6192F18403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44950-42BD-4DD0-8DA3-CE0F99670576}">
      <dgm:prSet/>
      <dgm:spPr/>
      <dgm:t>
        <a:bodyPr/>
        <a:lstStyle/>
        <a:p>
          <a:pPr rtl="0"/>
          <a:r>
            <a:rPr lang="ru-RU" dirty="0" smtClean="0"/>
            <a:t>Базовый федеральный закон - № 209-ФЗ «О развитии малого и среднего предпринимательства в РФ»</a:t>
          </a:r>
          <a:endParaRPr lang="ru-RU" dirty="0"/>
        </a:p>
      </dgm:t>
    </dgm:pt>
    <dgm:pt modelId="{BE974AE3-C732-4982-A35E-9EE15D249C63}" type="parTrans" cxnId="{2DAA6938-CAFC-49C8-A813-B955B48514B2}">
      <dgm:prSet/>
      <dgm:spPr/>
      <dgm:t>
        <a:bodyPr/>
        <a:lstStyle/>
        <a:p>
          <a:endParaRPr lang="ru-RU"/>
        </a:p>
      </dgm:t>
    </dgm:pt>
    <dgm:pt modelId="{8442A4D6-A327-4055-87A7-01B5AEAB31F6}" type="sibTrans" cxnId="{2DAA6938-CAFC-49C8-A813-B955B48514B2}">
      <dgm:prSet/>
      <dgm:spPr/>
      <dgm:t>
        <a:bodyPr/>
        <a:lstStyle/>
        <a:p>
          <a:endParaRPr lang="ru-RU"/>
        </a:p>
      </dgm:t>
    </dgm:pt>
    <dgm:pt modelId="{B42D0272-56D5-42CE-8D1C-686AB60F242B}" type="pres">
      <dgm:prSet presAssocID="{93E52AC6-79EC-452C-B373-6192F18403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3AF47-8475-47C0-AD97-B2FEB1784EE5}" type="pres">
      <dgm:prSet presAssocID="{BA844950-42BD-4DD0-8DA3-CE0F99670576}" presName="parentText" presStyleLbl="node1" presStyleIdx="0" presStyleCnt="1" custScaleX="96676" custScaleY="45527" custLinFactNeighborX="-1135" custLinFactNeighborY="-83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A6938-CAFC-49C8-A813-B955B48514B2}" srcId="{93E52AC6-79EC-452C-B373-6192F184033B}" destId="{BA844950-42BD-4DD0-8DA3-CE0F99670576}" srcOrd="0" destOrd="0" parTransId="{BE974AE3-C732-4982-A35E-9EE15D249C63}" sibTransId="{8442A4D6-A327-4055-87A7-01B5AEAB31F6}"/>
    <dgm:cxn modelId="{D9481009-5A90-4B48-AA5E-A3F16E77968E}" type="presOf" srcId="{93E52AC6-79EC-452C-B373-6192F184033B}" destId="{B42D0272-56D5-42CE-8D1C-686AB60F242B}" srcOrd="0" destOrd="0" presId="urn:microsoft.com/office/officeart/2005/8/layout/vList2"/>
    <dgm:cxn modelId="{54BFA4C0-6389-4807-BDF9-AF5DF9E9FF1B}" type="presOf" srcId="{BA844950-42BD-4DD0-8DA3-CE0F99670576}" destId="{7173AF47-8475-47C0-AD97-B2FEB1784EE5}" srcOrd="0" destOrd="0" presId="urn:microsoft.com/office/officeart/2005/8/layout/vList2"/>
    <dgm:cxn modelId="{CD1C045E-F8F7-4979-810A-E706FB73F2B2}" type="presParOf" srcId="{B42D0272-56D5-42CE-8D1C-686AB60F242B}" destId="{7173AF47-8475-47C0-AD97-B2FEB1784E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2DED2-39D3-4912-8DFD-27CC85C5BCD8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2A3A8E7C-AAEC-4AC5-9B93-D7148A52309E}">
      <dgm:prSet phldrT="[Текст]"/>
      <dgm:spPr>
        <a:xfrm>
          <a:off x="211634" y="2236821"/>
          <a:ext cx="814203" cy="63118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gm:t>
    </dgm:pt>
    <dgm:pt modelId="{CE95903F-05B4-42BB-9244-6360CE76A085}" type="parTrans" cxnId="{56E29A47-6E1C-454A-857E-613DC5FBA044}">
      <dgm:prSet/>
      <dgm:spPr/>
      <dgm:t>
        <a:bodyPr/>
        <a:lstStyle/>
        <a:p>
          <a:endParaRPr lang="ru-RU"/>
        </a:p>
      </dgm:t>
    </dgm:pt>
    <dgm:pt modelId="{8CFE2E85-355F-4E31-885B-A7D969E98B11}" type="sibTrans" cxnId="{56E29A47-6E1C-454A-857E-613DC5FBA044}">
      <dgm:prSet/>
      <dgm:spPr/>
      <dgm:t>
        <a:bodyPr/>
        <a:lstStyle/>
        <a:p>
          <a:endParaRPr lang="ru-RU"/>
        </a:p>
      </dgm:t>
    </dgm:pt>
    <dgm:pt modelId="{198AE70E-0766-4F1D-BB99-8929AB1B4103}">
      <dgm:prSet phldrT="[Текст]"/>
      <dgm:spPr>
        <a:xfrm>
          <a:off x="941370" y="1585299"/>
          <a:ext cx="838664" cy="11881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CDEF653-7CDD-4EA4-9407-9C472370D32E}" type="parTrans" cxnId="{F2C86FDF-9A35-45EE-83C6-33F35F4FD753}">
      <dgm:prSet/>
      <dgm:spPr/>
      <dgm:t>
        <a:bodyPr/>
        <a:lstStyle/>
        <a:p>
          <a:endParaRPr lang="ru-RU"/>
        </a:p>
      </dgm:t>
    </dgm:pt>
    <dgm:pt modelId="{7F981085-DCDD-4469-BEE8-9A6279C2F04B}" type="sibTrans" cxnId="{F2C86FDF-9A35-45EE-83C6-33F35F4FD753}">
      <dgm:prSet/>
      <dgm:spPr/>
      <dgm:t>
        <a:bodyPr/>
        <a:lstStyle/>
        <a:p>
          <a:endParaRPr lang="ru-RU"/>
        </a:p>
      </dgm:t>
    </dgm:pt>
    <dgm:pt modelId="{3EA3505D-06D3-466C-B76E-30C04674AE7D}">
      <dgm:prSet phldrT="[Текст]"/>
      <dgm:spPr>
        <a:xfrm>
          <a:off x="1897548" y="873860"/>
          <a:ext cx="838664" cy="15178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F372AE-160D-4C0A-ABE4-B0CEA4723CE0}" type="parTrans" cxnId="{44455591-42BC-4901-A75A-915957FB4248}">
      <dgm:prSet/>
      <dgm:spPr/>
      <dgm:t>
        <a:bodyPr/>
        <a:lstStyle/>
        <a:p>
          <a:endParaRPr lang="ru-RU"/>
        </a:p>
      </dgm:t>
    </dgm:pt>
    <dgm:pt modelId="{F5C99F2B-17CF-4845-BAD8-B9DA109D187D}" type="sibTrans" cxnId="{44455591-42BC-4901-A75A-915957FB4248}">
      <dgm:prSet/>
      <dgm:spPr/>
      <dgm:t>
        <a:bodyPr/>
        <a:lstStyle/>
        <a:p>
          <a:endParaRPr lang="ru-RU"/>
        </a:p>
      </dgm:t>
    </dgm:pt>
    <dgm:pt modelId="{CCE98AE6-36C1-4ABC-82B8-892754CE5179}" type="pres">
      <dgm:prSet presAssocID="{CDD2DED2-39D3-4912-8DFD-27CC85C5BCD8}" presName="arrowDiagram" presStyleCnt="0">
        <dgm:presLayoutVars>
          <dgm:chMax val="5"/>
          <dgm:dir/>
          <dgm:resizeHandles val="exact"/>
        </dgm:presLayoutVars>
      </dgm:prSet>
      <dgm:spPr/>
    </dgm:pt>
    <dgm:pt modelId="{BC5234D8-6FEA-4142-8B2A-531A709916A2}" type="pres">
      <dgm:prSet presAssocID="{CDD2DED2-39D3-4912-8DFD-27CC85C5BCD8}" presName="arrow" presStyleLbl="bgShp" presStyleIdx="0" presStyleCnt="1" custScaleY="137379"/>
      <dgm:spPr>
        <a:xfrm>
          <a:off x="0" y="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7001F4A-63F1-467B-A604-8A2E89239E29}" type="pres">
      <dgm:prSet presAssocID="{CDD2DED2-39D3-4912-8DFD-27CC85C5BCD8}" presName="arrowDiagram3" presStyleCnt="0"/>
      <dgm:spPr/>
    </dgm:pt>
    <dgm:pt modelId="{49524811-9E0B-4D07-98F8-4C014E5DDA7F}" type="pres">
      <dgm:prSet presAssocID="{2A3A8E7C-AAEC-4AC5-9B93-D7148A52309E}" presName="bullet3a" presStyleLbl="node1" presStyleIdx="0" presStyleCnt="3" custLinFactY="98882" custLinFactNeighborX="-34116" custLinFactNeighborY="100000"/>
      <dgm:spPr>
        <a:xfrm>
          <a:off x="412797" y="209629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9AD3935-C9BE-4769-91E3-EC58B6F1750C}" type="pres">
      <dgm:prSet presAssocID="{2A3A8E7C-AAEC-4AC5-9B93-D7148A52309E}" presName="textBox3a" presStyleLbl="revTx" presStyleIdx="0" presStyleCnt="3" custLinFactNeighborX="-34093" custLinFactNeighborY="43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0BD1F-CD15-42D9-837F-C4E31B1C6F3C}" type="pres">
      <dgm:prSet presAssocID="{198AE70E-0766-4F1D-BB99-8929AB1B4103}" presName="bullet3b" presStyleLbl="node1" presStyleIdx="1" presStyleCnt="3" custLinFactNeighborX="-64678" custLinFactNeighborY="26427"/>
      <dgm:spPr>
        <a:xfrm>
          <a:off x="1139540" y="136538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BA88991-AF70-477D-AC2A-088F57E86720}" type="pres">
      <dgm:prSet presAssocID="{198AE70E-0766-4F1D-BB99-8929AB1B4103}" presName="textBox3b" presStyleLbl="revTx" presStyleIdx="1" presStyleCnt="3" custAng="0" custLinFactNeighborX="-46087" custLinFactNeighborY="15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8A4B-A3B1-4EA8-9537-025C42425E57}" type="pres">
      <dgm:prSet presAssocID="{3EA3505D-06D3-466C-B76E-30C04674AE7D}" presName="bullet3c" presStyleLbl="node1" presStyleIdx="2" presStyleCnt="3" custLinFactY="-56838" custLinFactNeighborX="82467" custLinFactNeighborY="-100000"/>
      <dgm:spPr>
        <a:xfrm>
          <a:off x="2397544" y="60450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D30517B-73BC-4E31-828C-977937893531}" type="pres">
      <dgm:prSet presAssocID="{3EA3505D-06D3-466C-B76E-30C04674AE7D}" presName="textBox3c" presStyleLbl="revTx" presStyleIdx="2" presStyleCnt="3" custLinFactNeighborX="-50825" custLinFactNeighborY="-1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4E8E6-C012-4DE9-B346-412CD0F82169}" type="presOf" srcId="{2A3A8E7C-AAEC-4AC5-9B93-D7148A52309E}" destId="{A9AD3935-C9BE-4769-91E3-EC58B6F1750C}" srcOrd="0" destOrd="0" presId="urn:microsoft.com/office/officeart/2005/8/layout/arrow2"/>
    <dgm:cxn modelId="{27CDF77B-0ED9-42E8-B1DC-D577AC65BAA2}" type="presOf" srcId="{198AE70E-0766-4F1D-BB99-8929AB1B4103}" destId="{0BA88991-AF70-477D-AC2A-088F57E86720}" srcOrd="0" destOrd="0" presId="urn:microsoft.com/office/officeart/2005/8/layout/arrow2"/>
    <dgm:cxn modelId="{44455591-42BC-4901-A75A-915957FB4248}" srcId="{CDD2DED2-39D3-4912-8DFD-27CC85C5BCD8}" destId="{3EA3505D-06D3-466C-B76E-30C04674AE7D}" srcOrd="2" destOrd="0" parTransId="{06F372AE-160D-4C0A-ABE4-B0CEA4723CE0}" sibTransId="{F5C99F2B-17CF-4845-BAD8-B9DA109D187D}"/>
    <dgm:cxn modelId="{460DFBD2-8C88-4EB1-A5DD-4D91B3F24870}" type="presOf" srcId="{CDD2DED2-39D3-4912-8DFD-27CC85C5BCD8}" destId="{CCE98AE6-36C1-4ABC-82B8-892754CE5179}" srcOrd="0" destOrd="0" presId="urn:microsoft.com/office/officeart/2005/8/layout/arrow2"/>
    <dgm:cxn modelId="{56E29A47-6E1C-454A-857E-613DC5FBA044}" srcId="{CDD2DED2-39D3-4912-8DFD-27CC85C5BCD8}" destId="{2A3A8E7C-AAEC-4AC5-9B93-D7148A52309E}" srcOrd="0" destOrd="0" parTransId="{CE95903F-05B4-42BB-9244-6360CE76A085}" sibTransId="{8CFE2E85-355F-4E31-885B-A7D969E98B11}"/>
    <dgm:cxn modelId="{F2C86FDF-9A35-45EE-83C6-33F35F4FD753}" srcId="{CDD2DED2-39D3-4912-8DFD-27CC85C5BCD8}" destId="{198AE70E-0766-4F1D-BB99-8929AB1B4103}" srcOrd="1" destOrd="0" parTransId="{9CDEF653-7CDD-4EA4-9407-9C472370D32E}" sibTransId="{7F981085-DCDD-4469-BEE8-9A6279C2F04B}"/>
    <dgm:cxn modelId="{7CDE7546-D874-4846-AD55-82F29AA071FF}" type="presOf" srcId="{3EA3505D-06D3-466C-B76E-30C04674AE7D}" destId="{2D30517B-73BC-4E31-828C-977937893531}" srcOrd="0" destOrd="0" presId="urn:microsoft.com/office/officeart/2005/8/layout/arrow2"/>
    <dgm:cxn modelId="{2F9D6FC0-4009-48F7-8027-8ADE9734C244}" type="presParOf" srcId="{CCE98AE6-36C1-4ABC-82B8-892754CE5179}" destId="{BC5234D8-6FEA-4142-8B2A-531A709916A2}" srcOrd="0" destOrd="0" presId="urn:microsoft.com/office/officeart/2005/8/layout/arrow2"/>
    <dgm:cxn modelId="{DDCCEF25-6B64-4B44-9482-9686180958B4}" type="presParOf" srcId="{CCE98AE6-36C1-4ABC-82B8-892754CE5179}" destId="{B7001F4A-63F1-467B-A604-8A2E89239E29}" srcOrd="1" destOrd="0" presId="urn:microsoft.com/office/officeart/2005/8/layout/arrow2"/>
    <dgm:cxn modelId="{435A5873-C918-4F51-A8E7-863A1AB6318B}" type="presParOf" srcId="{B7001F4A-63F1-467B-A604-8A2E89239E29}" destId="{49524811-9E0B-4D07-98F8-4C014E5DDA7F}" srcOrd="0" destOrd="0" presId="urn:microsoft.com/office/officeart/2005/8/layout/arrow2"/>
    <dgm:cxn modelId="{66E31C10-9795-457E-862B-798B3055293F}" type="presParOf" srcId="{B7001F4A-63F1-467B-A604-8A2E89239E29}" destId="{A9AD3935-C9BE-4769-91E3-EC58B6F1750C}" srcOrd="1" destOrd="0" presId="urn:microsoft.com/office/officeart/2005/8/layout/arrow2"/>
    <dgm:cxn modelId="{1554B50A-0322-4DA6-8A82-1DBC91E98F4A}" type="presParOf" srcId="{B7001F4A-63F1-467B-A604-8A2E89239E29}" destId="{0A60BD1F-CD15-42D9-837F-C4E31B1C6F3C}" srcOrd="2" destOrd="0" presId="urn:microsoft.com/office/officeart/2005/8/layout/arrow2"/>
    <dgm:cxn modelId="{309FD691-44C7-4A6C-BE95-9A6DCF348079}" type="presParOf" srcId="{B7001F4A-63F1-467B-A604-8A2E89239E29}" destId="{0BA88991-AF70-477D-AC2A-088F57E86720}" srcOrd="3" destOrd="0" presId="urn:microsoft.com/office/officeart/2005/8/layout/arrow2"/>
    <dgm:cxn modelId="{8B626BDD-5F35-4BE5-AB54-31ACD3168899}" type="presParOf" srcId="{B7001F4A-63F1-467B-A604-8A2E89239E29}" destId="{33EC8A4B-A3B1-4EA8-9537-025C42425E57}" srcOrd="4" destOrd="0" presId="urn:microsoft.com/office/officeart/2005/8/layout/arrow2"/>
    <dgm:cxn modelId="{D6EDE26E-9F17-4A53-93F0-8E75A2604358}" type="presParOf" srcId="{B7001F4A-63F1-467B-A604-8A2E89239E29}" destId="{2D30517B-73BC-4E31-828C-97793789353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057749-BA4B-489F-9DAB-A72BD753A17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94E2D-5837-42AD-9BE3-2458C44488A6}">
      <dgm:prSet/>
      <dgm:spPr/>
      <dgm:t>
        <a:bodyPr/>
        <a:lstStyle/>
        <a:p>
          <a:pPr rtl="0"/>
          <a:r>
            <a:rPr lang="ru-RU" dirty="0" smtClean="0"/>
            <a:t>Единый налог на вмененный доход (ЕНВД)  </a:t>
          </a:r>
          <a:endParaRPr lang="ru-RU" dirty="0"/>
        </a:p>
      </dgm:t>
    </dgm:pt>
    <dgm:pt modelId="{9A7EC745-DA9A-45F8-A932-93F1BF6C04CE}" type="parTrans" cxnId="{936B1877-3620-46B9-BF1B-A6B4B841D009}">
      <dgm:prSet/>
      <dgm:spPr/>
      <dgm:t>
        <a:bodyPr/>
        <a:lstStyle/>
        <a:p>
          <a:endParaRPr lang="ru-RU"/>
        </a:p>
      </dgm:t>
    </dgm:pt>
    <dgm:pt modelId="{F06DFAD4-CF81-4F5B-AA27-1E07BFFE072C}" type="sibTrans" cxnId="{936B1877-3620-46B9-BF1B-A6B4B841D009}">
      <dgm:prSet/>
      <dgm:spPr/>
      <dgm:t>
        <a:bodyPr/>
        <a:lstStyle/>
        <a:p>
          <a:endParaRPr lang="ru-RU"/>
        </a:p>
      </dgm:t>
    </dgm:pt>
    <dgm:pt modelId="{655B8C38-897E-4A4F-85D1-1AA39E291B96}">
      <dgm:prSet/>
      <dgm:spPr/>
      <dgm:t>
        <a:bodyPr/>
        <a:lstStyle/>
        <a:p>
          <a:pPr rtl="0"/>
          <a:r>
            <a:rPr lang="ru-RU" dirty="0" smtClean="0"/>
            <a:t>Упрощенная система налогообложения («доходы») – 6%  </a:t>
          </a:r>
          <a:endParaRPr lang="ru-RU" dirty="0"/>
        </a:p>
      </dgm:t>
    </dgm:pt>
    <dgm:pt modelId="{67471B6B-EEF7-4CE7-847B-B8B5E2D27C7F}" type="parTrans" cxnId="{5FB3B1D7-D40F-49D2-90E7-88FF2D8C7924}">
      <dgm:prSet/>
      <dgm:spPr/>
      <dgm:t>
        <a:bodyPr/>
        <a:lstStyle/>
        <a:p>
          <a:endParaRPr lang="ru-RU"/>
        </a:p>
      </dgm:t>
    </dgm:pt>
    <dgm:pt modelId="{9F77893B-4B15-41A7-93E7-264FDA181B23}" type="sibTrans" cxnId="{5FB3B1D7-D40F-49D2-90E7-88FF2D8C7924}">
      <dgm:prSet/>
      <dgm:spPr/>
      <dgm:t>
        <a:bodyPr/>
        <a:lstStyle/>
        <a:p>
          <a:endParaRPr lang="ru-RU"/>
        </a:p>
      </dgm:t>
    </dgm:pt>
    <dgm:pt modelId="{E2D2BD72-F0B9-4DA4-8C98-07DB10FDC71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34,5%</a:t>
          </a:r>
          <a:endParaRPr lang="ru-RU" dirty="0">
            <a:solidFill>
              <a:schemeClr val="bg1"/>
            </a:solidFill>
          </a:endParaRPr>
        </a:p>
      </dgm:t>
    </dgm:pt>
    <dgm:pt modelId="{FBEC1404-8094-490F-990C-915754B66F91}" type="parTrans" cxnId="{ECE9A605-94F9-44B0-ADC2-BC8DED6BE67D}">
      <dgm:prSet/>
      <dgm:spPr/>
      <dgm:t>
        <a:bodyPr/>
        <a:lstStyle/>
        <a:p>
          <a:endParaRPr lang="ru-RU"/>
        </a:p>
      </dgm:t>
    </dgm:pt>
    <dgm:pt modelId="{F032228C-74B0-4068-8B8D-004EC227E16A}" type="sibTrans" cxnId="{ECE9A605-94F9-44B0-ADC2-BC8DED6BE67D}">
      <dgm:prSet/>
      <dgm:spPr/>
      <dgm:t>
        <a:bodyPr/>
        <a:lstStyle/>
        <a:p>
          <a:endParaRPr lang="ru-RU"/>
        </a:p>
      </dgm:t>
    </dgm:pt>
    <dgm:pt modelId="{B5F50FD0-AC7A-4035-9593-984A9D8033AB}">
      <dgm:prSet/>
      <dgm:spPr/>
      <dgm:t>
        <a:bodyPr/>
        <a:lstStyle/>
        <a:p>
          <a:pPr rtl="0"/>
          <a:r>
            <a:rPr lang="ru-RU" dirty="0" smtClean="0"/>
            <a:t>Упрощенная система налогообложения («доходы минус расходы») – 15%  </a:t>
          </a:r>
          <a:endParaRPr lang="ru-RU" dirty="0"/>
        </a:p>
      </dgm:t>
    </dgm:pt>
    <dgm:pt modelId="{1DC5E318-28DF-4CBE-9245-62B489E479B4}" type="parTrans" cxnId="{4B639E78-39A6-48CB-BAAB-7E3AF13C5338}">
      <dgm:prSet/>
      <dgm:spPr/>
      <dgm:t>
        <a:bodyPr/>
        <a:lstStyle/>
        <a:p>
          <a:endParaRPr lang="ru-RU"/>
        </a:p>
      </dgm:t>
    </dgm:pt>
    <dgm:pt modelId="{35F8BBA3-3888-413A-8038-F333444CF770}" type="sibTrans" cxnId="{4B639E78-39A6-48CB-BAAB-7E3AF13C5338}">
      <dgm:prSet/>
      <dgm:spPr/>
      <dgm:t>
        <a:bodyPr/>
        <a:lstStyle/>
        <a:p>
          <a:endParaRPr lang="ru-RU"/>
        </a:p>
      </dgm:t>
    </dgm:pt>
    <dgm:pt modelId="{68214C27-8208-4CFA-8EFF-3B48BB20B43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17,1%</a:t>
          </a:r>
          <a:endParaRPr lang="ru-RU" dirty="0">
            <a:solidFill>
              <a:schemeClr val="bg1"/>
            </a:solidFill>
          </a:endParaRPr>
        </a:p>
      </dgm:t>
    </dgm:pt>
    <dgm:pt modelId="{74A56B6A-55DC-45A1-A81D-ED709FCC6130}" type="parTrans" cxnId="{3E057051-B9F3-4B91-ABAC-D2089F037999}">
      <dgm:prSet/>
      <dgm:spPr/>
      <dgm:t>
        <a:bodyPr/>
        <a:lstStyle/>
        <a:p>
          <a:endParaRPr lang="ru-RU"/>
        </a:p>
      </dgm:t>
    </dgm:pt>
    <dgm:pt modelId="{8FE6861E-6C43-45AC-80AF-FA3F68B64EEE}" type="sibTrans" cxnId="{3E057051-B9F3-4B91-ABAC-D2089F037999}">
      <dgm:prSet/>
      <dgm:spPr/>
      <dgm:t>
        <a:bodyPr/>
        <a:lstStyle/>
        <a:p>
          <a:endParaRPr lang="ru-RU"/>
        </a:p>
      </dgm:t>
    </dgm:pt>
    <dgm:pt modelId="{43962071-3400-4C1D-A492-81C71F9522FC}">
      <dgm:prSet/>
      <dgm:spPr/>
      <dgm:t>
        <a:bodyPr/>
        <a:lstStyle/>
        <a:p>
          <a:pPr rtl="0"/>
          <a:r>
            <a:rPr lang="ru-RU" dirty="0" smtClean="0"/>
            <a:t>Общая система налогообложения  </a:t>
          </a:r>
          <a:endParaRPr lang="ru-RU" dirty="0"/>
        </a:p>
      </dgm:t>
    </dgm:pt>
    <dgm:pt modelId="{C2D4104C-D2F8-46EE-B64D-BBB523E678E2}" type="parTrans" cxnId="{171DB07D-6110-43AA-98D1-0680DBC1F64C}">
      <dgm:prSet/>
      <dgm:spPr/>
      <dgm:t>
        <a:bodyPr/>
        <a:lstStyle/>
        <a:p>
          <a:endParaRPr lang="ru-RU"/>
        </a:p>
      </dgm:t>
    </dgm:pt>
    <dgm:pt modelId="{D0C150A6-B83E-4998-936F-8095A11AA755}" type="sibTrans" cxnId="{171DB07D-6110-43AA-98D1-0680DBC1F64C}">
      <dgm:prSet/>
      <dgm:spPr/>
      <dgm:t>
        <a:bodyPr/>
        <a:lstStyle/>
        <a:p>
          <a:endParaRPr lang="ru-RU"/>
        </a:p>
      </dgm:t>
    </dgm:pt>
    <dgm:pt modelId="{631A9812-27E1-4546-B27E-CFEBB8B2E7A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7,7%</a:t>
          </a:r>
          <a:endParaRPr lang="ru-RU" dirty="0">
            <a:solidFill>
              <a:schemeClr val="bg1"/>
            </a:solidFill>
          </a:endParaRPr>
        </a:p>
      </dgm:t>
    </dgm:pt>
    <dgm:pt modelId="{8B63B32F-37A7-40F4-A5EA-02E7198C1F1D}" type="parTrans" cxnId="{FCF19FB8-CF2D-43CB-818E-06D1BA675E9E}">
      <dgm:prSet/>
      <dgm:spPr/>
      <dgm:t>
        <a:bodyPr/>
        <a:lstStyle/>
        <a:p>
          <a:endParaRPr lang="ru-RU"/>
        </a:p>
      </dgm:t>
    </dgm:pt>
    <dgm:pt modelId="{52BA3BD0-CC0B-4993-8A3C-1E2B9E0D6EBC}" type="sibTrans" cxnId="{FCF19FB8-CF2D-43CB-818E-06D1BA675E9E}">
      <dgm:prSet/>
      <dgm:spPr/>
      <dgm:t>
        <a:bodyPr/>
        <a:lstStyle/>
        <a:p>
          <a:endParaRPr lang="ru-RU"/>
        </a:p>
      </dgm:t>
    </dgm:pt>
    <dgm:pt modelId="{E928F78B-065B-4BCC-AEB7-84A8A031D955}">
      <dgm:prSet/>
      <dgm:spPr/>
      <dgm:t>
        <a:bodyPr/>
        <a:lstStyle/>
        <a:p>
          <a:pPr rtl="0"/>
          <a:r>
            <a:rPr lang="ru-RU" dirty="0" smtClean="0"/>
            <a:t>Патентная система налогообложения  </a:t>
          </a:r>
          <a:endParaRPr lang="ru-RU" dirty="0"/>
        </a:p>
      </dgm:t>
    </dgm:pt>
    <dgm:pt modelId="{0BBE89C9-5C09-4789-9667-1992441A4DE7}" type="parTrans" cxnId="{E45C977A-4658-45A0-9E48-90840C9690C4}">
      <dgm:prSet/>
      <dgm:spPr/>
      <dgm:t>
        <a:bodyPr/>
        <a:lstStyle/>
        <a:p>
          <a:endParaRPr lang="ru-RU"/>
        </a:p>
      </dgm:t>
    </dgm:pt>
    <dgm:pt modelId="{33501828-FF46-4CF7-8326-5760C3B65934}" type="sibTrans" cxnId="{E45C977A-4658-45A0-9E48-90840C9690C4}">
      <dgm:prSet/>
      <dgm:spPr/>
      <dgm:t>
        <a:bodyPr/>
        <a:lstStyle/>
        <a:p>
          <a:endParaRPr lang="ru-RU"/>
        </a:p>
      </dgm:t>
    </dgm:pt>
    <dgm:pt modelId="{404A267D-AE5B-4FE7-8CF9-5CE2FECF2FB7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4,6%</a:t>
          </a:r>
          <a:endParaRPr lang="ru-RU" dirty="0">
            <a:solidFill>
              <a:schemeClr val="bg1"/>
            </a:solidFill>
          </a:endParaRPr>
        </a:p>
      </dgm:t>
    </dgm:pt>
    <dgm:pt modelId="{F45B893B-A907-419D-9139-B63400130C2A}" type="parTrans" cxnId="{DF1448CA-2D33-40B0-BE1E-55F4019A5241}">
      <dgm:prSet/>
      <dgm:spPr/>
      <dgm:t>
        <a:bodyPr/>
        <a:lstStyle/>
        <a:p>
          <a:endParaRPr lang="ru-RU"/>
        </a:p>
      </dgm:t>
    </dgm:pt>
    <dgm:pt modelId="{B11032FD-D1CF-45A0-A999-3F7626802073}" type="sibTrans" cxnId="{DF1448CA-2D33-40B0-BE1E-55F4019A5241}">
      <dgm:prSet/>
      <dgm:spPr/>
      <dgm:t>
        <a:bodyPr/>
        <a:lstStyle/>
        <a:p>
          <a:endParaRPr lang="ru-RU"/>
        </a:p>
      </dgm:t>
    </dgm:pt>
    <dgm:pt modelId="{2F28272D-22EF-4276-B099-50640158E69C}">
      <dgm:prSet/>
      <dgm:spPr/>
      <dgm:t>
        <a:bodyPr/>
        <a:lstStyle/>
        <a:p>
          <a:pPr rtl="0"/>
          <a:r>
            <a:rPr lang="ru-RU" dirty="0" smtClean="0"/>
            <a:t>Единый сельскохозяйственный налог  </a:t>
          </a:r>
          <a:endParaRPr lang="ru-RU" dirty="0"/>
        </a:p>
      </dgm:t>
    </dgm:pt>
    <dgm:pt modelId="{7AB4F7D9-27C6-4EF1-AD99-CBF9B605FB63}" type="parTrans" cxnId="{614234ED-9246-47B3-8584-C4FBBE93AD8A}">
      <dgm:prSet/>
      <dgm:spPr/>
      <dgm:t>
        <a:bodyPr/>
        <a:lstStyle/>
        <a:p>
          <a:endParaRPr lang="ru-RU"/>
        </a:p>
      </dgm:t>
    </dgm:pt>
    <dgm:pt modelId="{0E8E2609-25F4-42CC-A17C-0DC27BC6A7C9}" type="sibTrans" cxnId="{614234ED-9246-47B3-8584-C4FBBE93AD8A}">
      <dgm:prSet/>
      <dgm:spPr/>
      <dgm:t>
        <a:bodyPr/>
        <a:lstStyle/>
        <a:p>
          <a:endParaRPr lang="ru-RU"/>
        </a:p>
      </dgm:t>
    </dgm:pt>
    <dgm:pt modelId="{34D7ABDA-EB3D-4914-B055-6E5F46F1F14B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1,6%</a:t>
          </a:r>
          <a:endParaRPr lang="ru-RU" dirty="0">
            <a:solidFill>
              <a:schemeClr val="bg1"/>
            </a:solidFill>
          </a:endParaRPr>
        </a:p>
      </dgm:t>
    </dgm:pt>
    <dgm:pt modelId="{0F72F307-E38E-4CE1-8004-45C8CECB8629}" type="parTrans" cxnId="{95FD6BAE-B0EE-4A50-9741-D789E4BA3687}">
      <dgm:prSet/>
      <dgm:spPr/>
      <dgm:t>
        <a:bodyPr/>
        <a:lstStyle/>
        <a:p>
          <a:endParaRPr lang="ru-RU"/>
        </a:p>
      </dgm:t>
    </dgm:pt>
    <dgm:pt modelId="{A6C30AAA-8D17-4B8F-B60E-4A15FF49051A}" type="sibTrans" cxnId="{95FD6BAE-B0EE-4A50-9741-D789E4BA3687}">
      <dgm:prSet/>
      <dgm:spPr/>
      <dgm:t>
        <a:bodyPr/>
        <a:lstStyle/>
        <a:p>
          <a:endParaRPr lang="ru-RU"/>
        </a:p>
      </dgm:t>
    </dgm:pt>
    <dgm:pt modelId="{476DE0B2-E891-49D0-BFD4-09A55D1849B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34,5%</a:t>
          </a:r>
          <a:endParaRPr lang="ru-RU" dirty="0">
            <a:solidFill>
              <a:schemeClr val="bg1"/>
            </a:solidFill>
          </a:endParaRPr>
        </a:p>
      </dgm:t>
    </dgm:pt>
    <dgm:pt modelId="{18F3BCBB-63B0-4F81-B023-5C9C2327D860}" type="sibTrans" cxnId="{686A4D72-665C-41FF-99A3-7F8FD774AD4D}">
      <dgm:prSet/>
      <dgm:spPr/>
      <dgm:t>
        <a:bodyPr/>
        <a:lstStyle/>
        <a:p>
          <a:endParaRPr lang="ru-RU"/>
        </a:p>
      </dgm:t>
    </dgm:pt>
    <dgm:pt modelId="{851A7A36-DA67-4D65-BA9C-694EC1AEB54A}" type="parTrans" cxnId="{686A4D72-665C-41FF-99A3-7F8FD774AD4D}">
      <dgm:prSet/>
      <dgm:spPr/>
      <dgm:t>
        <a:bodyPr/>
        <a:lstStyle/>
        <a:p>
          <a:endParaRPr lang="ru-RU"/>
        </a:p>
      </dgm:t>
    </dgm:pt>
    <dgm:pt modelId="{E730344C-2BAA-439B-87C8-506834015589}" type="pres">
      <dgm:prSet presAssocID="{71057749-BA4B-489F-9DAB-A72BD753A1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EB43E-A7CF-401E-A5CE-DD8281E00298}" type="pres">
      <dgm:prSet presAssocID="{4FD94E2D-5837-42AD-9BE3-2458C44488A6}" presName="linNode" presStyleCnt="0"/>
      <dgm:spPr/>
    </dgm:pt>
    <dgm:pt modelId="{DC945263-BE7B-43C5-8321-4461EC7E94CC}" type="pres">
      <dgm:prSet presAssocID="{4FD94E2D-5837-42AD-9BE3-2458C44488A6}" presName="parentText" presStyleLbl="node1" presStyleIdx="0" presStyleCnt="6" custScaleX="208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2CFDF-CFEF-45C8-9364-3ED4BFB93447}" type="pres">
      <dgm:prSet presAssocID="{4FD94E2D-5837-42AD-9BE3-2458C44488A6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CE0F9-C958-42D1-AEBA-6F5BB22D707D}" type="pres">
      <dgm:prSet presAssocID="{F06DFAD4-CF81-4F5B-AA27-1E07BFFE072C}" presName="sp" presStyleCnt="0"/>
      <dgm:spPr/>
    </dgm:pt>
    <dgm:pt modelId="{6CDF6DFC-9027-4CFB-B825-8890D32A65D5}" type="pres">
      <dgm:prSet presAssocID="{655B8C38-897E-4A4F-85D1-1AA39E291B96}" presName="linNode" presStyleCnt="0"/>
      <dgm:spPr/>
    </dgm:pt>
    <dgm:pt modelId="{925B1BD0-7ED5-4E8C-A421-451A40186B99}" type="pres">
      <dgm:prSet presAssocID="{655B8C38-897E-4A4F-85D1-1AA39E291B96}" presName="parentText" presStyleLbl="node1" presStyleIdx="1" presStyleCnt="6" custScaleX="209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76E56-4D0B-4F87-B7E1-11B633F29E44}" type="pres">
      <dgm:prSet presAssocID="{655B8C38-897E-4A4F-85D1-1AA39E291B96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B7AE7-DAB3-4DB3-9969-F59494B9CAE5}" type="pres">
      <dgm:prSet presAssocID="{9F77893B-4B15-41A7-93E7-264FDA181B23}" presName="sp" presStyleCnt="0"/>
      <dgm:spPr/>
    </dgm:pt>
    <dgm:pt modelId="{2C2526E6-8C1E-4D63-BD8B-D0E23E519DDC}" type="pres">
      <dgm:prSet presAssocID="{B5F50FD0-AC7A-4035-9593-984A9D8033AB}" presName="linNode" presStyleCnt="0"/>
      <dgm:spPr/>
    </dgm:pt>
    <dgm:pt modelId="{B65A67EC-507F-45D8-803B-06990DC76878}" type="pres">
      <dgm:prSet presAssocID="{B5F50FD0-AC7A-4035-9593-984A9D8033AB}" presName="parentText" presStyleLbl="node1" presStyleIdx="2" presStyleCnt="6" custScaleX="2096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7F81B-EC5F-4D87-BAED-390DD6CC2872}" type="pres">
      <dgm:prSet presAssocID="{B5F50FD0-AC7A-4035-9593-984A9D8033A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422AC-F2ED-4581-B1CB-024EDD9AB901}" type="pres">
      <dgm:prSet presAssocID="{35F8BBA3-3888-413A-8038-F333444CF770}" presName="sp" presStyleCnt="0"/>
      <dgm:spPr/>
    </dgm:pt>
    <dgm:pt modelId="{29F42C3E-F4BC-4D60-BC0B-0274D8E8B8CC}" type="pres">
      <dgm:prSet presAssocID="{43962071-3400-4C1D-A492-81C71F9522FC}" presName="linNode" presStyleCnt="0"/>
      <dgm:spPr/>
    </dgm:pt>
    <dgm:pt modelId="{1FFCD895-C2A9-4C8E-A25C-7A1C9B1A9936}" type="pres">
      <dgm:prSet presAssocID="{43962071-3400-4C1D-A492-81C71F9522FC}" presName="parentText" presStyleLbl="node1" presStyleIdx="3" presStyleCnt="6" custScaleX="2096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320A9-86BE-4CC9-B71B-D8126E15DF7F}" type="pres">
      <dgm:prSet presAssocID="{43962071-3400-4C1D-A492-81C71F9522FC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121BB-44D5-445A-A8A4-ABEAD5E030BC}" type="pres">
      <dgm:prSet presAssocID="{D0C150A6-B83E-4998-936F-8095A11AA755}" presName="sp" presStyleCnt="0"/>
      <dgm:spPr/>
    </dgm:pt>
    <dgm:pt modelId="{3E21DDF1-1528-4409-95F9-B6B700354FDD}" type="pres">
      <dgm:prSet presAssocID="{E928F78B-065B-4BCC-AEB7-84A8A031D955}" presName="linNode" presStyleCnt="0"/>
      <dgm:spPr/>
    </dgm:pt>
    <dgm:pt modelId="{E95E26EF-3B4B-443D-90C0-345EBBEB0A16}" type="pres">
      <dgm:prSet presAssocID="{E928F78B-065B-4BCC-AEB7-84A8A031D955}" presName="parentText" presStyleLbl="node1" presStyleIdx="4" presStyleCnt="6" custScaleX="209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85AF1-5BC1-4054-A7CE-35080BE46F4C}" type="pres">
      <dgm:prSet presAssocID="{E928F78B-065B-4BCC-AEB7-84A8A031D95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57786-5FBC-441D-9459-61CF8AE39105}" type="pres">
      <dgm:prSet presAssocID="{33501828-FF46-4CF7-8326-5760C3B65934}" presName="sp" presStyleCnt="0"/>
      <dgm:spPr/>
    </dgm:pt>
    <dgm:pt modelId="{6EB4AF3E-301A-4B61-9E32-A17BADC08537}" type="pres">
      <dgm:prSet presAssocID="{2F28272D-22EF-4276-B099-50640158E69C}" presName="linNode" presStyleCnt="0"/>
      <dgm:spPr/>
    </dgm:pt>
    <dgm:pt modelId="{BFCD3978-E31E-42A0-A429-74B4D001302E}" type="pres">
      <dgm:prSet presAssocID="{2F28272D-22EF-4276-B099-50640158E69C}" presName="parentText" presStyleLbl="node1" presStyleIdx="5" presStyleCnt="6" custScaleX="2086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019-4409-457C-A496-70441FD1AA7C}" type="pres">
      <dgm:prSet presAssocID="{2F28272D-22EF-4276-B099-50640158E69C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D21E3-FA0A-4047-875C-4EC50B19D0AC}" type="presOf" srcId="{B5F50FD0-AC7A-4035-9593-984A9D8033AB}" destId="{B65A67EC-507F-45D8-803B-06990DC76878}" srcOrd="0" destOrd="0" presId="urn:microsoft.com/office/officeart/2005/8/layout/vList5"/>
    <dgm:cxn modelId="{ECE9A605-94F9-44B0-ADC2-BC8DED6BE67D}" srcId="{655B8C38-897E-4A4F-85D1-1AA39E291B96}" destId="{E2D2BD72-F0B9-4DA4-8C98-07DB10FDC71B}" srcOrd="0" destOrd="0" parTransId="{FBEC1404-8094-490F-990C-915754B66F91}" sibTransId="{F032228C-74B0-4068-8B8D-004EC227E16A}"/>
    <dgm:cxn modelId="{E45C977A-4658-45A0-9E48-90840C9690C4}" srcId="{71057749-BA4B-489F-9DAB-A72BD753A17B}" destId="{E928F78B-065B-4BCC-AEB7-84A8A031D955}" srcOrd="4" destOrd="0" parTransId="{0BBE89C9-5C09-4789-9667-1992441A4DE7}" sibTransId="{33501828-FF46-4CF7-8326-5760C3B65934}"/>
    <dgm:cxn modelId="{B3059F29-28F0-4A0C-B50C-4D85874069E9}" type="presOf" srcId="{476DE0B2-E891-49D0-BFD4-09A55D1849BA}" destId="{B702CFDF-CFEF-45C8-9364-3ED4BFB93447}" srcOrd="0" destOrd="0" presId="urn:microsoft.com/office/officeart/2005/8/layout/vList5"/>
    <dgm:cxn modelId="{171DB07D-6110-43AA-98D1-0680DBC1F64C}" srcId="{71057749-BA4B-489F-9DAB-A72BD753A17B}" destId="{43962071-3400-4C1D-A492-81C71F9522FC}" srcOrd="3" destOrd="0" parTransId="{C2D4104C-D2F8-46EE-B64D-BBB523E678E2}" sibTransId="{D0C150A6-B83E-4998-936F-8095A11AA755}"/>
    <dgm:cxn modelId="{5FB3B1D7-D40F-49D2-90E7-88FF2D8C7924}" srcId="{71057749-BA4B-489F-9DAB-A72BD753A17B}" destId="{655B8C38-897E-4A4F-85D1-1AA39E291B96}" srcOrd="1" destOrd="0" parTransId="{67471B6B-EEF7-4CE7-847B-B8B5E2D27C7F}" sibTransId="{9F77893B-4B15-41A7-93E7-264FDA181B23}"/>
    <dgm:cxn modelId="{1C2F40C6-297A-4654-A200-6F18682B1995}" type="presOf" srcId="{43962071-3400-4C1D-A492-81C71F9522FC}" destId="{1FFCD895-C2A9-4C8E-A25C-7A1C9B1A9936}" srcOrd="0" destOrd="0" presId="urn:microsoft.com/office/officeart/2005/8/layout/vList5"/>
    <dgm:cxn modelId="{DF1448CA-2D33-40B0-BE1E-55F4019A5241}" srcId="{E928F78B-065B-4BCC-AEB7-84A8A031D955}" destId="{404A267D-AE5B-4FE7-8CF9-5CE2FECF2FB7}" srcOrd="0" destOrd="0" parTransId="{F45B893B-A907-419D-9139-B63400130C2A}" sibTransId="{B11032FD-D1CF-45A0-A999-3F7626802073}"/>
    <dgm:cxn modelId="{DEB8E7B1-F6B0-4E1F-8F0B-C0B397CCA713}" type="presOf" srcId="{655B8C38-897E-4A4F-85D1-1AA39E291B96}" destId="{925B1BD0-7ED5-4E8C-A421-451A40186B99}" srcOrd="0" destOrd="0" presId="urn:microsoft.com/office/officeart/2005/8/layout/vList5"/>
    <dgm:cxn modelId="{FDB95190-62AB-4E41-8C13-652546917DCB}" type="presOf" srcId="{2F28272D-22EF-4276-B099-50640158E69C}" destId="{BFCD3978-E31E-42A0-A429-74B4D001302E}" srcOrd="0" destOrd="0" presId="urn:microsoft.com/office/officeart/2005/8/layout/vList5"/>
    <dgm:cxn modelId="{2E6D0E8C-56C9-45D6-93DF-986469502012}" type="presOf" srcId="{4FD94E2D-5837-42AD-9BE3-2458C44488A6}" destId="{DC945263-BE7B-43C5-8321-4461EC7E94CC}" srcOrd="0" destOrd="0" presId="urn:microsoft.com/office/officeart/2005/8/layout/vList5"/>
    <dgm:cxn modelId="{95FD6BAE-B0EE-4A50-9741-D789E4BA3687}" srcId="{2F28272D-22EF-4276-B099-50640158E69C}" destId="{34D7ABDA-EB3D-4914-B055-6E5F46F1F14B}" srcOrd="0" destOrd="0" parTransId="{0F72F307-E38E-4CE1-8004-45C8CECB8629}" sibTransId="{A6C30AAA-8D17-4B8F-B60E-4A15FF49051A}"/>
    <dgm:cxn modelId="{686A4D72-665C-41FF-99A3-7F8FD774AD4D}" srcId="{4FD94E2D-5837-42AD-9BE3-2458C44488A6}" destId="{476DE0B2-E891-49D0-BFD4-09A55D1849BA}" srcOrd="0" destOrd="0" parTransId="{851A7A36-DA67-4D65-BA9C-694EC1AEB54A}" sibTransId="{18F3BCBB-63B0-4F81-B023-5C9C2327D860}"/>
    <dgm:cxn modelId="{69AAEA02-F6FC-4512-92DF-C2AD6BF3577D}" type="presOf" srcId="{E2D2BD72-F0B9-4DA4-8C98-07DB10FDC71B}" destId="{C8276E56-4D0B-4F87-B7E1-11B633F29E44}" srcOrd="0" destOrd="0" presId="urn:microsoft.com/office/officeart/2005/8/layout/vList5"/>
    <dgm:cxn modelId="{0E0C5FA1-5209-4107-BCCA-51F26B6BC42F}" type="presOf" srcId="{404A267D-AE5B-4FE7-8CF9-5CE2FECF2FB7}" destId="{78485AF1-5BC1-4054-A7CE-35080BE46F4C}" srcOrd="0" destOrd="0" presId="urn:microsoft.com/office/officeart/2005/8/layout/vList5"/>
    <dgm:cxn modelId="{0BE33A95-9EF8-45CA-9F8D-68B53DAFDE3D}" type="presOf" srcId="{34D7ABDA-EB3D-4914-B055-6E5F46F1F14B}" destId="{C6572019-4409-457C-A496-70441FD1AA7C}" srcOrd="0" destOrd="0" presId="urn:microsoft.com/office/officeart/2005/8/layout/vList5"/>
    <dgm:cxn modelId="{936B1877-3620-46B9-BF1B-A6B4B841D009}" srcId="{71057749-BA4B-489F-9DAB-A72BD753A17B}" destId="{4FD94E2D-5837-42AD-9BE3-2458C44488A6}" srcOrd="0" destOrd="0" parTransId="{9A7EC745-DA9A-45F8-A932-93F1BF6C04CE}" sibTransId="{F06DFAD4-CF81-4F5B-AA27-1E07BFFE072C}"/>
    <dgm:cxn modelId="{0AD9EFC2-AC00-42F3-95FD-976BDDC05C22}" type="presOf" srcId="{71057749-BA4B-489F-9DAB-A72BD753A17B}" destId="{E730344C-2BAA-439B-87C8-506834015589}" srcOrd="0" destOrd="0" presId="urn:microsoft.com/office/officeart/2005/8/layout/vList5"/>
    <dgm:cxn modelId="{3E057051-B9F3-4B91-ABAC-D2089F037999}" srcId="{B5F50FD0-AC7A-4035-9593-984A9D8033AB}" destId="{68214C27-8208-4CFA-8EFF-3B48BB20B43E}" srcOrd="0" destOrd="0" parTransId="{74A56B6A-55DC-45A1-A81D-ED709FCC6130}" sibTransId="{8FE6861E-6C43-45AC-80AF-FA3F68B64EEE}"/>
    <dgm:cxn modelId="{4B639E78-39A6-48CB-BAAB-7E3AF13C5338}" srcId="{71057749-BA4B-489F-9DAB-A72BD753A17B}" destId="{B5F50FD0-AC7A-4035-9593-984A9D8033AB}" srcOrd="2" destOrd="0" parTransId="{1DC5E318-28DF-4CBE-9245-62B489E479B4}" sibTransId="{35F8BBA3-3888-413A-8038-F333444CF770}"/>
    <dgm:cxn modelId="{6A363613-E0FB-4699-A20B-02D915A97377}" type="presOf" srcId="{E928F78B-065B-4BCC-AEB7-84A8A031D955}" destId="{E95E26EF-3B4B-443D-90C0-345EBBEB0A16}" srcOrd="0" destOrd="0" presId="urn:microsoft.com/office/officeart/2005/8/layout/vList5"/>
    <dgm:cxn modelId="{614234ED-9246-47B3-8584-C4FBBE93AD8A}" srcId="{71057749-BA4B-489F-9DAB-A72BD753A17B}" destId="{2F28272D-22EF-4276-B099-50640158E69C}" srcOrd="5" destOrd="0" parTransId="{7AB4F7D9-27C6-4EF1-AD99-CBF9B605FB63}" sibTransId="{0E8E2609-25F4-42CC-A17C-0DC27BC6A7C9}"/>
    <dgm:cxn modelId="{B498B41C-5E7F-42FD-9250-5A86BAE38095}" type="presOf" srcId="{631A9812-27E1-4546-B27E-CFEBB8B2E7AE}" destId="{70F320A9-86BE-4CC9-B71B-D8126E15DF7F}" srcOrd="0" destOrd="0" presId="urn:microsoft.com/office/officeart/2005/8/layout/vList5"/>
    <dgm:cxn modelId="{03D29137-844E-40DF-9FDA-7CC7D0D01424}" type="presOf" srcId="{68214C27-8208-4CFA-8EFF-3B48BB20B43E}" destId="{DD37F81B-EC5F-4D87-BAED-390DD6CC2872}" srcOrd="0" destOrd="0" presId="urn:microsoft.com/office/officeart/2005/8/layout/vList5"/>
    <dgm:cxn modelId="{FCF19FB8-CF2D-43CB-818E-06D1BA675E9E}" srcId="{43962071-3400-4C1D-A492-81C71F9522FC}" destId="{631A9812-27E1-4546-B27E-CFEBB8B2E7AE}" srcOrd="0" destOrd="0" parTransId="{8B63B32F-37A7-40F4-A5EA-02E7198C1F1D}" sibTransId="{52BA3BD0-CC0B-4993-8A3C-1E2B9E0D6EBC}"/>
    <dgm:cxn modelId="{E5636EF4-3C8E-4DCA-A15D-706C23B27902}" type="presParOf" srcId="{E730344C-2BAA-439B-87C8-506834015589}" destId="{F9FEB43E-A7CF-401E-A5CE-DD8281E00298}" srcOrd="0" destOrd="0" presId="urn:microsoft.com/office/officeart/2005/8/layout/vList5"/>
    <dgm:cxn modelId="{5F2FC371-D6C4-44C0-B490-1E92BFF09C89}" type="presParOf" srcId="{F9FEB43E-A7CF-401E-A5CE-DD8281E00298}" destId="{DC945263-BE7B-43C5-8321-4461EC7E94CC}" srcOrd="0" destOrd="0" presId="urn:microsoft.com/office/officeart/2005/8/layout/vList5"/>
    <dgm:cxn modelId="{1B072B1C-4DA0-43E5-8255-BC27CDD2A573}" type="presParOf" srcId="{F9FEB43E-A7CF-401E-A5CE-DD8281E00298}" destId="{B702CFDF-CFEF-45C8-9364-3ED4BFB93447}" srcOrd="1" destOrd="0" presId="urn:microsoft.com/office/officeart/2005/8/layout/vList5"/>
    <dgm:cxn modelId="{A7304E7B-634F-4AB5-8DE4-3C56A2D9998E}" type="presParOf" srcId="{E730344C-2BAA-439B-87C8-506834015589}" destId="{179CE0F9-C958-42D1-AEBA-6F5BB22D707D}" srcOrd="1" destOrd="0" presId="urn:microsoft.com/office/officeart/2005/8/layout/vList5"/>
    <dgm:cxn modelId="{6BA93F02-C7A2-4105-8FB2-159420EAE0AE}" type="presParOf" srcId="{E730344C-2BAA-439B-87C8-506834015589}" destId="{6CDF6DFC-9027-4CFB-B825-8890D32A65D5}" srcOrd="2" destOrd="0" presId="urn:microsoft.com/office/officeart/2005/8/layout/vList5"/>
    <dgm:cxn modelId="{C3850071-8511-4023-B667-BC4D128AB552}" type="presParOf" srcId="{6CDF6DFC-9027-4CFB-B825-8890D32A65D5}" destId="{925B1BD0-7ED5-4E8C-A421-451A40186B99}" srcOrd="0" destOrd="0" presId="urn:microsoft.com/office/officeart/2005/8/layout/vList5"/>
    <dgm:cxn modelId="{0C943BFA-647E-4EEA-BD34-0046968E52E0}" type="presParOf" srcId="{6CDF6DFC-9027-4CFB-B825-8890D32A65D5}" destId="{C8276E56-4D0B-4F87-B7E1-11B633F29E44}" srcOrd="1" destOrd="0" presId="urn:microsoft.com/office/officeart/2005/8/layout/vList5"/>
    <dgm:cxn modelId="{7491AD34-92F6-47F8-9B40-0B7159E3737C}" type="presParOf" srcId="{E730344C-2BAA-439B-87C8-506834015589}" destId="{8CAB7AE7-DAB3-4DB3-9969-F59494B9CAE5}" srcOrd="3" destOrd="0" presId="urn:microsoft.com/office/officeart/2005/8/layout/vList5"/>
    <dgm:cxn modelId="{362BACCC-03F8-46C3-89B8-FF0983F4000F}" type="presParOf" srcId="{E730344C-2BAA-439B-87C8-506834015589}" destId="{2C2526E6-8C1E-4D63-BD8B-D0E23E519DDC}" srcOrd="4" destOrd="0" presId="urn:microsoft.com/office/officeart/2005/8/layout/vList5"/>
    <dgm:cxn modelId="{780240E7-193D-4787-B4B5-BA935BB9E68D}" type="presParOf" srcId="{2C2526E6-8C1E-4D63-BD8B-D0E23E519DDC}" destId="{B65A67EC-507F-45D8-803B-06990DC76878}" srcOrd="0" destOrd="0" presId="urn:microsoft.com/office/officeart/2005/8/layout/vList5"/>
    <dgm:cxn modelId="{01CB95DF-7C93-4AAD-8B9A-E63B59A82605}" type="presParOf" srcId="{2C2526E6-8C1E-4D63-BD8B-D0E23E519DDC}" destId="{DD37F81B-EC5F-4D87-BAED-390DD6CC2872}" srcOrd="1" destOrd="0" presId="urn:microsoft.com/office/officeart/2005/8/layout/vList5"/>
    <dgm:cxn modelId="{F8503246-B677-4B0E-92EF-9CC03C04AA0E}" type="presParOf" srcId="{E730344C-2BAA-439B-87C8-506834015589}" destId="{20C422AC-F2ED-4581-B1CB-024EDD9AB901}" srcOrd="5" destOrd="0" presId="urn:microsoft.com/office/officeart/2005/8/layout/vList5"/>
    <dgm:cxn modelId="{7232EB82-2041-4015-BDCD-830A8FEECE12}" type="presParOf" srcId="{E730344C-2BAA-439B-87C8-506834015589}" destId="{29F42C3E-F4BC-4D60-BC0B-0274D8E8B8CC}" srcOrd="6" destOrd="0" presId="urn:microsoft.com/office/officeart/2005/8/layout/vList5"/>
    <dgm:cxn modelId="{6B5274B2-5E27-4092-9FD7-55093FD0469D}" type="presParOf" srcId="{29F42C3E-F4BC-4D60-BC0B-0274D8E8B8CC}" destId="{1FFCD895-C2A9-4C8E-A25C-7A1C9B1A9936}" srcOrd="0" destOrd="0" presId="urn:microsoft.com/office/officeart/2005/8/layout/vList5"/>
    <dgm:cxn modelId="{5DEF3F0C-026A-4963-A18C-5516E7C367A1}" type="presParOf" srcId="{29F42C3E-F4BC-4D60-BC0B-0274D8E8B8CC}" destId="{70F320A9-86BE-4CC9-B71B-D8126E15DF7F}" srcOrd="1" destOrd="0" presId="urn:microsoft.com/office/officeart/2005/8/layout/vList5"/>
    <dgm:cxn modelId="{528A5A63-70F3-4175-930B-F07F08092862}" type="presParOf" srcId="{E730344C-2BAA-439B-87C8-506834015589}" destId="{D32121BB-44D5-445A-A8A4-ABEAD5E030BC}" srcOrd="7" destOrd="0" presId="urn:microsoft.com/office/officeart/2005/8/layout/vList5"/>
    <dgm:cxn modelId="{D32B57B8-80F9-43FA-AE9C-706592DEACCA}" type="presParOf" srcId="{E730344C-2BAA-439B-87C8-506834015589}" destId="{3E21DDF1-1528-4409-95F9-B6B700354FDD}" srcOrd="8" destOrd="0" presId="urn:microsoft.com/office/officeart/2005/8/layout/vList5"/>
    <dgm:cxn modelId="{99A00027-922E-4683-94A2-CB879430FC3D}" type="presParOf" srcId="{3E21DDF1-1528-4409-95F9-B6B700354FDD}" destId="{E95E26EF-3B4B-443D-90C0-345EBBEB0A16}" srcOrd="0" destOrd="0" presId="urn:microsoft.com/office/officeart/2005/8/layout/vList5"/>
    <dgm:cxn modelId="{C762C180-17C3-4594-91E7-A93445BAD95F}" type="presParOf" srcId="{3E21DDF1-1528-4409-95F9-B6B700354FDD}" destId="{78485AF1-5BC1-4054-A7CE-35080BE46F4C}" srcOrd="1" destOrd="0" presId="urn:microsoft.com/office/officeart/2005/8/layout/vList5"/>
    <dgm:cxn modelId="{03E8C82A-275B-4981-86FD-125168A08591}" type="presParOf" srcId="{E730344C-2BAA-439B-87C8-506834015589}" destId="{2E857786-5FBC-441D-9459-61CF8AE39105}" srcOrd="9" destOrd="0" presId="urn:microsoft.com/office/officeart/2005/8/layout/vList5"/>
    <dgm:cxn modelId="{531E6F09-E9BD-4EE2-84D6-F5BA40F3A587}" type="presParOf" srcId="{E730344C-2BAA-439B-87C8-506834015589}" destId="{6EB4AF3E-301A-4B61-9E32-A17BADC08537}" srcOrd="10" destOrd="0" presId="urn:microsoft.com/office/officeart/2005/8/layout/vList5"/>
    <dgm:cxn modelId="{902FFAE3-C8F7-4888-9F85-F7804BBBB15E}" type="presParOf" srcId="{6EB4AF3E-301A-4B61-9E32-A17BADC08537}" destId="{BFCD3978-E31E-42A0-A429-74B4D001302E}" srcOrd="0" destOrd="0" presId="urn:microsoft.com/office/officeart/2005/8/layout/vList5"/>
    <dgm:cxn modelId="{ADC69A76-B498-4A7E-BB99-097FC87810BA}" type="presParOf" srcId="{6EB4AF3E-301A-4B61-9E32-A17BADC08537}" destId="{C6572019-4409-457C-A496-70441FD1AA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1DCCC-3794-4BB2-9309-9CA621D50E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8FD118-6306-4EBD-9F7D-F75682ADC120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smtClean="0"/>
            <a:t>Увеличение числа занятых в МСП с 19.2 до  25 млн.</a:t>
          </a:r>
        </a:p>
        <a:p>
          <a:pPr rtl="0"/>
          <a:r>
            <a:rPr lang="ru-RU" b="1" smtClean="0">
              <a:solidFill>
                <a:schemeClr val="accent1"/>
              </a:solidFill>
            </a:rPr>
            <a:t>(33 % от числа занятых)</a:t>
          </a:r>
          <a:endParaRPr lang="ru-RU" b="1" dirty="0">
            <a:solidFill>
              <a:schemeClr val="accent1"/>
            </a:solidFill>
          </a:endParaRPr>
        </a:p>
      </dgm:t>
    </dgm:pt>
    <dgm:pt modelId="{D0DC9299-7281-47A4-A5F0-7F4A74606E7D}" type="parTrans" cxnId="{339004E9-E54E-4360-AB4A-2ED604CDC339}">
      <dgm:prSet/>
      <dgm:spPr/>
      <dgm:t>
        <a:bodyPr/>
        <a:lstStyle/>
        <a:p>
          <a:endParaRPr lang="ru-RU"/>
        </a:p>
      </dgm:t>
    </dgm:pt>
    <dgm:pt modelId="{9C478D17-B272-43A8-BA59-4D1272A8EC58}" type="sibTrans" cxnId="{339004E9-E54E-4360-AB4A-2ED604CDC339}">
      <dgm:prSet/>
      <dgm:spPr/>
      <dgm:t>
        <a:bodyPr/>
        <a:lstStyle/>
        <a:p>
          <a:endParaRPr lang="ru-RU"/>
        </a:p>
      </dgm:t>
    </dgm:pt>
    <dgm:pt modelId="{00E9BE8A-57E6-4317-8524-9A1F8D6F1B73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доли МСП в ВВП с </a:t>
          </a:r>
        </a:p>
        <a:p>
          <a:pPr rtl="0"/>
          <a:r>
            <a:rPr lang="ru-RU" b="1" dirty="0" smtClean="0"/>
            <a:t>22.3 % до 32.5 %</a:t>
          </a:r>
          <a:endParaRPr lang="ru-RU" b="1" dirty="0"/>
        </a:p>
      </dgm:t>
    </dgm:pt>
    <dgm:pt modelId="{8C8369C5-AFD1-422B-9CA1-B1FE1E08EC19}" type="parTrans" cxnId="{80F9BBEC-BB0E-41A0-8DBF-67B3C3D1E74E}">
      <dgm:prSet/>
      <dgm:spPr/>
      <dgm:t>
        <a:bodyPr/>
        <a:lstStyle/>
        <a:p>
          <a:endParaRPr lang="ru-RU"/>
        </a:p>
      </dgm:t>
    </dgm:pt>
    <dgm:pt modelId="{9EDB58FA-F7E0-4A35-99DA-2ED9A4B63CE3}" type="sibTrans" cxnId="{80F9BBEC-BB0E-41A0-8DBF-67B3C3D1E74E}">
      <dgm:prSet/>
      <dgm:spPr/>
      <dgm:t>
        <a:bodyPr/>
        <a:lstStyle/>
        <a:p>
          <a:endParaRPr lang="ru-RU"/>
        </a:p>
      </dgm:t>
    </dgm:pt>
    <dgm:pt modelId="{160AF5E3-E551-4B5C-98A8-CF3E326C8FFF}">
      <dgm:prSet/>
      <dgm:spPr>
        <a:solidFill>
          <a:srgbClr val="76B531"/>
        </a:solidFill>
      </dgm:spPr>
      <dgm:t>
        <a:bodyPr/>
        <a:lstStyle/>
        <a:p>
          <a:pPr rtl="0"/>
          <a:r>
            <a:rPr lang="ru-RU" b="1" dirty="0" smtClean="0"/>
            <a:t>Увеличение доли экспортеров-МСП с 8.6 % до 10 %</a:t>
          </a:r>
          <a:endParaRPr lang="ru-RU" b="1" dirty="0"/>
        </a:p>
      </dgm:t>
    </dgm:pt>
    <dgm:pt modelId="{77486C80-96EF-4A87-8A72-5F3F5B426C2E}" type="parTrans" cxnId="{B4944051-D7EB-4C9A-B96C-D92042F03D2A}">
      <dgm:prSet/>
      <dgm:spPr/>
      <dgm:t>
        <a:bodyPr/>
        <a:lstStyle/>
        <a:p>
          <a:endParaRPr lang="ru-RU"/>
        </a:p>
      </dgm:t>
    </dgm:pt>
    <dgm:pt modelId="{9F23D614-ED40-4AA6-8FE8-3FA14AB98B8B}" type="sibTrans" cxnId="{B4944051-D7EB-4C9A-B96C-D92042F03D2A}">
      <dgm:prSet/>
      <dgm:spPr/>
      <dgm:t>
        <a:bodyPr/>
        <a:lstStyle/>
        <a:p>
          <a:endParaRPr lang="ru-RU"/>
        </a:p>
      </dgm:t>
    </dgm:pt>
    <dgm:pt modelId="{69AC6946-F895-49C7-91D0-BE65ABCB2777}" type="pres">
      <dgm:prSet presAssocID="{76C1DCCC-3794-4BB2-9309-9CA621D50E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2E81F4-A497-4A37-82A1-1BAD0742922A}" type="pres">
      <dgm:prSet presAssocID="{A28FD118-6306-4EBD-9F7D-F75682ADC120}" presName="horFlow" presStyleCnt="0"/>
      <dgm:spPr/>
    </dgm:pt>
    <dgm:pt modelId="{B56FBB9A-F79E-4F9A-9A35-76D6A2E0D74C}" type="pres">
      <dgm:prSet presAssocID="{A28FD118-6306-4EBD-9F7D-F75682ADC120}" presName="bigChev" presStyleLbl="node1" presStyleIdx="0" presStyleCnt="3" custLinFactX="-4290" custLinFactNeighborX="-100000" custLinFactNeighborY="3280"/>
      <dgm:spPr/>
      <dgm:t>
        <a:bodyPr/>
        <a:lstStyle/>
        <a:p>
          <a:endParaRPr lang="ru-RU"/>
        </a:p>
      </dgm:t>
    </dgm:pt>
    <dgm:pt modelId="{B542F416-C848-4AB7-8EBD-9B1C76B00074}" type="pres">
      <dgm:prSet presAssocID="{A28FD118-6306-4EBD-9F7D-F75682ADC120}" presName="vSp" presStyleCnt="0"/>
      <dgm:spPr/>
    </dgm:pt>
    <dgm:pt modelId="{C650278E-F8C7-4EBD-B06F-B2D692DEA6B1}" type="pres">
      <dgm:prSet presAssocID="{00E9BE8A-57E6-4317-8524-9A1F8D6F1B73}" presName="horFlow" presStyleCnt="0"/>
      <dgm:spPr/>
    </dgm:pt>
    <dgm:pt modelId="{33980BC6-E4B7-4F8C-87EF-3681DB0F3005}" type="pres">
      <dgm:prSet presAssocID="{00E9BE8A-57E6-4317-8524-9A1F8D6F1B73}" presName="bigChev" presStyleLbl="node1" presStyleIdx="1" presStyleCnt="3" custLinFactY="-10720" custLinFactNeighborX="9532" custLinFactNeighborY="-100000"/>
      <dgm:spPr/>
      <dgm:t>
        <a:bodyPr/>
        <a:lstStyle/>
        <a:p>
          <a:endParaRPr lang="ru-RU"/>
        </a:p>
      </dgm:t>
    </dgm:pt>
    <dgm:pt modelId="{434DC4C9-F693-47CB-B55F-5B79933605E1}" type="pres">
      <dgm:prSet presAssocID="{00E9BE8A-57E6-4317-8524-9A1F8D6F1B73}" presName="vSp" presStyleCnt="0"/>
      <dgm:spPr/>
    </dgm:pt>
    <dgm:pt modelId="{3A667617-B9BB-4475-AB17-014CCC653D56}" type="pres">
      <dgm:prSet presAssocID="{160AF5E3-E551-4B5C-98A8-CF3E326C8FFF}" presName="horFlow" presStyleCnt="0"/>
      <dgm:spPr/>
    </dgm:pt>
    <dgm:pt modelId="{3FD7410D-2EB1-4625-B136-E9E41DD1ABE6}" type="pres">
      <dgm:prSet presAssocID="{160AF5E3-E551-4B5C-98A8-CF3E326C8FFF}" presName="bigChev" presStyleLbl="node1" presStyleIdx="2" presStyleCnt="3" custLinFactX="10092" custLinFactY="-100000" custLinFactNeighborX="100000" custLinFactNeighborY="-124720"/>
      <dgm:spPr/>
      <dgm:t>
        <a:bodyPr/>
        <a:lstStyle/>
        <a:p>
          <a:endParaRPr lang="ru-RU"/>
        </a:p>
      </dgm:t>
    </dgm:pt>
  </dgm:ptLst>
  <dgm:cxnLst>
    <dgm:cxn modelId="{2B2E1757-FCA6-4C93-97BA-01CA13349A36}" type="presOf" srcId="{A28FD118-6306-4EBD-9F7D-F75682ADC120}" destId="{B56FBB9A-F79E-4F9A-9A35-76D6A2E0D74C}" srcOrd="0" destOrd="0" presId="urn:microsoft.com/office/officeart/2005/8/layout/lProcess3"/>
    <dgm:cxn modelId="{B4944051-D7EB-4C9A-B96C-D92042F03D2A}" srcId="{76C1DCCC-3794-4BB2-9309-9CA621D50ECC}" destId="{160AF5E3-E551-4B5C-98A8-CF3E326C8FFF}" srcOrd="2" destOrd="0" parTransId="{77486C80-96EF-4A87-8A72-5F3F5B426C2E}" sibTransId="{9F23D614-ED40-4AA6-8FE8-3FA14AB98B8B}"/>
    <dgm:cxn modelId="{339004E9-E54E-4360-AB4A-2ED604CDC339}" srcId="{76C1DCCC-3794-4BB2-9309-9CA621D50ECC}" destId="{A28FD118-6306-4EBD-9F7D-F75682ADC120}" srcOrd="0" destOrd="0" parTransId="{D0DC9299-7281-47A4-A5F0-7F4A74606E7D}" sibTransId="{9C478D17-B272-43A8-BA59-4D1272A8EC58}"/>
    <dgm:cxn modelId="{80F9BBEC-BB0E-41A0-8DBF-67B3C3D1E74E}" srcId="{76C1DCCC-3794-4BB2-9309-9CA621D50ECC}" destId="{00E9BE8A-57E6-4317-8524-9A1F8D6F1B73}" srcOrd="1" destOrd="0" parTransId="{8C8369C5-AFD1-422B-9CA1-B1FE1E08EC19}" sibTransId="{9EDB58FA-F7E0-4A35-99DA-2ED9A4B63CE3}"/>
    <dgm:cxn modelId="{9D4F5C09-4AE3-4EBA-A183-223F8FC011E3}" type="presOf" srcId="{00E9BE8A-57E6-4317-8524-9A1F8D6F1B73}" destId="{33980BC6-E4B7-4F8C-87EF-3681DB0F3005}" srcOrd="0" destOrd="0" presId="urn:microsoft.com/office/officeart/2005/8/layout/lProcess3"/>
    <dgm:cxn modelId="{1CACE963-E7B0-40DD-9F3B-01B4BCAECAC5}" type="presOf" srcId="{76C1DCCC-3794-4BB2-9309-9CA621D50ECC}" destId="{69AC6946-F895-49C7-91D0-BE65ABCB2777}" srcOrd="0" destOrd="0" presId="urn:microsoft.com/office/officeart/2005/8/layout/lProcess3"/>
    <dgm:cxn modelId="{EC480418-7367-4962-95E9-57527B0FFFD3}" type="presOf" srcId="{160AF5E3-E551-4B5C-98A8-CF3E326C8FFF}" destId="{3FD7410D-2EB1-4625-B136-E9E41DD1ABE6}" srcOrd="0" destOrd="0" presId="urn:microsoft.com/office/officeart/2005/8/layout/lProcess3"/>
    <dgm:cxn modelId="{172826B2-1DBF-4B38-861D-B253CFA63F7C}" type="presParOf" srcId="{69AC6946-F895-49C7-91D0-BE65ABCB2777}" destId="{752E81F4-A497-4A37-82A1-1BAD0742922A}" srcOrd="0" destOrd="0" presId="urn:microsoft.com/office/officeart/2005/8/layout/lProcess3"/>
    <dgm:cxn modelId="{6956545D-5C22-4925-9E10-7C454EB2A4E5}" type="presParOf" srcId="{752E81F4-A497-4A37-82A1-1BAD0742922A}" destId="{B56FBB9A-F79E-4F9A-9A35-76D6A2E0D74C}" srcOrd="0" destOrd="0" presId="urn:microsoft.com/office/officeart/2005/8/layout/lProcess3"/>
    <dgm:cxn modelId="{756F3428-77BF-4B13-9389-2A7D374409D2}" type="presParOf" srcId="{69AC6946-F895-49C7-91D0-BE65ABCB2777}" destId="{B542F416-C848-4AB7-8EBD-9B1C76B00074}" srcOrd="1" destOrd="0" presId="urn:microsoft.com/office/officeart/2005/8/layout/lProcess3"/>
    <dgm:cxn modelId="{5CB7A24C-0854-4CFC-BE3C-2C5F43BFAB9E}" type="presParOf" srcId="{69AC6946-F895-49C7-91D0-BE65ABCB2777}" destId="{C650278E-F8C7-4EBD-B06F-B2D692DEA6B1}" srcOrd="2" destOrd="0" presId="urn:microsoft.com/office/officeart/2005/8/layout/lProcess3"/>
    <dgm:cxn modelId="{489D2EDF-831A-40B1-80B1-029F80030052}" type="presParOf" srcId="{C650278E-F8C7-4EBD-B06F-B2D692DEA6B1}" destId="{33980BC6-E4B7-4F8C-87EF-3681DB0F3005}" srcOrd="0" destOrd="0" presId="urn:microsoft.com/office/officeart/2005/8/layout/lProcess3"/>
    <dgm:cxn modelId="{F870844C-4058-42DB-902E-27E7B761DF98}" type="presParOf" srcId="{69AC6946-F895-49C7-91D0-BE65ABCB2777}" destId="{434DC4C9-F693-47CB-B55F-5B79933605E1}" srcOrd="3" destOrd="0" presId="urn:microsoft.com/office/officeart/2005/8/layout/lProcess3"/>
    <dgm:cxn modelId="{C6F64C3F-0B9C-4F24-9C00-A698CDF992FA}" type="presParOf" srcId="{69AC6946-F895-49C7-91D0-BE65ABCB2777}" destId="{3A667617-B9BB-4475-AB17-014CCC653D56}" srcOrd="4" destOrd="0" presId="urn:microsoft.com/office/officeart/2005/8/layout/lProcess3"/>
    <dgm:cxn modelId="{A58A13A8-C121-4887-91E6-A6F6EF53DA38}" type="presParOf" srcId="{3A667617-B9BB-4475-AB17-014CCC653D56}" destId="{3FD7410D-2EB1-4625-B136-E9E41DD1ABE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3AF47-8475-47C0-AD97-B2FEB1784EE5}">
      <dsp:nvSpPr>
        <dsp:cNvPr id="0" name=""/>
        <dsp:cNvSpPr/>
      </dsp:nvSpPr>
      <dsp:spPr>
        <a:xfrm>
          <a:off x="17890" y="0"/>
          <a:ext cx="3281879" cy="1101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Базовый федеральный закон - № 209-ФЗ «О развитии малого и среднего предпринимательства в РФ»</a:t>
          </a:r>
          <a:endParaRPr lang="ru-RU" sz="1600" kern="1200" dirty="0"/>
        </a:p>
      </dsp:txBody>
      <dsp:txXfrm>
        <a:off x="71663" y="53773"/>
        <a:ext cx="3174333" cy="994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234D8-6FEA-4142-8B2A-531A709916A2}">
      <dsp:nvSpPr>
        <dsp:cNvPr id="0" name=""/>
        <dsp:cNvSpPr/>
      </dsp:nvSpPr>
      <dsp:spPr>
        <a:xfrm>
          <a:off x="0" y="5353"/>
          <a:ext cx="3494436" cy="3000388"/>
        </a:xfrm>
        <a:prstGeom prst="swooshArrow">
          <a:avLst>
            <a:gd name="adj1" fmla="val 25000"/>
            <a:gd name="adj2" fmla="val 25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24811-9E0B-4D07-98F8-4C014E5DDA7F}">
      <dsp:nvSpPr>
        <dsp:cNvPr id="0" name=""/>
        <dsp:cNvSpPr/>
      </dsp:nvSpPr>
      <dsp:spPr>
        <a:xfrm>
          <a:off x="412797" y="2101643"/>
          <a:ext cx="90855" cy="90855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D3935-C9BE-4769-91E3-EC58B6F1750C}">
      <dsp:nvSpPr>
        <dsp:cNvPr id="0" name=""/>
        <dsp:cNvSpPr/>
      </dsp:nvSpPr>
      <dsp:spPr>
        <a:xfrm>
          <a:off x="211634" y="2242171"/>
          <a:ext cx="814203" cy="631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42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Микро</a:t>
          </a:r>
        </a:p>
      </dsp:txBody>
      <dsp:txXfrm>
        <a:off x="211634" y="2242171"/>
        <a:ext cx="814203" cy="631182"/>
      </dsp:txXfrm>
    </dsp:sp>
    <dsp:sp modelId="{0A60BD1F-CD15-42D9-837F-C4E31B1C6F3C}">
      <dsp:nvSpPr>
        <dsp:cNvPr id="0" name=""/>
        <dsp:cNvSpPr/>
      </dsp:nvSpPr>
      <dsp:spPr>
        <a:xfrm>
          <a:off x="1139540" y="1370735"/>
          <a:ext cx="164238" cy="1642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88991-AF70-477D-AC2A-088F57E86720}">
      <dsp:nvSpPr>
        <dsp:cNvPr id="0" name=""/>
        <dsp:cNvSpPr/>
      </dsp:nvSpPr>
      <dsp:spPr>
        <a:xfrm>
          <a:off x="941370" y="1590649"/>
          <a:ext cx="838664" cy="118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2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Малые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41370" y="1590649"/>
        <a:ext cx="838664" cy="1188108"/>
      </dsp:txXfrm>
    </dsp:sp>
    <dsp:sp modelId="{33EC8A4B-A3B1-4EA8-9537-025C42425E57}">
      <dsp:nvSpPr>
        <dsp:cNvPr id="0" name=""/>
        <dsp:cNvSpPr/>
      </dsp:nvSpPr>
      <dsp:spPr>
        <a:xfrm>
          <a:off x="2397544" y="609855"/>
          <a:ext cx="227138" cy="227138"/>
        </a:xfrm>
        <a:prstGeom prst="ellipse">
          <a:avLst/>
        </a:prstGeom>
        <a:solidFill>
          <a:srgbClr val="095F99">
            <a:alpha val="6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0517B-73BC-4E31-828C-977937893531}">
      <dsp:nvSpPr>
        <dsp:cNvPr id="0" name=""/>
        <dsp:cNvSpPr/>
      </dsp:nvSpPr>
      <dsp:spPr>
        <a:xfrm>
          <a:off x="1897548" y="879210"/>
          <a:ext cx="838664" cy="1517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5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Средние</a:t>
          </a: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897548" y="879210"/>
        <a:ext cx="838664" cy="1517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0.14912</cdr:x>
      <cdr:y>0</cdr:y>
    </cdr:from>
    <cdr:to>
      <cdr:x>0.71172</cdr:x>
      <cdr:y>1</cdr:y>
    </cdr:to>
    <cdr:pic>
      <cdr:nvPicPr>
        <cdr:cNvPr id="2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7835" y="0"/>
          <a:ext cx="1802763" cy="19519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0.65367</cdr:x>
      <cdr:y>0.75948</cdr:y>
    </cdr:from>
    <cdr:to>
      <cdr:x>0.88863</cdr:x>
      <cdr:y>0.93292</cdr:y>
    </cdr:to>
    <cdr:sp macro="" textlink="">
      <cdr:nvSpPr>
        <cdr:cNvPr id="22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4606" y="1482494"/>
          <a:ext cx="75289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Торговля 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36,0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</cdr:x>
      <cdr:y>0.09336</cdr:y>
    </cdr:from>
    <cdr:to>
      <cdr:x>0.23497</cdr:x>
      <cdr:y>0.2668</cdr:y>
    </cdr:to>
    <cdr:sp macro="" textlink="">
      <cdr:nvSpPr>
        <cdr:cNvPr id="23" name="Text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750695" y="182240"/>
          <a:ext cx="752929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Услуги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18,3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0.7193</cdr:x>
      <cdr:y>0.44755</cdr:y>
    </cdr:from>
    <cdr:to>
      <cdr:x>0.98047</cdr:x>
      <cdr:y>0.62099</cdr:y>
    </cdr:to>
    <cdr:sp macro="" textlink="">
      <cdr:nvSpPr>
        <cdr:cNvPr id="24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4899" y="873609"/>
          <a:ext cx="836885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Строительство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8,8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0.71937</cdr:x>
      <cdr:y>0.2161</cdr:y>
    </cdr:from>
    <cdr:to>
      <cdr:x>0.98047</cdr:x>
      <cdr:y>0.38954</cdr:y>
    </cdr:to>
    <cdr:sp macro="" textlink="">
      <cdr:nvSpPr>
        <cdr:cNvPr id="25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5123" y="421815"/>
          <a:ext cx="836661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Производство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6,7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0.63203</cdr:x>
      <cdr:y>0.03601</cdr:y>
    </cdr:from>
    <cdr:to>
      <cdr:x>0.91228</cdr:x>
      <cdr:y>0.20945</cdr:y>
    </cdr:to>
    <cdr:sp macro="" textlink="">
      <cdr:nvSpPr>
        <cdr:cNvPr id="26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25255" y="70291"/>
          <a:ext cx="898024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Другое 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 19,7 %</a:t>
          </a:r>
          <a:endParaRPr lang="ru-RU" altLang="ru-RU" sz="800" dirty="0">
            <a:solidFill>
              <a:srgbClr val="0D0D0D"/>
            </a:solidFill>
            <a:latin typeface="Verdana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0.62876</cdr:y>
    </cdr:from>
    <cdr:to>
      <cdr:x>0.23497</cdr:x>
      <cdr:y>0.8022</cdr:y>
    </cdr:to>
    <cdr:sp macro="" textlink="">
      <cdr:nvSpPr>
        <cdr:cNvPr id="27" name="TextBox 6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750695" y="1227326"/>
          <a:ext cx="75293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Транспорт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– </a:t>
          </a:r>
          <a:r>
            <a:rPr lang="ru-RU" altLang="ru-RU" sz="800" dirty="0" smtClean="0">
              <a:solidFill>
                <a:srgbClr val="0D0D0D"/>
              </a:solidFill>
              <a:latin typeface="Verdana" pitchFamily="34" charset="0"/>
            </a:rPr>
            <a:t>9,9 </a:t>
          </a:r>
          <a:r>
            <a:rPr lang="ru-RU" altLang="ru-RU" sz="800" dirty="0">
              <a:solidFill>
                <a:srgbClr val="0D0D0D"/>
              </a:solidFill>
              <a:latin typeface="Verdana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942FAC-5E71-47DF-891E-D0859ECC68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6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20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FA3BC-8E0E-4BAD-B337-D7AB72F366D9}" type="slidenum">
              <a:rPr lang="en-US" altLang="ru-RU">
                <a:solidFill>
                  <a:prstClr val="black"/>
                </a:solidFill>
              </a:rPr>
              <a:pPr/>
              <a:t>16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2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290" y="476250"/>
            <a:ext cx="252339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56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76" y="1509714"/>
            <a:ext cx="8274051" cy="4613275"/>
          </a:xfrm>
        </p:spPr>
        <p:txBody>
          <a:bodyPr/>
          <a:lstStyle>
            <a:lvl3pPr>
              <a:buFont typeface="Trebuchet MS" pitchFamily="34" charset="0"/>
              <a:buChar char="—"/>
              <a:defRPr/>
            </a:lvl3pPr>
            <a:lvl4pPr>
              <a:buFont typeface="Trebuchet MS" pitchFamily="34" charset="0"/>
              <a:buChar char="—"/>
              <a:defRPr/>
            </a:lvl4pPr>
            <a:lvl5pPr>
              <a:buFont typeface="Trebuchet MS" pitchFamily="34" charset="0"/>
              <a:buChar char="—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89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081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6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49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00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7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6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41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7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5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189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75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3665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8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4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70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01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8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4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0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86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5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50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8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60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31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982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42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53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24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27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98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8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1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61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197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29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79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9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6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3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07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78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865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1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72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27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66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784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01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108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1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40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06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63513"/>
            <a:ext cx="827405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509714"/>
            <a:ext cx="8274050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Body text</a:t>
            </a:r>
          </a:p>
          <a:p>
            <a:pPr lvl="1"/>
            <a:r>
              <a:rPr lang="en-GB" dirty="0" smtClean="0"/>
              <a:t>First level</a:t>
            </a:r>
          </a:p>
          <a:p>
            <a:pPr lvl="2"/>
            <a:r>
              <a:rPr lang="en-GB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8568876" y="6610226"/>
            <a:ext cx="176212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889000" fontAlgn="auto">
              <a:spcAft>
                <a:spcPts val="0"/>
              </a:spcAft>
            </a:pPr>
            <a:fld id="{0AAE6F06-DF1F-4AFE-8A52-B806E3E9D437}" type="slidenum">
              <a:rPr lang="en-GB" sz="900">
                <a:solidFill>
                  <a:srgbClr val="000000"/>
                </a:solidFill>
                <a:latin typeface="Arial"/>
              </a:rPr>
              <a:pPr algn="r" defTabSz="889000" fontAlgn="auto">
                <a:spcAft>
                  <a:spcPts val="0"/>
                </a:spcAft>
              </a:pPr>
              <a:t>‹#›</a:t>
            </a:fld>
            <a:endParaRPr lang="en-GB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434975" y="989013"/>
            <a:ext cx="8274050" cy="5556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tIns="91440" bIns="9144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45782"/>
          </a:solidFill>
          <a:latin typeface="+mj-lt"/>
          <a:ea typeface="Tahoma" pitchFamily="34" charset="0"/>
          <a:cs typeface="Tahoma" pitchFamily="34" charset="0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defRPr sz="1600" b="1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1pPr>
      <a:lvl2pPr marL="4445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Char char="•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2pPr>
      <a:lvl3pPr marL="889000" indent="-222250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3pPr>
      <a:lvl4pPr marL="1338263" indent="-22701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4pPr>
      <a:lvl5pPr marL="19986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Trebuchet MS" pitchFamily="34" charset="0"/>
        <a:buChar char="—"/>
        <a:defRPr sz="1600">
          <a:solidFill>
            <a:schemeClr val="tx1"/>
          </a:solidFill>
          <a:latin typeface="+mj-lt"/>
          <a:ea typeface="Tahoma" pitchFamily="34" charset="0"/>
          <a:cs typeface="Tahoma" pitchFamily="34" charset="0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71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56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17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00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30.10.2019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5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2.xls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47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5.bin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51.jpe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1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50.jpeg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48.png"/><Relationship Id="rId19" Type="http://schemas.openxmlformats.org/officeDocument/2006/relationships/image" Target="../media/image49.jpeg"/><Relationship Id="rId4" Type="http://schemas.openxmlformats.org/officeDocument/2006/relationships/image" Target="../media/image47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Relationship Id="rId2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karpova\Documents\Карпова\БУКЛЕТ ОПОРЫ\Дизайнерские элементы из буклета\elements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6" y="4335933"/>
            <a:ext cx="1721201" cy="21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karpova\Documents\Карпова\БУКЛЕТ ОПОРЫ\Дизайнерские элементы из буклета\png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570" y="285121"/>
            <a:ext cx="6875095" cy="65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641" y="2635457"/>
            <a:ext cx="5323482" cy="18722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Дискуссионная площадка: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Малый и средний бизнес в России: кто «ЗА» и кто «ПРОТИВ»?</a:t>
            </a:r>
          </a:p>
        </p:txBody>
      </p:sp>
      <p:pic>
        <p:nvPicPr>
          <p:cNvPr id="1030" name="Picture 6" descr="C:\Users\pkarpova\Documents\Карпова\БУКЛЕТ ОПОРЫ\Дизайнерские элементы из буклета\elements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4491"/>
            <a:ext cx="5754687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karpova\Documents\Карпова\БУКЛЕТ ОПОРЫ\Дизайнерские элементы из буклета\png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" y="6098004"/>
            <a:ext cx="2304256" cy="7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1" descr="BLANK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3" y="1124744"/>
            <a:ext cx="596681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159" y="281613"/>
            <a:ext cx="6934200" cy="715963"/>
          </a:xfrm>
        </p:spPr>
        <p:txBody>
          <a:bodyPr/>
          <a:lstStyle/>
          <a:p>
            <a:r>
              <a:rPr lang="ru-RU" altLang="ru-RU" sz="3400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мсп</a:t>
            </a:r>
            <a:r>
              <a:rPr lang="ru-RU" altLang="ru-RU" sz="34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 в </a:t>
            </a:r>
            <a:r>
              <a:rPr lang="ru-RU" altLang="ru-RU" sz="3400" dirty="0" err="1" smtClean="0">
                <a:solidFill>
                  <a:srgbClr val="7030A0"/>
                </a:solidFill>
                <a:latin typeface="a_MonumentoTitul" panose="02060906030706050204" pitchFamily="18" charset="-52"/>
              </a:rPr>
              <a:t>россии</a:t>
            </a:r>
            <a:endParaRPr lang="en-US" altLang="ru-RU" sz="34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8444" y="1480455"/>
            <a:ext cx="69342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ru-RU" sz="18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793" y="5783845"/>
            <a:ext cx="697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В 2019 г. число субъектов МСП сократилось на 85 тыс. Занятость сократилась на 600 тыс. Основная причина – </a:t>
            </a:r>
            <a:r>
              <a:rPr lang="ru-RU" sz="1800" b="1" dirty="0" err="1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несдача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 налоговой отчетности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52121" y="5403500"/>
            <a:ext cx="2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752665"/>
              </p:ext>
            </p:extLst>
          </p:nvPr>
        </p:nvGraphicFramePr>
        <p:xfrm>
          <a:off x="1835696" y="908720"/>
          <a:ext cx="7308304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Лист" r:id="rId6" imgW="9001233" imgH="4886325" progId="Excel.Sheet.8">
                  <p:embed/>
                </p:oleObj>
              </mc:Choice>
              <mc:Fallback>
                <p:oleObj name="Лист" r:id="rId6" imgW="9001233" imgH="4886325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8720"/>
                        <a:ext cx="7308304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9793" y="5080334"/>
            <a:ext cx="697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 2016 г. действует Единый реестр субъектов МСП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Его ведет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3503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9" y="548680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Системы налогообложения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634779"/>
              </p:ext>
            </p:extLst>
          </p:nvPr>
        </p:nvGraphicFramePr>
        <p:xfrm>
          <a:off x="1835696" y="1772816"/>
          <a:ext cx="6393904" cy="48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5277" y="1237402"/>
            <a:ext cx="328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Отменяется с 2021 г.</a:t>
            </a:r>
          </a:p>
        </p:txBody>
      </p:sp>
      <p:grpSp>
        <p:nvGrpSpPr>
          <p:cNvPr id="13" name="Группа 12"/>
          <p:cNvGrpSpPr/>
          <p:nvPr/>
        </p:nvGrpSpPr>
        <p:grpSpPr>
          <a:xfrm rot="10050328">
            <a:off x="4198603" y="1583874"/>
            <a:ext cx="1545624" cy="45719"/>
            <a:chOff x="0" y="41693"/>
            <a:chExt cx="3062660" cy="114139"/>
          </a:xfrm>
        </p:grpSpPr>
        <p:sp>
          <p:nvSpPr>
            <p:cNvPr id="14" name="Нашивка 13"/>
            <p:cNvSpPr/>
            <p:nvPr/>
          </p:nvSpPr>
          <p:spPr>
            <a:xfrm flipV="1">
              <a:off x="0" y="41693"/>
              <a:ext cx="3062660" cy="114139"/>
            </a:xfrm>
            <a:prstGeom prst="chevron">
              <a:avLst/>
            </a:prstGeom>
            <a:solidFill>
              <a:srgbClr val="76B5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Нашивка 4"/>
            <p:cNvSpPr/>
            <p:nvPr/>
          </p:nvSpPr>
          <p:spPr>
            <a:xfrm rot="10800000">
              <a:off x="57070" y="41693"/>
              <a:ext cx="2948521" cy="114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5080" rIns="0" bIns="5080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b="1" kern="1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8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9" y="548680"/>
            <a:ext cx="7315200" cy="715962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Причины непопулярности патентной системы налогообложения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4799805" y="1916832"/>
            <a:ext cx="4294063" cy="569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ru-RU" altLang="ru-RU" sz="155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Только индивидуальные предприниматели с численностью работников до 15 человек</a:t>
            </a:r>
            <a:endParaRPr kumimoji="1" lang="ru-RU" altLang="ru-RU" sz="1550" b="1" dirty="0" smtClean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887612" y="1628800"/>
            <a:ext cx="2768178" cy="1152128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Ограничение круга предпринимателей, имеющих право применять патентную систему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813830" y="3306337"/>
            <a:ext cx="2797783" cy="88777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Ограничения по видам деятельности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841289" y="4938692"/>
            <a:ext cx="2797783" cy="649957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Экономически неэффективная модель уплаты страховых взносов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788023" y="4786618"/>
            <a:ext cx="4232152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Патент можно купить на месяц, а взносы все равно платить за год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kumimoji="1"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Нельзя «вычесть» страховые взносы из суммы налога (в других налоговых режимах можно)</a:t>
            </a:r>
            <a:endParaRPr kumimoji="1" lang="ru-RU" altLang="ru-RU" sz="1400" b="1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4755628" y="3465528"/>
            <a:ext cx="4294063" cy="3308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1" lang="ru-RU" altLang="ru-RU" sz="15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Arial" pitchFamily="34" charset="0"/>
              </a:rPr>
              <a:t>64 вида деятельности (в основном услуги)</a:t>
            </a:r>
          </a:p>
        </p:txBody>
      </p:sp>
    </p:spTree>
    <p:extLst>
      <p:ext uri="{BB962C8B-B14F-4D97-AF65-F5344CB8AC3E}">
        <p14:creationId xmlns:p14="http://schemas.microsoft.com/office/powerpoint/2010/main" val="20385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693" y="-99392"/>
            <a:ext cx="6923112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национальный проект </a:t>
            </a:r>
            <a:r>
              <a:rPr lang="ru-RU" altLang="ru-RU" sz="20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(утвержден Президиумом Совета при Президенте РФ по стратегическому развитию и приоритетным проектам)</a:t>
            </a:r>
            <a:endParaRPr lang="en-US" altLang="ru-RU" sz="20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02347" y="1052736"/>
            <a:ext cx="3384376" cy="351730"/>
          </a:xfrm>
        </p:spPr>
        <p:txBody>
          <a:bodyPr/>
          <a:lstStyle/>
          <a:p>
            <a:r>
              <a:rPr lang="ru-RU" sz="1400" dirty="0" smtClean="0">
                <a:solidFill>
                  <a:schemeClr val="bg2"/>
                </a:solidFill>
              </a:rPr>
              <a:t>Целевые показатели до 2024 г.</a:t>
            </a:r>
            <a:endParaRPr lang="ru-RU" sz="1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2323168"/>
              </p:ext>
            </p:extLst>
          </p:nvPr>
        </p:nvGraphicFramePr>
        <p:xfrm>
          <a:off x="1788572" y="1412776"/>
          <a:ext cx="6984776" cy="291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14154" y="2444442"/>
            <a:ext cx="65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Основные направления: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1909311" y="2877323"/>
            <a:ext cx="3179972" cy="415991"/>
            <a:chOff x="661381" y="831983"/>
            <a:chExt cx="2679932" cy="4159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Улучшение условий ведения</a:t>
              </a:r>
            </a:p>
            <a:p>
              <a:pPr lvl="0" algn="l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 smtClean="0"/>
                <a:t>предпринимательской </a:t>
              </a:r>
              <a:r>
                <a:rPr lang="ru-RU" sz="1100" dirty="0"/>
                <a:t>деятельности</a:t>
              </a:r>
              <a:endParaRPr lang="ru-RU" sz="11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919605" y="3549456"/>
            <a:ext cx="3169678" cy="648072"/>
            <a:chOff x="661381" y="831983"/>
            <a:chExt cx="2679932" cy="41599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Расширение доступа субъектов МСП к финансовым ресурсам, в том числе к льготному финансированию</a:t>
              </a:r>
              <a:endParaRPr lang="ru-RU" sz="11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509524" y="2877323"/>
            <a:ext cx="2679932" cy="415991"/>
            <a:chOff x="661381" y="831983"/>
            <a:chExt cx="2679932" cy="41599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661381" y="831983"/>
              <a:ext cx="2679932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Акселерация субъектов малого и среднего предпринимательства</a:t>
              </a:r>
              <a:endParaRPr lang="ru-RU" sz="11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544095" y="3549456"/>
            <a:ext cx="2679932" cy="648072"/>
            <a:chOff x="661381" y="831983"/>
            <a:chExt cx="2679932" cy="6480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61381" y="831983"/>
              <a:ext cx="2679932" cy="576064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661381" y="831983"/>
              <a:ext cx="2679932" cy="648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Создание системы поддержки фермеров и развитие сельской кооперации</a:t>
              </a:r>
              <a:endParaRPr lang="ru-RU" sz="1100" kern="1200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05461" y="4341544"/>
            <a:ext cx="3811491" cy="415991"/>
            <a:chOff x="661380" y="2703313"/>
            <a:chExt cx="3811491" cy="41599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61381" y="2703313"/>
              <a:ext cx="3811490" cy="415991"/>
            </a:xfrm>
            <a:prstGeom prst="rect">
              <a:avLst/>
            </a:prstGeom>
            <a:solidFill>
              <a:srgbClr val="35B19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661380" y="2703313"/>
              <a:ext cx="3811491" cy="415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193" tIns="27940" rIns="27940" bIns="2794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Популяризация предпринимательства – </a:t>
              </a: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оператор проекта «ОПОРА РОССИИ»</a:t>
              </a:r>
              <a:endParaRPr lang="ru-RU" sz="1100" kern="12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36076" y="5013176"/>
            <a:ext cx="65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Предварительные результаты: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сокращение числа МСП на 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85</a:t>
            </a:r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 тыс.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сокращение занятости на </a:t>
            </a:r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600 </a:t>
            </a:r>
            <a:r>
              <a:rPr lang="ru-RU" sz="1800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тыс.</a:t>
            </a:r>
          </a:p>
        </p:txBody>
      </p:sp>
    </p:spTree>
    <p:extLst>
      <p:ext uri="{BB962C8B-B14F-4D97-AF65-F5344CB8AC3E}">
        <p14:creationId xmlns:p14="http://schemas.microsoft.com/office/powerpoint/2010/main" val="36818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181" y="-36595"/>
            <a:ext cx="7323819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altLang="ru-RU" sz="28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кто «ЗА»</a:t>
            </a:r>
            <a:endParaRPr lang="en-US" altLang="ru-RU" sz="280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12293" name="Picture 5" descr="ÐÐ°ÑÑÐ¸Ð½ÐºÐ¸ Ð¿Ð¾ Ð·Ð°Ð¿ÑÐ¾ÑÑ Ð¿ÑÑÐ¸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3" y="739588"/>
            <a:ext cx="532285" cy="7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3275855" y="692697"/>
            <a:ext cx="5835871" cy="792088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462933" y="736602"/>
            <a:ext cx="53843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Georgia"/>
              </a:rPr>
              <a:t>К середине следующего десятилетия вклад малого предпринимательства в ВВП страны должен приблизиться к 40 %, </a:t>
            </a:r>
            <a:r>
              <a:rPr lang="ru-RU" sz="1100" b="1" dirty="0" smtClean="0">
                <a:solidFill>
                  <a:prstClr val="black"/>
                </a:solidFill>
                <a:latin typeface="Georgia"/>
              </a:rPr>
              <a:t>а </a:t>
            </a:r>
            <a:r>
              <a:rPr lang="ru-RU" sz="1100" b="1" dirty="0">
                <a:solidFill>
                  <a:prstClr val="black"/>
                </a:solidFill>
                <a:latin typeface="Georgia"/>
              </a:rPr>
              <a:t>число занятых – вырасти с 19 до 25 миллионов человек</a:t>
            </a:r>
            <a:endParaRPr lang="ru-RU" sz="1100" b="1" dirty="0" smtClean="0">
              <a:solidFill>
                <a:prstClr val="black"/>
              </a:solidFill>
              <a:latin typeface="Georgia"/>
            </a:endParaRPr>
          </a:p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Georgia"/>
              </a:rPr>
              <a:t>Президент </a:t>
            </a:r>
            <a:r>
              <a:rPr lang="ru-RU" sz="1100" i="1" dirty="0">
                <a:solidFill>
                  <a:prstClr val="black"/>
                </a:solidFill>
                <a:latin typeface="Georgia"/>
              </a:rPr>
              <a:t>РФ Путин В.В</a:t>
            </a:r>
            <a:r>
              <a:rPr lang="ru-RU" sz="1100" i="1" dirty="0" smtClean="0">
                <a:solidFill>
                  <a:prstClr val="black"/>
                </a:solidFill>
                <a:latin typeface="Georgia"/>
              </a:rPr>
              <a:t>., Послание Федеральному Собранию РФ, 2018 г.</a:t>
            </a:r>
            <a:endParaRPr lang="ru-RU" sz="1100" i="1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2292" name="Picture 4" descr="Картинки по запросу медведе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53" y="1556792"/>
            <a:ext cx="56638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257543" y="1537765"/>
            <a:ext cx="5835871" cy="873571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228590" y="1505192"/>
            <a:ext cx="585302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Georgia"/>
              </a:rPr>
              <a:t>В большинстве стран с современной структурой экономики малый бизнес составляет в районе 50% от числа занятого населения. </a:t>
            </a:r>
            <a:r>
              <a:rPr lang="ru-RU" sz="1100" b="1" dirty="0" smtClean="0">
                <a:solidFill>
                  <a:prstClr val="black"/>
                </a:solidFill>
                <a:latin typeface="Georgia"/>
              </a:rPr>
              <a:t>Это </a:t>
            </a:r>
            <a:r>
              <a:rPr lang="ru-RU" sz="1100" b="1" dirty="0">
                <a:solidFill>
                  <a:prstClr val="black"/>
                </a:solidFill>
                <a:latin typeface="Georgia"/>
              </a:rPr>
              <a:t>те цели, которые мы должны ставить перед собой на ближайшие </a:t>
            </a:r>
            <a:r>
              <a:rPr lang="ru-RU" sz="1100" b="1" dirty="0" smtClean="0">
                <a:solidFill>
                  <a:prstClr val="black"/>
                </a:solidFill>
                <a:latin typeface="Georgia"/>
              </a:rPr>
              <a:t>годы. </a:t>
            </a:r>
          </a:p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Georgia"/>
              </a:rPr>
              <a:t>Председатель Правительства РФ Медведев Д.А., сентябрь 2019 г., встреча с Президентом «ОПОРЫ РОССИИ»</a:t>
            </a:r>
            <a:endParaRPr lang="ru-RU" sz="1100" i="1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02" y="2411336"/>
            <a:ext cx="63308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ая прямоугольная выноска 27"/>
          <p:cNvSpPr/>
          <p:nvPr/>
        </p:nvSpPr>
        <p:spPr>
          <a:xfrm>
            <a:off x="3288450" y="2502943"/>
            <a:ext cx="5784754" cy="997381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288450" y="2551576"/>
            <a:ext cx="58106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Одними </a:t>
            </a:r>
            <a:r>
              <a:rPr lang="ru-RU" sz="1200" b="1" dirty="0">
                <a:solidFill>
                  <a:prstClr val="black"/>
                </a:solidFill>
                <a:latin typeface="Georgia"/>
              </a:rPr>
              <a:t>из главных </a:t>
            </a: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целевых </a:t>
            </a:r>
            <a:r>
              <a:rPr lang="ru-RU" sz="1200" b="1" dirty="0">
                <a:solidFill>
                  <a:prstClr val="black"/>
                </a:solidFill>
                <a:latin typeface="Georgia"/>
              </a:rPr>
              <a:t>показателей </a:t>
            </a: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нацпроекта являются </a:t>
            </a:r>
            <a:r>
              <a:rPr lang="ru-RU" sz="1200" b="1" dirty="0">
                <a:solidFill>
                  <a:prstClr val="black"/>
                </a:solidFill>
                <a:latin typeface="Georgia"/>
              </a:rPr>
              <a:t>увеличение доли малого и среднего бизнеса в ВВП страны с нынешних 22,3% до 32,5%, а числа занятых в секторе - на 5,8 млн человек до 25 млн человек к 2024 году</a:t>
            </a: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. </a:t>
            </a:r>
          </a:p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Georgia"/>
              </a:rPr>
              <a:t>Первый заместитель Председателя Правительства РФ </a:t>
            </a:r>
            <a:r>
              <a:rPr lang="ru-RU" sz="1200" i="1" dirty="0" err="1" smtClean="0">
                <a:solidFill>
                  <a:prstClr val="black"/>
                </a:solidFill>
                <a:latin typeface="Georgia"/>
              </a:rPr>
              <a:t>Силуанов</a:t>
            </a:r>
            <a:r>
              <a:rPr lang="ru-RU" sz="1200" i="1" dirty="0" smtClean="0">
                <a:solidFill>
                  <a:prstClr val="black"/>
                </a:solidFill>
                <a:latin typeface="Georgia"/>
              </a:rPr>
              <a:t> А.Г.</a:t>
            </a:r>
            <a:endParaRPr lang="ru-RU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321036" y="3598468"/>
            <a:ext cx="5797276" cy="498690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307634" y="3580185"/>
            <a:ext cx="5810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Счетная Палата РФ – 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выявляет факты нерационального использования средств федерального бюджета на поддержку МСП</a:t>
            </a:r>
            <a:endParaRPr lang="ru-RU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346414" y="4274481"/>
            <a:ext cx="5746518" cy="642706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3333013" y="4277902"/>
            <a:ext cx="5759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Генеральная прокуратура РФ – 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В 2018 г. прокуратурой было </a:t>
            </a:r>
            <a:r>
              <a:rPr lang="ru-RU" sz="1200" dirty="0">
                <a:solidFill>
                  <a:prstClr val="black"/>
                </a:solidFill>
                <a:latin typeface="Georgia"/>
              </a:rPr>
              <a:t>отменено 27 тысяч незаконных правовых актов и вскрыто порядка 250 тысяч нарушений при рассмотрении предпринимательских дел</a:t>
            </a:r>
            <a:endParaRPr lang="ru-RU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385572" y="5241063"/>
            <a:ext cx="5688071" cy="498690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3408326" y="5278088"/>
            <a:ext cx="5735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ФНС России –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 создан удобный прозрачный инструментарий для уплаты налогов и сборов</a:t>
            </a:r>
            <a:endParaRPr lang="ru-RU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3300581" y="6180398"/>
            <a:ext cx="5815974" cy="498690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359885" y="6162115"/>
            <a:ext cx="5810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ФАС России – 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борьба с монополиями, избыточным присутствием государства в экономике</a:t>
            </a:r>
            <a:endParaRPr lang="ru-RU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AutoShape 2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AutoShape 4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AutoShape 6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AutoShape 8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14347" name="Picture 11" descr="Картинки по запросу кудри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95" y="3231911"/>
            <a:ext cx="645245" cy="85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Картинки по запросу буксм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33" y="4221088"/>
            <a:ext cx="618734" cy="80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Картинки по запросу мишусти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95" y="5109085"/>
            <a:ext cx="597641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артемьев игорь юрьеви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72" y="5990770"/>
            <a:ext cx="602491" cy="8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181" y="-144463"/>
            <a:ext cx="7323819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altLang="ru-RU" sz="28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кто «ПРОТИВ»</a:t>
            </a:r>
            <a:endParaRPr lang="en-US" altLang="ru-RU" sz="28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3" name="AutoShape 2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AutoShape 4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AutoShape 6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AutoShape 8" descr="Картинки по запросу кудри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1907704" y="605756"/>
            <a:ext cx="7144307" cy="7200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Минэкономразвития: ликвидирован департамент, ответственный за развитие МСП; предложение отказаться от оспаривания кадастровой оценки</a:t>
            </a: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907703" y="1450132"/>
            <a:ext cx="7144307" cy="7200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Совет Федерации: заблокирован законопроект Правительства  о развитии нестационарной торговли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907704" y="2268538"/>
            <a:ext cx="7144307" cy="833214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Контрольно-надзорные органы: увеличение числа проверок малого бизнеса (</a:t>
            </a:r>
            <a:r>
              <a:rPr kumimoji="1" lang="ru-RU" sz="1600" b="1" dirty="0" err="1" smtClean="0">
                <a:solidFill>
                  <a:prstClr val="white"/>
                </a:solidFill>
                <a:latin typeface="Calibri"/>
                <a:cs typeface="Arial" pitchFamily="34" charset="0"/>
              </a:rPr>
              <a:t>Роспотребнадзор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, </a:t>
            </a:r>
            <a:r>
              <a:rPr kumimoji="1" lang="ru-RU" sz="1600" b="1" dirty="0" err="1" smtClean="0">
                <a:solidFill>
                  <a:prstClr val="white"/>
                </a:solidFill>
                <a:latin typeface="Calibri"/>
                <a:cs typeface="Arial" pitchFamily="34" charset="0"/>
              </a:rPr>
              <a:t>Роструд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); принятие новых СанПиНов, не устраивающих бизнес (</a:t>
            </a:r>
            <a:r>
              <a:rPr kumimoji="1" lang="ru-RU" sz="1600" b="1" dirty="0" err="1" smtClean="0">
                <a:solidFill>
                  <a:prstClr val="white"/>
                </a:solidFill>
                <a:latin typeface="Calibri"/>
                <a:cs typeface="Arial" pitchFamily="34" charset="0"/>
              </a:rPr>
              <a:t>Роспотребнадзор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)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945247" y="3212976"/>
            <a:ext cx="7144307" cy="7200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МВД и СК РФ: 80 % возбуждаемых против бизнеса уголовных дел «разваливаются» в ходе расследования, нанося непоправимый урон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945247" y="4077072"/>
            <a:ext cx="7144307" cy="7200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Ведущие банки: большая доля отказов по кредитам; высокие % ставки; консервативная оценка рисков</a:t>
            </a: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1945247" y="4941168"/>
            <a:ext cx="7144307" cy="864096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Таможенные органы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: В рейтинге </a:t>
            </a:r>
            <a:r>
              <a:rPr kumimoji="1" lang="ru-RU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Doing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kumimoji="1" lang="ru-RU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business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по направлению 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«Международная торговля» </a:t>
            </a:r>
            <a:r>
              <a:rPr kumimoji="1" lang="ru-RU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Россия 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находится на 99 месте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945246" y="5949280"/>
            <a:ext cx="7144307" cy="720080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Коррупция в среднем звене крупных компаний и </a:t>
            </a:r>
            <a:r>
              <a:rPr kumimoji="1" lang="ru-RU" sz="1600" b="1" smtClean="0">
                <a:solidFill>
                  <a:prstClr val="white"/>
                </a:solidFill>
                <a:latin typeface="Calibri"/>
                <a:cs typeface="Arial" pitchFamily="34" charset="0"/>
              </a:rPr>
              <a:t>государственных корпораций</a:t>
            </a:r>
            <a:endParaRPr kumimoji="1" lang="ru-RU" sz="1600" b="1" dirty="0" smtClean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4569" y="0"/>
            <a:ext cx="6984776" cy="851694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м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алый бизнес</a:t>
            </a:r>
            <a:r>
              <a:rPr lang="en-US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 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и конкуренция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987824" y="1046926"/>
            <a:ext cx="59411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313131"/>
                </a:solidFill>
              </a:rPr>
              <a:t>высокопроизводительные </a:t>
            </a:r>
            <a:r>
              <a:rPr lang="ru-RU" sz="2000" dirty="0">
                <a:solidFill>
                  <a:srgbClr val="313131"/>
                </a:solidFill>
              </a:rPr>
              <a:t>рабочие </a:t>
            </a:r>
            <a:r>
              <a:rPr lang="ru-RU" sz="2000" dirty="0" smtClean="0">
                <a:solidFill>
                  <a:srgbClr val="313131"/>
                </a:solidFill>
              </a:rPr>
              <a:t>места</a:t>
            </a:r>
            <a:endParaRPr lang="ru-RU" dirty="0">
              <a:solidFill>
                <a:srgbClr val="313131"/>
              </a:solidFill>
            </a:endParaRPr>
          </a:p>
          <a:p>
            <a:pPr algn="just"/>
            <a:endParaRPr lang="ru-RU" sz="2000" dirty="0">
              <a:solidFill>
                <a:srgbClr val="313131"/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313131"/>
                </a:solidFill>
              </a:rPr>
              <a:t>рост </a:t>
            </a:r>
            <a:r>
              <a:rPr lang="ru-RU" sz="2000" dirty="0" err="1">
                <a:solidFill>
                  <a:srgbClr val="313131"/>
                </a:solidFill>
              </a:rPr>
              <a:t>инновационности</a:t>
            </a:r>
            <a:r>
              <a:rPr lang="ru-RU" sz="2000" dirty="0">
                <a:solidFill>
                  <a:srgbClr val="313131"/>
                </a:solidFill>
              </a:rPr>
              <a:t> </a:t>
            </a:r>
            <a:r>
              <a:rPr lang="ru-RU" sz="2000" dirty="0" smtClean="0">
                <a:solidFill>
                  <a:srgbClr val="313131"/>
                </a:solidFill>
              </a:rPr>
              <a:t>экономики</a:t>
            </a:r>
            <a:endParaRPr lang="ru-RU" sz="2000" dirty="0">
              <a:solidFill>
                <a:srgbClr val="313131"/>
              </a:solidFill>
            </a:endParaRPr>
          </a:p>
          <a:p>
            <a:pPr algn="just"/>
            <a:endParaRPr lang="ru-RU" sz="2000" dirty="0">
              <a:solidFill>
                <a:srgbClr val="313131"/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313131"/>
                </a:solidFill>
              </a:rPr>
              <a:t>конкурентоспособность </a:t>
            </a:r>
            <a:r>
              <a:rPr lang="ru-RU" sz="2000" dirty="0">
                <a:solidFill>
                  <a:srgbClr val="313131"/>
                </a:solidFill>
              </a:rPr>
              <a:t>российских </a:t>
            </a:r>
            <a:r>
              <a:rPr lang="ru-RU" sz="2000" dirty="0" smtClean="0">
                <a:solidFill>
                  <a:srgbClr val="313131"/>
                </a:solidFill>
              </a:rPr>
              <a:t>предприятий на глобальных рынках</a:t>
            </a:r>
            <a:endParaRPr lang="ru-RU" sz="2000" dirty="0">
              <a:solidFill>
                <a:srgbClr val="313131"/>
              </a:solidFill>
            </a:endParaRPr>
          </a:p>
          <a:p>
            <a:pPr algn="just"/>
            <a:endParaRPr lang="ru-RU" sz="2000" dirty="0">
              <a:solidFill>
                <a:srgbClr val="313131"/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313131"/>
                </a:solidFill>
              </a:rPr>
              <a:t>гибкость </a:t>
            </a:r>
            <a:r>
              <a:rPr lang="ru-RU" sz="2000" dirty="0">
                <a:solidFill>
                  <a:srgbClr val="313131"/>
                </a:solidFill>
              </a:rPr>
              <a:t>и многообразие форм предпринимательской </a:t>
            </a:r>
            <a:r>
              <a:rPr lang="ru-RU" sz="2000" dirty="0" smtClean="0">
                <a:solidFill>
                  <a:srgbClr val="313131"/>
                </a:solidFill>
              </a:rPr>
              <a:t>активности</a:t>
            </a:r>
            <a:endParaRPr lang="ru-RU" dirty="0">
              <a:solidFill>
                <a:srgbClr val="313131"/>
              </a:solidFill>
            </a:endParaRPr>
          </a:p>
          <a:p>
            <a:pPr algn="just"/>
            <a:endParaRPr lang="ru-RU" sz="2000" dirty="0">
              <a:solidFill>
                <a:srgbClr val="313131"/>
              </a:solidFill>
            </a:endParaRPr>
          </a:p>
          <a:p>
            <a:pPr algn="just">
              <a:buFontTx/>
              <a:buChar char="•"/>
            </a:pPr>
            <a:r>
              <a:rPr lang="ru-RU" sz="2000" smtClean="0">
                <a:solidFill>
                  <a:srgbClr val="313131"/>
                </a:solidFill>
              </a:rPr>
              <a:t>смягчение </a:t>
            </a:r>
            <a:r>
              <a:rPr lang="ru-RU" sz="2000" dirty="0" smtClean="0">
                <a:solidFill>
                  <a:srgbClr val="313131"/>
                </a:solidFill>
              </a:rPr>
              <a:t>влияния </a:t>
            </a:r>
            <a:r>
              <a:rPr lang="ru-RU" sz="2000" dirty="0">
                <a:solidFill>
                  <a:srgbClr val="313131"/>
                </a:solidFill>
              </a:rPr>
              <a:t>экономических </a:t>
            </a:r>
            <a:r>
              <a:rPr lang="ru-RU" sz="2000" dirty="0" smtClean="0">
                <a:solidFill>
                  <a:srgbClr val="313131"/>
                </a:solidFill>
              </a:rPr>
              <a:t>кризисов</a:t>
            </a:r>
            <a:endParaRPr lang="ru-RU" dirty="0">
              <a:solidFill>
                <a:srgbClr val="313131"/>
              </a:solidFill>
            </a:endParaRPr>
          </a:p>
          <a:p>
            <a:pPr algn="just"/>
            <a:endParaRPr lang="ru-RU" sz="2000" dirty="0" smtClean="0">
              <a:solidFill>
                <a:srgbClr val="313131"/>
              </a:solidFill>
            </a:endParaRPr>
          </a:p>
          <a:p>
            <a:pPr algn="just"/>
            <a:endParaRPr lang="ru-RU" sz="2000" dirty="0">
              <a:solidFill>
                <a:srgbClr val="313131"/>
              </a:solidFill>
            </a:endParaRP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313131"/>
                </a:solidFill>
              </a:rPr>
              <a:t>«прививка» от </a:t>
            </a:r>
            <a:r>
              <a:rPr lang="ru-RU" sz="2000" dirty="0" smtClean="0">
                <a:solidFill>
                  <a:srgbClr val="313131"/>
                </a:solidFill>
              </a:rPr>
              <a:t>сырьевой </a:t>
            </a:r>
            <a:r>
              <a:rPr lang="ru-RU" sz="2000" dirty="0" err="1" smtClean="0">
                <a:solidFill>
                  <a:srgbClr val="313131"/>
                </a:solidFill>
              </a:rPr>
              <a:t>зависимости</a:t>
            </a:r>
            <a:r>
              <a:rPr lang="ru-RU" sz="2000" dirty="0" err="1" smtClean="0">
                <a:solidFill>
                  <a:srgbClr val="FFFFFF"/>
                </a:solidFill>
              </a:rPr>
              <a:t>и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5696" y="1036607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1"/>
          <p:cNvSpPr/>
          <p:nvPr/>
        </p:nvSpPr>
        <p:spPr>
          <a:xfrm>
            <a:off x="1851348" y="1712913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1"/>
          <p:cNvSpPr/>
          <p:nvPr/>
        </p:nvSpPr>
        <p:spPr>
          <a:xfrm>
            <a:off x="1846015" y="2348880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1"/>
          <p:cNvSpPr/>
          <p:nvPr/>
        </p:nvSpPr>
        <p:spPr>
          <a:xfrm>
            <a:off x="1835695" y="3253581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Скругленный прямоугольник 11"/>
          <p:cNvSpPr/>
          <p:nvPr/>
        </p:nvSpPr>
        <p:spPr>
          <a:xfrm>
            <a:off x="1835696" y="4168776"/>
            <a:ext cx="619125" cy="41751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11"/>
          <p:cNvSpPr/>
          <p:nvPr/>
        </p:nvSpPr>
        <p:spPr>
          <a:xfrm>
            <a:off x="1851348" y="5030618"/>
            <a:ext cx="619125" cy="417513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5426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381" y="991841"/>
            <a:ext cx="6851104" cy="1143000"/>
          </a:xfrm>
        </p:spPr>
        <p:txBody>
          <a:bodyPr/>
          <a:lstStyle/>
          <a:p>
            <a:r>
              <a:rPr lang="ru-RU" altLang="ru-RU" sz="2000" b="1" i="1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Национальный проект «Повышение производительности труда и поддержка занятости»</a:t>
            </a:r>
            <a:endParaRPr lang="en-US" altLang="ru-RU" sz="2000" b="1" i="1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9693" y="-99392"/>
            <a:ext cx="6923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3200" kern="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повышение производительности труда</a:t>
            </a:r>
            <a:endParaRPr lang="en-US" altLang="ru-RU" sz="2000" kern="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58" y="1916832"/>
            <a:ext cx="5848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1382"/>
            <a:ext cx="4748758" cy="270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76256" y="4154785"/>
            <a:ext cx="2184994" cy="14296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Малый бизнес (до 400 </a:t>
            </a:r>
            <a:r>
              <a:rPr lang="ru-RU" sz="16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млн.руб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.) не может воспользоваться мерами поддержки нацпроекта</a:t>
            </a:r>
            <a:endParaRPr lang="ru-RU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277" y="461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2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9693" y="-99392"/>
            <a:ext cx="6923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Административное и уголовное давление – ключевой барьер для бизнеса</a:t>
            </a:r>
            <a:endParaRPr lang="en-US" altLang="ru-RU" sz="2800" kern="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422447"/>
              </p:ext>
            </p:extLst>
          </p:nvPr>
        </p:nvGraphicFramePr>
        <p:xfrm>
          <a:off x="1834345" y="908720"/>
          <a:ext cx="5508611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Диаграмма" r:id="rId6" imgW="8915337" imgH="2981416" progId="Excel.Chart.8">
                  <p:embed/>
                </p:oleObj>
              </mc:Choice>
              <mc:Fallback>
                <p:oleObj name="Диаграмма" r:id="rId6" imgW="8915337" imgH="298141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345" y="908720"/>
                        <a:ext cx="5508611" cy="2664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20405"/>
              </p:ext>
            </p:extLst>
          </p:nvPr>
        </p:nvGraphicFramePr>
        <p:xfrm>
          <a:off x="1922004" y="3573016"/>
          <a:ext cx="5426260" cy="311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164288" y="3717032"/>
            <a:ext cx="1979712" cy="26917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Более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50 % считают </a:t>
            </a: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уровень административных барьеров высоким. </a:t>
            </a:r>
            <a:endParaRPr lang="ru-RU" sz="1600" b="1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Издержки на преодоление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барьеров </a:t>
            </a: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фактически являются налогом – для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10</a:t>
            </a:r>
            <a:r>
              <a:rPr lang="en-US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% </a:t>
            </a: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предпринимателей издержки превышают 10 % их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оборота</a:t>
            </a:r>
            <a:endParaRPr lang="ru-RU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277" y="4614"/>
            <a:ext cx="269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313131"/>
                </a:solidFill>
              </a:rPr>
              <a:t>2</a:t>
            </a:r>
            <a:endParaRPr lang="ru-RU" sz="1200" dirty="0">
              <a:solidFill>
                <a:srgbClr val="31313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9693" y="-99392"/>
            <a:ext cx="69231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r>
              <a:rPr lang="ru-RU" altLang="ru-RU" sz="2800" kern="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Административное и уголовное давление – ключевой барьер для бизнеса</a:t>
            </a:r>
            <a:endParaRPr lang="en-US" altLang="ru-RU" sz="2800" kern="0" dirty="0">
              <a:solidFill>
                <a:srgbClr val="7030A0"/>
              </a:solidFill>
              <a:latin typeface="Amelia_DG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870645"/>
            <a:ext cx="3924435" cy="280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8416" y="3705637"/>
            <a:ext cx="2506985" cy="317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Рост + 4 %</a:t>
            </a:r>
            <a:endParaRPr lang="ru-RU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61" y="4868743"/>
            <a:ext cx="5407246" cy="186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24127" y="3508347"/>
            <a:ext cx="3405360" cy="13681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Всего </a:t>
            </a: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в 21 % случаев возбужденное дело приводит к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приговору. За 5 лет </a:t>
            </a:r>
            <a:r>
              <a:rPr lang="ru-RU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число осужденных по экономическим статьям (статьи 169-200.3 УК РФ) выросло на </a:t>
            </a:r>
            <a:r>
              <a:rPr lang="ru-RU" sz="1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100 %</a:t>
            </a:r>
            <a:endParaRPr lang="ru-RU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1" y="116632"/>
            <a:ext cx="9001000" cy="1143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БИЗНЕС-АССОЦИАЦИИ – ДРАЙВЕР РАЗВИТИЯ МСП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2982" y="1340768"/>
            <a:ext cx="5328592" cy="1419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Общероссийская общественная организация малого и среднего предпринимательства «ОПОРА РОССИИ» – крупнейшее объединение предпринимателей нашей страны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Дата создания 18.09.2002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pkarpova\Documents\Карпова\БУКЛЕТ ОПОРЫ\Дизайнерские элементы из буклета\png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3988"/>
            <a:ext cx="1444625" cy="13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karpova\Documents\Карпова\БУКЛЕТ ОПОРЫ\Дизайнерские элементы из буклета\png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335087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6"/>
          <p:cNvSpPr/>
          <p:nvPr/>
        </p:nvSpPr>
        <p:spPr>
          <a:xfrm>
            <a:off x="755335" y="4089725"/>
            <a:ext cx="651674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504D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Oval 24"/>
          <p:cNvSpPr/>
          <p:nvPr/>
        </p:nvSpPr>
        <p:spPr>
          <a:xfrm>
            <a:off x="755335" y="4941168"/>
            <a:ext cx="651674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Oval 25"/>
          <p:cNvSpPr/>
          <p:nvPr/>
        </p:nvSpPr>
        <p:spPr>
          <a:xfrm>
            <a:off x="755576" y="5805264"/>
            <a:ext cx="651674" cy="6013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81309" y="3137083"/>
            <a:ext cx="117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ЦЕЛИ</a:t>
            </a:r>
            <a:endParaRPr lang="ru-RU" sz="3200" b="1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928745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Создание благоприятной среды для ведения предпринимательской деятельности в России – возможность творить, создавать добавленную стоимость, не опасаясь за собственность и свой бизнес.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977" y="5125834"/>
            <a:ext cx="7094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Увеличение роли МСП в российской и мировой экономике.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6273" y="5760303"/>
            <a:ext cx="6284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Развитие российского предпринимательства, в том числе культуры ведения предпринимательской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2384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010" y="-234280"/>
            <a:ext cx="6923112" cy="114300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малый бизнес: 10 ШАГОВ «ЗА»</a:t>
            </a:r>
            <a:endParaRPr lang="en-US" altLang="ru-RU" sz="20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531485" y="404664"/>
            <a:ext cx="6568243" cy="648072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Незамедлительная ревизия 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всех НПА, сдерживающих развитие предпринимательства (в том числе в рамках «регуляторной гильотины») с участием бизнес-сообщества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18841" y="1124744"/>
            <a:ext cx="6568243" cy="428709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Решительные действия </a:t>
            </a:r>
            <a:r>
              <a:rPr kumimoji="1" lang="ru-RU" sz="1600" b="1" dirty="0" smtClean="0">
                <a:solidFill>
                  <a:prstClr val="white"/>
                </a:solidFill>
                <a:latin typeface="Calibri"/>
                <a:cs typeface="Arial" pitchFamily="34" charset="0"/>
              </a:rPr>
              <a:t>по акселерации (выращиванию) перспективных бизнес-проектов, включая финансовую поддержку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528417" y="1628800"/>
            <a:ext cx="6568243" cy="596266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Срочная, а в будущем регулярная оценка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уровня компетенций государственных и муниципальных служащих, ответственных за развитие предпринимательства с участием бизнес-сообщества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512368" y="2266374"/>
            <a:ext cx="6568243" cy="600108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lnSpc>
                <a:spcPct val="85000"/>
              </a:lnSpc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Обязательное утверждение </a:t>
            </a:r>
            <a:r>
              <a:rPr kumimoji="1" lang="en-US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KPI</a:t>
            </a: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kumimoji="1" lang="ru-RU" sz="16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государственных и муниципальных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служащих</a:t>
            </a:r>
            <a:r>
              <a:rPr kumimoji="1" lang="en-US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по развития предпринимательства после всестороннего обсуждения и согласования с бизнес-сообществом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37869" y="2962264"/>
            <a:ext cx="6568243" cy="484643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Обязательный ежегодный мониторинг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эффективности мер господдержки МСП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547942" y="3573016"/>
            <a:ext cx="6568243" cy="521312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Неукоснительные кадровые меры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за невыполнение показателей по развитию МСП, определенных Президентом России и нацпроектом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510576" y="4152679"/>
            <a:ext cx="6568243" cy="533791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Всемерное поощрение государством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роста консолидированного бизнес-сообщества, формирования бизнес-объединений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498693" y="4797152"/>
            <a:ext cx="6588391" cy="688324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Незамедлительное внедрение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форм «</a:t>
            </a:r>
            <a:r>
              <a:rPr kumimoji="1" lang="ru-RU" sz="1600" b="1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частно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-государственного партнерства» органов власти и бизнес-сообщества, отвечающих специально разработанным критериям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483768" y="5589239"/>
            <a:ext cx="6588391" cy="665237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Решительная защита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всех форм прозрачного бизнеса с одновременным выявлением и противодействием любым видам </a:t>
            </a:r>
            <a:r>
              <a:rPr kumimoji="1" lang="ru-RU" sz="1600" b="1" dirty="0" err="1" smtClean="0">
                <a:solidFill>
                  <a:schemeClr val="bg1"/>
                </a:solidFill>
                <a:latin typeface="Calibri"/>
                <a:cs typeface="Arial" pitchFamily="34" charset="0"/>
              </a:rPr>
              <a:t>нетранспарентного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 бизнеса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510576" y="6381328"/>
            <a:ext cx="6588391" cy="432048"/>
          </a:xfrm>
          <a:prstGeom prst="roundRect">
            <a:avLst>
              <a:gd name="adj" fmla="val 16667"/>
            </a:avLst>
          </a:prstGeom>
          <a:solidFill>
            <a:srgbClr val="095F99"/>
          </a:solidFill>
          <a:ln>
            <a:noFill/>
          </a:ln>
          <a:effectLst/>
          <a:extLst/>
        </p:spPr>
        <p:txBody>
          <a:bodyPr lIns="36000" tIns="36000" rIns="36000" bIns="36000" anchor="ctr"/>
          <a:lstStyle>
            <a:lvl1pPr marL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None/>
              <a:defRPr/>
            </a:pPr>
            <a:r>
              <a:rPr kumimoji="1" lang="ru-RU" sz="1600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Объективно и громогласно </a:t>
            </a:r>
            <a:r>
              <a:rPr kumimoji="1" lang="ru-RU" sz="1600" b="1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показывать обществу все факты, все проявления давления на бизнес</a:t>
            </a:r>
            <a:endParaRPr kumimoji="1" lang="ru-RU" sz="1600" b="1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1950790" y="494674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1950790" y="1086102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1938661" y="1692907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1938661" y="2332402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1936404" y="2962264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1934239" y="3626276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1950790" y="4185548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1931679" y="4907288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1919550" y="5687831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1919550" y="6345324"/>
            <a:ext cx="504056" cy="4680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tx2">
                    <a:lumMod val="50000"/>
                  </a:schemeClr>
                </a:solidFill>
              </a:rPr>
              <a:t>Статистика «ОПОРЫ </a:t>
            </a:r>
            <a:r>
              <a:rPr lang="ru-RU" sz="3200" b="1" cap="all" dirty="0" smtClean="0">
                <a:solidFill>
                  <a:schemeClr val="tx2">
                    <a:lumMod val="50000"/>
                  </a:schemeClr>
                </a:solidFill>
              </a:rPr>
              <a:t>РОССИИ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karpova\Documents\Карпова\БУКЛЕТ ОПОРЫ\Дизайнерские элементы из буклета\p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339850" cy="133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karpova\Documents\Карпова\БУКЛЕТ ОПОРЫ\Дизайнерские элементы из буклета\png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9140"/>
            <a:ext cx="133985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karpova\Documents\Карпова\БУКЛЕТ ОПОРЫ\Дизайнерские элементы из буклета\png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35" y="3849364"/>
            <a:ext cx="1339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karpova\Documents\Карпова\БУКЛЕТ ОПОРЫ\Дизайнерские элементы из буклета\png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03" y="1926754"/>
            <a:ext cx="133985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karpova\Documents\Карпова\БУКЛЕТ ОПОРЫ\Дизайнерские элементы из буклета\png-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97" y="5299992"/>
            <a:ext cx="1346200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00419" y="1052736"/>
            <a:ext cx="46826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</a:t>
            </a:r>
            <a:r>
              <a:rPr lang="ru-RU" sz="54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  <a:r>
              <a:rPr lang="en-US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800" b="1" i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лет</a:t>
            </a:r>
            <a:r>
              <a:rPr lang="en-US" sz="2800" b="1" i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активной</a:t>
            </a:r>
            <a:r>
              <a:rPr lang="en-US" sz="2800" b="1" i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2800" b="1" i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работы</a:t>
            </a:r>
            <a:endParaRPr lang="ru-RU" sz="2800" b="1" i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7373" y="2125092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450 </a:t>
            </a:r>
            <a:r>
              <a:rPr lang="en-US" sz="2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тыс</a:t>
            </a: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.+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предпринимателей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со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всей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России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2397" y="4221088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100+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отраслевых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союзов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,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ассоциаций</a:t>
            </a: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,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гильдий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33046" y="2192376"/>
            <a:ext cx="20993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85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региональных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отделений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4405192"/>
            <a:ext cx="2895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400+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местных</a:t>
            </a:r>
            <a:r>
              <a: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отделений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7144" y="5661248"/>
            <a:ext cx="2680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31 зарубежный </a:t>
            </a:r>
            <a:r>
              <a:rPr lang="en-US" dirty="0" err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представитель</a:t>
            </a:r>
            <a:endParaRPr lang="ru-RU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5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НП «ОПОРА»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Некоммерческое партнерство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«Объединение предпринимательских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организаций ОПОРА»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27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Создана 18 сентября 2001 года.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Члены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НП «ОПОРА»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- неполитические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общественные и некоммерческие организации,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объединяющие </a:t>
            </a: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предпринимателей.</a:t>
            </a:r>
            <a:endParaRPr lang="ru-RU" sz="18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4372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72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100+</a:t>
            </a:r>
            <a:r>
              <a:rPr lang="ru-RU" sz="18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общероссийских </a:t>
            </a:r>
            <a:r>
              <a:rPr lang="ru-RU" sz="18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и региональных отраслевых союзов и ассоциаций</a:t>
            </a:r>
          </a:p>
        </p:txBody>
      </p:sp>
      <p:pic>
        <p:nvPicPr>
          <p:cNvPr id="1026" name="Picture 2" descr="C:\Users\pkarpova\Documents\Карпова\БУКЛЕТ ОПОРЫ\Дизайнерские элементы из буклета\Spisok np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karpova\Documents\Карпова\БУКЛЕТ ОПОРЫ\Дизайнерские элементы из буклета\Spisok np2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67666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karpova\Documents\Карпова\БУКЛЕТ ОПОРЫ\Дизайнерские элементы из буклета\Spisok np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2" y="3034278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karpova\Documents\Карпова\БУКЛЕТ ОПОРЫ\Дизайнерские элементы из буклета\Spisok np2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7222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karpova\Documents\Карпова\БУКЛЕТ ОПОРЫ\Дизайнерские элементы из буклета\Spisok np2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3" y="431841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karpova\Documents\Карпова\БУКЛЕТ ОПОРЫ\Дизайнерские элементы из буклета\Spisok np2-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4395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karpova\Documents\Карпова\БУКЛЕТ ОПОРЫ\Дизайнерские элементы из буклета\Spisok np2-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94" y="1700808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karpova\Documents\Карпова\БУКЛЕТ ОПОРЫ\Дизайнерские элементы из буклета\Spisok np2-4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891404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karpova\Documents\Карпова\БУКЛЕТ ОПОРЫ\Дизайнерские элементы из буклета\Spisok np2-4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627782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karpova\Documents\Карпова\БУКЛЕТ ОПОРЫ\Дизайнерские элементы из буклета\Spisok np2-5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7583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МЕЖДУНАРОДНОЕ СОТРУДНИЧЕСТВО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54788" y="5515805"/>
            <a:ext cx="2160966" cy="1220787"/>
            <a:chOff x="6228184" y="1907371"/>
            <a:chExt cx="2160966" cy="1220787"/>
          </a:xfrm>
        </p:grpSpPr>
        <p:pic>
          <p:nvPicPr>
            <p:cNvPr id="4126" name="Picture 30" descr="C:\Users\pkarpova\Documents\Карпова\БУКЛЕТ ОПОРЫ\Дизайнерские элементы из буклета\city world-09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887" y="1907371"/>
              <a:ext cx="2100263" cy="122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1" name="Picture 25" descr="C:\Users\pkarpova\Documents\Карпова\БУКЛЕТ ОПОРЫ\Дизайнерские элементы из буклета\city world-1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846" y="2028859"/>
              <a:ext cx="596131" cy="59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 descr="C:\Users\pkarpova\Documents\Карпова\БУКЛЕТ ОПОРЫ\Дизайнерские элементы из буклета\city world-1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179702"/>
              <a:ext cx="571650" cy="5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6948607" y="2028859"/>
              <a:ext cx="561475" cy="541698"/>
              <a:chOff x="3799888" y="2388671"/>
              <a:chExt cx="624129" cy="62512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3799888" y="2388671"/>
                <a:ext cx="624129" cy="62512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pic>
            <p:nvPicPr>
              <p:cNvPr id="4123" name="Picture 27" descr="C:\Users\pkarpova\Documents\Карпова\БУКЛЕТ ОПОРЫ\Дизайнерские элементы из буклета\city world-20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793" y="2496074"/>
                <a:ext cx="410320" cy="41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206205" y="5009872"/>
            <a:ext cx="2367625" cy="1361476"/>
            <a:chOff x="597990" y="2339942"/>
            <a:chExt cx="2367625" cy="1361476"/>
          </a:xfrm>
        </p:grpSpPr>
        <p:pic>
          <p:nvPicPr>
            <p:cNvPr id="4125" name="Picture 29" descr="C:\Users\pkarpova\Documents\Карпова\БУКЛЕТ ОПОРЫ\Дизайнерские элементы из буклета\city world-0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14" y="2479043"/>
              <a:ext cx="2100263" cy="122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C:\Users\pkarpova\Documents\Карпова\БУКЛЕТ ОПОРЫ\Дизайнерские элементы из буклета\city world-1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90" y="2365046"/>
              <a:ext cx="613211" cy="613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Группа 8"/>
            <p:cNvGrpSpPr/>
            <p:nvPr/>
          </p:nvGrpSpPr>
          <p:grpSpPr>
            <a:xfrm>
              <a:off x="2347538" y="2339942"/>
              <a:ext cx="618077" cy="601302"/>
              <a:chOff x="3851920" y="3589403"/>
              <a:chExt cx="648073" cy="637147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3851920" y="3589403"/>
                <a:ext cx="648073" cy="63714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80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pic>
            <p:nvPicPr>
              <p:cNvPr id="4118" name="Picture 22" descr="C:\Users\pkarpova\Documents\Карпова\БУКЛЕТ ОПОРЫ\Дизайнерские элементы из буклета\city world-15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9932" y="3691952"/>
                <a:ext cx="432047" cy="432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17" name="Picture 21" descr="C:\Users\pkarpova\Documents\Карпова\БУКЛЕТ ОПОРЫ\Дизайнерские элементы из буклета\city world-1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532027"/>
              <a:ext cx="596131" cy="596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6285970" y="3508763"/>
            <a:ext cx="2104165" cy="1666805"/>
            <a:chOff x="3874286" y="3452745"/>
            <a:chExt cx="2104165" cy="1666805"/>
          </a:xfrm>
        </p:grpSpPr>
        <p:pic>
          <p:nvPicPr>
            <p:cNvPr id="4127" name="Picture 31" descr="C:\Users\pkarpova\Documents\Карпова\БУКЛЕТ ОПОРЫ\Дизайнерские элементы из буклета\city world-0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286" y="3898763"/>
              <a:ext cx="2100263" cy="122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9" name="Picture 23" descr="C:\Users\pkarpova\Documents\Карпова\БУКЛЕТ ОПОРЫ\Дизайнерские элементы из буклета\city world-1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387" y="3452745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C:\Users\pkarpova\Documents\Карпова\БУКЛЕТ ОПОРЫ\Дизайнерские элементы из буклета\city world-17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409" y="3452745"/>
              <a:ext cx="568669" cy="568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12253" y="1165740"/>
            <a:ext cx="6319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Развитие международного сотрудничества является одним из приоритетных направлений деятельности «ОПОРЫ РОССИИ».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95936" y="2061752"/>
            <a:ext cx="818658" cy="818658"/>
          </a:xfrm>
          <a:prstGeom prst="ellipse">
            <a:avLst/>
          </a:prstGeom>
          <a:blipFill rotWithShape="1"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694485"/>
              <a:satOff val="-6499"/>
              <a:lumOff val="-83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рямоугольник 20"/>
          <p:cNvSpPr/>
          <p:nvPr/>
        </p:nvSpPr>
        <p:spPr>
          <a:xfrm>
            <a:off x="1219268" y="2122697"/>
            <a:ext cx="181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Широкая сеть представительств и партнеров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16398" y="3373000"/>
            <a:ext cx="818658" cy="818658"/>
          </a:xfrm>
          <a:prstGeom prst="ellipse">
            <a:avLst/>
          </a:prstGeom>
          <a:blipFill rotWithShape="1">
            <a:blip r:embed="rId14"/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7388969"/>
              <a:satOff val="-12997"/>
              <a:lumOff val="-167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2729437" y="3212976"/>
            <a:ext cx="1812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B2B matching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через организацию мероприятий и бизнес-миссий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69137" y="1939551"/>
            <a:ext cx="818658" cy="818658"/>
          </a:xfrm>
          <a:prstGeom prst="ellipse">
            <a:avLst/>
          </a:prstGeom>
          <a:blipFill rotWithShape="1">
            <a:blip r:embed="rId15" cstate="print"/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5541727"/>
              <a:satOff val="-9748"/>
              <a:lumOff val="-1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рямоугольник 30"/>
          <p:cNvSpPr/>
          <p:nvPr/>
        </p:nvSpPr>
        <p:spPr>
          <a:xfrm>
            <a:off x="5036890" y="2061752"/>
            <a:ext cx="2444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Участие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в Рабочих группах и Межправительственных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комиссиях с разными странами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30" name="Picture 33" descr="C:\Users\gorina\AppData\Local\Temp\united-kingdom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47" y="3944801"/>
            <a:ext cx="4937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09688"/>
            <a:ext cx="9144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457201" y="151111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Структура «ОПОРЫ РОССИИ»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ая прямоугольная выноска 31"/>
          <p:cNvSpPr/>
          <p:nvPr/>
        </p:nvSpPr>
        <p:spPr>
          <a:xfrm>
            <a:off x="2089146" y="562865"/>
            <a:ext cx="6577176" cy="1383941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2113594" y="561812"/>
            <a:ext cx="64087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Борисов Сергей </a:t>
            </a:r>
            <a:r>
              <a:rPr lang="ru-RU" sz="1200" b="1" dirty="0" err="1" smtClean="0">
                <a:solidFill>
                  <a:prstClr val="black"/>
                </a:solidFill>
                <a:latin typeface="Georgia"/>
              </a:rPr>
              <a:t>Ренатович</a:t>
            </a:r>
            <a:endParaRPr lang="ru-RU" sz="1200" b="1" dirty="0" smtClean="0">
              <a:solidFill>
                <a:prstClr val="black"/>
              </a:solidFill>
              <a:latin typeface="Georgia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Президент «ОПОРЫ РОССИИ», 2002 – 2012 гг.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Председатель Попечительского совета «ОПОРЫ РОССИИ»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Заместитель Председателя Общественного совета ФНС 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России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Член Общественного совета при Минюсте России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Член Научно-консультативного совета при Генеральной прокуратуре РФ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Член Президентского Совета Российско-Германской Внешнеторговой Палаты</a:t>
            </a:r>
          </a:p>
        </p:txBody>
      </p:sp>
      <p:pic>
        <p:nvPicPr>
          <p:cNvPr id="34" name="Рисунок 33" descr="Борисов Сергей Ренат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72953"/>
            <a:ext cx="1176131" cy="1461761"/>
          </a:xfrm>
          <a:prstGeom prst="rect">
            <a:avLst/>
          </a:prstGeom>
          <a:noFill/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2086070" y="2034714"/>
            <a:ext cx="6650170" cy="1753273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2183512" y="2034714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Блудян Марина Анатольевна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Первый вице-президент «ОПОРЫ РОССИИ»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Сопредседатель внутрипартийной Платформы «Единой России» по поддержке предпринимательской 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инициативы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Руководитель экспертной группы по национальному проекту «Малое и среднее предпринимательство и поддержка предпринимательской инициативы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Представитель Уполномоченного при Президенте РФ по защите прав предпринимателей по вопросам, связанным с ликвидацией нарушений прав предпринимателей в сфере пожарной безопасности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117613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ая прямоугольная выноска 36"/>
          <p:cNvSpPr/>
          <p:nvPr/>
        </p:nvSpPr>
        <p:spPr>
          <a:xfrm>
            <a:off x="2134616" y="3903621"/>
            <a:ext cx="6577176" cy="1568607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2159064" y="3902568"/>
            <a:ext cx="640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Пищальников Дмитрий Владимирович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Вице-президент «ОПОРЫ РОССИИ»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Член проектного комитета и руководитель </a:t>
            </a:r>
            <a:r>
              <a:rPr lang="ru-RU" sz="1200" dirty="0">
                <a:solidFill>
                  <a:prstClr val="black"/>
                </a:solidFill>
                <a:latin typeface="Georgia"/>
              </a:rPr>
              <a:t>экспертной группы по национальному проекту «Производительность труда и поддержка занятости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Georgia"/>
              </a:rPr>
              <a:t>Акционер и генеральный директор ПАО «</a:t>
            </a:r>
            <a:r>
              <a:rPr lang="ru-RU" sz="1200" dirty="0" err="1">
                <a:solidFill>
                  <a:prstClr val="black"/>
                </a:solidFill>
                <a:latin typeface="Georgia"/>
              </a:rPr>
              <a:t>Краснокамский</a:t>
            </a:r>
            <a:r>
              <a:rPr lang="ru-RU" sz="1200" dirty="0">
                <a:solidFill>
                  <a:prstClr val="black"/>
                </a:solidFill>
                <a:latin typeface="Georgia"/>
              </a:rPr>
              <a:t> завод металлических сеток</a:t>
            </a: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»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Эксперт в области эффективности  производства и повышения производительности труда</a:t>
            </a:r>
            <a:endParaRPr lang="ru-RU" sz="12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AutoShape 4" descr="Картинки по запросу пищальников дмитрий владими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пищальников дмитрий владимирови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0" y="3890846"/>
            <a:ext cx="1227058" cy="13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ая прямоугольная выноска 40"/>
          <p:cNvSpPr/>
          <p:nvPr/>
        </p:nvSpPr>
        <p:spPr>
          <a:xfrm>
            <a:off x="2061622" y="5795645"/>
            <a:ext cx="6577176" cy="784303"/>
          </a:xfrm>
          <a:prstGeom prst="wedgeRoundRectCallout">
            <a:avLst>
              <a:gd name="adj1" fmla="val -62218"/>
              <a:gd name="adj2" fmla="val -26237"/>
              <a:gd name="adj3" fmla="val 16667"/>
            </a:avLst>
          </a:prstGeom>
          <a:solidFill>
            <a:srgbClr val="DBF5F9"/>
          </a:solidFill>
          <a:ln w="19050" cap="flat" cmpd="sng" algn="ctr">
            <a:solidFill>
              <a:srgbClr val="0BD0D9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2" name="TextBox 14"/>
          <p:cNvSpPr txBox="1">
            <a:spLocks noChangeArrowheads="1"/>
          </p:cNvSpPr>
          <p:nvPr/>
        </p:nvSpPr>
        <p:spPr bwMode="auto">
          <a:xfrm>
            <a:off x="2086070" y="5794592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720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Georgia"/>
              </a:rPr>
              <a:t>Ефременков Иван Николаевич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Georgia"/>
              </a:rPr>
              <a:t>Заместитель Исполнительного директора «ОПОРЫ РОССИИ» по правовым вопросам и экспертизе</a:t>
            </a:r>
            <a:endParaRPr lang="ru-RU" sz="12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6394" name="Picture 10" descr="Картинки по запросу ефременков иван опора росс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0" y="5383822"/>
            <a:ext cx="1128668" cy="1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436722" y="7937"/>
            <a:ext cx="8229600" cy="5650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УЧАСТНИКИ ДИСКУССИИ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3050"/>
            <a:ext cx="6984776" cy="851694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м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алый бизнес: ЧТО ЭТО?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31722"/>
              </p:ext>
            </p:extLst>
          </p:nvPr>
        </p:nvGraphicFramePr>
        <p:xfrm>
          <a:off x="5557771" y="1159573"/>
          <a:ext cx="339472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4" descr="D:\Net Folder\крестик_финал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4601" flipV="1">
            <a:off x="2120940" y="4582506"/>
            <a:ext cx="49069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6"/>
          <p:cNvSpPr txBox="1">
            <a:spLocks noChangeArrowheads="1"/>
          </p:cNvSpPr>
          <p:nvPr/>
        </p:nvSpPr>
        <p:spPr bwMode="auto">
          <a:xfrm>
            <a:off x="2700271" y="4592654"/>
            <a:ext cx="2547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ОГРАНИЧЕНИЯ  ПО СТРУКТУРЕ </a:t>
            </a:r>
            <a:b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УСТАВНОГО КАПИТАЛА</a:t>
            </a:r>
            <a:b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25%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 ДЛЯ ГОСУДАРСТВА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И НКО; 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49 % 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- ДЛЯ КРУПНЫХ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КОМПАНИЙ  И ИНОСТРАННЫХ </a:t>
            </a:r>
            <a:b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ЮЛ)</a:t>
            </a:r>
          </a:p>
        </p:txBody>
      </p:sp>
      <p:sp>
        <p:nvSpPr>
          <p:cNvPr id="15" name="Правая круглая скобка 85"/>
          <p:cNvSpPr/>
          <p:nvPr/>
        </p:nvSpPr>
        <p:spPr>
          <a:xfrm rot="16200000" flipH="1">
            <a:off x="3337605" y="2486798"/>
            <a:ext cx="468389" cy="3584577"/>
          </a:xfrm>
          <a:prstGeom prst="rightBracket">
            <a:avLst>
              <a:gd name="adj" fmla="val 0"/>
            </a:avLst>
          </a:prstGeom>
          <a:noFill/>
          <a:ln w="25400" cap="flat" cmpd="sng" algn="ctr">
            <a:solidFill>
              <a:srgbClr val="095F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499415978"/>
              </p:ext>
            </p:extLst>
          </p:nvPr>
        </p:nvGraphicFramePr>
        <p:xfrm>
          <a:off x="1779474" y="1175114"/>
          <a:ext cx="3494436" cy="301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TextBox 94"/>
          <p:cNvSpPr txBox="1">
            <a:spLocks noChangeArrowheads="1"/>
          </p:cNvSpPr>
          <p:nvPr/>
        </p:nvSpPr>
        <p:spPr bwMode="auto">
          <a:xfrm>
            <a:off x="1950971" y="3624279"/>
            <a:ext cx="2027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до 15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120 млн. руб.</a:t>
            </a:r>
          </a:p>
        </p:txBody>
      </p:sp>
      <p:sp>
        <p:nvSpPr>
          <p:cNvPr id="18" name="TextBox 95"/>
          <p:cNvSpPr txBox="1">
            <a:spLocks noChangeArrowheads="1"/>
          </p:cNvSpPr>
          <p:nvPr/>
        </p:nvSpPr>
        <p:spPr bwMode="auto">
          <a:xfrm>
            <a:off x="2654234" y="2979754"/>
            <a:ext cx="202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от 16 до 100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800 млн. руб.</a:t>
            </a:r>
          </a:p>
        </p:txBody>
      </p:sp>
      <p:sp>
        <p:nvSpPr>
          <p:cNvPr id="19" name="TextBox 96"/>
          <p:cNvSpPr txBox="1">
            <a:spLocks noChangeArrowheads="1"/>
          </p:cNvSpPr>
          <p:nvPr/>
        </p:nvSpPr>
        <p:spPr bwMode="auto">
          <a:xfrm>
            <a:off x="3597209" y="2306654"/>
            <a:ext cx="196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от 101 до 250 человек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не более 2 млрд. руб.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645643" y="4744870"/>
            <a:ext cx="707235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ДОЛЯ В ВВП</a:t>
            </a:r>
          </a:p>
        </p:txBody>
      </p:sp>
      <p:sp>
        <p:nvSpPr>
          <p:cNvPr id="29" name="Прямоугольник 29"/>
          <p:cNvSpPr>
            <a:spLocks noChangeArrowheads="1"/>
          </p:cNvSpPr>
          <p:nvPr/>
        </p:nvSpPr>
        <p:spPr bwMode="auto">
          <a:xfrm>
            <a:off x="7999607" y="4744870"/>
            <a:ext cx="1109716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22,3 %</a:t>
            </a:r>
            <a:endParaRPr kumimoji="0" lang="ru-RU" altLang="ru-RU" sz="900" b="1" i="0" u="none" strike="noStrike" kern="0" cap="none" spc="0" normalizeH="0" baseline="0" noProof="0" dirty="0" smtClean="0">
              <a:ln>
                <a:noFill/>
              </a:ln>
              <a:solidFill>
                <a:srgbClr val="296BA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0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422604"/>
              </p:ext>
            </p:extLst>
          </p:nvPr>
        </p:nvGraphicFramePr>
        <p:xfrm>
          <a:off x="5346852" y="4601821"/>
          <a:ext cx="92583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Лист" r:id="rId17" imgW="1145953" imgH="798510" progId="Excel.Sheet.8">
                  <p:embed/>
                </p:oleObj>
              </mc:Choice>
              <mc:Fallback>
                <p:oleObj name="Лист" r:id="rId17" imgW="1145953" imgH="79851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852" y="4601821"/>
                        <a:ext cx="92583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157835" y="5228560"/>
            <a:ext cx="1257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300" dirty="0" smtClean="0">
                <a:solidFill>
                  <a:prstClr val="black"/>
                </a:solidFill>
                <a:cs typeface="Tahoma" pitchFamily="34" charset="0"/>
              </a:rPr>
              <a:t>РАЗМЕР МСП</a:t>
            </a:r>
          </a:p>
        </p:txBody>
      </p:sp>
      <p:sp>
        <p:nvSpPr>
          <p:cNvPr id="40" name="Прямоугольник 29"/>
          <p:cNvSpPr>
            <a:spLocks noChangeArrowheads="1"/>
          </p:cNvSpPr>
          <p:nvPr/>
        </p:nvSpPr>
        <p:spPr bwMode="auto">
          <a:xfrm>
            <a:off x="7407003" y="5091321"/>
            <a:ext cx="1629494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95 % - МИКРОБИЗНЕС</a:t>
            </a:r>
          </a:p>
        </p:txBody>
      </p:sp>
      <p:pic>
        <p:nvPicPr>
          <p:cNvPr id="41" name="Picture 10" descr="монеты сложены на руку ладонью"/>
          <p:cNvPicPr>
            <a:picLocks noChangeArrowheads="1"/>
          </p:cNvPicPr>
          <p:nvPr/>
        </p:nvPicPr>
        <p:blipFill>
          <a:blip r:embed="rId19" cstate="print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71" y="5178473"/>
            <a:ext cx="504000" cy="365286"/>
          </a:xfrm>
          <a:prstGeom prst="rect">
            <a:avLst/>
          </a:prstGeom>
          <a:noFill/>
          <a:extLst/>
        </p:spPr>
      </p:pic>
      <p:pic>
        <p:nvPicPr>
          <p:cNvPr id="42" name="Рисунок 8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66" y="5739829"/>
            <a:ext cx="381809" cy="38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6133945" y="5711493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dirty="0" smtClean="0">
                <a:solidFill>
                  <a:prstClr val="black"/>
                </a:solidFill>
                <a:cs typeface="Tahoma" pitchFamily="34" charset="0"/>
              </a:rPr>
              <a:t>ДОЛЯ В ОБЩЕМ ОБЪЕМЕ ЭКСПОРТА</a:t>
            </a:r>
          </a:p>
        </p:txBody>
      </p:sp>
      <p:sp>
        <p:nvSpPr>
          <p:cNvPr id="44" name="Прямоугольник 29"/>
          <p:cNvSpPr>
            <a:spLocks noChangeArrowheads="1"/>
          </p:cNvSpPr>
          <p:nvPr/>
        </p:nvSpPr>
        <p:spPr bwMode="auto">
          <a:xfrm>
            <a:off x="7999607" y="5679098"/>
            <a:ext cx="80911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8.6 %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296BA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5" name="Picture 25" descr="ÐÐ°ÑÑÐ¸Ð½ÐºÐ¸ Ð¿Ð¾ Ð·Ð°Ð¿ÑÐ¾ÑÑ Ð·Ð°Ð½ÑÑÐ¾ÑÑÑ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18" y="6143293"/>
            <a:ext cx="749705" cy="56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6241618" y="6254390"/>
            <a:ext cx="1600200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dirty="0" smtClean="0">
                <a:solidFill>
                  <a:prstClr val="black"/>
                </a:solidFill>
                <a:cs typeface="Tahoma" pitchFamily="34" charset="0"/>
              </a:rPr>
              <a:t>ЗАНЯТОСТЬ В МСП</a:t>
            </a:r>
          </a:p>
        </p:txBody>
      </p:sp>
      <p:sp>
        <p:nvSpPr>
          <p:cNvPr id="24" name="Прямоугольник 29"/>
          <p:cNvSpPr>
            <a:spLocks noChangeArrowheads="1"/>
          </p:cNvSpPr>
          <p:nvPr/>
        </p:nvSpPr>
        <p:spPr bwMode="auto">
          <a:xfrm>
            <a:off x="8031293" y="6117348"/>
            <a:ext cx="11127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3" indent="0" algn="l" defTabSz="91440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18.</a:t>
            </a:r>
            <a:r>
              <a: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7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96BA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млн.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543850165"/>
              </p:ext>
            </p:extLst>
          </p:nvPr>
        </p:nvGraphicFramePr>
        <p:xfrm>
          <a:off x="5750695" y="2648289"/>
          <a:ext cx="3204366" cy="195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868144" y="2322842"/>
            <a:ext cx="2789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Отраслевой разрез МСП в России</a:t>
            </a:r>
            <a:endParaRPr lang="ru-RU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3050"/>
            <a:ext cx="6984776" cy="851694"/>
          </a:xfrm>
        </p:spPr>
        <p:txBody>
          <a:bodyPr/>
          <a:lstStyle/>
          <a:p>
            <a:r>
              <a:rPr lang="ru-RU" altLang="ru-RU" sz="3200" dirty="0">
                <a:solidFill>
                  <a:srgbClr val="7030A0"/>
                </a:solidFill>
                <a:latin typeface="a_MonumentoTitul" panose="02060906030706050204" pitchFamily="18" charset="-52"/>
              </a:rPr>
              <a:t>м</a:t>
            </a:r>
            <a:r>
              <a:rPr lang="ru-RU" altLang="ru-RU" sz="3200" dirty="0" smtClean="0">
                <a:solidFill>
                  <a:srgbClr val="7030A0"/>
                </a:solidFill>
                <a:latin typeface="a_MonumentoTitul" panose="02060906030706050204" pitchFamily="18" charset="-52"/>
              </a:rPr>
              <a:t>алый бизнес: преимущества</a:t>
            </a:r>
            <a:endParaRPr lang="en-US" altLang="ru-RU" sz="3200" dirty="0">
              <a:solidFill>
                <a:srgbClr val="7030A0"/>
              </a:solidFill>
              <a:latin typeface="Amelia_DG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5696" y="1196752"/>
            <a:ext cx="697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_MonumentoTitul" panose="02060906030706050204" pitchFamily="18" charset="-52"/>
              </a:rPr>
              <a:t>Статус МСП подтверждает Единый реестр субъектов МСП, ведет ФНС России</a:t>
            </a:r>
          </a:p>
        </p:txBody>
      </p:sp>
      <p:sp>
        <p:nvSpPr>
          <p:cNvPr id="32" name="Oval 16"/>
          <p:cNvSpPr/>
          <p:nvPr/>
        </p:nvSpPr>
        <p:spPr>
          <a:xfrm>
            <a:off x="1852861" y="2149820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504D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3" name="Oval 24"/>
          <p:cNvSpPr/>
          <p:nvPr/>
        </p:nvSpPr>
        <p:spPr>
          <a:xfrm>
            <a:off x="1852861" y="3001263"/>
            <a:ext cx="574928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4" name="Oval 25"/>
          <p:cNvSpPr/>
          <p:nvPr/>
        </p:nvSpPr>
        <p:spPr>
          <a:xfrm>
            <a:off x="1853102" y="3865359"/>
            <a:ext cx="574928" cy="6013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MY" sz="28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61081" y="2092080"/>
            <a:ext cx="635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Возможность получения государственной поддержки (льготные кредиты, льготная аренда и т.д.)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98504" y="3001263"/>
            <a:ext cx="6299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Возможность участия в </a:t>
            </a:r>
            <a:r>
              <a:rPr lang="ru-RU" sz="1800" dirty="0" err="1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спецторгах</a:t>
            </a: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в рамках госзаказа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13799" y="3820398"/>
            <a:ext cx="5890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Мораторий на плановые проверки контрольно-надзорных органов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38" name="Oval 16"/>
          <p:cNvSpPr/>
          <p:nvPr/>
        </p:nvSpPr>
        <p:spPr>
          <a:xfrm>
            <a:off x="1842095" y="4737797"/>
            <a:ext cx="574928" cy="60137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C0504D"/>
                </a:solidFill>
                <a:latin typeface="Arial Black" panose="020B0A04020102020204" pitchFamily="34" charset="0"/>
              </a:rPr>
              <a:t>4</a:t>
            </a:r>
            <a:endParaRPr lang="en-MY" sz="2800" dirty="0">
              <a:solidFill>
                <a:srgbClr val="C0504D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Oval 24"/>
          <p:cNvSpPr/>
          <p:nvPr/>
        </p:nvSpPr>
        <p:spPr>
          <a:xfrm>
            <a:off x="1842095" y="5589240"/>
            <a:ext cx="574928" cy="6013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F79646">
                    <a:lumMod val="50000"/>
                  </a:srgbClr>
                </a:solidFill>
                <a:latin typeface="Arial Black" panose="020B0A04020102020204" pitchFamily="34" charset="0"/>
              </a:rPr>
              <a:t>5</a:t>
            </a:r>
            <a:endParaRPr lang="en-MY" sz="2800" dirty="0">
              <a:solidFill>
                <a:srgbClr val="F79646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50315" y="4680057"/>
            <a:ext cx="635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Бесплатные образовательные и обучающие курсы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87738" y="5589240"/>
            <a:ext cx="629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Выкуп арендуемого государственного имущества без аукциона </a:t>
            </a:r>
            <a:endParaRPr lang="ru-RU" sz="18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01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Letter Blank 3">
      <a:dk1>
        <a:srgbClr val="000000"/>
      </a:dk1>
      <a:lt1>
        <a:srgbClr val="FFFFFF"/>
      </a:lt1>
      <a:dk2>
        <a:srgbClr val="345782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0000"/>
      </a:accent4>
      <a:accent5>
        <a:srgbClr val="EEEEEE"/>
      </a:accent5>
      <a:accent6>
        <a:srgbClr val="B2C7CA"/>
      </a:accent6>
      <a:hlink>
        <a:srgbClr val="5D8BA7"/>
      </a:hlink>
      <a:folHlink>
        <a:srgbClr val="9CBDC8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2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wrap="none" lIns="91440" tIns="91440" rIns="91440" bIns="91440" rtlCol="0">
        <a:spAutoFit/>
      </a:bodyPr>
      <a:lstStyle>
        <a:defPPr algn="l">
          <a:defRPr sz="1200" dirty="0" smtClean="0">
            <a:solidFill>
              <a:srgbClr val="000000"/>
            </a:solidFill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1C47945D-F44A-45CC-A97B-69C7B57ED551}" vid="{54E0A883-0BB3-471D-9518-F28830240CE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301</Template>
  <TotalTime>3949</TotalTime>
  <Words>1489</Words>
  <Application>Microsoft Office PowerPoint</Application>
  <PresentationFormat>Экран (4:3)</PresentationFormat>
  <Paragraphs>216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301</vt:lpstr>
      <vt:lpstr>blank</vt:lpstr>
      <vt:lpstr>Тема Office</vt:lpstr>
      <vt:lpstr>1_Тема Office</vt:lpstr>
      <vt:lpstr>2_Тема Office</vt:lpstr>
      <vt:lpstr>3_Тема Office</vt:lpstr>
      <vt:lpstr>4_Тема Office</vt:lpstr>
      <vt:lpstr>think-cell Slide</vt:lpstr>
      <vt:lpstr>Лист</vt:lpstr>
      <vt:lpstr>Диаграмма</vt:lpstr>
      <vt:lpstr>Презентация PowerPoint</vt:lpstr>
      <vt:lpstr>БИЗНЕС-АССОЦИАЦИИ – ДРАЙВЕР РАЗВИТИЯ МСП</vt:lpstr>
      <vt:lpstr>Статистика «ОПОРЫ РОССИИ</vt:lpstr>
      <vt:lpstr>НП «ОПОРА»</vt:lpstr>
      <vt:lpstr>МЕЖДУНАРОДНОЕ СОТРУДНИЧЕСТВО</vt:lpstr>
      <vt:lpstr>Структура «ОПОРЫ РОССИИ»</vt:lpstr>
      <vt:lpstr>УЧАСТНИКИ ДИСКУССИИ</vt:lpstr>
      <vt:lpstr>малый бизнес: ЧТО ЭТО?</vt:lpstr>
      <vt:lpstr>малый бизнес: преимущества</vt:lpstr>
      <vt:lpstr>мсп в россии</vt:lpstr>
      <vt:lpstr>малый бизнес: Системы налогообложения</vt:lpstr>
      <vt:lpstr>Причины непопулярности патентной системы налогообложения</vt:lpstr>
      <vt:lpstr>малый бизнес: национальный проект (утвержден Президиумом Совета при Президенте РФ по стратегическому развитию и приоритетным проектам)</vt:lpstr>
      <vt:lpstr>малый бизнес: кто «ЗА»</vt:lpstr>
      <vt:lpstr>малый бизнес: кто «ПРОТИВ»</vt:lpstr>
      <vt:lpstr>малый бизнес и конкуренция</vt:lpstr>
      <vt:lpstr>Национальный проект «Повышение производительности труда и поддержка занятости»</vt:lpstr>
      <vt:lpstr>Презентация PowerPoint</vt:lpstr>
      <vt:lpstr>Презентация PowerPoint</vt:lpstr>
      <vt:lpstr>малый бизнес: 10 ШАГОВ «ЗА»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Нугуманова Светлана</dc:creator>
  <cp:lastModifiedBy>Пользователь Windows</cp:lastModifiedBy>
  <cp:revision>224</cp:revision>
  <cp:lastPrinted>2019-10-30T12:39:15Z</cp:lastPrinted>
  <dcterms:created xsi:type="dcterms:W3CDTF">2016-08-18T12:39:34Z</dcterms:created>
  <dcterms:modified xsi:type="dcterms:W3CDTF">2019-10-30T17:23:10Z</dcterms:modified>
</cp:coreProperties>
</file>