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897" r:id="rId3"/>
    <p:sldId id="840" r:id="rId4"/>
    <p:sldId id="894" r:id="rId5"/>
    <p:sldId id="999" r:id="rId6"/>
    <p:sldId id="1000" r:id="rId7"/>
    <p:sldId id="896" r:id="rId8"/>
    <p:sldId id="1001" r:id="rId9"/>
    <p:sldId id="1002" r:id="rId10"/>
    <p:sldId id="961" r:id="rId11"/>
    <p:sldId id="963" r:id="rId12"/>
    <p:sldId id="928" r:id="rId13"/>
    <p:sldId id="1027" r:id="rId14"/>
    <p:sldId id="1028" r:id="rId15"/>
    <p:sldId id="1003" r:id="rId16"/>
    <p:sldId id="1006" r:id="rId17"/>
    <p:sldId id="1013" r:id="rId18"/>
    <p:sldId id="1014" r:id="rId19"/>
    <p:sldId id="1015" r:id="rId20"/>
    <p:sldId id="1018" r:id="rId21"/>
    <p:sldId id="1019" r:id="rId22"/>
    <p:sldId id="1020" r:id="rId23"/>
    <p:sldId id="1021" r:id="rId24"/>
    <p:sldId id="1022" r:id="rId25"/>
    <p:sldId id="1023" r:id="rId26"/>
    <p:sldId id="1024" r:id="rId27"/>
    <p:sldId id="1026" r:id="rId28"/>
    <p:sldId id="972" r:id="rId29"/>
    <p:sldId id="975" r:id="rId30"/>
    <p:sldId id="976" r:id="rId31"/>
    <p:sldId id="989" r:id="rId32"/>
    <p:sldId id="996" r:id="rId33"/>
    <p:sldId id="997" r:id="rId34"/>
    <p:sldId id="1039" r:id="rId35"/>
    <p:sldId id="1038" r:id="rId36"/>
    <p:sldId id="998" r:id="rId37"/>
    <p:sldId id="285" r:id="rId38"/>
  </p:sldIdLst>
  <p:sldSz cx="12179300" cy="6858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57017" marR="0" indent="-457017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1pPr>
    <a:lvl2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2pPr>
    <a:lvl3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3pPr>
    <a:lvl4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4pPr>
    <a:lvl5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5pPr>
    <a:lvl6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6pPr>
    <a:lvl7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7pPr>
    <a:lvl8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8pPr>
    <a:lvl9pPr marL="457017" marR="0" indent="0" algn="ctr" defTabSz="4570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>
          <a:outerShdw blurRad="38100" dist="38100" dir="2700000" rotWithShape="0">
            <a:srgbClr val="000000">
              <a:alpha val="43137"/>
            </a:srgbClr>
          </a:outerShdw>
        </a:effectLst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8"/>
    <a:srgbClr val="E8F5F8"/>
    <a:srgbClr val="2C267E"/>
    <a:srgbClr val="4E4294"/>
    <a:srgbClr val="399395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31" autoAdjust="0"/>
  </p:normalViewPr>
  <p:slideViewPr>
    <p:cSldViewPr snapToGrid="0">
      <p:cViewPr varScale="1">
        <p:scale>
          <a:sx n="84" d="100"/>
          <a:sy n="84" d="100"/>
        </p:scale>
        <p:origin x="-600" y="-62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akhrutdinov\Desktop\&#1052;&#1056;&#1058;\&#1055;&#1077;&#1088;&#1077;&#1089;&#1095;&#1080;&#1090;&#1072;&#1085;&#1085;&#1099;&#1077;%20&#1092;&#1086;&#1088;&#1084;&#1099;%20&#1074;&#1079;&#1072;&#1080;&#1084;&#1086;&#1076;&#1077;&#1081;&#1089;&#1090;&#1074;&#1080;&#1103;%20&#1057;&#1055;&#10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3439099607736E-2"/>
          <c:y val="5.7068145540500874E-2"/>
          <c:w val="0.95894640691111455"/>
          <c:h val="0.477779135697405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Лист3!$A$1</c:f>
              <c:strCache>
                <c:ptCount val="1"/>
                <c:pt idx="0">
                  <c:v>Уже направляем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8384429540738366E-3"/>
                  <c:y val="-0.222222222222222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4C-4A0B-BA9D-F45F04F2EF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Лист3!$B$1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4C-4A0B-BA9D-F45F04F2EF66}"/>
            </c:ext>
          </c:extLst>
        </c:ser>
        <c:ser>
          <c:idx val="1"/>
          <c:order val="1"/>
          <c:tx>
            <c:strRef>
              <c:f>Лист3!$A$2</c:f>
              <c:strCache>
                <c:ptCount val="1"/>
                <c:pt idx="0">
                  <c:v>Планирует в ближайшей перспективе - до 1 года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4C-4A0B-BA9D-F45F04F2EF66}"/>
            </c:ext>
          </c:extLst>
        </c:ser>
        <c:ser>
          <c:idx val="2"/>
          <c:order val="2"/>
          <c:tx>
            <c:strRef>
              <c:f>Лист3!$A$3</c:f>
              <c:strCache>
                <c:ptCount val="1"/>
                <c:pt idx="0">
                  <c:v>Планирует в среднесрочной перспективе - через 1-3 года</c:v>
                </c:pt>
              </c:strCache>
            </c:strRef>
          </c:tx>
          <c:spPr>
            <a:solidFill>
              <a:schemeClr val="accent3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Лист3!$B$3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4C-4A0B-BA9D-F45F04F2EF66}"/>
            </c:ext>
          </c:extLst>
        </c:ser>
        <c:ser>
          <c:idx val="3"/>
          <c:order val="3"/>
          <c:tx>
            <c:strRef>
              <c:f>Лист3!$A$4</c:f>
              <c:strCache>
                <c:ptCount val="1"/>
                <c:pt idx="0">
                  <c:v>Планирует в долгосрочной перспективе - более, чем через 3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Лист3!$B$4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4C-4A0B-BA9D-F45F04F2EF66}"/>
            </c:ext>
          </c:extLst>
        </c:ser>
        <c:ser>
          <c:idx val="4"/>
          <c:order val="4"/>
          <c:tx>
            <c:strRef>
              <c:f>Лист3!$A$5</c:f>
              <c:strCache>
                <c:ptCount val="1"/>
                <c:pt idx="0">
                  <c:v>Не знаю о данной процедуре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Лист3!$B$5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4C-4A0B-BA9D-F45F04F2EF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9144576"/>
        <c:axId val="199146112"/>
      </c:barChart>
      <c:catAx>
        <c:axId val="19914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146112"/>
        <c:crosses val="autoZero"/>
        <c:auto val="1"/>
        <c:lblAlgn val="ctr"/>
        <c:lblOffset val="100"/>
        <c:noMultiLvlLbl val="0"/>
      </c:catAx>
      <c:valAx>
        <c:axId val="199146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14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834722077328274E-2"/>
          <c:y val="0.65420000358996999"/>
          <c:w val="0.91095193434289701"/>
          <c:h val="0.32687176604483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1F737-0F16-49D3-8752-C4E4F58D14C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3CB0CF9-5E55-4CCB-B636-FF450AF325C8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b="1" dirty="0">
              <a:latin typeface="Cambria" panose="02040503050406030204" pitchFamily="18" charset="0"/>
            </a:rPr>
            <a:t>1997 </a:t>
          </a:r>
        </a:p>
        <a:p>
          <a:endParaRPr lang="ru-RU" sz="1200" b="1" dirty="0">
            <a:latin typeface="Cambria" panose="02040503050406030204" pitchFamily="18" charset="0"/>
          </a:endParaRPr>
        </a:p>
        <a:p>
          <a:r>
            <a:rPr lang="ru-RU" sz="1200" b="1" dirty="0">
              <a:latin typeface="Cambria" panose="02040503050406030204" pitchFamily="18" charset="0"/>
            </a:rPr>
            <a:t>Первое упоминание профессиональных</a:t>
          </a:r>
        </a:p>
        <a:p>
          <a:r>
            <a:rPr lang="ru-RU" sz="1200" b="1" dirty="0">
              <a:latin typeface="Cambria" panose="02040503050406030204" pitchFamily="18" charset="0"/>
            </a:rPr>
            <a:t>стандартов (ПС) в Программе социальных  реформ </a:t>
          </a:r>
        </a:p>
        <a:p>
          <a:r>
            <a:rPr lang="ru-RU" sz="1200" b="1" dirty="0">
              <a:latin typeface="Cambria" panose="02040503050406030204" pitchFamily="18" charset="0"/>
            </a:rPr>
            <a:t>Правительства РФ</a:t>
          </a:r>
        </a:p>
      </dgm:t>
    </dgm:pt>
    <dgm:pt modelId="{25A580FF-3E07-4CA3-8F34-55E4B296391C}" type="parTrans" cxnId="{4007C7FB-8097-486A-A6E5-8CEF532A34F8}">
      <dgm:prSet/>
      <dgm:spPr/>
      <dgm:t>
        <a:bodyPr/>
        <a:lstStyle/>
        <a:p>
          <a:endParaRPr lang="ru-RU" sz="1200" b="1">
            <a:latin typeface="Cambria" panose="02040503050406030204" pitchFamily="18" charset="0"/>
          </a:endParaRPr>
        </a:p>
      </dgm:t>
    </dgm:pt>
    <dgm:pt modelId="{31E4BC94-6DAC-4CA3-AD1B-54574FAD59BF}" type="sibTrans" cxnId="{4007C7FB-8097-486A-A6E5-8CEF532A34F8}">
      <dgm:prSet custT="1"/>
      <dgm:spPr>
        <a:solidFill>
          <a:srgbClr val="002060"/>
        </a:solidFill>
      </dgm:spPr>
      <dgm:t>
        <a:bodyPr/>
        <a:lstStyle/>
        <a:p>
          <a:endParaRPr lang="ru-RU" sz="1200" b="1">
            <a:latin typeface="Cambria" panose="02040503050406030204" pitchFamily="18" charset="0"/>
          </a:endParaRPr>
        </a:p>
      </dgm:t>
    </dgm:pt>
    <dgm:pt modelId="{E2CF3857-A228-43D0-A23A-549E4CB09E4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b="1" dirty="0">
              <a:latin typeface="Cambria" panose="02040503050406030204" pitchFamily="18" charset="0"/>
            </a:rPr>
            <a:t>2014 </a:t>
          </a:r>
        </a:p>
        <a:p>
          <a:endParaRPr lang="ru-RU" sz="1200" b="1" dirty="0">
            <a:latin typeface="Cambria" panose="02040503050406030204" pitchFamily="18" charset="0"/>
          </a:endParaRPr>
        </a:p>
        <a:p>
          <a:r>
            <a:rPr lang="ru-RU" sz="1200" b="1" dirty="0">
              <a:latin typeface="Cambria" panose="02040503050406030204" pitchFamily="18" charset="0"/>
            </a:rPr>
            <a:t>Появление </a:t>
          </a:r>
          <a:r>
            <a:rPr lang="ru-RU" sz="1200" b="1" dirty="0" err="1">
              <a:latin typeface="Cambria" panose="02040503050406030204" pitchFamily="18" charset="0"/>
            </a:rPr>
            <a:t>Нацсовета</a:t>
          </a:r>
          <a:r>
            <a:rPr lang="ru-RU" sz="1200" b="1" dirty="0">
              <a:latin typeface="Cambria" panose="02040503050406030204" pitchFamily="18" charset="0"/>
            </a:rPr>
            <a:t> при Президенте РФ и отраслевых советов</a:t>
          </a:r>
        </a:p>
        <a:p>
          <a:r>
            <a:rPr lang="ru-RU" sz="1200" b="1" dirty="0">
              <a:latin typeface="Cambria" panose="02040503050406030204" pitchFamily="18" charset="0"/>
            </a:rPr>
            <a:t>(СПК) </a:t>
          </a:r>
        </a:p>
      </dgm:t>
    </dgm:pt>
    <dgm:pt modelId="{C4CD083B-4FC7-4930-B0A6-6BD2C4123536}" type="parTrans" cxnId="{C4DDB2AA-2606-477E-A65B-6146DBD1A1A2}">
      <dgm:prSet/>
      <dgm:spPr/>
      <dgm:t>
        <a:bodyPr/>
        <a:lstStyle/>
        <a:p>
          <a:endParaRPr lang="ru-RU" sz="1200" b="1">
            <a:latin typeface="Cambria" panose="02040503050406030204" pitchFamily="18" charset="0"/>
          </a:endParaRPr>
        </a:p>
      </dgm:t>
    </dgm:pt>
    <dgm:pt modelId="{BD884AAB-3B4E-4A26-B20C-66070D150FA0}" type="sibTrans" cxnId="{C4DDB2AA-2606-477E-A65B-6146DBD1A1A2}">
      <dgm:prSet custT="1"/>
      <dgm:spPr>
        <a:solidFill>
          <a:srgbClr val="002060"/>
        </a:solidFill>
      </dgm:spPr>
      <dgm:t>
        <a:bodyPr/>
        <a:lstStyle/>
        <a:p>
          <a:endParaRPr lang="ru-RU" sz="1200" b="1">
            <a:latin typeface="Cambria" panose="02040503050406030204" pitchFamily="18" charset="0"/>
          </a:endParaRPr>
        </a:p>
      </dgm:t>
    </dgm:pt>
    <dgm:pt modelId="{07463BFD-2F4D-446E-AEC7-54A40613D64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b="1" dirty="0">
              <a:latin typeface="Cambria" panose="02040503050406030204" pitchFamily="18" charset="0"/>
            </a:rPr>
            <a:t>2016-2018 </a:t>
          </a:r>
        </a:p>
        <a:p>
          <a:endParaRPr lang="ru-RU" sz="1200" b="1" dirty="0">
            <a:latin typeface="Cambria" panose="02040503050406030204" pitchFamily="18" charset="0"/>
          </a:endParaRPr>
        </a:p>
        <a:p>
          <a:r>
            <a:rPr lang="ru-RU" sz="1200" b="1" dirty="0">
              <a:latin typeface="Cambria" panose="02040503050406030204" pitchFamily="18" charset="0"/>
            </a:rPr>
            <a:t>Закон «О независимой оценке квалификации»; формирование инфраструктуры оценки</a:t>
          </a:r>
        </a:p>
      </dgm:t>
    </dgm:pt>
    <dgm:pt modelId="{1A7D084F-198C-4ACA-85A2-BE11B69087FB}" type="parTrans" cxnId="{F5FE4875-C0AA-4504-A13D-E20F9E6AF399}">
      <dgm:prSet/>
      <dgm:spPr/>
      <dgm:t>
        <a:bodyPr/>
        <a:lstStyle/>
        <a:p>
          <a:endParaRPr lang="ru-RU" sz="1200" b="1">
            <a:latin typeface="Cambria" panose="02040503050406030204" pitchFamily="18" charset="0"/>
          </a:endParaRPr>
        </a:p>
      </dgm:t>
    </dgm:pt>
    <dgm:pt modelId="{C2380E2A-6019-45A7-8566-BDEC852FA3B7}" type="sibTrans" cxnId="{F5FE4875-C0AA-4504-A13D-E20F9E6AF399}">
      <dgm:prSet/>
      <dgm:spPr/>
      <dgm:t>
        <a:bodyPr/>
        <a:lstStyle/>
        <a:p>
          <a:endParaRPr lang="ru-RU" sz="1200" b="1">
            <a:latin typeface="Cambria" panose="02040503050406030204" pitchFamily="18" charset="0"/>
          </a:endParaRPr>
        </a:p>
      </dgm:t>
    </dgm:pt>
    <dgm:pt modelId="{59207AE0-A5AD-4440-A1C0-89A3389AC333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b="1" dirty="0">
              <a:latin typeface="Cambria" panose="02040503050406030204" pitchFamily="18" charset="0"/>
            </a:rPr>
            <a:t>2006 -2012</a:t>
          </a:r>
        </a:p>
        <a:p>
          <a:endParaRPr lang="ru-RU" sz="1200" b="1" dirty="0">
            <a:latin typeface="Cambria" panose="02040503050406030204" pitchFamily="18" charset="0"/>
          </a:endParaRPr>
        </a:p>
        <a:p>
          <a:r>
            <a:rPr lang="ru-RU" sz="1200" b="1" dirty="0">
              <a:latin typeface="Cambria" panose="02040503050406030204" pitchFamily="18" charset="0"/>
            </a:rPr>
            <a:t>Изучение международных практик, локальные пробы разработки ПС в отдельных секторах</a:t>
          </a:r>
        </a:p>
      </dgm:t>
    </dgm:pt>
    <dgm:pt modelId="{16ADFE42-1531-4144-BDFB-E778BEF37748}" type="parTrans" cxnId="{4239A51D-1CE4-43E1-9FD2-EBEAAB71DFA2}">
      <dgm:prSet/>
      <dgm:spPr/>
      <dgm:t>
        <a:bodyPr/>
        <a:lstStyle/>
        <a:p>
          <a:endParaRPr lang="ru-RU" sz="1200" b="1">
            <a:latin typeface="Cambria" panose="02040503050406030204" pitchFamily="18" charset="0"/>
          </a:endParaRPr>
        </a:p>
      </dgm:t>
    </dgm:pt>
    <dgm:pt modelId="{1B052955-6D91-4860-8EDB-206376E4CA9F}" type="sibTrans" cxnId="{4239A51D-1CE4-43E1-9FD2-EBEAAB71DFA2}">
      <dgm:prSet custT="1"/>
      <dgm:spPr>
        <a:solidFill>
          <a:srgbClr val="002060"/>
        </a:solidFill>
      </dgm:spPr>
      <dgm:t>
        <a:bodyPr/>
        <a:lstStyle/>
        <a:p>
          <a:endParaRPr lang="ru-RU" sz="1200" b="1">
            <a:latin typeface="Cambria" panose="02040503050406030204" pitchFamily="18" charset="0"/>
          </a:endParaRPr>
        </a:p>
      </dgm:t>
    </dgm:pt>
    <dgm:pt modelId="{30B2A4BA-069B-40EF-A295-26B6DDBADCC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b="1" dirty="0">
              <a:latin typeface="Cambria" panose="02040503050406030204" pitchFamily="18" charset="0"/>
            </a:rPr>
            <a:t>2012-2013</a:t>
          </a:r>
        </a:p>
        <a:p>
          <a:endParaRPr lang="ru-RU" sz="1200" b="1" dirty="0">
            <a:latin typeface="Cambria" panose="02040503050406030204" pitchFamily="18" charset="0"/>
          </a:endParaRPr>
        </a:p>
        <a:p>
          <a:r>
            <a:rPr lang="ru-RU" sz="1200" b="1" dirty="0">
              <a:latin typeface="Cambria" panose="02040503050406030204" pitchFamily="18" charset="0"/>
            </a:rPr>
            <a:t>Оформление законодательной базы, постановка стратегических задач по развитию системы ПС</a:t>
          </a:r>
        </a:p>
      </dgm:t>
    </dgm:pt>
    <dgm:pt modelId="{ADF4E383-D761-4520-93A1-01543D5C8759}" type="parTrans" cxnId="{B1086558-E763-4D0A-A325-E08100A9F49A}">
      <dgm:prSet/>
      <dgm:spPr/>
      <dgm:t>
        <a:bodyPr/>
        <a:lstStyle/>
        <a:p>
          <a:endParaRPr lang="ru-RU" sz="1200" b="1">
            <a:latin typeface="Cambria" panose="02040503050406030204" pitchFamily="18" charset="0"/>
          </a:endParaRPr>
        </a:p>
      </dgm:t>
    </dgm:pt>
    <dgm:pt modelId="{D13A15DE-67EC-4A46-B363-1507E418D337}" type="sibTrans" cxnId="{B1086558-E763-4D0A-A325-E08100A9F49A}">
      <dgm:prSet custT="1"/>
      <dgm:spPr>
        <a:solidFill>
          <a:srgbClr val="002060"/>
        </a:solidFill>
      </dgm:spPr>
      <dgm:t>
        <a:bodyPr/>
        <a:lstStyle/>
        <a:p>
          <a:endParaRPr lang="ru-RU" sz="1200" b="1">
            <a:latin typeface="Cambria" panose="02040503050406030204" pitchFamily="18" charset="0"/>
          </a:endParaRPr>
        </a:p>
      </dgm:t>
    </dgm:pt>
    <dgm:pt modelId="{2B63D9D9-AE27-441D-935D-3B1C99C32D73}" type="pres">
      <dgm:prSet presAssocID="{3F21F737-0F16-49D3-8752-C4E4F58D14CC}" presName="Name0" presStyleCnt="0">
        <dgm:presLayoutVars>
          <dgm:dir/>
          <dgm:resizeHandles val="exact"/>
        </dgm:presLayoutVars>
      </dgm:prSet>
      <dgm:spPr/>
    </dgm:pt>
    <dgm:pt modelId="{F52B5CC3-F417-4591-93B5-9B6E1C650EE8}" type="pres">
      <dgm:prSet presAssocID="{A3CB0CF9-5E55-4CCB-B636-FF450AF325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6B546-8202-40A7-98E8-C624F8530F8F}" type="pres">
      <dgm:prSet presAssocID="{31E4BC94-6DAC-4CA3-AD1B-54574FAD59B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C4C8892-60EA-4639-83C5-C7F3369D0135}" type="pres">
      <dgm:prSet presAssocID="{31E4BC94-6DAC-4CA3-AD1B-54574FAD59B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893D041-0E8D-4620-80C1-04DCD35693B3}" type="pres">
      <dgm:prSet presAssocID="{59207AE0-A5AD-4440-A1C0-89A3389AC3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DA574-E0E5-431E-8393-F1E235D5D589}" type="pres">
      <dgm:prSet presAssocID="{1B052955-6D91-4860-8EDB-206376E4CA9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3E86002-7593-4D58-AB86-A5DAE8E3D4F9}" type="pres">
      <dgm:prSet presAssocID="{1B052955-6D91-4860-8EDB-206376E4CA9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77E7D6B-9F45-418D-9535-B62F37E60494}" type="pres">
      <dgm:prSet presAssocID="{30B2A4BA-069B-40EF-A295-26B6DDBADC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7067D-2495-41F0-9F7C-43AC84BC09E1}" type="pres">
      <dgm:prSet presAssocID="{D13A15DE-67EC-4A46-B363-1507E418D33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54DD4EB-F533-4E3B-A4F1-42ABCE74E87A}" type="pres">
      <dgm:prSet presAssocID="{D13A15DE-67EC-4A46-B363-1507E418D33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9816C0B-D1EE-4E5D-B4D2-C0BE974B985C}" type="pres">
      <dgm:prSet presAssocID="{E2CF3857-A228-43D0-A23A-549E4CB09E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32E7B-FB7A-4185-B86D-AD9FC9BBD676}" type="pres">
      <dgm:prSet presAssocID="{BD884AAB-3B4E-4A26-B20C-66070D150FA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731469F-83AF-47A9-9399-4886D3FF75CF}" type="pres">
      <dgm:prSet presAssocID="{BD884AAB-3B4E-4A26-B20C-66070D150FA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EAEF391-45C4-406D-82CE-5F65F0111E96}" type="pres">
      <dgm:prSet presAssocID="{07463BFD-2F4D-446E-AEC7-54A40613D6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39A51D-1CE4-43E1-9FD2-EBEAAB71DFA2}" srcId="{3F21F737-0F16-49D3-8752-C4E4F58D14CC}" destId="{59207AE0-A5AD-4440-A1C0-89A3389AC333}" srcOrd="1" destOrd="0" parTransId="{16ADFE42-1531-4144-BDFB-E778BEF37748}" sibTransId="{1B052955-6D91-4860-8EDB-206376E4CA9F}"/>
    <dgm:cxn modelId="{626DC6BA-F430-4754-B295-4B5B1A012D32}" type="presOf" srcId="{31E4BC94-6DAC-4CA3-AD1B-54574FAD59BF}" destId="{3C4C8892-60EA-4639-83C5-C7F3369D0135}" srcOrd="1" destOrd="0" presId="urn:microsoft.com/office/officeart/2005/8/layout/process1"/>
    <dgm:cxn modelId="{B007379E-EA08-4F14-BBC3-8605DA875948}" type="presOf" srcId="{30B2A4BA-069B-40EF-A295-26B6DDBADCC1}" destId="{877E7D6B-9F45-418D-9535-B62F37E60494}" srcOrd="0" destOrd="0" presId="urn:microsoft.com/office/officeart/2005/8/layout/process1"/>
    <dgm:cxn modelId="{026A73D4-1CCA-4D6E-BA6E-E06DE6D78EF7}" type="presOf" srcId="{D13A15DE-67EC-4A46-B363-1507E418D337}" destId="{F157067D-2495-41F0-9F7C-43AC84BC09E1}" srcOrd="0" destOrd="0" presId="urn:microsoft.com/office/officeart/2005/8/layout/process1"/>
    <dgm:cxn modelId="{B1086558-E763-4D0A-A325-E08100A9F49A}" srcId="{3F21F737-0F16-49D3-8752-C4E4F58D14CC}" destId="{30B2A4BA-069B-40EF-A295-26B6DDBADCC1}" srcOrd="2" destOrd="0" parTransId="{ADF4E383-D761-4520-93A1-01543D5C8759}" sibTransId="{D13A15DE-67EC-4A46-B363-1507E418D337}"/>
    <dgm:cxn modelId="{4007C7FB-8097-486A-A6E5-8CEF532A34F8}" srcId="{3F21F737-0F16-49D3-8752-C4E4F58D14CC}" destId="{A3CB0CF9-5E55-4CCB-B636-FF450AF325C8}" srcOrd="0" destOrd="0" parTransId="{25A580FF-3E07-4CA3-8F34-55E4B296391C}" sibTransId="{31E4BC94-6DAC-4CA3-AD1B-54574FAD59BF}"/>
    <dgm:cxn modelId="{96BE9848-A924-454A-9781-9AE173241C62}" type="presOf" srcId="{BD884AAB-3B4E-4A26-B20C-66070D150FA0}" destId="{07B32E7B-FB7A-4185-B86D-AD9FC9BBD676}" srcOrd="0" destOrd="0" presId="urn:microsoft.com/office/officeart/2005/8/layout/process1"/>
    <dgm:cxn modelId="{F5FE4875-C0AA-4504-A13D-E20F9E6AF399}" srcId="{3F21F737-0F16-49D3-8752-C4E4F58D14CC}" destId="{07463BFD-2F4D-446E-AEC7-54A40613D646}" srcOrd="4" destOrd="0" parTransId="{1A7D084F-198C-4ACA-85A2-BE11B69087FB}" sibTransId="{C2380E2A-6019-45A7-8566-BDEC852FA3B7}"/>
    <dgm:cxn modelId="{8D938E45-66FE-4F83-A8D6-F8668E89F1C5}" type="presOf" srcId="{07463BFD-2F4D-446E-AEC7-54A40613D646}" destId="{9EAEF391-45C4-406D-82CE-5F65F0111E96}" srcOrd="0" destOrd="0" presId="urn:microsoft.com/office/officeart/2005/8/layout/process1"/>
    <dgm:cxn modelId="{88761349-3144-49E9-BD58-AC3F63A04BD1}" type="presOf" srcId="{3F21F737-0F16-49D3-8752-C4E4F58D14CC}" destId="{2B63D9D9-AE27-441D-935D-3B1C99C32D73}" srcOrd="0" destOrd="0" presId="urn:microsoft.com/office/officeart/2005/8/layout/process1"/>
    <dgm:cxn modelId="{BB2EFF52-03B8-40DE-BEAF-5C66F0653F6A}" type="presOf" srcId="{A3CB0CF9-5E55-4CCB-B636-FF450AF325C8}" destId="{F52B5CC3-F417-4591-93B5-9B6E1C650EE8}" srcOrd="0" destOrd="0" presId="urn:microsoft.com/office/officeart/2005/8/layout/process1"/>
    <dgm:cxn modelId="{98217738-074C-4034-B8DD-0C2180956C24}" type="presOf" srcId="{D13A15DE-67EC-4A46-B363-1507E418D337}" destId="{954DD4EB-F533-4E3B-A4F1-42ABCE74E87A}" srcOrd="1" destOrd="0" presId="urn:microsoft.com/office/officeart/2005/8/layout/process1"/>
    <dgm:cxn modelId="{D4A58D66-3C9B-40D7-8F95-B365BFFC3997}" type="presOf" srcId="{BD884AAB-3B4E-4A26-B20C-66070D150FA0}" destId="{4731469F-83AF-47A9-9399-4886D3FF75CF}" srcOrd="1" destOrd="0" presId="urn:microsoft.com/office/officeart/2005/8/layout/process1"/>
    <dgm:cxn modelId="{BE3064E4-D20E-459A-BD74-3C08D56135E6}" type="presOf" srcId="{E2CF3857-A228-43D0-A23A-549E4CB09E40}" destId="{59816C0B-D1EE-4E5D-B4D2-C0BE974B985C}" srcOrd="0" destOrd="0" presId="urn:microsoft.com/office/officeart/2005/8/layout/process1"/>
    <dgm:cxn modelId="{C4DDB2AA-2606-477E-A65B-6146DBD1A1A2}" srcId="{3F21F737-0F16-49D3-8752-C4E4F58D14CC}" destId="{E2CF3857-A228-43D0-A23A-549E4CB09E40}" srcOrd="3" destOrd="0" parTransId="{C4CD083B-4FC7-4930-B0A6-6BD2C4123536}" sibTransId="{BD884AAB-3B4E-4A26-B20C-66070D150FA0}"/>
    <dgm:cxn modelId="{0064BDE3-DD72-4B25-BBA4-8270F3F8127A}" type="presOf" srcId="{1B052955-6D91-4860-8EDB-206376E4CA9F}" destId="{D3E86002-7593-4D58-AB86-A5DAE8E3D4F9}" srcOrd="1" destOrd="0" presId="urn:microsoft.com/office/officeart/2005/8/layout/process1"/>
    <dgm:cxn modelId="{F292D052-296D-41A5-8EBB-03016D9BFFEC}" type="presOf" srcId="{59207AE0-A5AD-4440-A1C0-89A3389AC333}" destId="{3893D041-0E8D-4620-80C1-04DCD35693B3}" srcOrd="0" destOrd="0" presId="urn:microsoft.com/office/officeart/2005/8/layout/process1"/>
    <dgm:cxn modelId="{66363105-252F-4402-9DB1-5DADCF09FBAA}" type="presOf" srcId="{31E4BC94-6DAC-4CA3-AD1B-54574FAD59BF}" destId="{7716B546-8202-40A7-98E8-C624F8530F8F}" srcOrd="0" destOrd="0" presId="urn:microsoft.com/office/officeart/2005/8/layout/process1"/>
    <dgm:cxn modelId="{1662ADAC-2096-4DB2-818C-8B52BB163CFB}" type="presOf" srcId="{1B052955-6D91-4860-8EDB-206376E4CA9F}" destId="{800DA574-E0E5-431E-8393-F1E235D5D589}" srcOrd="0" destOrd="0" presId="urn:microsoft.com/office/officeart/2005/8/layout/process1"/>
    <dgm:cxn modelId="{4E344EAE-4F38-47F3-8B5B-B0DCCACFE858}" type="presParOf" srcId="{2B63D9D9-AE27-441D-935D-3B1C99C32D73}" destId="{F52B5CC3-F417-4591-93B5-9B6E1C650EE8}" srcOrd="0" destOrd="0" presId="urn:microsoft.com/office/officeart/2005/8/layout/process1"/>
    <dgm:cxn modelId="{BFFB3F77-E2B3-4005-8DB2-33260FA5C611}" type="presParOf" srcId="{2B63D9D9-AE27-441D-935D-3B1C99C32D73}" destId="{7716B546-8202-40A7-98E8-C624F8530F8F}" srcOrd="1" destOrd="0" presId="urn:microsoft.com/office/officeart/2005/8/layout/process1"/>
    <dgm:cxn modelId="{88181E30-8EA5-4A99-BAE0-B804E3116F01}" type="presParOf" srcId="{7716B546-8202-40A7-98E8-C624F8530F8F}" destId="{3C4C8892-60EA-4639-83C5-C7F3369D0135}" srcOrd="0" destOrd="0" presId="urn:microsoft.com/office/officeart/2005/8/layout/process1"/>
    <dgm:cxn modelId="{B5B695E8-4B1D-4B24-B006-AAED2E0804CC}" type="presParOf" srcId="{2B63D9D9-AE27-441D-935D-3B1C99C32D73}" destId="{3893D041-0E8D-4620-80C1-04DCD35693B3}" srcOrd="2" destOrd="0" presId="urn:microsoft.com/office/officeart/2005/8/layout/process1"/>
    <dgm:cxn modelId="{F03C751E-0DCB-4CED-854B-D2AF56582BC3}" type="presParOf" srcId="{2B63D9D9-AE27-441D-935D-3B1C99C32D73}" destId="{800DA574-E0E5-431E-8393-F1E235D5D589}" srcOrd="3" destOrd="0" presId="urn:microsoft.com/office/officeart/2005/8/layout/process1"/>
    <dgm:cxn modelId="{89F5A2A3-0E51-4966-A645-A1844D0BDEAA}" type="presParOf" srcId="{800DA574-E0E5-431E-8393-F1E235D5D589}" destId="{D3E86002-7593-4D58-AB86-A5DAE8E3D4F9}" srcOrd="0" destOrd="0" presId="urn:microsoft.com/office/officeart/2005/8/layout/process1"/>
    <dgm:cxn modelId="{4DF56AC7-0E53-4089-BCB7-4EA89F1ED273}" type="presParOf" srcId="{2B63D9D9-AE27-441D-935D-3B1C99C32D73}" destId="{877E7D6B-9F45-418D-9535-B62F37E60494}" srcOrd="4" destOrd="0" presId="urn:microsoft.com/office/officeart/2005/8/layout/process1"/>
    <dgm:cxn modelId="{2C259B63-B09A-40D1-B5EA-67329681C6E3}" type="presParOf" srcId="{2B63D9D9-AE27-441D-935D-3B1C99C32D73}" destId="{F157067D-2495-41F0-9F7C-43AC84BC09E1}" srcOrd="5" destOrd="0" presId="urn:microsoft.com/office/officeart/2005/8/layout/process1"/>
    <dgm:cxn modelId="{5459A748-8F6A-4840-B30B-0CC1285DDFE4}" type="presParOf" srcId="{F157067D-2495-41F0-9F7C-43AC84BC09E1}" destId="{954DD4EB-F533-4E3B-A4F1-42ABCE74E87A}" srcOrd="0" destOrd="0" presId="urn:microsoft.com/office/officeart/2005/8/layout/process1"/>
    <dgm:cxn modelId="{39321405-3D94-4517-9DCA-BF0DA495EF95}" type="presParOf" srcId="{2B63D9D9-AE27-441D-935D-3B1C99C32D73}" destId="{59816C0B-D1EE-4E5D-B4D2-C0BE974B985C}" srcOrd="6" destOrd="0" presId="urn:microsoft.com/office/officeart/2005/8/layout/process1"/>
    <dgm:cxn modelId="{12C3DD77-0E34-4D7F-A849-798FB28D0943}" type="presParOf" srcId="{2B63D9D9-AE27-441D-935D-3B1C99C32D73}" destId="{07B32E7B-FB7A-4185-B86D-AD9FC9BBD676}" srcOrd="7" destOrd="0" presId="urn:microsoft.com/office/officeart/2005/8/layout/process1"/>
    <dgm:cxn modelId="{C91EBA1E-65E1-48F0-86C6-F0E38A304DB0}" type="presParOf" srcId="{07B32E7B-FB7A-4185-B86D-AD9FC9BBD676}" destId="{4731469F-83AF-47A9-9399-4886D3FF75CF}" srcOrd="0" destOrd="0" presId="urn:microsoft.com/office/officeart/2005/8/layout/process1"/>
    <dgm:cxn modelId="{AC9953B6-BA2C-48CA-A0D0-0BEB0EBB64F7}" type="presParOf" srcId="{2B63D9D9-AE27-441D-935D-3B1C99C32D73}" destId="{9EAEF391-45C4-406D-82CE-5F65F0111E9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34830-A592-4AE5-801C-8CA9C7E3C280}" type="doc">
      <dgm:prSet loTypeId="urn:microsoft.com/office/officeart/2008/layout/VerticalCurvedList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A06EAA94-363F-4713-B6B7-077ECE237156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rPr>
            <a:t>мониторинг рынка труда, обеспечение его потребностей в квалификациях и профессиональном образовании: </a:t>
          </a:r>
          <a:r>
            <a: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rPr>
            <a:t>сколько и кого учить? </a:t>
          </a:r>
        </a:p>
      </dgm:t>
    </dgm:pt>
    <dgm:pt modelId="{72611859-641A-4BD1-95B4-7E2749227BD7}" type="parTrans" cxnId="{48CAD87F-EE6B-456C-808E-9134D04AC78F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03996BB3-48F7-4B49-8986-ED3FA4E10126}" type="sibTrans" cxnId="{48CAD87F-EE6B-456C-808E-9134D04AC78F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ADD54279-5513-498B-81EB-00A27784A3FC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rPr>
            <a:t>разработка и актуализация профессиональных стандартов и квалификационных требований: </a:t>
          </a:r>
          <a:r>
            <a: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rPr>
            <a:t>чему учить?</a:t>
          </a:r>
        </a:p>
      </dgm:t>
    </dgm:pt>
    <dgm:pt modelId="{AF0A864F-ECD6-4004-BA64-2CE451154A2E}" type="parTrans" cxnId="{739CE988-2EEA-442C-B1DA-01E4EF8C2577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0EF0E572-21FC-4C29-AA5B-21BB26A26EF2}" type="sibTrans" cxnId="{739CE988-2EEA-442C-B1DA-01E4EF8C2577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6FD1B766-F086-4D23-9B02-A22D5B7454E9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rPr>
            <a:t>организация независимой оценки квалификации: </a:t>
          </a:r>
          <a:r>
            <a: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rPr>
            <a:t>как объективно оценить результат?</a:t>
          </a:r>
        </a:p>
      </dgm:t>
    </dgm:pt>
    <dgm:pt modelId="{1DC47571-DC51-4305-8092-0AC326588F98}" type="parTrans" cxnId="{938CD4E5-E450-4A2F-9722-95CA7BDD0ECD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90FC7358-75E6-45A7-9DCF-791FFCD3CCDC}" type="sibTrans" cxnId="{938CD4E5-E450-4A2F-9722-95CA7BDD0ECD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B49F6CF1-0CC6-4004-AC6C-532B37124621}">
      <dgm:prSet/>
      <dgm:spPr>
        <a:solidFill>
          <a:schemeClr val="bg1"/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rPr>
            <a:t>проведение экспертизы ФГОС, профессиональных образовательных программ: </a:t>
          </a:r>
          <a:r>
            <a: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rPr>
            <a:t>какие инструменты обеспечивают результат?</a:t>
          </a:r>
        </a:p>
      </dgm:t>
    </dgm:pt>
    <dgm:pt modelId="{F3230AB1-5E65-4982-84BD-11174D94987B}" type="parTrans" cxnId="{B62609B0-4223-425D-9A2D-DE5F0E4CA4E0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B71C978E-D47A-4749-A3E9-AFEEF28CF0E4}" type="sibTrans" cxnId="{B62609B0-4223-425D-9A2D-DE5F0E4CA4E0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6E93A781-ACEC-43B8-8B98-3115B335E583}">
      <dgm:prSet/>
      <dgm:spPr>
        <a:solidFill>
          <a:schemeClr val="bg1"/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rPr>
            <a:t>организация профессионально-общественной аккредитации профессиональных образовательных программ: </a:t>
          </a:r>
          <a:r>
            <a: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rPr>
            <a:t>какие инструменты обеспечивают результат?</a:t>
          </a:r>
        </a:p>
      </dgm:t>
    </dgm:pt>
    <dgm:pt modelId="{E4D9A3DE-9199-4A6E-80E7-062B6311EB35}" type="parTrans" cxnId="{8087C173-1383-4C96-AC0A-6B08989F9E2C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860C9D38-10EF-4C4E-8C2B-06563472591E}" type="sibTrans" cxnId="{8087C173-1383-4C96-AC0A-6B08989F9E2C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658ABC8B-2D9D-4510-B67C-D49792AFC927}" type="pres">
      <dgm:prSet presAssocID="{77134830-A592-4AE5-801C-8CA9C7E3C2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83A268F-C605-452A-BFA5-D7483E48655F}" type="pres">
      <dgm:prSet presAssocID="{77134830-A592-4AE5-801C-8CA9C7E3C280}" presName="Name1" presStyleCnt="0"/>
      <dgm:spPr/>
    </dgm:pt>
    <dgm:pt modelId="{2C76555F-995F-4240-8099-CEAC8F46D41E}" type="pres">
      <dgm:prSet presAssocID="{77134830-A592-4AE5-801C-8CA9C7E3C280}" presName="cycle" presStyleCnt="0"/>
      <dgm:spPr/>
    </dgm:pt>
    <dgm:pt modelId="{5F02648D-B313-44BF-B0BD-3727F8649A80}" type="pres">
      <dgm:prSet presAssocID="{77134830-A592-4AE5-801C-8CA9C7E3C280}" presName="srcNode" presStyleLbl="node1" presStyleIdx="0" presStyleCnt="5"/>
      <dgm:spPr/>
    </dgm:pt>
    <dgm:pt modelId="{EC7DCB29-31FA-44E0-A421-6AB5310B1FB3}" type="pres">
      <dgm:prSet presAssocID="{77134830-A592-4AE5-801C-8CA9C7E3C280}" presName="conn" presStyleLbl="parChTrans1D2" presStyleIdx="0" presStyleCnt="1"/>
      <dgm:spPr/>
      <dgm:t>
        <a:bodyPr/>
        <a:lstStyle/>
        <a:p>
          <a:endParaRPr lang="ru-RU"/>
        </a:p>
      </dgm:t>
    </dgm:pt>
    <dgm:pt modelId="{AA9C68CC-FF26-4BBC-A8E7-EC10B05AAFDB}" type="pres">
      <dgm:prSet presAssocID="{77134830-A592-4AE5-801C-8CA9C7E3C280}" presName="extraNode" presStyleLbl="node1" presStyleIdx="0" presStyleCnt="5"/>
      <dgm:spPr/>
    </dgm:pt>
    <dgm:pt modelId="{206B297D-4F47-4848-B1E1-FE5703D2B717}" type="pres">
      <dgm:prSet presAssocID="{77134830-A592-4AE5-801C-8CA9C7E3C280}" presName="dstNode" presStyleLbl="node1" presStyleIdx="0" presStyleCnt="5"/>
      <dgm:spPr/>
    </dgm:pt>
    <dgm:pt modelId="{2B415620-A625-4E88-BA55-4C436B17EF3F}" type="pres">
      <dgm:prSet presAssocID="{A06EAA94-363F-4713-B6B7-077ECE237156}" presName="text_1" presStyleLbl="node1" presStyleIdx="0" presStyleCnt="5" custScaleY="119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65610-0F9B-48F4-85A3-1DF6ED0C0B3D}" type="pres">
      <dgm:prSet presAssocID="{A06EAA94-363F-4713-B6B7-077ECE237156}" presName="accent_1" presStyleCnt="0"/>
      <dgm:spPr/>
    </dgm:pt>
    <dgm:pt modelId="{38AD2892-237D-45BC-9E3D-1B6463E8DADE}" type="pres">
      <dgm:prSet presAssocID="{A06EAA94-363F-4713-B6B7-077ECE237156}" presName="accentRepeatNode" presStyleLbl="solidFgAcc1" presStyleIdx="0" presStyleCnt="5"/>
      <dgm:spPr>
        <a:ln>
          <a:solidFill>
            <a:srgbClr val="0070C0"/>
          </a:solidFill>
        </a:ln>
      </dgm:spPr>
    </dgm:pt>
    <dgm:pt modelId="{86F7C9CC-DD27-4EAD-A92E-3D0D29FBC7FB}" type="pres">
      <dgm:prSet presAssocID="{ADD54279-5513-498B-81EB-00A27784A3FC}" presName="text_2" presStyleLbl="node1" presStyleIdx="1" presStyleCnt="5" custScaleY="119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6D969-9748-4E15-BE39-9BBC6ADA52CD}" type="pres">
      <dgm:prSet presAssocID="{ADD54279-5513-498B-81EB-00A27784A3FC}" presName="accent_2" presStyleCnt="0"/>
      <dgm:spPr/>
    </dgm:pt>
    <dgm:pt modelId="{64B5C737-1344-4B51-AAB0-3DD77ABDBF27}" type="pres">
      <dgm:prSet presAssocID="{ADD54279-5513-498B-81EB-00A27784A3FC}" presName="accentRepeatNode" presStyleLbl="solidFgAcc1" presStyleIdx="1" presStyleCnt="5"/>
      <dgm:spPr>
        <a:ln>
          <a:solidFill>
            <a:srgbClr val="0070C0"/>
          </a:solidFill>
        </a:ln>
      </dgm:spPr>
    </dgm:pt>
    <dgm:pt modelId="{2C7428B3-DB74-4653-8DFF-DFCDE6D2E442}" type="pres">
      <dgm:prSet presAssocID="{6FD1B766-F086-4D23-9B02-A22D5B7454E9}" presName="text_3" presStyleLbl="node1" presStyleIdx="2" presStyleCnt="5" custScaleY="119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B6DBA-08DD-4637-A8FA-A9860DBBFB77}" type="pres">
      <dgm:prSet presAssocID="{6FD1B766-F086-4D23-9B02-A22D5B7454E9}" presName="accent_3" presStyleCnt="0"/>
      <dgm:spPr/>
    </dgm:pt>
    <dgm:pt modelId="{9BC0BC47-D0EC-47EE-9367-567153B8A215}" type="pres">
      <dgm:prSet presAssocID="{6FD1B766-F086-4D23-9B02-A22D5B7454E9}" presName="accentRepeatNode" presStyleLbl="solidFgAcc1" presStyleIdx="2" presStyleCnt="5"/>
      <dgm:spPr>
        <a:ln>
          <a:solidFill>
            <a:srgbClr val="0070C0"/>
          </a:solidFill>
        </a:ln>
      </dgm:spPr>
    </dgm:pt>
    <dgm:pt modelId="{5AEAA9D3-7DF4-4A85-80D1-E1A694332258}" type="pres">
      <dgm:prSet presAssocID="{B49F6CF1-0CC6-4004-AC6C-532B37124621}" presName="text_4" presStyleLbl="node1" presStyleIdx="3" presStyleCnt="5" custScaleY="119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46836-30A3-4C64-9F09-6E185B606168}" type="pres">
      <dgm:prSet presAssocID="{B49F6CF1-0CC6-4004-AC6C-532B37124621}" presName="accent_4" presStyleCnt="0"/>
      <dgm:spPr/>
    </dgm:pt>
    <dgm:pt modelId="{5037EE74-43AB-46DF-97AF-E3B02C0BD185}" type="pres">
      <dgm:prSet presAssocID="{B49F6CF1-0CC6-4004-AC6C-532B37124621}" presName="accentRepeatNode" presStyleLbl="solidFgAcc1" presStyleIdx="3" presStyleCnt="5"/>
      <dgm:spPr>
        <a:ln>
          <a:solidFill>
            <a:srgbClr val="0070C0"/>
          </a:solidFill>
        </a:ln>
      </dgm:spPr>
    </dgm:pt>
    <dgm:pt modelId="{D6E0ABB1-8F1E-43E7-8F52-A04674A3A597}" type="pres">
      <dgm:prSet presAssocID="{6E93A781-ACEC-43B8-8B98-3115B335E583}" presName="text_5" presStyleLbl="node1" presStyleIdx="4" presStyleCnt="5" custScaleX="87715" custScaleY="119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B3BDE-F09B-4836-B508-EAB56744FE69}" type="pres">
      <dgm:prSet presAssocID="{6E93A781-ACEC-43B8-8B98-3115B335E583}" presName="accent_5" presStyleCnt="0"/>
      <dgm:spPr/>
    </dgm:pt>
    <dgm:pt modelId="{C1EA0DCD-B58D-4802-8A0B-B38A4A33BB23}" type="pres">
      <dgm:prSet presAssocID="{6E93A781-ACEC-43B8-8B98-3115B335E583}" presName="accentRepeatNode" presStyleLbl="solidFgAcc1" presStyleIdx="4" presStyleCnt="5"/>
      <dgm:spPr>
        <a:ln>
          <a:solidFill>
            <a:srgbClr val="0070C0"/>
          </a:solidFill>
        </a:ln>
      </dgm:spPr>
    </dgm:pt>
  </dgm:ptLst>
  <dgm:cxnLst>
    <dgm:cxn modelId="{938CD4E5-E450-4A2F-9722-95CA7BDD0ECD}" srcId="{77134830-A592-4AE5-801C-8CA9C7E3C280}" destId="{6FD1B766-F086-4D23-9B02-A22D5B7454E9}" srcOrd="2" destOrd="0" parTransId="{1DC47571-DC51-4305-8092-0AC326588F98}" sibTransId="{90FC7358-75E6-45A7-9DCF-791FFCD3CCDC}"/>
    <dgm:cxn modelId="{225CE69D-4C93-4804-929B-BD8C3C5B974D}" type="presOf" srcId="{ADD54279-5513-498B-81EB-00A27784A3FC}" destId="{86F7C9CC-DD27-4EAD-A92E-3D0D29FBC7FB}" srcOrd="0" destOrd="0" presId="urn:microsoft.com/office/officeart/2008/layout/VerticalCurvedList"/>
    <dgm:cxn modelId="{C9081149-513A-447F-AC4F-2D99FA71FA63}" type="presOf" srcId="{A06EAA94-363F-4713-B6B7-077ECE237156}" destId="{2B415620-A625-4E88-BA55-4C436B17EF3F}" srcOrd="0" destOrd="0" presId="urn:microsoft.com/office/officeart/2008/layout/VerticalCurvedList"/>
    <dgm:cxn modelId="{37D77782-D0C8-4252-8C69-425B7D5EAD56}" type="presOf" srcId="{6E93A781-ACEC-43B8-8B98-3115B335E583}" destId="{D6E0ABB1-8F1E-43E7-8F52-A04674A3A597}" srcOrd="0" destOrd="0" presId="urn:microsoft.com/office/officeart/2008/layout/VerticalCurvedList"/>
    <dgm:cxn modelId="{6E60B434-9FA4-4788-B3B2-482CBA85113B}" type="presOf" srcId="{6FD1B766-F086-4D23-9B02-A22D5B7454E9}" destId="{2C7428B3-DB74-4653-8DFF-DFCDE6D2E442}" srcOrd="0" destOrd="0" presId="urn:microsoft.com/office/officeart/2008/layout/VerticalCurvedList"/>
    <dgm:cxn modelId="{48CAD87F-EE6B-456C-808E-9134D04AC78F}" srcId="{77134830-A592-4AE5-801C-8CA9C7E3C280}" destId="{A06EAA94-363F-4713-B6B7-077ECE237156}" srcOrd="0" destOrd="0" parTransId="{72611859-641A-4BD1-95B4-7E2749227BD7}" sibTransId="{03996BB3-48F7-4B49-8986-ED3FA4E10126}"/>
    <dgm:cxn modelId="{B62609B0-4223-425D-9A2D-DE5F0E4CA4E0}" srcId="{77134830-A592-4AE5-801C-8CA9C7E3C280}" destId="{B49F6CF1-0CC6-4004-AC6C-532B37124621}" srcOrd="3" destOrd="0" parTransId="{F3230AB1-5E65-4982-84BD-11174D94987B}" sibTransId="{B71C978E-D47A-4749-A3E9-AFEEF28CF0E4}"/>
    <dgm:cxn modelId="{455C9BD1-FB8D-4412-9BD6-039FF008255D}" type="presOf" srcId="{B49F6CF1-0CC6-4004-AC6C-532B37124621}" destId="{5AEAA9D3-7DF4-4A85-80D1-E1A694332258}" srcOrd="0" destOrd="0" presId="urn:microsoft.com/office/officeart/2008/layout/VerticalCurvedList"/>
    <dgm:cxn modelId="{E92C7A65-6D3B-47EB-981F-7303A0C8CBD4}" type="presOf" srcId="{77134830-A592-4AE5-801C-8CA9C7E3C280}" destId="{658ABC8B-2D9D-4510-B67C-D49792AFC927}" srcOrd="0" destOrd="0" presId="urn:microsoft.com/office/officeart/2008/layout/VerticalCurvedList"/>
    <dgm:cxn modelId="{739CE988-2EEA-442C-B1DA-01E4EF8C2577}" srcId="{77134830-A592-4AE5-801C-8CA9C7E3C280}" destId="{ADD54279-5513-498B-81EB-00A27784A3FC}" srcOrd="1" destOrd="0" parTransId="{AF0A864F-ECD6-4004-BA64-2CE451154A2E}" sibTransId="{0EF0E572-21FC-4C29-AA5B-21BB26A26EF2}"/>
    <dgm:cxn modelId="{8087C173-1383-4C96-AC0A-6B08989F9E2C}" srcId="{77134830-A592-4AE5-801C-8CA9C7E3C280}" destId="{6E93A781-ACEC-43B8-8B98-3115B335E583}" srcOrd="4" destOrd="0" parTransId="{E4D9A3DE-9199-4A6E-80E7-062B6311EB35}" sibTransId="{860C9D38-10EF-4C4E-8C2B-06563472591E}"/>
    <dgm:cxn modelId="{48D762BE-48AB-4643-9B9D-0DDF44465FFA}" type="presOf" srcId="{03996BB3-48F7-4B49-8986-ED3FA4E10126}" destId="{EC7DCB29-31FA-44E0-A421-6AB5310B1FB3}" srcOrd="0" destOrd="0" presId="urn:microsoft.com/office/officeart/2008/layout/VerticalCurvedList"/>
    <dgm:cxn modelId="{0901C40C-5CC3-4C56-9321-B756616EA441}" type="presParOf" srcId="{658ABC8B-2D9D-4510-B67C-D49792AFC927}" destId="{E83A268F-C605-452A-BFA5-D7483E48655F}" srcOrd="0" destOrd="0" presId="urn:microsoft.com/office/officeart/2008/layout/VerticalCurvedList"/>
    <dgm:cxn modelId="{D57B4F68-C409-48B9-A9D1-10ACF8A1F919}" type="presParOf" srcId="{E83A268F-C605-452A-BFA5-D7483E48655F}" destId="{2C76555F-995F-4240-8099-CEAC8F46D41E}" srcOrd="0" destOrd="0" presId="urn:microsoft.com/office/officeart/2008/layout/VerticalCurvedList"/>
    <dgm:cxn modelId="{2B11FF7A-BC0B-49B7-A46F-2C66EBF55581}" type="presParOf" srcId="{2C76555F-995F-4240-8099-CEAC8F46D41E}" destId="{5F02648D-B313-44BF-B0BD-3727F8649A80}" srcOrd="0" destOrd="0" presId="urn:microsoft.com/office/officeart/2008/layout/VerticalCurvedList"/>
    <dgm:cxn modelId="{0E1F3964-6CA2-43C6-B51D-AEDB8BB4B16B}" type="presParOf" srcId="{2C76555F-995F-4240-8099-CEAC8F46D41E}" destId="{EC7DCB29-31FA-44E0-A421-6AB5310B1FB3}" srcOrd="1" destOrd="0" presId="urn:microsoft.com/office/officeart/2008/layout/VerticalCurvedList"/>
    <dgm:cxn modelId="{02738E66-F387-46A4-83B0-75F03582C277}" type="presParOf" srcId="{2C76555F-995F-4240-8099-CEAC8F46D41E}" destId="{AA9C68CC-FF26-4BBC-A8E7-EC10B05AAFDB}" srcOrd="2" destOrd="0" presId="urn:microsoft.com/office/officeart/2008/layout/VerticalCurvedList"/>
    <dgm:cxn modelId="{7D691C05-4B74-4FE7-9BAC-C7455D202B63}" type="presParOf" srcId="{2C76555F-995F-4240-8099-CEAC8F46D41E}" destId="{206B297D-4F47-4848-B1E1-FE5703D2B717}" srcOrd="3" destOrd="0" presId="urn:microsoft.com/office/officeart/2008/layout/VerticalCurvedList"/>
    <dgm:cxn modelId="{4FA82B11-A63B-4803-A403-9AF8C16AAC48}" type="presParOf" srcId="{E83A268F-C605-452A-BFA5-D7483E48655F}" destId="{2B415620-A625-4E88-BA55-4C436B17EF3F}" srcOrd="1" destOrd="0" presId="urn:microsoft.com/office/officeart/2008/layout/VerticalCurvedList"/>
    <dgm:cxn modelId="{4711E238-D65E-492D-935A-041206CC3644}" type="presParOf" srcId="{E83A268F-C605-452A-BFA5-D7483E48655F}" destId="{B6865610-0F9B-48F4-85A3-1DF6ED0C0B3D}" srcOrd="2" destOrd="0" presId="urn:microsoft.com/office/officeart/2008/layout/VerticalCurvedList"/>
    <dgm:cxn modelId="{9B75382E-ADCE-4765-AF4C-04A3C42EF703}" type="presParOf" srcId="{B6865610-0F9B-48F4-85A3-1DF6ED0C0B3D}" destId="{38AD2892-237D-45BC-9E3D-1B6463E8DADE}" srcOrd="0" destOrd="0" presId="urn:microsoft.com/office/officeart/2008/layout/VerticalCurvedList"/>
    <dgm:cxn modelId="{6899B30D-C94A-4A17-9D4A-1C359ABB8228}" type="presParOf" srcId="{E83A268F-C605-452A-BFA5-D7483E48655F}" destId="{86F7C9CC-DD27-4EAD-A92E-3D0D29FBC7FB}" srcOrd="3" destOrd="0" presId="urn:microsoft.com/office/officeart/2008/layout/VerticalCurvedList"/>
    <dgm:cxn modelId="{2AD21DA5-E4D5-4D8F-B6C8-BCC6EB7A88D4}" type="presParOf" srcId="{E83A268F-C605-452A-BFA5-D7483E48655F}" destId="{6C36D969-9748-4E15-BE39-9BBC6ADA52CD}" srcOrd="4" destOrd="0" presId="urn:microsoft.com/office/officeart/2008/layout/VerticalCurvedList"/>
    <dgm:cxn modelId="{0A37BD54-B496-4172-ADC2-2302C76CD49B}" type="presParOf" srcId="{6C36D969-9748-4E15-BE39-9BBC6ADA52CD}" destId="{64B5C737-1344-4B51-AAB0-3DD77ABDBF27}" srcOrd="0" destOrd="0" presId="urn:microsoft.com/office/officeart/2008/layout/VerticalCurvedList"/>
    <dgm:cxn modelId="{F59A6B8F-157B-468A-9A8B-07604F552932}" type="presParOf" srcId="{E83A268F-C605-452A-BFA5-D7483E48655F}" destId="{2C7428B3-DB74-4653-8DFF-DFCDE6D2E442}" srcOrd="5" destOrd="0" presId="urn:microsoft.com/office/officeart/2008/layout/VerticalCurvedList"/>
    <dgm:cxn modelId="{00D75ACE-4B68-4EAE-8393-8F5E73EAA27E}" type="presParOf" srcId="{E83A268F-C605-452A-BFA5-D7483E48655F}" destId="{422B6DBA-08DD-4637-A8FA-A9860DBBFB77}" srcOrd="6" destOrd="0" presId="urn:microsoft.com/office/officeart/2008/layout/VerticalCurvedList"/>
    <dgm:cxn modelId="{AA3BD494-C5F6-4C1F-9E7A-B6DEE3B93603}" type="presParOf" srcId="{422B6DBA-08DD-4637-A8FA-A9860DBBFB77}" destId="{9BC0BC47-D0EC-47EE-9367-567153B8A215}" srcOrd="0" destOrd="0" presId="urn:microsoft.com/office/officeart/2008/layout/VerticalCurvedList"/>
    <dgm:cxn modelId="{56E30885-29D3-42AE-A7C4-A81BBCA9C235}" type="presParOf" srcId="{E83A268F-C605-452A-BFA5-D7483E48655F}" destId="{5AEAA9D3-7DF4-4A85-80D1-E1A694332258}" srcOrd="7" destOrd="0" presId="urn:microsoft.com/office/officeart/2008/layout/VerticalCurvedList"/>
    <dgm:cxn modelId="{B4E231BC-71A9-4322-9308-CC524B746837}" type="presParOf" srcId="{E83A268F-C605-452A-BFA5-D7483E48655F}" destId="{62846836-30A3-4C64-9F09-6E185B606168}" srcOrd="8" destOrd="0" presId="urn:microsoft.com/office/officeart/2008/layout/VerticalCurvedList"/>
    <dgm:cxn modelId="{1190AFD2-7AA1-45AA-8E4F-8120925FD75F}" type="presParOf" srcId="{62846836-30A3-4C64-9F09-6E185B606168}" destId="{5037EE74-43AB-46DF-97AF-E3B02C0BD185}" srcOrd="0" destOrd="0" presId="urn:microsoft.com/office/officeart/2008/layout/VerticalCurvedList"/>
    <dgm:cxn modelId="{3A3B7538-9C86-4FBB-9716-A6274919A273}" type="presParOf" srcId="{E83A268F-C605-452A-BFA5-D7483E48655F}" destId="{D6E0ABB1-8F1E-43E7-8F52-A04674A3A597}" srcOrd="9" destOrd="0" presId="urn:microsoft.com/office/officeart/2008/layout/VerticalCurvedList"/>
    <dgm:cxn modelId="{5C2BC4F1-4B7A-42B8-83BF-D24C8812F91F}" type="presParOf" srcId="{E83A268F-C605-452A-BFA5-D7483E48655F}" destId="{291B3BDE-F09B-4836-B508-EAB56744FE69}" srcOrd="10" destOrd="0" presId="urn:microsoft.com/office/officeart/2008/layout/VerticalCurvedList"/>
    <dgm:cxn modelId="{4E5DD922-8793-403F-85D0-20E0952E5D55}" type="presParOf" srcId="{291B3BDE-F09B-4836-B508-EAB56744FE69}" destId="{C1EA0DCD-B58D-4802-8A0B-B38A4A33BB2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3FD621-715F-4918-9906-A97D0F2FEBE0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D9C030E-3E09-4DF0-AC6C-49D8B6659819}" type="pres">
      <dgm:prSet presAssocID="{7B3FD621-715F-4918-9906-A97D0F2FEB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67BEB04-C489-403A-A7E6-DFE5EC2B9333}" type="presOf" srcId="{7B3FD621-715F-4918-9906-A97D0F2FEBE0}" destId="{ED9C030E-3E09-4DF0-AC6C-49D8B665981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FD621-715F-4918-9906-A97D0F2FEBE0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D9C030E-3E09-4DF0-AC6C-49D8B6659819}" type="pres">
      <dgm:prSet presAssocID="{7B3FD621-715F-4918-9906-A97D0F2FEB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B44AE-2FCD-4DDA-B6C8-AA6F48CE6731}" type="presOf" srcId="{7B3FD621-715F-4918-9906-A97D0F2FEBE0}" destId="{ED9C030E-3E09-4DF0-AC6C-49D8B665981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B5CC3-F417-4591-93B5-9B6E1C650EE8}">
      <dsp:nvSpPr>
        <dsp:cNvPr id="0" name=""/>
        <dsp:cNvSpPr/>
      </dsp:nvSpPr>
      <dsp:spPr>
        <a:xfrm>
          <a:off x="5631" y="89823"/>
          <a:ext cx="1745796" cy="1734884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ambria" panose="02040503050406030204" pitchFamily="18" charset="0"/>
            </a:rPr>
            <a:t>1997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latin typeface="Cambria" panose="020405030504060302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ambria" panose="02040503050406030204" pitchFamily="18" charset="0"/>
            </a:rPr>
            <a:t>Первое упоминание профессиональных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ambria" panose="02040503050406030204" pitchFamily="18" charset="0"/>
            </a:rPr>
            <a:t>стандартов (ПС) в Программе социальных  реформ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ambria" panose="02040503050406030204" pitchFamily="18" charset="0"/>
            </a:rPr>
            <a:t>Правительства РФ</a:t>
          </a:r>
        </a:p>
      </dsp:txBody>
      <dsp:txXfrm>
        <a:off x="56444" y="140636"/>
        <a:ext cx="1644170" cy="1633258"/>
      </dsp:txXfrm>
    </dsp:sp>
    <dsp:sp modelId="{7716B546-8202-40A7-98E8-C624F8530F8F}">
      <dsp:nvSpPr>
        <dsp:cNvPr id="0" name=""/>
        <dsp:cNvSpPr/>
      </dsp:nvSpPr>
      <dsp:spPr>
        <a:xfrm>
          <a:off x="1926007" y="740787"/>
          <a:ext cx="370108" cy="432957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latin typeface="Cambria" panose="02040503050406030204" pitchFamily="18" charset="0"/>
          </a:endParaRPr>
        </a:p>
      </dsp:txBody>
      <dsp:txXfrm>
        <a:off x="1926007" y="827378"/>
        <a:ext cx="259076" cy="259775"/>
      </dsp:txXfrm>
    </dsp:sp>
    <dsp:sp modelId="{3893D041-0E8D-4620-80C1-04DCD35693B3}">
      <dsp:nvSpPr>
        <dsp:cNvPr id="0" name=""/>
        <dsp:cNvSpPr/>
      </dsp:nvSpPr>
      <dsp:spPr>
        <a:xfrm>
          <a:off x="2449746" y="89823"/>
          <a:ext cx="1745796" cy="1734884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ambria" panose="02040503050406030204" pitchFamily="18" charset="0"/>
            </a:rPr>
            <a:t>2006 -2012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latin typeface="Cambria" panose="020405030504060302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ambria" panose="02040503050406030204" pitchFamily="18" charset="0"/>
            </a:rPr>
            <a:t>Изучение международных практик, локальные пробы разработки ПС в отдельных секторах</a:t>
          </a:r>
        </a:p>
      </dsp:txBody>
      <dsp:txXfrm>
        <a:off x="2500559" y="140636"/>
        <a:ext cx="1644170" cy="1633258"/>
      </dsp:txXfrm>
    </dsp:sp>
    <dsp:sp modelId="{800DA574-E0E5-431E-8393-F1E235D5D589}">
      <dsp:nvSpPr>
        <dsp:cNvPr id="0" name=""/>
        <dsp:cNvSpPr/>
      </dsp:nvSpPr>
      <dsp:spPr>
        <a:xfrm>
          <a:off x="4370121" y="740787"/>
          <a:ext cx="370108" cy="432957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latin typeface="Cambria" panose="02040503050406030204" pitchFamily="18" charset="0"/>
          </a:endParaRPr>
        </a:p>
      </dsp:txBody>
      <dsp:txXfrm>
        <a:off x="4370121" y="827378"/>
        <a:ext cx="259076" cy="259775"/>
      </dsp:txXfrm>
    </dsp:sp>
    <dsp:sp modelId="{877E7D6B-9F45-418D-9535-B62F37E60494}">
      <dsp:nvSpPr>
        <dsp:cNvPr id="0" name=""/>
        <dsp:cNvSpPr/>
      </dsp:nvSpPr>
      <dsp:spPr>
        <a:xfrm>
          <a:off x="4893860" y="89823"/>
          <a:ext cx="1745796" cy="1734884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ambria" panose="02040503050406030204" pitchFamily="18" charset="0"/>
            </a:rPr>
            <a:t>2012-2013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latin typeface="Cambria" panose="020405030504060302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ambria" panose="02040503050406030204" pitchFamily="18" charset="0"/>
            </a:rPr>
            <a:t>Оформление законодательной базы, постановка стратегических задач по развитию системы ПС</a:t>
          </a:r>
        </a:p>
      </dsp:txBody>
      <dsp:txXfrm>
        <a:off x="4944673" y="140636"/>
        <a:ext cx="1644170" cy="1633258"/>
      </dsp:txXfrm>
    </dsp:sp>
    <dsp:sp modelId="{F157067D-2495-41F0-9F7C-43AC84BC09E1}">
      <dsp:nvSpPr>
        <dsp:cNvPr id="0" name=""/>
        <dsp:cNvSpPr/>
      </dsp:nvSpPr>
      <dsp:spPr>
        <a:xfrm>
          <a:off x="6814236" y="740787"/>
          <a:ext cx="370108" cy="432957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latin typeface="Cambria" panose="02040503050406030204" pitchFamily="18" charset="0"/>
          </a:endParaRPr>
        </a:p>
      </dsp:txBody>
      <dsp:txXfrm>
        <a:off x="6814236" y="827378"/>
        <a:ext cx="259076" cy="259775"/>
      </dsp:txXfrm>
    </dsp:sp>
    <dsp:sp modelId="{59816C0B-D1EE-4E5D-B4D2-C0BE974B985C}">
      <dsp:nvSpPr>
        <dsp:cNvPr id="0" name=""/>
        <dsp:cNvSpPr/>
      </dsp:nvSpPr>
      <dsp:spPr>
        <a:xfrm>
          <a:off x="7337974" y="89823"/>
          <a:ext cx="1745796" cy="1734884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ambria" panose="02040503050406030204" pitchFamily="18" charset="0"/>
            </a:rPr>
            <a:t>2014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latin typeface="Cambria" panose="020405030504060302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ambria" panose="02040503050406030204" pitchFamily="18" charset="0"/>
            </a:rPr>
            <a:t>Появление </a:t>
          </a:r>
          <a:r>
            <a:rPr lang="ru-RU" sz="1200" b="1" kern="1200" dirty="0" err="1">
              <a:latin typeface="Cambria" panose="02040503050406030204" pitchFamily="18" charset="0"/>
            </a:rPr>
            <a:t>Нацсовета</a:t>
          </a:r>
          <a:r>
            <a:rPr lang="ru-RU" sz="1200" b="1" kern="1200" dirty="0">
              <a:latin typeface="Cambria" panose="02040503050406030204" pitchFamily="18" charset="0"/>
            </a:rPr>
            <a:t> при Президенте РФ и отраслевых советов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ambria" panose="02040503050406030204" pitchFamily="18" charset="0"/>
            </a:rPr>
            <a:t>(СПК) </a:t>
          </a:r>
        </a:p>
      </dsp:txBody>
      <dsp:txXfrm>
        <a:off x="7388787" y="140636"/>
        <a:ext cx="1644170" cy="1633258"/>
      </dsp:txXfrm>
    </dsp:sp>
    <dsp:sp modelId="{07B32E7B-FB7A-4185-B86D-AD9FC9BBD676}">
      <dsp:nvSpPr>
        <dsp:cNvPr id="0" name=""/>
        <dsp:cNvSpPr/>
      </dsp:nvSpPr>
      <dsp:spPr>
        <a:xfrm>
          <a:off x="9258350" y="740787"/>
          <a:ext cx="370108" cy="432957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latin typeface="Cambria" panose="02040503050406030204" pitchFamily="18" charset="0"/>
          </a:endParaRPr>
        </a:p>
      </dsp:txBody>
      <dsp:txXfrm>
        <a:off x="9258350" y="827378"/>
        <a:ext cx="259076" cy="259775"/>
      </dsp:txXfrm>
    </dsp:sp>
    <dsp:sp modelId="{9EAEF391-45C4-406D-82CE-5F65F0111E96}">
      <dsp:nvSpPr>
        <dsp:cNvPr id="0" name=""/>
        <dsp:cNvSpPr/>
      </dsp:nvSpPr>
      <dsp:spPr>
        <a:xfrm>
          <a:off x="9782089" y="89823"/>
          <a:ext cx="1745796" cy="1734884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ambria" panose="02040503050406030204" pitchFamily="18" charset="0"/>
            </a:rPr>
            <a:t>2016-2018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latin typeface="Cambria" panose="020405030504060302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ambria" panose="02040503050406030204" pitchFamily="18" charset="0"/>
            </a:rPr>
            <a:t>Закон «О независимой оценке квалификации»; формирование инфраструктуры оценки</a:t>
          </a:r>
        </a:p>
      </dsp:txBody>
      <dsp:txXfrm>
        <a:off x="9832902" y="140636"/>
        <a:ext cx="1644170" cy="1633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DCB29-31FA-44E0-A421-6AB5310B1FB3}">
      <dsp:nvSpPr>
        <dsp:cNvPr id="0" name=""/>
        <dsp:cNvSpPr/>
      </dsp:nvSpPr>
      <dsp:spPr>
        <a:xfrm>
          <a:off x="-6513883" y="-996230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15620-A625-4E88-BA55-4C436B17EF3F}">
      <dsp:nvSpPr>
        <dsp:cNvPr id="0" name=""/>
        <dsp:cNvSpPr/>
      </dsp:nvSpPr>
      <dsp:spPr>
        <a:xfrm>
          <a:off x="541318" y="288034"/>
          <a:ext cx="8067154" cy="86409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rPr>
            <a:t>мониторинг рынка труда, обеспечение его потребностей в квалификациях и профессиональном образовании: </a:t>
          </a:r>
          <a:r>
            <a:rPr lang="ru-RU" sz="1700" b="1" kern="1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rPr>
            <a:t>сколько и кого учить? </a:t>
          </a:r>
        </a:p>
      </dsp:txBody>
      <dsp:txXfrm>
        <a:off x="541318" y="288034"/>
        <a:ext cx="8067154" cy="864091"/>
      </dsp:txXfrm>
    </dsp:sp>
    <dsp:sp modelId="{38AD2892-237D-45BC-9E3D-1B6463E8DADE}">
      <dsp:nvSpPr>
        <dsp:cNvPr id="0" name=""/>
        <dsp:cNvSpPr/>
      </dsp:nvSpPr>
      <dsp:spPr>
        <a:xfrm>
          <a:off x="91124" y="269885"/>
          <a:ext cx="900388" cy="900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7C9CC-DD27-4EAD-A92E-3D0D29FBC7FB}">
      <dsp:nvSpPr>
        <dsp:cNvPr id="0" name=""/>
        <dsp:cNvSpPr/>
      </dsp:nvSpPr>
      <dsp:spPr>
        <a:xfrm>
          <a:off x="1057471" y="1368150"/>
          <a:ext cx="7551001" cy="86409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rPr>
            <a:t>разработка и актуализация профессиональных стандартов и квалификационных требований: </a:t>
          </a:r>
          <a:r>
            <a:rPr lang="ru-RU" sz="1700" b="1" kern="1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rPr>
            <a:t>чему учить?</a:t>
          </a:r>
        </a:p>
      </dsp:txBody>
      <dsp:txXfrm>
        <a:off x="1057471" y="1368150"/>
        <a:ext cx="7551001" cy="864098"/>
      </dsp:txXfrm>
    </dsp:sp>
    <dsp:sp modelId="{64B5C737-1344-4B51-AAB0-3DD77ABDBF27}">
      <dsp:nvSpPr>
        <dsp:cNvPr id="0" name=""/>
        <dsp:cNvSpPr/>
      </dsp:nvSpPr>
      <dsp:spPr>
        <a:xfrm>
          <a:off x="607277" y="1350005"/>
          <a:ext cx="900388" cy="900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428B3-DB74-4653-8DFF-DFCDE6D2E442}">
      <dsp:nvSpPr>
        <dsp:cNvPr id="0" name=""/>
        <dsp:cNvSpPr/>
      </dsp:nvSpPr>
      <dsp:spPr>
        <a:xfrm>
          <a:off x="1215888" y="2448270"/>
          <a:ext cx="7392583" cy="86409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rPr>
            <a:t>организация независимой оценки квалификации: </a:t>
          </a:r>
          <a:r>
            <a:rPr lang="ru-RU" sz="1700" b="1" kern="1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rPr>
            <a:t>как объективно оценить результат?</a:t>
          </a:r>
        </a:p>
      </dsp:txBody>
      <dsp:txXfrm>
        <a:off x="1215888" y="2448270"/>
        <a:ext cx="7392583" cy="864098"/>
      </dsp:txXfrm>
    </dsp:sp>
    <dsp:sp modelId="{9BC0BC47-D0EC-47EE-9367-567153B8A215}">
      <dsp:nvSpPr>
        <dsp:cNvPr id="0" name=""/>
        <dsp:cNvSpPr/>
      </dsp:nvSpPr>
      <dsp:spPr>
        <a:xfrm>
          <a:off x="765694" y="2430125"/>
          <a:ext cx="900388" cy="900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AA9D3-7DF4-4A85-80D1-E1A694332258}">
      <dsp:nvSpPr>
        <dsp:cNvPr id="0" name=""/>
        <dsp:cNvSpPr/>
      </dsp:nvSpPr>
      <dsp:spPr>
        <a:xfrm>
          <a:off x="1057471" y="3528390"/>
          <a:ext cx="7551001" cy="86409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rPr>
            <a:t>проведение экспертизы ФГОС, профессиональных образовательных программ: </a:t>
          </a:r>
          <a:r>
            <a:rPr lang="ru-RU" sz="1700" b="1" kern="1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rPr>
            <a:t>какие инструменты обеспечивают результат?</a:t>
          </a:r>
        </a:p>
      </dsp:txBody>
      <dsp:txXfrm>
        <a:off x="1057471" y="3528390"/>
        <a:ext cx="7551001" cy="864098"/>
      </dsp:txXfrm>
    </dsp:sp>
    <dsp:sp modelId="{5037EE74-43AB-46DF-97AF-E3B02C0BD185}">
      <dsp:nvSpPr>
        <dsp:cNvPr id="0" name=""/>
        <dsp:cNvSpPr/>
      </dsp:nvSpPr>
      <dsp:spPr>
        <a:xfrm>
          <a:off x="607277" y="3510245"/>
          <a:ext cx="900388" cy="900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0ABB1-8F1E-43E7-8F52-A04674A3A597}">
      <dsp:nvSpPr>
        <dsp:cNvPr id="0" name=""/>
        <dsp:cNvSpPr/>
      </dsp:nvSpPr>
      <dsp:spPr>
        <a:xfrm>
          <a:off x="1036843" y="4608514"/>
          <a:ext cx="7076104" cy="86409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rPr>
            <a:t>организация профессионально-общественной аккредитации профессиональных образовательных программ: </a:t>
          </a:r>
          <a:r>
            <a:rPr lang="ru-RU" sz="1700" b="1" kern="1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rPr>
            <a:t>какие инструменты обеспечивают результат?</a:t>
          </a:r>
        </a:p>
      </dsp:txBody>
      <dsp:txXfrm>
        <a:off x="1036843" y="4608514"/>
        <a:ext cx="7076104" cy="864091"/>
      </dsp:txXfrm>
    </dsp:sp>
    <dsp:sp modelId="{C1EA0DCD-B58D-4802-8A0B-B38A4A33BB23}">
      <dsp:nvSpPr>
        <dsp:cNvPr id="0" name=""/>
        <dsp:cNvSpPr/>
      </dsp:nvSpPr>
      <dsp:spPr>
        <a:xfrm>
          <a:off x="91124" y="4590365"/>
          <a:ext cx="900388" cy="900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7521E-902D-41D3-B89D-1C690AD3003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DBF6-C6A4-4422-9DE3-63820F4D9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0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/>
          </p:nvPr>
        </p:nvSpPr>
        <p:spPr>
          <a:xfrm>
            <a:off x="95250" y="744538"/>
            <a:ext cx="6607175" cy="3721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body" sz="quarter" idx="1"/>
          </p:nvPr>
        </p:nvSpPr>
        <p:spPr>
          <a:xfrm>
            <a:off x="906357" y="4715908"/>
            <a:ext cx="4984962" cy="4467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89257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135489" latinLnBrk="0">
      <a:defRPr sz="1500">
        <a:latin typeface="+mj-lt"/>
        <a:ea typeface="+mj-ea"/>
        <a:cs typeface="+mj-cs"/>
        <a:sym typeface="Calibri"/>
      </a:defRPr>
    </a:lvl1pPr>
    <a:lvl2pPr indent="228600" defTabSz="1135489" latinLnBrk="0">
      <a:defRPr sz="1500">
        <a:latin typeface="+mj-lt"/>
        <a:ea typeface="+mj-ea"/>
        <a:cs typeface="+mj-cs"/>
        <a:sym typeface="Calibri"/>
      </a:defRPr>
    </a:lvl2pPr>
    <a:lvl3pPr indent="457200" defTabSz="1135489" latinLnBrk="0">
      <a:defRPr sz="1500">
        <a:latin typeface="+mj-lt"/>
        <a:ea typeface="+mj-ea"/>
        <a:cs typeface="+mj-cs"/>
        <a:sym typeface="Calibri"/>
      </a:defRPr>
    </a:lvl3pPr>
    <a:lvl4pPr indent="685800" defTabSz="1135489" latinLnBrk="0">
      <a:defRPr sz="1500">
        <a:latin typeface="+mj-lt"/>
        <a:ea typeface="+mj-ea"/>
        <a:cs typeface="+mj-cs"/>
        <a:sym typeface="Calibri"/>
      </a:defRPr>
    </a:lvl4pPr>
    <a:lvl5pPr indent="914400" defTabSz="1135489" latinLnBrk="0">
      <a:defRPr sz="1500">
        <a:latin typeface="+mj-lt"/>
        <a:ea typeface="+mj-ea"/>
        <a:cs typeface="+mj-cs"/>
        <a:sym typeface="Calibri"/>
      </a:defRPr>
    </a:lvl5pPr>
    <a:lvl6pPr indent="1143000" defTabSz="1135489" latinLnBrk="0">
      <a:defRPr sz="1500">
        <a:latin typeface="+mj-lt"/>
        <a:ea typeface="+mj-ea"/>
        <a:cs typeface="+mj-cs"/>
        <a:sym typeface="Calibri"/>
      </a:defRPr>
    </a:lvl6pPr>
    <a:lvl7pPr indent="1371600" defTabSz="1135489" latinLnBrk="0">
      <a:defRPr sz="1500">
        <a:latin typeface="+mj-lt"/>
        <a:ea typeface="+mj-ea"/>
        <a:cs typeface="+mj-cs"/>
        <a:sym typeface="Calibri"/>
      </a:defRPr>
    </a:lvl7pPr>
    <a:lvl8pPr indent="1600200" defTabSz="1135489" latinLnBrk="0">
      <a:defRPr sz="1500">
        <a:latin typeface="+mj-lt"/>
        <a:ea typeface="+mj-ea"/>
        <a:cs typeface="+mj-cs"/>
        <a:sym typeface="Calibri"/>
      </a:defRPr>
    </a:lvl8pPr>
    <a:lvl9pPr indent="1828800" defTabSz="1135489" latinLnBrk="0">
      <a:defRPr sz="15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xmlns="" id="{1038ECFB-330C-4DEE-9053-3FAFCC33C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4">
            <a:extLst>
              <a:ext uri="{FF2B5EF4-FFF2-40B4-BE49-F238E27FC236}">
                <a16:creationId xmlns:a16="http://schemas.microsoft.com/office/drawing/2014/main" xmlns="" id="{BC8B7738-10D5-4C0C-8F83-D927DB5657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9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97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:a16="http://schemas.microsoft.com/office/drawing/2014/main" xmlns="" id="{81DC6CFE-446F-4A76-903C-6BC57B6413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Номер слайда 3">
            <a:extLst>
              <a:ext uri="{FF2B5EF4-FFF2-40B4-BE49-F238E27FC236}">
                <a16:creationId xmlns:a16="http://schemas.microsoft.com/office/drawing/2014/main" xmlns="" id="{EC715ACB-E878-4E20-A9AE-9F1D9ED1C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2C3C8B5-72AA-407E-B42F-2E04F4B07E19}" type="slidenum">
              <a:rPr kumimoji="0" lang="ru-RU" altLang="ru-RU" smtClean="0"/>
              <a:pPr/>
              <a:t>13</a:t>
            </a:fld>
            <a:endParaRPr kumimoji="0" lang="ru-RU" altLang="ru-RU"/>
          </a:p>
        </p:txBody>
      </p:sp>
      <p:sp>
        <p:nvSpPr>
          <p:cNvPr id="40964" name="Заметки 5">
            <a:extLst>
              <a:ext uri="{FF2B5EF4-FFF2-40B4-BE49-F238E27FC236}">
                <a16:creationId xmlns:a16="http://schemas.microsoft.com/office/drawing/2014/main" xmlns="" id="{81F6824F-B386-4719-A70C-F20824CEE7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201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:a16="http://schemas.microsoft.com/office/drawing/2014/main" xmlns="" id="{81DC6CFE-446F-4A76-903C-6BC57B6413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Номер слайда 3">
            <a:extLst>
              <a:ext uri="{FF2B5EF4-FFF2-40B4-BE49-F238E27FC236}">
                <a16:creationId xmlns:a16="http://schemas.microsoft.com/office/drawing/2014/main" xmlns="" id="{EC715ACB-E878-4E20-A9AE-9F1D9ED1C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2C3C8B5-72AA-407E-B42F-2E04F4B07E19}" type="slidenum">
              <a:rPr kumimoji="0" lang="ru-RU" altLang="ru-RU" smtClean="0"/>
              <a:pPr/>
              <a:t>14</a:t>
            </a:fld>
            <a:endParaRPr kumimoji="0" lang="ru-RU" altLang="ru-RU"/>
          </a:p>
        </p:txBody>
      </p:sp>
      <p:sp>
        <p:nvSpPr>
          <p:cNvPr id="40964" name="Заметки 5">
            <a:extLst>
              <a:ext uri="{FF2B5EF4-FFF2-40B4-BE49-F238E27FC236}">
                <a16:creationId xmlns:a16="http://schemas.microsoft.com/office/drawing/2014/main" xmlns="" id="{81F6824F-B386-4719-A70C-F20824CEE7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0922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="" xmlns:a16="http://schemas.microsoft.com/office/drawing/2014/main" id="{8397782C-533D-48E3-8665-C42FE987F1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4">
            <a:extLst>
              <a:ext uri="{FF2B5EF4-FFF2-40B4-BE49-F238E27FC236}">
                <a16:creationId xmlns="" xmlns:a16="http://schemas.microsoft.com/office/drawing/2014/main" id="{D43AD885-7891-4EBC-94D6-BEDCD773F0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727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9596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8" y="9429591"/>
            <a:ext cx="2946400" cy="497047"/>
          </a:xfrm>
          <a:prstGeom prst="rect">
            <a:avLst/>
          </a:prstGeom>
        </p:spPr>
        <p:txBody>
          <a:bodyPr/>
          <a:lstStyle/>
          <a:p>
            <a:fld id="{F6C05E6A-7C54-46D9-8616-70294F7BC44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94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28D50-90BF-414A-89C2-0C9B144F6D1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25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4538"/>
            <a:ext cx="66071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247" y="9429516"/>
            <a:ext cx="2945659" cy="496411"/>
          </a:xfrm>
          <a:prstGeom prst="rect">
            <a:avLst/>
          </a:prstGeom>
        </p:spPr>
        <p:txBody>
          <a:bodyPr/>
          <a:lstStyle/>
          <a:p>
            <a:fld id="{3EEA9932-1F30-41FE-A89E-E3F5BDC5F96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0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799" y="4401253"/>
            <a:ext cx="5670934" cy="4380593"/>
          </a:xfrm>
        </p:spPr>
        <p:txBody>
          <a:bodyPr/>
          <a:lstStyle/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74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" y="744538"/>
            <a:ext cx="660717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49955" y="9430308"/>
            <a:ext cx="2946135" cy="49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330" tIns="45665" rIns="91330" bIns="45665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60929B-AA08-48F3-8DB2-E3F583D703F8}" type="slidenum">
              <a:rPr lang="ru-RU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73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774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4538"/>
            <a:ext cx="66071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fld id="{42E6189F-A95F-45EF-874D-9BB28AFCF5C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4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5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01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8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566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="" xmlns:a16="http://schemas.microsoft.com/office/drawing/2014/main" id="{3BDB1A95-D964-461B-9E5B-BA60E2B197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" y="744538"/>
            <a:ext cx="660717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="" xmlns:a16="http://schemas.microsoft.com/office/drawing/2014/main" id="{42332C35-7249-4966-B8D3-D2B8D2ABA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Номер слайда 3">
            <a:extLst>
              <a:ext uri="{FF2B5EF4-FFF2-40B4-BE49-F238E27FC236}">
                <a16:creationId xmlns="" xmlns:a16="http://schemas.microsoft.com/office/drawing/2014/main" id="{84810256-A724-41DB-ADB8-108FE0F9C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7" y="9429516"/>
            <a:ext cx="2945659" cy="4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17C6BB-CEFB-4CE8-BBBC-53F93B1ED607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275" tIns="40138" rIns="80275" bIns="4013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394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/>
          <a:lstStyle/>
          <a:p>
            <a:fld id="{E1128D50-90BF-414A-89C2-0C9B144F6D15}" type="slidenum">
              <a:rPr lang="ru-RU" smtClean="0"/>
              <a:t>9</a:t>
            </a:fld>
            <a:endParaRPr lang="ru-RU"/>
          </a:p>
        </p:txBody>
      </p:sp>
      <p:sp>
        <p:nvSpPr>
          <p:cNvPr id="6" name="Заметки 5">
            <a:extLst>
              <a:ext uri="{FF2B5EF4-FFF2-40B4-BE49-F238E27FC236}">
                <a16:creationId xmlns:a16="http://schemas.microsoft.com/office/drawing/2014/main" xmlns="" id="{7FF2814C-F17C-4EDA-B6BC-FB416AAE0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3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"/>
          <p:cNvSpPr/>
          <p:nvPr/>
        </p:nvSpPr>
        <p:spPr>
          <a:xfrm>
            <a:off x="5283" y="1199"/>
            <a:ext cx="12168734" cy="685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indent="0" algn="l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3" name="Прямоугольник"/>
          <p:cNvSpPr/>
          <p:nvPr/>
        </p:nvSpPr>
        <p:spPr>
          <a:xfrm>
            <a:off x="-18909" y="-12424"/>
            <a:ext cx="12217118" cy="3960842"/>
          </a:xfrm>
          <a:prstGeom prst="rect">
            <a:avLst/>
          </a:prstGeom>
          <a:solidFill>
            <a:srgbClr val="023E7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indent="0" algn="l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2" y="-21228"/>
            <a:ext cx="5102222" cy="397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81" y="5141579"/>
            <a:ext cx="12109340" cy="66953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28882" y="1232813"/>
            <a:ext cx="6557369" cy="1470369"/>
          </a:xfrm>
          <a:prstGeom prst="rect">
            <a:avLst/>
          </a:prstGeom>
        </p:spPr>
        <p:txBody>
          <a:bodyPr/>
          <a:lstStyle>
            <a:lvl1pPr algn="r" defTabSz="457189">
              <a:defRPr sz="2300">
                <a:solidFill>
                  <a:srgbClr val="FFFFFF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27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232" y="4928510"/>
            <a:ext cx="4288436" cy="60778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1826048"/>
            <a:ext cx="10511495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525" y="1710133"/>
            <a:ext cx="10511495" cy="285340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1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525" y="4590526"/>
            <a:ext cx="10511495" cy="150053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5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7872" y="1826048"/>
            <a:ext cx="5179580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460" y="1681552"/>
            <a:ext cx="5155775" cy="82410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9" name="Текст 4"/>
          <p:cNvSpPr>
            <a:spLocks noGrp="1"/>
          </p:cNvSpPr>
          <p:nvPr>
            <p:ph type="body" sz="quarter" idx="13"/>
          </p:nvPr>
        </p:nvSpPr>
        <p:spPr>
          <a:xfrm>
            <a:off x="6169788" y="1681552"/>
            <a:ext cx="5181168" cy="82410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1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1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457306"/>
            <a:ext cx="3930704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19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1162" y="987652"/>
            <a:ext cx="6169791" cy="487475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3100"/>
            </a:lvl1pPr>
            <a:lvl2pPr marL="719379" indent="-262360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2pPr>
            <a:lvl3pPr marL="1222022" indent="-307990" defTabSz="914034">
              <a:lnSpc>
                <a:spcPct val="90000"/>
              </a:lnSpc>
              <a:spcBef>
                <a:spcPts val="1000"/>
              </a:spcBef>
              <a:defRPr sz="3100"/>
            </a:lvl3pPr>
            <a:lvl4pPr marL="1743879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4pPr>
            <a:lvl5pPr marL="2200898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4" name="Текст 3"/>
          <p:cNvSpPr>
            <a:spLocks noGrp="1"/>
          </p:cNvSpPr>
          <p:nvPr>
            <p:ph type="body" sz="quarter" idx="13"/>
          </p:nvPr>
        </p:nvSpPr>
        <p:spPr>
          <a:xfrm>
            <a:off x="839459" y="2057873"/>
            <a:ext cx="3930706" cy="381247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457306"/>
            <a:ext cx="3930704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203" name="Рисунок 2"/>
          <p:cNvSpPr>
            <a:spLocks noGrp="1"/>
          </p:cNvSpPr>
          <p:nvPr>
            <p:ph type="pic" sz="half" idx="13"/>
          </p:nvPr>
        </p:nvSpPr>
        <p:spPr>
          <a:xfrm>
            <a:off x="5181162" y="987652"/>
            <a:ext cx="6169791" cy="4874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460" y="2057874"/>
            <a:ext cx="3930704" cy="381247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1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1826048"/>
            <a:ext cx="10511495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1490" y="365209"/>
            <a:ext cx="2627877" cy="5813184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22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365209"/>
            <a:ext cx="7731281" cy="5813184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"/>
          <p:cNvGrpSpPr/>
          <p:nvPr/>
        </p:nvGrpSpPr>
        <p:grpSpPr>
          <a:xfrm>
            <a:off x="-17579" y="1195"/>
            <a:ext cx="12214459" cy="6907306"/>
            <a:chOff x="-1" y="-1"/>
            <a:chExt cx="12214458" cy="6907304"/>
          </a:xfrm>
        </p:grpSpPr>
        <p:sp>
          <p:nvSpPr>
            <p:cNvPr id="35" name="Прямоугольник"/>
            <p:cNvSpPr/>
            <p:nvPr/>
          </p:nvSpPr>
          <p:spPr>
            <a:xfrm>
              <a:off x="22857" y="-2"/>
              <a:ext cx="12168743" cy="68556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6" name="Прямоугольник"/>
            <p:cNvSpPr/>
            <p:nvPr/>
          </p:nvSpPr>
          <p:spPr>
            <a:xfrm>
              <a:off x="-2" y="6310298"/>
              <a:ext cx="12214459" cy="55349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37" name="Изображение" descr="Изображение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89263" y="6266791"/>
              <a:ext cx="821177" cy="64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Изображение" descr="Изображени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83" y="195009"/>
              <a:ext cx="11329491" cy="572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" name="Изображение" descr="Изображение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60806" y="280310"/>
            <a:ext cx="2578261" cy="36540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3404" y="3602871"/>
            <a:ext cx="9140430" cy="165614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1pPr>
            <a:lvl2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2pPr>
            <a:lvl3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3pPr>
            <a:lvl4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4pPr>
            <a:lvl5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9149" y="6206299"/>
            <a:ext cx="319351" cy="300103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4043" y="2130930"/>
            <a:ext cx="10359154" cy="14703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28086" y="3887099"/>
            <a:ext cx="8531067" cy="175301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1pPr>
            <a:lvl2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2pPr>
            <a:lvl3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3pPr>
            <a:lvl4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4pPr>
            <a:lvl5pPr marL="0" indent="0" algn="ctr" defTabSz="914400">
              <a:spcBef>
                <a:spcPts val="1000"/>
              </a:spcBef>
              <a:buSzTx/>
              <a:buFontTx/>
              <a:buNone/>
              <a:defRPr sz="42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4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520" y="1600571"/>
            <a:ext cx="10968199" cy="452701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2708" y="4407922"/>
            <a:ext cx="10359153" cy="1362391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4400">
              <a:defRPr sz="53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2708" y="2907387"/>
            <a:ext cx="10359153" cy="1500538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 defTabSz="91440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6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361" y="1600571"/>
            <a:ext cx="5382699" cy="4527013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800"/>
              </a:spcBef>
              <a:defRPr sz="3700"/>
            </a:lvl1pPr>
            <a:lvl2pPr marL="1062340" indent="-452802" defTabSz="914400">
              <a:spcBef>
                <a:spcPts val="800"/>
              </a:spcBef>
              <a:defRPr sz="3700"/>
            </a:lvl2pPr>
            <a:lvl3pPr marL="1650530" indent="-431450" defTabSz="914400">
              <a:spcBef>
                <a:spcPts val="800"/>
              </a:spcBef>
              <a:defRPr sz="3700"/>
            </a:lvl3pPr>
            <a:lvl4pPr marL="2316346" indent="-487727" defTabSz="914400">
              <a:spcBef>
                <a:spcPts val="800"/>
              </a:spcBef>
              <a:defRPr sz="3700"/>
            </a:lvl4pPr>
            <a:lvl5pPr marL="2925884" indent="-487727" defTabSz="914400">
              <a:spcBef>
                <a:spcPts val="800"/>
              </a:spcBef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361" y="1535468"/>
            <a:ext cx="5384816" cy="63991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00">
              <a:spcBef>
                <a:spcPts val="700"/>
              </a:spcBef>
              <a:buSzTx/>
              <a:buFontTx/>
              <a:buNone/>
              <a:defRPr sz="3100" b="1"/>
            </a:lvl1pPr>
            <a:lvl2pPr marL="0" indent="0" defTabSz="914400">
              <a:spcBef>
                <a:spcPts val="700"/>
              </a:spcBef>
              <a:buSzTx/>
              <a:buFontTx/>
              <a:buNone/>
              <a:defRPr sz="3100" b="1"/>
            </a:lvl2pPr>
            <a:lvl3pPr marL="0" indent="0" defTabSz="914400">
              <a:spcBef>
                <a:spcPts val="700"/>
              </a:spcBef>
              <a:buSzTx/>
              <a:buFontTx/>
              <a:buNone/>
              <a:defRPr sz="3100" b="1"/>
            </a:lvl3pPr>
            <a:lvl4pPr marL="0" indent="0" defTabSz="914400">
              <a:spcBef>
                <a:spcPts val="700"/>
              </a:spcBef>
              <a:buSzTx/>
              <a:buFontTx/>
              <a:buNone/>
              <a:defRPr sz="3100" b="1"/>
            </a:lvl4pPr>
            <a:lvl5pPr marL="0" indent="0" defTabSz="914400">
              <a:spcBef>
                <a:spcPts val="700"/>
              </a:spcBef>
              <a:buSzTx/>
              <a:buFontTx/>
              <a:buNone/>
              <a:defRPr sz="31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Текст 4"/>
          <p:cNvSpPr>
            <a:spLocks noGrp="1"/>
          </p:cNvSpPr>
          <p:nvPr>
            <p:ph type="body" sz="quarter" idx="13"/>
          </p:nvPr>
        </p:nvSpPr>
        <p:spPr>
          <a:xfrm>
            <a:off x="6190958" y="1535467"/>
            <a:ext cx="5386933" cy="639916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2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383" y="273113"/>
            <a:ext cx="4009517" cy="116232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20000"/>
              </a:lnSpc>
              <a:defRPr sz="1500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4871" y="273127"/>
            <a:ext cx="6813007" cy="585447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1" name="Текст 3"/>
          <p:cNvSpPr>
            <a:spLocks noGrp="1"/>
          </p:cNvSpPr>
          <p:nvPr>
            <p:ph type="body" sz="half" idx="13"/>
          </p:nvPr>
        </p:nvSpPr>
        <p:spPr>
          <a:xfrm>
            <a:off x="609383" y="1435433"/>
            <a:ext cx="4009517" cy="4692157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8784" y="4801713"/>
            <a:ext cx="7312343" cy="566874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400">
              <a:lnSpc>
                <a:spcPct val="120000"/>
              </a:lnSpc>
              <a:defRPr sz="1500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0" name="Рисунок 2"/>
          <p:cNvSpPr>
            <a:spLocks noGrp="1"/>
          </p:cNvSpPr>
          <p:nvPr>
            <p:ph type="pic" sz="half" idx="13"/>
          </p:nvPr>
        </p:nvSpPr>
        <p:spPr>
          <a:xfrm>
            <a:off x="2388784" y="612915"/>
            <a:ext cx="7312343" cy="41157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8784" y="5368594"/>
            <a:ext cx="7312343" cy="80505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1800"/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1800"/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1800"/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1800"/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364" y="1600574"/>
            <a:ext cx="5382699" cy="4527013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500"/>
            </a:lvl1pPr>
            <a:lvl2pPr marL="981729" indent="-413980">
              <a:spcBef>
                <a:spcPts val="800"/>
              </a:spcBef>
              <a:defRPr sz="3500"/>
            </a:lvl2pPr>
            <a:lvl3pPr marL="1532916" indent="-397423">
              <a:spcBef>
                <a:spcPts val="800"/>
              </a:spcBef>
              <a:defRPr sz="3500"/>
            </a:lvl3pPr>
            <a:lvl4pPr marL="2154851" indent="-451617">
              <a:spcBef>
                <a:spcPts val="800"/>
              </a:spcBef>
              <a:defRPr sz="3500"/>
            </a:lvl4pPr>
            <a:lvl5pPr marL="2722602" indent="-451617">
              <a:spcBef>
                <a:spcPts val="800"/>
              </a:spcBef>
              <a:defRPr sz="3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520" y="274699"/>
            <a:ext cx="10968199" cy="1143269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32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520" y="1600571"/>
            <a:ext cx="10968199" cy="4527011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35745" y="274702"/>
            <a:ext cx="2742133" cy="5852884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5700"/>
            </a:lvl1pPr>
          </a:lstStyle>
          <a:p>
            <a:r>
              <a:t>Текст заголовка</a:t>
            </a:r>
          </a:p>
        </p:txBody>
      </p:sp>
      <p:sp>
        <p:nvSpPr>
          <p:cNvPr id="32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361" y="274702"/>
            <a:ext cx="8023267" cy="5852884"/>
          </a:xfrm>
          <a:prstGeom prst="rect">
            <a:avLst/>
          </a:prstGeom>
        </p:spPr>
        <p:txBody>
          <a:bodyPr lIns="45718" tIns="45718" rIns="45718" bIns="45718"/>
          <a:lstStyle>
            <a:lvl1pPr marL="455567" indent="-455567" defTabSz="914400">
              <a:spcBef>
                <a:spcPts val="1000"/>
              </a:spcBef>
              <a:defRPr sz="4200"/>
            </a:lvl1pPr>
            <a:lvl2pPr marL="1040180" indent="-430641" defTabSz="914400">
              <a:spcBef>
                <a:spcPts val="1000"/>
              </a:spcBef>
              <a:defRPr sz="4200"/>
            </a:lvl2pPr>
            <a:lvl3pPr marL="1629841" indent="-410763" defTabSz="914400">
              <a:spcBef>
                <a:spcPts val="1000"/>
              </a:spcBef>
              <a:defRPr sz="4200"/>
            </a:lvl3pPr>
            <a:lvl4pPr marL="2318373" indent="-489754" defTabSz="914400">
              <a:spcBef>
                <a:spcPts val="1000"/>
              </a:spcBef>
              <a:defRPr sz="4200"/>
            </a:lvl4pPr>
            <a:lvl5pPr marL="2927911" indent="-489754" defTabSz="914400">
              <a:spcBef>
                <a:spcPts val="1000"/>
              </a:spcBef>
              <a:defRPr sz="4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67606" y="6390132"/>
            <a:ext cx="310115" cy="3005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6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3404" y="1122623"/>
            <a:ext cx="9140430" cy="2388157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3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3404" y="3602871"/>
            <a:ext cx="9140430" cy="165614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1pPr>
            <a:lvl2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2pPr>
            <a:lvl3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3pPr>
            <a:lvl4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4pPr>
            <a:lvl5pPr marL="0" indent="0" algn="ctr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4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1826048"/>
            <a:ext cx="10511495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525" y="1710133"/>
            <a:ext cx="10511495" cy="285340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5900"/>
            </a:lvl1pPr>
          </a:lstStyle>
          <a:p>
            <a:r>
              <a:t>Текст заголовка</a:t>
            </a:r>
          </a:p>
        </p:txBody>
      </p:sp>
      <p:sp>
        <p:nvSpPr>
          <p:cNvPr id="3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525" y="4590526"/>
            <a:ext cx="10511495" cy="150053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7872" y="1826048"/>
            <a:ext cx="5179580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460" y="1681552"/>
            <a:ext cx="5155775" cy="82410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3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5" name="Текст 4"/>
          <p:cNvSpPr>
            <a:spLocks noGrp="1"/>
          </p:cNvSpPr>
          <p:nvPr>
            <p:ph type="body" sz="quarter" idx="13"/>
          </p:nvPr>
        </p:nvSpPr>
        <p:spPr>
          <a:xfrm>
            <a:off x="6169788" y="1681552"/>
            <a:ext cx="5181168" cy="82410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3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3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457306"/>
            <a:ext cx="3930704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39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1162" y="987652"/>
            <a:ext cx="6169791" cy="487475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3100"/>
            </a:lvl1pPr>
            <a:lvl2pPr marL="719379" indent="-262360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2pPr>
            <a:lvl3pPr marL="1222022" indent="-307990" defTabSz="914034">
              <a:lnSpc>
                <a:spcPct val="90000"/>
              </a:lnSpc>
              <a:spcBef>
                <a:spcPts val="1000"/>
              </a:spcBef>
              <a:defRPr sz="3100"/>
            </a:lvl3pPr>
            <a:lvl4pPr marL="1743879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4pPr>
            <a:lvl5pPr marL="2200898" indent="-372828" defTabSz="914034">
              <a:lnSpc>
                <a:spcPct val="90000"/>
              </a:lnSpc>
              <a:spcBef>
                <a:spcPts val="1000"/>
              </a:spcBef>
              <a:buChar char="•"/>
              <a:defRPr sz="3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0" name="Текст 3"/>
          <p:cNvSpPr>
            <a:spLocks noGrp="1"/>
          </p:cNvSpPr>
          <p:nvPr>
            <p:ph type="body" sz="quarter" idx="13"/>
          </p:nvPr>
        </p:nvSpPr>
        <p:spPr>
          <a:xfrm>
            <a:off x="839459" y="2057873"/>
            <a:ext cx="3930706" cy="381247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367" y="1535468"/>
            <a:ext cx="5384814" cy="6399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FontTx/>
              <a:buNone/>
              <a:defRPr sz="3000" b="1"/>
            </a:lvl1pPr>
            <a:lvl2pPr marL="0" indent="0">
              <a:spcBef>
                <a:spcPts val="700"/>
              </a:spcBef>
              <a:buSzTx/>
              <a:buFontTx/>
              <a:buNone/>
              <a:defRPr sz="3000" b="1"/>
            </a:lvl2pPr>
            <a:lvl3pPr marL="0" indent="0">
              <a:spcBef>
                <a:spcPts val="700"/>
              </a:spcBef>
              <a:buSzTx/>
              <a:buFontTx/>
              <a:buNone/>
              <a:defRPr sz="3000" b="1"/>
            </a:lvl3pPr>
            <a:lvl4pPr marL="0" indent="0">
              <a:spcBef>
                <a:spcPts val="700"/>
              </a:spcBef>
              <a:buSzTx/>
              <a:buFontTx/>
              <a:buNone/>
              <a:defRPr sz="3000" b="1"/>
            </a:lvl4pPr>
            <a:lvl5pPr marL="0" indent="0">
              <a:spcBef>
                <a:spcPts val="700"/>
              </a:spcBef>
              <a:buSzTx/>
              <a:buFontTx/>
              <a:buNone/>
              <a:defRPr sz="30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Текст 4"/>
          <p:cNvSpPr>
            <a:spLocks noGrp="1"/>
          </p:cNvSpPr>
          <p:nvPr>
            <p:ph type="body" sz="quarter" idx="13"/>
          </p:nvPr>
        </p:nvSpPr>
        <p:spPr>
          <a:xfrm>
            <a:off x="6190947" y="1535468"/>
            <a:ext cx="5386933" cy="639911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460" y="457306"/>
            <a:ext cx="3930704" cy="160057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4034">
              <a:lnSpc>
                <a:spcPct val="90000"/>
              </a:lnSpc>
              <a:defRPr sz="3100"/>
            </a:lvl1pPr>
          </a:lstStyle>
          <a:p>
            <a:r>
              <a:t>Текст заголовка</a:t>
            </a:r>
          </a:p>
        </p:txBody>
      </p:sp>
      <p:sp>
        <p:nvSpPr>
          <p:cNvPr id="409" name="Рисунок 2"/>
          <p:cNvSpPr>
            <a:spLocks noGrp="1"/>
          </p:cNvSpPr>
          <p:nvPr>
            <p:ph type="pic" sz="half" idx="13"/>
          </p:nvPr>
        </p:nvSpPr>
        <p:spPr>
          <a:xfrm>
            <a:off x="5181162" y="987652"/>
            <a:ext cx="6169791" cy="4874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460" y="2057874"/>
            <a:ext cx="3930704" cy="381247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1pPr>
            <a:lvl2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2pPr>
            <a:lvl3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3pPr>
            <a:lvl4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4pPr>
            <a:lvl5pPr marL="0" indent="0" defTabSz="914034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872" y="365209"/>
            <a:ext cx="10511495" cy="132587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41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1826048"/>
            <a:ext cx="10511495" cy="4352348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1490" y="365209"/>
            <a:ext cx="2627877" cy="5813184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4034">
              <a:lnSpc>
                <a:spcPct val="90000"/>
              </a:lnSpc>
              <a:defRPr sz="4300"/>
            </a:lvl1pPr>
          </a:lstStyle>
          <a:p>
            <a:r>
              <a:t>Текст заголовка</a:t>
            </a:r>
          </a:p>
        </p:txBody>
      </p:sp>
      <p:sp>
        <p:nvSpPr>
          <p:cNvPr id="42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872" y="365209"/>
            <a:ext cx="7731281" cy="5813184"/>
          </a:xfrm>
          <a:prstGeom prst="rect">
            <a:avLst/>
          </a:prstGeom>
        </p:spPr>
        <p:txBody>
          <a:bodyPr lIns="45718" tIns="45718" rIns="45718" bIns="45718"/>
          <a:lstStyle>
            <a:lvl1pPr marL="228507" indent="-228507" defTabSz="914034">
              <a:lnSpc>
                <a:spcPct val="90000"/>
              </a:lnSpc>
              <a:spcBef>
                <a:spcPts val="1000"/>
              </a:spcBef>
              <a:defRPr sz="2700"/>
            </a:lvl1pPr>
            <a:lvl2pPr marL="725266" indent="-268249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2pPr>
            <a:lvl3pPr marL="1238757" indent="-324723" defTabSz="914034">
              <a:lnSpc>
                <a:spcPct val="90000"/>
              </a:lnSpc>
              <a:spcBef>
                <a:spcPts val="1000"/>
              </a:spcBef>
              <a:defRPr sz="2700"/>
            </a:lvl3pPr>
            <a:lvl4pPr marL="1733974" indent="-362926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4pPr>
            <a:lvl5pPr marL="2190993" indent="-362923" defTabSz="914034">
              <a:lnSpc>
                <a:spcPct val="90000"/>
              </a:lnSpc>
              <a:spcBef>
                <a:spcPts val="1000"/>
              </a:spcBef>
              <a:buChar char="•"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0747" y="6416276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422877"/>
            <a:ext cx="10357796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6" y="3840480"/>
            <a:ext cx="852994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19" y="6377940"/>
            <a:ext cx="3899405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377940"/>
            <a:ext cx="2802697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30D35-49F9-45E0-A920-5DF0FF42E52E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50252" y="6425015"/>
            <a:ext cx="227626" cy="230832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93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BFE5A4-799A-419F-B51F-EA0E8A57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4CF09E7-C490-4517-8025-08FB3B96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327" y="6356351"/>
            <a:ext cx="2740343" cy="365125"/>
          </a:xfrm>
          <a:prstGeom prst="rect">
            <a:avLst/>
          </a:prstGeom>
        </p:spPr>
        <p:txBody>
          <a:bodyPr/>
          <a:lstStyle/>
          <a:p>
            <a:fld id="{75F37FC7-FF1B-4C92-9905-D529E0F734C1}" type="datetime1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8F7C05-CBE0-456A-93F6-5FDAE950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4393" y="6356351"/>
            <a:ext cx="411051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70E48B1-CDE6-46A2-90DB-26F98C41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97" y="6367688"/>
            <a:ext cx="342281" cy="345487"/>
          </a:xfrm>
        </p:spPr>
        <p:txBody>
          <a:bodyPr/>
          <a:lstStyle/>
          <a:p>
            <a:fld id="{26A838AF-C3A0-412D-93B1-31BCCACB84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D8732C4D-0047-4013-961D-055F815C1C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9848" y="3776663"/>
            <a:ext cx="913448" cy="914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41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3119" y="6377940"/>
            <a:ext cx="3899405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282" y="6377940"/>
            <a:ext cx="2802697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55CF3-270F-4BBC-8FA9-2C6073173731}" type="datetime1">
              <a:rPr lang="en-US" smtClean="0"/>
              <a:t>11/13/2019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50252" y="6425015"/>
            <a:ext cx="227626" cy="230832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5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369" y="273113"/>
            <a:ext cx="4009517" cy="1162319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t>Текст заголовка</a:t>
            </a:r>
          </a:p>
        </p:txBody>
      </p:sp>
      <p:sp>
        <p:nvSpPr>
          <p:cNvPr id="9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4873" y="273113"/>
            <a:ext cx="6813006" cy="585447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Текст 3"/>
          <p:cNvSpPr>
            <a:spLocks noGrp="1"/>
          </p:cNvSpPr>
          <p:nvPr>
            <p:ph type="body" sz="half" idx="13"/>
          </p:nvPr>
        </p:nvSpPr>
        <p:spPr>
          <a:xfrm>
            <a:off x="609369" y="1435434"/>
            <a:ext cx="4009517" cy="469215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8789" y="4801711"/>
            <a:ext cx="7312343" cy="566873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t>Текст заголовка</a:t>
            </a:r>
          </a:p>
        </p:txBody>
      </p:sp>
      <p:sp>
        <p:nvSpPr>
          <p:cNvPr id="104" name="Рисунок 2"/>
          <p:cNvSpPr>
            <a:spLocks noGrp="1"/>
          </p:cNvSpPr>
          <p:nvPr>
            <p:ph type="pic" sz="half" idx="13"/>
          </p:nvPr>
        </p:nvSpPr>
        <p:spPr>
          <a:xfrm>
            <a:off x="2388789" y="612915"/>
            <a:ext cx="7312343" cy="4115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8789" y="5368580"/>
            <a:ext cx="7312343" cy="8050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16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35749" y="274706"/>
            <a:ext cx="2742129" cy="585288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361" y="274706"/>
            <a:ext cx="8023267" cy="585288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367" y="274699"/>
            <a:ext cx="10968516" cy="114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773" tIns="56773" rIns="56773" bIns="56773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367" y="1600574"/>
            <a:ext cx="10968516" cy="45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773" tIns="56773" rIns="56773" bIns="56773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58527" y="6390380"/>
            <a:ext cx="319351" cy="300103"/>
          </a:xfrm>
          <a:prstGeom prst="rect">
            <a:avLst/>
          </a:prstGeom>
          <a:ln w="12700">
            <a:miter lim="400000"/>
          </a:ln>
        </p:spPr>
        <p:txBody>
          <a:bodyPr wrap="none" lIns="56773" tIns="56773" rIns="56773" bIns="56773" anchor="ctr">
            <a:spAutoFit/>
          </a:bodyPr>
          <a:lstStyle>
            <a:lvl1pPr marL="0" indent="0" algn="r" defTabSz="1135489">
              <a:defRPr sz="15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</p:sldLayoutIdLst>
  <p:transition spd="med"/>
  <p:txStyles>
    <p:titleStyle>
      <a:lvl1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25810" marR="0" indent="-425810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73280" marR="0" indent="-405532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13991" marR="0" indent="-3784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157434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725183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292928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860674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428421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996169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4.jpe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42" Type="http://schemas.openxmlformats.org/officeDocument/2006/relationships/image" Target="../media/image67.jpeg"/><Relationship Id="rId47" Type="http://schemas.openxmlformats.org/officeDocument/2006/relationships/image" Target="../media/image72.png"/><Relationship Id="rId50" Type="http://schemas.openxmlformats.org/officeDocument/2006/relationships/image" Target="../media/image75.emf"/><Relationship Id="rId55" Type="http://schemas.openxmlformats.org/officeDocument/2006/relationships/image" Target="../media/image80.png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1.png"/><Relationship Id="rId20" Type="http://schemas.openxmlformats.org/officeDocument/2006/relationships/image" Target="../media/image45.jpeg"/><Relationship Id="rId29" Type="http://schemas.openxmlformats.org/officeDocument/2006/relationships/image" Target="../media/image54.png"/><Relationship Id="rId41" Type="http://schemas.openxmlformats.org/officeDocument/2006/relationships/image" Target="../media/image66.emf"/><Relationship Id="rId54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6.jpeg"/><Relationship Id="rId24" Type="http://schemas.openxmlformats.org/officeDocument/2006/relationships/image" Target="../media/image49.jpe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70.emf"/><Relationship Id="rId53" Type="http://schemas.openxmlformats.org/officeDocument/2006/relationships/image" Target="../media/image78.png"/><Relationship Id="rId58" Type="http://schemas.openxmlformats.org/officeDocument/2006/relationships/image" Target="../media/image83.jpe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40.png"/><Relationship Id="rId23" Type="http://schemas.openxmlformats.org/officeDocument/2006/relationships/image" Target="../media/image48.jpe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49" Type="http://schemas.openxmlformats.org/officeDocument/2006/relationships/image" Target="../media/image74.png"/><Relationship Id="rId57" Type="http://schemas.openxmlformats.org/officeDocument/2006/relationships/image" Target="../media/image82.jpeg"/><Relationship Id="rId61" Type="http://schemas.openxmlformats.org/officeDocument/2006/relationships/image" Target="../media/image86.jpeg"/><Relationship Id="rId10" Type="http://schemas.openxmlformats.org/officeDocument/2006/relationships/image" Target="../media/image35.png"/><Relationship Id="rId19" Type="http://schemas.openxmlformats.org/officeDocument/2006/relationships/image" Target="../media/image44.emf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52" Type="http://schemas.openxmlformats.org/officeDocument/2006/relationships/image" Target="../media/image77.png"/><Relationship Id="rId60" Type="http://schemas.openxmlformats.org/officeDocument/2006/relationships/image" Target="../media/image8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jpe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56" Type="http://schemas.openxmlformats.org/officeDocument/2006/relationships/image" Target="../media/image81.png"/><Relationship Id="rId8" Type="http://schemas.openxmlformats.org/officeDocument/2006/relationships/image" Target="../media/image33.jpeg"/><Relationship Id="rId51" Type="http://schemas.openxmlformats.org/officeDocument/2006/relationships/image" Target="../media/image76.png"/><Relationship Id="rId3" Type="http://schemas.openxmlformats.org/officeDocument/2006/relationships/diagramData" Target="../diagrams/data4.xml"/><Relationship Id="rId12" Type="http://schemas.openxmlformats.org/officeDocument/2006/relationships/image" Target="../media/image37.jpe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jpeg"/><Relationship Id="rId38" Type="http://schemas.openxmlformats.org/officeDocument/2006/relationships/image" Target="../media/image63.png"/><Relationship Id="rId46" Type="http://schemas.openxmlformats.org/officeDocument/2006/relationships/image" Target="../media/image71.png"/><Relationship Id="rId59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jpeg"/><Relationship Id="rId2" Type="http://schemas.openxmlformats.org/officeDocument/2006/relationships/image" Target="../media/image9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tiff"/><Relationship Id="rId5" Type="http://schemas.openxmlformats.org/officeDocument/2006/relationships/image" Target="../media/image98.jpeg"/><Relationship Id="rId10" Type="http://schemas.openxmlformats.org/officeDocument/2006/relationships/image" Target="../media/image103.tiff"/><Relationship Id="rId4" Type="http://schemas.openxmlformats.org/officeDocument/2006/relationships/image" Target="../media/image97.jpeg"/><Relationship Id="rId9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Название 1"/>
          <p:cNvSpPr txBox="1"/>
          <p:nvPr/>
        </p:nvSpPr>
        <p:spPr>
          <a:xfrm>
            <a:off x="910311" y="6191857"/>
            <a:ext cx="10358678" cy="42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773" tIns="56773" rIns="56773" bIns="56773" anchor="ctr">
            <a:spAutoFit/>
          </a:bodyPr>
          <a:lstStyle>
            <a:lvl1pPr marL="0" indent="0" defTabSz="1135062">
              <a:defRPr>
                <a:solidFill>
                  <a:srgbClr val="A7A7A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rPr lang="ru-RU" b="1" dirty="0" smtClean="0">
                <a:solidFill>
                  <a:srgbClr val="002060"/>
                </a:solidFill>
              </a:rPr>
              <a:t>13 ноября </a:t>
            </a:r>
            <a:r>
              <a:rPr b="1" dirty="0" smtClean="0">
                <a:solidFill>
                  <a:srgbClr val="002060"/>
                </a:solidFill>
              </a:rPr>
              <a:t>201</a:t>
            </a:r>
            <a:r>
              <a:rPr lang="ru-RU" b="1" dirty="0">
                <a:solidFill>
                  <a:srgbClr val="002060"/>
                </a:solidFill>
              </a:rPr>
              <a:t>9</a:t>
            </a:r>
            <a:r>
              <a:rPr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0064" y="2120786"/>
            <a:ext cx="5296417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Юргелас Мария Владимировна</a:t>
            </a:r>
            <a:endParaRPr lang="ru-RU" b="1" i="1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mbria" panose="02040503050406030204" pitchFamily="18" charset="0"/>
              <a:sym typeface="Helvetica"/>
            </a:endParaRPr>
          </a:p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Заместитель Генерального директора</a:t>
            </a:r>
            <a:endParaRPr kumimoji="0" lang="ru-RU" sz="20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xmlns="" id="{5199FCEB-1F0E-453D-9CEB-FD0FE497A9F7}"/>
              </a:ext>
            </a:extLst>
          </p:cNvPr>
          <p:cNvSpPr txBox="1">
            <a:spLocks/>
          </p:cNvSpPr>
          <p:nvPr/>
        </p:nvSpPr>
        <p:spPr>
          <a:xfrm>
            <a:off x="5743852" y="1001908"/>
            <a:ext cx="6185233" cy="85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6773" tIns="56773" rIns="56773" bIns="56773" anchor="ctr">
            <a:spAutoFit/>
          </a:bodyPr>
          <a:lstStyle>
            <a:lvl1pPr marL="0" marR="0" indent="0" algn="r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  <a:lvl2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11354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ru-RU" sz="2400" b="1" dirty="0">
                <a:effectLst/>
                <a:latin typeface="Cambria" panose="02040503050406030204" pitchFamily="18" charset="0"/>
              </a:rPr>
              <a:t>Национальная система квалификаций </a:t>
            </a:r>
            <a:r>
              <a:rPr lang="ru-RU" sz="2400" b="1" dirty="0" smtClean="0">
                <a:effectLst/>
                <a:latin typeface="Cambria" panose="02040503050406030204" pitchFamily="18" charset="0"/>
              </a:rPr>
              <a:t>России: от теории к практике</a:t>
            </a:r>
            <a:endParaRPr lang="ru-RU" sz="2400" b="1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4624"/>
            <a:ext cx="1495425" cy="1485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Номер слайда">
            <a:extLst>
              <a:ext uri="{FF2B5EF4-FFF2-40B4-BE49-F238E27FC236}">
                <a16:creationId xmlns:a16="http://schemas.microsoft.com/office/drawing/2014/main" xmlns="" id="{C67A6BF8-EDC8-4B31-882E-BA14B641B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>
                <a:effectLst/>
              </a:defRPr>
            </a:pPr>
            <a:fld id="{6E247FA9-60CC-4EF0-A20C-4543DB76B300}" type="slidenum">
              <a:rPr lang="ru-RU" smtClean="0"/>
              <a:pPr>
                <a:defRPr>
                  <a:effectLst/>
                </a:defRPr>
              </a:pPr>
              <a:t>10</a:t>
            </a:fld>
            <a:endParaRPr/>
          </a:p>
        </p:txBody>
      </p:sp>
      <p:sp>
        <p:nvSpPr>
          <p:cNvPr id="9" name="Закругленный прямоугольник">
            <a:extLst>
              <a:ext uri="{FF2B5EF4-FFF2-40B4-BE49-F238E27FC236}">
                <a16:creationId xmlns:a16="http://schemas.microsoft.com/office/drawing/2014/main" xmlns="" id="{42B00A01-7F42-4A00-A64F-975509CA26A7}"/>
              </a:ext>
            </a:extLst>
          </p:cNvPr>
          <p:cNvSpPr/>
          <p:nvPr/>
        </p:nvSpPr>
        <p:spPr>
          <a:xfrm>
            <a:off x="1701579" y="994046"/>
            <a:ext cx="8420431" cy="4039871"/>
          </a:xfrm>
          <a:prstGeom prst="roundRect">
            <a:avLst>
              <a:gd name="adj" fmla="val 29116"/>
            </a:avLst>
          </a:prstGeom>
          <a:solidFill>
            <a:srgbClr val="E8F4F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59580" tIns="68581" rIns="128016" bIns="68581" spcCol="127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341710" indent="-4763" algn="l">
              <a:defRPr>
                <a:effectLst/>
              </a:defRPr>
            </a:pPr>
            <a:endParaRPr lang="ru-RU" sz="1200" cap="all" dirty="0">
              <a:solidFill>
                <a:schemeClr val="bg1"/>
              </a:solidFill>
              <a:effectLst/>
              <a:latin typeface="Pancetta Serif Pro SemiBold"/>
            </a:endParaRPr>
          </a:p>
          <a:p>
            <a:pPr marL="341710" indent="-4763" algn="l">
              <a:defRPr>
                <a:effectLst/>
              </a:defRPr>
            </a:pPr>
            <a:endParaRPr lang="ru-RU" sz="1200" cap="all" dirty="0">
              <a:solidFill>
                <a:schemeClr val="bg1"/>
              </a:solidFill>
              <a:effectLst/>
              <a:latin typeface="Pancetta Serif Pro SemiBold"/>
            </a:endParaRPr>
          </a:p>
          <a:p>
            <a:pPr marL="341710" indent="-4763">
              <a:defRPr>
                <a:effectLst/>
              </a:defRPr>
            </a:pPr>
            <a:endParaRPr lang="ru-RU" sz="1200" cap="all" dirty="0">
              <a:solidFill>
                <a:schemeClr val="bg1"/>
              </a:solidFill>
              <a:effectLst/>
              <a:latin typeface="Pancetta Serif Pro SemiBold"/>
            </a:endParaRPr>
          </a:p>
          <a:p>
            <a:pPr marL="341710" indent="-4763">
              <a:defRPr>
                <a:effectLst/>
              </a:defRPr>
            </a:pPr>
            <a:endParaRPr lang="ru-RU" sz="1200" cap="all" dirty="0">
              <a:solidFill>
                <a:schemeClr val="bg1"/>
              </a:solidFill>
              <a:effectLst/>
              <a:latin typeface="Pancetta Serif Pro SemiBold"/>
            </a:endParaRPr>
          </a:p>
          <a:p>
            <a:pPr marL="341710" indent="-4763">
              <a:defRPr>
                <a:effectLst/>
              </a:defRPr>
            </a:pPr>
            <a:endParaRPr lang="ru-RU" sz="1200" cap="all" dirty="0">
              <a:solidFill>
                <a:schemeClr val="bg1"/>
              </a:solidFill>
              <a:effectLst/>
              <a:latin typeface="Pancetta Serif Pro SemiBold"/>
            </a:endParaRPr>
          </a:p>
          <a:p>
            <a:pPr marL="341710" indent="-4763">
              <a:defRPr>
                <a:effectLst/>
              </a:defRPr>
            </a:pPr>
            <a:endParaRPr lang="ru-RU" sz="1200" cap="all" dirty="0">
              <a:solidFill>
                <a:schemeClr val="bg1"/>
              </a:solidFill>
              <a:effectLst/>
              <a:latin typeface="Pancetta Serif Pro SemiBold"/>
            </a:endParaRPr>
          </a:p>
          <a:p>
            <a:pPr marL="341710" indent="-4763">
              <a:defRPr>
                <a:effectLst/>
              </a:defRPr>
            </a:pPr>
            <a:endParaRPr lang="ru-RU" sz="1200" cap="all" dirty="0">
              <a:solidFill>
                <a:schemeClr val="bg1"/>
              </a:solidFill>
              <a:effectLst/>
              <a:latin typeface="Pancetta Serif Pro SemiBold"/>
            </a:endParaRPr>
          </a:p>
          <a:p>
            <a:pPr marL="341710" indent="-4763">
              <a:defRPr>
                <a:effectLst/>
              </a:defRPr>
            </a:pPr>
            <a:endParaRPr lang="ru-RU" sz="1200" cap="all" dirty="0">
              <a:solidFill>
                <a:schemeClr val="bg1"/>
              </a:solidFill>
              <a:effectLst/>
              <a:latin typeface="Pancetta Serif Pro SemiBold"/>
            </a:endParaRPr>
          </a:p>
          <a:p>
            <a:pPr marL="341710" indent="-4763">
              <a:defRPr>
                <a:effectLst/>
              </a:defRPr>
            </a:pPr>
            <a:endParaRPr lang="ru-RU" sz="1200" cap="all" dirty="0">
              <a:solidFill>
                <a:schemeClr val="bg1"/>
              </a:solidFill>
              <a:effectLst/>
              <a:latin typeface="Pancetta Serif Pro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0019B8-A027-40B1-9AC4-45285C89B18C}"/>
              </a:ext>
            </a:extLst>
          </p:cNvPr>
          <p:cNvSpPr txBox="1"/>
          <p:nvPr/>
        </p:nvSpPr>
        <p:spPr>
          <a:xfrm>
            <a:off x="2333865" y="935245"/>
            <a:ext cx="7005098" cy="4255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34289" tIns="34289" rIns="34289" bIns="34289" spcCol="38100">
            <a:spAutoFit/>
          </a:bodyPr>
          <a:lstStyle/>
          <a:p>
            <a:pPr marL="214313" indent="-214313" defTabSz="342763">
              <a:buFont typeface="Wingdings" panose="05000000000000000000" pitchFamily="2" charset="2"/>
              <a:buChar char="§"/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14313" indent="-214313" defTabSz="342763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обеспечивает организационную, методическую, экспертно-аналитическую </a:t>
            </a: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поддержку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деятельности Национального совета, </a:t>
            </a:r>
          </a:p>
          <a:p>
            <a:pPr defTabSz="342763">
              <a:defRPr/>
            </a:pP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советов по профессиональным квалификациям и центров оценки квалификаций</a:t>
            </a:r>
          </a:p>
          <a:p>
            <a:pPr defTabSz="342763">
              <a:defRPr/>
            </a:pPr>
            <a:endParaRPr lang="ru-RU" sz="16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организует формирование, ведение, развитие </a:t>
            </a: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реестра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других информационных ресурсов национальной системы квалификации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endParaRPr lang="ru-RU" sz="16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14313" indent="-214313" defTabSz="342763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утверждает на основе предложений советов по профессиональным квалификациям </a:t>
            </a: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наименования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квалификаций и </a:t>
            </a: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требования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 </a:t>
            </a: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квалификациям</a:t>
            </a:r>
          </a:p>
          <a:p>
            <a:pPr marL="214313" indent="-214313" defTabSz="342763">
              <a:buFont typeface="Wingdings" panose="05000000000000000000" pitchFamily="2" charset="2"/>
              <a:buChar char="§"/>
              <a:defRPr/>
            </a:pPr>
            <a:endParaRPr lang="ru-RU" sz="16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14313" indent="-214313" defTabSz="342763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осуществляет </a:t>
            </a: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информирование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консультирование участников системы независимой оценки квалификации</a:t>
            </a:r>
          </a:p>
          <a:p>
            <a:pPr marL="214313" indent="-214313" defTabSz="342763">
              <a:buFont typeface="Wingdings" panose="05000000000000000000" pitchFamily="2" charset="2"/>
              <a:buChar char="§"/>
              <a:defRPr/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342763">
              <a:defRPr/>
            </a:pP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</a:rPr>
              <a:t>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84489D-8D7A-4CB9-BF58-D1D9A3929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88" y="5124419"/>
            <a:ext cx="1802612" cy="1034361"/>
          </a:xfrm>
          <a:prstGeom prst="rect">
            <a:avLst/>
          </a:prstGeom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F8C8FF3-8470-4256-B6E3-8537A1A63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11" y="5128528"/>
            <a:ext cx="1961771" cy="10242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https://ruspekh.ru/images/articles/69659/2018_08_27-01-039_001.jpg">
            <a:extLst>
              <a:ext uri="{FF2B5EF4-FFF2-40B4-BE49-F238E27FC236}">
                <a16:creationId xmlns:a16="http://schemas.microsoft.com/office/drawing/2014/main" xmlns="" id="{6312F4A2-D16E-48C2-91DF-591C5A642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01" y="5144467"/>
            <a:ext cx="1511128" cy="1007418"/>
          </a:xfrm>
          <a:prstGeom prst="rect">
            <a:avLst/>
          </a:prstGeom>
          <a:noFill/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studiotest.ru/wp-content/uploads/2018/10/pictur-1024x652.png">
            <a:extLst>
              <a:ext uri="{FF2B5EF4-FFF2-40B4-BE49-F238E27FC236}">
                <a16:creationId xmlns:a16="http://schemas.microsoft.com/office/drawing/2014/main" xmlns="" id="{FFE237D8-DCD1-432A-8DC9-4CC6EE8E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76" y="5148153"/>
            <a:ext cx="1901027" cy="1003733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BFE2779-2F4D-483C-8329-6CA1FD7A3D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15" y="5148153"/>
            <a:ext cx="1676579" cy="994581"/>
          </a:xfrm>
          <a:prstGeom prst="rect">
            <a:avLst/>
          </a:prstGeom>
          <a:ln w="952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Название 1">
            <a:extLst>
              <a:ext uri="{FF2B5EF4-FFF2-40B4-BE49-F238E27FC236}">
                <a16:creationId xmlns:a16="http://schemas.microsoft.com/office/drawing/2014/main" xmlns="" id="{1BABFC68-19EE-41F4-A1CE-2125D2BD58CB}"/>
              </a:ext>
            </a:extLst>
          </p:cNvPr>
          <p:cNvSpPr txBox="1"/>
          <p:nvPr/>
        </p:nvSpPr>
        <p:spPr>
          <a:xfrm>
            <a:off x="1301480" y="185456"/>
            <a:ext cx="8244190" cy="36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Направления работы национального агентства развития квалификаций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0966FE7-EA25-405D-A040-72E49D20FE0D}"/>
              </a:ext>
            </a:extLst>
          </p:cNvPr>
          <p:cNvGraphicFramePr/>
          <p:nvPr/>
        </p:nvGraphicFramePr>
        <p:xfrm>
          <a:off x="1852227" y="1600639"/>
          <a:ext cx="8601293" cy="3873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Заголовок 1">
            <a:extLst>
              <a:ext uri="{FF2B5EF4-FFF2-40B4-BE49-F238E27FC236}">
                <a16:creationId xmlns:a16="http://schemas.microsoft.com/office/drawing/2014/main" xmlns="" id="{75A6757F-4ED5-486F-8FD7-03A417467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6" y="1403350"/>
            <a:ext cx="82264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hangingPunct="1">
              <a:spcBef>
                <a:spcPct val="0"/>
              </a:spcBef>
              <a:buNone/>
            </a:pPr>
            <a:endParaRPr lang="ru-RU" altLang="ru-RU" sz="21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xmlns="" id="{65F86DD6-81C3-4FB4-9EE0-B6EBC15F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70" y="2187576"/>
            <a:ext cx="9842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xmlns="" id="{559A0975-E0FC-46B3-998C-6C8BF6F3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2" y="2706533"/>
            <a:ext cx="12144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xmlns="" id="{8393618A-0A51-48E9-871C-55B67841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50" y="1284289"/>
            <a:ext cx="24304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13">
            <a:extLst>
              <a:ext uri="{FF2B5EF4-FFF2-40B4-BE49-F238E27FC236}">
                <a16:creationId xmlns:a16="http://schemas.microsoft.com/office/drawing/2014/main" xmlns="" id="{4062ADE5-8547-47B7-A849-BF4E66A41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014413"/>
            <a:ext cx="235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14">
            <a:extLst>
              <a:ext uri="{FF2B5EF4-FFF2-40B4-BE49-F238E27FC236}">
                <a16:creationId xmlns:a16="http://schemas.microsoft.com/office/drawing/2014/main" xmlns="" id="{B3CD3F52-28A4-4054-9DBA-3EF97375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49" y="1862423"/>
            <a:ext cx="23574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15">
            <a:extLst>
              <a:ext uri="{FF2B5EF4-FFF2-40B4-BE49-F238E27FC236}">
                <a16:creationId xmlns:a16="http://schemas.microsoft.com/office/drawing/2014/main" xmlns="" id="{1CE8B279-0767-45CB-A0BB-D0CFF1B6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00" y="3489655"/>
            <a:ext cx="130125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16">
            <a:extLst>
              <a:ext uri="{FF2B5EF4-FFF2-40B4-BE49-F238E27FC236}">
                <a16:creationId xmlns:a16="http://schemas.microsoft.com/office/drawing/2014/main" xmlns="" id="{9D278499-E4F9-454E-9862-3609BCAE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448" y="3618259"/>
            <a:ext cx="15367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Прямоугольник 17">
            <a:extLst>
              <a:ext uri="{FF2B5EF4-FFF2-40B4-BE49-F238E27FC236}">
                <a16:creationId xmlns:a16="http://schemas.microsoft.com/office/drawing/2014/main" xmlns="" id="{22D3F799-518E-4762-B32C-E5F6BBF2F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720" y="2175005"/>
            <a:ext cx="4032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  <a:buNone/>
            </a:pPr>
            <a:r>
              <a:rPr lang="ru-RU" altLang="ru-RU" sz="1600" b="1" dirty="0">
                <a:effectLst/>
                <a:cs typeface="Calibri" panose="020F0502020204030204" pitchFamily="34" charset="0"/>
              </a:rPr>
              <a:t>СОВЕТЫ ПО ПРОФЕССИОНАЛЬНЫМ КВАЛИФИКАЦИЯМ (всего 37)</a:t>
            </a:r>
          </a:p>
        </p:txBody>
      </p:sp>
      <p:pic>
        <p:nvPicPr>
          <p:cNvPr id="21516" name="Picture 2">
            <a:extLst>
              <a:ext uri="{FF2B5EF4-FFF2-40B4-BE49-F238E27FC236}">
                <a16:creationId xmlns:a16="http://schemas.microsoft.com/office/drawing/2014/main" xmlns="" id="{FC45B691-9CA1-4681-B1FF-421E7B73B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22" y="4738137"/>
            <a:ext cx="10382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70C1463-8531-4254-AF8A-336498AFD6B4}"/>
              </a:ext>
            </a:extLst>
          </p:cNvPr>
          <p:cNvSpPr/>
          <p:nvPr/>
        </p:nvSpPr>
        <p:spPr>
          <a:xfrm>
            <a:off x="3729039" y="2871789"/>
            <a:ext cx="4752975" cy="2782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8585" indent="-128585" algn="just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Совет по профессиональным квалификациям в нефтегазовом комплексе;</a:t>
            </a:r>
          </a:p>
          <a:p>
            <a:pPr marL="128585" indent="-128585" algn="just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Совет по профессиональным квалификациям в области сварки;</a:t>
            </a:r>
          </a:p>
          <a:p>
            <a:pPr marL="128585" indent="-128585" algn="just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Совет по профессиональным квалификациям в электроэнергетике;</a:t>
            </a:r>
          </a:p>
          <a:p>
            <a:pPr marL="128585" indent="-128585" algn="just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Совет по профессиональным квалификациям в области управления персоналом;</a:t>
            </a:r>
          </a:p>
          <a:p>
            <a:pPr marL="128585" indent="-128585" algn="just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Совет по профессиональным квалификациям в строительстве;</a:t>
            </a:r>
          </a:p>
          <a:p>
            <a:pPr marL="128585" indent="-128585" algn="just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sz="1400" spc="45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……………  </a:t>
            </a:r>
            <a:endParaRPr lang="ru-RU" sz="1400" u="sng" dirty="0">
              <a:solidFill>
                <a:schemeClr val="tx1"/>
              </a:solidFill>
              <a:effectLst/>
              <a:cs typeface="Calibri" panose="020F0502020204030204" pitchFamily="34" charset="0"/>
            </a:endParaRPr>
          </a:p>
        </p:txBody>
      </p:sp>
      <p:pic>
        <p:nvPicPr>
          <p:cNvPr id="21518" name="Рисунок 20">
            <a:extLst>
              <a:ext uri="{FF2B5EF4-FFF2-40B4-BE49-F238E27FC236}">
                <a16:creationId xmlns:a16="http://schemas.microsoft.com/office/drawing/2014/main" xmlns="" id="{D7CC98AA-8E5C-444C-9423-832C64C7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948" y="4720674"/>
            <a:ext cx="17462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Рисунок 21">
            <a:extLst>
              <a:ext uri="{FF2B5EF4-FFF2-40B4-BE49-F238E27FC236}">
                <a16:creationId xmlns:a16="http://schemas.microsoft.com/office/drawing/2014/main" xmlns="" id="{6820E164-0F50-4752-A49C-7322B302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866556"/>
            <a:ext cx="10636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Рисунок 22">
            <a:extLst>
              <a:ext uri="{FF2B5EF4-FFF2-40B4-BE49-F238E27FC236}">
                <a16:creationId xmlns:a16="http://schemas.microsoft.com/office/drawing/2014/main" xmlns="" id="{FDE06F40-528F-40DB-887A-A3AE650F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7" y="5417526"/>
            <a:ext cx="9699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Рисунок 23">
            <a:extLst>
              <a:ext uri="{FF2B5EF4-FFF2-40B4-BE49-F238E27FC236}">
                <a16:creationId xmlns:a16="http://schemas.microsoft.com/office/drawing/2014/main" xmlns="" id="{B840E157-0BB6-4825-81DC-680A46873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2" y="5392083"/>
            <a:ext cx="7429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азвание 1">
            <a:extLst>
              <a:ext uri="{FF2B5EF4-FFF2-40B4-BE49-F238E27FC236}">
                <a16:creationId xmlns:a16="http://schemas.microsoft.com/office/drawing/2014/main" xmlns="" id="{738798DB-4871-4F3D-9D71-F7B03869A63C}"/>
              </a:ext>
            </a:extLst>
          </p:cNvPr>
          <p:cNvSpPr txBox="1"/>
          <p:nvPr/>
        </p:nvSpPr>
        <p:spPr>
          <a:xfrm>
            <a:off x="1329380" y="218993"/>
            <a:ext cx="8244190" cy="36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советы по профессиональным квалификациям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0966FE7-EA25-405D-A040-72E49D20FE0D}"/>
              </a:ext>
            </a:extLst>
          </p:cNvPr>
          <p:cNvGraphicFramePr/>
          <p:nvPr/>
        </p:nvGraphicFramePr>
        <p:xfrm>
          <a:off x="1852227" y="1600639"/>
          <a:ext cx="8601293" cy="3873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1" name="Заголовок 1">
            <a:extLst>
              <a:ext uri="{FF2B5EF4-FFF2-40B4-BE49-F238E27FC236}">
                <a16:creationId xmlns:a16="http://schemas.microsoft.com/office/drawing/2014/main" xmlns="" id="{110E2325-9D59-4F0B-98C1-B9712D6B0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6" y="1403350"/>
            <a:ext cx="82264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hangingPunct="1">
              <a:spcBef>
                <a:spcPct val="0"/>
              </a:spcBef>
              <a:buNone/>
            </a:pPr>
            <a:endParaRPr lang="ru-RU" altLang="ru-RU" sz="21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30">
            <a:extLst>
              <a:ext uri="{FF2B5EF4-FFF2-40B4-BE49-F238E27FC236}">
                <a16:creationId xmlns:a16="http://schemas.microsoft.com/office/drawing/2014/main" xmlns="" id="{B1BDC15C-F47D-4EF2-8B40-E6391F371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3367088"/>
            <a:ext cx="15033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23">
            <a:extLst>
              <a:ext uri="{FF2B5EF4-FFF2-40B4-BE49-F238E27FC236}">
                <a16:creationId xmlns:a16="http://schemas.microsoft.com/office/drawing/2014/main" xmlns="" id="{73062573-6EC0-4F7E-9B77-0F8A3052A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82" y="1318419"/>
            <a:ext cx="7715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22">
            <a:extLst>
              <a:ext uri="{FF2B5EF4-FFF2-40B4-BE49-F238E27FC236}">
                <a16:creationId xmlns:a16="http://schemas.microsoft.com/office/drawing/2014/main" xmlns="" id="{90AA933B-397A-451F-A183-85EC819FB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02" y="1413842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2">
            <a:extLst>
              <a:ext uri="{FF2B5EF4-FFF2-40B4-BE49-F238E27FC236}">
                <a16:creationId xmlns:a16="http://schemas.microsoft.com/office/drawing/2014/main" xmlns="" id="{561271B8-C397-4C5F-9F17-A207F7B30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01" y="954089"/>
            <a:ext cx="1035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0">
            <a:extLst>
              <a:ext uri="{FF2B5EF4-FFF2-40B4-BE49-F238E27FC236}">
                <a16:creationId xmlns:a16="http://schemas.microsoft.com/office/drawing/2014/main" xmlns="" id="{48ADE873-F77A-43CB-84A9-A70EBF1A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6" y="1416050"/>
            <a:ext cx="6461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30">
            <a:extLst>
              <a:ext uri="{FF2B5EF4-FFF2-40B4-BE49-F238E27FC236}">
                <a16:creationId xmlns:a16="http://schemas.microsoft.com/office/drawing/2014/main" xmlns="" id="{A5052494-EC2F-4591-8ECB-FBEF91EE2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82" y="2867820"/>
            <a:ext cx="901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28">
            <a:extLst>
              <a:ext uri="{FF2B5EF4-FFF2-40B4-BE49-F238E27FC236}">
                <a16:creationId xmlns:a16="http://schemas.microsoft.com/office/drawing/2014/main" xmlns="" id="{211C39DA-7CD0-4159-AB7B-D2DD964C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3944939"/>
            <a:ext cx="1822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3">
            <a:extLst>
              <a:ext uri="{FF2B5EF4-FFF2-40B4-BE49-F238E27FC236}">
                <a16:creationId xmlns:a16="http://schemas.microsoft.com/office/drawing/2014/main" xmlns="" id="{4565C3EB-FAA5-42A5-B29E-265368FF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80" y="5741656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8BFC1156-85EF-4563-9AB9-2434E6FD61FB}"/>
              </a:ext>
            </a:extLst>
          </p:cNvPr>
          <p:cNvSpPr txBox="1">
            <a:spLocks/>
          </p:cNvSpPr>
          <p:nvPr/>
        </p:nvSpPr>
        <p:spPr>
          <a:xfrm>
            <a:off x="8070851" y="5624513"/>
            <a:ext cx="2130425" cy="271462"/>
          </a:xfrm>
          <a:prstGeom prst="rect">
            <a:avLst/>
          </a:prstGeom>
        </p:spPr>
        <p:txBody>
          <a:bodyPr anchor="ctr"/>
          <a:lstStyle/>
          <a:p>
            <a:pPr algn="r" defTabSz="913897">
              <a:spcBef>
                <a:spcPct val="20000"/>
              </a:spcBef>
              <a:defRPr/>
            </a:pPr>
            <a:endParaRPr lang="ru-RU" sz="1799" dirty="0">
              <a:solidFill>
                <a:prstClr val="black">
                  <a:lumMod val="65000"/>
                  <a:lumOff val="35000"/>
                </a:prstClr>
              </a:solidFill>
              <a:latin typeface="Arial Black" pitchFamily="34" charset="0"/>
            </a:endParaRPr>
          </a:p>
        </p:txBody>
      </p:sp>
      <p:pic>
        <p:nvPicPr>
          <p:cNvPr id="22541" name="Рисунок 2">
            <a:extLst>
              <a:ext uri="{FF2B5EF4-FFF2-40B4-BE49-F238E27FC236}">
                <a16:creationId xmlns:a16="http://schemas.microsoft.com/office/drawing/2014/main" xmlns="" id="{12AB942F-B3A9-44B9-9993-766687D3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9" y="2671764"/>
            <a:ext cx="115728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Рисунок 3">
            <a:extLst>
              <a:ext uri="{FF2B5EF4-FFF2-40B4-BE49-F238E27FC236}">
                <a16:creationId xmlns:a16="http://schemas.microsoft.com/office/drawing/2014/main" xmlns="" id="{2987A9DC-E0BE-467A-B77A-586A4762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21" y="2151856"/>
            <a:ext cx="13446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Рисунок 4">
            <a:extLst>
              <a:ext uri="{FF2B5EF4-FFF2-40B4-BE49-F238E27FC236}">
                <a16:creationId xmlns:a16="http://schemas.microsoft.com/office/drawing/2014/main" xmlns="" id="{E5F47B27-06EC-4041-8AFD-460F8A529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6" y="1957388"/>
            <a:ext cx="11033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Рисунок 5">
            <a:extLst>
              <a:ext uri="{FF2B5EF4-FFF2-40B4-BE49-F238E27FC236}">
                <a16:creationId xmlns:a16="http://schemas.microsoft.com/office/drawing/2014/main" xmlns="" id="{352525F4-9CF6-4BB2-9263-83094114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9" y="3571875"/>
            <a:ext cx="1066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Рисунок 6">
            <a:extLst>
              <a:ext uri="{FF2B5EF4-FFF2-40B4-BE49-F238E27FC236}">
                <a16:creationId xmlns:a16="http://schemas.microsoft.com/office/drawing/2014/main" xmlns="" id="{99726838-1757-40C0-AA08-52FF31B23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4" y="1930401"/>
            <a:ext cx="523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Рисунок 9">
            <a:extLst>
              <a:ext uri="{FF2B5EF4-FFF2-40B4-BE49-F238E27FC236}">
                <a16:creationId xmlns:a16="http://schemas.microsoft.com/office/drawing/2014/main" xmlns="" id="{BFCB349C-D5A7-42BF-9276-60A9ED650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663" y="2637502"/>
            <a:ext cx="981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Рисунок 11">
            <a:extLst>
              <a:ext uri="{FF2B5EF4-FFF2-40B4-BE49-F238E27FC236}">
                <a16:creationId xmlns:a16="http://schemas.microsoft.com/office/drawing/2014/main" xmlns="" id="{17C9B2A6-ADF2-4384-B81E-679941B4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01" y="2998534"/>
            <a:ext cx="84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8">
            <a:extLst>
              <a:ext uri="{FF2B5EF4-FFF2-40B4-BE49-F238E27FC236}">
                <a16:creationId xmlns:a16="http://schemas.microsoft.com/office/drawing/2014/main" xmlns="" id="{4C847ECD-07B1-4D9D-BD24-059DDFE16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1" y="3549650"/>
            <a:ext cx="1579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10">
            <a:extLst>
              <a:ext uri="{FF2B5EF4-FFF2-40B4-BE49-F238E27FC236}">
                <a16:creationId xmlns:a16="http://schemas.microsoft.com/office/drawing/2014/main" xmlns="" id="{CD0EB064-E701-4A82-9787-7CDCE7B3A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2608263"/>
            <a:ext cx="6778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Рисунок 12">
            <a:extLst>
              <a:ext uri="{FF2B5EF4-FFF2-40B4-BE49-F238E27FC236}">
                <a16:creationId xmlns:a16="http://schemas.microsoft.com/office/drawing/2014/main" xmlns="" id="{31A4322D-D994-4952-B1D7-C4F0A9C1B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128963"/>
            <a:ext cx="971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Рисунок 13">
            <a:extLst>
              <a:ext uri="{FF2B5EF4-FFF2-40B4-BE49-F238E27FC236}">
                <a16:creationId xmlns:a16="http://schemas.microsoft.com/office/drawing/2014/main" xmlns="" id="{AC41331B-138C-40DD-BDC7-8A8BF5D1C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520" y="3711794"/>
            <a:ext cx="841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Рисунок 14">
            <a:extLst>
              <a:ext uri="{FF2B5EF4-FFF2-40B4-BE49-F238E27FC236}">
                <a16:creationId xmlns:a16="http://schemas.microsoft.com/office/drawing/2014/main" xmlns="" id="{2F728BB1-D242-4A27-8AEB-0E8843E8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435" y="3935413"/>
            <a:ext cx="639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Рисунок 15">
            <a:extLst>
              <a:ext uri="{FF2B5EF4-FFF2-40B4-BE49-F238E27FC236}">
                <a16:creationId xmlns:a16="http://schemas.microsoft.com/office/drawing/2014/main" xmlns="" id="{D73BF165-B4A9-46B2-ABEA-39D588C45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561" y="4277164"/>
            <a:ext cx="8715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Рисунок 16">
            <a:extLst>
              <a:ext uri="{FF2B5EF4-FFF2-40B4-BE49-F238E27FC236}">
                <a16:creationId xmlns:a16="http://schemas.microsoft.com/office/drawing/2014/main" xmlns="" id="{7BAF5A54-511D-4E40-BD76-8B9F0DDD6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4" y="1882541"/>
            <a:ext cx="6588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Рисунок 17">
            <a:extLst>
              <a:ext uri="{FF2B5EF4-FFF2-40B4-BE49-F238E27FC236}">
                <a16:creationId xmlns:a16="http://schemas.microsoft.com/office/drawing/2014/main" xmlns="" id="{F6F0380A-41FD-4DAE-A5B3-59746E564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05" y="4550698"/>
            <a:ext cx="5778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Рисунок 18">
            <a:extLst>
              <a:ext uri="{FF2B5EF4-FFF2-40B4-BE49-F238E27FC236}">
                <a16:creationId xmlns:a16="http://schemas.microsoft.com/office/drawing/2014/main" xmlns="" id="{D0FA9719-516F-48BB-9FA8-D24D58865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1" y="3832226"/>
            <a:ext cx="669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Рисунок 20">
            <a:extLst>
              <a:ext uri="{FF2B5EF4-FFF2-40B4-BE49-F238E27FC236}">
                <a16:creationId xmlns:a16="http://schemas.microsoft.com/office/drawing/2014/main" xmlns="" id="{9D5D5F16-5FC5-4977-9A51-885604D09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908" y="4890877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12">
            <a:extLst>
              <a:ext uri="{FF2B5EF4-FFF2-40B4-BE49-F238E27FC236}">
                <a16:creationId xmlns:a16="http://schemas.microsoft.com/office/drawing/2014/main" xmlns="" id="{40272441-FE80-4F73-9BE2-5592C485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9" y="2808289"/>
            <a:ext cx="14890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Рисунок 25">
            <a:extLst>
              <a:ext uri="{FF2B5EF4-FFF2-40B4-BE49-F238E27FC236}">
                <a16:creationId xmlns:a16="http://schemas.microsoft.com/office/drawing/2014/main" xmlns="" id="{0A6A7C1D-5299-4B69-9FED-C8108DA13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4" y="2551114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Picture 16">
            <a:extLst>
              <a:ext uri="{FF2B5EF4-FFF2-40B4-BE49-F238E27FC236}">
                <a16:creationId xmlns:a16="http://schemas.microsoft.com/office/drawing/2014/main" xmlns="" id="{4DC1EFAB-2904-48A0-9AD2-DB419D55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1816101"/>
            <a:ext cx="6397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18">
            <a:extLst>
              <a:ext uri="{FF2B5EF4-FFF2-40B4-BE49-F238E27FC236}">
                <a16:creationId xmlns:a16="http://schemas.microsoft.com/office/drawing/2014/main" xmlns="" id="{04CED236-9E0B-4F9D-8E07-808EDD86A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475039"/>
            <a:ext cx="11112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20">
            <a:extLst>
              <a:ext uri="{FF2B5EF4-FFF2-40B4-BE49-F238E27FC236}">
                <a16:creationId xmlns:a16="http://schemas.microsoft.com/office/drawing/2014/main" xmlns="" id="{B510C01A-5B09-4428-8D5B-2A1D635BF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4" y="3811588"/>
            <a:ext cx="22129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Рисунок 26">
            <a:extLst>
              <a:ext uri="{FF2B5EF4-FFF2-40B4-BE49-F238E27FC236}">
                <a16:creationId xmlns:a16="http://schemas.microsoft.com/office/drawing/2014/main" xmlns="" id="{DC1D4EEA-2307-4F0E-A391-06AA9FE5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15" y="2220913"/>
            <a:ext cx="920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24" descr="ФЛП">
            <a:extLst>
              <a:ext uri="{FF2B5EF4-FFF2-40B4-BE49-F238E27FC236}">
                <a16:creationId xmlns:a16="http://schemas.microsoft.com/office/drawing/2014/main" xmlns="" id="{C9778832-88EB-448B-9F07-C289E9FE6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081464"/>
            <a:ext cx="15128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Picture 26">
            <a:extLst>
              <a:ext uri="{FF2B5EF4-FFF2-40B4-BE49-F238E27FC236}">
                <a16:creationId xmlns:a16="http://schemas.microsoft.com/office/drawing/2014/main" xmlns="" id="{052DA544-E19D-4F6C-84E7-FDD79022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405313"/>
            <a:ext cx="692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6" name="Рисунок 27">
            <a:extLst>
              <a:ext uri="{FF2B5EF4-FFF2-40B4-BE49-F238E27FC236}">
                <a16:creationId xmlns:a16="http://schemas.microsoft.com/office/drawing/2014/main" xmlns="" id="{C5361B73-6B35-498C-AD16-617D49DA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4" y="2557463"/>
            <a:ext cx="9985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7" name="Picture 28">
            <a:extLst>
              <a:ext uri="{FF2B5EF4-FFF2-40B4-BE49-F238E27FC236}">
                <a16:creationId xmlns:a16="http://schemas.microsoft.com/office/drawing/2014/main" xmlns="" id="{96B4E2E1-94DF-4D11-9526-DFFCB65B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014663"/>
            <a:ext cx="8572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Picture 34">
            <a:extLst>
              <a:ext uri="{FF2B5EF4-FFF2-40B4-BE49-F238E27FC236}">
                <a16:creationId xmlns:a16="http://schemas.microsoft.com/office/drawing/2014/main" xmlns="" id="{5117997A-90CD-48E5-994D-210758AE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4" y="3671889"/>
            <a:ext cx="10429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9" name="Picture 40">
            <a:extLst>
              <a:ext uri="{FF2B5EF4-FFF2-40B4-BE49-F238E27FC236}">
                <a16:creationId xmlns:a16="http://schemas.microsoft.com/office/drawing/2014/main" xmlns="" id="{BF9D801E-B3A4-4D4F-8CDA-83CA36900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4" y="4800601"/>
            <a:ext cx="11636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0" name="Рисунок 11263">
            <a:extLst>
              <a:ext uri="{FF2B5EF4-FFF2-40B4-BE49-F238E27FC236}">
                <a16:creationId xmlns:a16="http://schemas.microsoft.com/office/drawing/2014/main" xmlns="" id="{55114655-AE38-4743-B024-09D4D1ECC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4481976"/>
            <a:ext cx="7810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1" name="Picture 42">
            <a:extLst>
              <a:ext uri="{FF2B5EF4-FFF2-40B4-BE49-F238E27FC236}">
                <a16:creationId xmlns:a16="http://schemas.microsoft.com/office/drawing/2014/main" xmlns="" id="{BEFEB0DA-8F36-47C0-98E5-FBE6D2D6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9" y="4673216"/>
            <a:ext cx="80168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2" name="Picture 44">
            <a:extLst>
              <a:ext uri="{FF2B5EF4-FFF2-40B4-BE49-F238E27FC236}">
                <a16:creationId xmlns:a16="http://schemas.microsoft.com/office/drawing/2014/main" xmlns="" id="{8A39F73B-7F15-415C-B358-2CD8F884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4799014"/>
            <a:ext cx="5286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3" name="Picture 46" descr="лого">
            <a:extLst>
              <a:ext uri="{FF2B5EF4-FFF2-40B4-BE49-F238E27FC236}">
                <a16:creationId xmlns:a16="http://schemas.microsoft.com/office/drawing/2014/main" xmlns="" id="{9AC62137-3C94-48C3-94E9-EAB86A48D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4803776"/>
            <a:ext cx="5778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4" name="Picture 48" descr="Российский союз химиков">
            <a:extLst>
              <a:ext uri="{FF2B5EF4-FFF2-40B4-BE49-F238E27FC236}">
                <a16:creationId xmlns:a16="http://schemas.microsoft.com/office/drawing/2014/main" xmlns="" id="{11C10AED-6782-4D8A-8431-308499A7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9" y="5473368"/>
            <a:ext cx="9906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Рисунок 11264">
            <a:extLst>
              <a:ext uri="{FF2B5EF4-FFF2-40B4-BE49-F238E27FC236}">
                <a16:creationId xmlns:a16="http://schemas.microsoft.com/office/drawing/2014/main" xmlns="" id="{4C3B81FD-8873-400B-AC73-37C24A86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4" y="4757738"/>
            <a:ext cx="6699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6" name="Picture 50" descr="Подведены итоги Международного конкурса  «Искусство печати» по регламенту «WorldSkills» по компетенциям: «Печатные технологии», «Графический дизайн», «Фотография»">
            <a:extLst>
              <a:ext uri="{FF2B5EF4-FFF2-40B4-BE49-F238E27FC236}">
                <a16:creationId xmlns:a16="http://schemas.microsoft.com/office/drawing/2014/main" xmlns="" id="{876B2EC0-E418-4A60-9D97-56646CC8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0" y="5197475"/>
            <a:ext cx="17287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7" name="Picture 52" descr="СПКР">
            <a:extLst>
              <a:ext uri="{FF2B5EF4-FFF2-40B4-BE49-F238E27FC236}">
                <a16:creationId xmlns:a16="http://schemas.microsoft.com/office/drawing/2014/main" xmlns="" id="{67D04AE1-B49A-4A7B-9191-BE9D574B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607" y="5394325"/>
            <a:ext cx="7318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8" name="Picture 54">
            <a:extLst>
              <a:ext uri="{FF2B5EF4-FFF2-40B4-BE49-F238E27FC236}">
                <a16:creationId xmlns:a16="http://schemas.microsoft.com/office/drawing/2014/main" xmlns="" id="{B7C749CB-1392-4177-BA00-B0161CFAA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4" y="1431925"/>
            <a:ext cx="85883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9" name="Picture 56">
            <a:extLst>
              <a:ext uri="{FF2B5EF4-FFF2-40B4-BE49-F238E27FC236}">
                <a16:creationId xmlns:a16="http://schemas.microsoft.com/office/drawing/2014/main" xmlns="" id="{826F1CB3-DEB7-438B-B834-CA5ED6C2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28" y="1038965"/>
            <a:ext cx="7524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0" name="Picture 58" descr="logo_1000x120_new_1">
            <a:extLst>
              <a:ext uri="{FF2B5EF4-FFF2-40B4-BE49-F238E27FC236}">
                <a16:creationId xmlns:a16="http://schemas.microsoft.com/office/drawing/2014/main" xmlns="" id="{55C3FF93-AE55-43E3-96AB-7EA6A348D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89" y="5733855"/>
            <a:ext cx="32750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1" name="Рисунок 66">
            <a:extLst>
              <a:ext uri="{FF2B5EF4-FFF2-40B4-BE49-F238E27FC236}">
                <a16:creationId xmlns:a16="http://schemas.microsoft.com/office/drawing/2014/main" xmlns="" id="{9BE106A1-4417-4EFC-B325-23F95A54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119188"/>
            <a:ext cx="573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2" name="Рисунок 68">
            <a:extLst>
              <a:ext uri="{FF2B5EF4-FFF2-40B4-BE49-F238E27FC236}">
                <a16:creationId xmlns:a16="http://schemas.microsoft.com/office/drawing/2014/main" xmlns="" id="{615F90FD-2193-4B51-8B5C-4B3637206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20" y="1215583"/>
            <a:ext cx="4143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3" name="Picture 64">
            <a:extLst>
              <a:ext uri="{FF2B5EF4-FFF2-40B4-BE49-F238E27FC236}">
                <a16:creationId xmlns:a16="http://schemas.microsoft.com/office/drawing/2014/main" xmlns="" id="{63640437-5B63-4A3C-AC92-FEF26F17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40" y="1276634"/>
            <a:ext cx="6397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4" name="Picture 66">
            <a:extLst>
              <a:ext uri="{FF2B5EF4-FFF2-40B4-BE49-F238E27FC236}">
                <a16:creationId xmlns:a16="http://schemas.microsoft.com/office/drawing/2014/main" xmlns="" id="{4A192D0C-596A-40F8-B135-38FD3AB0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37" y="1203764"/>
            <a:ext cx="771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5" name="Picture 70">
            <a:extLst>
              <a:ext uri="{FF2B5EF4-FFF2-40B4-BE49-F238E27FC236}">
                <a16:creationId xmlns:a16="http://schemas.microsoft.com/office/drawing/2014/main" xmlns="" id="{E7A96744-F990-4793-B28A-4A3893B6E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00" y="1082214"/>
            <a:ext cx="8778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6" name="Picture 72">
            <a:extLst>
              <a:ext uri="{FF2B5EF4-FFF2-40B4-BE49-F238E27FC236}">
                <a16:creationId xmlns:a16="http://schemas.microsoft.com/office/drawing/2014/main" xmlns="" id="{04EA8247-EF98-45A1-A887-7265BBDB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930" y="1779588"/>
            <a:ext cx="633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Название 1">
            <a:extLst>
              <a:ext uri="{FF2B5EF4-FFF2-40B4-BE49-F238E27FC236}">
                <a16:creationId xmlns:a16="http://schemas.microsoft.com/office/drawing/2014/main" xmlns="" id="{22ED818C-CDE6-42DE-96D5-718F5570A50B}"/>
              </a:ext>
            </a:extLst>
          </p:cNvPr>
          <p:cNvSpPr txBox="1"/>
          <p:nvPr/>
        </p:nvSpPr>
        <p:spPr>
          <a:xfrm>
            <a:off x="1329380" y="218993"/>
            <a:ext cx="8244190" cy="36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Партнеры национальной системы квалификаций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Название 1">
            <a:extLst>
              <a:ext uri="{FF2B5EF4-FFF2-40B4-BE49-F238E27FC236}">
                <a16:creationId xmlns:a16="http://schemas.microsoft.com/office/drawing/2014/main" xmlns="" id="{856B067C-23C1-46C2-A87D-1108F9458F1F}"/>
              </a:ext>
            </a:extLst>
          </p:cNvPr>
          <p:cNvSpPr txBox="1"/>
          <p:nvPr/>
        </p:nvSpPr>
        <p:spPr>
          <a:xfrm>
            <a:off x="2405707" y="102260"/>
            <a:ext cx="4725988" cy="33752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4289" tIns="34289" rIns="34289" bIns="34289" anchor="ctr">
            <a:spAutoFit/>
          </a:bodyPr>
          <a:lstStyle>
            <a:lvl1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>
              <a:defRPr>
                <a:effectLst/>
              </a:defRPr>
            </a:pPr>
            <a:r>
              <a:rPr lang="ru-RU" dirty="0">
                <a:effectLst/>
                <a:sym typeface="Helvetica"/>
              </a:rPr>
              <a:t>Региональное развитие НСК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DD2F6F-DCDB-4B3F-9A69-4AF29A74B1EF}"/>
              </a:ext>
            </a:extLst>
          </p:cNvPr>
          <p:cNvSpPr/>
          <p:nvPr/>
        </p:nvSpPr>
        <p:spPr>
          <a:xfrm>
            <a:off x="1522413" y="5705419"/>
            <a:ext cx="9144000" cy="2953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788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 descr="Изображение выглядит как текст, карт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CA1068F-4199-4059-8A29-ACEDF0135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57" y="895348"/>
            <a:ext cx="8836406" cy="46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18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Фигура">
            <a:extLst>
              <a:ext uri="{FF2B5EF4-FFF2-40B4-BE49-F238E27FC236}">
                <a16:creationId xmlns:a16="http://schemas.microsoft.com/office/drawing/2014/main" xmlns="" id="{E5891BC3-03A4-4890-AB45-5D1C84C39385}"/>
              </a:ext>
            </a:extLst>
          </p:cNvPr>
          <p:cNvSpPr/>
          <p:nvPr/>
        </p:nvSpPr>
        <p:spPr>
          <a:xfrm>
            <a:off x="1124125" y="1132515"/>
            <a:ext cx="5624337" cy="4706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" y="21591"/>
                </a:moveTo>
                <a:lnTo>
                  <a:pt x="0" y="0"/>
                </a:lnTo>
                <a:lnTo>
                  <a:pt x="21600" y="0"/>
                </a:lnTo>
                <a:lnTo>
                  <a:pt x="6703" y="21600"/>
                </a:lnTo>
                <a:lnTo>
                  <a:pt x="5" y="21591"/>
                </a:lnTo>
                <a:close/>
              </a:path>
            </a:pathLst>
          </a:custGeom>
          <a:solidFill>
            <a:srgbClr val="007CB3">
              <a:alpha val="10000"/>
            </a:srgbClr>
          </a:solidFill>
          <a:ln w="12700">
            <a:miter lim="400000"/>
          </a:ln>
        </p:spPr>
        <p:txBody>
          <a:bodyPr lIns="34289" tIns="34289" rIns="34289" bIns="34289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350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1" name="Название 1">
            <a:extLst>
              <a:ext uri="{FF2B5EF4-FFF2-40B4-BE49-F238E27FC236}">
                <a16:creationId xmlns:a16="http://schemas.microsoft.com/office/drawing/2014/main" xmlns="" id="{856B067C-23C1-46C2-A87D-1108F9458F1F}"/>
              </a:ext>
            </a:extLst>
          </p:cNvPr>
          <p:cNvSpPr txBox="1"/>
          <p:nvPr/>
        </p:nvSpPr>
        <p:spPr>
          <a:xfrm>
            <a:off x="2565400" y="84445"/>
            <a:ext cx="4725988" cy="33752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4289" tIns="34289" rIns="34289" bIns="34289" anchor="ctr">
            <a:spAutoFit/>
          </a:bodyPr>
          <a:lstStyle>
            <a:lvl1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>
              <a:defRPr>
                <a:effectLst/>
              </a:defRPr>
            </a:pPr>
            <a:r>
              <a:rPr lang="ru-RU" dirty="0">
                <a:effectLst/>
              </a:rPr>
              <a:t>Региональное развитие НСК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DD2F6F-DCDB-4B3F-9A69-4AF29A74B1EF}"/>
              </a:ext>
            </a:extLst>
          </p:cNvPr>
          <p:cNvSpPr/>
          <p:nvPr/>
        </p:nvSpPr>
        <p:spPr>
          <a:xfrm>
            <a:off x="1522413" y="5705419"/>
            <a:ext cx="9144000" cy="2953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788" dirty="0">
              <a:latin typeface="Myriad Pro" panose="020B0503030403020204" pitchFamily="34" charset="0"/>
            </a:endParaRPr>
          </a:p>
        </p:txBody>
      </p:sp>
      <p:sp>
        <p:nvSpPr>
          <p:cNvPr id="64" name="Объект 6">
            <a:extLst>
              <a:ext uri="{FF2B5EF4-FFF2-40B4-BE49-F238E27FC236}">
                <a16:creationId xmlns:a16="http://schemas.microsoft.com/office/drawing/2014/main" xmlns="" id="{102AB707-B7DE-4650-8CF6-23EC19F43C07}"/>
              </a:ext>
            </a:extLst>
          </p:cNvPr>
          <p:cNvSpPr txBox="1">
            <a:spLocks/>
          </p:cNvSpPr>
          <p:nvPr/>
        </p:nvSpPr>
        <p:spPr>
          <a:xfrm>
            <a:off x="695823" y="1711602"/>
            <a:ext cx="6381750" cy="3165153"/>
          </a:xfrm>
          <a:prstGeom prst="rect">
            <a:avLst/>
          </a:prstGeom>
        </p:spPr>
        <p:txBody>
          <a:bodyPr numCol="2">
            <a:normAutofit fontScale="25000" lnSpcReduction="20000"/>
          </a:bodyPr>
          <a:lstStyle>
            <a:lvl1pPr marL="425810" marR="0" indent="-425810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973280" marR="0" indent="-405532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513991" marR="0" indent="-378498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157434" marR="0" indent="-454198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725183" marR="0" indent="-454198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3292928" marR="0" indent="-454198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860674" marR="0" indent="-454197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4428421" marR="0" indent="-454197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996169" marR="0" indent="-454197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Алтайский край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Астраханская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Белгородская область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Иркутская область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Калининградская область 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Калужская область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Костромская область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Краснодарский край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Красноярский край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Нижегородская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Омская область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Оренбургская область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Пензенская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Псковская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Алтай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Башкортостан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ru-RU" sz="825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Название 1">
            <a:extLst>
              <a:ext uri="{FF2B5EF4-FFF2-40B4-BE49-F238E27FC236}">
                <a16:creationId xmlns:a16="http://schemas.microsoft.com/office/drawing/2014/main" xmlns="" id="{01772032-CD3A-4D14-AC8D-E2F2E1824188}"/>
              </a:ext>
            </a:extLst>
          </p:cNvPr>
          <p:cNvSpPr txBox="1"/>
          <p:nvPr/>
        </p:nvSpPr>
        <p:spPr>
          <a:xfrm>
            <a:off x="2156790" y="1294172"/>
            <a:ext cx="8607287" cy="23692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34289" tIns="34289" rIns="34289" bIns="34289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ru-RU" altLang="ru-RU" sz="1000" b="1" dirty="0">
                <a:solidFill>
                  <a:srgbClr val="535353"/>
                </a:solidFill>
                <a:latin typeface="Arial" panose="020B0604020202020204" pitchFamily="34" charset="0"/>
                <a:sym typeface="Pancetta Serif Pro SemiBold" charset="0"/>
              </a:rPr>
              <a:t>СУБЪЕКТЫ РОССИЙСКОЙ ФЕДЕРАЦИИ, В КОТОРЫХ ДЕЙСТВУЮТ РЕГИОНАЛЬНЫЕ МЕТОДИЧЕСКИЕ ЦЕНТРЫ НСК</a:t>
            </a:r>
          </a:p>
        </p:txBody>
      </p:sp>
      <p:sp>
        <p:nvSpPr>
          <p:cNvPr id="11" name="Объект 6">
            <a:extLst>
              <a:ext uri="{FF2B5EF4-FFF2-40B4-BE49-F238E27FC236}">
                <a16:creationId xmlns:a16="http://schemas.microsoft.com/office/drawing/2014/main" xmlns="" id="{16DDCEEF-849A-4B1D-8C61-2C2DD4E705E7}"/>
              </a:ext>
            </a:extLst>
          </p:cNvPr>
          <p:cNvSpPr txBox="1">
            <a:spLocks/>
          </p:cNvSpPr>
          <p:nvPr/>
        </p:nvSpPr>
        <p:spPr>
          <a:xfrm>
            <a:off x="6354093" y="1702176"/>
            <a:ext cx="6381750" cy="3165153"/>
          </a:xfrm>
          <a:prstGeom prst="rect">
            <a:avLst/>
          </a:prstGeom>
        </p:spPr>
        <p:txBody>
          <a:bodyPr numCol="2">
            <a:normAutofit fontScale="25000" lnSpcReduction="20000"/>
          </a:bodyPr>
          <a:lstStyle>
            <a:lvl1pPr marL="425810" marR="0" indent="-425810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973280" marR="0" indent="-405532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513991" marR="0" indent="-378498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157434" marR="0" indent="-454198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725183" marR="0" indent="-454198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3292928" marR="0" indent="-454198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860674" marR="0" indent="-454197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4428421" marR="0" indent="-454197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996169" marR="0" indent="-454197" algn="l" defTabSz="1135489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Бурятия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Коми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Дагестан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Марий Эл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Саха (Якутия)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Татарстан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Чувашия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Саратовская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Смоленская область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Тамбовская область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Тульская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Тюменская область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Ульяновская область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Хабаровский край</a:t>
            </a:r>
          </a:p>
          <a:p>
            <a:pPr marL="319572" indent="-214313">
              <a:lnSpc>
                <a:spcPct val="140000"/>
              </a:lnSpc>
              <a:buBlip>
                <a:blip r:embed="rId3"/>
              </a:buBlip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Челябинская область</a:t>
            </a:r>
          </a:p>
          <a:p>
            <a:pPr lvl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ru-RU" sz="825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91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E48782-8F56-4E69-A42F-503B20187D55}"/>
              </a:ext>
            </a:extLst>
          </p:cNvPr>
          <p:cNvSpPr/>
          <p:nvPr/>
        </p:nvSpPr>
        <p:spPr>
          <a:xfrm>
            <a:off x="551815" y="994410"/>
            <a:ext cx="3580130" cy="500634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0B6982D-787C-4832-81D2-CCFEAB817AD7}"/>
              </a:ext>
            </a:extLst>
          </p:cNvPr>
          <p:cNvSpPr/>
          <p:nvPr/>
        </p:nvSpPr>
        <p:spPr>
          <a:xfrm>
            <a:off x="4513899" y="994410"/>
            <a:ext cx="7270431" cy="500634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A15E3490-AC71-43AA-A58D-0E66342D6823}"/>
              </a:ext>
            </a:extLst>
          </p:cNvPr>
          <p:cNvSpPr/>
          <p:nvPr/>
        </p:nvSpPr>
        <p:spPr>
          <a:xfrm>
            <a:off x="933450" y="1533267"/>
            <a:ext cx="2816859" cy="44267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Национальный совет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5EBA4E83-4F1E-49F8-B5F2-7C9CE442FB79}"/>
              </a:ext>
            </a:extLst>
          </p:cNvPr>
          <p:cNvSpPr/>
          <p:nvPr/>
        </p:nvSpPr>
        <p:spPr>
          <a:xfrm>
            <a:off x="794385" y="2843762"/>
            <a:ext cx="3194685" cy="78318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Национальное</a:t>
            </a:r>
          </a:p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агентство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157525E-2B64-4F82-B6ED-0576D905BC2E}"/>
              </a:ext>
            </a:extLst>
          </p:cNvPr>
          <p:cNvSpPr/>
          <p:nvPr/>
        </p:nvSpPr>
        <p:spPr>
          <a:xfrm>
            <a:off x="1313182" y="3804356"/>
            <a:ext cx="1219200" cy="44267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СПК                                                                                                                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60C42F89-1EE0-43A0-ACA9-BF3FACF85DCB}"/>
              </a:ext>
            </a:extLst>
          </p:cNvPr>
          <p:cNvSpPr/>
          <p:nvPr/>
        </p:nvSpPr>
        <p:spPr>
          <a:xfrm>
            <a:off x="2508566" y="4449056"/>
            <a:ext cx="1219200" cy="44267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СПК                     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10EFE05D-A71E-4183-B3DA-F597993E5408}"/>
              </a:ext>
            </a:extLst>
          </p:cNvPr>
          <p:cNvSpPr/>
          <p:nvPr/>
        </p:nvSpPr>
        <p:spPr>
          <a:xfrm>
            <a:off x="1892934" y="4137305"/>
            <a:ext cx="1219200" cy="44267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СПК                                                       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42F65946-DC8C-460B-9D47-02BFF8C316AD}"/>
              </a:ext>
            </a:extLst>
          </p:cNvPr>
          <p:cNvSpPr/>
          <p:nvPr/>
        </p:nvSpPr>
        <p:spPr>
          <a:xfrm>
            <a:off x="4803459" y="1332438"/>
            <a:ext cx="2177414" cy="10556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Координационный</a:t>
            </a:r>
          </a:p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совет по развитию</a:t>
            </a:r>
          </a:p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bg1"/>
                </a:solidFill>
                <a:effectLst/>
              </a:rPr>
              <a:t>национальной системы</a:t>
            </a:r>
          </a:p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bg1"/>
                </a:solidFill>
                <a:effectLst/>
              </a:rPr>
              <a:t>квалификаций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12726CDA-FD2C-4BAB-8479-72272150D89B}"/>
              </a:ext>
            </a:extLst>
          </p:cNvPr>
          <p:cNvSpPr/>
          <p:nvPr/>
        </p:nvSpPr>
        <p:spPr>
          <a:xfrm>
            <a:off x="5537519" y="4848404"/>
            <a:ext cx="5710554" cy="44267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Региональная система образования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7855DD01-4EF1-49DB-A2F3-8B7EFA327C41}"/>
              </a:ext>
            </a:extLst>
          </p:cNvPr>
          <p:cNvSpPr/>
          <p:nvPr/>
        </p:nvSpPr>
        <p:spPr>
          <a:xfrm>
            <a:off x="4803459" y="3957328"/>
            <a:ext cx="2355692" cy="78318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Центры оценки</a:t>
            </a:r>
          </a:p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квалификации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632B95E0-1928-4AE0-8C02-B96604A2388A}"/>
              </a:ext>
            </a:extLst>
          </p:cNvPr>
          <p:cNvSpPr/>
          <p:nvPr/>
        </p:nvSpPr>
        <p:spPr>
          <a:xfrm>
            <a:off x="5499737" y="2864715"/>
            <a:ext cx="4017644" cy="78318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Региональный методический</a:t>
            </a:r>
          </a:p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центр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3167C4E3-379B-4E48-ACB2-C85B4C17AE07}"/>
              </a:ext>
            </a:extLst>
          </p:cNvPr>
          <p:cNvSpPr/>
          <p:nvPr/>
        </p:nvSpPr>
        <p:spPr>
          <a:xfrm>
            <a:off x="7333297" y="1405180"/>
            <a:ext cx="3959542" cy="34051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Региональные государственные структуры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BEBB666C-B3C3-448D-A45D-1BF05EC50715}"/>
              </a:ext>
            </a:extLst>
          </p:cNvPr>
          <p:cNvSpPr/>
          <p:nvPr/>
        </p:nvSpPr>
        <p:spPr>
          <a:xfrm>
            <a:off x="5528311" y="5444491"/>
            <a:ext cx="5710554" cy="44267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Граждане РФ и других государств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10E3FD3D-8B20-44B4-AB52-34C28F2413DF}"/>
              </a:ext>
            </a:extLst>
          </p:cNvPr>
          <p:cNvSpPr/>
          <p:nvPr/>
        </p:nvSpPr>
        <p:spPr>
          <a:xfrm>
            <a:off x="7310438" y="1860240"/>
            <a:ext cx="3959542" cy="57887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Работодатели и их региональные</a:t>
            </a:r>
          </a:p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объединения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49F19E7B-803F-4D39-9204-50A24D920E3A}"/>
              </a:ext>
            </a:extLst>
          </p:cNvPr>
          <p:cNvCxnSpPr>
            <a:cxnSpLocks/>
          </p:cNvCxnSpPr>
          <p:nvPr/>
        </p:nvCxnSpPr>
        <p:spPr>
          <a:xfrm>
            <a:off x="3796188" y="1763343"/>
            <a:ext cx="1007271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E50E720E-4544-424A-8385-49C0C0DD525B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989070" y="3256310"/>
            <a:ext cx="1510667" cy="1908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B1C4E5B2-DFFC-4A0A-9D66-10C3D7553EC2}"/>
              </a:ext>
            </a:extLst>
          </p:cNvPr>
          <p:cNvCxnSpPr>
            <a:cxnSpLocks/>
          </p:cNvCxnSpPr>
          <p:nvPr/>
        </p:nvCxnSpPr>
        <p:spPr>
          <a:xfrm>
            <a:off x="3235959" y="4289862"/>
            <a:ext cx="1558291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83FD6938-DAC5-43F0-9588-A168D764ED70}"/>
              </a:ext>
            </a:extLst>
          </p:cNvPr>
          <p:cNvCxnSpPr>
            <a:cxnSpLocks/>
          </p:cNvCxnSpPr>
          <p:nvPr/>
        </p:nvCxnSpPr>
        <p:spPr>
          <a:xfrm>
            <a:off x="5795010" y="2495929"/>
            <a:ext cx="0" cy="368786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30A65545-E6F3-4577-9B61-D1A70597F080}"/>
              </a:ext>
            </a:extLst>
          </p:cNvPr>
          <p:cNvCxnSpPr>
            <a:cxnSpLocks/>
          </p:cNvCxnSpPr>
          <p:nvPr/>
        </p:nvCxnSpPr>
        <p:spPr>
          <a:xfrm>
            <a:off x="11556365" y="1533267"/>
            <a:ext cx="0" cy="423407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BBC509F8-6819-4B36-8912-7793421A968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1248073" y="5069739"/>
            <a:ext cx="308292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E08C4E79-B9A3-443E-826D-2BA4895ADABC}"/>
              </a:ext>
            </a:extLst>
          </p:cNvPr>
          <p:cNvCxnSpPr>
            <a:cxnSpLocks/>
          </p:cNvCxnSpPr>
          <p:nvPr/>
        </p:nvCxnSpPr>
        <p:spPr>
          <a:xfrm>
            <a:off x="11248073" y="5645049"/>
            <a:ext cx="308292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5A3C3975-AD54-40C5-94DA-82CF32FDF2DE}"/>
              </a:ext>
            </a:extLst>
          </p:cNvPr>
          <p:cNvCxnSpPr>
            <a:cxnSpLocks/>
          </p:cNvCxnSpPr>
          <p:nvPr/>
        </p:nvCxnSpPr>
        <p:spPr>
          <a:xfrm>
            <a:off x="11248073" y="2185678"/>
            <a:ext cx="308292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0C0EEFD2-7BF0-43CA-994F-31DAE03B5E49}"/>
              </a:ext>
            </a:extLst>
          </p:cNvPr>
          <p:cNvCxnSpPr>
            <a:cxnSpLocks/>
          </p:cNvCxnSpPr>
          <p:nvPr/>
        </p:nvCxnSpPr>
        <p:spPr>
          <a:xfrm>
            <a:off x="11292839" y="1533267"/>
            <a:ext cx="308292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598C0581-CDD0-4FFE-AE7C-B5A928806539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9517381" y="3241624"/>
            <a:ext cx="2038984" cy="14686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Название 1">
            <a:extLst>
              <a:ext uri="{FF2B5EF4-FFF2-40B4-BE49-F238E27FC236}">
                <a16:creationId xmlns="" xmlns:a16="http://schemas.microsoft.com/office/drawing/2014/main" id="{9258C62F-AA42-44BE-A4F8-8E4FC04FADB8}"/>
              </a:ext>
            </a:extLst>
          </p:cNvPr>
          <p:cNvSpPr txBox="1"/>
          <p:nvPr/>
        </p:nvSpPr>
        <p:spPr>
          <a:xfrm>
            <a:off x="896645" y="284889"/>
            <a:ext cx="8541084" cy="360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71" rIns="45671" anchor="ctr">
            <a:spAutoFit/>
          </a:bodyPr>
          <a:lstStyle/>
          <a:p>
            <a:pPr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sz="1600" cap="all" dirty="0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rPr>
              <a:t>Региональная организационная модель НСК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4E4D0E02-A972-4189-A6DB-926B501F1C30}"/>
              </a:ext>
            </a:extLst>
          </p:cNvPr>
          <p:cNvCxnSpPr>
            <a:cxnSpLocks/>
          </p:cNvCxnSpPr>
          <p:nvPr/>
        </p:nvCxnSpPr>
        <p:spPr>
          <a:xfrm>
            <a:off x="11292839" y="1533267"/>
            <a:ext cx="308292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A4BA6359-00A3-4BAA-AC5E-0AFE594ED6FF}"/>
              </a:ext>
            </a:extLst>
          </p:cNvPr>
          <p:cNvCxnSpPr>
            <a:cxnSpLocks/>
          </p:cNvCxnSpPr>
          <p:nvPr/>
        </p:nvCxnSpPr>
        <p:spPr>
          <a:xfrm>
            <a:off x="7025005" y="2086618"/>
            <a:ext cx="308292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dash"/>
            <a:round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29A15EE1-D5F6-461B-A1EB-B77149F0C0F9}"/>
              </a:ext>
            </a:extLst>
          </p:cNvPr>
          <p:cNvCxnSpPr>
            <a:cxnSpLocks/>
          </p:cNvCxnSpPr>
          <p:nvPr/>
        </p:nvCxnSpPr>
        <p:spPr>
          <a:xfrm>
            <a:off x="7005005" y="1614892"/>
            <a:ext cx="308292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88363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" y="11721"/>
            <a:ext cx="1217612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17"/>
          <p:cNvSpPr txBox="1"/>
          <p:nvPr/>
        </p:nvSpPr>
        <p:spPr>
          <a:xfrm>
            <a:off x="2103561" y="131449"/>
            <a:ext cx="885202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ru-RU" sz="1600" cap="all" dirty="0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</a:rPr>
              <a:t>ПРОФЕССИОНАЛЬНЫЙ СТАНДАРТ </a:t>
            </a:r>
            <a:endParaRPr lang="en-US" sz="1600" cap="all" dirty="0">
              <a:solidFill>
                <a:srgbClr val="535353"/>
              </a:solidFill>
              <a:effectLst/>
              <a:latin typeface="Pancetta Serif Pro SemiBold"/>
              <a:ea typeface="Pancetta Serif Pro SemiBold"/>
              <a:cs typeface="Pancetta Serif Pro SemiBold"/>
            </a:endParaRPr>
          </a:p>
          <a:p>
            <a:pPr algn="l"/>
            <a:r>
              <a:rPr lang="ru-RU" sz="1600" cap="all" dirty="0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</a:rPr>
              <a:t>И ТРУДОВОЙ КОДЕКС РОССИЙСКОЙ </a:t>
            </a:r>
            <a:r>
              <a:rPr lang="ru-RU" sz="1600" cap="all" dirty="0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</a:rPr>
              <a:t>ФЕДЕРАЦИИ</a:t>
            </a:r>
            <a:endParaRPr sz="1600" cap="all" dirty="0">
              <a:solidFill>
                <a:srgbClr val="535353"/>
              </a:solidFill>
              <a:effectLst/>
              <a:latin typeface="Pancetta Serif Pro SemiBold"/>
              <a:ea typeface="Pancetta Serif Pro SemiBold"/>
              <a:cs typeface="Pancetta Serif Pro SemiBold"/>
            </a:endParaRPr>
          </a:p>
        </p:txBody>
      </p:sp>
      <p:sp>
        <p:nvSpPr>
          <p:cNvPr id="5" name="object 20"/>
          <p:cNvSpPr txBox="1"/>
          <p:nvPr/>
        </p:nvSpPr>
        <p:spPr>
          <a:xfrm>
            <a:off x="528784" y="968374"/>
            <a:ext cx="10809129" cy="49244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ru-RU" sz="2000" b="1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Статья 195-1. Понятия квалификации работника, профессионального стандарта:</a:t>
            </a:r>
          </a:p>
          <a:p>
            <a:pPr algn="l"/>
            <a:endParaRPr lang="ru-RU" sz="20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Квалификация работника - уровень знаний, умений, профессиональных навыков и опыта работы работника; </a:t>
            </a:r>
          </a:p>
          <a:p>
            <a:pPr algn="l"/>
            <a:endParaRPr lang="ru-RU" sz="20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Профессиональный стандарт - характеристика квалификации, необходимой работнику для осуществления определенного вида профессиональной деятельности.;</a:t>
            </a:r>
          </a:p>
          <a:p>
            <a:pPr algn="l"/>
            <a:endParaRPr lang="ru-RU" sz="2000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• Порядок разработки, утверждения и применения профессиональных стандартов, а также установления тождественности наименований должностей, профессий и специальностей, содержащихся в едином тарифно-квалификационном справочнике работ и профессий рабочих, едином квалификационном справочнике должностей руководителей, специалистов и служащих, наименованиям должностей, профессий и специальностей, содержащихся в профессиональных стандартах, устанавливается Правительством Российской Федерации с учетом мнения Российской трехсторонней комиссии по регулированию социально-трудовых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7036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2">
            <a:extLst>
              <a:ext uri="{FF2B5EF4-FFF2-40B4-BE49-F238E27FC236}">
                <a16:creationId xmlns="" xmlns:a16="http://schemas.microsoft.com/office/drawing/2014/main" id="{5F5799E9-2B76-4677-9EC3-85A251DCB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" y="3175"/>
            <a:ext cx="1217612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482" y="845389"/>
            <a:ext cx="11494215" cy="56316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19050" algn="just">
              <a:spcBef>
                <a:spcPts val="0"/>
              </a:spcBef>
              <a:buNone/>
            </a:pPr>
            <a:endParaRPr lang="ru-RU" sz="2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1905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2981"/>
                </a:solidFill>
                <a:latin typeface="+mj-lt"/>
                <a:cs typeface="Times New Roman" panose="02020603050405020304" pitchFamily="18" charset="0"/>
              </a:rPr>
              <a:t>Актуализация квалификационных характеристик</a:t>
            </a:r>
            <a:r>
              <a:rPr lang="ru-RU" sz="2200" dirty="0">
                <a:solidFill>
                  <a:srgbClr val="002981"/>
                </a:solidFill>
                <a:latin typeface="+mj-lt"/>
                <a:cs typeface="Times New Roman" panose="02020603050405020304" pitchFamily="18" charset="0"/>
              </a:rPr>
              <a:t> видов профессиональной деятельности, реализуемых в экономике страны</a:t>
            </a:r>
          </a:p>
          <a:p>
            <a:pPr marL="0" indent="1905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2981"/>
                </a:solidFill>
                <a:latin typeface="+mj-lt"/>
                <a:cs typeface="Times New Roman" panose="02020603050405020304" pitchFamily="18" charset="0"/>
              </a:rPr>
              <a:t>Создание объективной основы для формирования программ профессионального образования/обучения/подготовки</a:t>
            </a:r>
            <a:r>
              <a:rPr lang="ru-RU" sz="2200" dirty="0">
                <a:solidFill>
                  <a:srgbClr val="002981"/>
                </a:solidFill>
                <a:latin typeface="+mj-lt"/>
                <a:cs typeface="Times New Roman" panose="02020603050405020304" pitchFamily="18" charset="0"/>
              </a:rPr>
              <a:t>, обратной связи между требованиями работодателей и качеством подготовки специалистов; для оценки профессиональных квалификаций вне зависимости от путей их получения</a:t>
            </a:r>
          </a:p>
          <a:p>
            <a:pPr marL="0" indent="1905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2981"/>
                </a:solidFill>
                <a:latin typeface="+mj-lt"/>
                <a:cs typeface="Times New Roman" panose="02020603050405020304" pitchFamily="18" charset="0"/>
              </a:rPr>
              <a:t>Актуализация перечня должностей/ профессий ,</a:t>
            </a:r>
            <a:r>
              <a:rPr lang="ru-RU" sz="2200" dirty="0">
                <a:solidFill>
                  <a:srgbClr val="002981"/>
                </a:solidFill>
                <a:latin typeface="+mj-lt"/>
                <a:cs typeface="Times New Roman" panose="02020603050405020304" pitchFamily="18" charset="0"/>
              </a:rPr>
              <a:t> представленных в экономике страны, установление их соответствий с конкретными видами профессиональной деятельности</a:t>
            </a:r>
          </a:p>
          <a:p>
            <a:pPr marL="0" indent="19050" algn="just">
              <a:spcBef>
                <a:spcPts val="0"/>
              </a:spcBef>
              <a:buNone/>
            </a:pPr>
            <a:endParaRPr lang="ru-RU" sz="2200" dirty="0">
              <a:solidFill>
                <a:srgbClr val="00298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1905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2981"/>
                </a:solidFill>
                <a:latin typeface="+mj-lt"/>
                <a:cs typeface="Times New Roman" panose="02020603050405020304" pitchFamily="18" charset="0"/>
              </a:rPr>
              <a:t>ПС – этап развития квалификационных характеристик (справочников)</a:t>
            </a:r>
          </a:p>
          <a:p>
            <a:pPr marL="0" indent="1905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2981"/>
                </a:solidFill>
                <a:latin typeface="+mj-lt"/>
                <a:cs typeface="Times New Roman" panose="02020603050405020304" pitchFamily="18" charset="0"/>
              </a:rPr>
              <a:t>ЕТКС и ЕКС будут заменяться профессиональными стандартами (</a:t>
            </a:r>
            <a:r>
              <a:rPr lang="ru-RU" sz="2200" i="1" dirty="0">
                <a:solidFill>
                  <a:srgbClr val="002981"/>
                </a:solidFill>
                <a:latin typeface="+mj-lt"/>
                <a:cs typeface="Times New Roman" panose="02020603050405020304" pitchFamily="18" charset="0"/>
              </a:rPr>
              <a:t>Приказ Министерства труда и социальной защиты РФ от </a:t>
            </a:r>
            <a:r>
              <a:rPr lang="ru-RU" sz="2200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9 апреля 2018 г. № 215 “О внесении изменений в некоторые выпуски Единого тарифно-квалификационного справочника работ и профессий рабочих”)</a:t>
            </a:r>
          </a:p>
          <a:p>
            <a:pPr marL="0" indent="19050" algn="just">
              <a:spcBef>
                <a:spcPts val="0"/>
              </a:spcBef>
              <a:buNone/>
            </a:pPr>
            <a:endParaRPr lang="ru-RU" sz="2200" i="1" dirty="0">
              <a:solidFill>
                <a:srgbClr val="00298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19050" algn="just">
              <a:spcBef>
                <a:spcPts val="0"/>
              </a:spcBef>
              <a:buNone/>
            </a:pPr>
            <a:r>
              <a:rPr lang="ru-RU" sz="2200" b="1" i="1" dirty="0">
                <a:solidFill>
                  <a:srgbClr val="002981"/>
                </a:solidFill>
                <a:latin typeface="+mj-lt"/>
                <a:cs typeface="Times New Roman" panose="02020603050405020304" pitchFamily="18" charset="0"/>
              </a:rPr>
              <a:t>ВАЖНО: надо быть готовым к отмене ЕКТС и ЕКС</a:t>
            </a:r>
          </a:p>
          <a:p>
            <a:pPr marL="0" indent="19050" algn="just">
              <a:spcBef>
                <a:spcPts val="0"/>
              </a:spcBef>
              <a:buNone/>
            </a:pPr>
            <a:endParaRPr lang="ru-RU" sz="2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19050" algn="just">
              <a:spcBef>
                <a:spcPts val="0"/>
              </a:spcBef>
              <a:buNone/>
            </a:pPr>
            <a:endParaRPr lang="ru-RU" sz="2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0239" y="-90829"/>
            <a:ext cx="7536074" cy="88669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017" lvl="0" indent="-457017" algn="l" defTabSz="457017" eaLnBrk="0" hangingPunct="0"/>
            <a:r>
              <a:rPr lang="ru-RU" sz="1600" cap="all" dirty="0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Helvetica"/>
              </a:rPr>
              <a:t>Необходимость совершенствования нормативной базы</a:t>
            </a:r>
            <a:br>
              <a:rPr lang="ru-RU" sz="1600" cap="all" dirty="0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Helvetica"/>
              </a:rPr>
            </a:br>
            <a:r>
              <a:rPr lang="ru-RU" sz="1600" cap="all" dirty="0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Helvetica"/>
              </a:rPr>
              <a:t>социально – трудовых отношений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25829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2">
            <a:extLst>
              <a:ext uri="{FF2B5EF4-FFF2-40B4-BE49-F238E27FC236}">
                <a16:creationId xmlns="" xmlns:a16="http://schemas.microsoft.com/office/drawing/2014/main" id="{D7D06A45-3486-4C9F-8649-A89CAD9D9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" y="3175"/>
            <a:ext cx="1217612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5800" y="3175"/>
            <a:ext cx="6069098" cy="609600"/>
          </a:xfrm>
        </p:spPr>
        <p:txBody>
          <a:bodyPr>
            <a:normAutofit/>
          </a:bodyPr>
          <a:lstStyle/>
          <a:p>
            <a:pPr algn="l"/>
            <a:r>
              <a:rPr lang="ru-RU" sz="1600" cap="all" dirty="0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</a:rPr>
              <a:t>Обязательность применения требований </a:t>
            </a:r>
            <a:r>
              <a:rPr lang="en-US" sz="1600" cap="all" dirty="0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</a:rPr>
              <a:t/>
            </a:r>
            <a:br>
              <a:rPr lang="en-US" sz="1600" cap="all" dirty="0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</a:rPr>
            </a:br>
            <a:r>
              <a:rPr lang="ru-RU" sz="1600" cap="all" dirty="0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</a:rPr>
              <a:t>в </a:t>
            </a:r>
            <a:r>
              <a:rPr lang="ru-RU" sz="1600" cap="all" dirty="0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</a:rPr>
              <a:t>профессиональных стандартах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8546" y="955590"/>
            <a:ext cx="11496271" cy="56297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452438" algn="just">
              <a:buNone/>
            </a:pPr>
            <a:r>
              <a:rPr lang="ru-RU" sz="2200" b="1" dirty="0">
                <a:solidFill>
                  <a:srgbClr val="002981"/>
                </a:solidFill>
                <a:cs typeface="Times New Roman" pitchFamily="18" charset="0"/>
              </a:rPr>
              <a:t>Трудовой кодекс Российской Федерации (далее – Кодекс) устанавливает обязательность применения требований, содержащихся в профессиональных стандартов в случаях:</a:t>
            </a:r>
          </a:p>
          <a:p>
            <a:pPr marL="0" indent="452438" algn="just">
              <a:buNone/>
            </a:pPr>
            <a:r>
              <a:rPr lang="ru-RU" sz="2200" dirty="0">
                <a:solidFill>
                  <a:srgbClr val="002981"/>
                </a:solidFill>
                <a:cs typeface="Times New Roman" pitchFamily="18" charset="0"/>
              </a:rPr>
              <a:t>согласно </a:t>
            </a:r>
            <a:r>
              <a:rPr lang="ru-RU" sz="2200" b="1" dirty="0">
                <a:solidFill>
                  <a:srgbClr val="002981"/>
                </a:solidFill>
                <a:cs typeface="Times New Roman" pitchFamily="18" charset="0"/>
              </a:rPr>
              <a:t>части второй статьи 57 Кодекса</a:t>
            </a:r>
            <a:r>
              <a:rPr lang="ru-RU" sz="2200" dirty="0">
                <a:solidFill>
                  <a:srgbClr val="002981"/>
                </a:solidFill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002981"/>
                </a:solidFill>
                <a:cs typeface="Times New Roman" pitchFamily="18" charset="0"/>
              </a:rPr>
              <a:t>наименование должностей, профессий, специальностей и квалификационные требования к ним должны соответствовать наименованиям и требованиям,  указанным в квалификационных справочниках или профессиональных стандартах</a:t>
            </a:r>
            <a:r>
              <a:rPr lang="ru-RU" sz="2200" dirty="0">
                <a:solidFill>
                  <a:srgbClr val="002981"/>
                </a:solidFill>
                <a:cs typeface="Times New Roman" pitchFamily="18" charset="0"/>
              </a:rPr>
              <a:t>, если в соответствии с Кодексом или иными федеральными законами с выполнением работ по этим должностям, профессиям, специальностям связано предоставление компенсаций и льгот либо наличие ограничений;</a:t>
            </a:r>
          </a:p>
          <a:p>
            <a:pPr marL="0" indent="452438" algn="just">
              <a:buNone/>
            </a:pPr>
            <a:r>
              <a:rPr lang="ru-RU" sz="2200" dirty="0">
                <a:solidFill>
                  <a:srgbClr val="002981"/>
                </a:solidFill>
                <a:cs typeface="Times New Roman" pitchFamily="18" charset="0"/>
              </a:rPr>
              <a:t>согласно </a:t>
            </a:r>
            <a:r>
              <a:rPr lang="ru-RU" sz="2200" b="1" dirty="0">
                <a:solidFill>
                  <a:srgbClr val="002981"/>
                </a:solidFill>
                <a:cs typeface="Times New Roman" pitchFamily="18" charset="0"/>
              </a:rPr>
              <a:t>статье 195.3 Кодекса </a:t>
            </a:r>
            <a:r>
              <a:rPr lang="ru-RU" sz="2200" b="1" i="1" dirty="0">
                <a:solidFill>
                  <a:srgbClr val="002981"/>
                </a:solidFill>
                <a:cs typeface="Times New Roman" pitchFamily="18" charset="0"/>
              </a:rPr>
              <a:t>требования к квалификации работников, содержащиеся в профессиональных стандартах, обязательны </a:t>
            </a:r>
            <a:r>
              <a:rPr lang="ru-RU" sz="2200" dirty="0">
                <a:solidFill>
                  <a:srgbClr val="002981"/>
                </a:solidFill>
                <a:cs typeface="Times New Roman" pitchFamily="18" charset="0"/>
              </a:rPr>
              <a:t>для работодателя в</a:t>
            </a:r>
            <a:r>
              <a:rPr lang="ru-RU" sz="2200" b="1" i="1" dirty="0">
                <a:solidFill>
                  <a:srgbClr val="002981"/>
                </a:solidFill>
                <a:cs typeface="Times New Roman" pitchFamily="18" charset="0"/>
              </a:rPr>
              <a:t> случаях, если они установлены Кодексом, другими федеральными законами, иными нормативными правовыми актами Российской Федерации.</a:t>
            </a:r>
          </a:p>
          <a:p>
            <a:pPr marL="0" indent="452438" algn="ctr">
              <a:buNone/>
            </a:pPr>
            <a:r>
              <a:rPr lang="ru-RU" dirty="0">
                <a:solidFill>
                  <a:srgbClr val="002981"/>
                </a:solidFill>
                <a:cs typeface="Times New Roman" pitchFamily="18" charset="0"/>
              </a:rPr>
              <a:t>В остальных случаях эти требования носят </a:t>
            </a:r>
            <a:r>
              <a:rPr lang="ru-RU" b="1" dirty="0">
                <a:solidFill>
                  <a:srgbClr val="002981"/>
                </a:solidFill>
                <a:cs typeface="Times New Roman" pitchFamily="18" charset="0"/>
              </a:rPr>
              <a:t>рекомендательный</a:t>
            </a:r>
            <a:r>
              <a:rPr lang="ru-RU" dirty="0">
                <a:solidFill>
                  <a:srgbClr val="002981"/>
                </a:solidFill>
                <a:cs typeface="Times New Roman" pitchFamily="18" charset="0"/>
              </a:rPr>
              <a:t> характер</a:t>
            </a:r>
            <a:r>
              <a:rPr lang="ru-RU" sz="3200" dirty="0">
                <a:solidFill>
                  <a:srgbClr val="002981"/>
                </a:solidFill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" y="3175"/>
            <a:ext cx="1217612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Box 2"/>
          <p:cNvSpPr txBox="1">
            <a:spLocks noChangeArrowheads="1"/>
          </p:cNvSpPr>
          <p:nvPr/>
        </p:nvSpPr>
        <p:spPr bwMode="auto">
          <a:xfrm>
            <a:off x="228361" y="249056"/>
            <a:ext cx="9134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1600" cap="all" dirty="0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Calibri"/>
              </a:rPr>
              <a:t>МОДЕЛЬ СИСТЕМЫ НЕЗАВИСИМОЙ ОЦЕНКИ КВАЛИФИКАЦИЙ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625" t="21111" r="13125" b="15393"/>
          <a:stretch/>
        </p:blipFill>
        <p:spPr>
          <a:xfrm>
            <a:off x="1864956" y="1066800"/>
            <a:ext cx="8449389" cy="49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33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8A6C9A-F615-4377-B0F7-F21CECB927C1}"/>
              </a:ext>
            </a:extLst>
          </p:cNvPr>
          <p:cNvSpPr txBox="1"/>
          <p:nvPr/>
        </p:nvSpPr>
        <p:spPr>
          <a:xfrm>
            <a:off x="1186813" y="192932"/>
            <a:ext cx="8080486" cy="3384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70" tIns="45670" rIns="45670" bIns="45670" numCol="1" spcCol="38100" rtlCol="0" anchor="t">
            <a:spAutoFit/>
          </a:bodyPr>
          <a:lstStyle/>
          <a:p>
            <a:pPr marL="456560" indent="-456560" defTabSz="456560"/>
            <a:r>
              <a:rPr lang="ru-RU" sz="1600" dirty="0">
                <a:effectLst/>
                <a:latin typeface="Pancetta Serif Pro SemiBold"/>
                <a:cs typeface="Arial" panose="020B0604020202020204" pitchFamily="34" charset="0"/>
              </a:rPr>
              <a:t>НАЦИОНАЛЬНАЯ СИСТЕМА КВАЛИФИКАЦИЙ:</a:t>
            </a:r>
            <a:r>
              <a:rPr lang="en-US" sz="1600" dirty="0">
                <a:effectLst/>
                <a:latin typeface="Pancetta Serif Pro SemiBold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Pancetta Serif Pro SemiBold"/>
                <a:cs typeface="Arial" panose="020B0604020202020204" pitchFamily="34" charset="0"/>
              </a:rPr>
              <a:t>ПРЕДПОСЫЛКИ СОЗДАНИЯ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4E444583-D44B-4C40-B6C2-9C9660DDC9B5}"/>
              </a:ext>
            </a:extLst>
          </p:cNvPr>
          <p:cNvSpPr/>
          <p:nvPr/>
        </p:nvSpPr>
        <p:spPr>
          <a:xfrm>
            <a:off x="239078" y="1537945"/>
            <a:ext cx="6464399" cy="919289"/>
          </a:xfrm>
          <a:prstGeom prst="roundRect">
            <a:avLst/>
          </a:prstGeom>
          <a:solidFill>
            <a:srgbClr val="E8F4F8"/>
          </a:solidFill>
          <a:ln w="25400" cap="flat">
            <a:solidFill>
              <a:srgbClr val="399395"/>
            </a:solidFill>
            <a:prstDash val="solid"/>
            <a:rou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70" tIns="45670" rIns="45670" bIns="45670" numCol="1" spcCol="38100" rtlCol="0" anchor="ctr">
            <a:spAutoFit/>
          </a:bodyPr>
          <a:lstStyle/>
          <a:p>
            <a:pPr marL="456560" indent="-456560" algn="just" defTabSz="45656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Новые технологии</a:t>
            </a:r>
          </a:p>
          <a:p>
            <a:pPr marL="456560" indent="-456560" algn="just" defTabSz="45656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Курс на </a:t>
            </a:r>
            <a:r>
              <a:rPr lang="ru-RU" sz="1600" b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цифровизацию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экономики </a:t>
            </a:r>
            <a:endParaRPr lang="ru-RU" sz="16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560" indent="-456560" algn="just" defTabSz="45656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Необходимость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роста производительности </a:t>
            </a: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труда </a:t>
            </a:r>
            <a:endParaRPr lang="ru-RU" sz="16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968744B7-0EC3-47BC-8A8C-13FB6136BAF5}"/>
              </a:ext>
            </a:extLst>
          </p:cNvPr>
          <p:cNvSpPr/>
          <p:nvPr/>
        </p:nvSpPr>
        <p:spPr>
          <a:xfrm>
            <a:off x="168816" y="4321934"/>
            <a:ext cx="6464399" cy="919289"/>
          </a:xfrm>
          <a:prstGeom prst="roundRect">
            <a:avLst/>
          </a:prstGeom>
          <a:solidFill>
            <a:srgbClr val="E8F4F8"/>
          </a:solidFill>
          <a:ln w="25400" cap="flat">
            <a:solidFill>
              <a:srgbClr val="399395"/>
            </a:solidFill>
            <a:prstDash val="solid"/>
            <a:rou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70" tIns="45670" rIns="45670" bIns="45670" numCol="1" spcCol="38100" rtlCol="0" anchor="ctr">
            <a:spAutoFit/>
          </a:bodyPr>
          <a:lstStyle/>
          <a:p>
            <a:pPr marL="456560" indent="-456560" defTabSz="456560"/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Необходимость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новых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механизмах </a:t>
            </a: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признания</a:t>
            </a:r>
          </a:p>
          <a:p>
            <a:pPr marL="456560" indent="-456560" defTabSz="456560"/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результатов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обучения и  </a:t>
            </a: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модернизации путей получения и способов  присвоения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квалификаций</a:t>
            </a:r>
            <a:endParaRPr lang="ru-RU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96EA050F-A731-4AD9-AA8F-EEE6C9055C9E}"/>
              </a:ext>
            </a:extLst>
          </p:cNvPr>
          <p:cNvSpPr/>
          <p:nvPr/>
        </p:nvSpPr>
        <p:spPr>
          <a:xfrm>
            <a:off x="168817" y="3065166"/>
            <a:ext cx="6464399" cy="646874"/>
          </a:xfrm>
          <a:prstGeom prst="roundRect">
            <a:avLst/>
          </a:prstGeom>
          <a:solidFill>
            <a:srgbClr val="E8F4F8"/>
          </a:solidFill>
          <a:ln w="25400" cap="flat">
            <a:solidFill>
              <a:srgbClr val="399395"/>
            </a:solidFill>
            <a:prstDash val="solid"/>
            <a:rou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70" tIns="45670" rIns="45670" bIns="45670" numCol="1" spcCol="38100" rtlCol="0" anchor="ctr">
            <a:spAutoFit/>
          </a:bodyPr>
          <a:lstStyle/>
          <a:p>
            <a:pPr marL="456560" indent="-456560" defTabSz="456560"/>
            <a:r>
              <a:rPr lang="ru-RU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Разрыв между </a:t>
            </a:r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спросом и предложением</a:t>
            </a:r>
          </a:p>
          <a:p>
            <a:pPr marL="456560" indent="-456560" defTabSz="456560"/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рабочей силы 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7AAEE46F-3CBD-43F6-B7EA-07C71D8EF38F}"/>
              </a:ext>
            </a:extLst>
          </p:cNvPr>
          <p:cNvSpPr/>
          <p:nvPr/>
        </p:nvSpPr>
        <p:spPr>
          <a:xfrm>
            <a:off x="6787798" y="2310229"/>
            <a:ext cx="2262541" cy="2139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25400" cap="flat">
            <a:solidFill>
              <a:srgbClr val="399395"/>
            </a:solidFill>
            <a:prstDash val="solid"/>
            <a:rou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70" tIns="45670" rIns="45670" bIns="45670" numCol="1" spcCol="38100" rtlCol="0" anchor="ctr">
            <a:spAutoFit/>
          </a:bodyPr>
          <a:lstStyle/>
          <a:p>
            <a:pPr marL="456560" indent="-456560" defTabSz="456560"/>
            <a:endParaRPr lang="ru-RU" sz="1600" b="1" dirty="0">
              <a:solidFill>
                <a:schemeClr val="bg1"/>
              </a:solidFill>
              <a:effectLst/>
            </a:endParaRPr>
          </a:p>
          <a:p>
            <a:pPr marL="456560" indent="-456560" defTabSz="456560"/>
            <a:r>
              <a:rPr lang="ru-RU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Вызовы</a:t>
            </a:r>
          </a:p>
          <a:p>
            <a:pPr marL="456560" indent="-456560" defTabSz="456560"/>
            <a:r>
              <a:rPr lang="ru-RU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времени</a:t>
            </a:r>
          </a:p>
          <a:p>
            <a:pPr marL="456560" indent="-456560" defTabSz="456560"/>
            <a:endParaRPr lang="ru-RU" sz="1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36019B6F-9F55-42DF-9E25-C0254A82F0DF}"/>
              </a:ext>
            </a:extLst>
          </p:cNvPr>
          <p:cNvSpPr/>
          <p:nvPr/>
        </p:nvSpPr>
        <p:spPr>
          <a:xfrm>
            <a:off x="9134660" y="2585401"/>
            <a:ext cx="2796553" cy="1464119"/>
          </a:xfrm>
          <a:prstGeom prst="roundRect">
            <a:avLst/>
          </a:prstGeom>
          <a:solidFill>
            <a:srgbClr val="E8F4F8"/>
          </a:solidFill>
          <a:ln w="25400" cap="flat">
            <a:solidFill>
              <a:srgbClr val="399395"/>
            </a:solidFill>
            <a:prstDash val="solid"/>
            <a:rou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70" tIns="45670" rIns="45670" bIns="45670" numCol="1" spcCol="38100" rtlCol="0" anchor="ctr">
            <a:spAutoFit/>
          </a:bodyPr>
          <a:lstStyle/>
          <a:p>
            <a:pPr marL="456560" indent="-456560" defTabSz="456560"/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</a:p>
          <a:p>
            <a:pPr marL="456560" indent="-456560" defTabSz="456560"/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создание  </a:t>
            </a:r>
          </a:p>
          <a:p>
            <a:pPr marL="456560" indent="-456560" defTabSz="456560"/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НАЦИОНАЛЬНОЙ </a:t>
            </a:r>
          </a:p>
          <a:p>
            <a:pPr marL="456560" indent="-456560" defTabSz="456560"/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pPr marL="456560" indent="-456560" defTabSz="456560"/>
            <a:r>
              <a:rPr lang="ru-RU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КВАЛИФИКАЦИЙ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2747596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2">
            <a:extLst>
              <a:ext uri="{FF2B5EF4-FFF2-40B4-BE49-F238E27FC236}">
                <a16:creationId xmlns="" xmlns:a16="http://schemas.microsoft.com/office/drawing/2014/main" id="{40A457A9-AA6E-4C84-924F-6D3871F25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68"/>
            <a:ext cx="12177716" cy="685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21328" y="880507"/>
            <a:ext cx="11410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n/>
                <a:solidFill>
                  <a:schemeClr val="accent3"/>
                </a:solidFill>
              </a:rPr>
              <a:t>Отличия от аттестации персонала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459" y="1341438"/>
            <a:ext cx="2570516" cy="525621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0975" y="1341438"/>
            <a:ext cx="5257296" cy="52562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68272" y="1347788"/>
            <a:ext cx="3965698" cy="52562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836576" y="1343868"/>
            <a:ext cx="5147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НОК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068272" y="1341441"/>
            <a:ext cx="402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Аттестация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0383" y="2330452"/>
            <a:ext cx="2276682" cy="116955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222268"/>
                </a:solidFill>
              </a:rPr>
              <a:t>Область применения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rgbClr val="222268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rgbClr val="222268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8395928" y="2314576"/>
            <a:ext cx="3388599" cy="141577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только в рамках трудовых отношений</a:t>
            </a:r>
            <a:endParaRPr lang="ru-RU" altLang="ru-RU" sz="10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013910" y="2349502"/>
            <a:ext cx="4794351" cy="116955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</a:rPr>
              <a:t>нет ограничений, в том числе по отношению к незанятым лицам; занятым лицам, не состоящим в трудовых отношениях; обучающимся; иностранным гражданам и лицам без гражданства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37699" y="3841750"/>
            <a:ext cx="2299936" cy="954107"/>
          </a:xfrm>
          <a:prstGeom prst="rect">
            <a:avLst/>
          </a:prstGeom>
          <a:solidFill>
            <a:srgbClr val="B8FB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222268"/>
                </a:solidFill>
              </a:rPr>
              <a:t>Содержательная основа (требования к квалификации)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8387473" y="3827466"/>
            <a:ext cx="3388599" cy="646331"/>
          </a:xfrm>
          <a:prstGeom prst="rect">
            <a:avLst/>
          </a:prstGeom>
          <a:solidFill>
            <a:srgbClr val="B8FB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требования конкретного работодателя 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2990658" y="3841750"/>
            <a:ext cx="4790123" cy="738664"/>
          </a:xfrm>
          <a:prstGeom prst="rect">
            <a:avLst/>
          </a:prstGeom>
          <a:solidFill>
            <a:srgbClr val="B8FB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</a:rPr>
              <a:t>профессиональные стандарты, иные квалификационные требования, утверждаемые в установленном законодательством порядке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73636" y="5013327"/>
            <a:ext cx="2276683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222268"/>
                </a:solidFill>
              </a:rPr>
              <a:t>Возможность использования результатов оценки при переходе работника к другому работодателю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8347309" y="5005391"/>
            <a:ext cx="3386486" cy="13223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имеются существенные ограничения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rgbClr val="000000"/>
              </a:solidFill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009684" y="5005389"/>
            <a:ext cx="4749958" cy="107721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отсутствие ограничений, т.к. обеспечивается единый методический подход к оценке кадрового ресурса в соответствии с потребностями сферы труда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8417069" y="1812928"/>
            <a:ext cx="3386486" cy="461665"/>
          </a:xfrm>
          <a:prstGeom prst="rect">
            <a:avLst/>
          </a:prstGeom>
          <a:solidFill>
            <a:srgbClr val="B8FB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None/>
            </a:pPr>
            <a:r>
              <a:rPr lang="ru-RU" altLang="ru-RU" sz="1200" dirty="0">
                <a:solidFill>
                  <a:srgbClr val="000000"/>
                </a:solidFill>
              </a:rPr>
              <a:t>как правило, обязательность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3026594" y="1812925"/>
            <a:ext cx="4733047" cy="368300"/>
          </a:xfrm>
          <a:prstGeom prst="rect">
            <a:avLst/>
          </a:prstGeom>
          <a:solidFill>
            <a:srgbClr val="B8FB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добровольность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337699" y="1817690"/>
            <a:ext cx="2289365" cy="276999"/>
          </a:xfrm>
          <a:prstGeom prst="rect">
            <a:avLst/>
          </a:prstGeom>
          <a:solidFill>
            <a:srgbClr val="B8FB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262673"/>
                </a:solidFill>
              </a:rPr>
              <a:t>Ключевой принцип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326" y="1398010"/>
            <a:ext cx="2074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признак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1316" y="9755"/>
            <a:ext cx="5201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cap="all" dirty="0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</a:rPr>
              <a:t>НЕЗАВИСИМАЯ  ОЦЕНКА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795403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8660" y="1702966"/>
            <a:ext cx="7969541" cy="4093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внедрение НСК в практику </a:t>
            </a:r>
            <a:r>
              <a:rPr lang="ru-RU" b="1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управления персоналом</a:t>
            </a:r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, наращивание </a:t>
            </a:r>
            <a:r>
              <a:rPr lang="ru-RU" b="1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инвестиций </a:t>
            </a:r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предприятий и организаций в развитие НСК;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поддержка формирования </a:t>
            </a:r>
            <a:r>
              <a:rPr lang="ru-RU" b="1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перспективной</a:t>
            </a:r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структуры занятости;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укрепление </a:t>
            </a:r>
            <a:r>
              <a:rPr lang="ru-RU" b="1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связи</a:t>
            </a:r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системы образования и сферы труда,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развитие </a:t>
            </a:r>
            <a:r>
              <a:rPr lang="ru-RU" b="1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независимой оценки </a:t>
            </a:r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квалификации,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развитие </a:t>
            </a:r>
            <a:r>
              <a:rPr lang="ru-RU" b="1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инфраструктуры, информационных ресурсо</a:t>
            </a:r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в НСК</a:t>
            </a:r>
          </a:p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RU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4" name="Закругленный прямоугольник">
            <a:extLst>
              <a:ext uri="{FF2B5EF4-FFF2-40B4-BE49-F238E27FC236}">
                <a16:creationId xmlns="" xmlns:a16="http://schemas.microsoft.com/office/drawing/2014/main" id="{FBF8C599-B6D2-4F35-8B8D-CD86D2988F3E}"/>
              </a:ext>
            </a:extLst>
          </p:cNvPr>
          <p:cNvSpPr/>
          <p:nvPr/>
        </p:nvSpPr>
        <p:spPr>
          <a:xfrm>
            <a:off x="377931" y="858892"/>
            <a:ext cx="2533049" cy="822653"/>
          </a:xfrm>
          <a:prstGeom prst="roundRect">
            <a:avLst>
              <a:gd name="adj" fmla="val 23647"/>
            </a:avLst>
          </a:prstGeom>
          <a:solidFill>
            <a:srgbClr val="00377D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3600" b="1" dirty="0">
                <a:latin typeface="Cambria" panose="02040503050406030204" pitchFamily="18" charset="0"/>
              </a:rPr>
              <a:t>Цель </a:t>
            </a:r>
            <a:endParaRPr sz="3600" b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503" y="1904301"/>
            <a:ext cx="3355596" cy="1631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1113" indent="-11113"/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Создание современного </a:t>
            </a:r>
            <a:r>
              <a:rPr lang="ru-RU" b="1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высокомобильного</a:t>
            </a:r>
            <a:r>
              <a:rPr lang="ru-R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рынка труда, обеспеченного </a:t>
            </a:r>
            <a:r>
              <a:rPr lang="ru-RU" b="1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квалифицированными кадрами</a:t>
            </a:r>
            <a:endParaRPr kumimoji="0" lang="ru-RU" sz="2000" b="1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6" name="Закругленный прямоугольник">
            <a:extLst>
              <a:ext uri="{FF2B5EF4-FFF2-40B4-BE49-F238E27FC236}">
                <a16:creationId xmlns="" xmlns:a16="http://schemas.microsoft.com/office/drawing/2014/main" id="{FBF8C599-B6D2-4F35-8B8D-CD86D2988F3E}"/>
              </a:ext>
            </a:extLst>
          </p:cNvPr>
          <p:cNvSpPr/>
          <p:nvPr/>
        </p:nvSpPr>
        <p:spPr>
          <a:xfrm>
            <a:off x="4169327" y="826734"/>
            <a:ext cx="7826929" cy="822653"/>
          </a:xfrm>
          <a:prstGeom prst="roundRect">
            <a:avLst>
              <a:gd name="adj" fmla="val 23647"/>
            </a:avLst>
          </a:prstGeom>
          <a:solidFill>
            <a:srgbClr val="00377D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3600" b="1" dirty="0">
                <a:latin typeface="Cambria" panose="02040503050406030204" pitchFamily="18" charset="0"/>
              </a:rPr>
              <a:t>Ожидаемые результаты </a:t>
            </a:r>
            <a:endParaRPr sz="3600" b="1" dirty="0">
              <a:latin typeface="Cambria" panose="02040503050406030204" pitchFamily="18" charset="0"/>
            </a:endParaRPr>
          </a:p>
        </p:txBody>
      </p:sp>
      <p:pic>
        <p:nvPicPr>
          <p:cNvPr id="1028" name="Picture 4" descr="https://gdeikakzarabotat.ru/wp-content/uploads/2017/04/Depositphotos_38853339_l-2015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3"/>
          <a:stretch/>
        </p:blipFill>
        <p:spPr bwMode="auto">
          <a:xfrm>
            <a:off x="348521" y="3640822"/>
            <a:ext cx="3493637" cy="2357305"/>
          </a:xfrm>
          <a:prstGeom prst="parallelogram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азвание 1"/>
          <p:cNvSpPr txBox="1"/>
          <p:nvPr/>
        </p:nvSpPr>
        <p:spPr>
          <a:xfrm>
            <a:off x="1288780" y="65947"/>
            <a:ext cx="7469326" cy="683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>
              <a:defRPr>
                <a:effectLst/>
              </a:defRPr>
            </a:pPr>
            <a:r>
              <a:rPr lang="ru-RU" dirty="0"/>
              <a:t>Дорожная карта развития национальной системы квалификаций до 2024 года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756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игура">
            <a:extLst>
              <a:ext uri="{FF2B5EF4-FFF2-40B4-BE49-F238E27FC236}">
                <a16:creationId xmlns="" xmlns:a16="http://schemas.microsoft.com/office/drawing/2014/main" id="{4C57035D-8194-465D-979A-5787D6D423CC}"/>
              </a:ext>
            </a:extLst>
          </p:cNvPr>
          <p:cNvSpPr/>
          <p:nvPr/>
        </p:nvSpPr>
        <p:spPr>
          <a:xfrm>
            <a:off x="0" y="945161"/>
            <a:ext cx="6222892" cy="843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" y="0"/>
                </a:moveTo>
                <a:lnTo>
                  <a:pt x="21600" y="0"/>
                </a:lnTo>
                <a:lnTo>
                  <a:pt x="20374" y="21600"/>
                </a:lnTo>
                <a:lnTo>
                  <a:pt x="0" y="21465"/>
                </a:lnTo>
                <a:lnTo>
                  <a:pt x="25" y="0"/>
                </a:lnTo>
                <a:close/>
              </a:path>
            </a:pathLst>
          </a:custGeom>
          <a:solidFill>
            <a:srgbClr val="00377D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Фигура">
            <a:extLst>
              <a:ext uri="{FF2B5EF4-FFF2-40B4-BE49-F238E27FC236}">
                <a16:creationId xmlns="" xmlns:a16="http://schemas.microsoft.com/office/drawing/2014/main" id="{1EC33875-F3D2-4193-BA5C-B8C85FEE527D}"/>
              </a:ext>
            </a:extLst>
          </p:cNvPr>
          <p:cNvSpPr/>
          <p:nvPr/>
        </p:nvSpPr>
        <p:spPr>
          <a:xfrm>
            <a:off x="5969415" y="967003"/>
            <a:ext cx="6222892" cy="843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1" y="78"/>
                </a:moveTo>
                <a:lnTo>
                  <a:pt x="0" y="21600"/>
                </a:lnTo>
                <a:lnTo>
                  <a:pt x="21534" y="21508"/>
                </a:lnTo>
                <a:lnTo>
                  <a:pt x="21600" y="0"/>
                </a:lnTo>
                <a:lnTo>
                  <a:pt x="1181" y="78"/>
                </a:lnTo>
                <a:close/>
              </a:path>
            </a:pathLst>
          </a:custGeom>
          <a:solidFill>
            <a:srgbClr val="007CB3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" name="Учредители:">
            <a:extLst>
              <a:ext uri="{FF2B5EF4-FFF2-40B4-BE49-F238E27FC236}">
                <a16:creationId xmlns="" xmlns:a16="http://schemas.microsoft.com/office/drawing/2014/main" id="{2FA41681-1D05-4759-B892-0CF8C1BBF842}"/>
              </a:ext>
            </a:extLst>
          </p:cNvPr>
          <p:cNvSpPr txBox="1"/>
          <p:nvPr/>
        </p:nvSpPr>
        <p:spPr>
          <a:xfrm>
            <a:off x="1689471" y="1122157"/>
            <a:ext cx="2143620" cy="394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0" indent="0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перспективы</a:t>
            </a:r>
            <a:r>
              <a:rPr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Функции в части независимой оценки квалификации:">
            <a:extLst>
              <a:ext uri="{FF2B5EF4-FFF2-40B4-BE49-F238E27FC236}">
                <a16:creationId xmlns="" xmlns:a16="http://schemas.microsoft.com/office/drawing/2014/main" id="{ACAB1630-18EF-4016-9C07-DA3EF8D6A570}"/>
              </a:ext>
            </a:extLst>
          </p:cNvPr>
          <p:cNvSpPr txBox="1"/>
          <p:nvPr/>
        </p:nvSpPr>
        <p:spPr>
          <a:xfrm>
            <a:off x="6725888" y="1146437"/>
            <a:ext cx="4487058" cy="40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marL="0" indent="0" algn="l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инструменты</a:t>
            </a:r>
            <a:r>
              <a:rPr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6E56EED-86BB-4C0B-9901-837C38057089}"/>
              </a:ext>
            </a:extLst>
          </p:cNvPr>
          <p:cNvSpPr/>
          <p:nvPr/>
        </p:nvSpPr>
        <p:spPr>
          <a:xfrm>
            <a:off x="107460" y="1785674"/>
            <a:ext cx="55729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Квалификация работников </a:t>
            </a: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прозрачна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для работодателей и рынка труда в целом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Открытые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информационные ресурсы содержат сведения о квалифицированных кадрах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Работодатели направляют работников на независимую оценку квалификации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Независимая оценка квалификации используется для </a:t>
            </a: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обеспечения входа в профессию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B4A143-9C56-40D1-8D8C-541B4F37CA22}"/>
              </a:ext>
            </a:extLst>
          </p:cNvPr>
          <p:cNvSpPr txBox="1"/>
          <p:nvPr/>
        </p:nvSpPr>
        <p:spPr>
          <a:xfrm>
            <a:off x="6222892" y="1869500"/>
            <a:ext cx="5572904" cy="397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Обучение</a:t>
            </a: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 специалистов по управлению</a:t>
            </a:r>
            <a:r>
              <a:rPr kumimoji="0" lang="ru-RU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 персоналом</a:t>
            </a: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Методическая поддержка </a:t>
            </a:r>
            <a:r>
              <a:rPr kumimoji="0" lang="ru-RU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работодателей по применению профессиональных стандартов и независимой оценки квалификации</a:t>
            </a: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RU" sz="2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b="1" baseline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baseline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Льготное</a:t>
            </a: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налогообложение 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при использовании механизмов национальной системы квалификаций</a:t>
            </a:r>
            <a:endParaRPr lang="ru-RU" b="1" baseline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017" marR="0" indent="-457017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</p:txBody>
      </p:sp>
      <p:sp>
        <p:nvSpPr>
          <p:cNvPr id="8" name="Название 1">
            <a:extLst>
              <a:ext uri="{FF2B5EF4-FFF2-40B4-BE49-F238E27FC236}">
                <a16:creationId xmlns="" xmlns:a16="http://schemas.microsoft.com/office/drawing/2014/main" id="{338D1C1E-3B90-449C-83D9-6A6B6EE39F3A}"/>
              </a:ext>
            </a:extLst>
          </p:cNvPr>
          <p:cNvSpPr txBox="1"/>
          <p:nvPr/>
        </p:nvSpPr>
        <p:spPr>
          <a:xfrm>
            <a:off x="1301480" y="228587"/>
            <a:ext cx="8244190" cy="36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Национальная система квалификации  в управлении персоналом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0883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игура">
            <a:extLst>
              <a:ext uri="{FF2B5EF4-FFF2-40B4-BE49-F238E27FC236}">
                <a16:creationId xmlns="" xmlns:a16="http://schemas.microsoft.com/office/drawing/2014/main" id="{4C57035D-8194-465D-979A-5787D6D423CC}"/>
              </a:ext>
            </a:extLst>
          </p:cNvPr>
          <p:cNvSpPr/>
          <p:nvPr/>
        </p:nvSpPr>
        <p:spPr>
          <a:xfrm>
            <a:off x="0" y="945161"/>
            <a:ext cx="6222892" cy="843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" y="0"/>
                </a:moveTo>
                <a:lnTo>
                  <a:pt x="21600" y="0"/>
                </a:lnTo>
                <a:lnTo>
                  <a:pt x="20374" y="21600"/>
                </a:lnTo>
                <a:lnTo>
                  <a:pt x="0" y="21465"/>
                </a:lnTo>
                <a:lnTo>
                  <a:pt x="25" y="0"/>
                </a:lnTo>
                <a:close/>
              </a:path>
            </a:pathLst>
          </a:custGeom>
          <a:solidFill>
            <a:srgbClr val="00377D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Фигура">
            <a:extLst>
              <a:ext uri="{FF2B5EF4-FFF2-40B4-BE49-F238E27FC236}">
                <a16:creationId xmlns="" xmlns:a16="http://schemas.microsoft.com/office/drawing/2014/main" id="{1EC33875-F3D2-4193-BA5C-B8C85FEE527D}"/>
              </a:ext>
            </a:extLst>
          </p:cNvPr>
          <p:cNvSpPr/>
          <p:nvPr/>
        </p:nvSpPr>
        <p:spPr>
          <a:xfrm>
            <a:off x="5969415" y="967003"/>
            <a:ext cx="6222892" cy="843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1" y="78"/>
                </a:moveTo>
                <a:lnTo>
                  <a:pt x="0" y="21600"/>
                </a:lnTo>
                <a:lnTo>
                  <a:pt x="21534" y="21508"/>
                </a:lnTo>
                <a:lnTo>
                  <a:pt x="21600" y="0"/>
                </a:lnTo>
                <a:lnTo>
                  <a:pt x="1181" y="78"/>
                </a:lnTo>
                <a:close/>
              </a:path>
            </a:pathLst>
          </a:custGeom>
          <a:solidFill>
            <a:srgbClr val="007CB3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" name="Учредители:">
            <a:extLst>
              <a:ext uri="{FF2B5EF4-FFF2-40B4-BE49-F238E27FC236}">
                <a16:creationId xmlns="" xmlns:a16="http://schemas.microsoft.com/office/drawing/2014/main" id="{2FA41681-1D05-4759-B892-0CF8C1BBF842}"/>
              </a:ext>
            </a:extLst>
          </p:cNvPr>
          <p:cNvSpPr txBox="1"/>
          <p:nvPr/>
        </p:nvSpPr>
        <p:spPr>
          <a:xfrm>
            <a:off x="1689471" y="1122157"/>
            <a:ext cx="2143620" cy="394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0" indent="0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перспективы</a:t>
            </a:r>
            <a:r>
              <a:rPr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Функции в части независимой оценки квалификации:">
            <a:extLst>
              <a:ext uri="{FF2B5EF4-FFF2-40B4-BE49-F238E27FC236}">
                <a16:creationId xmlns="" xmlns:a16="http://schemas.microsoft.com/office/drawing/2014/main" id="{ACAB1630-18EF-4016-9C07-DA3EF8D6A570}"/>
              </a:ext>
            </a:extLst>
          </p:cNvPr>
          <p:cNvSpPr txBox="1"/>
          <p:nvPr/>
        </p:nvSpPr>
        <p:spPr>
          <a:xfrm>
            <a:off x="6725888" y="1146437"/>
            <a:ext cx="4487058" cy="40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marL="0" indent="0" algn="l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инструменты</a:t>
            </a:r>
            <a:r>
              <a:rPr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6E56EED-86BB-4C0B-9901-837C38057089}"/>
              </a:ext>
            </a:extLst>
          </p:cNvPr>
          <p:cNvSpPr/>
          <p:nvPr/>
        </p:nvSpPr>
        <p:spPr>
          <a:xfrm>
            <a:off x="107460" y="1816250"/>
            <a:ext cx="5572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Профессиональные стандарты, квалификации, оценочные средства </a:t>
            </a: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актуализированы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 учетом новых профессий и ключевых компетенций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Оперативное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и обоснованное выведение на рынок новых квалификаций и компетенций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Осуществлен </a:t>
            </a: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переход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от старых квалификационных справочников к профессиональным стандартам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B4A143-9C56-40D1-8D8C-541B4F37CA22}"/>
              </a:ext>
            </a:extLst>
          </p:cNvPr>
          <p:cNvSpPr txBox="1"/>
          <p:nvPr/>
        </p:nvSpPr>
        <p:spPr>
          <a:xfrm>
            <a:off x="6222892" y="1869500"/>
            <a:ext cx="5572904" cy="304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Мониторинг</a:t>
            </a: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 рынка труда (в разрезе квалификаций)</a:t>
            </a:r>
            <a:endParaRPr kumimoji="0" lang="ru-RU" sz="2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Отраслевые рамки квалификаций на </a:t>
            </a: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единой цифровой платформе</a:t>
            </a: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RU" sz="2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baseline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</a:t>
            </a:r>
            <a:r>
              <a:rPr lang="ru-RU" b="1" baseline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истематизация (</a:t>
            </a:r>
            <a:r>
              <a:rPr lang="ru-RU" sz="2400" b="1" baseline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каталог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ключевых </a:t>
            </a:r>
            <a:r>
              <a:rPr lang="ru-RU" b="1" baseline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компетенций</a:t>
            </a:r>
          </a:p>
          <a:p>
            <a:pPr marL="457017" marR="0" indent="-457017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</p:txBody>
      </p:sp>
      <p:sp>
        <p:nvSpPr>
          <p:cNvPr id="9" name="Название 1">
            <a:extLst>
              <a:ext uri="{FF2B5EF4-FFF2-40B4-BE49-F238E27FC236}">
                <a16:creationId xmlns="" xmlns:a16="http://schemas.microsoft.com/office/drawing/2014/main" id="{833F5074-C271-4C6D-A100-FE4B6807D4ED}"/>
              </a:ext>
            </a:extLst>
          </p:cNvPr>
          <p:cNvSpPr txBox="1"/>
          <p:nvPr/>
        </p:nvSpPr>
        <p:spPr>
          <a:xfrm>
            <a:off x="1301480" y="228587"/>
            <a:ext cx="8244190" cy="36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Формирование эффективной структуры занятости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310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игура">
            <a:extLst>
              <a:ext uri="{FF2B5EF4-FFF2-40B4-BE49-F238E27FC236}">
                <a16:creationId xmlns="" xmlns:a16="http://schemas.microsoft.com/office/drawing/2014/main" id="{4C57035D-8194-465D-979A-5787D6D423CC}"/>
              </a:ext>
            </a:extLst>
          </p:cNvPr>
          <p:cNvSpPr/>
          <p:nvPr/>
        </p:nvSpPr>
        <p:spPr>
          <a:xfrm>
            <a:off x="0" y="945161"/>
            <a:ext cx="6222892" cy="843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" y="0"/>
                </a:moveTo>
                <a:lnTo>
                  <a:pt x="21600" y="0"/>
                </a:lnTo>
                <a:lnTo>
                  <a:pt x="20374" y="21600"/>
                </a:lnTo>
                <a:lnTo>
                  <a:pt x="0" y="21465"/>
                </a:lnTo>
                <a:lnTo>
                  <a:pt x="25" y="0"/>
                </a:lnTo>
                <a:close/>
              </a:path>
            </a:pathLst>
          </a:custGeom>
          <a:solidFill>
            <a:srgbClr val="00377D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Фигура">
            <a:extLst>
              <a:ext uri="{FF2B5EF4-FFF2-40B4-BE49-F238E27FC236}">
                <a16:creationId xmlns="" xmlns:a16="http://schemas.microsoft.com/office/drawing/2014/main" id="{1EC33875-F3D2-4193-BA5C-B8C85FEE527D}"/>
              </a:ext>
            </a:extLst>
          </p:cNvPr>
          <p:cNvSpPr/>
          <p:nvPr/>
        </p:nvSpPr>
        <p:spPr>
          <a:xfrm>
            <a:off x="5969415" y="967003"/>
            <a:ext cx="6222892" cy="843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1" y="78"/>
                </a:moveTo>
                <a:lnTo>
                  <a:pt x="0" y="21600"/>
                </a:lnTo>
                <a:lnTo>
                  <a:pt x="21534" y="21508"/>
                </a:lnTo>
                <a:lnTo>
                  <a:pt x="21600" y="0"/>
                </a:lnTo>
                <a:lnTo>
                  <a:pt x="1181" y="78"/>
                </a:lnTo>
                <a:close/>
              </a:path>
            </a:pathLst>
          </a:custGeom>
          <a:solidFill>
            <a:srgbClr val="007CB3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" name="Учредители:">
            <a:extLst>
              <a:ext uri="{FF2B5EF4-FFF2-40B4-BE49-F238E27FC236}">
                <a16:creationId xmlns="" xmlns:a16="http://schemas.microsoft.com/office/drawing/2014/main" id="{2FA41681-1D05-4759-B892-0CF8C1BBF842}"/>
              </a:ext>
            </a:extLst>
          </p:cNvPr>
          <p:cNvSpPr txBox="1"/>
          <p:nvPr/>
        </p:nvSpPr>
        <p:spPr>
          <a:xfrm>
            <a:off x="1689471" y="1122157"/>
            <a:ext cx="2143620" cy="394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0" indent="0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перспективы</a:t>
            </a:r>
            <a:r>
              <a:rPr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Функции в части независимой оценки квалификации:">
            <a:extLst>
              <a:ext uri="{FF2B5EF4-FFF2-40B4-BE49-F238E27FC236}">
                <a16:creationId xmlns="" xmlns:a16="http://schemas.microsoft.com/office/drawing/2014/main" id="{ACAB1630-18EF-4016-9C07-DA3EF8D6A570}"/>
              </a:ext>
            </a:extLst>
          </p:cNvPr>
          <p:cNvSpPr txBox="1"/>
          <p:nvPr/>
        </p:nvSpPr>
        <p:spPr>
          <a:xfrm>
            <a:off x="6725888" y="1146437"/>
            <a:ext cx="4487058" cy="40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marL="0" indent="0" algn="l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инструменты</a:t>
            </a:r>
            <a:r>
              <a:rPr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6E56EED-86BB-4C0B-9901-837C38057089}"/>
              </a:ext>
            </a:extLst>
          </p:cNvPr>
          <p:cNvSpPr/>
          <p:nvPr/>
        </p:nvSpPr>
        <p:spPr>
          <a:xfrm>
            <a:off x="107460" y="1816250"/>
            <a:ext cx="5572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От утверждения профессионального стандарта до старта образовательной программы проходит </a:t>
            </a: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 больше года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Сняты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нормативные </a:t>
            </a: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барьеры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сдерживающие участие работодателей в реализации образовательных программ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Результаты профессионально-общественной аккредитации образовательных программ учитываются при распределении КЦП, в целевом обучении, гос. аккредитации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B4A143-9C56-40D1-8D8C-541B4F37CA22}"/>
              </a:ext>
            </a:extLst>
          </p:cNvPr>
          <p:cNvSpPr txBox="1"/>
          <p:nvPr/>
        </p:nvSpPr>
        <p:spPr>
          <a:xfrm>
            <a:off x="6222892" y="1869500"/>
            <a:ext cx="5664308" cy="4462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Непосредственное применение профессиональных стандартов при разработке образовательных программ</a:t>
            </a:r>
            <a:endParaRPr kumimoji="0" lang="ru-RU" sz="2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Актуализация </a:t>
            </a:r>
            <a:r>
              <a:rPr kumimoji="0" lang="ru-RU" sz="2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подходов к формированию, ведению, обновлению перечней профессий и специальностей СПО, специальностей и направлений подготовки ВО, профессий профобучения</a:t>
            </a: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RU" sz="2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b="1" baseline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Реализация формулы: широкая квалификаций по образованию + несколько профессиональных квалификаций </a:t>
            </a:r>
          </a:p>
        </p:txBody>
      </p:sp>
      <p:sp>
        <p:nvSpPr>
          <p:cNvPr id="9" name="Название 1">
            <a:extLst>
              <a:ext uri="{FF2B5EF4-FFF2-40B4-BE49-F238E27FC236}">
                <a16:creationId xmlns="" xmlns:a16="http://schemas.microsoft.com/office/drawing/2014/main" id="{5D62916D-C92A-452B-AF59-9B7383E32D8A}"/>
              </a:ext>
            </a:extLst>
          </p:cNvPr>
          <p:cNvSpPr txBox="1"/>
          <p:nvPr/>
        </p:nvSpPr>
        <p:spPr>
          <a:xfrm>
            <a:off x="1301480" y="228587"/>
            <a:ext cx="8244190" cy="36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Укрепление связи системы образования и рынка труда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8597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игура">
            <a:extLst>
              <a:ext uri="{FF2B5EF4-FFF2-40B4-BE49-F238E27FC236}">
                <a16:creationId xmlns="" xmlns:a16="http://schemas.microsoft.com/office/drawing/2014/main" id="{4C57035D-8194-465D-979A-5787D6D423CC}"/>
              </a:ext>
            </a:extLst>
          </p:cNvPr>
          <p:cNvSpPr/>
          <p:nvPr/>
        </p:nvSpPr>
        <p:spPr>
          <a:xfrm>
            <a:off x="0" y="945161"/>
            <a:ext cx="6222892" cy="843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" y="0"/>
                </a:moveTo>
                <a:lnTo>
                  <a:pt x="21600" y="0"/>
                </a:lnTo>
                <a:lnTo>
                  <a:pt x="20374" y="21600"/>
                </a:lnTo>
                <a:lnTo>
                  <a:pt x="0" y="21465"/>
                </a:lnTo>
                <a:lnTo>
                  <a:pt x="25" y="0"/>
                </a:lnTo>
                <a:close/>
              </a:path>
            </a:pathLst>
          </a:custGeom>
          <a:solidFill>
            <a:srgbClr val="00377D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Фигура">
            <a:extLst>
              <a:ext uri="{FF2B5EF4-FFF2-40B4-BE49-F238E27FC236}">
                <a16:creationId xmlns="" xmlns:a16="http://schemas.microsoft.com/office/drawing/2014/main" id="{1EC33875-F3D2-4193-BA5C-B8C85FEE527D}"/>
              </a:ext>
            </a:extLst>
          </p:cNvPr>
          <p:cNvSpPr/>
          <p:nvPr/>
        </p:nvSpPr>
        <p:spPr>
          <a:xfrm>
            <a:off x="5969415" y="967003"/>
            <a:ext cx="6222892" cy="843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1" y="78"/>
                </a:moveTo>
                <a:lnTo>
                  <a:pt x="0" y="21600"/>
                </a:lnTo>
                <a:lnTo>
                  <a:pt x="21534" y="21508"/>
                </a:lnTo>
                <a:lnTo>
                  <a:pt x="21600" y="0"/>
                </a:lnTo>
                <a:lnTo>
                  <a:pt x="1181" y="78"/>
                </a:lnTo>
                <a:close/>
              </a:path>
            </a:pathLst>
          </a:custGeom>
          <a:solidFill>
            <a:srgbClr val="007CB3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" name="Учредители:">
            <a:extLst>
              <a:ext uri="{FF2B5EF4-FFF2-40B4-BE49-F238E27FC236}">
                <a16:creationId xmlns="" xmlns:a16="http://schemas.microsoft.com/office/drawing/2014/main" id="{2FA41681-1D05-4759-B892-0CF8C1BBF842}"/>
              </a:ext>
            </a:extLst>
          </p:cNvPr>
          <p:cNvSpPr txBox="1"/>
          <p:nvPr/>
        </p:nvSpPr>
        <p:spPr>
          <a:xfrm>
            <a:off x="1689471" y="1122157"/>
            <a:ext cx="2143620" cy="394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0" indent="0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перспективы</a:t>
            </a:r>
            <a:r>
              <a:rPr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Функции в части независимой оценки квалификации:">
            <a:extLst>
              <a:ext uri="{FF2B5EF4-FFF2-40B4-BE49-F238E27FC236}">
                <a16:creationId xmlns="" xmlns:a16="http://schemas.microsoft.com/office/drawing/2014/main" id="{ACAB1630-18EF-4016-9C07-DA3EF8D6A570}"/>
              </a:ext>
            </a:extLst>
          </p:cNvPr>
          <p:cNvSpPr txBox="1"/>
          <p:nvPr/>
        </p:nvSpPr>
        <p:spPr>
          <a:xfrm>
            <a:off x="6725888" y="1146437"/>
            <a:ext cx="4487058" cy="40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marL="0" indent="0" algn="l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инструменты</a:t>
            </a:r>
            <a:r>
              <a:rPr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6E56EED-86BB-4C0B-9901-837C38057089}"/>
              </a:ext>
            </a:extLst>
          </p:cNvPr>
          <p:cNvSpPr/>
          <p:nvPr/>
        </p:nvSpPr>
        <p:spPr>
          <a:xfrm>
            <a:off x="107460" y="1816250"/>
            <a:ext cx="5572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Единые принципы 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независимой оценки квалификации распространены </a:t>
            </a: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 отраслевые 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системы оценки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Доступность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независимой оценки квалификации для выпускников: два документа по завершению образовательной программы – об образовании и квалификации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B4A143-9C56-40D1-8D8C-541B4F37CA22}"/>
              </a:ext>
            </a:extLst>
          </p:cNvPr>
          <p:cNvSpPr txBox="1"/>
          <p:nvPr/>
        </p:nvSpPr>
        <p:spPr>
          <a:xfrm>
            <a:off x="6222892" y="1851028"/>
            <a:ext cx="5572904" cy="440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"/>
              </a:rPr>
              <a:t>Внесение изменений в нормативные правовые акты, регламентирующие:</a:t>
            </a: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присвоение квалификаций по результатам </a:t>
            </a: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освоения образовательных программ;</a:t>
            </a: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отраслевые системы присвоения квалификаций;</a:t>
            </a: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занятость населения;</a:t>
            </a: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правовое положение иностранных граждан</a:t>
            </a:r>
          </a:p>
        </p:txBody>
      </p:sp>
      <p:sp>
        <p:nvSpPr>
          <p:cNvPr id="9" name="Название 1">
            <a:extLst>
              <a:ext uri="{FF2B5EF4-FFF2-40B4-BE49-F238E27FC236}">
                <a16:creationId xmlns="" xmlns:a16="http://schemas.microsoft.com/office/drawing/2014/main" id="{2EE023A0-1494-4BD0-A442-EA2347EBB595}"/>
              </a:ext>
            </a:extLst>
          </p:cNvPr>
          <p:cNvSpPr txBox="1"/>
          <p:nvPr/>
        </p:nvSpPr>
        <p:spPr>
          <a:xfrm>
            <a:off x="1301480" y="228587"/>
            <a:ext cx="8244190" cy="36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Развитие независимой оценки квалификации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6415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игура">
            <a:extLst>
              <a:ext uri="{FF2B5EF4-FFF2-40B4-BE49-F238E27FC236}">
                <a16:creationId xmlns="" xmlns:a16="http://schemas.microsoft.com/office/drawing/2014/main" id="{4C57035D-8194-465D-979A-5787D6D423CC}"/>
              </a:ext>
            </a:extLst>
          </p:cNvPr>
          <p:cNvSpPr/>
          <p:nvPr/>
        </p:nvSpPr>
        <p:spPr>
          <a:xfrm>
            <a:off x="0" y="945161"/>
            <a:ext cx="6222892" cy="843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" y="0"/>
                </a:moveTo>
                <a:lnTo>
                  <a:pt x="21600" y="0"/>
                </a:lnTo>
                <a:lnTo>
                  <a:pt x="20374" y="21600"/>
                </a:lnTo>
                <a:lnTo>
                  <a:pt x="0" y="21465"/>
                </a:lnTo>
                <a:lnTo>
                  <a:pt x="25" y="0"/>
                </a:lnTo>
                <a:close/>
              </a:path>
            </a:pathLst>
          </a:custGeom>
          <a:solidFill>
            <a:srgbClr val="00377D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Фигура">
            <a:extLst>
              <a:ext uri="{FF2B5EF4-FFF2-40B4-BE49-F238E27FC236}">
                <a16:creationId xmlns="" xmlns:a16="http://schemas.microsoft.com/office/drawing/2014/main" id="{1EC33875-F3D2-4193-BA5C-B8C85FEE527D}"/>
              </a:ext>
            </a:extLst>
          </p:cNvPr>
          <p:cNvSpPr/>
          <p:nvPr/>
        </p:nvSpPr>
        <p:spPr>
          <a:xfrm>
            <a:off x="5969415" y="967003"/>
            <a:ext cx="6222892" cy="843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1" y="78"/>
                </a:moveTo>
                <a:lnTo>
                  <a:pt x="0" y="21600"/>
                </a:lnTo>
                <a:lnTo>
                  <a:pt x="21534" y="21508"/>
                </a:lnTo>
                <a:lnTo>
                  <a:pt x="21600" y="0"/>
                </a:lnTo>
                <a:lnTo>
                  <a:pt x="1181" y="78"/>
                </a:lnTo>
                <a:close/>
              </a:path>
            </a:pathLst>
          </a:custGeom>
          <a:solidFill>
            <a:srgbClr val="007CB3"/>
          </a:solidFill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" name="Учредители:">
            <a:extLst>
              <a:ext uri="{FF2B5EF4-FFF2-40B4-BE49-F238E27FC236}">
                <a16:creationId xmlns="" xmlns:a16="http://schemas.microsoft.com/office/drawing/2014/main" id="{2FA41681-1D05-4759-B892-0CF8C1BBF842}"/>
              </a:ext>
            </a:extLst>
          </p:cNvPr>
          <p:cNvSpPr txBox="1"/>
          <p:nvPr/>
        </p:nvSpPr>
        <p:spPr>
          <a:xfrm>
            <a:off x="1689471" y="1122157"/>
            <a:ext cx="2143620" cy="394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0" indent="0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перспективы</a:t>
            </a:r>
            <a:r>
              <a:rPr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Функции в части независимой оценки квалификации:">
            <a:extLst>
              <a:ext uri="{FF2B5EF4-FFF2-40B4-BE49-F238E27FC236}">
                <a16:creationId xmlns="" xmlns:a16="http://schemas.microsoft.com/office/drawing/2014/main" id="{ACAB1630-18EF-4016-9C07-DA3EF8D6A570}"/>
              </a:ext>
            </a:extLst>
          </p:cNvPr>
          <p:cNvSpPr txBox="1"/>
          <p:nvPr/>
        </p:nvSpPr>
        <p:spPr>
          <a:xfrm>
            <a:off x="6725888" y="1146437"/>
            <a:ext cx="4487058" cy="40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marL="0" indent="0" algn="l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инструменты</a:t>
            </a:r>
            <a:r>
              <a:rPr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6E56EED-86BB-4C0B-9901-837C38057089}"/>
              </a:ext>
            </a:extLst>
          </p:cNvPr>
          <p:cNvSpPr/>
          <p:nvPr/>
        </p:nvSpPr>
        <p:spPr>
          <a:xfrm>
            <a:off x="98224" y="1964031"/>
            <a:ext cx="55729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Информация о национальной системе квалификаций </a:t>
            </a: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доступна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для широкого круга пользователей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Организованы консультационные </a:t>
            </a: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пункты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по вопросам национальной системы квалификаций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Создана </a:t>
            </a: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единая цифровая платформа 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национальной системы квалификаций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B4A143-9C56-40D1-8D8C-541B4F37CA22}"/>
              </a:ext>
            </a:extLst>
          </p:cNvPr>
          <p:cNvSpPr txBox="1"/>
          <p:nvPr/>
        </p:nvSpPr>
        <p:spPr>
          <a:xfrm>
            <a:off x="6222892" y="1869500"/>
            <a:ext cx="5572904" cy="2923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Организация информирования и постоянный мониторинг информированности населения по вопросам национальной системы квалификаций</a:t>
            </a:r>
          </a:p>
          <a:p>
            <a:pPr marL="0" marR="0" indent="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ru-RU" sz="20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  <a:p>
            <a:pPr marL="342900" marR="0" indent="-342900" algn="l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Внедрение </a:t>
            </a: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системы «одного окна» 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для всех пользователей национальной системы квалификаций</a:t>
            </a:r>
          </a:p>
        </p:txBody>
      </p:sp>
      <p:sp>
        <p:nvSpPr>
          <p:cNvPr id="11" name="Название 1">
            <a:extLst>
              <a:ext uri="{FF2B5EF4-FFF2-40B4-BE49-F238E27FC236}">
                <a16:creationId xmlns="" xmlns:a16="http://schemas.microsoft.com/office/drawing/2014/main" id="{0CD6C12E-0AE1-4BB1-9D39-E0477CD6B7E9}"/>
              </a:ext>
            </a:extLst>
          </p:cNvPr>
          <p:cNvSpPr txBox="1"/>
          <p:nvPr/>
        </p:nvSpPr>
        <p:spPr>
          <a:xfrm>
            <a:off x="1265855" y="67616"/>
            <a:ext cx="8244190" cy="663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>
              <a:defRPr>
                <a:effectLst/>
              </a:defRPr>
            </a:pPr>
            <a:r>
              <a:rPr lang="ru-RU" dirty="0"/>
              <a:t>Развитие информационных ресурсов и продвижение национальной системы квалификаций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540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Фигура"/>
          <p:cNvSpPr/>
          <p:nvPr/>
        </p:nvSpPr>
        <p:spPr>
          <a:xfrm>
            <a:off x="6344" y="1781389"/>
            <a:ext cx="6759541" cy="844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" y="0"/>
                </a:moveTo>
                <a:lnTo>
                  <a:pt x="21600" y="0"/>
                </a:lnTo>
                <a:lnTo>
                  <a:pt x="20374" y="21600"/>
                </a:lnTo>
                <a:lnTo>
                  <a:pt x="0" y="21465"/>
                </a:lnTo>
                <a:lnTo>
                  <a:pt x="25" y="0"/>
                </a:lnTo>
                <a:close/>
              </a:path>
            </a:pathLst>
          </a:custGeom>
          <a:solidFill>
            <a:srgbClr val="00377D"/>
          </a:solidFill>
          <a:ln w="19050">
            <a:solidFill>
              <a:srgbClr val="FFFFFF"/>
            </a:solidFill>
            <a:miter/>
          </a:ln>
        </p:spPr>
        <p:txBody>
          <a:bodyPr lIns="45670" tIns="45670" rIns="45670" bIns="45670"/>
          <a:lstStyle/>
          <a:p>
            <a:pPr marL="456560" indent="-456560" defTabSz="456560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600" dirty="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614" name="Фигура"/>
          <p:cNvSpPr/>
          <p:nvPr/>
        </p:nvSpPr>
        <p:spPr>
          <a:xfrm>
            <a:off x="6506545" y="1775525"/>
            <a:ext cx="5666412" cy="851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1" y="78"/>
                </a:moveTo>
                <a:lnTo>
                  <a:pt x="0" y="21600"/>
                </a:lnTo>
                <a:lnTo>
                  <a:pt x="21534" y="21508"/>
                </a:lnTo>
                <a:lnTo>
                  <a:pt x="21600" y="0"/>
                </a:lnTo>
                <a:lnTo>
                  <a:pt x="1181" y="78"/>
                </a:lnTo>
                <a:close/>
              </a:path>
            </a:pathLst>
          </a:custGeom>
          <a:solidFill>
            <a:srgbClr val="007CB3"/>
          </a:solidFill>
          <a:ln w="19050">
            <a:solidFill>
              <a:srgbClr val="FFFFFF"/>
            </a:solidFill>
            <a:miter/>
          </a:ln>
        </p:spPr>
        <p:txBody>
          <a:bodyPr lIns="45670" tIns="45670" rIns="45670" bIns="45670"/>
          <a:lstStyle/>
          <a:p>
            <a:pPr marL="456560" indent="-456560" defTabSz="456560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rgbClr val="FFFF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615" name="Учредители:"/>
          <p:cNvSpPr txBox="1"/>
          <p:nvPr/>
        </p:nvSpPr>
        <p:spPr>
          <a:xfrm>
            <a:off x="115540" y="1800593"/>
            <a:ext cx="6391005" cy="65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70" tIns="45670" rIns="45670" bIns="45670">
            <a:spAutoFit/>
          </a:bodyPr>
          <a:lstStyle>
            <a:lvl1pPr marL="0" indent="0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hangingPunct="0">
              <a:defRPr>
                <a:effectLst/>
              </a:defRPr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ФУНКЦИИ </a:t>
            </a:r>
            <a:r>
              <a:rPr lang="ru-RU" sz="1600" b="1" cap="non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в соответствии с Распоряжением Правительства РФ от 29 сентября 2016 г. № 2042-р</a:t>
            </a:r>
            <a:endParaRPr sz="1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6" name="Функции в части независимой оценки квалификации:"/>
          <p:cNvSpPr txBox="1"/>
          <p:nvPr/>
        </p:nvSpPr>
        <p:spPr>
          <a:xfrm>
            <a:off x="6806802" y="1980392"/>
            <a:ext cx="5324251" cy="360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70" tIns="45670" rIns="45670" bIns="45670" anchor="ctr">
            <a:spAutoFit/>
          </a:bodyPr>
          <a:lstStyle>
            <a:lvl1pPr marL="0" indent="0" algn="l" defTabSz="1135489">
              <a:lnSpc>
                <a:spcPct val="120000"/>
              </a:lnSpc>
              <a:defRPr sz="1800" cap="all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hangingPunct="0">
              <a:defRPr>
                <a:effectLst/>
              </a:defRPr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КЛЮЧЕВЫЕ ПРОЕКТЫ</a:t>
            </a:r>
            <a:r>
              <a:rPr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2017-2018-2019-2020 </a:t>
            </a:r>
            <a:r>
              <a:rPr lang="ru-RU" sz="1600" b="1" cap="none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гг.</a:t>
            </a:r>
            <a:endParaRPr sz="1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Название 1">
            <a:extLst>
              <a:ext uri="{FF2B5EF4-FFF2-40B4-BE49-F238E27FC236}">
                <a16:creationId xmlns="" xmlns:a16="http://schemas.microsoft.com/office/drawing/2014/main" id="{B28C1A80-0418-48CB-87D3-8950DAC80300}"/>
              </a:ext>
            </a:extLst>
          </p:cNvPr>
          <p:cNvSpPr txBox="1"/>
          <p:nvPr/>
        </p:nvSpPr>
        <p:spPr>
          <a:xfrm>
            <a:off x="1395275" y="243156"/>
            <a:ext cx="8235602" cy="360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0" tIns="45670" rIns="45670" bIns="45670" anchor="ctr">
            <a:spAutoFit/>
          </a:bodyPr>
          <a:lstStyle>
            <a:lvl1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 hangingPunct="0">
              <a:defRPr>
                <a:effectLst/>
              </a:defRPr>
            </a:pPr>
            <a:endParaRPr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7630970-413D-4E76-BEE9-00D1A11261C4}"/>
              </a:ext>
            </a:extLst>
          </p:cNvPr>
          <p:cNvSpPr/>
          <p:nvPr/>
        </p:nvSpPr>
        <p:spPr>
          <a:xfrm>
            <a:off x="2291536" y="1148759"/>
            <a:ext cx="7849240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799"/>
              </a:spcAft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БАЗОВЫЙ ЦЕНТР – МОСТ МЕЖДУ РАБОТОДАТЕЛЯМИ И СИСТЕМОЙ ОБРАЗОВАНИЯ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66F2FBD-70AC-4911-8639-76A707D5EEED}"/>
              </a:ext>
            </a:extLst>
          </p:cNvPr>
          <p:cNvSpPr/>
          <p:nvPr/>
        </p:nvSpPr>
        <p:spPr>
          <a:xfrm>
            <a:off x="7089693" y="2621978"/>
            <a:ext cx="5485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539892E-AD9E-4EF6-8FBB-58FEBDADB710}"/>
              </a:ext>
            </a:extLst>
          </p:cNvPr>
          <p:cNvSpPr/>
          <p:nvPr/>
        </p:nvSpPr>
        <p:spPr>
          <a:xfrm>
            <a:off x="6254895" y="2629983"/>
            <a:ext cx="58172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50" algn="just"/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Отбор, описание, распространение лучших практик подготовки рабочих кадров</a:t>
            </a:r>
          </a:p>
          <a:p>
            <a:pPr indent="449550" algn="just"/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Продвижение национальной системы квалификаций (НСК) в студенческой среде:</a:t>
            </a:r>
          </a:p>
          <a:p>
            <a:pPr marL="742207" lvl="1" indent="-28546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Профессиональные экзамены для студентов колледжей (ГИА-НОК)</a:t>
            </a:r>
          </a:p>
          <a:p>
            <a:pPr marL="742207" lvl="1" indent="-28546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Квалификации в глобальном мире</a:t>
            </a:r>
          </a:p>
          <a:p>
            <a:pPr marL="742207" lvl="1" indent="-285464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НСК – конструктор карьеры</a:t>
            </a:r>
          </a:p>
          <a:p>
            <a:pPr indent="449550" algn="just"/>
            <a:endParaRPr lang="ru-RU" sz="1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49550" algn="just"/>
            <a:r>
              <a:rPr lang="ru-RU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Обучение наставников 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 предприятиях работе с молодежью</a:t>
            </a:r>
          </a:p>
          <a:p>
            <a:pPr indent="449550" algn="just"/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Информационное продвижение, методическое и организационное сопровождение внедрения ПС и НОК в подготовку кадров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B1ABF3D-D590-4A0F-8638-AB0ADD685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4" t="3255" r="98395" b="87305"/>
          <a:stretch/>
        </p:blipFill>
        <p:spPr>
          <a:xfrm>
            <a:off x="6565547" y="3261511"/>
            <a:ext cx="199549" cy="2178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2FE853F-EB28-4953-85F8-DCE5192874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4" t="3255" r="98395" b="87305"/>
          <a:stretch/>
        </p:blipFill>
        <p:spPr>
          <a:xfrm>
            <a:off x="6565547" y="4910010"/>
            <a:ext cx="199549" cy="2178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6412F67-1DF4-4014-8173-3AFD9689F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4" t="3255" r="98395" b="87305"/>
          <a:stretch/>
        </p:blipFill>
        <p:spPr>
          <a:xfrm>
            <a:off x="6565547" y="5422768"/>
            <a:ext cx="199549" cy="21788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9D2D2D7-8902-419D-AFDD-5902F45E1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4" t="3255" r="98395" b="87305"/>
          <a:stretch/>
        </p:blipFill>
        <p:spPr>
          <a:xfrm>
            <a:off x="288382" y="2728297"/>
            <a:ext cx="217887" cy="21788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9C0A725-8223-47F4-806C-F9C57D465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4" t="3255" r="98395" b="87305"/>
          <a:stretch/>
        </p:blipFill>
        <p:spPr>
          <a:xfrm>
            <a:off x="288382" y="3343276"/>
            <a:ext cx="217887" cy="2178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EAD5BE5-0ADB-4880-A02E-5BB1169D4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4" t="3255" r="98395" b="87305"/>
          <a:stretch/>
        </p:blipFill>
        <p:spPr>
          <a:xfrm>
            <a:off x="291175" y="4137341"/>
            <a:ext cx="217887" cy="21788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765EC81-94CF-4321-B9EF-802D3F1E4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4" t="3255" r="98395" b="87305"/>
          <a:stretch/>
        </p:blipFill>
        <p:spPr>
          <a:xfrm>
            <a:off x="291175" y="5221814"/>
            <a:ext cx="217887" cy="21788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850C2C5B-A633-4031-90B3-C9702F3BA561}"/>
              </a:ext>
            </a:extLst>
          </p:cNvPr>
          <p:cNvSpPr/>
          <p:nvPr/>
        </p:nvSpPr>
        <p:spPr>
          <a:xfrm>
            <a:off x="115539" y="2689782"/>
            <a:ext cx="591610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6743" algn="just"/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Создание базы данных </a:t>
            </a:r>
            <a:r>
              <a:rPr lang="ru-RU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лучших практик 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подготовки рабочих кадров </a:t>
            </a:r>
          </a:p>
          <a:p>
            <a:pPr indent="456743" algn="just"/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Организация </a:t>
            </a:r>
            <a:r>
              <a:rPr lang="ru-RU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повышения квалификации педагогов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профессионального обучения, СПО и ДПО на основе применения профессиональных стандартов</a:t>
            </a:r>
          </a:p>
          <a:p>
            <a:pPr indent="456743" algn="just"/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Методическая поддержка 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работодателей и образовательных организаций по вопросам применения профессиональных стандартов (ПС) и независимой оценки квалификации (НОК)</a:t>
            </a:r>
          </a:p>
          <a:p>
            <a:pPr indent="456743" algn="just"/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Осуществление мероприятий </a:t>
            </a:r>
            <a:r>
              <a:rPr lang="ru-RU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 повышению престижа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рабочих профессий</a:t>
            </a:r>
          </a:p>
          <a:p>
            <a:pPr indent="456743" algn="just"/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Подготовка и распространение методических и информационных материалов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272CD472-A961-48A7-AB3C-2667D3539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4" t="3255" r="98395" b="87305"/>
          <a:stretch/>
        </p:blipFill>
        <p:spPr>
          <a:xfrm>
            <a:off x="288382" y="5800534"/>
            <a:ext cx="217887" cy="2178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0D632B6-850A-4305-9B63-AFECD227D6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4" t="3255" r="98395" b="87305"/>
          <a:stretch/>
        </p:blipFill>
        <p:spPr>
          <a:xfrm>
            <a:off x="6551609" y="2699710"/>
            <a:ext cx="196261" cy="217887"/>
          </a:xfrm>
          <a:prstGeom prst="rect">
            <a:avLst/>
          </a:prstGeom>
        </p:spPr>
      </p:pic>
      <p:sp>
        <p:nvSpPr>
          <p:cNvPr id="35" name="Название 1">
            <a:extLst>
              <a:ext uri="{FF2B5EF4-FFF2-40B4-BE49-F238E27FC236}">
                <a16:creationId xmlns="" xmlns:a16="http://schemas.microsoft.com/office/drawing/2014/main" id="{E2B0C5F7-715B-42A6-86D0-247B851FF4D7}"/>
              </a:ext>
            </a:extLst>
          </p:cNvPr>
          <p:cNvSpPr txBox="1"/>
          <p:nvPr/>
        </p:nvSpPr>
        <p:spPr>
          <a:xfrm>
            <a:off x="1180395" y="50524"/>
            <a:ext cx="8244190" cy="663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>
              <a:defRPr>
                <a:effectLst/>
              </a:defRPr>
            </a:pPr>
            <a:r>
              <a:rPr lang="ru-RU" dirty="0"/>
              <a:t>Базовый центр подготовки кадров НАРК: актуальные и перспективные проекты по развитию диалога между рынком труда и системой образования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891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ECA4B07-08A0-4E15-B151-504B0614C5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526027" y="6418313"/>
            <a:ext cx="212218" cy="345127"/>
          </a:xfr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>
                <a:solidFill>
                  <a:schemeClr val="bg1"/>
                </a:solidFill>
              </a:rPr>
              <a:t>28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7CC27CC7-1FD0-401D-9611-3E20E8B60131}"/>
              </a:ext>
            </a:extLst>
          </p:cNvPr>
          <p:cNvSpPr/>
          <p:nvPr/>
        </p:nvSpPr>
        <p:spPr>
          <a:xfrm>
            <a:off x="1360168" y="1586865"/>
            <a:ext cx="2992524" cy="4270603"/>
          </a:xfrm>
          <a:prstGeom prst="roundRect">
            <a:avLst>
              <a:gd name="adj" fmla="val 9386"/>
            </a:avLst>
          </a:prstGeom>
          <a:solidFill>
            <a:srgbClr val="00377D"/>
          </a:solidFill>
          <a:ln w="19050">
            <a:solidFill>
              <a:srgbClr val="FFFFFF"/>
            </a:solidFill>
            <a:miter/>
          </a:ln>
        </p:spPr>
        <p:txBody>
          <a:bodyPr rot="0" spcFirstLastPara="0" vertOverflow="overflow" horzOverflow="overflow" vert="horz" wrap="square" lIns="45670" tIns="45670" rIns="45670" bIns="456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endParaRPr lang="ru-RU" sz="1598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5565E966-295B-4A85-9E15-B74C7E02AB52}"/>
              </a:ext>
            </a:extLst>
          </p:cNvPr>
          <p:cNvSpPr/>
          <p:nvPr/>
        </p:nvSpPr>
        <p:spPr>
          <a:xfrm>
            <a:off x="4604821" y="1586865"/>
            <a:ext cx="2992524" cy="4270603"/>
          </a:xfrm>
          <a:prstGeom prst="roundRect">
            <a:avLst>
              <a:gd name="adj" fmla="val 9386"/>
            </a:avLst>
          </a:prstGeom>
          <a:solidFill>
            <a:srgbClr val="00377D"/>
          </a:solidFill>
          <a:ln w="19050">
            <a:solidFill>
              <a:srgbClr val="FFFFFF"/>
            </a:solidFill>
            <a:miter/>
          </a:ln>
        </p:spPr>
        <p:txBody>
          <a:bodyPr rot="0" spcFirstLastPara="0" vertOverflow="overflow" horzOverflow="overflow" vert="horz" wrap="square" lIns="45670" tIns="45670" rIns="45670" bIns="456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endParaRPr lang="ru-RU" sz="1598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7FBD1754-67A1-420F-96F3-51829A1C9B26}"/>
              </a:ext>
            </a:extLst>
          </p:cNvPr>
          <p:cNvSpPr/>
          <p:nvPr/>
        </p:nvSpPr>
        <p:spPr>
          <a:xfrm>
            <a:off x="7840757" y="1586865"/>
            <a:ext cx="2992524" cy="4270603"/>
          </a:xfrm>
          <a:prstGeom prst="roundRect">
            <a:avLst>
              <a:gd name="adj" fmla="val 9386"/>
            </a:avLst>
          </a:prstGeom>
          <a:solidFill>
            <a:srgbClr val="00377D"/>
          </a:solidFill>
          <a:ln w="19050">
            <a:solidFill>
              <a:srgbClr val="FFFFFF"/>
            </a:solidFill>
            <a:miter/>
          </a:ln>
        </p:spPr>
        <p:txBody>
          <a:bodyPr lIns="45670" tIns="45670" rIns="45670" bIns="45670" anchor="ctr"/>
          <a:lstStyle/>
          <a:p>
            <a:pPr>
              <a:lnSpc>
                <a:spcPct val="120000"/>
              </a:lnSpc>
            </a:pPr>
            <a:endParaRPr lang="ru-RU" sz="1598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xmlns="" id="{96A2DB4C-622D-4981-BF78-C025DFD17037}"/>
              </a:ext>
            </a:extLst>
          </p:cNvPr>
          <p:cNvSpPr txBox="1"/>
          <p:nvPr/>
        </p:nvSpPr>
        <p:spPr>
          <a:xfrm>
            <a:off x="1574585" y="2317113"/>
            <a:ext cx="2544602" cy="104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06"/>
            <a:r>
              <a:rPr sz="2398" b="1" spc="-28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23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398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398" b="1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2398" b="1" spc="1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23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</a:t>
            </a:r>
            <a:r>
              <a:rPr sz="2398" b="1" spc="-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3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398" b="1" spc="-1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3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sz="239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06" marR="42306">
              <a:lnSpc>
                <a:spcPct val="101699"/>
              </a:lnSpc>
              <a:spcBef>
                <a:spcPts val="1459"/>
              </a:spcBef>
            </a:pPr>
            <a:r>
              <a:rPr lang="ru-RU" sz="1598" spc="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развития человеческого капитала</a:t>
            </a:r>
            <a:endParaRPr sz="159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xmlns="" id="{3AE5D631-48A6-4DC5-AEEF-DC0D336F4EBE}"/>
              </a:ext>
            </a:extLst>
          </p:cNvPr>
          <p:cNvSpPr txBox="1"/>
          <p:nvPr/>
        </p:nvSpPr>
        <p:spPr>
          <a:xfrm>
            <a:off x="1556245" y="3862566"/>
            <a:ext cx="2504426" cy="98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06" marR="3562">
              <a:lnSpc>
                <a:spcPct val="101699"/>
              </a:lnSpc>
            </a:pPr>
            <a:r>
              <a:rPr lang="ru-RU" sz="1598" spc="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производительности труда до уровня ведущих экономик мира</a:t>
            </a:r>
            <a:endParaRPr sz="159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8">
            <a:extLst>
              <a:ext uri="{FF2B5EF4-FFF2-40B4-BE49-F238E27FC236}">
                <a16:creationId xmlns:a16="http://schemas.microsoft.com/office/drawing/2014/main" xmlns="" id="{0D608AC3-D594-478D-BD79-153AFA689879}"/>
              </a:ext>
            </a:extLst>
          </p:cNvPr>
          <p:cNvSpPr/>
          <p:nvPr/>
        </p:nvSpPr>
        <p:spPr>
          <a:xfrm>
            <a:off x="1608592" y="1696181"/>
            <a:ext cx="530895" cy="552218"/>
          </a:xfrm>
          <a:prstGeom prst="rect">
            <a:avLst/>
          </a:prstGeom>
          <a:blipFill>
            <a:blip r:embed="rId3" cstate="print">
              <a:lum bright="70000" contrast="-70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xmlns="" id="{376D241B-BAC4-4BB0-9446-DEC92D8330ED}"/>
              </a:ext>
            </a:extLst>
          </p:cNvPr>
          <p:cNvSpPr txBox="1"/>
          <p:nvPr/>
        </p:nvSpPr>
        <p:spPr>
          <a:xfrm>
            <a:off x="4761447" y="2317112"/>
            <a:ext cx="2629239" cy="1297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06"/>
            <a:r>
              <a:rPr sz="2398" b="1" spc="-1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2398" b="1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23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398" b="1" spc="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sz="2398" b="1" spc="1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23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анам</a:t>
            </a:r>
            <a:endParaRPr sz="239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06" marR="3562">
              <a:lnSpc>
                <a:spcPct val="101699"/>
              </a:lnSpc>
              <a:spcBef>
                <a:spcPts val="1459"/>
              </a:spcBef>
            </a:pPr>
            <a:r>
              <a:rPr lang="ru-RU" sz="1598" spc="-3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Уверенность на рынке труда, самореализация и благосостояние</a:t>
            </a:r>
            <a:endParaRPr sz="159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xmlns="" id="{FFF88366-994F-4996-A4E0-A79D16C7C6A5}"/>
              </a:ext>
            </a:extLst>
          </p:cNvPr>
          <p:cNvSpPr txBox="1"/>
          <p:nvPr/>
        </p:nvSpPr>
        <p:spPr>
          <a:xfrm>
            <a:off x="4761446" y="3769961"/>
            <a:ext cx="2699146" cy="736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06" marR="3562">
              <a:lnSpc>
                <a:spcPct val="101699"/>
              </a:lnSpc>
            </a:pPr>
            <a:r>
              <a:rPr lang="ru-RU" sz="1598" spc="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 для профессионального развития</a:t>
            </a:r>
            <a:endParaRPr sz="159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xmlns="" id="{ADC38A81-849B-4B57-BE59-FD847FD07692}"/>
              </a:ext>
            </a:extLst>
          </p:cNvPr>
          <p:cNvSpPr txBox="1"/>
          <p:nvPr/>
        </p:nvSpPr>
        <p:spPr>
          <a:xfrm>
            <a:off x="4992647" y="4664769"/>
            <a:ext cx="2251262" cy="993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06" marR="3562" indent="-446">
              <a:lnSpc>
                <a:spcPct val="95100"/>
              </a:lnSpc>
            </a:pPr>
            <a:r>
              <a:rPr lang="ru-RU" sz="1598" spc="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59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</a:t>
            </a:r>
            <a:r>
              <a:rPr lang="ru-RU" sz="159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98" b="1" spc="-2805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98" b="1" spc="-28051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sz="35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</a:t>
            </a:r>
            <a:r>
              <a:rPr sz="3596" b="1" spc="33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59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r>
              <a:rPr sz="15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98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работающих граждан России</a:t>
            </a:r>
            <a:endParaRPr sz="159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D4DB495-916F-4C27-BC41-C4D2AAC3095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1" y="1740488"/>
            <a:ext cx="414132" cy="444583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0DE5B9C5-CE57-44A8-BADE-DC3098387E8E}"/>
              </a:ext>
            </a:extLst>
          </p:cNvPr>
          <p:cNvSpPr/>
          <p:nvPr/>
        </p:nvSpPr>
        <p:spPr>
          <a:xfrm>
            <a:off x="7840757" y="1586865"/>
            <a:ext cx="2992524" cy="4270603"/>
          </a:xfrm>
          <a:prstGeom prst="roundRect">
            <a:avLst>
              <a:gd name="adj" fmla="val 9386"/>
            </a:avLst>
          </a:prstGeom>
          <a:solidFill>
            <a:srgbClr val="00377D"/>
          </a:solidFill>
          <a:ln w="19050">
            <a:solidFill>
              <a:srgbClr val="FFFFFF"/>
            </a:solidFill>
            <a:miter/>
          </a:ln>
        </p:spPr>
        <p:txBody>
          <a:bodyPr lIns="45670" tIns="45670" rIns="45670" bIns="45670" anchor="ctr"/>
          <a:lstStyle/>
          <a:p>
            <a:pPr>
              <a:lnSpc>
                <a:spcPct val="120000"/>
              </a:lnSpc>
            </a:pPr>
            <a:endParaRPr lang="ru-RU" sz="1598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xmlns="" id="{C2C83E41-7708-420E-98B9-AA206AD85CCC}"/>
              </a:ext>
            </a:extLst>
          </p:cNvPr>
          <p:cNvSpPr txBox="1"/>
          <p:nvPr/>
        </p:nvSpPr>
        <p:spPr>
          <a:xfrm>
            <a:off x="7979865" y="2317114"/>
            <a:ext cx="2687854" cy="154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06"/>
            <a:r>
              <a:rPr sz="2398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23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  <a:r>
              <a:rPr sz="2398" b="1" spc="-6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398" b="1" spc="-4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3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398" b="1" spc="1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2398" b="1" spc="-4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sz="23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елям</a:t>
            </a:r>
            <a:endParaRPr sz="239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06" marR="3562">
              <a:lnSpc>
                <a:spcPct val="101699"/>
              </a:lnSpc>
              <a:spcBef>
                <a:spcPts val="1459"/>
              </a:spcBef>
            </a:pPr>
            <a:r>
              <a:rPr lang="ru-RU" sz="1598" spc="-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бизнеса и увеличение прибыли за счет повышения квалификации работников</a:t>
            </a:r>
            <a:endParaRPr sz="159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xmlns="" id="{408F55C5-269D-49AC-821D-12DB571E2B5B}"/>
              </a:ext>
            </a:extLst>
          </p:cNvPr>
          <p:cNvSpPr txBox="1"/>
          <p:nvPr/>
        </p:nvSpPr>
        <p:spPr>
          <a:xfrm>
            <a:off x="8033755" y="4205573"/>
            <a:ext cx="2580071" cy="736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06" marR="3562">
              <a:lnSpc>
                <a:spcPct val="101699"/>
              </a:lnSpc>
            </a:pPr>
            <a:r>
              <a:rPr lang="ru-RU" sz="1598" spc="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Качественный и гибкий инструмент подбора</a:t>
            </a:r>
          </a:p>
          <a:p>
            <a:pPr marL="8906" marR="3562">
              <a:lnSpc>
                <a:spcPct val="101699"/>
              </a:lnSpc>
            </a:pPr>
            <a:r>
              <a:rPr lang="ru-RU" sz="1598" spc="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развития персонала</a:t>
            </a: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B32569F5-2408-43AD-BEFB-EA93594FE931}"/>
              </a:ext>
            </a:extLst>
          </p:cNvPr>
          <p:cNvSpPr/>
          <p:nvPr/>
        </p:nvSpPr>
        <p:spPr>
          <a:xfrm>
            <a:off x="8074843" y="1745594"/>
            <a:ext cx="558540" cy="475793"/>
          </a:xfrm>
          <a:prstGeom prst="rect">
            <a:avLst/>
          </a:prstGeom>
          <a:blipFill>
            <a:blip r:embed="rId5" cstate="print">
              <a:lum bright="70000" contrast="-70000"/>
            </a:blip>
            <a:stretch>
              <a:fillRect l="-40548" t="4946" r="-192249" b="-764725"/>
            </a:stretch>
          </a:blipFill>
        </p:spPr>
        <p:txBody>
          <a:bodyPr wrap="square" lIns="0" tIns="0" rIns="0" bIns="0" rtlCol="0"/>
          <a:lstStyle/>
          <a:p>
            <a:endParaRPr sz="1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азвание 1">
            <a:extLst>
              <a:ext uri="{FF2B5EF4-FFF2-40B4-BE49-F238E27FC236}">
                <a16:creationId xmlns:a16="http://schemas.microsoft.com/office/drawing/2014/main" xmlns="" id="{E55D2A2A-8CCB-43D2-894C-C23DA5116DD2}"/>
              </a:ext>
            </a:extLst>
          </p:cNvPr>
          <p:cNvSpPr txBox="1"/>
          <p:nvPr/>
        </p:nvSpPr>
        <p:spPr>
          <a:xfrm>
            <a:off x="1237870" y="119703"/>
            <a:ext cx="8244190" cy="36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Национальная система квалификаций – эффективный механизм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5959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605670-4C05-4C40-B116-3F6B2B0C5A89}"/>
              </a:ext>
            </a:extLst>
          </p:cNvPr>
          <p:cNvSpPr txBox="1"/>
          <p:nvPr/>
        </p:nvSpPr>
        <p:spPr>
          <a:xfrm>
            <a:off x="1341514" y="302480"/>
            <a:ext cx="77365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456834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Перечень цифровых ресурсов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076432EF-D9EE-46BC-88B8-54E645CC3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440824"/>
              </p:ext>
            </p:extLst>
          </p:nvPr>
        </p:nvGraphicFramePr>
        <p:xfrm>
          <a:off x="362464" y="807139"/>
          <a:ext cx="11376454" cy="54390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376454">
                  <a:extLst>
                    <a:ext uri="{9D8B030D-6E8A-4147-A177-3AD203B41FA5}">
                      <a16:colId xmlns:a16="http://schemas.microsoft.com/office/drawing/2014/main" xmlns="" val="1811264445"/>
                    </a:ext>
                  </a:extLst>
                </a:gridCol>
              </a:tblGrid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Информационные сайты: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3493844784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1071563" indent="0" algn="l" hangingPunct="0"/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.1. Национального Совета;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1529221845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1071563" indent="0" algn="l" hangingPunct="0"/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.2. АНО «НАРК»;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3743952853"/>
                  </a:ext>
                </a:extLst>
              </a:tr>
              <a:tr h="206985">
                <a:tc>
                  <a:txBody>
                    <a:bodyPr/>
                    <a:lstStyle/>
                    <a:p>
                      <a:pPr marL="1071563" indent="0" algn="l" hangingPunct="0"/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ru-RU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.3. Базового центра;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2941306487"/>
                  </a:ext>
                </a:extLst>
              </a:tr>
              <a:tr h="215513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2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ПМК для проведения опросов;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148361267"/>
                  </a:ext>
                </a:extLst>
              </a:tr>
              <a:tr h="237568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3. ПМК «Реестр сведений о проведении независимой оценки квалификаций»;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396013299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4. ПМК «Разработка квалификаций»;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2885257605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5. ПМК «Отраслевая рамка квалификаций»; 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3564481616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6. ПМК «Разработка оценочных средств»: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3721421141"/>
                  </a:ext>
                </a:extLst>
              </a:tr>
              <a:tr h="231529">
                <a:tc>
                  <a:txBody>
                    <a:bodyPr/>
                    <a:lstStyle/>
                    <a:p>
                      <a:pPr marL="271463" marR="0" lvl="1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7. 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ПМК «Онлайн экзамен»; 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2569669069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8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ПМК «</a:t>
                      </a:r>
                      <a:r>
                        <a:rPr lang="ru-RU" sz="1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Демо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экзамен»; 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2559969967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9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ПМК «Единое окно»; 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985710755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10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Цифровая «Википедия» разработчика ресурсов НСК;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1524144619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ПМК «Агрегатор образовательных программ, ориентированных на квалификацию»;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473408438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2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ПМК «Платформа экспертизы контента НСК»;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1711002509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3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ПМК «Автоматизированная система мониторинга жизненного цикла квалификаций;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2258621243"/>
                  </a:ext>
                </a:extLst>
              </a:tr>
              <a:tr h="334320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4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Программно-аппаратный комплекс «Профессиональные стандарты»;                                                        Минтруд России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3630134154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5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Справочник профессий;                                                                                                                                     Минтруд России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4293726485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6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Система мониторинга профессионально-общественной аккредитации;                                                      Минобрнауки России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2715853209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7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Федеральный реестр примерных образовательных программ СПО;</a:t>
                      </a: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                                                          </a:t>
                      </a:r>
                      <a:r>
                        <a:rPr lang="ru-RU" sz="1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Минпросвещения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России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600570007"/>
                  </a:ext>
                </a:extLst>
              </a:tr>
              <a:tr h="263321">
                <a:tc>
                  <a:txBody>
                    <a:bodyPr/>
                    <a:lstStyle/>
                    <a:p>
                      <a:pPr marL="271463" marR="0" indent="0" algn="l" defTabSz="1135489" rtl="0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8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. Реестр примерных образовательных программ высшего образования.                                                       Минобрнауки России</a:t>
                      </a:r>
                    </a:p>
                  </a:txBody>
                  <a:tcPr marL="38660" marR="38660" marT="0" marB="0" anchor="ctr"/>
                </a:tc>
                <a:extLst>
                  <a:ext uri="{0D108BD9-81ED-4DB2-BD59-A6C34878D82A}">
                    <a16:rowId xmlns:a16="http://schemas.microsoft.com/office/drawing/2014/main" xmlns="" val="1118715488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5AB06CB-9293-441B-8D68-0B4DC861E541}"/>
              </a:ext>
            </a:extLst>
          </p:cNvPr>
          <p:cNvCxnSpPr>
            <a:cxnSpLocks/>
          </p:cNvCxnSpPr>
          <p:nvPr/>
        </p:nvCxnSpPr>
        <p:spPr>
          <a:xfrm flipH="1">
            <a:off x="362464" y="4885037"/>
            <a:ext cx="11376453" cy="0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A5F2E5A-853F-4430-BF61-29C4F783F6CD}"/>
              </a:ext>
            </a:extLst>
          </p:cNvPr>
          <p:cNvCxnSpPr/>
          <p:nvPr/>
        </p:nvCxnSpPr>
        <p:spPr>
          <a:xfrm>
            <a:off x="9885405" y="807139"/>
            <a:ext cx="0" cy="407789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B50702-2039-4B81-9C78-426700C07F02}"/>
              </a:ext>
            </a:extLst>
          </p:cNvPr>
          <p:cNvSpPr txBox="1"/>
          <p:nvPr/>
        </p:nvSpPr>
        <p:spPr>
          <a:xfrm rot="16200000">
            <a:off x="9952473" y="2486612"/>
            <a:ext cx="171937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АНО «НАРК»</a:t>
            </a:r>
          </a:p>
        </p:txBody>
      </p:sp>
      <p:sp>
        <p:nvSpPr>
          <p:cNvPr id="10" name="Номер слайда 10">
            <a:extLst>
              <a:ext uri="{FF2B5EF4-FFF2-40B4-BE49-F238E27FC236}">
                <a16:creationId xmlns:a16="http://schemas.microsoft.com/office/drawing/2014/main" xmlns="" id="{057B5897-0B11-415F-82A5-BF601997AD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10205" y="6390965"/>
            <a:ext cx="374205" cy="399980"/>
          </a:xfrm>
        </p:spPr>
        <p:txBody>
          <a:bodyPr vert="horz" lIns="121793" tIns="60896" rIns="121793" bIns="60896" rtlCol="0" anchor="ctr"/>
          <a:lstStyle/>
          <a:p>
            <a:pPr marL="0" indent="0" algn="r" defTabSz="1217920" fontAlgn="base" hangingPunct="1">
              <a:spcBef>
                <a:spcPct val="20000"/>
              </a:spcBef>
              <a:spcAft>
                <a:spcPct val="0"/>
              </a:spcAft>
              <a:defRPr/>
            </a:pPr>
            <a:fld id="{E82FD445-9FF3-4C59-AC99-C2C11B0F3B48}" type="slidenum">
              <a:rPr lang="ru-RU" sz="1800" kern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marL="0" indent="0" algn="r" defTabSz="1217920" fontAlgn="base" hangingPunct="1">
                <a:spcBef>
                  <a:spcPct val="20000"/>
                </a:spcBef>
                <a:spcAft>
                  <a:spcPct val="0"/>
                </a:spcAft>
                <a:defRPr/>
              </a:pPr>
              <a:t>29</a:t>
            </a:fld>
            <a:endParaRPr lang="ru-RU" sz="1800" kern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28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азвание 1">
            <a:extLst>
              <a:ext uri="{FF2B5EF4-FFF2-40B4-BE49-F238E27FC236}">
                <a16:creationId xmlns:a16="http://schemas.microsoft.com/office/drawing/2014/main" xmlns="" id="{9734DB4E-B438-4E45-BC60-4701946780D3}"/>
              </a:ext>
            </a:extLst>
          </p:cNvPr>
          <p:cNvSpPr txBox="1"/>
          <p:nvPr/>
        </p:nvSpPr>
        <p:spPr>
          <a:xfrm>
            <a:off x="1301480" y="185456"/>
            <a:ext cx="8244190" cy="36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Качество подготовки кадров: обманутые ожидания</a:t>
            </a:r>
            <a:endParaRPr dirty="0"/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xmlns="" id="{16FAB02A-C4C9-494B-9A46-3E29E4F4BFB6}"/>
              </a:ext>
            </a:extLst>
          </p:cNvPr>
          <p:cNvSpPr txBox="1"/>
          <p:nvPr/>
        </p:nvSpPr>
        <p:spPr>
          <a:xfrm>
            <a:off x="3657598" y="1071386"/>
            <a:ext cx="5772725" cy="412151"/>
          </a:xfrm>
          <a:prstGeom prst="rect">
            <a:avLst/>
          </a:prstGeom>
        </p:spPr>
        <p:txBody>
          <a:bodyPr vert="horz" wrap="square" lIns="0" tIns="14465" rIns="0" bIns="0" rtlCol="0">
            <a:spAutoFit/>
          </a:bodyPr>
          <a:lstStyle/>
          <a:p>
            <a:pPr marR="7956" algn="r">
              <a:lnSpc>
                <a:spcPts val="1828"/>
              </a:lnSpc>
              <a:spcBef>
                <a:spcPts val="114"/>
              </a:spcBef>
            </a:pPr>
            <a:r>
              <a:rPr sz="1595" b="1" spc="4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компаний </a:t>
            </a:r>
            <a:r>
              <a:rPr sz="1595" b="1" spc="63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не </a:t>
            </a:r>
            <a:r>
              <a:rPr sz="1595" b="1" spc="4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хватает </a:t>
            </a:r>
            <a:r>
              <a:rPr sz="1595" b="1" spc="34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квалифицированных</a:t>
            </a:r>
            <a:r>
              <a:rPr sz="1595" b="1" spc="-24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595" b="1" spc="17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работников</a:t>
            </a:r>
            <a:endParaRPr sz="1595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marR="5786" algn="r">
              <a:lnSpc>
                <a:spcPts val="1281"/>
              </a:lnSpc>
            </a:pP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РСПП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 2016</a:t>
            </a:r>
            <a:r>
              <a:rPr sz="1139" spc="-154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г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sz="1139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xmlns="" id="{A28366BD-0060-4733-B44B-621D0A1C439C}"/>
              </a:ext>
            </a:extLst>
          </p:cNvPr>
          <p:cNvSpPr txBox="1"/>
          <p:nvPr/>
        </p:nvSpPr>
        <p:spPr>
          <a:xfrm>
            <a:off x="3301724" y="2366631"/>
            <a:ext cx="6908734" cy="435362"/>
          </a:xfrm>
          <a:prstGeom prst="rect">
            <a:avLst/>
          </a:prstGeom>
        </p:spPr>
        <p:txBody>
          <a:bodyPr vert="horz" wrap="square" lIns="0" tIns="14465" rIns="0" bIns="0" rtlCol="0">
            <a:spAutoFit/>
          </a:bodyPr>
          <a:lstStyle/>
          <a:p>
            <a:pPr marR="5786" algn="r">
              <a:spcBef>
                <a:spcPts val="114"/>
              </a:spcBef>
            </a:pPr>
            <a:r>
              <a:rPr sz="1595" b="1" spc="63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место</a:t>
            </a:r>
            <a:r>
              <a:rPr sz="1595" b="1" spc="-34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595" b="1" spc="17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в</a:t>
            </a:r>
            <a:r>
              <a:rPr sz="1595" b="1" spc="-28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595" b="1" spc="68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мире</a:t>
            </a:r>
            <a:r>
              <a:rPr sz="1595" b="1" spc="-28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595" b="1" spc="23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по</a:t>
            </a:r>
            <a:r>
              <a:rPr sz="1595" b="1" spc="-28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595" b="1" spc="57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доступности</a:t>
            </a:r>
            <a:r>
              <a:rPr sz="1595" b="1" spc="-28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595" b="1" spc="34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квалифицированных</a:t>
            </a:r>
            <a:r>
              <a:rPr sz="1595" b="1" spc="-34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595" b="1" spc="17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работников</a:t>
            </a:r>
            <a:endParaRPr sz="1595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marR="18082" algn="r"/>
            <a:r>
              <a:rPr sz="1139" spc="-34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Global </a:t>
            </a:r>
            <a:r>
              <a:rPr sz="1139" spc="-6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Human </a:t>
            </a:r>
            <a:r>
              <a:rPr sz="1139" spc="-28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Capital, </a:t>
            </a:r>
            <a:r>
              <a:rPr sz="1139" spc="-63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2017</a:t>
            </a:r>
            <a:r>
              <a:rPr sz="1139" spc="-222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г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sz="1139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xmlns="" id="{A4812EC6-9839-4AB7-BFF5-1CD68068BF23}"/>
              </a:ext>
            </a:extLst>
          </p:cNvPr>
          <p:cNvSpPr txBox="1"/>
          <p:nvPr/>
        </p:nvSpPr>
        <p:spPr>
          <a:xfrm>
            <a:off x="3168138" y="2991998"/>
            <a:ext cx="6308370" cy="424975"/>
          </a:xfrm>
          <a:prstGeom prst="rect">
            <a:avLst/>
          </a:prstGeom>
        </p:spPr>
        <p:txBody>
          <a:bodyPr vert="horz" wrap="square" lIns="0" tIns="14465" rIns="0" bIns="0" rtlCol="0">
            <a:spAutoFit/>
          </a:bodyPr>
          <a:lstStyle/>
          <a:p>
            <a:pPr marR="8679" algn="r">
              <a:lnSpc>
                <a:spcPts val="1879"/>
              </a:lnSpc>
              <a:spcBef>
                <a:spcPts val="114"/>
              </a:spcBef>
            </a:pPr>
            <a:r>
              <a:rPr sz="1595" b="1" spc="17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работников </a:t>
            </a:r>
            <a:r>
              <a:rPr sz="1595" b="1" spc="46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заняты </a:t>
            </a:r>
            <a:r>
              <a:rPr sz="1595" b="1" spc="34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низкоквалифицированным</a:t>
            </a:r>
            <a:r>
              <a:rPr sz="1595" b="1" spc="-114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1595" b="1" spc="57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трудом</a:t>
            </a:r>
            <a:endParaRPr sz="1595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marR="5786" algn="r">
              <a:lnSpc>
                <a:spcPts val="1333"/>
              </a:lnSpc>
            </a:pPr>
            <a:r>
              <a:rPr sz="1139" spc="-13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BCG, </a:t>
            </a:r>
            <a:r>
              <a:rPr sz="1139" spc="-63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2017</a:t>
            </a:r>
            <a:r>
              <a:rPr sz="1139" spc="-9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г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sz="1139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xmlns="" id="{82CA8818-D242-4783-9D1D-0C2EE28A403E}"/>
              </a:ext>
            </a:extLst>
          </p:cNvPr>
          <p:cNvSpPr txBox="1"/>
          <p:nvPr/>
        </p:nvSpPr>
        <p:spPr>
          <a:xfrm>
            <a:off x="3048064" y="4339880"/>
            <a:ext cx="7995378" cy="424975"/>
          </a:xfrm>
          <a:prstGeom prst="rect">
            <a:avLst/>
          </a:prstGeom>
        </p:spPr>
        <p:txBody>
          <a:bodyPr vert="horz" wrap="square" lIns="0" tIns="14465" rIns="0" bIns="0" rtlCol="0">
            <a:spAutoFit/>
          </a:bodyPr>
          <a:lstStyle/>
          <a:p>
            <a:pPr marR="5786" algn="r">
              <a:lnSpc>
                <a:spcPts val="1879"/>
              </a:lnSpc>
              <a:spcBef>
                <a:spcPts val="114"/>
              </a:spcBef>
            </a:pPr>
            <a:r>
              <a:rPr lang="ru-RU" sz="1595" b="1" spc="17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выпускников СПО не трудоустраиваются по профессии (специальности)</a:t>
            </a:r>
            <a:endParaRPr sz="1595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R="31100" algn="r">
              <a:lnSpc>
                <a:spcPts val="1333"/>
              </a:lnSpc>
            </a:pPr>
            <a:r>
              <a:rPr lang="ru-RU" sz="1139" spc="-34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НАРК</a:t>
            </a:r>
            <a:r>
              <a:rPr sz="1139" spc="-85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 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2018</a:t>
            </a:r>
            <a:r>
              <a:rPr sz="1139" spc="-108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г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sz="1139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xmlns="" id="{65FFEE18-9EEB-4029-A922-19C1C0961E22}"/>
              </a:ext>
            </a:extLst>
          </p:cNvPr>
          <p:cNvSpPr txBox="1"/>
          <p:nvPr/>
        </p:nvSpPr>
        <p:spPr>
          <a:xfrm>
            <a:off x="3389809" y="3670530"/>
            <a:ext cx="8497388" cy="435362"/>
          </a:xfrm>
          <a:prstGeom prst="rect">
            <a:avLst/>
          </a:prstGeom>
        </p:spPr>
        <p:txBody>
          <a:bodyPr vert="horz" wrap="square" lIns="0" tIns="14465" rIns="0" bIns="0" rtlCol="0">
            <a:spAutoFit/>
          </a:bodyPr>
          <a:lstStyle/>
          <a:p>
            <a:pPr marR="5786" algn="r">
              <a:spcBef>
                <a:spcPts val="114"/>
              </a:spcBef>
            </a:pPr>
            <a:r>
              <a:rPr sz="1595" b="1" spc="4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работодателей</a:t>
            </a:r>
            <a:r>
              <a:rPr sz="1595" b="1" spc="-28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ru-RU" sz="1595" b="1" spc="17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считают недостаточной практическую подготовку выпускников</a:t>
            </a:r>
            <a:endParaRPr sz="1595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marR="18082" algn="r">
              <a:spcBef>
                <a:spcPts val="17"/>
              </a:spcBef>
            </a:pPr>
            <a:r>
              <a:rPr sz="1139" spc="-13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BCG, </a:t>
            </a:r>
            <a:r>
              <a:rPr sz="1139" spc="-63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2017</a:t>
            </a:r>
            <a:r>
              <a:rPr sz="1139" spc="-9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г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sz="1139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35" name="object 11">
            <a:extLst>
              <a:ext uri="{FF2B5EF4-FFF2-40B4-BE49-F238E27FC236}">
                <a16:creationId xmlns:a16="http://schemas.microsoft.com/office/drawing/2014/main" xmlns="" id="{4DFBD56A-1E96-43B7-81DE-DBD569774F75}"/>
              </a:ext>
            </a:extLst>
          </p:cNvPr>
          <p:cNvSpPr txBox="1"/>
          <p:nvPr/>
        </p:nvSpPr>
        <p:spPr>
          <a:xfrm>
            <a:off x="312155" y="2123834"/>
            <a:ext cx="1570320" cy="671159"/>
          </a:xfrm>
          <a:prstGeom prst="rect">
            <a:avLst/>
          </a:prstGeom>
        </p:spPr>
        <p:txBody>
          <a:bodyPr vert="horz" wrap="square" lIns="0" tIns="178639" rIns="0" bIns="0" rtlCol="0">
            <a:spAutoFit/>
          </a:bodyPr>
          <a:lstStyle/>
          <a:p>
            <a:pPr marL="695781">
              <a:spcBef>
                <a:spcPts val="1287"/>
              </a:spcBef>
            </a:pPr>
            <a:r>
              <a:rPr sz="3189" b="1" spc="-142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89</a:t>
            </a:r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xmlns="" id="{11E00BBB-EE54-4300-8052-ECFBB3E01070}"/>
              </a:ext>
            </a:extLst>
          </p:cNvPr>
          <p:cNvSpPr txBox="1"/>
          <p:nvPr/>
        </p:nvSpPr>
        <p:spPr>
          <a:xfrm>
            <a:off x="869505" y="4249235"/>
            <a:ext cx="1012350" cy="505382"/>
          </a:xfrm>
          <a:prstGeom prst="rect">
            <a:avLst/>
          </a:prstGeom>
        </p:spPr>
        <p:txBody>
          <a:bodyPr vert="horz" wrap="square" lIns="0" tIns="14465" rIns="0" bIns="0" rtlCol="0">
            <a:spAutoFit/>
          </a:bodyPr>
          <a:lstStyle/>
          <a:p>
            <a:pPr marL="14465">
              <a:spcBef>
                <a:spcPts val="114"/>
              </a:spcBef>
            </a:pPr>
            <a:r>
              <a:rPr lang="ru-RU" sz="3189" b="1" spc="-142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50</a:t>
            </a:r>
            <a:r>
              <a:rPr sz="3189" b="1" spc="-142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%</a:t>
            </a:r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xmlns="" id="{D1075F0C-5806-45C1-9B00-BD3AD52ABB32}"/>
              </a:ext>
            </a:extLst>
          </p:cNvPr>
          <p:cNvSpPr txBox="1"/>
          <p:nvPr/>
        </p:nvSpPr>
        <p:spPr>
          <a:xfrm>
            <a:off x="1031268" y="1630621"/>
            <a:ext cx="1174180" cy="505382"/>
          </a:xfrm>
          <a:prstGeom prst="rect">
            <a:avLst/>
          </a:prstGeom>
        </p:spPr>
        <p:txBody>
          <a:bodyPr vert="horz" wrap="square" lIns="0" tIns="14465" rIns="0" bIns="0" rtlCol="0">
            <a:spAutoFit/>
          </a:bodyPr>
          <a:lstStyle/>
          <a:p>
            <a:pPr marL="14465">
              <a:spcBef>
                <a:spcPts val="114"/>
              </a:spcBef>
            </a:pPr>
            <a:r>
              <a:rPr sz="3189" b="1" spc="-142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&gt;15</a:t>
            </a:r>
            <a:r>
              <a:rPr lang="ru-RU" sz="3189" b="1" spc="-142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ru-RU" sz="1595" b="1" spc="17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млн</a:t>
            </a:r>
            <a:endParaRPr sz="1595" dirty="0">
              <a:solidFill>
                <a:schemeClr val="accent5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xmlns="" id="{B50F6FBB-4430-429D-8AFC-E4D18076751A}"/>
              </a:ext>
            </a:extLst>
          </p:cNvPr>
          <p:cNvSpPr txBox="1"/>
          <p:nvPr/>
        </p:nvSpPr>
        <p:spPr>
          <a:xfrm>
            <a:off x="974209" y="3518336"/>
            <a:ext cx="828829" cy="505382"/>
          </a:xfrm>
          <a:prstGeom prst="rect">
            <a:avLst/>
          </a:prstGeom>
        </p:spPr>
        <p:txBody>
          <a:bodyPr vert="horz" wrap="square" lIns="0" tIns="14465" rIns="0" bIns="0" rtlCol="0">
            <a:spAutoFit/>
          </a:bodyPr>
          <a:lstStyle/>
          <a:p>
            <a:pPr marL="14465">
              <a:spcBef>
                <a:spcPts val="114"/>
              </a:spcBef>
            </a:pPr>
            <a:r>
              <a:rPr sz="3189" b="1" spc="-142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91%</a:t>
            </a:r>
          </a:p>
        </p:txBody>
      </p:sp>
      <p:sp>
        <p:nvSpPr>
          <p:cNvPr id="39" name="object 11">
            <a:extLst>
              <a:ext uri="{FF2B5EF4-FFF2-40B4-BE49-F238E27FC236}">
                <a16:creationId xmlns:a16="http://schemas.microsoft.com/office/drawing/2014/main" xmlns="" id="{A1BBE50B-7052-48F9-9EAA-9B45D6859D8A}"/>
              </a:ext>
            </a:extLst>
          </p:cNvPr>
          <p:cNvSpPr txBox="1"/>
          <p:nvPr/>
        </p:nvSpPr>
        <p:spPr>
          <a:xfrm>
            <a:off x="885634" y="747593"/>
            <a:ext cx="1174180" cy="671159"/>
          </a:xfrm>
          <a:prstGeom prst="rect">
            <a:avLst/>
          </a:prstGeom>
        </p:spPr>
        <p:txBody>
          <a:bodyPr vert="horz" wrap="square" lIns="0" tIns="178639" rIns="0" bIns="0" rtlCol="0">
            <a:spAutoFit/>
          </a:bodyPr>
          <a:lstStyle/>
          <a:p>
            <a:pPr marL="14465">
              <a:spcBef>
                <a:spcPts val="1407"/>
              </a:spcBef>
            </a:pPr>
            <a:r>
              <a:rPr sz="3189" b="1" spc="-142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59</a:t>
            </a:r>
            <a:r>
              <a:rPr lang="ru-RU" sz="3189" b="1" spc="-142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sz="3189" b="1" spc="-142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%</a:t>
            </a:r>
            <a:endParaRPr sz="3189" dirty="0">
              <a:solidFill>
                <a:schemeClr val="accent5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xmlns="" id="{4CA72B72-A782-4B08-9CF6-280D7CCDA8C5}"/>
              </a:ext>
            </a:extLst>
          </p:cNvPr>
          <p:cNvSpPr txBox="1"/>
          <p:nvPr/>
        </p:nvSpPr>
        <p:spPr>
          <a:xfrm>
            <a:off x="869504" y="2705095"/>
            <a:ext cx="1289915" cy="671159"/>
          </a:xfrm>
          <a:prstGeom prst="rect">
            <a:avLst/>
          </a:prstGeom>
        </p:spPr>
        <p:txBody>
          <a:bodyPr vert="horz" wrap="square" lIns="0" tIns="178639" rIns="0" bIns="0" rtlCol="0">
            <a:spAutoFit/>
          </a:bodyPr>
          <a:lstStyle/>
          <a:p>
            <a:pPr marL="191665">
              <a:spcBef>
                <a:spcPts val="2181"/>
              </a:spcBef>
            </a:pPr>
            <a:r>
              <a:rPr sz="3189" b="1" spc="-142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&gt;35%</a:t>
            </a: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7CD539D6-70B1-41C2-BA2C-7D79DA6EAAD0}"/>
              </a:ext>
            </a:extLst>
          </p:cNvPr>
          <p:cNvSpPr txBox="1"/>
          <p:nvPr/>
        </p:nvSpPr>
        <p:spPr>
          <a:xfrm>
            <a:off x="569031" y="4846262"/>
            <a:ext cx="1566176" cy="505382"/>
          </a:xfrm>
          <a:prstGeom prst="rect">
            <a:avLst/>
          </a:prstGeom>
        </p:spPr>
        <p:txBody>
          <a:bodyPr vert="horz" wrap="square" lIns="0" tIns="14465" rIns="0" bIns="0" rtlCol="0">
            <a:spAutoFit/>
          </a:bodyPr>
          <a:lstStyle/>
          <a:p>
            <a:pPr marL="14465">
              <a:spcBef>
                <a:spcPts val="114"/>
              </a:spcBef>
            </a:pPr>
            <a:r>
              <a:rPr lang="ru-RU" sz="3189" b="1" spc="-142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25%</a:t>
            </a:r>
            <a:endParaRPr lang="ru-RU" sz="1196" b="1" spc="17" dirty="0">
              <a:solidFill>
                <a:schemeClr val="accent5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xmlns="" id="{816A48EC-084A-4E86-95CE-C0E8D7A1D807}"/>
              </a:ext>
            </a:extLst>
          </p:cNvPr>
          <p:cNvSpPr txBox="1"/>
          <p:nvPr/>
        </p:nvSpPr>
        <p:spPr>
          <a:xfrm>
            <a:off x="1950482" y="4977861"/>
            <a:ext cx="8809887" cy="435362"/>
          </a:xfrm>
          <a:prstGeom prst="rect">
            <a:avLst/>
          </a:prstGeom>
        </p:spPr>
        <p:txBody>
          <a:bodyPr vert="horz" wrap="square" lIns="0" tIns="14465" rIns="0" bIns="0" rtlCol="0">
            <a:spAutoFit/>
          </a:bodyPr>
          <a:lstStyle/>
          <a:p>
            <a:pPr marR="5786" algn="r">
              <a:spcBef>
                <a:spcPts val="114"/>
              </a:spcBef>
            </a:pPr>
            <a:r>
              <a:rPr lang="ru-RU" sz="1595" b="1" spc="63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заняты в профессиях, не требующих длительного срока обучения </a:t>
            </a:r>
            <a:endParaRPr sz="1595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marR="18082" algn="r"/>
            <a:r>
              <a:rPr lang="en-US" sz="1139" spc="-34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BCG</a:t>
            </a:r>
            <a:r>
              <a:rPr sz="1139" spc="-28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 </a:t>
            </a:r>
            <a:r>
              <a:rPr sz="1139" spc="-63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201</a:t>
            </a:r>
            <a:r>
              <a:rPr lang="ru-RU" sz="1139" spc="-222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9    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г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sz="1139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xmlns="" id="{A227CA3C-AE6A-4957-8F88-4899BBD5668A}"/>
              </a:ext>
            </a:extLst>
          </p:cNvPr>
          <p:cNvSpPr txBox="1"/>
          <p:nvPr/>
        </p:nvSpPr>
        <p:spPr>
          <a:xfrm>
            <a:off x="2306697" y="1809557"/>
            <a:ext cx="6181521" cy="412151"/>
          </a:xfrm>
          <a:prstGeom prst="rect">
            <a:avLst/>
          </a:prstGeom>
        </p:spPr>
        <p:txBody>
          <a:bodyPr vert="horz" wrap="square" lIns="0" tIns="14465" rIns="0" bIns="0" rtlCol="0">
            <a:spAutoFit/>
          </a:bodyPr>
          <a:lstStyle/>
          <a:p>
            <a:pPr marR="7956" algn="r">
              <a:lnSpc>
                <a:spcPts val="1828"/>
              </a:lnSpc>
              <a:spcBef>
                <a:spcPts val="114"/>
              </a:spcBef>
            </a:pPr>
            <a:r>
              <a:rPr lang="ru-RU" sz="1595" b="1" spc="4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работников заняты в неформальном секторе</a:t>
            </a:r>
            <a:endParaRPr sz="1595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marR="5786" algn="r">
              <a:lnSpc>
                <a:spcPts val="1281"/>
              </a:lnSpc>
            </a:pPr>
            <a:r>
              <a:rPr lang="ru-RU"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Росстат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 2016</a:t>
            </a:r>
            <a:r>
              <a:rPr sz="1139" spc="-154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г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sz="1139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xmlns="" id="{D32601C4-0739-4B92-AF8E-235A33D55F51}"/>
              </a:ext>
            </a:extLst>
          </p:cNvPr>
          <p:cNvSpPr txBox="1"/>
          <p:nvPr/>
        </p:nvSpPr>
        <p:spPr>
          <a:xfrm>
            <a:off x="3666838" y="5730622"/>
            <a:ext cx="5278582" cy="435362"/>
          </a:xfrm>
          <a:prstGeom prst="rect">
            <a:avLst/>
          </a:prstGeom>
        </p:spPr>
        <p:txBody>
          <a:bodyPr vert="horz" wrap="square" lIns="0" tIns="14465" rIns="0" bIns="0" rtlCol="0">
            <a:spAutoFit/>
          </a:bodyPr>
          <a:lstStyle/>
          <a:p>
            <a:pPr marR="5786" algn="r">
              <a:spcBef>
                <a:spcPts val="114"/>
              </a:spcBef>
            </a:pPr>
            <a:r>
              <a:rPr lang="ru-RU" sz="1595" b="1" spc="63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работников находятся в квалификационной яме</a:t>
            </a:r>
            <a:endParaRPr sz="1595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marR="18082" algn="r"/>
            <a:r>
              <a:rPr lang="en-US" sz="1139" spc="-34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BCG</a:t>
            </a:r>
            <a:r>
              <a:rPr sz="1139" spc="-28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 </a:t>
            </a:r>
            <a:r>
              <a:rPr sz="1139" spc="-63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201</a:t>
            </a:r>
            <a:r>
              <a:rPr lang="ru-RU" sz="1139" spc="-222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9    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г</a:t>
            </a:r>
            <a:r>
              <a:rPr sz="1139" spc="-5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sz="1139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xmlns="" id="{5CA57C4F-D3B9-4899-B948-7F4E28998227}"/>
              </a:ext>
            </a:extLst>
          </p:cNvPr>
          <p:cNvSpPr txBox="1"/>
          <p:nvPr/>
        </p:nvSpPr>
        <p:spPr>
          <a:xfrm>
            <a:off x="619827" y="5515895"/>
            <a:ext cx="1566176" cy="505382"/>
          </a:xfrm>
          <a:prstGeom prst="rect">
            <a:avLst/>
          </a:prstGeom>
        </p:spPr>
        <p:txBody>
          <a:bodyPr vert="horz" wrap="square" lIns="0" tIns="14465" rIns="0" bIns="0" rtlCol="0">
            <a:spAutoFit/>
          </a:bodyPr>
          <a:lstStyle/>
          <a:p>
            <a:pPr marL="14465">
              <a:spcBef>
                <a:spcPts val="114"/>
              </a:spcBef>
            </a:pPr>
            <a:r>
              <a:rPr lang="ru-RU" sz="3189" b="1" spc="-142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34 </a:t>
            </a:r>
            <a:r>
              <a:rPr lang="ru-RU" sz="1800" b="1" spc="-142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млн</a:t>
            </a:r>
            <a:endParaRPr lang="ru-RU" sz="1800" b="1" spc="17" dirty="0">
              <a:solidFill>
                <a:schemeClr val="accent5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8217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2">
            <a:extLst>
              <a:ext uri="{FF2B5EF4-FFF2-40B4-BE49-F238E27FC236}">
                <a16:creationId xmlns="" xmlns:a16="http://schemas.microsoft.com/office/drawing/2014/main" id="{5B104892-05FB-45B9-B135-831F8E6A7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" y="0"/>
            <a:ext cx="1217612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5"/>
          <p:cNvSpPr txBox="1">
            <a:spLocks/>
          </p:cNvSpPr>
          <p:nvPr/>
        </p:nvSpPr>
        <p:spPr>
          <a:xfrm>
            <a:off x="8726857" y="6354532"/>
            <a:ext cx="2840070" cy="364898"/>
          </a:xfrm>
          <a:prstGeom prst="rect">
            <a:avLst/>
          </a:prstGeom>
        </p:spPr>
        <p:txBody>
          <a:bodyPr anchor="ctr"/>
          <a:lstStyle/>
          <a:p>
            <a:pPr algn="r" defTabSz="1218529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399" dirty="0">
              <a:solidFill>
                <a:prstClr val="black">
                  <a:lumMod val="65000"/>
                  <a:lumOff val="35000"/>
                </a:prst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59F62B4-6251-4EFD-84D5-FC06B1FD3643}"/>
              </a:ext>
            </a:extLst>
          </p:cNvPr>
          <p:cNvSpPr txBox="1"/>
          <p:nvPr/>
        </p:nvSpPr>
        <p:spPr>
          <a:xfrm>
            <a:off x="152241" y="124356"/>
            <a:ext cx="10766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</a:t>
            </a:r>
          </a:p>
        </p:txBody>
      </p:sp>
      <p:sp>
        <p:nvSpPr>
          <p:cNvPr id="13" name="Прямоугольник: скругленные углы 1">
            <a:extLst>
              <a:ext uri="{FF2B5EF4-FFF2-40B4-BE49-F238E27FC236}">
                <a16:creationId xmlns="" xmlns:a16="http://schemas.microsoft.com/office/drawing/2014/main" id="{C4023202-2907-4A79-8A2E-23701CCB1E52}"/>
              </a:ext>
            </a:extLst>
          </p:cNvPr>
          <p:cNvSpPr/>
          <p:nvPr/>
        </p:nvSpPr>
        <p:spPr>
          <a:xfrm>
            <a:off x="548746" y="795931"/>
            <a:ext cx="8821122" cy="84202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774"/>
            <a:r>
              <a:rPr lang="ru-RU" sz="2000" b="1" dirty="0">
                <a:solidFill>
                  <a:srgbClr val="002060"/>
                </a:solidFill>
                <a:latin typeface="Calibri"/>
              </a:rPr>
              <a:t>Реестр сведений о проведении независимой оценки квалификации </a:t>
            </a:r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="" xmlns:a16="http://schemas.microsoft.com/office/drawing/2014/main" id="{0FA03984-2FD1-419F-B196-A55DDF8F3957}"/>
              </a:ext>
            </a:extLst>
          </p:cNvPr>
          <p:cNvSpPr/>
          <p:nvPr/>
        </p:nvSpPr>
        <p:spPr>
          <a:xfrm>
            <a:off x="9455842" y="794335"/>
            <a:ext cx="2597918" cy="84202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774"/>
            <a:r>
              <a:rPr lang="en-US" sz="2000" b="1" dirty="0">
                <a:solidFill>
                  <a:srgbClr val="002060"/>
                </a:solidFill>
                <a:latin typeface="Calibri"/>
              </a:rPr>
              <a:t>https://nok-nark.ru</a:t>
            </a:r>
            <a:endParaRPr lang="ru-RU" sz="20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" name="Прямоугольник: скругленные углы 1">
            <a:extLst>
              <a:ext uri="{FF2B5EF4-FFF2-40B4-BE49-F238E27FC236}">
                <a16:creationId xmlns="" xmlns:a16="http://schemas.microsoft.com/office/drawing/2014/main" id="{CF9A723D-E78B-41B1-94FC-B115733D7E7F}"/>
              </a:ext>
            </a:extLst>
          </p:cNvPr>
          <p:cNvSpPr/>
          <p:nvPr/>
        </p:nvSpPr>
        <p:spPr>
          <a:xfrm>
            <a:off x="555012" y="3029059"/>
            <a:ext cx="8826671" cy="785658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774"/>
            <a:r>
              <a:rPr lang="ru-RU" sz="1600" dirty="0">
                <a:solidFill>
                  <a:srgbClr val="002060"/>
                </a:solidFill>
                <a:latin typeface="Calibri"/>
              </a:rPr>
              <a:t>Программно-методический комплекс </a:t>
            </a:r>
            <a:r>
              <a:rPr lang="ru-RU" altLang="ru-RU" sz="1600" dirty="0">
                <a:solidFill>
                  <a:srgbClr val="002060"/>
                </a:solidFill>
                <a:latin typeface="Calibri"/>
              </a:rPr>
              <a:t>«Оценка квалификаций» (разработка оценочных средств)</a:t>
            </a:r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="" xmlns:a16="http://schemas.microsoft.com/office/drawing/2014/main" id="{036688EE-7C19-4EA4-A5AD-88D8F908BABC}"/>
              </a:ext>
            </a:extLst>
          </p:cNvPr>
          <p:cNvSpPr/>
          <p:nvPr/>
        </p:nvSpPr>
        <p:spPr>
          <a:xfrm>
            <a:off x="9462194" y="3029060"/>
            <a:ext cx="2603426" cy="78565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774"/>
            <a:r>
              <a:rPr lang="en-US" sz="1600" dirty="0">
                <a:solidFill>
                  <a:srgbClr val="002060"/>
                </a:solidFill>
                <a:latin typeface="Calibri"/>
              </a:rPr>
              <a:t>http://kos-nark.ru</a:t>
            </a:r>
            <a:endParaRPr 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" name="Прямоугольник: скругленные углы 1">
            <a:extLst>
              <a:ext uri="{FF2B5EF4-FFF2-40B4-BE49-F238E27FC236}">
                <a16:creationId xmlns="" xmlns:a16="http://schemas.microsoft.com/office/drawing/2014/main" id="{D5D00443-A673-47B4-9E2A-AFF497E7704B}"/>
              </a:ext>
            </a:extLst>
          </p:cNvPr>
          <p:cNvSpPr/>
          <p:nvPr/>
        </p:nvSpPr>
        <p:spPr>
          <a:xfrm>
            <a:off x="552745" y="5505530"/>
            <a:ext cx="8817123" cy="82815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774"/>
            <a:r>
              <a:rPr lang="ru-RU" sz="1600" dirty="0">
                <a:solidFill>
                  <a:srgbClr val="002060"/>
                </a:solidFill>
                <a:latin typeface="Calibri"/>
              </a:rPr>
              <a:t>Сайты Национального совета, НАРК, СПК, ЦОК</a:t>
            </a:r>
            <a:endParaRPr lang="ru-RU" alt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9" name="Прямоугольник: скругленные углы 1">
            <a:extLst>
              <a:ext uri="{FF2B5EF4-FFF2-40B4-BE49-F238E27FC236}">
                <a16:creationId xmlns="" xmlns:a16="http://schemas.microsoft.com/office/drawing/2014/main" id="{9CA230EF-C94F-40C9-8D8E-F003528AA19E}"/>
              </a:ext>
            </a:extLst>
          </p:cNvPr>
          <p:cNvSpPr/>
          <p:nvPr/>
        </p:nvSpPr>
        <p:spPr>
          <a:xfrm>
            <a:off x="551520" y="2326636"/>
            <a:ext cx="8823896" cy="61163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774"/>
            <a:r>
              <a:rPr lang="ru-RU" sz="1600" dirty="0">
                <a:solidFill>
                  <a:srgbClr val="002060"/>
                </a:solidFill>
                <a:latin typeface="Calibri"/>
              </a:rPr>
              <a:t>Программно-методический комплекс для разработки профессиональных стандартов и квалификаций</a:t>
            </a:r>
            <a:endParaRPr lang="ru-RU" alt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0" name="Прямоугольник: скругленные углы 1">
            <a:extLst>
              <a:ext uri="{FF2B5EF4-FFF2-40B4-BE49-F238E27FC236}">
                <a16:creationId xmlns="" xmlns:a16="http://schemas.microsoft.com/office/drawing/2014/main" id="{BF1653B2-6B8C-4BCA-87B2-16819446AE57}"/>
              </a:ext>
            </a:extLst>
          </p:cNvPr>
          <p:cNvSpPr/>
          <p:nvPr/>
        </p:nvSpPr>
        <p:spPr>
          <a:xfrm>
            <a:off x="9462194" y="2314483"/>
            <a:ext cx="2597918" cy="62379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774"/>
            <a:r>
              <a:rPr lang="en-US" sz="1600" dirty="0">
                <a:solidFill>
                  <a:srgbClr val="002060"/>
                </a:solidFill>
                <a:latin typeface="Calibri"/>
              </a:rPr>
              <a:t>http://skills-nark.ru</a:t>
            </a:r>
            <a:endParaRPr 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1" name="Прямоугольник: скругленные углы 1">
            <a:extLst>
              <a:ext uri="{FF2B5EF4-FFF2-40B4-BE49-F238E27FC236}">
                <a16:creationId xmlns="" xmlns:a16="http://schemas.microsoft.com/office/drawing/2014/main" id="{87727CD4-A781-4F35-BF63-9BF4435BBC26}"/>
              </a:ext>
            </a:extLst>
          </p:cNvPr>
          <p:cNvSpPr/>
          <p:nvPr/>
        </p:nvSpPr>
        <p:spPr>
          <a:xfrm>
            <a:off x="554096" y="4537345"/>
            <a:ext cx="8826738" cy="41250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774"/>
            <a:r>
              <a:rPr lang="ru-RU" altLang="ru-RU" sz="1600" dirty="0">
                <a:solidFill>
                  <a:srgbClr val="002060"/>
                </a:solidFill>
                <a:latin typeface="Calibri"/>
              </a:rPr>
              <a:t>Коммуникационный портал для взаимодействия с партнерами в регионах</a:t>
            </a:r>
          </a:p>
        </p:txBody>
      </p:sp>
      <p:sp>
        <p:nvSpPr>
          <p:cNvPr id="22" name="Прямоугольник: скругленные углы 1">
            <a:extLst>
              <a:ext uri="{FF2B5EF4-FFF2-40B4-BE49-F238E27FC236}">
                <a16:creationId xmlns="" xmlns:a16="http://schemas.microsoft.com/office/drawing/2014/main" id="{6DC83D9E-88CA-4390-B764-9CB4A43FD150}"/>
              </a:ext>
            </a:extLst>
          </p:cNvPr>
          <p:cNvSpPr/>
          <p:nvPr/>
        </p:nvSpPr>
        <p:spPr>
          <a:xfrm>
            <a:off x="9455843" y="4521348"/>
            <a:ext cx="2604269" cy="44449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1087774"/>
            <a:r>
              <a:rPr lang="en-US" sz="1600" dirty="0">
                <a:solidFill>
                  <a:srgbClr val="002060"/>
                </a:solidFill>
                <a:latin typeface="Calibri"/>
              </a:rPr>
              <a:t>http://regions.nark.ru</a:t>
            </a:r>
            <a:endParaRPr 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5" name="Прямоугольник: скругленные углы 1">
            <a:extLst>
              <a:ext uri="{FF2B5EF4-FFF2-40B4-BE49-F238E27FC236}">
                <a16:creationId xmlns="" xmlns:a16="http://schemas.microsoft.com/office/drawing/2014/main" id="{DB76C6B0-F520-45D7-AE57-DC788684641F}"/>
              </a:ext>
            </a:extLst>
          </p:cNvPr>
          <p:cNvSpPr/>
          <p:nvPr/>
        </p:nvSpPr>
        <p:spPr>
          <a:xfrm>
            <a:off x="9458227" y="5524334"/>
            <a:ext cx="2601883" cy="80934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774"/>
            <a:endParaRPr lang="en-US" sz="1600" dirty="0">
              <a:solidFill>
                <a:srgbClr val="002060"/>
              </a:solidFill>
              <a:latin typeface="Calibri"/>
            </a:endParaRPr>
          </a:p>
          <a:p>
            <a:pPr algn="ctr" defTabSz="1087774"/>
            <a:r>
              <a:rPr lang="en-US" sz="1600" dirty="0">
                <a:solidFill>
                  <a:srgbClr val="002060"/>
                </a:solidFill>
                <a:latin typeface="Calibri"/>
              </a:rPr>
              <a:t>http://nark.ru</a:t>
            </a:r>
            <a:endParaRPr lang="ru-RU" sz="1600" dirty="0">
              <a:solidFill>
                <a:srgbClr val="002060"/>
              </a:solidFill>
              <a:latin typeface="Calibri"/>
            </a:endParaRPr>
          </a:p>
          <a:p>
            <a:pPr algn="ctr" defTabSz="1087774"/>
            <a:r>
              <a:rPr lang="en-US" sz="1600" dirty="0">
                <a:solidFill>
                  <a:srgbClr val="002060"/>
                </a:solidFill>
              </a:rPr>
              <a:t>http://nspkrf.ru</a:t>
            </a:r>
            <a:endParaRPr lang="ru-RU" sz="1600" dirty="0">
              <a:solidFill>
                <a:srgbClr val="002060"/>
              </a:solidFill>
            </a:endParaRPr>
          </a:p>
          <a:p>
            <a:pPr algn="ctr" defTabSz="1087774"/>
            <a:endParaRPr 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4B6084CA-3116-4083-AF76-F416A854239B}"/>
              </a:ext>
            </a:extLst>
          </p:cNvPr>
          <p:cNvSpPr/>
          <p:nvPr/>
        </p:nvSpPr>
        <p:spPr>
          <a:xfrm>
            <a:off x="9457941" y="3920535"/>
            <a:ext cx="2602170" cy="51983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002060"/>
                </a:solidFill>
              </a:rPr>
              <a:t>http://spravochnik.rosmintrud.ru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0C573AD-FEBA-4149-9B7E-1F1E92D79875}"/>
              </a:ext>
            </a:extLst>
          </p:cNvPr>
          <p:cNvSpPr/>
          <p:nvPr/>
        </p:nvSpPr>
        <p:spPr>
          <a:xfrm>
            <a:off x="552745" y="3901624"/>
            <a:ext cx="8829449" cy="53801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Государственный информационный ресурс «Справочник профессий»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62F2E53B-1066-4217-8629-99AF690C33FB}"/>
              </a:ext>
            </a:extLst>
          </p:cNvPr>
          <p:cNvSpPr/>
          <p:nvPr/>
        </p:nvSpPr>
        <p:spPr>
          <a:xfrm>
            <a:off x="548746" y="1716541"/>
            <a:ext cx="8821161" cy="53801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Программно-аппаратный комплекс «Профессиональные стандарты»</a:t>
            </a:r>
          </a:p>
        </p:txBody>
      </p:sp>
      <p:sp>
        <p:nvSpPr>
          <p:cNvPr id="38" name="Прямоугольник: скругленные углы 1">
            <a:extLst>
              <a:ext uri="{FF2B5EF4-FFF2-40B4-BE49-F238E27FC236}">
                <a16:creationId xmlns="" xmlns:a16="http://schemas.microsoft.com/office/drawing/2014/main" id="{B106DFAE-25CA-4944-A646-C2D48290B1B9}"/>
              </a:ext>
            </a:extLst>
          </p:cNvPr>
          <p:cNvSpPr/>
          <p:nvPr/>
        </p:nvSpPr>
        <p:spPr>
          <a:xfrm>
            <a:off x="9459434" y="1706458"/>
            <a:ext cx="2600677" cy="51983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rgbClr val="002060"/>
                </a:solidFill>
              </a:rPr>
              <a:t>http://profstandart.rosmintrud.ru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: скругленные углы 1">
            <a:extLst>
              <a:ext uri="{FF2B5EF4-FFF2-40B4-BE49-F238E27FC236}">
                <a16:creationId xmlns="" xmlns:a16="http://schemas.microsoft.com/office/drawing/2014/main" id="{4F51E83F-E9B7-4021-BC4C-86CD8FEAD8D0}"/>
              </a:ext>
            </a:extLst>
          </p:cNvPr>
          <p:cNvSpPr/>
          <p:nvPr/>
        </p:nvSpPr>
        <p:spPr>
          <a:xfrm>
            <a:off x="548746" y="5036756"/>
            <a:ext cx="8826671" cy="364898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774"/>
            <a:r>
              <a:rPr lang="ru-RU" sz="1600" dirty="0">
                <a:solidFill>
                  <a:srgbClr val="002060"/>
                </a:solidFill>
              </a:rPr>
              <a:t>Информационно-аналитическая платформа «Опросы» (мониторинг развития профессий) </a:t>
            </a:r>
            <a:endParaRPr lang="ru-RU" altLang="ru-RU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2" name="Прямоугольник: скругленные углы 1">
            <a:extLst>
              <a:ext uri="{FF2B5EF4-FFF2-40B4-BE49-F238E27FC236}">
                <a16:creationId xmlns="" xmlns:a16="http://schemas.microsoft.com/office/drawing/2014/main" id="{39EF7DA1-801F-47CE-876D-93F5FEB00874}"/>
              </a:ext>
            </a:extLst>
          </p:cNvPr>
          <p:cNvSpPr/>
          <p:nvPr/>
        </p:nvSpPr>
        <p:spPr>
          <a:xfrm>
            <a:off x="9455843" y="5047855"/>
            <a:ext cx="2604269" cy="35683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87774"/>
            <a:r>
              <a:rPr lang="en-US" sz="1400" dirty="0">
                <a:solidFill>
                  <a:srgbClr val="002060"/>
                </a:solidFill>
              </a:rPr>
              <a:t>http://opros.rosmintrud.ru</a:t>
            </a:r>
            <a:endParaRPr lang="ru-RU" sz="14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EF7DF49-0CD3-E547-8670-99A6A1189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131" y="3573190"/>
            <a:ext cx="1338169" cy="1339564"/>
          </a:xfrm>
          <a:prstGeom prst="rect">
            <a:avLst/>
          </a:prstGeom>
        </p:spPr>
      </p:pic>
      <p:pic>
        <p:nvPicPr>
          <p:cNvPr id="1026" name="Picture 2" descr="http://opros-nark.ru/upload/surveys/54646/images/4a29.png">
            <a:extLst>
              <a:ext uri="{FF2B5EF4-FFF2-40B4-BE49-F238E27FC236}">
                <a16:creationId xmlns="" xmlns:a16="http://schemas.microsoft.com/office/drawing/2014/main" id="{6E5C7AC1-DD2B-4878-AC9B-8107AF4D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32" y="1200716"/>
            <a:ext cx="1536668" cy="66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pros-nark.ru/upload/surveys/54646/images/big-150979-1.jpg">
            <a:extLst>
              <a:ext uri="{FF2B5EF4-FFF2-40B4-BE49-F238E27FC236}">
                <a16:creationId xmlns="" xmlns:a16="http://schemas.microsoft.com/office/drawing/2014/main" id="{30E84EC6-706B-417E-A430-81AD3A6E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28" y="1288577"/>
            <a:ext cx="1971428" cy="5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pros-nark.ru/upload/surveys/1000/images/fnpremblem19.jpg">
            <a:extLst>
              <a:ext uri="{FF2B5EF4-FFF2-40B4-BE49-F238E27FC236}">
                <a16:creationId xmlns="" xmlns:a16="http://schemas.microsoft.com/office/drawing/2014/main" id="{DD653F2E-ECE1-4125-A258-DC57B7A3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12" y="2024242"/>
            <a:ext cx="724645" cy="72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pros-nark.ru/upload/surveys/1000/images/LogoRSPPrusRedrawDyor.svg.png">
            <a:extLst>
              <a:ext uri="{FF2B5EF4-FFF2-40B4-BE49-F238E27FC236}">
                <a16:creationId xmlns="" xmlns:a16="http://schemas.microsoft.com/office/drawing/2014/main" id="{FA8AF688-9C11-4E03-A4E7-97EBABEDD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37" y="1977726"/>
            <a:ext cx="1349405" cy="9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opros-nark.ru/upload/surveys/1000/images/thumb_2358_856_0_0_0_auto(2).jpg">
            <a:extLst>
              <a:ext uri="{FF2B5EF4-FFF2-40B4-BE49-F238E27FC236}">
                <a16:creationId xmlns="" xmlns:a16="http://schemas.microsoft.com/office/drawing/2014/main" id="{7AE49A25-CD37-435C-83DB-CE8F6ADB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81" y="1240824"/>
            <a:ext cx="1767745" cy="6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opros-nark.ru/upload/surveys/1000/images/logo%20(16).png">
            <a:extLst>
              <a:ext uri="{FF2B5EF4-FFF2-40B4-BE49-F238E27FC236}">
                <a16:creationId xmlns="" xmlns:a16="http://schemas.microsoft.com/office/drawing/2014/main" id="{DF737BAB-E585-46E9-932A-CBB84B23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48" y="2024243"/>
            <a:ext cx="1338169" cy="7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ÐÐ¦ÐÐÐ">
            <a:extLst>
              <a:ext uri="{FF2B5EF4-FFF2-40B4-BE49-F238E27FC236}">
                <a16:creationId xmlns="" xmlns:a16="http://schemas.microsoft.com/office/drawing/2014/main" id="{55CFB422-6A8A-40F3-B226-E8CE0750F6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37316" y="3453072"/>
            <a:ext cx="155620" cy="15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0" name="Picture 16" descr="ÐÐ°ÑÑÐ¸Ð½ÐºÐ¸ Ð¿Ð¾ Ð·Ð°Ð¿ÑÐ¾ÑÑ Ð²ÑÐ¸Ð¾Ð¼">
            <a:extLst>
              <a:ext uri="{FF2B5EF4-FFF2-40B4-BE49-F238E27FC236}">
                <a16:creationId xmlns="" xmlns:a16="http://schemas.microsoft.com/office/drawing/2014/main" id="{F98A012D-B38A-4353-8006-1EADAAA8A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21" y="1995007"/>
            <a:ext cx="904620" cy="7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BEA9AF-CFF2-B242-AEA1-68D6E2F917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7530" y="3751476"/>
            <a:ext cx="1270896" cy="8178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8E8C07-9FDD-D647-ADD9-863518864A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1258" y="3809854"/>
            <a:ext cx="1885609" cy="701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07FF1E3-61AC-4DFC-8A52-604ACBD8B734}"/>
              </a:ext>
            </a:extLst>
          </p:cNvPr>
          <p:cNvSpPr txBox="1"/>
          <p:nvPr/>
        </p:nvSpPr>
        <p:spPr>
          <a:xfrm>
            <a:off x="6607132" y="4874929"/>
            <a:ext cx="5518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В 2018-2019 гг. в мониторинге приняли участие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+mn-cs"/>
              </a:rPr>
              <a:t>более 25 тыс. работодателей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28F44F-3A5A-47F2-8BA5-E8EA86B3D856}"/>
              </a:ext>
            </a:extLst>
          </p:cNvPr>
          <p:cNvSpPr txBox="1"/>
          <p:nvPr/>
        </p:nvSpPr>
        <p:spPr>
          <a:xfrm>
            <a:off x="1205532" y="254104"/>
            <a:ext cx="855804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5000"/>
              </a:lnSpc>
              <a:defRPr/>
            </a:pPr>
            <a:r>
              <a:rPr lang="ru-RU" sz="1500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Мониторинг рынка труда: единый инструментарий</a:t>
            </a:r>
            <a:endParaRPr lang="en-GB" sz="1500" cap="all" dirty="0">
              <a:solidFill>
                <a:srgbClr val="53535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="" xmlns:a16="http://schemas.microsoft.com/office/drawing/2014/main" id="{D0981355-0A1F-4AF3-AC09-E7798AE0BE4D}"/>
              </a:ext>
            </a:extLst>
          </p:cNvPr>
          <p:cNvSpPr txBox="1"/>
          <p:nvPr/>
        </p:nvSpPr>
        <p:spPr>
          <a:xfrm>
            <a:off x="7346984" y="802140"/>
            <a:ext cx="37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Партнеры мониторинга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="" xmlns:a16="http://schemas.microsoft.com/office/drawing/2014/main" id="{AC93431D-B4BD-42B1-8420-121F0794971A}"/>
              </a:ext>
            </a:extLst>
          </p:cNvPr>
          <p:cNvSpPr txBox="1"/>
          <p:nvPr/>
        </p:nvSpPr>
        <p:spPr>
          <a:xfrm>
            <a:off x="7346984" y="3291497"/>
            <a:ext cx="3870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Советы по профессиональным квалификациям</a:t>
            </a:r>
          </a:p>
          <a:p>
            <a:r>
              <a:rPr lang="ru-RU" sz="1400" b="1" dirty="0"/>
              <a:t>Регионы:</a:t>
            </a:r>
            <a:endParaRPr lang="ru-RU" b="1" dirty="0"/>
          </a:p>
        </p:txBody>
      </p:sp>
      <p:sp>
        <p:nvSpPr>
          <p:cNvPr id="19" name="TextBox 22">
            <a:extLst>
              <a:ext uri="{FF2B5EF4-FFF2-40B4-BE49-F238E27FC236}">
                <a16:creationId xmlns="" xmlns:a16="http://schemas.microsoft.com/office/drawing/2014/main" id="{6D42C6BC-B551-4203-92FA-A3BB9FB9941F}"/>
              </a:ext>
            </a:extLst>
          </p:cNvPr>
          <p:cNvSpPr txBox="1"/>
          <p:nvPr/>
        </p:nvSpPr>
        <p:spPr>
          <a:xfrm>
            <a:off x="7470236" y="2973883"/>
            <a:ext cx="37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Участники мониторинга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C28ED32-4EE4-4213-8AFF-D934D35E1FFD}"/>
              </a:ext>
            </a:extLst>
          </p:cNvPr>
          <p:cNvSpPr/>
          <p:nvPr/>
        </p:nvSpPr>
        <p:spPr>
          <a:xfrm>
            <a:off x="275191" y="749969"/>
            <a:ext cx="593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Мониторинг рынка труда</a:t>
            </a:r>
            <a:r>
              <a:rPr lang="ru-RU" sz="1600" dirty="0"/>
              <a:t>, включая мониторинг обеспечения потребности в квалификациях и профобразовании, – </a:t>
            </a:r>
            <a:r>
              <a:rPr lang="ru-RU" sz="1600" b="1" dirty="0"/>
              <a:t>одно из полномочий СПК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3957D0C-81A3-4340-B687-82EEFAD50CF1}"/>
              </a:ext>
            </a:extLst>
          </p:cNvPr>
          <p:cNvSpPr/>
          <p:nvPr/>
        </p:nvSpPr>
        <p:spPr>
          <a:xfrm>
            <a:off x="275192" y="1355968"/>
            <a:ext cx="5760536" cy="1408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год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задачи, стоящие перед советами по профессиональным квалификациям, формируют новую модель мониторинга рынка труда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единый инструментарий для СПК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 его апробация: 4 СПК, 500+ работодателей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7C27C8D-C8E1-4453-A15B-91022D6250E8}"/>
              </a:ext>
            </a:extLst>
          </p:cNvPr>
          <p:cNvSpPr/>
          <p:nvPr/>
        </p:nvSpPr>
        <p:spPr>
          <a:xfrm>
            <a:off x="164430" y="2764559"/>
            <a:ext cx="6009249" cy="1606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рынка труда = активное участие федеральных (ФОИВ, СПК) и региональных органов + единая цифровая платформа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организации мониторинга принимают участие РОИВ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Расширяется охват и отраслевая география мониторинга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Разрабатывается цифровая платформа для сбора и анализа данных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BD59FE1-8630-46D0-A170-38A54D2323DF}"/>
              </a:ext>
            </a:extLst>
          </p:cNvPr>
          <p:cNvSpPr/>
          <p:nvPr/>
        </p:nvSpPr>
        <p:spPr>
          <a:xfrm>
            <a:off x="136274" y="4479779"/>
            <a:ext cx="6215650" cy="200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инструмент, задуманный для советов по профессиональным квалификациям, выходит на новый уровень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ФОИВ и РОИВ получают доступ к данным мониторинга интересующего сегмента рынка труда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СПК получают доступ к инструментам для анализа жизненного цикла квалификаций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Работодатели получают новые сервисы для управления квалификациями на корпоративном уровне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">
            <a:extLst>
              <a:ext uri="{FF2B5EF4-FFF2-40B4-BE49-F238E27FC236}">
                <a16:creationId xmlns="" xmlns:a16="http://schemas.microsoft.com/office/drawing/2014/main" id="{F1807BD6-F93A-4E1B-AD33-B5FD6785BABE}"/>
              </a:ext>
            </a:extLst>
          </p:cNvPr>
          <p:cNvSpPr txBox="1">
            <a:spLocks/>
          </p:cNvSpPr>
          <p:nvPr/>
        </p:nvSpPr>
        <p:spPr>
          <a:xfrm>
            <a:off x="11848429" y="6421362"/>
            <a:ext cx="263460" cy="46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6773" tIns="56773" rIns="56773" bIns="5677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1354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effectLst/>
              </a:defRPr>
            </a:pPr>
            <a:fld id="{86CB4B4D-7CA3-9044-876B-883B54F8677D}" type="slidenum">
              <a:rPr lang="ru-RU">
                <a:solidFill>
                  <a:schemeClr val="accent5">
                    <a:lumMod val="75000"/>
                  </a:schemeClr>
                </a:solidFill>
                <a:effectLst/>
              </a:rPr>
              <a:pPr>
                <a:defRPr>
                  <a:effectLst/>
                </a:defRPr>
              </a:pPr>
              <a:t>31</a:t>
            </a:fld>
            <a:endParaRPr lang="ru-RU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0418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0D30B8C-41C8-4F6D-AD11-4447CD5F1651}"/>
              </a:ext>
            </a:extLst>
          </p:cNvPr>
          <p:cNvSpPr/>
          <p:nvPr/>
        </p:nvSpPr>
        <p:spPr>
          <a:xfrm>
            <a:off x="2514155" y="1204133"/>
            <a:ext cx="60896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Направляет ли Ваша организация своих работников на независимую оценку квалификации?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108FA761-17B5-4AE0-82F2-B3B67B0616D1}"/>
              </a:ext>
            </a:extLst>
          </p:cNvPr>
          <p:cNvGraphicFramePr>
            <a:graphicFrameLocks/>
          </p:cNvGraphicFramePr>
          <p:nvPr/>
        </p:nvGraphicFramePr>
        <p:xfrm>
          <a:off x="392623" y="1826394"/>
          <a:ext cx="11605590" cy="440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F26179-DE51-438D-A1E2-A0B883E611E2}"/>
              </a:ext>
            </a:extLst>
          </p:cNvPr>
          <p:cNvSpPr txBox="1"/>
          <p:nvPr/>
        </p:nvSpPr>
        <p:spPr>
          <a:xfrm>
            <a:off x="1115367" y="16282"/>
            <a:ext cx="81441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Исследование востребованности независимой оценки квалификации</a:t>
            </a:r>
          </a:p>
        </p:txBody>
      </p:sp>
      <p:sp>
        <p:nvSpPr>
          <p:cNvPr id="7" name="Номер слайда">
            <a:extLst>
              <a:ext uri="{FF2B5EF4-FFF2-40B4-BE49-F238E27FC236}">
                <a16:creationId xmlns="" xmlns:a16="http://schemas.microsoft.com/office/drawing/2014/main" id="{23211210-27EF-44A1-A753-1D085E0CD68C}"/>
              </a:ext>
            </a:extLst>
          </p:cNvPr>
          <p:cNvSpPr txBox="1">
            <a:spLocks/>
          </p:cNvSpPr>
          <p:nvPr/>
        </p:nvSpPr>
        <p:spPr>
          <a:xfrm>
            <a:off x="11848429" y="6421362"/>
            <a:ext cx="263460" cy="46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6773" tIns="56773" rIns="56773" bIns="5677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1354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effectLst/>
              </a:defRPr>
            </a:pPr>
            <a:fld id="{86CB4B4D-7CA3-9044-876B-883B54F8677D}" type="slidenum">
              <a:rPr lang="ru-RU">
                <a:effectLst/>
              </a:rPr>
              <a:pPr>
                <a:defRPr>
                  <a:effectLst/>
                </a:defRPr>
              </a:pPr>
              <a:t>32</a:t>
            </a:fld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7890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0B78C1B4-3E7D-4FA3-80E2-9A71DDB4A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823776"/>
              </p:ext>
            </p:extLst>
          </p:nvPr>
        </p:nvGraphicFramePr>
        <p:xfrm>
          <a:off x="265335" y="833730"/>
          <a:ext cx="11648630" cy="555071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86528">
                  <a:extLst>
                    <a:ext uri="{9D8B030D-6E8A-4147-A177-3AD203B41FA5}">
                      <a16:colId xmlns="" xmlns:a16="http://schemas.microsoft.com/office/drawing/2014/main" val="1045208378"/>
                    </a:ext>
                  </a:extLst>
                </a:gridCol>
                <a:gridCol w="2624960">
                  <a:extLst>
                    <a:ext uri="{9D8B030D-6E8A-4147-A177-3AD203B41FA5}">
                      <a16:colId xmlns="" xmlns:a16="http://schemas.microsoft.com/office/drawing/2014/main" val="3189420862"/>
                    </a:ext>
                  </a:extLst>
                </a:gridCol>
                <a:gridCol w="2119254">
                  <a:extLst>
                    <a:ext uri="{9D8B030D-6E8A-4147-A177-3AD203B41FA5}">
                      <a16:colId xmlns="" xmlns:a16="http://schemas.microsoft.com/office/drawing/2014/main" val="1399670807"/>
                    </a:ext>
                  </a:extLst>
                </a:gridCol>
                <a:gridCol w="1685715">
                  <a:extLst>
                    <a:ext uri="{9D8B030D-6E8A-4147-A177-3AD203B41FA5}">
                      <a16:colId xmlns="" xmlns:a16="http://schemas.microsoft.com/office/drawing/2014/main" val="1260506860"/>
                    </a:ext>
                  </a:extLst>
                </a:gridCol>
                <a:gridCol w="1532173">
                  <a:extLst>
                    <a:ext uri="{9D8B030D-6E8A-4147-A177-3AD203B41FA5}">
                      <a16:colId xmlns="" xmlns:a16="http://schemas.microsoft.com/office/drawing/2014/main" val="1822381373"/>
                    </a:ext>
                  </a:extLst>
                </a:gridCol>
              </a:tblGrid>
              <a:tr h="97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Раздел ОКВЭД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Направляет или планирует направить в ближайшей перспективе (до 1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Планирует в среднесрочной перспективе - через 1-3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Планирует в долгосрочной перспективе – более, чем через 3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знаю о данной процедуре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/>
                </a:tc>
                <a:extLst>
                  <a:ext uri="{0D108BD9-81ED-4DB2-BD59-A6C34878D82A}">
                    <a16:rowId xmlns="" xmlns:a16="http://schemas.microsoft.com/office/drawing/2014/main" val="3813575467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гостиниц и предприятий общественного питания (Раздел </a:t>
                      </a:r>
                      <a:r>
                        <a:rPr lang="en-US" sz="1200" dirty="0">
                          <a:effectLst/>
                        </a:rPr>
                        <a:t>I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4695633"/>
                  </a:ext>
                </a:extLst>
              </a:tr>
              <a:tr h="184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Добыча полезных ископаемых (Раздел В)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6471007"/>
                  </a:ext>
                </a:extLst>
              </a:tr>
              <a:tr h="410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электроэнергией, газом, водой и паром (Разделы </a:t>
                      </a:r>
                      <a:r>
                        <a:rPr lang="en-US" sz="1200" dirty="0">
                          <a:effectLst/>
                        </a:rPr>
                        <a:t>D </a:t>
                      </a:r>
                      <a:r>
                        <a:rPr lang="ru-RU" sz="1200" dirty="0">
                          <a:effectLst/>
                        </a:rPr>
                        <a:t>и Е)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2623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Строительство (Раздел 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2173181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по операциям с недвижимым имуществом (Раздел </a:t>
                      </a:r>
                      <a:r>
                        <a:rPr lang="en-US" sz="1200" dirty="0">
                          <a:effectLst/>
                        </a:rPr>
                        <a:t>L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6431627"/>
                  </a:ext>
                </a:extLst>
              </a:tr>
              <a:tr h="269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Сельское, лесное хозяйство, охота, рыболовство и рыбоводство (Раздел 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1277250"/>
                  </a:ext>
                </a:extLst>
              </a:tr>
              <a:tr h="349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в области здравоохранения и социальных услуг (Раздел </a:t>
                      </a:r>
                      <a:r>
                        <a:rPr lang="en-US" sz="1200" dirty="0">
                          <a:effectLst/>
                        </a:rPr>
                        <a:t>Q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3422761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в области культуры, спорта, организации досуга и развлечений (раздел </a:t>
                      </a:r>
                      <a:r>
                        <a:rPr lang="en-US" sz="1200" dirty="0">
                          <a:effectLst/>
                        </a:rPr>
                        <a:t>R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5757253"/>
                  </a:ext>
                </a:extLst>
              </a:tr>
              <a:tr h="247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в области информации и связи (Раздел </a:t>
                      </a:r>
                      <a:r>
                        <a:rPr lang="en-US" sz="1200" dirty="0">
                          <a:effectLst/>
                        </a:rPr>
                        <a:t>J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418710"/>
                  </a:ext>
                </a:extLst>
              </a:tr>
              <a:tr h="247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Транспортировка и хранение (Раздел 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9664353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Торговля оптовая и розничная; ремонт автотранспортных средств и мотоциклов (Раздел </a:t>
                      </a:r>
                      <a:r>
                        <a:rPr lang="en-US" sz="1200" dirty="0">
                          <a:effectLst/>
                        </a:rPr>
                        <a:t>G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9006028"/>
                  </a:ext>
                </a:extLst>
              </a:tr>
              <a:tr h="124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Обрабатывающие производства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ru-RU" sz="1200" dirty="0">
                          <a:effectLst/>
                        </a:rPr>
                        <a:t>Раздел С)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6871771"/>
                  </a:ext>
                </a:extLst>
              </a:tr>
              <a:tr h="37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финансовая и страховая (Раздел К)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764" marR="447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98908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9487ECB-6110-437A-BB45-3E6467EC8553}"/>
              </a:ext>
            </a:extLst>
          </p:cNvPr>
          <p:cNvSpPr txBox="1"/>
          <p:nvPr/>
        </p:nvSpPr>
        <p:spPr>
          <a:xfrm>
            <a:off x="1115367" y="84645"/>
            <a:ext cx="81441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hangingPunct="1">
              <a:defRPr/>
            </a:pPr>
            <a:r>
              <a:rPr lang="ru-RU" sz="1500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Исследование востребованности независимой оценки квалификации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="" xmlns:a16="http://schemas.microsoft.com/office/drawing/2014/main" id="{987F1E2B-3651-4232-B4DB-64C3B4A63A02}"/>
              </a:ext>
            </a:extLst>
          </p:cNvPr>
          <p:cNvSpPr txBox="1">
            <a:spLocks/>
          </p:cNvSpPr>
          <p:nvPr/>
        </p:nvSpPr>
        <p:spPr>
          <a:xfrm>
            <a:off x="11699076" y="6421362"/>
            <a:ext cx="412813" cy="46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6773" tIns="56773" rIns="56773" bIns="5677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1354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effectLst/>
              </a:defRPr>
            </a:pPr>
            <a:fld id="{86CB4B4D-7CA3-9044-876B-883B54F8677D}" type="slidenum">
              <a:rPr lang="ru-RU">
                <a:solidFill>
                  <a:schemeClr val="accent5">
                    <a:lumMod val="75000"/>
                  </a:schemeClr>
                </a:solidFill>
                <a:effectLst/>
              </a:rPr>
              <a:pPr>
                <a:defRPr>
                  <a:effectLst/>
                </a:defRPr>
              </a:pPr>
              <a:t>33</a:t>
            </a:fld>
            <a:endParaRPr lang="ru-RU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8840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035925" y="3969014"/>
            <a:ext cx="5252025" cy="1626028"/>
          </a:xfrm>
          <a:prstGeom prst="rect">
            <a:avLst/>
          </a:prstGeom>
          <a:solidFill>
            <a:srgbClr val="A2B8DF">
              <a:alpha val="34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73" y="276322"/>
            <a:ext cx="4281561" cy="241455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5840EA2-CC68-41FA-BCC9-18E056449E41}"/>
              </a:ext>
            </a:extLst>
          </p:cNvPr>
          <p:cNvSpPr/>
          <p:nvPr/>
        </p:nvSpPr>
        <p:spPr>
          <a:xfrm>
            <a:off x="1378350" y="204316"/>
            <a:ext cx="358623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500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Вопросы, </a:t>
            </a:r>
            <a:r>
              <a:rPr lang="ru-RU" sz="1500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требующие </a:t>
            </a:r>
            <a:r>
              <a:rPr lang="ru-RU" sz="1500" cap="all" dirty="0" smtClean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endParaRPr lang="ru-RU" sz="3600" dirty="0">
              <a:solidFill>
                <a:srgbClr val="4B6D8E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9CEEBA0-CEF0-4A69-BCAB-EBCE5E0621E0}"/>
              </a:ext>
            </a:extLst>
          </p:cNvPr>
          <p:cNvSpPr/>
          <p:nvPr/>
        </p:nvSpPr>
        <p:spPr>
          <a:xfrm>
            <a:off x="709708" y="607007"/>
            <a:ext cx="5471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7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Расширение </a:t>
            </a:r>
            <a:r>
              <a:rPr lang="ru-RU" sz="1700" dirty="0">
                <a:solidFill>
                  <a:schemeClr val="dk1"/>
                </a:solidFill>
                <a:latin typeface="Arial Narrow" panose="020B0606020202030204" pitchFamily="34" charset="0"/>
              </a:rPr>
              <a:t>инфраструктуры и финансовое обеспечение оценки квалификации работников массовых профессий государственного и муниципального сектора, незанятых, пенсионеров, </a:t>
            </a:r>
            <a:r>
              <a:rPr lang="ru-RU" sz="17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выпускников</a:t>
            </a:r>
            <a:endParaRPr lang="ru-RU" sz="1700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964DCE3-B321-400D-9C42-533868BC6245}"/>
              </a:ext>
            </a:extLst>
          </p:cNvPr>
          <p:cNvSpPr/>
          <p:nvPr/>
        </p:nvSpPr>
        <p:spPr>
          <a:xfrm>
            <a:off x="688292" y="1934222"/>
            <a:ext cx="47929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7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Вовлеченность </a:t>
            </a:r>
            <a:r>
              <a:rPr lang="ru-RU" sz="1700" dirty="0">
                <a:solidFill>
                  <a:schemeClr val="dk1"/>
                </a:solidFill>
                <a:latin typeface="Arial Narrow" panose="020B0606020202030204" pitchFamily="34" charset="0"/>
              </a:rPr>
              <a:t>региональных органов в развитие системы </a:t>
            </a:r>
            <a:r>
              <a:rPr lang="ru-RU" sz="17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квалификаций</a:t>
            </a:r>
            <a:endParaRPr lang="ru-RU" sz="1700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E44FBD5-EF09-463C-9AF3-4CBDFB8B77C4}"/>
              </a:ext>
            </a:extLst>
          </p:cNvPr>
          <p:cNvSpPr/>
          <p:nvPr/>
        </p:nvSpPr>
        <p:spPr>
          <a:xfrm>
            <a:off x="688293" y="2815746"/>
            <a:ext cx="60165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chemeClr val="dk1"/>
                </a:solidFill>
                <a:latin typeface="Arial Narrow" panose="020B0606020202030204" pitchFamily="34" charset="0"/>
              </a:rPr>
              <a:t>Сопряжение норм законодательства об образовании и </a:t>
            </a:r>
            <a:r>
              <a:rPr lang="ru-RU" sz="1700" dirty="0">
                <a:solidFill>
                  <a:schemeClr val="dk1"/>
                </a:solidFill>
                <a:latin typeface="Arial Narrow" panose="020B0606020202030204" pitchFamily="34" charset="0"/>
              </a:rPr>
              <a:t>о труде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5289" y="3485761"/>
            <a:ext cx="608965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1700" dirty="0">
                <a:solidFill>
                  <a:schemeClr val="dk1"/>
                </a:solidFill>
                <a:latin typeface="Arial Narrow" panose="020B0606020202030204" pitchFamily="34" charset="0"/>
              </a:rPr>
              <a:t>Повышение эффективности деятельности советов по профессиональным </a:t>
            </a:r>
            <a:r>
              <a:rPr lang="ru-RU" sz="17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квалификациям</a:t>
            </a:r>
          </a:p>
          <a:p>
            <a:pPr algn="l"/>
            <a:endParaRPr lang="ru-RU" sz="1700" dirty="0">
              <a:solidFill>
                <a:schemeClr val="dk1"/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700" dirty="0">
                <a:solidFill>
                  <a:schemeClr val="dk1"/>
                </a:solidFill>
                <a:latin typeface="Arial Narrow" panose="020B0606020202030204" pitchFamily="34" charset="0"/>
              </a:rPr>
              <a:t>Отдельное стимулирование разных целевых </a:t>
            </a:r>
            <a:r>
              <a:rPr lang="ru-RU" sz="17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групп </a:t>
            </a:r>
            <a:r>
              <a:rPr lang="ru-RU" sz="1700" dirty="0">
                <a:solidFill>
                  <a:schemeClr val="dk1"/>
                </a:solidFill>
                <a:latin typeface="Arial Narrow" panose="020B0606020202030204" pitchFamily="34" charset="0"/>
              </a:rPr>
              <a:t>( в </a:t>
            </a:r>
            <a:r>
              <a:rPr lang="ru-RU" sz="1700" dirty="0" err="1">
                <a:solidFill>
                  <a:schemeClr val="dk1"/>
                </a:solidFill>
                <a:latin typeface="Arial Narrow" panose="020B0606020202030204" pitchFamily="34" charset="0"/>
              </a:rPr>
              <a:t>т.ч</a:t>
            </a:r>
            <a:r>
              <a:rPr lang="ru-RU" sz="1700" dirty="0">
                <a:solidFill>
                  <a:schemeClr val="dk1"/>
                </a:solidFill>
                <a:latin typeface="Arial Narrow" panose="020B0606020202030204" pitchFamily="34" charset="0"/>
              </a:rPr>
              <a:t>. </a:t>
            </a:r>
            <a:r>
              <a:rPr lang="ru-RU" sz="1700" dirty="0">
                <a:solidFill>
                  <a:schemeClr val="dk1"/>
                </a:solidFill>
                <a:latin typeface="Arial Narrow" panose="020B0606020202030204" pitchFamily="34" charset="0"/>
              </a:rPr>
              <a:t>льготы страховых компаний; льготы при лицензировании, льготы при оценке принимаемых на </a:t>
            </a:r>
            <a:r>
              <a:rPr lang="ru-RU" sz="17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работу)</a:t>
            </a:r>
          </a:p>
          <a:p>
            <a:pPr algn="l"/>
            <a:endParaRPr lang="ru-RU" sz="1700" dirty="0">
              <a:solidFill>
                <a:schemeClr val="dk1"/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7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Упрощение процедур, пакетный режим разработки инструментов, более четкое определение потребности регионов в независимой оценке с учетом данных мониторинга и пр.</a:t>
            </a:r>
            <a:endParaRPr lang="ru-RU" sz="1700" dirty="0">
              <a:solidFill>
                <a:schemeClr val="dk1"/>
              </a:solidFill>
              <a:latin typeface="Arial Narrow" panose="020B0606020202030204" pitchFamily="34" charset="0"/>
            </a:endParaRPr>
          </a:p>
          <a:p>
            <a:pPr algn="l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6989" y="723634"/>
            <a:ext cx="95152" cy="1135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9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15266" y="2057171"/>
            <a:ext cx="95152" cy="1135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9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6990" y="2921168"/>
            <a:ext cx="95152" cy="1135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9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6990" y="3599434"/>
            <a:ext cx="95152" cy="1135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9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28278" y="2479960"/>
            <a:ext cx="5356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B6D8E"/>
                </a:solidFill>
                <a:latin typeface="Arial Narrow" panose="020B0606020202030204" pitchFamily="34" charset="0"/>
              </a:rPr>
              <a:t>Пилотный проект по развитию сети многопрофильных центров оценки квалификаций для приоритетных секторов экономики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98076" y="3969014"/>
            <a:ext cx="49277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Arial Narrow" panose="020B0606020202030204" pitchFamily="34" charset="0"/>
              </a:rPr>
              <a:t>Организация и проведение независимой оценки квалификации по приоритетным для региона видам профессиональной деятельности и квалификациям (не менее 10 профилей)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0481" y="4395389"/>
            <a:ext cx="95152" cy="1135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9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6139" y="5416877"/>
            <a:ext cx="95152" cy="1135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1464650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Государственные органы (Президент РФ, Правительство РФ, Минтруд России, другие ФОИВы)"/>
          <p:cNvSpPr txBox="1"/>
          <p:nvPr/>
        </p:nvSpPr>
        <p:spPr>
          <a:xfrm>
            <a:off x="5053805" y="1100403"/>
            <a:ext cx="6553563" cy="40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marL="0" indent="0" algn="l" defTabSz="1135489">
              <a:lnSpc>
                <a:spcPct val="120000"/>
              </a:lnSpc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endParaRPr dirty="0"/>
          </a:p>
        </p:txBody>
      </p:sp>
      <p:sp>
        <p:nvSpPr>
          <p:cNvPr id="472" name="НАРК"/>
          <p:cNvSpPr txBox="1"/>
          <p:nvPr/>
        </p:nvSpPr>
        <p:spPr>
          <a:xfrm>
            <a:off x="5343078" y="5829155"/>
            <a:ext cx="5848389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t>НАРК</a:t>
            </a:r>
          </a:p>
        </p:txBody>
      </p:sp>
      <p:sp>
        <p:nvSpPr>
          <p:cNvPr id="16" name="Название 1">
            <a:extLst>
              <a:ext uri="{FF2B5EF4-FFF2-40B4-BE49-F238E27FC236}">
                <a16:creationId xmlns="" xmlns:a16="http://schemas.microsoft.com/office/drawing/2014/main" id="{89C2B439-AFB7-4258-80FC-E93FA0F9D726}"/>
              </a:ext>
            </a:extLst>
          </p:cNvPr>
          <p:cNvSpPr txBox="1"/>
          <p:nvPr/>
        </p:nvSpPr>
        <p:spPr>
          <a:xfrm>
            <a:off x="1128875" y="291860"/>
            <a:ext cx="7876387" cy="343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>
              <a:defRPr>
                <a:effectLst/>
              </a:defRPr>
            </a:pPr>
            <a:r>
              <a:rPr lang="ru-RU" sz="15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10 ключевых слов о будущем НСК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D6242BB-5730-45A3-AF39-454343049E6E}"/>
              </a:ext>
            </a:extLst>
          </p:cNvPr>
          <p:cNvSpPr/>
          <p:nvPr/>
        </p:nvSpPr>
        <p:spPr>
          <a:xfrm>
            <a:off x="1658531" y="867368"/>
            <a:ext cx="7151239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Стимулы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Доступность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Процедуры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Господдержка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Цифровизация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Диверсификация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Планирование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Мониторинг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Многомодельность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Системность</a:t>
            </a:r>
          </a:p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070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A7F05CF-9FD4-459A-B0F7-5925F696F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38"/>
            <a:ext cx="12179300" cy="5233638"/>
          </a:xfrm>
          <a:prstGeom prst="rect">
            <a:avLst/>
          </a:prstGeom>
        </p:spPr>
      </p:pic>
      <p:sp>
        <p:nvSpPr>
          <p:cNvPr id="8" name="Номер слайда">
            <a:extLst>
              <a:ext uri="{FF2B5EF4-FFF2-40B4-BE49-F238E27FC236}">
                <a16:creationId xmlns="" xmlns:a16="http://schemas.microsoft.com/office/drawing/2014/main" id="{DE98126D-2B00-46A2-89DD-614F19190C5D}"/>
              </a:ext>
            </a:extLst>
          </p:cNvPr>
          <p:cNvSpPr txBox="1">
            <a:spLocks/>
          </p:cNvSpPr>
          <p:nvPr/>
        </p:nvSpPr>
        <p:spPr>
          <a:xfrm>
            <a:off x="11699076" y="6421362"/>
            <a:ext cx="412813" cy="46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6773" tIns="56773" rIns="56773" bIns="5677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13548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7017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effectLst/>
              </a:defRPr>
            </a:pPr>
            <a:fld id="{86CB4B4D-7CA3-9044-876B-883B54F8677D}" type="slidenum">
              <a:rPr lang="ru-RU">
                <a:effectLst/>
              </a:rPr>
              <a:pPr>
                <a:defRPr>
                  <a:effectLst/>
                </a:defRPr>
              </a:pPr>
              <a:t>36</a:t>
            </a:fld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77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Название 1"/>
          <p:cNvSpPr txBox="1"/>
          <p:nvPr/>
        </p:nvSpPr>
        <p:spPr>
          <a:xfrm>
            <a:off x="5939351" y="1950079"/>
            <a:ext cx="5346421" cy="173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109240, </a:t>
            </a:r>
            <a:r>
              <a:rPr dirty="0" err="1"/>
              <a:t>Москва</a:t>
            </a:r>
            <a:endParaRPr dirty="0"/>
          </a:p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Котельническая</a:t>
            </a:r>
            <a:r>
              <a:rPr dirty="0"/>
              <a:t> </a:t>
            </a:r>
            <a:r>
              <a:rPr dirty="0" err="1"/>
              <a:t>набережная</a:t>
            </a:r>
            <a:r>
              <a:rPr dirty="0"/>
              <a:t>, 17</a:t>
            </a:r>
          </a:p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Тел</a:t>
            </a:r>
            <a:r>
              <a:rPr dirty="0"/>
              <a:t>.: +7 (495) 966-16-86</a:t>
            </a:r>
          </a:p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E-mail: info@nark.ru</a:t>
            </a:r>
          </a:p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/>
              <a:t>https</a:t>
            </a:r>
            <a:r>
              <a:rPr lang="ru-RU" dirty="0"/>
              <a:t>:</a:t>
            </a:r>
            <a:r>
              <a:rPr lang="en-US" dirty="0"/>
              <a:t>//</a:t>
            </a:r>
            <a:r>
              <a:rPr dirty="0"/>
              <a:t>nark.ru</a:t>
            </a:r>
          </a:p>
        </p:txBody>
      </p:sp>
      <p:sp>
        <p:nvSpPr>
          <p:cNvPr id="984" name="Название 1"/>
          <p:cNvSpPr txBox="1"/>
          <p:nvPr/>
        </p:nvSpPr>
        <p:spPr>
          <a:xfrm>
            <a:off x="5326510" y="650500"/>
            <a:ext cx="6572103" cy="994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indent="0" defTabSz="457189">
              <a:defRPr sz="3900">
                <a:solidFill>
                  <a:srgbClr val="FFFFFF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>
              <a:defRPr>
                <a:effectLst/>
              </a:defRPr>
            </a:pPr>
            <a: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xmlns="" id="{9734DB4E-B438-4E45-BC60-4701946780D3}"/>
              </a:ext>
            </a:extLst>
          </p:cNvPr>
          <p:cNvSpPr txBox="1"/>
          <p:nvPr/>
        </p:nvSpPr>
        <p:spPr>
          <a:xfrm>
            <a:off x="1301480" y="185456"/>
            <a:ext cx="8244190" cy="36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Поиск решений 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53682" y="992038"/>
            <a:ext cx="4925683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БИЗНЕС</a:t>
            </a:r>
          </a:p>
          <a:p>
            <a:pPr marL="285750" marR="0" indent="-28575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6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Корпоративные университеты</a:t>
            </a:r>
          </a:p>
          <a:p>
            <a:pPr marL="285750" marR="0" indent="-28575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Совершенствование</a:t>
            </a:r>
            <a:r>
              <a:rPr kumimoji="0" lang="ru-RU" sz="16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 </a:t>
            </a:r>
            <a:r>
              <a:rPr kumimoji="0" lang="ru-RU" sz="1600" b="1" i="1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систем оценки персонала</a:t>
            </a:r>
          </a:p>
          <a:p>
            <a:pPr marL="285750" marR="0" indent="-28575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600" b="1" baseline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Работа</a:t>
            </a:r>
            <a:r>
              <a:rPr lang="ru-RU" sz="1600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с 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кадровыми агентствами</a:t>
            </a:r>
          </a:p>
          <a:p>
            <a:pPr marL="285750" marR="0" indent="-28575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Взаимодействие с ориентированными на диалог образовательными организациями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8325" y="1006422"/>
            <a:ext cx="5943600" cy="206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ГОСУДАРСТВО</a:t>
            </a:r>
          </a:p>
          <a:p>
            <a:pPr marL="285750" marR="0" indent="-28575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4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Обновление требований </a:t>
            </a:r>
            <a:r>
              <a:rPr lang="ru-RU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к результатам и содержанию профессионального образования;</a:t>
            </a:r>
          </a:p>
          <a:p>
            <a:pPr marL="285750" marR="0" indent="-28575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4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Инвестиции</a:t>
            </a:r>
            <a:r>
              <a:rPr lang="ru-RU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в совершенствование качества профессионального образования через национальные проекты и государственные программы (кластерный подход, дуальное обучение, целевое обучение, сетевая форма реализации образовательных программ, «точки роста»: ресурсные центры, центры прикладных квалификаций и др.)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3358" y="3260818"/>
            <a:ext cx="959257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017" marR="0" indent="-457017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Современный вектор </a:t>
            </a: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– от локальных к системным подходам: построение национальной системы квалификаций (НСК)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32981881"/>
              </p:ext>
            </p:extLst>
          </p:nvPr>
        </p:nvGraphicFramePr>
        <p:xfrm>
          <a:off x="353686" y="4106716"/>
          <a:ext cx="11533517" cy="1914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1112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" y="0"/>
            <a:ext cx="1217612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03346" y="1"/>
            <a:ext cx="933086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08012" y="157559"/>
            <a:ext cx="8753872" cy="4001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ru-RU" sz="1600" cap="all" dirty="0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</a:rPr>
              <a:t>Национальная система квалификаций</a:t>
            </a:r>
          </a:p>
        </p:txBody>
      </p:sp>
      <p:sp>
        <p:nvSpPr>
          <p:cNvPr id="7" name="Скругленный прямоугольник 62">
            <a:extLst>
              <a:ext uri="{FF2B5EF4-FFF2-40B4-BE49-F238E27FC236}">
                <a16:creationId xmlns="" xmlns:a16="http://schemas.microsoft.com/office/drawing/2014/main" id="{F8206E3A-4413-4B70-9EC9-D4CF558215EA}"/>
              </a:ext>
            </a:extLst>
          </p:cNvPr>
          <p:cNvSpPr/>
          <p:nvPr/>
        </p:nvSpPr>
        <p:spPr>
          <a:xfrm>
            <a:off x="9784198" y="3741431"/>
            <a:ext cx="2395102" cy="28979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="" xmlns:a16="http://schemas.microsoft.com/office/drawing/2014/main" id="{6170B1BE-99DD-4B1F-A6E5-B608B37C2E31}"/>
              </a:ext>
            </a:extLst>
          </p:cNvPr>
          <p:cNvSpPr/>
          <p:nvPr/>
        </p:nvSpPr>
        <p:spPr>
          <a:xfrm>
            <a:off x="3477998" y="4921555"/>
            <a:ext cx="3889228" cy="1420837"/>
          </a:xfrm>
          <a:prstGeom prst="trapezoid">
            <a:avLst>
              <a:gd name="adj" fmla="val 3985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="" xmlns:a16="http://schemas.microsoft.com/office/drawing/2014/main" id="{E74AB7F8-9671-4FA3-9C50-8F6EBE2F6C5A}"/>
              </a:ext>
            </a:extLst>
          </p:cNvPr>
          <p:cNvSpPr/>
          <p:nvPr/>
        </p:nvSpPr>
        <p:spPr>
          <a:xfrm>
            <a:off x="4053397" y="3483470"/>
            <a:ext cx="2805075" cy="1477108"/>
          </a:xfrm>
          <a:prstGeom prst="trapezoid">
            <a:avLst>
              <a:gd name="adj" fmla="val 39286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F9D0BD46-F309-4444-ABE0-42B81EC1F81D}"/>
              </a:ext>
            </a:extLst>
          </p:cNvPr>
          <p:cNvSpPr/>
          <p:nvPr/>
        </p:nvSpPr>
        <p:spPr>
          <a:xfrm>
            <a:off x="4628797" y="1506959"/>
            <a:ext cx="1618313" cy="197651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="" xmlns:a16="http://schemas.microsoft.com/office/drawing/2014/main" id="{D841E1A4-EDD2-42A3-9C56-3D9E8751A125}"/>
              </a:ext>
            </a:extLst>
          </p:cNvPr>
          <p:cNvSpPr/>
          <p:nvPr/>
        </p:nvSpPr>
        <p:spPr>
          <a:xfrm>
            <a:off x="3493340" y="1526566"/>
            <a:ext cx="3889228" cy="4874458"/>
          </a:xfrm>
          <a:prstGeom prst="triangl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Скругленный прямоугольник 61">
            <a:extLst>
              <a:ext uri="{FF2B5EF4-FFF2-40B4-BE49-F238E27FC236}">
                <a16:creationId xmlns="" xmlns:a16="http://schemas.microsoft.com/office/drawing/2014/main" id="{2EC09BAD-96FC-4CEA-BDE9-3D13712693F9}"/>
              </a:ext>
            </a:extLst>
          </p:cNvPr>
          <p:cNvSpPr/>
          <p:nvPr/>
        </p:nvSpPr>
        <p:spPr>
          <a:xfrm>
            <a:off x="7930836" y="1506959"/>
            <a:ext cx="4069058" cy="17157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3085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57DE3976-35A7-4D9A-9BE8-454C803F2840}"/>
              </a:ext>
            </a:extLst>
          </p:cNvPr>
          <p:cNvCxnSpPr/>
          <p:nvPr/>
        </p:nvCxnSpPr>
        <p:spPr>
          <a:xfrm flipV="1">
            <a:off x="1361049" y="4960580"/>
            <a:ext cx="3123900" cy="196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1A428D62-25CD-4C6B-ADC7-DBD5F50305E5}"/>
              </a:ext>
            </a:extLst>
          </p:cNvPr>
          <p:cNvCxnSpPr/>
          <p:nvPr/>
        </p:nvCxnSpPr>
        <p:spPr>
          <a:xfrm flipV="1">
            <a:off x="1995342" y="3483471"/>
            <a:ext cx="2725042" cy="1964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2">
            <a:extLst>
              <a:ext uri="{FF2B5EF4-FFF2-40B4-BE49-F238E27FC236}">
                <a16:creationId xmlns="" xmlns:a16="http://schemas.microsoft.com/office/drawing/2014/main" id="{036A5F68-B0A8-4D26-A977-15FEFCAC8A11}"/>
              </a:ext>
            </a:extLst>
          </p:cNvPr>
          <p:cNvSpPr/>
          <p:nvPr/>
        </p:nvSpPr>
        <p:spPr>
          <a:xfrm>
            <a:off x="1435440" y="838200"/>
            <a:ext cx="2332804" cy="5767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800" b="1" dirty="0">
                <a:solidFill>
                  <a:prstClr val="white"/>
                </a:solidFill>
                <a:latin typeface="Calibri"/>
              </a:rPr>
              <a:t>КОНТЕНТ</a:t>
            </a:r>
          </a:p>
        </p:txBody>
      </p:sp>
      <p:sp>
        <p:nvSpPr>
          <p:cNvPr id="16" name="Скругленный прямоугольник 13">
            <a:extLst>
              <a:ext uri="{FF2B5EF4-FFF2-40B4-BE49-F238E27FC236}">
                <a16:creationId xmlns="" xmlns:a16="http://schemas.microsoft.com/office/drawing/2014/main" id="{34BFF12B-8EA2-4FF3-B5AB-BFBE8E6C3B52}"/>
              </a:ext>
            </a:extLst>
          </p:cNvPr>
          <p:cNvSpPr/>
          <p:nvPr/>
        </p:nvSpPr>
        <p:spPr>
          <a:xfrm>
            <a:off x="4278938" y="838200"/>
            <a:ext cx="2690714" cy="5767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 smtClean="0">
                <a:solidFill>
                  <a:prstClr val="white"/>
                </a:solidFill>
                <a:latin typeface="Calibri"/>
              </a:rPr>
              <a:t>ОРГАНИЗАЦИОННАЯ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 smtClean="0">
                <a:solidFill>
                  <a:prstClr val="white"/>
                </a:solidFill>
                <a:latin typeface="Calibri"/>
              </a:rPr>
              <a:t>СТРУКТУРА</a:t>
            </a:r>
            <a:endParaRPr kumimoji="1" lang="ru-RU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Трапеция 16">
            <a:extLst>
              <a:ext uri="{FF2B5EF4-FFF2-40B4-BE49-F238E27FC236}">
                <a16:creationId xmlns="" xmlns:a16="http://schemas.microsoft.com/office/drawing/2014/main" id="{FAEA2665-6D75-47F4-890B-D86A9CCF4853}"/>
              </a:ext>
            </a:extLst>
          </p:cNvPr>
          <p:cNvSpPr/>
          <p:nvPr/>
        </p:nvSpPr>
        <p:spPr>
          <a:xfrm>
            <a:off x="831156" y="5156985"/>
            <a:ext cx="3889228" cy="1420837"/>
          </a:xfrm>
          <a:prstGeom prst="trapezoid">
            <a:avLst>
              <a:gd name="adj" fmla="val 3985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800" b="1" dirty="0">
                <a:solidFill>
                  <a:prstClr val="white"/>
                </a:solidFill>
                <a:latin typeface="Calibri"/>
              </a:rPr>
              <a:t>КВАЛИФИКАЦИИ</a:t>
            </a:r>
          </a:p>
        </p:txBody>
      </p:sp>
      <p:sp>
        <p:nvSpPr>
          <p:cNvPr id="18" name="Трапеция 17">
            <a:extLst>
              <a:ext uri="{FF2B5EF4-FFF2-40B4-BE49-F238E27FC236}">
                <a16:creationId xmlns="" xmlns:a16="http://schemas.microsoft.com/office/drawing/2014/main" id="{CE1F8470-D709-403C-B466-E7E74084C326}"/>
              </a:ext>
            </a:extLst>
          </p:cNvPr>
          <p:cNvSpPr/>
          <p:nvPr/>
        </p:nvSpPr>
        <p:spPr>
          <a:xfrm>
            <a:off x="1361048" y="3679875"/>
            <a:ext cx="2805075" cy="1477108"/>
          </a:xfrm>
          <a:prstGeom prst="trapezoid">
            <a:avLst>
              <a:gd name="adj" fmla="val 39286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="" xmlns:a16="http://schemas.microsoft.com/office/drawing/2014/main" id="{340F6275-42BE-4E48-BED2-6EF1844FBFB7}"/>
              </a:ext>
            </a:extLst>
          </p:cNvPr>
          <p:cNvSpPr/>
          <p:nvPr/>
        </p:nvSpPr>
        <p:spPr>
          <a:xfrm>
            <a:off x="1995343" y="1703364"/>
            <a:ext cx="1548053" cy="1976513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5E3F284-3C97-4886-8083-16A2EBC6E00E}"/>
              </a:ext>
            </a:extLst>
          </p:cNvPr>
          <p:cNvSpPr txBox="1"/>
          <p:nvPr/>
        </p:nvSpPr>
        <p:spPr>
          <a:xfrm>
            <a:off x="1361049" y="4418319"/>
            <a:ext cx="28410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ПРОФЕССИОНАЛЬНЫЕ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СТАНДАРТЫ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1FD5641-2761-401F-9613-40F66D913ADB}"/>
              </a:ext>
            </a:extLst>
          </p:cNvPr>
          <p:cNvSpPr txBox="1"/>
          <p:nvPr/>
        </p:nvSpPr>
        <p:spPr>
          <a:xfrm>
            <a:off x="1995343" y="2818101"/>
            <a:ext cx="1548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РАМКИ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(УРОВНИ)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квалификаций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5ADE89B4-D75F-4C0E-A90C-D5387020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24714"/>
            <a:ext cx="898611" cy="90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2ADC9C6-6B81-4269-8B6D-8812F8154703}"/>
              </a:ext>
            </a:extLst>
          </p:cNvPr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2350" y="3630612"/>
            <a:ext cx="1361047" cy="109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EAD7DCE-FC34-445E-88E2-376A523798C8}"/>
              </a:ext>
            </a:extLst>
          </p:cNvPr>
          <p:cNvPicPr/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53885" y="1845513"/>
            <a:ext cx="763109" cy="133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FC142096-49C6-4EFE-8CD5-24221B5F4A33}"/>
              </a:ext>
            </a:extLst>
          </p:cNvPr>
          <p:cNvCxnSpPr>
            <a:stCxn id="31" idx="4"/>
          </p:cNvCxnSpPr>
          <p:nvPr/>
        </p:nvCxnSpPr>
        <p:spPr>
          <a:xfrm flipV="1">
            <a:off x="4720385" y="6381417"/>
            <a:ext cx="2712239" cy="196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0C75F6B6-D013-45B4-9E36-D6BC8EE41F60}"/>
              </a:ext>
            </a:extLst>
          </p:cNvPr>
          <p:cNvCxnSpPr>
            <a:stCxn id="31" idx="0"/>
            <a:endCxn id="10" idx="0"/>
          </p:cNvCxnSpPr>
          <p:nvPr/>
        </p:nvCxnSpPr>
        <p:spPr>
          <a:xfrm flipV="1">
            <a:off x="2775770" y="1506959"/>
            <a:ext cx="2662184" cy="196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152BB1EE-B4BA-4BA5-944B-1CFCE389C03E}"/>
              </a:ext>
            </a:extLst>
          </p:cNvPr>
          <p:cNvCxnSpPr/>
          <p:nvPr/>
        </p:nvCxnSpPr>
        <p:spPr>
          <a:xfrm flipV="1">
            <a:off x="3594075" y="3483470"/>
            <a:ext cx="2653037" cy="1964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7098E12A-009D-4344-8E64-D4C80924B0A3}"/>
              </a:ext>
            </a:extLst>
          </p:cNvPr>
          <p:cNvCxnSpPr/>
          <p:nvPr/>
        </p:nvCxnSpPr>
        <p:spPr>
          <a:xfrm flipV="1">
            <a:off x="4166124" y="4960579"/>
            <a:ext cx="2692350" cy="1964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Равнобедренный треугольник 30">
            <a:extLst>
              <a:ext uri="{FF2B5EF4-FFF2-40B4-BE49-F238E27FC236}">
                <a16:creationId xmlns="" xmlns:a16="http://schemas.microsoft.com/office/drawing/2014/main" id="{11E0770B-ACF6-4ECF-84E1-97625A065C83}"/>
              </a:ext>
            </a:extLst>
          </p:cNvPr>
          <p:cNvSpPr/>
          <p:nvPr/>
        </p:nvSpPr>
        <p:spPr>
          <a:xfrm>
            <a:off x="831156" y="1703362"/>
            <a:ext cx="3889228" cy="4874458"/>
          </a:xfrm>
          <a:prstGeom prst="triangl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0AAF58E-F4DF-47E9-9CC0-CDE150755C8A}"/>
              </a:ext>
            </a:extLst>
          </p:cNvPr>
          <p:cNvSpPr txBox="1"/>
          <p:nvPr/>
        </p:nvSpPr>
        <p:spPr>
          <a:xfrm>
            <a:off x="4451131" y="2623726"/>
            <a:ext cx="19855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900" b="1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НАЦИОНАЛЬНЫЙ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900" b="1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СОВЕТ </a:t>
            </a:r>
            <a:r>
              <a:rPr kumimoji="1" lang="ru-RU" sz="900" b="1" dirty="0" smtClean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 </a:t>
            </a:r>
            <a:endParaRPr kumimoji="1" lang="ru-RU" sz="900" b="1" dirty="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900" b="1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ПРЕЗИДЕНТЕ РФ ПО </a:t>
            </a:r>
            <a:endParaRPr kumimoji="1" lang="ru-RU" sz="900" b="1" dirty="0" smtClean="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900" b="1" dirty="0" smtClean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ПРОФЕССИОНАЛЬНЫМ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900" b="1" dirty="0" smtClean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КВАЛИФИКАЦИЯМ</a:t>
            </a:r>
            <a:endParaRPr kumimoji="1" lang="ru-RU" sz="900" b="1" dirty="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5FABF55-D7BC-4B9D-80B0-A83C36ED4E37}"/>
              </a:ext>
            </a:extLst>
          </p:cNvPr>
          <p:cNvSpPr txBox="1"/>
          <p:nvPr/>
        </p:nvSpPr>
        <p:spPr>
          <a:xfrm>
            <a:off x="3900123" y="3551947"/>
            <a:ext cx="2805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ОТРАСЛЕВЫЕ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СОВЕТЫ  ПО ПРОФЕССИОНАЛЬНЫМ КВАЛИФИКАЦИЯМ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B9FA9F3-6A5D-48A1-8924-AA08F59F0DD0}"/>
              </a:ext>
            </a:extLst>
          </p:cNvPr>
          <p:cNvSpPr txBox="1"/>
          <p:nvPr/>
        </p:nvSpPr>
        <p:spPr>
          <a:xfrm>
            <a:off x="4540437" y="5424712"/>
            <a:ext cx="231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srgbClr val="39471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ЦЕНТРЫ ОЦЕНКИ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srgbClr val="39471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КВАЛИФИКАЦИЙ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7E4937C-05DE-4B07-9A0C-009CDD794E6B}"/>
              </a:ext>
            </a:extLst>
          </p:cNvPr>
          <p:cNvSpPr txBox="1"/>
          <p:nvPr/>
        </p:nvSpPr>
        <p:spPr>
          <a:xfrm>
            <a:off x="3927146" y="4629167"/>
            <a:ext cx="30425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00" b="1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АККРЕДИТУЮЩИЕ ОРГАНИЗАЦИИ</a:t>
            </a:r>
          </a:p>
        </p:txBody>
      </p:sp>
      <p:sp>
        <p:nvSpPr>
          <p:cNvPr id="36" name="Скругленный прямоугольник 47">
            <a:extLst>
              <a:ext uri="{FF2B5EF4-FFF2-40B4-BE49-F238E27FC236}">
                <a16:creationId xmlns="" xmlns:a16="http://schemas.microsoft.com/office/drawing/2014/main" id="{7DE78325-EC7C-49D6-9898-1E00935A1D7D}"/>
              </a:ext>
            </a:extLst>
          </p:cNvPr>
          <p:cNvSpPr/>
          <p:nvPr/>
        </p:nvSpPr>
        <p:spPr>
          <a:xfrm>
            <a:off x="6424215" y="3336766"/>
            <a:ext cx="2120499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00" b="1" dirty="0">
                <a:solidFill>
                  <a:prstClr val="white"/>
                </a:solidFill>
                <a:latin typeface="Calibri"/>
              </a:rPr>
              <a:t>ИНСТРУМЕНТЫ</a:t>
            </a:r>
          </a:p>
        </p:txBody>
      </p:sp>
      <p:sp>
        <p:nvSpPr>
          <p:cNvPr id="37" name="Скругленный прямоугольник 55">
            <a:extLst>
              <a:ext uri="{FF2B5EF4-FFF2-40B4-BE49-F238E27FC236}">
                <a16:creationId xmlns="" xmlns:a16="http://schemas.microsoft.com/office/drawing/2014/main" id="{13EF97A9-B4A9-47B9-B518-B7E88F17BC0E}"/>
              </a:ext>
            </a:extLst>
          </p:cNvPr>
          <p:cNvSpPr/>
          <p:nvPr/>
        </p:nvSpPr>
        <p:spPr>
          <a:xfrm>
            <a:off x="10022186" y="1703364"/>
            <a:ext cx="1977708" cy="133073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prstClr val="white"/>
                </a:solidFill>
                <a:latin typeface="Calibri"/>
              </a:rPr>
              <a:t>СИСТЕМА </a:t>
            </a:r>
            <a:endParaRPr kumimoji="1" lang="ru-RU" b="1" dirty="0" smtClean="0">
              <a:solidFill>
                <a:prstClr val="white"/>
              </a:solidFill>
              <a:latin typeface="Calibri"/>
            </a:endParaRPr>
          </a:p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 smtClean="0">
                <a:solidFill>
                  <a:prstClr val="white"/>
                </a:solidFill>
                <a:latin typeface="Calibri"/>
              </a:rPr>
              <a:t>ПОДГОТОВКИ</a:t>
            </a:r>
          </a:p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kumimoji="1" lang="ru-RU" b="1" dirty="0">
                <a:solidFill>
                  <a:prstClr val="white"/>
                </a:solidFill>
                <a:latin typeface="Calibri"/>
              </a:rPr>
              <a:t>КАДРОВ</a:t>
            </a:r>
          </a:p>
        </p:txBody>
      </p:sp>
      <p:sp>
        <p:nvSpPr>
          <p:cNvPr id="38" name="Скругленный прямоугольник 56">
            <a:extLst>
              <a:ext uri="{FF2B5EF4-FFF2-40B4-BE49-F238E27FC236}">
                <a16:creationId xmlns="" xmlns:a16="http://schemas.microsoft.com/office/drawing/2014/main" id="{9229F209-0D05-4305-A7DD-5F8EA8E2B7BD}"/>
              </a:ext>
            </a:extLst>
          </p:cNvPr>
          <p:cNvSpPr/>
          <p:nvPr/>
        </p:nvSpPr>
        <p:spPr>
          <a:xfrm>
            <a:off x="9927592" y="3980281"/>
            <a:ext cx="2072302" cy="133073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>
                <a:solidFill>
                  <a:prstClr val="white"/>
                </a:solidFill>
                <a:latin typeface="Calibri"/>
              </a:rPr>
              <a:t>УПРАВЛЕНИЕ </a:t>
            </a:r>
            <a:endParaRPr kumimoji="1" lang="ru-RU" sz="2000" b="1" dirty="0" smtClean="0">
              <a:solidFill>
                <a:prstClr val="white"/>
              </a:solidFill>
              <a:latin typeface="Calibri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dirty="0" smtClean="0">
                <a:solidFill>
                  <a:prstClr val="white"/>
                </a:solidFill>
                <a:latin typeface="Calibri"/>
              </a:rPr>
              <a:t>ПЕРСОНАЛОМ</a:t>
            </a:r>
            <a:endParaRPr kumimoji="1" lang="ru-RU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86F50AA-54BD-4F19-B9D5-50DFCDF25000}"/>
              </a:ext>
            </a:extLst>
          </p:cNvPr>
          <p:cNvSpPr txBox="1"/>
          <p:nvPr/>
        </p:nvSpPr>
        <p:spPr>
          <a:xfrm>
            <a:off x="8016799" y="1968065"/>
            <a:ext cx="1587992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>
                <a:solidFill>
                  <a:prstClr val="white"/>
                </a:solidFill>
                <a:latin typeface="Calibri"/>
              </a:rPr>
              <a:t>ФГОС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9540FFD-FC40-464B-AAA2-AC6F70355F40}"/>
              </a:ext>
            </a:extLst>
          </p:cNvPr>
          <p:cNvSpPr txBox="1"/>
          <p:nvPr/>
        </p:nvSpPr>
        <p:spPr>
          <a:xfrm>
            <a:off x="8016800" y="2510881"/>
            <a:ext cx="158799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dirty="0">
                <a:solidFill>
                  <a:prstClr val="white"/>
                </a:solidFill>
                <a:latin typeface="Calibri"/>
              </a:rPr>
              <a:t>Образовательные программы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9118764-185D-418A-B6B1-EE5E8AB142AB}"/>
              </a:ext>
            </a:extLst>
          </p:cNvPr>
          <p:cNvSpPr txBox="1"/>
          <p:nvPr/>
        </p:nvSpPr>
        <p:spPr>
          <a:xfrm>
            <a:off x="9951582" y="5424712"/>
            <a:ext cx="158799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dirty="0">
                <a:solidFill>
                  <a:prstClr val="white"/>
                </a:solidFill>
                <a:latin typeface="Calibri"/>
              </a:rPr>
              <a:t>Должностные инструкции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086B8A0-53DE-4F0C-B4D9-32AF6A3F67D6}"/>
              </a:ext>
            </a:extLst>
          </p:cNvPr>
          <p:cNvSpPr txBox="1"/>
          <p:nvPr/>
        </p:nvSpPr>
        <p:spPr>
          <a:xfrm>
            <a:off x="9951582" y="6073640"/>
            <a:ext cx="1587993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dirty="0">
                <a:solidFill>
                  <a:prstClr val="white"/>
                </a:solidFill>
                <a:latin typeface="Calibri"/>
              </a:rPr>
              <a:t>Локальные акты</a:t>
            </a:r>
          </a:p>
        </p:txBody>
      </p:sp>
      <p:sp>
        <p:nvSpPr>
          <p:cNvPr id="43" name="Дуга 42">
            <a:extLst>
              <a:ext uri="{FF2B5EF4-FFF2-40B4-BE49-F238E27FC236}">
                <a16:creationId xmlns="" xmlns:a16="http://schemas.microsoft.com/office/drawing/2014/main" id="{EAD5ED03-1AA3-4F73-82FD-13A834090ED1}"/>
              </a:ext>
            </a:extLst>
          </p:cNvPr>
          <p:cNvSpPr/>
          <p:nvPr/>
        </p:nvSpPr>
        <p:spPr>
          <a:xfrm rot="21360930">
            <a:off x="3514684" y="1701720"/>
            <a:ext cx="5171414" cy="3893510"/>
          </a:xfrm>
          <a:prstGeom prst="arc">
            <a:avLst>
              <a:gd name="adj1" fmla="val 11070658"/>
              <a:gd name="adj2" fmla="val 19589609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89B18FF9-5CC4-444D-9FBA-32E8AC157B68}"/>
              </a:ext>
            </a:extLst>
          </p:cNvPr>
          <p:cNvSpPr/>
          <p:nvPr/>
        </p:nvSpPr>
        <p:spPr>
          <a:xfrm>
            <a:off x="6750803" y="3840511"/>
            <a:ext cx="2526122" cy="93484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50" b="1" dirty="0">
                <a:solidFill>
                  <a:srgbClr val="003085"/>
                </a:solidFill>
                <a:latin typeface="Calibri"/>
              </a:rPr>
              <a:t>Профессионально-общественная аккредитация программ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1576CF6A-7AF1-4DA6-A9F2-39158266A8A5}"/>
              </a:ext>
            </a:extLst>
          </p:cNvPr>
          <p:cNvSpPr/>
          <p:nvPr/>
        </p:nvSpPr>
        <p:spPr>
          <a:xfrm>
            <a:off x="7098450" y="4775361"/>
            <a:ext cx="2597811" cy="129827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 defTabSz="4572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4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FAC80A34-AFB9-44EE-B95F-07312ACEB669}"/>
              </a:ext>
            </a:extLst>
          </p:cNvPr>
          <p:cNvCxnSpPr>
            <a:endCxn id="45" idx="2"/>
          </p:cNvCxnSpPr>
          <p:nvPr/>
        </p:nvCxnSpPr>
        <p:spPr>
          <a:xfrm>
            <a:off x="6969652" y="5363354"/>
            <a:ext cx="128798" cy="61147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9F407562-EC2A-42E7-8901-FD8ED45BD5CC}"/>
              </a:ext>
            </a:extLst>
          </p:cNvPr>
          <p:cNvCxnSpPr>
            <a:endCxn id="44" idx="3"/>
          </p:cNvCxnSpPr>
          <p:nvPr/>
        </p:nvCxnSpPr>
        <p:spPr>
          <a:xfrm flipV="1">
            <a:off x="6750805" y="4638454"/>
            <a:ext cx="369940" cy="19730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="" xmlns:a16="http://schemas.microsoft.com/office/drawing/2014/main" id="{74F6982C-CD89-4438-BAA7-2E6A5078275B}"/>
              </a:ext>
            </a:extLst>
          </p:cNvPr>
          <p:cNvCxnSpPr/>
          <p:nvPr/>
        </p:nvCxnSpPr>
        <p:spPr>
          <a:xfrm>
            <a:off x="3768243" y="4921555"/>
            <a:ext cx="6014700" cy="1152085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CA2F7BB9-02C8-407A-8563-113165BC274B}"/>
              </a:ext>
            </a:extLst>
          </p:cNvPr>
          <p:cNvCxnSpPr/>
          <p:nvPr/>
        </p:nvCxnSpPr>
        <p:spPr>
          <a:xfrm>
            <a:off x="3945510" y="6226038"/>
            <a:ext cx="5989674" cy="17498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="" xmlns:a16="http://schemas.microsoft.com/office/drawing/2014/main" id="{A468486E-C5EE-48B2-B639-5ACDCFAD5FD5}"/>
              </a:ext>
            </a:extLst>
          </p:cNvPr>
          <p:cNvCxnSpPr/>
          <p:nvPr/>
        </p:nvCxnSpPr>
        <p:spPr>
          <a:xfrm flipH="1">
            <a:off x="8846372" y="3222676"/>
            <a:ext cx="278310" cy="932263"/>
          </a:xfrm>
          <a:prstGeom prst="straightConnector1">
            <a:avLst/>
          </a:prstGeom>
          <a:ln w="38100">
            <a:prstDash val="dash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49BDEA66-FE3E-44F3-9198-8BB91F9234E4}"/>
              </a:ext>
            </a:extLst>
          </p:cNvPr>
          <p:cNvCxnSpPr/>
          <p:nvPr/>
        </p:nvCxnSpPr>
        <p:spPr>
          <a:xfrm flipH="1">
            <a:off x="9124683" y="3222674"/>
            <a:ext cx="480110" cy="1737904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="" xmlns:a16="http://schemas.microsoft.com/office/drawing/2014/main" id="{798E5D0A-F2B0-435D-BE18-C5F3F95B8DE3}"/>
              </a:ext>
            </a:extLst>
          </p:cNvPr>
          <p:cNvCxnSpPr/>
          <p:nvPr/>
        </p:nvCxnSpPr>
        <p:spPr>
          <a:xfrm flipH="1" flipV="1">
            <a:off x="9433711" y="5497597"/>
            <a:ext cx="349235" cy="316792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328329" y="5054091"/>
            <a:ext cx="227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00" b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Независимая оценка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5636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672171-2C84-4841-ADBC-75ED340C9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"/>
            <a:ext cx="12179300" cy="6855332"/>
          </a:xfrm>
          <a:prstGeom prst="rect">
            <a:avLst/>
          </a:prstGeom>
        </p:spPr>
      </p:pic>
      <p:sp>
        <p:nvSpPr>
          <p:cNvPr id="65" name="Номер слайда 3">
            <a:extLst>
              <a:ext uri="{FF2B5EF4-FFF2-40B4-BE49-F238E27FC236}">
                <a16:creationId xmlns="" xmlns:a16="http://schemas.microsoft.com/office/drawing/2014/main" id="{96FC66CA-F067-4A5B-BA39-4083728F346C}"/>
              </a:ext>
            </a:extLst>
          </p:cNvPr>
          <p:cNvSpPr txBox="1">
            <a:spLocks/>
          </p:cNvSpPr>
          <p:nvPr/>
        </p:nvSpPr>
        <p:spPr>
          <a:xfrm>
            <a:off x="7848356" y="5618163"/>
            <a:ext cx="242634" cy="273050"/>
          </a:xfrm>
          <a:prstGeom prst="rect">
            <a:avLst/>
          </a:prstGeom>
        </p:spPr>
        <p:txBody>
          <a:bodyPr lIns="68588" tIns="34294" rIns="68588" bIns="34294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DC7CF649-02EF-4455-B29B-ADE40518A040}"/>
              </a:ext>
            </a:extLst>
          </p:cNvPr>
          <p:cNvGraphicFramePr/>
          <p:nvPr/>
        </p:nvGraphicFramePr>
        <p:xfrm>
          <a:off x="1744423" y="836712"/>
          <a:ext cx="86904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149" name="TextBox 6">
            <a:extLst>
              <a:ext uri="{FF2B5EF4-FFF2-40B4-BE49-F238E27FC236}">
                <a16:creationId xmlns="" xmlns:a16="http://schemas.microsoft.com/office/drawing/2014/main" id="{E7D3C604-1E2F-41AE-A9C0-F87FE18F3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456"/>
            <a:ext cx="7337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cap="all" dirty="0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</a:rPr>
              <a:t>Основные направления деятельности по развитию НСК</a:t>
            </a:r>
          </a:p>
        </p:txBody>
      </p:sp>
    </p:spTree>
    <p:extLst>
      <p:ext uri="{BB962C8B-B14F-4D97-AF65-F5344CB8AC3E}">
        <p14:creationId xmlns:p14="http://schemas.microsoft.com/office/powerpoint/2010/main" val="2937526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>
            <a:extLst>
              <a:ext uri="{FF2B5EF4-FFF2-40B4-BE49-F238E27FC236}">
                <a16:creationId xmlns:a16="http://schemas.microsoft.com/office/drawing/2014/main" xmlns="" id="{9734DB4E-B438-4E45-BC60-4701946780D3}"/>
              </a:ext>
            </a:extLst>
          </p:cNvPr>
          <p:cNvSpPr txBox="1"/>
          <p:nvPr/>
        </p:nvSpPr>
        <p:spPr>
          <a:xfrm>
            <a:off x="1110281" y="84573"/>
            <a:ext cx="8244190" cy="656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pPr>
            <a:r>
              <a:rPr lang="ru-RU" dirty="0"/>
              <a:t>НАЦИОНАЛЬНАЯ СИСТЕМА КВАЛИФИКАЦИЙ – ИНСТРУМЕНТ управления квалификациями</a:t>
            </a:r>
            <a:endParaRPr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6501" y="1759099"/>
            <a:ext cx="344978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ambria Math" pitchFamily="18" charset="0"/>
              </a:rPr>
              <a:t> – </a:t>
            </a:r>
            <a:r>
              <a:rPr lang="ru-RU" altLang="ru-RU" sz="1600" b="1" i="1" dirty="0">
                <a:effectLst/>
                <a:latin typeface="Cambria Math" pitchFamily="18" charset="0"/>
              </a:rPr>
              <a:t>комплекс</a:t>
            </a:r>
            <a:r>
              <a:rPr lang="ru-RU" altLang="ru-RU" sz="1600" b="1" dirty="0">
                <a:effectLst/>
                <a:latin typeface="Cambria Math" pitchFamily="18" charset="0"/>
              </a:rPr>
              <a:t> </a:t>
            </a:r>
            <a:r>
              <a:rPr lang="ru-RU" altLang="ru-RU" sz="1600" b="1" dirty="0" smtClean="0">
                <a:effectLst/>
                <a:latin typeface="Cambria Math" pitchFamily="18" charset="0"/>
              </a:rPr>
              <a:t> взаимосвязанных </a:t>
            </a:r>
            <a:r>
              <a:rPr lang="ru-RU" altLang="ru-RU" sz="1600" b="1" dirty="0">
                <a:effectLst/>
                <a:latin typeface="Cambria Math" pitchFamily="18" charset="0"/>
              </a:rPr>
              <a:t>документов, государственно-общественных институтов, мероприятий, обеспечивающий качество подготовки работников и их конкурентоспособность на рынке труда;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effectLst/>
                <a:latin typeface="Cambria Math" pitchFamily="18" charset="0"/>
              </a:rPr>
              <a:t>- </a:t>
            </a:r>
            <a:r>
              <a:rPr lang="ru-RU" altLang="ru-RU" sz="1600" b="1" i="1" dirty="0">
                <a:effectLst/>
                <a:latin typeface="Cambria Math" pitchFamily="18" charset="0"/>
              </a:rPr>
              <a:t>инструмент управления </a:t>
            </a:r>
            <a:r>
              <a:rPr lang="ru-RU" altLang="ru-RU" sz="1600" b="1" dirty="0">
                <a:effectLst/>
                <a:latin typeface="Cambria Math" pitchFamily="18" charset="0"/>
              </a:rPr>
              <a:t>квалификациями и оптимизации трудовых процессов,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effectLst/>
                <a:latin typeface="Cambria Math" pitchFamily="18" charset="0"/>
              </a:rPr>
              <a:t>- </a:t>
            </a:r>
            <a:r>
              <a:rPr lang="ru-RU" altLang="ru-RU" sz="1600" b="1" i="1" dirty="0">
                <a:effectLst/>
                <a:latin typeface="Cambria Math" pitchFamily="18" charset="0"/>
              </a:rPr>
              <a:t>мост </a:t>
            </a:r>
            <a:r>
              <a:rPr lang="ru-RU" altLang="ru-RU" sz="1600" b="1" dirty="0">
                <a:effectLst/>
                <a:latin typeface="Cambria Math" pitchFamily="18" charset="0"/>
              </a:rPr>
              <a:t>между сферой профессионального образования и сферой труда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505" y="1122218"/>
            <a:ext cx="305908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01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Национальная система квалификаций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87" y="754242"/>
            <a:ext cx="8287789" cy="536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494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" y="3175"/>
            <a:ext cx="1217612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03346" y="1"/>
            <a:ext cx="933086" cy="94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1"/>
          <p:cNvSpPr/>
          <p:nvPr/>
        </p:nvSpPr>
        <p:spPr>
          <a:xfrm>
            <a:off x="551272" y="940485"/>
            <a:ext cx="444037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0" name="object 21"/>
          <p:cNvSpPr/>
          <p:nvPr/>
        </p:nvSpPr>
        <p:spPr>
          <a:xfrm>
            <a:off x="546838" y="1396804"/>
            <a:ext cx="444037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1" name="object 21"/>
          <p:cNvSpPr/>
          <p:nvPr/>
        </p:nvSpPr>
        <p:spPr>
          <a:xfrm>
            <a:off x="546207" y="1940533"/>
            <a:ext cx="444037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4" name="object 21"/>
          <p:cNvSpPr/>
          <p:nvPr/>
        </p:nvSpPr>
        <p:spPr>
          <a:xfrm>
            <a:off x="546207" y="3282070"/>
            <a:ext cx="444037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56724" y="170947"/>
            <a:ext cx="8144907" cy="2769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r>
              <a:rPr lang="ru-RU" altLang="ru-RU" sz="1600" cap="all" dirty="0">
                <a:solidFill>
                  <a:srgbClr val="535353"/>
                </a:solidFill>
                <a:effectLst/>
                <a:latin typeface="Pancetta Serif Pro SemiBold"/>
                <a:ea typeface="Pancetta Serif Pro SemiBold"/>
                <a:cs typeface="Pancetta Serif Pro SemiBold"/>
              </a:rPr>
              <a:t>Основные нормативно-правовые акты НСК</a:t>
            </a:r>
          </a:p>
        </p:txBody>
      </p:sp>
      <p:sp>
        <p:nvSpPr>
          <p:cNvPr id="13" name="object 20"/>
          <p:cNvSpPr txBox="1"/>
          <p:nvPr/>
        </p:nvSpPr>
        <p:spPr>
          <a:xfrm>
            <a:off x="1125456" y="846051"/>
            <a:ext cx="10475225" cy="56138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Федеральный закон</a:t>
            </a:r>
            <a:r>
              <a:rPr lang="en-US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«О внесении изменений в Трудовой кодекс Российской Федерации</a:t>
            </a:r>
            <a:r>
              <a:rPr lang="en-US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 статьи 11 и 73 Федерального закона «Об образовании в Российской Федерации»</a:t>
            </a:r>
            <a:r>
              <a:rPr lang="en-US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 02.05.2015, № 122-ФЗ), </a:t>
            </a:r>
            <a:r>
              <a:rPr lang="ru-RU" sz="1600" i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вступил в силу с 01.06.2016 г.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Федеральный закон «О независимой оценке квалификации» (от 03.07.2016, № 238-ФЗ), </a:t>
            </a:r>
            <a:r>
              <a:rPr lang="ru-RU" sz="1600" i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вступил в силу с 01.01.2017 г. 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Федеральный закон "О внесении изменений в Трудовой кодекс Российской Федерации в связи с принятием Федерального закона "О независимой оценке квалификации" </a:t>
            </a:r>
            <a:r>
              <a:rPr lang="en-US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 03.07.2016 N 239-ФЗ</a:t>
            </a:r>
            <a:r>
              <a:rPr lang="en-US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вступил в силу с 01.01.2017 г. 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Федеральный закон "О внесении изменений в часть вторую Налогового кодекса Российской Федерации в связи с принятием Федерального закона "О независимой оценке квалификации" (от 03.07.2016 N 251-ФЗ), </a:t>
            </a:r>
            <a:r>
              <a:rPr lang="ru-RU" sz="1600" i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вступил в силу с 01.01.2017 г. 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Постановление Правительства РФ «Об особенностях применения профессиональных стандартов в части требований, обязательных для применения государственными внебюджетными 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собственности» (от 27.06.2016 № 584),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вступит в силу с 01.01.2020 г.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Статья 96 Федерального закона от 29.12.2012 N 273-ФЗ "Об образовании в Российской Федерации«,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последняя редакция вступила в силу 02.06.2016 г. </a:t>
            </a: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14288">
              <a:lnSpc>
                <a:spcPct val="120000"/>
              </a:lnSpc>
              <a:spcBef>
                <a:spcPct val="0"/>
              </a:spcBef>
            </a:pPr>
            <a:r>
              <a:rPr lang="ru-RU" sz="1600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Общие требования к проведению профессионально-общественной аккредитации профессиональных образовательных программ, основных программ профессионального обучения, дополнительных профессиональных программ (утверждены Председателем НСПК А.Н. Шохиным) –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вступили в силу 03.07.2017 г. </a:t>
            </a:r>
          </a:p>
        </p:txBody>
      </p:sp>
      <p:sp>
        <p:nvSpPr>
          <p:cNvPr id="10" name="object 21"/>
          <p:cNvSpPr/>
          <p:nvPr/>
        </p:nvSpPr>
        <p:spPr>
          <a:xfrm>
            <a:off x="546207" y="4997408"/>
            <a:ext cx="444037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="" xmlns:a16="http://schemas.microsoft.com/office/drawing/2014/main" id="{FAF6B96E-4397-4737-8AA0-A084FBA84990}"/>
              </a:ext>
            </a:extLst>
          </p:cNvPr>
          <p:cNvSpPr/>
          <p:nvPr/>
        </p:nvSpPr>
        <p:spPr>
          <a:xfrm>
            <a:off x="546207" y="5638800"/>
            <a:ext cx="444037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14" name="object 21">
            <a:extLst>
              <a:ext uri="{FF2B5EF4-FFF2-40B4-BE49-F238E27FC236}">
                <a16:creationId xmlns="" xmlns:a16="http://schemas.microsoft.com/office/drawing/2014/main" id="{ADDA81AE-34D4-499D-83F9-4A56A1C70D5C}"/>
              </a:ext>
            </a:extLst>
          </p:cNvPr>
          <p:cNvSpPr/>
          <p:nvPr/>
        </p:nvSpPr>
        <p:spPr>
          <a:xfrm>
            <a:off x="546207" y="2542303"/>
            <a:ext cx="444037" cy="360680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кругленный прямоугольник">
            <a:extLst>
              <a:ext uri="{FF2B5EF4-FFF2-40B4-BE49-F238E27FC236}">
                <a16:creationId xmlns:a16="http://schemas.microsoft.com/office/drawing/2014/main" xmlns="" id="{920CF122-AADE-4236-95BC-8A695FCCC106}"/>
              </a:ext>
            </a:extLst>
          </p:cNvPr>
          <p:cNvSpPr/>
          <p:nvPr/>
        </p:nvSpPr>
        <p:spPr>
          <a:xfrm>
            <a:off x="8883270" y="5936621"/>
            <a:ext cx="2348484" cy="337365"/>
          </a:xfrm>
          <a:prstGeom prst="roundRect">
            <a:avLst>
              <a:gd name="adj" fmla="val 32468"/>
            </a:avLst>
          </a:prstGeom>
          <a:solidFill>
            <a:srgbClr val="FFFFFF"/>
          </a:solidFill>
          <a:ln w="9525">
            <a:solidFill>
              <a:srgbClr val="00377D"/>
            </a:solidFill>
          </a:ln>
        </p:spPr>
        <p:txBody>
          <a:bodyPr lIns="45574" tIns="45574" rIns="45574" bIns="45574" anchor="ctr"/>
          <a:lstStyle/>
          <a:p>
            <a:pPr defTabSz="1132087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087">
            <a:extLst>
              <a:ext uri="{FF2B5EF4-FFF2-40B4-BE49-F238E27FC236}">
                <a16:creationId xmlns:a16="http://schemas.microsoft.com/office/drawing/2014/main" xmlns="" id="{6D7AE045-7B19-490A-B50F-ADBDC559BED9}"/>
              </a:ext>
            </a:extLst>
          </p:cNvPr>
          <p:cNvSpPr txBox="1"/>
          <p:nvPr/>
        </p:nvSpPr>
        <p:spPr>
          <a:xfrm>
            <a:off x="563222" y="1239327"/>
            <a:ext cx="1347484" cy="76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574" tIns="45574" rIns="45574" bIns="45574">
            <a:spAutoFit/>
          </a:bodyPr>
          <a:lstStyle>
            <a:lvl1pPr marL="0" indent="0" algn="l" defTabSz="457189">
              <a:defRPr sz="4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4392" dirty="0" smtClean="0">
                <a:latin typeface="Arial" panose="020B0604020202020204" pitchFamily="34" charset="0"/>
                <a:cs typeface="Arial" panose="020B0604020202020204" pitchFamily="34" charset="0"/>
              </a:rPr>
              <a:t>1299</a:t>
            </a:r>
            <a:endParaRPr sz="43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373">
            <a:extLst>
              <a:ext uri="{FF2B5EF4-FFF2-40B4-BE49-F238E27FC236}">
                <a16:creationId xmlns:a16="http://schemas.microsoft.com/office/drawing/2014/main" xmlns="" id="{A19A4448-EC4B-42F7-8FC1-05E167556A27}"/>
              </a:ext>
            </a:extLst>
          </p:cNvPr>
          <p:cNvSpPr txBox="1"/>
          <p:nvPr/>
        </p:nvSpPr>
        <p:spPr>
          <a:xfrm>
            <a:off x="525241" y="2454724"/>
            <a:ext cx="1347484" cy="76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574" tIns="45574" rIns="45574" bIns="45574">
            <a:spAutoFit/>
          </a:bodyPr>
          <a:lstStyle>
            <a:lvl1pPr marL="0" indent="0" algn="l" defTabSz="457189">
              <a:defRPr sz="4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4392" dirty="0">
                <a:latin typeface="Arial" panose="020B0604020202020204" pitchFamily="34" charset="0"/>
                <a:cs typeface="Arial" panose="020B0604020202020204" pitchFamily="34" charset="0"/>
              </a:rPr>
              <a:t>1969</a:t>
            </a:r>
            <a:endParaRPr sz="43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700">
            <a:extLst>
              <a:ext uri="{FF2B5EF4-FFF2-40B4-BE49-F238E27FC236}">
                <a16:creationId xmlns:a16="http://schemas.microsoft.com/office/drawing/2014/main" xmlns="" id="{1888A742-2FDA-4704-A1E1-3AA5561D8C99}"/>
              </a:ext>
            </a:extLst>
          </p:cNvPr>
          <p:cNvSpPr txBox="1"/>
          <p:nvPr/>
        </p:nvSpPr>
        <p:spPr>
          <a:xfrm>
            <a:off x="1040435" y="3771401"/>
            <a:ext cx="774207" cy="583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574" tIns="45574" rIns="45574" bIns="45574">
            <a:spAutoFit/>
          </a:bodyPr>
          <a:lstStyle>
            <a:lvl1pPr marL="0" indent="0" algn="l" defTabSz="457189">
              <a:defRPr sz="3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3194">
                <a:latin typeface="Arial" panose="020B0604020202020204" pitchFamily="34" charset="0"/>
                <a:cs typeface="Arial" panose="020B0604020202020204" pitchFamily="34" charset="0"/>
              </a:rPr>
              <a:t>904</a:t>
            </a:r>
            <a:endParaRPr sz="3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447">
            <a:extLst>
              <a:ext uri="{FF2B5EF4-FFF2-40B4-BE49-F238E27FC236}">
                <a16:creationId xmlns:a16="http://schemas.microsoft.com/office/drawing/2014/main" xmlns="" id="{BEB603BA-1A7C-4342-BFC6-660E6CE3D21E}"/>
              </a:ext>
            </a:extLst>
          </p:cNvPr>
          <p:cNvSpPr txBox="1"/>
          <p:nvPr/>
        </p:nvSpPr>
        <p:spPr>
          <a:xfrm>
            <a:off x="1053096" y="5014014"/>
            <a:ext cx="774917" cy="58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574" tIns="45574" rIns="45574" bIns="45574">
            <a:spAutoFit/>
          </a:bodyPr>
          <a:lstStyle>
            <a:lvl1pPr marL="0" indent="0" algn="l" defTabSz="457189">
              <a:defRPr sz="3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3194" dirty="0" smtClean="0">
                <a:latin typeface="Arial" panose="020B0604020202020204" pitchFamily="34" charset="0"/>
                <a:cs typeface="Arial" panose="020B0604020202020204" pitchFamily="34" charset="0"/>
              </a:rPr>
              <a:t>579</a:t>
            </a:r>
            <a:endParaRPr sz="3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3573">
            <a:extLst>
              <a:ext uri="{FF2B5EF4-FFF2-40B4-BE49-F238E27FC236}">
                <a16:creationId xmlns:a16="http://schemas.microsoft.com/office/drawing/2014/main" xmlns="" id="{A719F78F-B458-4E67-8949-AFA697485E61}"/>
              </a:ext>
            </a:extLst>
          </p:cNvPr>
          <p:cNvSpPr txBox="1"/>
          <p:nvPr/>
        </p:nvSpPr>
        <p:spPr>
          <a:xfrm>
            <a:off x="4455759" y="2477215"/>
            <a:ext cx="1812061" cy="767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574" tIns="45574" rIns="45574" bIns="45574">
            <a:spAutoFit/>
          </a:bodyPr>
          <a:lstStyle>
            <a:lvl1pPr marL="0" indent="0" algn="l" defTabSz="457189">
              <a:defRPr sz="4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4392" dirty="0" smtClean="0">
                <a:latin typeface="Arial" panose="020B0604020202020204" pitchFamily="34" charset="0"/>
                <a:cs typeface="Arial" panose="020B0604020202020204" pitchFamily="34" charset="0"/>
              </a:rPr>
              <a:t>46422</a:t>
            </a:r>
            <a:r>
              <a:rPr lang="en-US" sz="4392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3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31">
            <a:extLst>
              <a:ext uri="{FF2B5EF4-FFF2-40B4-BE49-F238E27FC236}">
                <a16:creationId xmlns:a16="http://schemas.microsoft.com/office/drawing/2014/main" xmlns="" id="{1BDCBA51-233C-4828-AB2D-6E8527862C24}"/>
              </a:ext>
            </a:extLst>
          </p:cNvPr>
          <p:cNvSpPr txBox="1"/>
          <p:nvPr/>
        </p:nvSpPr>
        <p:spPr>
          <a:xfrm>
            <a:off x="5397328" y="1253139"/>
            <a:ext cx="546818" cy="583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574" tIns="45574" rIns="45574" bIns="45574">
            <a:spAutoFit/>
          </a:bodyPr>
          <a:lstStyle>
            <a:lvl1pPr marL="0" indent="0" algn="l" defTabSz="457189">
              <a:defRPr sz="3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sz="3194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194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3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151">
            <a:extLst>
              <a:ext uri="{FF2B5EF4-FFF2-40B4-BE49-F238E27FC236}">
                <a16:creationId xmlns:a16="http://schemas.microsoft.com/office/drawing/2014/main" xmlns="" id="{90FC13FD-0103-4490-BE67-F110E48C2A85}"/>
              </a:ext>
            </a:extLst>
          </p:cNvPr>
          <p:cNvSpPr txBox="1"/>
          <p:nvPr/>
        </p:nvSpPr>
        <p:spPr>
          <a:xfrm>
            <a:off x="5145771" y="4011501"/>
            <a:ext cx="1342380" cy="767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574" tIns="45574" rIns="45574" bIns="45574">
            <a:spAutoFit/>
          </a:bodyPr>
          <a:lstStyle>
            <a:lvl1pPr marL="0" indent="0" algn="l" defTabSz="457189">
              <a:defRPr sz="4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4392" dirty="0" smtClean="0">
                <a:latin typeface="Arial" panose="020B0604020202020204" pitchFamily="34" charset="0"/>
                <a:cs typeface="Arial" panose="020B0604020202020204" pitchFamily="34" charset="0"/>
              </a:rPr>
              <a:t>4885</a:t>
            </a:r>
            <a:endParaRPr sz="43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245">
            <a:extLst>
              <a:ext uri="{FF2B5EF4-FFF2-40B4-BE49-F238E27FC236}">
                <a16:creationId xmlns:a16="http://schemas.microsoft.com/office/drawing/2014/main" xmlns="" id="{F85787BA-5727-400B-9D0A-E34E6CB659F3}"/>
              </a:ext>
            </a:extLst>
          </p:cNvPr>
          <p:cNvSpPr txBox="1"/>
          <p:nvPr/>
        </p:nvSpPr>
        <p:spPr>
          <a:xfrm>
            <a:off x="7255803" y="1242508"/>
            <a:ext cx="1014407" cy="583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574" tIns="45574" rIns="45574" bIns="45574">
            <a:spAutoFit/>
          </a:bodyPr>
          <a:lstStyle>
            <a:lvl1pPr marL="0" indent="0" algn="l" defTabSz="457189">
              <a:defRPr sz="3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3194" dirty="0">
                <a:latin typeface="Arial" panose="020B0604020202020204" pitchFamily="34" charset="0"/>
                <a:cs typeface="Arial" panose="020B0604020202020204" pitchFamily="34" charset="0"/>
              </a:rPr>
              <a:t>404	</a:t>
            </a:r>
            <a:endParaRPr sz="3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361">
            <a:extLst>
              <a:ext uri="{FF2B5EF4-FFF2-40B4-BE49-F238E27FC236}">
                <a16:creationId xmlns:a16="http://schemas.microsoft.com/office/drawing/2014/main" xmlns="" id="{92F07037-4034-4D47-A362-5A8F22B08C98}"/>
              </a:ext>
            </a:extLst>
          </p:cNvPr>
          <p:cNvSpPr txBox="1"/>
          <p:nvPr/>
        </p:nvSpPr>
        <p:spPr>
          <a:xfrm>
            <a:off x="8661107" y="3086685"/>
            <a:ext cx="774917" cy="58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574" tIns="45574" rIns="45574" bIns="45574">
            <a:spAutoFit/>
          </a:bodyPr>
          <a:lstStyle>
            <a:lvl1pPr marL="0" indent="0" algn="l" defTabSz="457189">
              <a:defRPr sz="3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3194" dirty="0" smtClean="0">
                <a:latin typeface="Arial" panose="020B0604020202020204" pitchFamily="34" charset="0"/>
                <a:cs typeface="Arial" panose="020B0604020202020204" pitchFamily="34" charset="0"/>
              </a:rPr>
              <a:t>660</a:t>
            </a:r>
            <a:endParaRPr sz="3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Линия">
            <a:extLst>
              <a:ext uri="{FF2B5EF4-FFF2-40B4-BE49-F238E27FC236}">
                <a16:creationId xmlns:a16="http://schemas.microsoft.com/office/drawing/2014/main" xmlns="" id="{6803CB99-52F6-4FDF-AFFC-158CD120B3DF}"/>
              </a:ext>
            </a:extLst>
          </p:cNvPr>
          <p:cNvSpPr/>
          <p:nvPr/>
        </p:nvSpPr>
        <p:spPr>
          <a:xfrm>
            <a:off x="8600098" y="1875106"/>
            <a:ext cx="3" cy="1693511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574" tIns="45574" rIns="45574" bIns="45574"/>
          <a:lstStyle/>
          <a:p>
            <a:endParaRPr sz="19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кругленный прямоугольник">
            <a:extLst>
              <a:ext uri="{FF2B5EF4-FFF2-40B4-BE49-F238E27FC236}">
                <a16:creationId xmlns:a16="http://schemas.microsoft.com/office/drawing/2014/main" xmlns="" id="{6A061454-385F-4FFC-9F19-49523B478A41}"/>
              </a:ext>
            </a:extLst>
          </p:cNvPr>
          <p:cNvSpPr/>
          <p:nvPr/>
        </p:nvSpPr>
        <p:spPr>
          <a:xfrm>
            <a:off x="9424866" y="3218936"/>
            <a:ext cx="2188840" cy="584912"/>
          </a:xfrm>
          <a:prstGeom prst="roundRect">
            <a:avLst>
              <a:gd name="adj" fmla="val 32468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574" tIns="45574" rIns="45574" bIns="45574" anchor="ctr"/>
          <a:lstStyle/>
          <a:p>
            <a:pPr defTabSz="1132087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Кружок">
            <a:extLst>
              <a:ext uri="{FF2B5EF4-FFF2-40B4-BE49-F238E27FC236}">
                <a16:creationId xmlns:a16="http://schemas.microsoft.com/office/drawing/2014/main" xmlns="" id="{D4D5D819-F30C-4979-A68B-2DC169EC7D68}"/>
              </a:ext>
            </a:extLst>
          </p:cNvPr>
          <p:cNvSpPr/>
          <p:nvPr/>
        </p:nvSpPr>
        <p:spPr>
          <a:xfrm>
            <a:off x="8546808" y="3581950"/>
            <a:ext cx="106584" cy="1065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574" tIns="45574" rIns="45574" bIns="45574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Линия">
            <a:extLst>
              <a:ext uri="{FF2B5EF4-FFF2-40B4-BE49-F238E27FC236}">
                <a16:creationId xmlns:a16="http://schemas.microsoft.com/office/drawing/2014/main" xmlns="" id="{DB63C446-0A5A-44B2-85D9-57A01FA46961}"/>
              </a:ext>
            </a:extLst>
          </p:cNvPr>
          <p:cNvSpPr/>
          <p:nvPr/>
        </p:nvSpPr>
        <p:spPr>
          <a:xfrm>
            <a:off x="8667081" y="3631685"/>
            <a:ext cx="748122" cy="4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574" tIns="45574" rIns="45574" bIns="45574"/>
          <a:lstStyle/>
          <a:p>
            <a:endParaRPr sz="19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кругленный прямоугольник">
            <a:extLst>
              <a:ext uri="{FF2B5EF4-FFF2-40B4-BE49-F238E27FC236}">
                <a16:creationId xmlns:a16="http://schemas.microsoft.com/office/drawing/2014/main" xmlns="" id="{272E34C5-3642-4C48-BDBC-F472DC674ACD}"/>
              </a:ext>
            </a:extLst>
          </p:cNvPr>
          <p:cNvSpPr/>
          <p:nvPr/>
        </p:nvSpPr>
        <p:spPr>
          <a:xfrm>
            <a:off x="6461371" y="4115578"/>
            <a:ext cx="3147002" cy="1055147"/>
          </a:xfrm>
          <a:prstGeom prst="roundRect">
            <a:avLst>
              <a:gd name="adj" fmla="val 17998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574" tIns="45574" rIns="45574" bIns="45574" anchor="ctr"/>
          <a:lstStyle/>
          <a:p>
            <a:pPr defTabSz="1132087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Кружок">
            <a:extLst>
              <a:ext uri="{FF2B5EF4-FFF2-40B4-BE49-F238E27FC236}">
                <a16:creationId xmlns:a16="http://schemas.microsoft.com/office/drawing/2014/main" xmlns="" id="{BDD6103E-7793-4321-94A1-50F69954D3A6}"/>
              </a:ext>
            </a:extLst>
          </p:cNvPr>
          <p:cNvSpPr/>
          <p:nvPr/>
        </p:nvSpPr>
        <p:spPr>
          <a:xfrm>
            <a:off x="5107040" y="4631998"/>
            <a:ext cx="106584" cy="1065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574" tIns="45574" rIns="45574" bIns="45574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Линия">
            <a:extLst>
              <a:ext uri="{FF2B5EF4-FFF2-40B4-BE49-F238E27FC236}">
                <a16:creationId xmlns:a16="http://schemas.microsoft.com/office/drawing/2014/main" xmlns="" id="{B777BB26-8996-47DE-9BD0-34D1076D4178}"/>
              </a:ext>
            </a:extLst>
          </p:cNvPr>
          <p:cNvSpPr/>
          <p:nvPr/>
        </p:nvSpPr>
        <p:spPr>
          <a:xfrm>
            <a:off x="5208215" y="4681739"/>
            <a:ext cx="1266039" cy="3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574" tIns="45574" rIns="45574" bIns="45574"/>
          <a:lstStyle/>
          <a:p>
            <a:endParaRPr sz="19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кругленный прямоугольник">
            <a:extLst>
              <a:ext uri="{FF2B5EF4-FFF2-40B4-BE49-F238E27FC236}">
                <a16:creationId xmlns:a16="http://schemas.microsoft.com/office/drawing/2014/main" xmlns="" id="{07237632-1BD3-48DF-BAC4-ECBF04AD4526}"/>
              </a:ext>
            </a:extLst>
          </p:cNvPr>
          <p:cNvSpPr/>
          <p:nvPr/>
        </p:nvSpPr>
        <p:spPr>
          <a:xfrm>
            <a:off x="5990070" y="1381733"/>
            <a:ext cx="617881" cy="584912"/>
          </a:xfrm>
          <a:prstGeom prst="roundRect">
            <a:avLst>
              <a:gd name="adj" fmla="val 32468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574" tIns="45574" rIns="45574" bIns="45574" anchor="ctr"/>
          <a:lstStyle/>
          <a:p>
            <a:pPr defTabSz="1132087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Кружок">
            <a:extLst>
              <a:ext uri="{FF2B5EF4-FFF2-40B4-BE49-F238E27FC236}">
                <a16:creationId xmlns:a16="http://schemas.microsoft.com/office/drawing/2014/main" xmlns="" id="{55CEE5FC-EBD9-4302-A2A4-0660535B3EAC}"/>
              </a:ext>
            </a:extLst>
          </p:cNvPr>
          <p:cNvSpPr/>
          <p:nvPr/>
        </p:nvSpPr>
        <p:spPr>
          <a:xfrm>
            <a:off x="5280887" y="1744746"/>
            <a:ext cx="106584" cy="1065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574" tIns="45574" rIns="45574" bIns="45574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Линия">
            <a:extLst>
              <a:ext uri="{FF2B5EF4-FFF2-40B4-BE49-F238E27FC236}">
                <a16:creationId xmlns:a16="http://schemas.microsoft.com/office/drawing/2014/main" xmlns="" id="{194F8B80-4CDB-4413-8AB6-A8E625B1A0AE}"/>
              </a:ext>
            </a:extLst>
          </p:cNvPr>
          <p:cNvSpPr/>
          <p:nvPr/>
        </p:nvSpPr>
        <p:spPr>
          <a:xfrm>
            <a:off x="5375609" y="1794488"/>
            <a:ext cx="596431" cy="3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574" tIns="45574" rIns="45574" bIns="45574"/>
          <a:lstStyle/>
          <a:p>
            <a:endParaRPr sz="19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кругленный прямоугольник">
            <a:extLst>
              <a:ext uri="{FF2B5EF4-FFF2-40B4-BE49-F238E27FC236}">
                <a16:creationId xmlns:a16="http://schemas.microsoft.com/office/drawing/2014/main" xmlns="" id="{9D75F946-1037-406D-9238-A0A2E4F3A365}"/>
              </a:ext>
            </a:extLst>
          </p:cNvPr>
          <p:cNvSpPr/>
          <p:nvPr/>
        </p:nvSpPr>
        <p:spPr>
          <a:xfrm>
            <a:off x="6110734" y="2625828"/>
            <a:ext cx="2156416" cy="793683"/>
          </a:xfrm>
          <a:prstGeom prst="roundRect">
            <a:avLst>
              <a:gd name="adj" fmla="val 23927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574" tIns="45574" rIns="45574" bIns="45574" anchor="ctr"/>
          <a:lstStyle/>
          <a:p>
            <a:pPr defTabSz="1132087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Кружок">
            <a:extLst>
              <a:ext uri="{FF2B5EF4-FFF2-40B4-BE49-F238E27FC236}">
                <a16:creationId xmlns:a16="http://schemas.microsoft.com/office/drawing/2014/main" xmlns="" id="{B19E8668-D966-4EAA-8564-95CDB8904FF9}"/>
              </a:ext>
            </a:extLst>
          </p:cNvPr>
          <p:cNvSpPr/>
          <p:nvPr/>
        </p:nvSpPr>
        <p:spPr>
          <a:xfrm>
            <a:off x="4465104" y="3108725"/>
            <a:ext cx="106584" cy="1065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574" tIns="45574" rIns="45574" bIns="45574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Линия">
            <a:extLst>
              <a:ext uri="{FF2B5EF4-FFF2-40B4-BE49-F238E27FC236}">
                <a16:creationId xmlns:a16="http://schemas.microsoft.com/office/drawing/2014/main" xmlns="" id="{44D9DB87-EC46-47E7-8186-FA9E108392A3}"/>
              </a:ext>
            </a:extLst>
          </p:cNvPr>
          <p:cNvSpPr/>
          <p:nvPr/>
        </p:nvSpPr>
        <p:spPr>
          <a:xfrm>
            <a:off x="4578936" y="3158463"/>
            <a:ext cx="1525535" cy="2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574" tIns="45574" rIns="45574" bIns="45574"/>
          <a:lstStyle/>
          <a:p>
            <a:endParaRPr sz="19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Закругленный прямоугольник">
            <a:extLst>
              <a:ext uri="{FF2B5EF4-FFF2-40B4-BE49-F238E27FC236}">
                <a16:creationId xmlns:a16="http://schemas.microsoft.com/office/drawing/2014/main" xmlns="" id="{11192601-7E4E-4B1E-A1D3-AF99801C72E1}"/>
              </a:ext>
            </a:extLst>
          </p:cNvPr>
          <p:cNvSpPr/>
          <p:nvPr/>
        </p:nvSpPr>
        <p:spPr>
          <a:xfrm>
            <a:off x="1838267" y="5211156"/>
            <a:ext cx="1966200" cy="584912"/>
          </a:xfrm>
          <a:prstGeom prst="roundRect">
            <a:avLst>
              <a:gd name="adj" fmla="val 32468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574" tIns="45574" rIns="45574" bIns="45574" anchor="ctr"/>
          <a:lstStyle/>
          <a:p>
            <a:pPr defTabSz="1132087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кругленный прямоугольник">
            <a:extLst>
              <a:ext uri="{FF2B5EF4-FFF2-40B4-BE49-F238E27FC236}">
                <a16:creationId xmlns:a16="http://schemas.microsoft.com/office/drawing/2014/main" xmlns="" id="{1263231D-D4EC-436E-BC62-938043AC9AC2}"/>
              </a:ext>
            </a:extLst>
          </p:cNvPr>
          <p:cNvSpPr/>
          <p:nvPr/>
        </p:nvSpPr>
        <p:spPr>
          <a:xfrm>
            <a:off x="1843329" y="3782362"/>
            <a:ext cx="2806454" cy="956219"/>
          </a:xfrm>
          <a:prstGeom prst="roundRect">
            <a:avLst>
              <a:gd name="adj" fmla="val 16072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574" tIns="45574" rIns="45574" bIns="45574" anchor="ctr"/>
          <a:lstStyle/>
          <a:p>
            <a:pPr defTabSz="1132087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Кружок">
            <a:extLst>
              <a:ext uri="{FF2B5EF4-FFF2-40B4-BE49-F238E27FC236}">
                <a16:creationId xmlns:a16="http://schemas.microsoft.com/office/drawing/2014/main" xmlns="" id="{4D159E27-9CCB-44DB-AE82-2ED7ACEE6F04}"/>
              </a:ext>
            </a:extLst>
          </p:cNvPr>
          <p:cNvSpPr/>
          <p:nvPr/>
        </p:nvSpPr>
        <p:spPr>
          <a:xfrm>
            <a:off x="924408" y="4252606"/>
            <a:ext cx="106584" cy="1065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574" tIns="45574" rIns="45574" bIns="45574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Линия">
            <a:extLst>
              <a:ext uri="{FF2B5EF4-FFF2-40B4-BE49-F238E27FC236}">
                <a16:creationId xmlns:a16="http://schemas.microsoft.com/office/drawing/2014/main" xmlns="" id="{FCBFE564-B063-4F80-9561-16F1483C5275}"/>
              </a:ext>
            </a:extLst>
          </p:cNvPr>
          <p:cNvSpPr/>
          <p:nvPr/>
        </p:nvSpPr>
        <p:spPr>
          <a:xfrm>
            <a:off x="1027665" y="4302338"/>
            <a:ext cx="828438" cy="4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574" tIns="45574" rIns="45574" bIns="45574"/>
          <a:lstStyle/>
          <a:p>
            <a:endParaRPr sz="19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кругленный прямоугольник">
            <a:extLst>
              <a:ext uri="{FF2B5EF4-FFF2-40B4-BE49-F238E27FC236}">
                <a16:creationId xmlns:a16="http://schemas.microsoft.com/office/drawing/2014/main" xmlns="" id="{A4096E91-5F50-4989-9707-92DA3CB9AD93}"/>
              </a:ext>
            </a:extLst>
          </p:cNvPr>
          <p:cNvSpPr/>
          <p:nvPr/>
        </p:nvSpPr>
        <p:spPr>
          <a:xfrm>
            <a:off x="1914231" y="1398978"/>
            <a:ext cx="2383803" cy="793679"/>
          </a:xfrm>
          <a:prstGeom prst="roundRect">
            <a:avLst>
              <a:gd name="adj" fmla="val 23927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574" tIns="45574" rIns="45574" bIns="45574" anchor="ctr"/>
          <a:lstStyle/>
          <a:p>
            <a:pPr defTabSz="1132087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Кружок">
            <a:extLst>
              <a:ext uri="{FF2B5EF4-FFF2-40B4-BE49-F238E27FC236}">
                <a16:creationId xmlns:a16="http://schemas.microsoft.com/office/drawing/2014/main" xmlns="" id="{0736A41C-2097-4541-A2F0-46A3D05BC088}"/>
              </a:ext>
            </a:extLst>
          </p:cNvPr>
          <p:cNvSpPr/>
          <p:nvPr/>
        </p:nvSpPr>
        <p:spPr>
          <a:xfrm>
            <a:off x="559788" y="1881877"/>
            <a:ext cx="106584" cy="1065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574" tIns="45574" rIns="45574" bIns="45574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Линия">
            <a:extLst>
              <a:ext uri="{FF2B5EF4-FFF2-40B4-BE49-F238E27FC236}">
                <a16:creationId xmlns:a16="http://schemas.microsoft.com/office/drawing/2014/main" xmlns="" id="{8E249A2A-4CB5-4061-9BB8-AB524372CC2B}"/>
              </a:ext>
            </a:extLst>
          </p:cNvPr>
          <p:cNvSpPr/>
          <p:nvPr/>
        </p:nvSpPr>
        <p:spPr>
          <a:xfrm>
            <a:off x="660962" y="1931618"/>
            <a:ext cx="1266039" cy="3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574" tIns="45574" rIns="45574" bIns="45574"/>
          <a:lstStyle/>
          <a:p>
            <a:endParaRPr sz="19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Закругленный прямоугольник">
            <a:extLst>
              <a:ext uri="{FF2B5EF4-FFF2-40B4-BE49-F238E27FC236}">
                <a16:creationId xmlns:a16="http://schemas.microsoft.com/office/drawing/2014/main" xmlns="" id="{536065E6-289B-45AE-97C4-FC9D80226B79}"/>
              </a:ext>
            </a:extLst>
          </p:cNvPr>
          <p:cNvSpPr/>
          <p:nvPr/>
        </p:nvSpPr>
        <p:spPr>
          <a:xfrm>
            <a:off x="1838268" y="2618740"/>
            <a:ext cx="2383803" cy="793679"/>
          </a:xfrm>
          <a:prstGeom prst="roundRect">
            <a:avLst>
              <a:gd name="adj" fmla="val 23927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574" tIns="45574" rIns="45574" bIns="45574" anchor="ctr"/>
          <a:lstStyle/>
          <a:p>
            <a:pPr defTabSz="1132087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">
            <a:extLst>
              <a:ext uri="{FF2B5EF4-FFF2-40B4-BE49-F238E27FC236}">
                <a16:creationId xmlns:a16="http://schemas.microsoft.com/office/drawing/2014/main" xmlns="" id="{50AFC9D1-650E-48F6-B0E1-CEDFDC209C30}"/>
              </a:ext>
            </a:extLst>
          </p:cNvPr>
          <p:cNvSpPr txBox="1"/>
          <p:nvPr/>
        </p:nvSpPr>
        <p:spPr>
          <a:xfrm>
            <a:off x="1993813" y="1439364"/>
            <a:ext cx="2224635" cy="68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74" tIns="45574" rIns="45574" bIns="45574">
            <a:spAutoFit/>
          </a:bodyPr>
          <a:lstStyle>
            <a:lvl1pPr marL="0" indent="0" algn="l" defTabSz="914400">
              <a:lnSpc>
                <a:spcPct val="120000"/>
              </a:lnSpc>
              <a:defRPr sz="1200" b="1" cap="all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утвержд</a:t>
            </a:r>
            <a:r>
              <a:rPr lang="ru-RU" sz="1098" dirty="0"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нных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профессиональных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стандартов</a:t>
            </a:r>
            <a:endParaRPr sz="1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3">
            <a:extLst>
              <a:ext uri="{FF2B5EF4-FFF2-40B4-BE49-F238E27FC236}">
                <a16:creationId xmlns:a16="http://schemas.microsoft.com/office/drawing/2014/main" xmlns="" id="{2A12429F-3C7F-46F7-BF21-C3E443C8E741}"/>
              </a:ext>
            </a:extLst>
          </p:cNvPr>
          <p:cNvSpPr txBox="1"/>
          <p:nvPr/>
        </p:nvSpPr>
        <p:spPr>
          <a:xfrm>
            <a:off x="1880280" y="2654755"/>
            <a:ext cx="2297664" cy="68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74" tIns="45574" rIns="45574" bIns="45574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1113" indent="-11113">
              <a:lnSpc>
                <a:spcPct val="120000"/>
              </a:lnSpc>
              <a:defRPr sz="1199" b="1" cap="all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</a:defRPr>
            </a:lvl1pPr>
          </a:lstStyle>
          <a:p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утвержд</a:t>
            </a:r>
            <a:r>
              <a:rPr lang="ru-RU" sz="1098" dirty="0"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нных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И ВНЕСЕННЫХ В РЕЕСТР КВАЛИФИКАЦИЙ</a:t>
            </a: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xmlns="" id="{000C3B31-D891-4A45-A4F4-444F05B4C714}"/>
              </a:ext>
            </a:extLst>
          </p:cNvPr>
          <p:cNvSpPr txBox="1"/>
          <p:nvPr/>
        </p:nvSpPr>
        <p:spPr>
          <a:xfrm>
            <a:off x="1851039" y="3883847"/>
            <a:ext cx="2747386" cy="68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74" tIns="45574" rIns="45574" bIns="45574">
            <a:spAutoFit/>
          </a:bodyPr>
          <a:lstStyle/>
          <a:p>
            <a:pPr marL="11091" indent="-11091">
              <a:lnSpc>
                <a:spcPct val="120000"/>
              </a:lnSpc>
              <a:defRPr sz="1200" b="1" cap="all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квалификаци</a:t>
            </a:r>
            <a:r>
              <a:rPr lang="ru-RU" sz="1098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которым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разработаны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оценочны</a:t>
            </a:r>
            <a:r>
              <a:rPr lang="ru-RU" sz="1098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lang="ru-RU" sz="1098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sz="1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37">
            <a:extLst>
              <a:ext uri="{FF2B5EF4-FFF2-40B4-BE49-F238E27FC236}">
                <a16:creationId xmlns:a16="http://schemas.microsoft.com/office/drawing/2014/main" xmlns="" id="{432BF854-16FD-4034-B0D3-7BD620965C76}"/>
              </a:ext>
            </a:extLst>
          </p:cNvPr>
          <p:cNvSpPr txBox="1"/>
          <p:nvPr/>
        </p:nvSpPr>
        <p:spPr>
          <a:xfrm>
            <a:off x="6158041" y="2670138"/>
            <a:ext cx="2095564" cy="68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74" tIns="45574" rIns="45574" bIns="45574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1113" indent="-11113">
              <a:lnSpc>
                <a:spcPct val="120000"/>
              </a:lnSpc>
              <a:defRPr sz="1199" b="1" cap="all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</a:defRPr>
            </a:lvl1pPr>
          </a:lstStyle>
          <a:p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получили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свидетельства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sz="1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xmlns="" id="{D2073500-AB99-4413-B156-31FEE8165C1F}"/>
              </a:ext>
            </a:extLst>
          </p:cNvPr>
          <p:cNvSpPr txBox="1"/>
          <p:nvPr/>
        </p:nvSpPr>
        <p:spPr>
          <a:xfrm>
            <a:off x="6482088" y="4273121"/>
            <a:ext cx="3110060" cy="68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74" tIns="45574" rIns="45574" bIns="45574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1113" indent="-11113">
              <a:lnSpc>
                <a:spcPct val="120000"/>
              </a:lnSpc>
              <a:defRPr sz="1199" b="1" cap="all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</a:defRPr>
            </a:lvl1pPr>
          </a:lstStyle>
          <a:p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получили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заключения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прохождении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экзамена</a:t>
            </a:r>
            <a:endParaRPr sz="1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2">
            <a:extLst>
              <a:ext uri="{FF2B5EF4-FFF2-40B4-BE49-F238E27FC236}">
                <a16:creationId xmlns:a16="http://schemas.microsoft.com/office/drawing/2014/main" xmlns="" id="{3421E844-02DD-4826-BE47-70505170DD7B}"/>
              </a:ext>
            </a:extLst>
          </p:cNvPr>
          <p:cNvSpPr txBox="1"/>
          <p:nvPr/>
        </p:nvSpPr>
        <p:spPr>
          <a:xfrm>
            <a:off x="1925470" y="5345817"/>
            <a:ext cx="1795796" cy="276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574" tIns="45574" rIns="45574" bIns="45574">
            <a:spAutoFit/>
          </a:bodyPr>
          <a:lstStyle>
            <a:lvl1pPr marL="0" indent="0" algn="l" defTabSz="914400">
              <a:lnSpc>
                <a:spcPct val="120000"/>
              </a:lnSpc>
              <a:defRPr sz="1200" b="1" cap="all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одобрено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НСПК</a:t>
            </a:r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xmlns="" id="{0E2D1893-EA2F-4C1B-A683-ECE61E1B17E3}"/>
              </a:ext>
            </a:extLst>
          </p:cNvPr>
          <p:cNvSpPr txBox="1"/>
          <p:nvPr/>
        </p:nvSpPr>
        <p:spPr>
          <a:xfrm>
            <a:off x="9517197" y="3272313"/>
            <a:ext cx="2004181" cy="47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74" tIns="45574" rIns="45574" bIns="45574">
            <a:spAutoFit/>
          </a:bodyPr>
          <a:lstStyle>
            <a:lvl1pPr marL="0" indent="0" algn="l" defTabSz="914400">
              <a:lnSpc>
                <a:spcPct val="120000"/>
              </a:lnSpc>
              <a:defRPr sz="1200" b="1" cap="all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defRPr>
                <a:effectLst/>
              </a:defRPr>
            </a:pP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экзаменационны</a:t>
            </a:r>
            <a:r>
              <a:rPr lang="ru-RU" sz="1098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10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98" dirty="0"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endParaRPr sz="1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32">
            <a:extLst>
              <a:ext uri="{FF2B5EF4-FFF2-40B4-BE49-F238E27FC236}">
                <a16:creationId xmlns:a16="http://schemas.microsoft.com/office/drawing/2014/main" xmlns="" id="{25F45C5E-2D33-44F0-82EC-17BBB1A06461}"/>
              </a:ext>
            </a:extLst>
          </p:cNvPr>
          <p:cNvSpPr txBox="1"/>
          <p:nvPr/>
        </p:nvSpPr>
        <p:spPr>
          <a:xfrm>
            <a:off x="6038500" y="1521382"/>
            <a:ext cx="515186" cy="307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74" tIns="45574" rIns="45574" bIns="45574">
            <a:spAutoFit/>
          </a:bodyPr>
          <a:lstStyle>
            <a:lvl1pPr marL="0" indent="0" algn="l" defTabSz="914400">
              <a:defRPr sz="1400" b="1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sz="1398" dirty="0">
                <a:latin typeface="Arial" panose="020B0604020202020204" pitchFamily="34" charset="0"/>
                <a:cs typeface="Arial" panose="020B0604020202020204" pitchFamily="34" charset="0"/>
              </a:rPr>
              <a:t>СПК</a:t>
            </a:r>
          </a:p>
        </p:txBody>
      </p:sp>
      <p:sp>
        <p:nvSpPr>
          <p:cNvPr id="48" name="Кружок">
            <a:extLst>
              <a:ext uri="{FF2B5EF4-FFF2-40B4-BE49-F238E27FC236}">
                <a16:creationId xmlns:a16="http://schemas.microsoft.com/office/drawing/2014/main" xmlns="" id="{A199E40E-8B3E-41E4-9177-25CEE3CC0432}"/>
              </a:ext>
            </a:extLst>
          </p:cNvPr>
          <p:cNvSpPr/>
          <p:nvPr/>
        </p:nvSpPr>
        <p:spPr>
          <a:xfrm>
            <a:off x="483825" y="3101641"/>
            <a:ext cx="106584" cy="1065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574" tIns="45574" rIns="45574" bIns="45574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Линия">
            <a:extLst>
              <a:ext uri="{FF2B5EF4-FFF2-40B4-BE49-F238E27FC236}">
                <a16:creationId xmlns:a16="http://schemas.microsoft.com/office/drawing/2014/main" xmlns="" id="{B9304BDA-17F0-4DE2-A78E-A736336C5207}"/>
              </a:ext>
            </a:extLst>
          </p:cNvPr>
          <p:cNvSpPr/>
          <p:nvPr/>
        </p:nvSpPr>
        <p:spPr>
          <a:xfrm>
            <a:off x="585000" y="3151378"/>
            <a:ext cx="1266039" cy="3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574" tIns="45574" rIns="45574" bIns="45574"/>
          <a:lstStyle/>
          <a:p>
            <a:endParaRPr sz="19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Кружок">
            <a:extLst>
              <a:ext uri="{FF2B5EF4-FFF2-40B4-BE49-F238E27FC236}">
                <a16:creationId xmlns:a16="http://schemas.microsoft.com/office/drawing/2014/main" xmlns="" id="{2288D827-C98B-4780-B80A-2185C96FE0F8}"/>
              </a:ext>
            </a:extLst>
          </p:cNvPr>
          <p:cNvSpPr/>
          <p:nvPr/>
        </p:nvSpPr>
        <p:spPr>
          <a:xfrm>
            <a:off x="947549" y="5479120"/>
            <a:ext cx="106584" cy="1065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574" tIns="45574" rIns="45574" bIns="45574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Линия">
            <a:extLst>
              <a:ext uri="{FF2B5EF4-FFF2-40B4-BE49-F238E27FC236}">
                <a16:creationId xmlns:a16="http://schemas.microsoft.com/office/drawing/2014/main" xmlns="" id="{7A3D2C62-658B-41E7-ACF2-00A1502362BD}"/>
              </a:ext>
            </a:extLst>
          </p:cNvPr>
          <p:cNvSpPr/>
          <p:nvPr/>
        </p:nvSpPr>
        <p:spPr>
          <a:xfrm>
            <a:off x="1067824" y="5538363"/>
            <a:ext cx="748122" cy="5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574" tIns="45574" rIns="45574" bIns="45574"/>
          <a:lstStyle/>
          <a:p>
            <a:endParaRPr sz="19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Закругленный прямоугольник">
            <a:extLst>
              <a:ext uri="{FF2B5EF4-FFF2-40B4-BE49-F238E27FC236}">
                <a16:creationId xmlns:a16="http://schemas.microsoft.com/office/drawing/2014/main" xmlns="" id="{251F7013-EBBA-4A8D-BDBF-3373CDF183F3}"/>
              </a:ext>
            </a:extLst>
          </p:cNvPr>
          <p:cNvSpPr/>
          <p:nvPr/>
        </p:nvSpPr>
        <p:spPr>
          <a:xfrm>
            <a:off x="8044533" y="1375365"/>
            <a:ext cx="790461" cy="584912"/>
          </a:xfrm>
          <a:prstGeom prst="roundRect">
            <a:avLst>
              <a:gd name="adj" fmla="val 32468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574" tIns="45574" rIns="45574" bIns="45574" anchor="ctr"/>
          <a:lstStyle/>
          <a:p>
            <a:pPr defTabSz="1132087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Кружок">
            <a:extLst>
              <a:ext uri="{FF2B5EF4-FFF2-40B4-BE49-F238E27FC236}">
                <a16:creationId xmlns:a16="http://schemas.microsoft.com/office/drawing/2014/main" xmlns="" id="{FD40C6F1-135B-4EE2-9B9B-C6F1EEC2B664}"/>
              </a:ext>
            </a:extLst>
          </p:cNvPr>
          <p:cNvSpPr/>
          <p:nvPr/>
        </p:nvSpPr>
        <p:spPr>
          <a:xfrm>
            <a:off x="7166476" y="1738379"/>
            <a:ext cx="106584" cy="1065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574" tIns="45574" rIns="45574" bIns="45574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Линия">
            <a:extLst>
              <a:ext uri="{FF2B5EF4-FFF2-40B4-BE49-F238E27FC236}">
                <a16:creationId xmlns:a16="http://schemas.microsoft.com/office/drawing/2014/main" xmlns="" id="{91CF0549-403A-4392-A5BB-06EA8CFD6DC6}"/>
              </a:ext>
            </a:extLst>
          </p:cNvPr>
          <p:cNvSpPr/>
          <p:nvPr/>
        </p:nvSpPr>
        <p:spPr>
          <a:xfrm>
            <a:off x="7286750" y="1788119"/>
            <a:ext cx="748122" cy="5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574" tIns="45574" rIns="45574" bIns="45574"/>
          <a:lstStyle/>
          <a:p>
            <a:endParaRPr sz="19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44">
            <a:extLst>
              <a:ext uri="{FF2B5EF4-FFF2-40B4-BE49-F238E27FC236}">
                <a16:creationId xmlns:a16="http://schemas.microsoft.com/office/drawing/2014/main" xmlns="" id="{EA88728A-00BD-44E4-A286-FA0E518E7E96}"/>
              </a:ext>
            </a:extLst>
          </p:cNvPr>
          <p:cNvSpPr txBox="1"/>
          <p:nvPr/>
        </p:nvSpPr>
        <p:spPr>
          <a:xfrm>
            <a:off x="8124525" y="1499385"/>
            <a:ext cx="638413" cy="307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574" tIns="45574" rIns="45574" bIns="45574">
            <a:spAutoFit/>
          </a:bodyPr>
          <a:lstStyle>
            <a:lvl1pPr marL="0" indent="0" algn="l" defTabSz="914400">
              <a:defRPr sz="1500" b="1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sz="1398" dirty="0">
                <a:latin typeface="Arial" panose="020B0604020202020204" pitchFamily="34" charset="0"/>
                <a:cs typeface="Arial" panose="020B0604020202020204" pitchFamily="34" charset="0"/>
              </a:rPr>
              <a:t>ЦОК</a:t>
            </a:r>
          </a:p>
        </p:txBody>
      </p:sp>
      <p:sp>
        <p:nvSpPr>
          <p:cNvPr id="66" name="Линия">
            <a:extLst>
              <a:ext uri="{FF2B5EF4-FFF2-40B4-BE49-F238E27FC236}">
                <a16:creationId xmlns:a16="http://schemas.microsoft.com/office/drawing/2014/main" xmlns="" id="{6EE92342-6A4F-46E0-B36F-71F61A100EA3}"/>
              </a:ext>
            </a:extLst>
          </p:cNvPr>
          <p:cNvSpPr/>
          <p:nvPr/>
        </p:nvSpPr>
        <p:spPr>
          <a:xfrm flipV="1">
            <a:off x="8830996" y="1668673"/>
            <a:ext cx="686201" cy="4924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574" tIns="45574" rIns="45574" bIns="45574"/>
          <a:lstStyle/>
          <a:p>
            <a:endParaRPr sz="19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Кружок">
            <a:extLst>
              <a:ext uri="{FF2B5EF4-FFF2-40B4-BE49-F238E27FC236}">
                <a16:creationId xmlns:a16="http://schemas.microsoft.com/office/drawing/2014/main" xmlns="" id="{0D76C292-3CAB-4786-AACC-E83232AE0430}"/>
              </a:ext>
            </a:extLst>
          </p:cNvPr>
          <p:cNvSpPr/>
          <p:nvPr/>
        </p:nvSpPr>
        <p:spPr>
          <a:xfrm>
            <a:off x="9480262" y="1604502"/>
            <a:ext cx="106584" cy="1065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377D"/>
            </a:solidFill>
            <a:miter lim="400000"/>
          </a:ln>
        </p:spPr>
        <p:txBody>
          <a:bodyPr lIns="45574" tIns="45574" rIns="45574" bIns="45574" anchor="ctr"/>
          <a:lstStyle/>
          <a:p>
            <a:pPr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Линия">
            <a:extLst>
              <a:ext uri="{FF2B5EF4-FFF2-40B4-BE49-F238E27FC236}">
                <a16:creationId xmlns:a16="http://schemas.microsoft.com/office/drawing/2014/main" xmlns="" id="{B379F2E3-8986-4765-8DE3-08B72A00F5E5}"/>
              </a:ext>
            </a:extLst>
          </p:cNvPr>
          <p:cNvSpPr/>
          <p:nvPr/>
        </p:nvSpPr>
        <p:spPr>
          <a:xfrm>
            <a:off x="9599605" y="1661847"/>
            <a:ext cx="390395" cy="0"/>
          </a:xfrm>
          <a:prstGeom prst="line">
            <a:avLst/>
          </a:prstGeom>
          <a:ln w="38100">
            <a:solidFill>
              <a:srgbClr val="00377D"/>
            </a:solidFill>
          </a:ln>
        </p:spPr>
        <p:txBody>
          <a:bodyPr lIns="45574" tIns="45574" rIns="45574" bIns="45574"/>
          <a:lstStyle/>
          <a:p>
            <a:endParaRPr sz="19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Закругленный прямоугольник">
            <a:extLst>
              <a:ext uri="{FF2B5EF4-FFF2-40B4-BE49-F238E27FC236}">
                <a16:creationId xmlns:a16="http://schemas.microsoft.com/office/drawing/2014/main" xmlns="" id="{3FE770BA-8D63-4BBC-8B1E-E2BF23B46629}"/>
              </a:ext>
            </a:extLst>
          </p:cNvPr>
          <p:cNvSpPr/>
          <p:nvPr/>
        </p:nvSpPr>
        <p:spPr>
          <a:xfrm>
            <a:off x="10002763" y="1366598"/>
            <a:ext cx="1794733" cy="584912"/>
          </a:xfrm>
          <a:prstGeom prst="roundRect">
            <a:avLst>
              <a:gd name="adj" fmla="val 32468"/>
            </a:avLst>
          </a:prstGeom>
          <a:solidFill>
            <a:srgbClr val="FFFFFF"/>
          </a:solidFill>
          <a:ln w="38100">
            <a:solidFill>
              <a:srgbClr val="00377D"/>
            </a:solidFill>
          </a:ln>
        </p:spPr>
        <p:txBody>
          <a:bodyPr lIns="45574" tIns="45574" rIns="45574" bIns="45574" anchor="ctr"/>
          <a:lstStyle/>
          <a:p>
            <a:pPr defTabSz="1132087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endParaRPr sz="159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58">
            <a:extLst>
              <a:ext uri="{FF2B5EF4-FFF2-40B4-BE49-F238E27FC236}">
                <a16:creationId xmlns:a16="http://schemas.microsoft.com/office/drawing/2014/main" xmlns="" id="{67805596-A12D-406A-BD04-461883DF2680}"/>
              </a:ext>
            </a:extLst>
          </p:cNvPr>
          <p:cNvSpPr txBox="1"/>
          <p:nvPr/>
        </p:nvSpPr>
        <p:spPr>
          <a:xfrm>
            <a:off x="9466530" y="1098283"/>
            <a:ext cx="547291" cy="58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574" tIns="45574" rIns="45574" bIns="45574">
            <a:spAutoFit/>
          </a:bodyPr>
          <a:lstStyle>
            <a:lvl1pPr marL="0" indent="0" algn="l" defTabSz="457189">
              <a:defRPr sz="3500" b="1" cap="all">
                <a:solidFill>
                  <a:srgbClr val="0037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lang="ru-RU" sz="3194" dirty="0" smtClean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sz="31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4">
            <a:extLst>
              <a:ext uri="{FF2B5EF4-FFF2-40B4-BE49-F238E27FC236}">
                <a16:creationId xmlns:a16="http://schemas.microsoft.com/office/drawing/2014/main" xmlns="" id="{65FE2816-433A-48A7-ADF9-47A7D9D7138F}"/>
              </a:ext>
            </a:extLst>
          </p:cNvPr>
          <p:cNvSpPr txBox="1"/>
          <p:nvPr/>
        </p:nvSpPr>
        <p:spPr>
          <a:xfrm>
            <a:off x="10185493" y="1428402"/>
            <a:ext cx="1125423" cy="47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574" tIns="45574" rIns="45574" bIns="45574">
            <a:spAutoFit/>
          </a:bodyPr>
          <a:lstStyle>
            <a:lvl1pPr marL="0" indent="0" algn="l" defTabSz="914400">
              <a:lnSpc>
                <a:spcPct val="120000"/>
              </a:lnSpc>
              <a:defRPr sz="1200" b="1" cap="all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>
                <a:effectLst/>
              </a:defRPr>
            </a:pPr>
            <a:r>
              <a:rPr lang="ru-RU" sz="1098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098" dirty="0" err="1">
                <a:latin typeface="Arial" panose="020B0604020202020204" pitchFamily="34" charset="0"/>
                <a:cs typeface="Arial" panose="020B0604020202020204" pitchFamily="34" charset="0"/>
              </a:rPr>
              <a:t>егион</a:t>
            </a:r>
            <a:r>
              <a:rPr lang="ru-RU" sz="1098" dirty="0" err="1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098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>
                <a:effectLst/>
              </a:defRPr>
            </a:pPr>
            <a:r>
              <a:rPr lang="ru-RU" sz="1098" dirty="0">
                <a:latin typeface="Arial" panose="020B0604020202020204" pitchFamily="34" charset="0"/>
                <a:cs typeface="Arial" panose="020B0604020202020204" pitchFamily="34" charset="0"/>
              </a:rPr>
              <a:t>где есть НОК</a:t>
            </a:r>
            <a:endParaRPr sz="10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C68070-7736-4DA8-B196-607DB25A95A1}"/>
              </a:ext>
            </a:extLst>
          </p:cNvPr>
          <p:cNvSpPr txBox="1"/>
          <p:nvPr/>
        </p:nvSpPr>
        <p:spPr>
          <a:xfrm>
            <a:off x="9275374" y="5958480"/>
            <a:ext cx="1933986" cy="2764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622" tIns="45622" rIns="45622" bIns="45622" numCol="1" spcCol="38100" rtlCol="0" anchor="t">
            <a:spAutoFit/>
          </a:bodyPr>
          <a:lstStyle/>
          <a:p>
            <a:pPr marL="456103" indent="-456103" defTabSz="456103"/>
            <a:r>
              <a:rPr lang="ru-RU" sz="1198" cap="all" dirty="0">
                <a:latin typeface="Arial" panose="020B0604020202020204" pitchFamily="34" charset="0"/>
                <a:cs typeface="Arial" panose="020B0604020202020204" pitchFamily="34" charset="0"/>
              </a:rPr>
              <a:t>* На </a:t>
            </a:r>
            <a:r>
              <a:rPr lang="ru-RU" sz="1198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ноябрь </a:t>
            </a:r>
            <a:r>
              <a:rPr lang="ru-RU" sz="1198" cap="all" dirty="0">
                <a:latin typeface="Arial" panose="020B0604020202020204" pitchFamily="34" charset="0"/>
                <a:cs typeface="Arial" panose="020B0604020202020204" pitchFamily="34" charset="0"/>
              </a:rPr>
              <a:t>2019 года</a:t>
            </a:r>
          </a:p>
        </p:txBody>
      </p:sp>
      <p:sp>
        <p:nvSpPr>
          <p:cNvPr id="57" name="Название 1">
            <a:extLst>
              <a:ext uri="{FF2B5EF4-FFF2-40B4-BE49-F238E27FC236}">
                <a16:creationId xmlns:a16="http://schemas.microsoft.com/office/drawing/2014/main" xmlns="" id="{AA22802F-B19B-4F65-A6B1-C1414CADADF9}"/>
              </a:ext>
            </a:extLst>
          </p:cNvPr>
          <p:cNvSpPr txBox="1"/>
          <p:nvPr/>
        </p:nvSpPr>
        <p:spPr>
          <a:xfrm>
            <a:off x="1288780" y="223554"/>
            <a:ext cx="7469326" cy="36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marL="0" indent="0" algn="l" defTabSz="914400">
              <a:lnSpc>
                <a:spcPct val="120000"/>
              </a:lnSpc>
              <a:defRPr sz="1600" cap="all">
                <a:solidFill>
                  <a:srgbClr val="535353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>
              <a:defRPr>
                <a:effectLst/>
              </a:defRPr>
            </a:pPr>
            <a:r>
              <a:rPr lang="ru-RU" dirty="0"/>
              <a:t>Итоги: национальная система квалификаций в цифрах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1949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3153</Words>
  <Application>Microsoft Office PowerPoint</Application>
  <PresentationFormat>Произвольный</PresentationFormat>
  <Paragraphs>575</Paragraphs>
  <Slides>37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Необходимость совершенствования нормативной базы социально – трудовых отношений в России</vt:lpstr>
      <vt:lpstr>Обязательность применения требований  в профессиональных стандартах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система квалификаций России. Деятельность советов по профессиональным квалификациям</dc:title>
  <dc:creator>Зайцева Ольга Юрьевна</dc:creator>
  <cp:lastModifiedBy>Юргелас Мария Владимировна</cp:lastModifiedBy>
  <cp:revision>269</cp:revision>
  <cp:lastPrinted>2019-11-13T12:05:15Z</cp:lastPrinted>
  <dcterms:modified xsi:type="dcterms:W3CDTF">2019-11-13T13:51:11Z</dcterms:modified>
</cp:coreProperties>
</file>