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01" r:id="rId1"/>
    <p:sldMasterId id="2147483915" r:id="rId2"/>
  </p:sldMasterIdLst>
  <p:notesMasterIdLst>
    <p:notesMasterId r:id="rId53"/>
  </p:notesMasterIdLst>
  <p:handoutMasterIdLst>
    <p:handoutMasterId r:id="rId54"/>
  </p:handoutMasterIdLst>
  <p:sldIdLst>
    <p:sldId id="256" r:id="rId3"/>
    <p:sldId id="282" r:id="rId4"/>
    <p:sldId id="338" r:id="rId5"/>
    <p:sldId id="327" r:id="rId6"/>
    <p:sldId id="328" r:id="rId7"/>
    <p:sldId id="337" r:id="rId8"/>
    <p:sldId id="329" r:id="rId9"/>
    <p:sldId id="332" r:id="rId10"/>
    <p:sldId id="287" r:id="rId11"/>
    <p:sldId id="259" r:id="rId12"/>
    <p:sldId id="273" r:id="rId13"/>
    <p:sldId id="274" r:id="rId14"/>
    <p:sldId id="260" r:id="rId15"/>
    <p:sldId id="276" r:id="rId16"/>
    <p:sldId id="330" r:id="rId17"/>
    <p:sldId id="285" r:id="rId18"/>
    <p:sldId id="288" r:id="rId19"/>
    <p:sldId id="289" r:id="rId20"/>
    <p:sldId id="315" r:id="rId21"/>
    <p:sldId id="283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6" r:id="rId31"/>
    <p:sldId id="331" r:id="rId32"/>
    <p:sldId id="317" r:id="rId33"/>
    <p:sldId id="318" r:id="rId34"/>
    <p:sldId id="314" r:id="rId35"/>
    <p:sldId id="312" r:id="rId36"/>
    <p:sldId id="324" r:id="rId37"/>
    <p:sldId id="339" r:id="rId38"/>
    <p:sldId id="296" r:id="rId39"/>
    <p:sldId id="323" r:id="rId40"/>
    <p:sldId id="322" r:id="rId41"/>
    <p:sldId id="321" r:id="rId42"/>
    <p:sldId id="319" r:id="rId43"/>
    <p:sldId id="297" r:id="rId44"/>
    <p:sldId id="301" r:id="rId45"/>
    <p:sldId id="293" r:id="rId46"/>
    <p:sldId id="294" r:id="rId47"/>
    <p:sldId id="295" r:id="rId48"/>
    <p:sldId id="298" r:id="rId49"/>
    <p:sldId id="326" r:id="rId50"/>
    <p:sldId id="334" r:id="rId51"/>
    <p:sldId id="340" r:id="rId52"/>
  </p:sldIdLst>
  <p:sldSz cx="12192000" cy="6858000"/>
  <p:notesSz cx="6888163" cy="10020300"/>
  <p:embeddedFontLs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Arial Narrow" panose="020B0606020202030204" pitchFamily="34" charset="0"/>
      <p:regular r:id="rId61"/>
      <p:bold r:id="rId62"/>
      <p:italic r:id="rId63"/>
      <p:boldItalic r:id="rId64"/>
    </p:embeddedFont>
    <p:embeddedFont>
      <p:font typeface="Arial Unicode MS" panose="020B0604020202020204" pitchFamily="34" charset="-128"/>
      <p:regular r:id="rId65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53537D"/>
    <a:srgbClr val="0000CC"/>
    <a:srgbClr val="CCECFF"/>
    <a:srgbClr val="CC33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72" y="-8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06A53-97F5-45FD-B15A-3FFA80BE295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130AAA77-7963-4073-870A-46C1B67CEAA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E0E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компания</a:t>
          </a:r>
        </a:p>
      </dgm:t>
    </dgm:pt>
    <dgm:pt modelId="{5C428ADE-515D-46B4-B3E1-524FBB89A519}" type="parTrans" cxnId="{FEEEEF83-47DD-42B7-A93C-0C6EF431FDD7}">
      <dgm:prSet/>
      <dgm:spPr/>
      <dgm:t>
        <a:bodyPr/>
        <a:lstStyle/>
        <a:p>
          <a:endParaRPr lang="ru-RU" sz="3200"/>
        </a:p>
      </dgm:t>
    </dgm:pt>
    <dgm:pt modelId="{70EC7E3B-C834-43F4-9B35-6C26EFDC83CC}" type="sibTrans" cxnId="{FEEEEF83-47DD-42B7-A93C-0C6EF431FDD7}">
      <dgm:prSet/>
      <dgm:spPr/>
      <dgm:t>
        <a:bodyPr/>
        <a:lstStyle/>
        <a:p>
          <a:endParaRPr lang="ru-RU" sz="3200"/>
        </a:p>
      </dgm:t>
    </dgm:pt>
    <dgm:pt modelId="{0D11F6DB-70CF-4EDB-B2C5-AA1E11EC2C3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Экономика, финансы,</a:t>
          </a:r>
          <a:br>
            <a: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корпоративное управление</a:t>
          </a:r>
        </a:p>
      </dgm:t>
    </dgm:pt>
    <dgm:pt modelId="{83D77052-D1B7-4345-A911-5A033B77FD5C}" type="parTrans" cxnId="{BF6D485C-3DE0-4370-93B8-2E1031E081FF}">
      <dgm:prSet custT="1"/>
      <dgm:spPr/>
      <dgm:t>
        <a:bodyPr/>
        <a:lstStyle/>
        <a:p>
          <a:endParaRPr lang="ru-RU" sz="900"/>
        </a:p>
      </dgm:t>
    </dgm:pt>
    <dgm:pt modelId="{A26ABD6D-8DCD-4C95-90CF-52C025AC8679}" type="sibTrans" cxnId="{BF6D485C-3DE0-4370-93B8-2E1031E081FF}">
      <dgm:prSet/>
      <dgm:spPr/>
      <dgm:t>
        <a:bodyPr/>
        <a:lstStyle/>
        <a:p>
          <a:endParaRPr lang="ru-RU" sz="3200"/>
        </a:p>
      </dgm:t>
    </dgm:pt>
    <dgm:pt modelId="{3A026076-24DF-4683-A2B7-91DC4AD831F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Трудовые права,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здоровье и безопасность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 рабочем месте</a:t>
          </a:r>
        </a:p>
      </dgm:t>
    </dgm:pt>
    <dgm:pt modelId="{8049253E-519F-4839-9D3A-EA8E3BEF876B}" type="parTrans" cxnId="{26D0505C-B398-4E11-AADA-EC29C6AB64A9}">
      <dgm:prSet custT="1"/>
      <dgm:spPr/>
      <dgm:t>
        <a:bodyPr/>
        <a:lstStyle/>
        <a:p>
          <a:endParaRPr lang="ru-RU" sz="900"/>
        </a:p>
      </dgm:t>
    </dgm:pt>
    <dgm:pt modelId="{39077F9D-5CD3-4439-B932-B9B6893ABB60}" type="sibTrans" cxnId="{26D0505C-B398-4E11-AADA-EC29C6AB64A9}">
      <dgm:prSet/>
      <dgm:spPr/>
      <dgm:t>
        <a:bodyPr/>
        <a:lstStyle/>
        <a:p>
          <a:endParaRPr lang="ru-RU" sz="3200"/>
        </a:p>
      </dgm:t>
    </dgm:pt>
    <dgm:pt modelId="{488DE12F-AA0B-4DE5-8BFF-A5D2FD8938F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Развитие местных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сообществ</a:t>
          </a:r>
          <a:endPara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EC70E-4F99-4EE0-BEFD-5F649FA075CB}" type="parTrans" cxnId="{87ADBF60-FEAC-4E17-AEE4-489D854799A1}">
      <dgm:prSet custT="1"/>
      <dgm:spPr/>
      <dgm:t>
        <a:bodyPr/>
        <a:lstStyle/>
        <a:p>
          <a:endParaRPr lang="ru-RU" sz="900"/>
        </a:p>
      </dgm:t>
    </dgm:pt>
    <dgm:pt modelId="{E79EC76B-4F8F-4393-942D-49163A40817F}" type="sibTrans" cxnId="{87ADBF60-FEAC-4E17-AEE4-489D854799A1}">
      <dgm:prSet/>
      <dgm:spPr/>
      <dgm:t>
        <a:bodyPr/>
        <a:lstStyle/>
        <a:p>
          <a:endParaRPr lang="ru-RU" sz="3200"/>
        </a:p>
      </dgm:t>
    </dgm:pt>
    <dgm:pt modelId="{CA367348-0D7A-464F-80CA-A739FD36FF8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Экологическая 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</a:p>
      </dgm:t>
    </dgm:pt>
    <dgm:pt modelId="{C81307C7-3E87-49B0-983E-DA657DCCD9B7}" type="parTrans" cxnId="{B12AE027-ACCD-4235-B519-3D5A2105DD8D}">
      <dgm:prSet custT="1"/>
      <dgm:spPr/>
      <dgm:t>
        <a:bodyPr/>
        <a:lstStyle/>
        <a:p>
          <a:endParaRPr lang="ru-RU" sz="900"/>
        </a:p>
      </dgm:t>
    </dgm:pt>
    <dgm:pt modelId="{9F95E172-D5E7-4E10-9DEC-19641F4ABC8D}" type="sibTrans" cxnId="{B12AE027-ACCD-4235-B519-3D5A2105DD8D}">
      <dgm:prSet/>
      <dgm:spPr/>
      <dgm:t>
        <a:bodyPr/>
        <a:lstStyle/>
        <a:p>
          <a:endParaRPr lang="ru-RU" sz="3200"/>
        </a:p>
      </dgm:t>
    </dgm:pt>
    <dgm:pt modelId="{FC71E6E3-7F82-4A3B-93BD-DFAA9EEBF53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Качество продукции,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услуг</a:t>
          </a:r>
          <a:endPara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A53D7-52FC-4044-8A5A-B8CFB34ABB27}" type="parTrans" cxnId="{FEF4FE02-C3C2-4C31-9142-F1C83A137B82}">
      <dgm:prSet custT="1"/>
      <dgm:spPr/>
      <dgm:t>
        <a:bodyPr/>
        <a:lstStyle/>
        <a:p>
          <a:endParaRPr lang="ru-RU" sz="900"/>
        </a:p>
      </dgm:t>
    </dgm:pt>
    <dgm:pt modelId="{4B2DEFCB-93EC-4CA2-A5F7-058466687595}" type="sibTrans" cxnId="{FEF4FE02-C3C2-4C31-9142-F1C83A137B82}">
      <dgm:prSet/>
      <dgm:spPr/>
      <dgm:t>
        <a:bodyPr/>
        <a:lstStyle/>
        <a:p>
          <a:endParaRPr lang="ru-RU" sz="3200"/>
        </a:p>
      </dgm:t>
    </dgm:pt>
    <dgm:pt modelId="{0B3483A6-84E7-409A-A077-26ECE861A84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Права человека</a:t>
          </a:r>
        </a:p>
      </dgm:t>
    </dgm:pt>
    <dgm:pt modelId="{CE33BDA6-6B7B-49BA-83B3-4BCA855C6BFB}" type="parTrans" cxnId="{B6F96D11-B12B-46E7-9B49-55FECB9AEA02}">
      <dgm:prSet custT="1"/>
      <dgm:spPr/>
      <dgm:t>
        <a:bodyPr/>
        <a:lstStyle/>
        <a:p>
          <a:endParaRPr lang="ru-RU" sz="900"/>
        </a:p>
      </dgm:t>
    </dgm:pt>
    <dgm:pt modelId="{34EECAFE-D7AB-409B-962D-E010F3904103}" type="sibTrans" cxnId="{B6F96D11-B12B-46E7-9B49-55FECB9AEA02}">
      <dgm:prSet/>
      <dgm:spPr/>
      <dgm:t>
        <a:bodyPr/>
        <a:lstStyle/>
        <a:p>
          <a:endParaRPr lang="ru-RU" sz="3200"/>
        </a:p>
      </dgm:t>
    </dgm:pt>
    <dgm:pt modelId="{EF67E6BE-F7A4-4B8E-9AAC-47D87884761C}" type="pres">
      <dgm:prSet presAssocID="{85A06A53-97F5-45FD-B15A-3FFA80BE295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F50912-CEAD-4E5A-AD36-8650D6271668}" type="pres">
      <dgm:prSet presAssocID="{130AAA77-7963-4073-870A-46C1B67CEAAF}" presName="centerShape" presStyleLbl="node0" presStyleIdx="0" presStyleCnt="1"/>
      <dgm:spPr/>
      <dgm:t>
        <a:bodyPr/>
        <a:lstStyle/>
        <a:p>
          <a:endParaRPr lang="ru-RU"/>
        </a:p>
      </dgm:t>
    </dgm:pt>
    <dgm:pt modelId="{51EBFAEC-2DAA-4761-9E4C-ADE307D0A4B6}" type="pres">
      <dgm:prSet presAssocID="{83D77052-D1B7-4345-A911-5A033B77FD5C}" presName="Name9" presStyleLbl="parChTrans1D2" presStyleIdx="0" presStyleCnt="6"/>
      <dgm:spPr/>
      <dgm:t>
        <a:bodyPr/>
        <a:lstStyle/>
        <a:p>
          <a:endParaRPr lang="ru-RU"/>
        </a:p>
      </dgm:t>
    </dgm:pt>
    <dgm:pt modelId="{9EC9EE83-E323-4C75-BDEC-9512FCEB21C7}" type="pres">
      <dgm:prSet presAssocID="{83D77052-D1B7-4345-A911-5A033B77FD5C}" presName="connTx" presStyleLbl="parChTrans1D2" presStyleIdx="0" presStyleCnt="6"/>
      <dgm:spPr/>
      <dgm:t>
        <a:bodyPr/>
        <a:lstStyle/>
        <a:p>
          <a:endParaRPr lang="ru-RU"/>
        </a:p>
      </dgm:t>
    </dgm:pt>
    <dgm:pt modelId="{92A34FAF-6074-4E35-B89F-42C97DF3B01A}" type="pres">
      <dgm:prSet presAssocID="{0D11F6DB-70CF-4EDB-B2C5-AA1E11EC2C3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099FF-E9D4-4439-B9E2-D9656DE1A571}" type="pres">
      <dgm:prSet presAssocID="{8049253E-519F-4839-9D3A-EA8E3BEF876B}" presName="Name9" presStyleLbl="parChTrans1D2" presStyleIdx="1" presStyleCnt="6"/>
      <dgm:spPr/>
      <dgm:t>
        <a:bodyPr/>
        <a:lstStyle/>
        <a:p>
          <a:endParaRPr lang="ru-RU"/>
        </a:p>
      </dgm:t>
    </dgm:pt>
    <dgm:pt modelId="{69E564AF-DD17-421A-9974-8A5A3469F900}" type="pres">
      <dgm:prSet presAssocID="{8049253E-519F-4839-9D3A-EA8E3BEF876B}" presName="connTx" presStyleLbl="parChTrans1D2" presStyleIdx="1" presStyleCnt="6"/>
      <dgm:spPr/>
      <dgm:t>
        <a:bodyPr/>
        <a:lstStyle/>
        <a:p>
          <a:endParaRPr lang="ru-RU"/>
        </a:p>
      </dgm:t>
    </dgm:pt>
    <dgm:pt modelId="{3D0D3ECD-EFB3-4484-8B48-2C21FC3FC4FA}" type="pres">
      <dgm:prSet presAssocID="{3A026076-24DF-4683-A2B7-91DC4AD831F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15153-94CD-4E17-A0CB-A6EC47F4C30D}" type="pres">
      <dgm:prSet presAssocID="{81BEC70E-4F99-4EE0-BEFD-5F649FA075CB}" presName="Name9" presStyleLbl="parChTrans1D2" presStyleIdx="2" presStyleCnt="6"/>
      <dgm:spPr/>
      <dgm:t>
        <a:bodyPr/>
        <a:lstStyle/>
        <a:p>
          <a:endParaRPr lang="ru-RU"/>
        </a:p>
      </dgm:t>
    </dgm:pt>
    <dgm:pt modelId="{ABDD3F77-F6FD-487C-9ABC-361BDE6392C3}" type="pres">
      <dgm:prSet presAssocID="{81BEC70E-4F99-4EE0-BEFD-5F649FA075CB}" presName="connTx" presStyleLbl="parChTrans1D2" presStyleIdx="2" presStyleCnt="6"/>
      <dgm:spPr/>
      <dgm:t>
        <a:bodyPr/>
        <a:lstStyle/>
        <a:p>
          <a:endParaRPr lang="ru-RU"/>
        </a:p>
      </dgm:t>
    </dgm:pt>
    <dgm:pt modelId="{F6905DAC-ACD9-4742-B261-BADE4F18D8C8}" type="pres">
      <dgm:prSet presAssocID="{488DE12F-AA0B-4DE5-8BFF-A5D2FD8938F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E312C-CD51-4AEA-8BF7-0E08A00E9F28}" type="pres">
      <dgm:prSet presAssocID="{C81307C7-3E87-49B0-983E-DA657DCCD9B7}" presName="Name9" presStyleLbl="parChTrans1D2" presStyleIdx="3" presStyleCnt="6"/>
      <dgm:spPr/>
      <dgm:t>
        <a:bodyPr/>
        <a:lstStyle/>
        <a:p>
          <a:endParaRPr lang="ru-RU"/>
        </a:p>
      </dgm:t>
    </dgm:pt>
    <dgm:pt modelId="{7DD457C7-011F-4C45-9504-1E9BA044D005}" type="pres">
      <dgm:prSet presAssocID="{C81307C7-3E87-49B0-983E-DA657DCCD9B7}" presName="connTx" presStyleLbl="parChTrans1D2" presStyleIdx="3" presStyleCnt="6"/>
      <dgm:spPr/>
      <dgm:t>
        <a:bodyPr/>
        <a:lstStyle/>
        <a:p>
          <a:endParaRPr lang="ru-RU"/>
        </a:p>
      </dgm:t>
    </dgm:pt>
    <dgm:pt modelId="{3E115063-C1AD-4FDB-A181-CABD912D36B8}" type="pres">
      <dgm:prSet presAssocID="{CA367348-0D7A-464F-80CA-A739FD36FF8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07396-B582-4C21-BE23-B4D7B002B89A}" type="pres">
      <dgm:prSet presAssocID="{6FCA53D7-52FC-4044-8A5A-B8CFB34ABB27}" presName="Name9" presStyleLbl="parChTrans1D2" presStyleIdx="4" presStyleCnt="6"/>
      <dgm:spPr/>
      <dgm:t>
        <a:bodyPr/>
        <a:lstStyle/>
        <a:p>
          <a:endParaRPr lang="ru-RU"/>
        </a:p>
      </dgm:t>
    </dgm:pt>
    <dgm:pt modelId="{FDF9E407-C2DF-4A66-85F8-637D23BF619D}" type="pres">
      <dgm:prSet presAssocID="{6FCA53D7-52FC-4044-8A5A-B8CFB34ABB27}" presName="connTx" presStyleLbl="parChTrans1D2" presStyleIdx="4" presStyleCnt="6"/>
      <dgm:spPr/>
      <dgm:t>
        <a:bodyPr/>
        <a:lstStyle/>
        <a:p>
          <a:endParaRPr lang="ru-RU"/>
        </a:p>
      </dgm:t>
    </dgm:pt>
    <dgm:pt modelId="{2950824B-4C93-42E9-819E-023815BFAF54}" type="pres">
      <dgm:prSet presAssocID="{FC71E6E3-7F82-4A3B-93BD-DFAA9EEBF5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E63D5-000B-4725-9477-E01014CE7849}" type="pres">
      <dgm:prSet presAssocID="{CE33BDA6-6B7B-49BA-83B3-4BCA855C6BFB}" presName="Name9" presStyleLbl="parChTrans1D2" presStyleIdx="5" presStyleCnt="6"/>
      <dgm:spPr/>
      <dgm:t>
        <a:bodyPr/>
        <a:lstStyle/>
        <a:p>
          <a:endParaRPr lang="ru-RU"/>
        </a:p>
      </dgm:t>
    </dgm:pt>
    <dgm:pt modelId="{115BE0A2-B763-4BC5-BF99-FA7C954AB1C6}" type="pres">
      <dgm:prSet presAssocID="{CE33BDA6-6B7B-49BA-83B3-4BCA855C6BFB}" presName="connTx" presStyleLbl="parChTrans1D2" presStyleIdx="5" presStyleCnt="6"/>
      <dgm:spPr/>
      <dgm:t>
        <a:bodyPr/>
        <a:lstStyle/>
        <a:p>
          <a:endParaRPr lang="ru-RU"/>
        </a:p>
      </dgm:t>
    </dgm:pt>
    <dgm:pt modelId="{B99C5DA6-6717-4C89-B4AE-FB8BE70411EE}" type="pres">
      <dgm:prSet presAssocID="{0B3483A6-84E7-409A-A077-26ECE861A84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F96D11-B12B-46E7-9B49-55FECB9AEA02}" srcId="{130AAA77-7963-4073-870A-46C1B67CEAAF}" destId="{0B3483A6-84E7-409A-A077-26ECE861A848}" srcOrd="5" destOrd="0" parTransId="{CE33BDA6-6B7B-49BA-83B3-4BCA855C6BFB}" sibTransId="{34EECAFE-D7AB-409B-962D-E010F3904103}"/>
    <dgm:cxn modelId="{C17CEFAB-187D-432D-A4CD-668892F0DCA2}" type="presOf" srcId="{8049253E-519F-4839-9D3A-EA8E3BEF876B}" destId="{69E564AF-DD17-421A-9974-8A5A3469F900}" srcOrd="1" destOrd="0" presId="urn:microsoft.com/office/officeart/2005/8/layout/radial1"/>
    <dgm:cxn modelId="{FEF4FE02-C3C2-4C31-9142-F1C83A137B82}" srcId="{130AAA77-7963-4073-870A-46C1B67CEAAF}" destId="{FC71E6E3-7F82-4A3B-93BD-DFAA9EEBF535}" srcOrd="4" destOrd="0" parTransId="{6FCA53D7-52FC-4044-8A5A-B8CFB34ABB27}" sibTransId="{4B2DEFCB-93EC-4CA2-A5F7-058466687595}"/>
    <dgm:cxn modelId="{61370FBB-F508-4612-94C0-058B38EF9302}" type="presOf" srcId="{488DE12F-AA0B-4DE5-8BFF-A5D2FD8938F7}" destId="{F6905DAC-ACD9-4742-B261-BADE4F18D8C8}" srcOrd="0" destOrd="0" presId="urn:microsoft.com/office/officeart/2005/8/layout/radial1"/>
    <dgm:cxn modelId="{85752A9A-5F39-4D1C-B9CC-2599E6465F39}" type="presOf" srcId="{83D77052-D1B7-4345-A911-5A033B77FD5C}" destId="{51EBFAEC-2DAA-4761-9E4C-ADE307D0A4B6}" srcOrd="0" destOrd="0" presId="urn:microsoft.com/office/officeart/2005/8/layout/radial1"/>
    <dgm:cxn modelId="{26D0505C-B398-4E11-AADA-EC29C6AB64A9}" srcId="{130AAA77-7963-4073-870A-46C1B67CEAAF}" destId="{3A026076-24DF-4683-A2B7-91DC4AD831F4}" srcOrd="1" destOrd="0" parTransId="{8049253E-519F-4839-9D3A-EA8E3BEF876B}" sibTransId="{39077F9D-5CD3-4439-B932-B9B6893ABB60}"/>
    <dgm:cxn modelId="{685396B6-81AB-4584-A87D-FEF94F623E93}" type="presOf" srcId="{6FCA53D7-52FC-4044-8A5A-B8CFB34ABB27}" destId="{FDF9E407-C2DF-4A66-85F8-637D23BF619D}" srcOrd="1" destOrd="0" presId="urn:microsoft.com/office/officeart/2005/8/layout/radial1"/>
    <dgm:cxn modelId="{C6A8B10D-796E-490E-B893-F53CC314230A}" type="presOf" srcId="{130AAA77-7963-4073-870A-46C1B67CEAAF}" destId="{DEF50912-CEAD-4E5A-AD36-8650D6271668}" srcOrd="0" destOrd="0" presId="urn:microsoft.com/office/officeart/2005/8/layout/radial1"/>
    <dgm:cxn modelId="{1C2E35BF-EC9F-4037-86FC-352135B3F604}" type="presOf" srcId="{CE33BDA6-6B7B-49BA-83B3-4BCA855C6BFB}" destId="{A3DE63D5-000B-4725-9477-E01014CE7849}" srcOrd="0" destOrd="0" presId="urn:microsoft.com/office/officeart/2005/8/layout/radial1"/>
    <dgm:cxn modelId="{43549F60-7C59-45C5-B90D-E7317E2C5B60}" type="presOf" srcId="{8049253E-519F-4839-9D3A-EA8E3BEF876B}" destId="{133099FF-E9D4-4439-B9E2-D9656DE1A571}" srcOrd="0" destOrd="0" presId="urn:microsoft.com/office/officeart/2005/8/layout/radial1"/>
    <dgm:cxn modelId="{AB18ABE8-138C-48A6-868B-05F4A1156714}" type="presOf" srcId="{CA367348-0D7A-464F-80CA-A739FD36FF8D}" destId="{3E115063-C1AD-4FDB-A181-CABD912D36B8}" srcOrd="0" destOrd="0" presId="urn:microsoft.com/office/officeart/2005/8/layout/radial1"/>
    <dgm:cxn modelId="{6C972534-F95C-401C-8B10-E667EDE25D24}" type="presOf" srcId="{6FCA53D7-52FC-4044-8A5A-B8CFB34ABB27}" destId="{68C07396-B582-4C21-BE23-B4D7B002B89A}" srcOrd="0" destOrd="0" presId="urn:microsoft.com/office/officeart/2005/8/layout/radial1"/>
    <dgm:cxn modelId="{1E12CAE6-904B-48D7-BBB3-A21CC762AFFA}" type="presOf" srcId="{81BEC70E-4F99-4EE0-BEFD-5F649FA075CB}" destId="{ABDD3F77-F6FD-487C-9ABC-361BDE6392C3}" srcOrd="1" destOrd="0" presId="urn:microsoft.com/office/officeart/2005/8/layout/radial1"/>
    <dgm:cxn modelId="{7848692A-0F1F-437E-A920-6FA7D367F958}" type="presOf" srcId="{83D77052-D1B7-4345-A911-5A033B77FD5C}" destId="{9EC9EE83-E323-4C75-BDEC-9512FCEB21C7}" srcOrd="1" destOrd="0" presId="urn:microsoft.com/office/officeart/2005/8/layout/radial1"/>
    <dgm:cxn modelId="{F31B864F-F070-4937-BA02-48C7BB146052}" type="presOf" srcId="{0D11F6DB-70CF-4EDB-B2C5-AA1E11EC2C3B}" destId="{92A34FAF-6074-4E35-B89F-42C97DF3B01A}" srcOrd="0" destOrd="0" presId="urn:microsoft.com/office/officeart/2005/8/layout/radial1"/>
    <dgm:cxn modelId="{E1A2C4A1-ACD1-4F8E-9E5F-8F2471735E37}" type="presOf" srcId="{C81307C7-3E87-49B0-983E-DA657DCCD9B7}" destId="{7DD457C7-011F-4C45-9504-1E9BA044D005}" srcOrd="1" destOrd="0" presId="urn:microsoft.com/office/officeart/2005/8/layout/radial1"/>
    <dgm:cxn modelId="{8FEA32D0-95D7-4EE2-BAE9-34EB6E9F3C32}" type="presOf" srcId="{CE33BDA6-6B7B-49BA-83B3-4BCA855C6BFB}" destId="{115BE0A2-B763-4BC5-BF99-FA7C954AB1C6}" srcOrd="1" destOrd="0" presId="urn:microsoft.com/office/officeart/2005/8/layout/radial1"/>
    <dgm:cxn modelId="{31D00307-6629-4CF9-9A03-D4608E51B060}" type="presOf" srcId="{0B3483A6-84E7-409A-A077-26ECE861A848}" destId="{B99C5DA6-6717-4C89-B4AE-FB8BE70411EE}" srcOrd="0" destOrd="0" presId="urn:microsoft.com/office/officeart/2005/8/layout/radial1"/>
    <dgm:cxn modelId="{9F2B0C21-2D0D-448F-AF5C-7999BAD4BFFB}" type="presOf" srcId="{3A026076-24DF-4683-A2B7-91DC4AD831F4}" destId="{3D0D3ECD-EFB3-4484-8B48-2C21FC3FC4FA}" srcOrd="0" destOrd="0" presId="urn:microsoft.com/office/officeart/2005/8/layout/radial1"/>
    <dgm:cxn modelId="{7F45CDC8-9A21-4D8D-9DD5-EBCA5EE84E43}" type="presOf" srcId="{81BEC70E-4F99-4EE0-BEFD-5F649FA075CB}" destId="{E8E15153-94CD-4E17-A0CB-A6EC47F4C30D}" srcOrd="0" destOrd="0" presId="urn:microsoft.com/office/officeart/2005/8/layout/radial1"/>
    <dgm:cxn modelId="{FEEEEF83-47DD-42B7-A93C-0C6EF431FDD7}" srcId="{85A06A53-97F5-45FD-B15A-3FFA80BE295E}" destId="{130AAA77-7963-4073-870A-46C1B67CEAAF}" srcOrd="0" destOrd="0" parTransId="{5C428ADE-515D-46B4-B3E1-524FBB89A519}" sibTransId="{70EC7E3B-C834-43F4-9B35-6C26EFDC83CC}"/>
    <dgm:cxn modelId="{BF6D485C-3DE0-4370-93B8-2E1031E081FF}" srcId="{130AAA77-7963-4073-870A-46C1B67CEAAF}" destId="{0D11F6DB-70CF-4EDB-B2C5-AA1E11EC2C3B}" srcOrd="0" destOrd="0" parTransId="{83D77052-D1B7-4345-A911-5A033B77FD5C}" sibTransId="{A26ABD6D-8DCD-4C95-90CF-52C025AC8679}"/>
    <dgm:cxn modelId="{798B09E2-869A-4B51-BF7F-E01FC650EC56}" type="presOf" srcId="{85A06A53-97F5-45FD-B15A-3FFA80BE295E}" destId="{EF67E6BE-F7A4-4B8E-9AAC-47D87884761C}" srcOrd="0" destOrd="0" presId="urn:microsoft.com/office/officeart/2005/8/layout/radial1"/>
    <dgm:cxn modelId="{D121EC63-2BBF-4B06-9367-06BBC50DCD57}" type="presOf" srcId="{FC71E6E3-7F82-4A3B-93BD-DFAA9EEBF535}" destId="{2950824B-4C93-42E9-819E-023815BFAF54}" srcOrd="0" destOrd="0" presId="urn:microsoft.com/office/officeart/2005/8/layout/radial1"/>
    <dgm:cxn modelId="{87ADBF60-FEAC-4E17-AEE4-489D854799A1}" srcId="{130AAA77-7963-4073-870A-46C1B67CEAAF}" destId="{488DE12F-AA0B-4DE5-8BFF-A5D2FD8938F7}" srcOrd="2" destOrd="0" parTransId="{81BEC70E-4F99-4EE0-BEFD-5F649FA075CB}" sibTransId="{E79EC76B-4F8F-4393-942D-49163A40817F}"/>
    <dgm:cxn modelId="{B12AE027-ACCD-4235-B519-3D5A2105DD8D}" srcId="{130AAA77-7963-4073-870A-46C1B67CEAAF}" destId="{CA367348-0D7A-464F-80CA-A739FD36FF8D}" srcOrd="3" destOrd="0" parTransId="{C81307C7-3E87-49B0-983E-DA657DCCD9B7}" sibTransId="{9F95E172-D5E7-4E10-9DEC-19641F4ABC8D}"/>
    <dgm:cxn modelId="{E9BBA5F1-6442-4055-812F-B197E90C23B2}" type="presOf" srcId="{C81307C7-3E87-49B0-983E-DA657DCCD9B7}" destId="{AFEE312C-CD51-4AEA-8BF7-0E08A00E9F28}" srcOrd="0" destOrd="0" presId="urn:microsoft.com/office/officeart/2005/8/layout/radial1"/>
    <dgm:cxn modelId="{3AE3C288-9607-4133-B9DF-4790DEC637E4}" type="presParOf" srcId="{EF67E6BE-F7A4-4B8E-9AAC-47D87884761C}" destId="{DEF50912-CEAD-4E5A-AD36-8650D6271668}" srcOrd="0" destOrd="0" presId="urn:microsoft.com/office/officeart/2005/8/layout/radial1"/>
    <dgm:cxn modelId="{846AE15E-8443-4762-ABBE-49C0AC2EED40}" type="presParOf" srcId="{EF67E6BE-F7A4-4B8E-9AAC-47D87884761C}" destId="{51EBFAEC-2DAA-4761-9E4C-ADE307D0A4B6}" srcOrd="1" destOrd="0" presId="urn:microsoft.com/office/officeart/2005/8/layout/radial1"/>
    <dgm:cxn modelId="{0D893760-45D0-4B29-A8C1-5458814AD39E}" type="presParOf" srcId="{51EBFAEC-2DAA-4761-9E4C-ADE307D0A4B6}" destId="{9EC9EE83-E323-4C75-BDEC-9512FCEB21C7}" srcOrd="0" destOrd="0" presId="urn:microsoft.com/office/officeart/2005/8/layout/radial1"/>
    <dgm:cxn modelId="{23D846D8-A40B-40EE-AA6E-1D1DDCD5F2D3}" type="presParOf" srcId="{EF67E6BE-F7A4-4B8E-9AAC-47D87884761C}" destId="{92A34FAF-6074-4E35-B89F-42C97DF3B01A}" srcOrd="2" destOrd="0" presId="urn:microsoft.com/office/officeart/2005/8/layout/radial1"/>
    <dgm:cxn modelId="{E711D9B1-937C-4652-8538-D295521FE7F3}" type="presParOf" srcId="{EF67E6BE-F7A4-4B8E-9AAC-47D87884761C}" destId="{133099FF-E9D4-4439-B9E2-D9656DE1A571}" srcOrd="3" destOrd="0" presId="urn:microsoft.com/office/officeart/2005/8/layout/radial1"/>
    <dgm:cxn modelId="{ADF4032E-2430-448E-BB29-9041F4AA3E3E}" type="presParOf" srcId="{133099FF-E9D4-4439-B9E2-D9656DE1A571}" destId="{69E564AF-DD17-421A-9974-8A5A3469F900}" srcOrd="0" destOrd="0" presId="urn:microsoft.com/office/officeart/2005/8/layout/radial1"/>
    <dgm:cxn modelId="{743437BF-35A8-4BC5-B563-CA127D2F2D2A}" type="presParOf" srcId="{EF67E6BE-F7A4-4B8E-9AAC-47D87884761C}" destId="{3D0D3ECD-EFB3-4484-8B48-2C21FC3FC4FA}" srcOrd="4" destOrd="0" presId="urn:microsoft.com/office/officeart/2005/8/layout/radial1"/>
    <dgm:cxn modelId="{8463A1DA-7ADA-4128-8E15-19B89DB97542}" type="presParOf" srcId="{EF67E6BE-F7A4-4B8E-9AAC-47D87884761C}" destId="{E8E15153-94CD-4E17-A0CB-A6EC47F4C30D}" srcOrd="5" destOrd="0" presId="urn:microsoft.com/office/officeart/2005/8/layout/radial1"/>
    <dgm:cxn modelId="{4CC2B85B-1E0A-4606-A9E5-31462BAD67B9}" type="presParOf" srcId="{E8E15153-94CD-4E17-A0CB-A6EC47F4C30D}" destId="{ABDD3F77-F6FD-487C-9ABC-361BDE6392C3}" srcOrd="0" destOrd="0" presId="urn:microsoft.com/office/officeart/2005/8/layout/radial1"/>
    <dgm:cxn modelId="{51F4D4C6-75C3-482D-B298-4237244CB295}" type="presParOf" srcId="{EF67E6BE-F7A4-4B8E-9AAC-47D87884761C}" destId="{F6905DAC-ACD9-4742-B261-BADE4F18D8C8}" srcOrd="6" destOrd="0" presId="urn:microsoft.com/office/officeart/2005/8/layout/radial1"/>
    <dgm:cxn modelId="{FC9F559C-9A1E-4E01-B637-9F9F09E3732D}" type="presParOf" srcId="{EF67E6BE-F7A4-4B8E-9AAC-47D87884761C}" destId="{AFEE312C-CD51-4AEA-8BF7-0E08A00E9F28}" srcOrd="7" destOrd="0" presId="urn:microsoft.com/office/officeart/2005/8/layout/radial1"/>
    <dgm:cxn modelId="{1CBEA767-0430-4E56-B297-5347BFB4F0F4}" type="presParOf" srcId="{AFEE312C-CD51-4AEA-8BF7-0E08A00E9F28}" destId="{7DD457C7-011F-4C45-9504-1E9BA044D005}" srcOrd="0" destOrd="0" presId="urn:microsoft.com/office/officeart/2005/8/layout/radial1"/>
    <dgm:cxn modelId="{30033E9B-930F-4A79-960A-7A40E1EB430F}" type="presParOf" srcId="{EF67E6BE-F7A4-4B8E-9AAC-47D87884761C}" destId="{3E115063-C1AD-4FDB-A181-CABD912D36B8}" srcOrd="8" destOrd="0" presId="urn:microsoft.com/office/officeart/2005/8/layout/radial1"/>
    <dgm:cxn modelId="{292556EB-9B2A-4A75-B516-907D001B82CD}" type="presParOf" srcId="{EF67E6BE-F7A4-4B8E-9AAC-47D87884761C}" destId="{68C07396-B582-4C21-BE23-B4D7B002B89A}" srcOrd="9" destOrd="0" presId="urn:microsoft.com/office/officeart/2005/8/layout/radial1"/>
    <dgm:cxn modelId="{C301445B-1697-4698-80FF-F3F077A2FF5A}" type="presParOf" srcId="{68C07396-B582-4C21-BE23-B4D7B002B89A}" destId="{FDF9E407-C2DF-4A66-85F8-637D23BF619D}" srcOrd="0" destOrd="0" presId="urn:microsoft.com/office/officeart/2005/8/layout/radial1"/>
    <dgm:cxn modelId="{D32BBAA2-B4A1-4D42-8503-9B25EE8D01BB}" type="presParOf" srcId="{EF67E6BE-F7A4-4B8E-9AAC-47D87884761C}" destId="{2950824B-4C93-42E9-819E-023815BFAF54}" srcOrd="10" destOrd="0" presId="urn:microsoft.com/office/officeart/2005/8/layout/radial1"/>
    <dgm:cxn modelId="{80BFFA73-2161-4383-9251-0777CD999DD3}" type="presParOf" srcId="{EF67E6BE-F7A4-4B8E-9AAC-47D87884761C}" destId="{A3DE63D5-000B-4725-9477-E01014CE7849}" srcOrd="11" destOrd="0" presId="urn:microsoft.com/office/officeart/2005/8/layout/radial1"/>
    <dgm:cxn modelId="{D81D617F-CC4E-4490-9AE9-046716EA4676}" type="presParOf" srcId="{A3DE63D5-000B-4725-9477-E01014CE7849}" destId="{115BE0A2-B763-4BC5-BF99-FA7C954AB1C6}" srcOrd="0" destOrd="0" presId="urn:microsoft.com/office/officeart/2005/8/layout/radial1"/>
    <dgm:cxn modelId="{92768533-54B3-41C6-AB5C-E89A8FCC7ED6}" type="presParOf" srcId="{EF67E6BE-F7A4-4B8E-9AAC-47D87884761C}" destId="{B99C5DA6-6717-4C89-B4AE-FB8BE70411E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946248-15C8-4109-AAAC-09AE3CE4A03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1E03AA40-B86E-4DA2-B27F-7927DD77F06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gm:t>
    </dgm:pt>
    <dgm:pt modelId="{1ABFF47D-33E6-4C12-8FAF-9DB104B100E9}" type="parTrans" cxnId="{CDF9102A-1799-4B3A-8647-756EC595B848}">
      <dgm:prSet/>
      <dgm:spPr/>
      <dgm:t>
        <a:bodyPr/>
        <a:lstStyle/>
        <a:p>
          <a:endParaRPr lang="ru-RU"/>
        </a:p>
      </dgm:t>
    </dgm:pt>
    <dgm:pt modelId="{3349F2A1-B626-478D-B0BC-04A7A1413107}" type="sibTrans" cxnId="{CDF9102A-1799-4B3A-8647-756EC595B848}">
      <dgm:prSet/>
      <dgm:spPr/>
      <dgm:t>
        <a:bodyPr/>
        <a:lstStyle/>
        <a:p>
          <a:endParaRPr lang="ru-RU"/>
        </a:p>
      </dgm:t>
    </dgm:pt>
    <dgm:pt modelId="{F3636EEC-70DF-4D71-A27E-D7B4B9E35EC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gm:t>
    </dgm:pt>
    <dgm:pt modelId="{6010E750-C547-48D0-885E-CFB5A10B062C}" type="parTrans" cxnId="{4DB3A04D-FC0C-42F8-85F4-51B313567715}">
      <dgm:prSet/>
      <dgm:spPr/>
      <dgm:t>
        <a:bodyPr/>
        <a:lstStyle/>
        <a:p>
          <a:endParaRPr lang="ru-RU"/>
        </a:p>
      </dgm:t>
    </dgm:pt>
    <dgm:pt modelId="{EBB1EBEB-BC96-4229-BD8E-9C9F5CFB5FA7}" type="sibTrans" cxnId="{4DB3A04D-FC0C-42F8-85F4-51B313567715}">
      <dgm:prSet/>
      <dgm:spPr/>
      <dgm:t>
        <a:bodyPr/>
        <a:lstStyle/>
        <a:p>
          <a:endParaRPr lang="ru-RU"/>
        </a:p>
      </dgm:t>
    </dgm:pt>
    <dgm:pt modelId="{06B96A0B-1BC4-4770-93B4-01DB48746D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gm:t>
    </dgm:pt>
    <dgm:pt modelId="{876CF24B-ACD5-41B0-B257-A62F1475D1E9}" type="parTrans" cxnId="{98C170BA-F9F7-4B02-AEF1-14799E8E48FD}">
      <dgm:prSet/>
      <dgm:spPr/>
      <dgm:t>
        <a:bodyPr/>
        <a:lstStyle/>
        <a:p>
          <a:endParaRPr lang="ru-RU"/>
        </a:p>
      </dgm:t>
    </dgm:pt>
    <dgm:pt modelId="{2C575DE9-AC6F-4FD9-BD14-284862963248}" type="sibTrans" cxnId="{98C170BA-F9F7-4B02-AEF1-14799E8E48FD}">
      <dgm:prSet/>
      <dgm:spPr/>
      <dgm:t>
        <a:bodyPr/>
        <a:lstStyle/>
        <a:p>
          <a:endParaRPr lang="ru-RU"/>
        </a:p>
      </dgm:t>
    </dgm:pt>
    <dgm:pt modelId="{66394C74-FFE9-4E7E-B5C1-C893D6E0FE7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gm:t>
    </dgm:pt>
    <dgm:pt modelId="{16990034-CCD5-4F2D-9E88-37EDC862CF5F}" type="parTrans" cxnId="{65045CC3-1E85-44B8-A45B-E2A653386301}">
      <dgm:prSet/>
      <dgm:spPr/>
      <dgm:t>
        <a:bodyPr/>
        <a:lstStyle/>
        <a:p>
          <a:endParaRPr lang="ru-RU"/>
        </a:p>
      </dgm:t>
    </dgm:pt>
    <dgm:pt modelId="{117F4D8B-F05D-4986-914B-9011BAD96494}" type="sibTrans" cxnId="{65045CC3-1E85-44B8-A45B-E2A653386301}">
      <dgm:prSet/>
      <dgm:spPr/>
      <dgm:t>
        <a:bodyPr/>
        <a:lstStyle/>
        <a:p>
          <a:endParaRPr lang="ru-RU"/>
        </a:p>
      </dgm:t>
    </dgm:pt>
    <dgm:pt modelId="{2416A45B-A33F-4187-8485-259616E1B1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 и</a:t>
          </a:r>
          <a:b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поставщики</a:t>
          </a:r>
        </a:p>
      </dgm:t>
    </dgm:pt>
    <dgm:pt modelId="{7EBFB4C3-142E-4DE9-AD0A-82B92A852CF6}" type="parTrans" cxnId="{5BCAD0F4-B34E-4C90-9EB8-43D05D7786C0}">
      <dgm:prSet/>
      <dgm:spPr/>
      <dgm:t>
        <a:bodyPr/>
        <a:lstStyle/>
        <a:p>
          <a:endParaRPr lang="ru-RU"/>
        </a:p>
      </dgm:t>
    </dgm:pt>
    <dgm:pt modelId="{9BFD7488-E465-48D3-A094-6DB86EF41C33}" type="sibTrans" cxnId="{5BCAD0F4-B34E-4C90-9EB8-43D05D7786C0}">
      <dgm:prSet/>
      <dgm:spPr/>
      <dgm:t>
        <a:bodyPr/>
        <a:lstStyle/>
        <a:p>
          <a:endParaRPr lang="ru-RU"/>
        </a:p>
      </dgm:t>
    </dgm:pt>
    <dgm:pt modelId="{2ED80DC5-6A9D-44D8-9323-9DBF01416B49}" type="pres">
      <dgm:prSet presAssocID="{55946248-15C8-4109-AAAC-09AE3CE4A034}" presName="compositeShape" presStyleCnt="0">
        <dgm:presLayoutVars>
          <dgm:chMax val="7"/>
          <dgm:dir/>
          <dgm:resizeHandles val="exact"/>
        </dgm:presLayoutVars>
      </dgm:prSet>
      <dgm:spPr/>
    </dgm:pt>
    <dgm:pt modelId="{E1A5EDDE-5C62-48C9-98B1-3C952A72FB86}" type="pres">
      <dgm:prSet presAssocID="{1E03AA40-B86E-4DA2-B27F-7927DD77F06E}" presName="circ1" presStyleLbl="vennNode1" presStyleIdx="0" presStyleCnt="5"/>
      <dgm:spPr>
        <a:solidFill>
          <a:srgbClr val="006699">
            <a:alpha val="50000"/>
          </a:srgbClr>
        </a:solidFill>
      </dgm:spPr>
    </dgm:pt>
    <dgm:pt modelId="{04545E2C-E238-4EA0-8E96-F32F03FAB7F6}" type="pres">
      <dgm:prSet presAssocID="{1E03AA40-B86E-4DA2-B27F-7927DD77F0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6FFB1-B62D-4955-A4C0-E82A144527B7}" type="pres">
      <dgm:prSet presAssocID="{F3636EEC-70DF-4D71-A27E-D7B4B9E35ECC}" presName="circ2" presStyleLbl="vennNode1" presStyleIdx="1" presStyleCnt="5"/>
      <dgm:spPr>
        <a:solidFill>
          <a:srgbClr val="006699">
            <a:alpha val="50000"/>
          </a:srgbClr>
        </a:solidFill>
      </dgm:spPr>
    </dgm:pt>
    <dgm:pt modelId="{7ABE8CC6-3F89-499E-B7D7-657428CF8156}" type="pres">
      <dgm:prSet presAssocID="{F3636EEC-70DF-4D71-A27E-D7B4B9E35EC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52348-7FA1-45C0-A258-2B83CDFFA5CA}" type="pres">
      <dgm:prSet presAssocID="{06B96A0B-1BC4-4770-93B4-01DB48746DFB}" presName="circ3" presStyleLbl="vennNode1" presStyleIdx="2" presStyleCnt="5"/>
      <dgm:spPr>
        <a:solidFill>
          <a:srgbClr val="006699">
            <a:alpha val="50000"/>
          </a:srgbClr>
        </a:solidFill>
      </dgm:spPr>
    </dgm:pt>
    <dgm:pt modelId="{31A89CC9-6931-441C-BF6E-E41F4DAED3C7}" type="pres">
      <dgm:prSet presAssocID="{06B96A0B-1BC4-4770-93B4-01DB48746D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B51B0-A381-48B6-BBC8-BB05C1FD73F7}" type="pres">
      <dgm:prSet presAssocID="{66394C74-FFE9-4E7E-B5C1-C893D6E0FE73}" presName="circ4" presStyleLbl="vennNode1" presStyleIdx="3" presStyleCnt="5"/>
      <dgm:spPr>
        <a:solidFill>
          <a:srgbClr val="006699">
            <a:alpha val="50000"/>
          </a:srgbClr>
        </a:solidFill>
      </dgm:spPr>
    </dgm:pt>
    <dgm:pt modelId="{4A1E8E06-7E23-41C6-B4F1-8E30B9FFA9B2}" type="pres">
      <dgm:prSet presAssocID="{66394C74-FFE9-4E7E-B5C1-C893D6E0FE7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7C23D-214F-4974-BB8D-77A67F670B9E}" type="pres">
      <dgm:prSet presAssocID="{2416A45B-A33F-4187-8485-259616E1B19E}" presName="circ5" presStyleLbl="vennNode1" presStyleIdx="4" presStyleCnt="5"/>
      <dgm:spPr>
        <a:solidFill>
          <a:srgbClr val="006699">
            <a:alpha val="50000"/>
          </a:srgbClr>
        </a:solidFill>
      </dgm:spPr>
    </dgm:pt>
    <dgm:pt modelId="{22AEDD43-BDF9-4D33-8A4E-CE0C714C03B0}" type="pres">
      <dgm:prSet presAssocID="{2416A45B-A33F-4187-8485-259616E1B19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6546FD-9855-4D41-A817-E4C9394AB73B}" type="presOf" srcId="{06B96A0B-1BC4-4770-93B4-01DB48746DFB}" destId="{31A89CC9-6931-441C-BF6E-E41F4DAED3C7}" srcOrd="0" destOrd="0" presId="urn:microsoft.com/office/officeart/2005/8/layout/venn1"/>
    <dgm:cxn modelId="{6296FE32-E20A-4D3C-81C4-6135BD2C6359}" type="presOf" srcId="{55946248-15C8-4109-AAAC-09AE3CE4A034}" destId="{2ED80DC5-6A9D-44D8-9323-9DBF01416B49}" srcOrd="0" destOrd="0" presId="urn:microsoft.com/office/officeart/2005/8/layout/venn1"/>
    <dgm:cxn modelId="{CDF9102A-1799-4B3A-8647-756EC595B848}" srcId="{55946248-15C8-4109-AAAC-09AE3CE4A034}" destId="{1E03AA40-B86E-4DA2-B27F-7927DD77F06E}" srcOrd="0" destOrd="0" parTransId="{1ABFF47D-33E6-4C12-8FAF-9DB104B100E9}" sibTransId="{3349F2A1-B626-478D-B0BC-04A7A1413107}"/>
    <dgm:cxn modelId="{D4EE7251-32CA-40AC-9DDF-FB627C5E0EF0}" type="presOf" srcId="{66394C74-FFE9-4E7E-B5C1-C893D6E0FE73}" destId="{4A1E8E06-7E23-41C6-B4F1-8E30B9FFA9B2}" srcOrd="0" destOrd="0" presId="urn:microsoft.com/office/officeart/2005/8/layout/venn1"/>
    <dgm:cxn modelId="{BD9481CE-A743-4597-8074-02D011A8A501}" type="presOf" srcId="{2416A45B-A33F-4187-8485-259616E1B19E}" destId="{22AEDD43-BDF9-4D33-8A4E-CE0C714C03B0}" srcOrd="0" destOrd="0" presId="urn:microsoft.com/office/officeart/2005/8/layout/venn1"/>
    <dgm:cxn modelId="{2257D341-1988-4501-A2F4-16DF4E695C27}" type="presOf" srcId="{F3636EEC-70DF-4D71-A27E-D7B4B9E35ECC}" destId="{7ABE8CC6-3F89-499E-B7D7-657428CF8156}" srcOrd="0" destOrd="0" presId="urn:microsoft.com/office/officeart/2005/8/layout/venn1"/>
    <dgm:cxn modelId="{4DB3A04D-FC0C-42F8-85F4-51B313567715}" srcId="{55946248-15C8-4109-AAAC-09AE3CE4A034}" destId="{F3636EEC-70DF-4D71-A27E-D7B4B9E35ECC}" srcOrd="1" destOrd="0" parTransId="{6010E750-C547-48D0-885E-CFB5A10B062C}" sibTransId="{EBB1EBEB-BC96-4229-BD8E-9C9F5CFB5FA7}"/>
    <dgm:cxn modelId="{75E6E87E-41A9-4BB6-9832-178EDB13481B}" type="presOf" srcId="{1E03AA40-B86E-4DA2-B27F-7927DD77F06E}" destId="{04545E2C-E238-4EA0-8E96-F32F03FAB7F6}" srcOrd="0" destOrd="0" presId="urn:microsoft.com/office/officeart/2005/8/layout/venn1"/>
    <dgm:cxn modelId="{98C170BA-F9F7-4B02-AEF1-14799E8E48FD}" srcId="{55946248-15C8-4109-AAAC-09AE3CE4A034}" destId="{06B96A0B-1BC4-4770-93B4-01DB48746DFB}" srcOrd="2" destOrd="0" parTransId="{876CF24B-ACD5-41B0-B257-A62F1475D1E9}" sibTransId="{2C575DE9-AC6F-4FD9-BD14-284862963248}"/>
    <dgm:cxn modelId="{65045CC3-1E85-44B8-A45B-E2A653386301}" srcId="{55946248-15C8-4109-AAAC-09AE3CE4A034}" destId="{66394C74-FFE9-4E7E-B5C1-C893D6E0FE73}" srcOrd="3" destOrd="0" parTransId="{16990034-CCD5-4F2D-9E88-37EDC862CF5F}" sibTransId="{117F4D8B-F05D-4986-914B-9011BAD96494}"/>
    <dgm:cxn modelId="{5BCAD0F4-B34E-4C90-9EB8-43D05D7786C0}" srcId="{55946248-15C8-4109-AAAC-09AE3CE4A034}" destId="{2416A45B-A33F-4187-8485-259616E1B19E}" srcOrd="4" destOrd="0" parTransId="{7EBFB4C3-142E-4DE9-AD0A-82B92A852CF6}" sibTransId="{9BFD7488-E465-48D3-A094-6DB86EF41C33}"/>
    <dgm:cxn modelId="{5F379AAA-685C-416A-9AC6-234F6F655931}" type="presParOf" srcId="{2ED80DC5-6A9D-44D8-9323-9DBF01416B49}" destId="{E1A5EDDE-5C62-48C9-98B1-3C952A72FB86}" srcOrd="0" destOrd="0" presId="urn:microsoft.com/office/officeart/2005/8/layout/venn1"/>
    <dgm:cxn modelId="{4535D9E9-B819-434F-B14A-2A5646793347}" type="presParOf" srcId="{2ED80DC5-6A9D-44D8-9323-9DBF01416B49}" destId="{04545E2C-E238-4EA0-8E96-F32F03FAB7F6}" srcOrd="1" destOrd="0" presId="urn:microsoft.com/office/officeart/2005/8/layout/venn1"/>
    <dgm:cxn modelId="{AC102BF2-2E91-4BED-B097-6272A7CECD66}" type="presParOf" srcId="{2ED80DC5-6A9D-44D8-9323-9DBF01416B49}" destId="{B1F6FFB1-B62D-4955-A4C0-E82A144527B7}" srcOrd="2" destOrd="0" presId="urn:microsoft.com/office/officeart/2005/8/layout/venn1"/>
    <dgm:cxn modelId="{56877766-D1A7-44F3-9D48-CCA3AC85A711}" type="presParOf" srcId="{2ED80DC5-6A9D-44D8-9323-9DBF01416B49}" destId="{7ABE8CC6-3F89-499E-B7D7-657428CF8156}" srcOrd="3" destOrd="0" presId="urn:microsoft.com/office/officeart/2005/8/layout/venn1"/>
    <dgm:cxn modelId="{35338D57-EE87-4D99-A961-130A62021685}" type="presParOf" srcId="{2ED80DC5-6A9D-44D8-9323-9DBF01416B49}" destId="{D5052348-7FA1-45C0-A258-2B83CDFFA5CA}" srcOrd="4" destOrd="0" presId="urn:microsoft.com/office/officeart/2005/8/layout/venn1"/>
    <dgm:cxn modelId="{CE3E9A18-0D4C-47DC-9796-56CAE97428D1}" type="presParOf" srcId="{2ED80DC5-6A9D-44D8-9323-9DBF01416B49}" destId="{31A89CC9-6931-441C-BF6E-E41F4DAED3C7}" srcOrd="5" destOrd="0" presId="urn:microsoft.com/office/officeart/2005/8/layout/venn1"/>
    <dgm:cxn modelId="{C0B71CB9-A503-4BAF-8374-4084BDC4DB90}" type="presParOf" srcId="{2ED80DC5-6A9D-44D8-9323-9DBF01416B49}" destId="{412B51B0-A381-48B6-BBC8-BB05C1FD73F7}" srcOrd="6" destOrd="0" presId="urn:microsoft.com/office/officeart/2005/8/layout/venn1"/>
    <dgm:cxn modelId="{526E9475-8AC9-42BF-A1E5-91A48DF27E15}" type="presParOf" srcId="{2ED80DC5-6A9D-44D8-9323-9DBF01416B49}" destId="{4A1E8E06-7E23-41C6-B4F1-8E30B9FFA9B2}" srcOrd="7" destOrd="0" presId="urn:microsoft.com/office/officeart/2005/8/layout/venn1"/>
    <dgm:cxn modelId="{A1CA07D4-221E-4FA6-A38B-895213102548}" type="presParOf" srcId="{2ED80DC5-6A9D-44D8-9323-9DBF01416B49}" destId="{2277C23D-214F-4974-BB8D-77A67F670B9E}" srcOrd="8" destOrd="0" presId="urn:microsoft.com/office/officeart/2005/8/layout/venn1"/>
    <dgm:cxn modelId="{98FC8913-F4F1-4462-8F33-A875162B97A5}" type="presParOf" srcId="{2ED80DC5-6A9D-44D8-9323-9DBF01416B49}" destId="{22AEDD43-BDF9-4D33-8A4E-CE0C714C03B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592F18-164A-42C3-889C-07B358CAC63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32A49FA7-D081-44B8-A63C-5D6CB04D729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gm:t>
    </dgm:pt>
    <dgm:pt modelId="{56F3501B-0B21-455A-83E4-6DA0160BAA91}" type="parTrans" cxnId="{A727AC2E-27F7-40EC-926F-FDCF41896DCB}">
      <dgm:prSet/>
      <dgm:spPr/>
      <dgm:t>
        <a:bodyPr/>
        <a:lstStyle/>
        <a:p>
          <a:endParaRPr lang="ru-RU"/>
        </a:p>
      </dgm:t>
    </dgm:pt>
    <dgm:pt modelId="{77F215EF-6B4B-4032-9D60-FBCE0BD57765}" type="sibTrans" cxnId="{A727AC2E-27F7-40EC-926F-FDCF41896DCB}">
      <dgm:prSet/>
      <dgm:spPr/>
      <dgm:t>
        <a:bodyPr/>
        <a:lstStyle/>
        <a:p>
          <a:endParaRPr lang="ru-RU"/>
        </a:p>
      </dgm:t>
    </dgm:pt>
    <dgm:pt modelId="{1FC0D7A9-5563-4943-A512-D6A188F9905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gm:t>
    </dgm:pt>
    <dgm:pt modelId="{5249397B-FC7D-4523-91AB-8F003ED30C22}" type="parTrans" cxnId="{EA84C4C1-10F4-4046-A1F2-DF128F7C66E9}">
      <dgm:prSet/>
      <dgm:spPr/>
      <dgm:t>
        <a:bodyPr/>
        <a:lstStyle/>
        <a:p>
          <a:endParaRPr lang="ru-RU"/>
        </a:p>
      </dgm:t>
    </dgm:pt>
    <dgm:pt modelId="{28549FB2-91EA-486B-A20A-8CDF1F5984C2}" type="sibTrans" cxnId="{EA84C4C1-10F4-4046-A1F2-DF128F7C66E9}">
      <dgm:prSet/>
      <dgm:spPr/>
      <dgm:t>
        <a:bodyPr/>
        <a:lstStyle/>
        <a:p>
          <a:endParaRPr lang="ru-RU"/>
        </a:p>
      </dgm:t>
    </dgm:pt>
    <dgm:pt modelId="{3E5896B2-E54A-42A3-AE3F-5C5A9A24885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gm:t>
    </dgm:pt>
    <dgm:pt modelId="{8CCB5F58-3F22-4A05-B71A-A8E1B6D2BECA}" type="parTrans" cxnId="{21BD3E58-6B21-4821-8E3F-3580E6A02335}">
      <dgm:prSet/>
      <dgm:spPr/>
      <dgm:t>
        <a:bodyPr/>
        <a:lstStyle/>
        <a:p>
          <a:endParaRPr lang="ru-RU"/>
        </a:p>
      </dgm:t>
    </dgm:pt>
    <dgm:pt modelId="{912BCAB7-A570-419B-9050-2EBCDE685F46}" type="sibTrans" cxnId="{21BD3E58-6B21-4821-8E3F-3580E6A02335}">
      <dgm:prSet/>
      <dgm:spPr/>
      <dgm:t>
        <a:bodyPr/>
        <a:lstStyle/>
        <a:p>
          <a:endParaRPr lang="ru-RU"/>
        </a:p>
      </dgm:t>
    </dgm:pt>
    <dgm:pt modelId="{E41C9A68-84E0-4095-8E0C-10A79C87966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gm:t>
    </dgm:pt>
    <dgm:pt modelId="{CAE95954-4476-406A-872E-054DEC89B2F8}" type="parTrans" cxnId="{DA3D4BCF-37FD-4131-8BD7-E58943765922}">
      <dgm:prSet/>
      <dgm:spPr/>
      <dgm:t>
        <a:bodyPr/>
        <a:lstStyle/>
        <a:p>
          <a:endParaRPr lang="ru-RU"/>
        </a:p>
      </dgm:t>
    </dgm:pt>
    <dgm:pt modelId="{4D04189B-77FC-4033-ABAE-A24C22DD1F9F}" type="sibTrans" cxnId="{DA3D4BCF-37FD-4131-8BD7-E58943765922}">
      <dgm:prSet/>
      <dgm:spPr/>
      <dgm:t>
        <a:bodyPr/>
        <a:lstStyle/>
        <a:p>
          <a:endParaRPr lang="ru-RU"/>
        </a:p>
      </dgm:t>
    </dgm:pt>
    <dgm:pt modelId="{CF55EFD6-49EA-4E8A-BD42-45A4E687C9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</a:t>
          </a:r>
        </a:p>
      </dgm:t>
    </dgm:pt>
    <dgm:pt modelId="{FE02CD07-61D0-470F-A62E-133FC0DB2C99}" type="parTrans" cxnId="{67979783-F9CB-4131-918E-1D13557078D1}">
      <dgm:prSet/>
      <dgm:spPr/>
      <dgm:t>
        <a:bodyPr/>
        <a:lstStyle/>
        <a:p>
          <a:endParaRPr lang="ru-RU"/>
        </a:p>
      </dgm:t>
    </dgm:pt>
    <dgm:pt modelId="{BAAF72A4-BAAA-410D-9FB9-561392B19319}" type="sibTrans" cxnId="{67979783-F9CB-4131-918E-1D13557078D1}">
      <dgm:prSet/>
      <dgm:spPr/>
      <dgm:t>
        <a:bodyPr/>
        <a:lstStyle/>
        <a:p>
          <a:endParaRPr lang="ru-RU"/>
        </a:p>
      </dgm:t>
    </dgm:pt>
    <dgm:pt modelId="{283789AC-B27B-490C-B8CF-1CEACF899370}" type="pres">
      <dgm:prSet presAssocID="{01592F18-164A-42C3-889C-07B358CAC632}" presName="compositeShape" presStyleCnt="0">
        <dgm:presLayoutVars>
          <dgm:chMax val="7"/>
          <dgm:dir/>
          <dgm:resizeHandles val="exact"/>
        </dgm:presLayoutVars>
      </dgm:prSet>
      <dgm:spPr/>
    </dgm:pt>
    <dgm:pt modelId="{F78896D5-1F12-4359-B767-2BD47C256945}" type="pres">
      <dgm:prSet presAssocID="{32A49FA7-D081-44B8-A63C-5D6CB04D7292}" presName="circ1" presStyleLbl="vennNode1" presStyleIdx="0" presStyleCnt="5"/>
      <dgm:spPr>
        <a:solidFill>
          <a:srgbClr val="006699">
            <a:alpha val="50000"/>
          </a:srgbClr>
        </a:solidFill>
      </dgm:spPr>
    </dgm:pt>
    <dgm:pt modelId="{DBE7D464-B596-40A8-89C6-9A42C51BEB71}" type="pres">
      <dgm:prSet presAssocID="{32A49FA7-D081-44B8-A63C-5D6CB04D72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E038C-A629-4DF3-B9A6-22449BD80265}" type="pres">
      <dgm:prSet presAssocID="{1FC0D7A9-5563-4943-A512-D6A188F99051}" presName="circ2" presStyleLbl="vennNode1" presStyleIdx="1" presStyleCnt="5"/>
      <dgm:spPr>
        <a:solidFill>
          <a:srgbClr val="006699">
            <a:alpha val="50000"/>
          </a:srgbClr>
        </a:solidFill>
      </dgm:spPr>
    </dgm:pt>
    <dgm:pt modelId="{68F2089D-D5E5-4C47-B2FA-7820963FDF8A}" type="pres">
      <dgm:prSet presAssocID="{1FC0D7A9-5563-4943-A512-D6A188F9905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59B41-CD60-46DD-8C88-1A34E004C054}" type="pres">
      <dgm:prSet presAssocID="{3E5896B2-E54A-42A3-AE3F-5C5A9A248852}" presName="circ3" presStyleLbl="vennNode1" presStyleIdx="2" presStyleCnt="5"/>
      <dgm:spPr>
        <a:solidFill>
          <a:srgbClr val="006699">
            <a:alpha val="50000"/>
          </a:srgbClr>
        </a:solidFill>
      </dgm:spPr>
    </dgm:pt>
    <dgm:pt modelId="{86EE1B92-13A8-4B4B-BCF7-FD72AC7DA516}" type="pres">
      <dgm:prSet presAssocID="{3E5896B2-E54A-42A3-AE3F-5C5A9A24885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D4E06-144C-4B7B-A02D-5CCCA18DCBE3}" type="pres">
      <dgm:prSet presAssocID="{E41C9A68-84E0-4095-8E0C-10A79C879662}" presName="circ4" presStyleLbl="vennNode1" presStyleIdx="3" presStyleCnt="5"/>
      <dgm:spPr>
        <a:solidFill>
          <a:srgbClr val="006699">
            <a:alpha val="50000"/>
          </a:srgbClr>
        </a:solidFill>
      </dgm:spPr>
    </dgm:pt>
    <dgm:pt modelId="{3880FD4B-7873-48E1-8D8A-99AF7FC8D680}" type="pres">
      <dgm:prSet presAssocID="{E41C9A68-84E0-4095-8E0C-10A79C87966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64873-1384-44C6-BE19-B6CE5662BA3B}" type="pres">
      <dgm:prSet presAssocID="{CF55EFD6-49EA-4E8A-BD42-45A4E687C98C}" presName="circ5" presStyleLbl="vennNode1" presStyleIdx="4" presStyleCnt="5"/>
      <dgm:spPr>
        <a:solidFill>
          <a:srgbClr val="006699">
            <a:alpha val="50000"/>
          </a:srgbClr>
        </a:solidFill>
      </dgm:spPr>
    </dgm:pt>
    <dgm:pt modelId="{48C2C62E-3291-4BB6-87DB-9A08A44B0958}" type="pres">
      <dgm:prSet presAssocID="{CF55EFD6-49EA-4E8A-BD42-45A4E687C98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84C4C1-10F4-4046-A1F2-DF128F7C66E9}" srcId="{01592F18-164A-42C3-889C-07B358CAC632}" destId="{1FC0D7A9-5563-4943-A512-D6A188F99051}" srcOrd="1" destOrd="0" parTransId="{5249397B-FC7D-4523-91AB-8F003ED30C22}" sibTransId="{28549FB2-91EA-486B-A20A-8CDF1F5984C2}"/>
    <dgm:cxn modelId="{64B60405-772D-471A-87EB-D119C6117145}" type="presOf" srcId="{32A49FA7-D081-44B8-A63C-5D6CB04D7292}" destId="{DBE7D464-B596-40A8-89C6-9A42C51BEB71}" srcOrd="0" destOrd="0" presId="urn:microsoft.com/office/officeart/2005/8/layout/venn1"/>
    <dgm:cxn modelId="{8F168731-942C-4FEC-BE98-6B10072B2BB4}" type="presOf" srcId="{E41C9A68-84E0-4095-8E0C-10A79C879662}" destId="{3880FD4B-7873-48E1-8D8A-99AF7FC8D680}" srcOrd="0" destOrd="0" presId="urn:microsoft.com/office/officeart/2005/8/layout/venn1"/>
    <dgm:cxn modelId="{DA3D4BCF-37FD-4131-8BD7-E58943765922}" srcId="{01592F18-164A-42C3-889C-07B358CAC632}" destId="{E41C9A68-84E0-4095-8E0C-10A79C879662}" srcOrd="3" destOrd="0" parTransId="{CAE95954-4476-406A-872E-054DEC89B2F8}" sibTransId="{4D04189B-77FC-4033-ABAE-A24C22DD1F9F}"/>
    <dgm:cxn modelId="{21BD3E58-6B21-4821-8E3F-3580E6A02335}" srcId="{01592F18-164A-42C3-889C-07B358CAC632}" destId="{3E5896B2-E54A-42A3-AE3F-5C5A9A248852}" srcOrd="2" destOrd="0" parTransId="{8CCB5F58-3F22-4A05-B71A-A8E1B6D2BECA}" sibTransId="{912BCAB7-A570-419B-9050-2EBCDE685F46}"/>
    <dgm:cxn modelId="{03942FF0-940F-4874-ABCB-430F29182577}" type="presOf" srcId="{CF55EFD6-49EA-4E8A-BD42-45A4E687C98C}" destId="{48C2C62E-3291-4BB6-87DB-9A08A44B0958}" srcOrd="0" destOrd="0" presId="urn:microsoft.com/office/officeart/2005/8/layout/venn1"/>
    <dgm:cxn modelId="{A727AC2E-27F7-40EC-926F-FDCF41896DCB}" srcId="{01592F18-164A-42C3-889C-07B358CAC632}" destId="{32A49FA7-D081-44B8-A63C-5D6CB04D7292}" srcOrd="0" destOrd="0" parTransId="{56F3501B-0B21-455A-83E4-6DA0160BAA91}" sibTransId="{77F215EF-6B4B-4032-9D60-FBCE0BD57765}"/>
    <dgm:cxn modelId="{F9F4ACE3-A031-4A36-ADF6-CE50DD9A0DC1}" type="presOf" srcId="{3E5896B2-E54A-42A3-AE3F-5C5A9A248852}" destId="{86EE1B92-13A8-4B4B-BCF7-FD72AC7DA516}" srcOrd="0" destOrd="0" presId="urn:microsoft.com/office/officeart/2005/8/layout/venn1"/>
    <dgm:cxn modelId="{A9E17043-1904-4F40-A705-001AA9043AB1}" type="presOf" srcId="{1FC0D7A9-5563-4943-A512-D6A188F99051}" destId="{68F2089D-D5E5-4C47-B2FA-7820963FDF8A}" srcOrd="0" destOrd="0" presId="urn:microsoft.com/office/officeart/2005/8/layout/venn1"/>
    <dgm:cxn modelId="{67979783-F9CB-4131-918E-1D13557078D1}" srcId="{01592F18-164A-42C3-889C-07B358CAC632}" destId="{CF55EFD6-49EA-4E8A-BD42-45A4E687C98C}" srcOrd="4" destOrd="0" parTransId="{FE02CD07-61D0-470F-A62E-133FC0DB2C99}" sibTransId="{BAAF72A4-BAAA-410D-9FB9-561392B19319}"/>
    <dgm:cxn modelId="{F3C5529E-65BA-4509-9D23-424EA1C3552F}" type="presOf" srcId="{01592F18-164A-42C3-889C-07B358CAC632}" destId="{283789AC-B27B-490C-B8CF-1CEACF899370}" srcOrd="0" destOrd="0" presId="urn:microsoft.com/office/officeart/2005/8/layout/venn1"/>
    <dgm:cxn modelId="{C6EAABEE-D8B2-4027-AA25-6950312867FE}" type="presParOf" srcId="{283789AC-B27B-490C-B8CF-1CEACF899370}" destId="{F78896D5-1F12-4359-B767-2BD47C256945}" srcOrd="0" destOrd="0" presId="urn:microsoft.com/office/officeart/2005/8/layout/venn1"/>
    <dgm:cxn modelId="{63C3853B-2A9A-4D25-B773-364C896D4EA3}" type="presParOf" srcId="{283789AC-B27B-490C-B8CF-1CEACF899370}" destId="{DBE7D464-B596-40A8-89C6-9A42C51BEB71}" srcOrd="1" destOrd="0" presId="urn:microsoft.com/office/officeart/2005/8/layout/venn1"/>
    <dgm:cxn modelId="{0881B7DC-218A-4AAF-A941-9AD7834C3708}" type="presParOf" srcId="{283789AC-B27B-490C-B8CF-1CEACF899370}" destId="{A24E038C-A629-4DF3-B9A6-22449BD80265}" srcOrd="2" destOrd="0" presId="urn:microsoft.com/office/officeart/2005/8/layout/venn1"/>
    <dgm:cxn modelId="{26C17663-9892-4D41-A848-776648E5E20E}" type="presParOf" srcId="{283789AC-B27B-490C-B8CF-1CEACF899370}" destId="{68F2089D-D5E5-4C47-B2FA-7820963FDF8A}" srcOrd="3" destOrd="0" presId="urn:microsoft.com/office/officeart/2005/8/layout/venn1"/>
    <dgm:cxn modelId="{B71B41AB-A94E-447A-A713-51630EE22CF3}" type="presParOf" srcId="{283789AC-B27B-490C-B8CF-1CEACF899370}" destId="{17559B41-CD60-46DD-8C88-1A34E004C054}" srcOrd="4" destOrd="0" presId="urn:microsoft.com/office/officeart/2005/8/layout/venn1"/>
    <dgm:cxn modelId="{B2392BDB-7DE8-46BE-BEA0-06560607C2A3}" type="presParOf" srcId="{283789AC-B27B-490C-B8CF-1CEACF899370}" destId="{86EE1B92-13A8-4B4B-BCF7-FD72AC7DA516}" srcOrd="5" destOrd="0" presId="urn:microsoft.com/office/officeart/2005/8/layout/venn1"/>
    <dgm:cxn modelId="{6D1BEE2C-98DF-491C-9773-01E31EE80DC6}" type="presParOf" srcId="{283789AC-B27B-490C-B8CF-1CEACF899370}" destId="{66AD4E06-144C-4B7B-A02D-5CCCA18DCBE3}" srcOrd="6" destOrd="0" presId="urn:microsoft.com/office/officeart/2005/8/layout/venn1"/>
    <dgm:cxn modelId="{A717F98F-F0FF-47AF-A625-F5D3E88919B7}" type="presParOf" srcId="{283789AC-B27B-490C-B8CF-1CEACF899370}" destId="{3880FD4B-7873-48E1-8D8A-99AF7FC8D680}" srcOrd="7" destOrd="0" presId="urn:microsoft.com/office/officeart/2005/8/layout/venn1"/>
    <dgm:cxn modelId="{E4C31FB7-01FC-4DC6-982C-E802403CEEEE}" type="presParOf" srcId="{283789AC-B27B-490C-B8CF-1CEACF899370}" destId="{E2A64873-1384-44C6-BE19-B6CE5662BA3B}" srcOrd="8" destOrd="0" presId="urn:microsoft.com/office/officeart/2005/8/layout/venn1"/>
    <dgm:cxn modelId="{A221944A-EB3C-4EA5-B5C0-1896FEB1DB6E}" type="presParOf" srcId="{283789AC-B27B-490C-B8CF-1CEACF899370}" destId="{48C2C62E-3291-4BB6-87DB-9A08A44B0958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50912-CEAD-4E5A-AD36-8650D6271668}">
      <dsp:nvSpPr>
        <dsp:cNvPr id="0" name=""/>
        <dsp:cNvSpPr/>
      </dsp:nvSpPr>
      <dsp:spPr>
        <a:xfrm>
          <a:off x="3386648" y="150939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E0E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компания</a:t>
          </a:r>
        </a:p>
      </dsp:txBody>
      <dsp:txXfrm>
        <a:off x="3556222" y="1678966"/>
        <a:ext cx="818779" cy="818779"/>
      </dsp:txXfrm>
    </dsp:sp>
    <dsp:sp modelId="{51EBFAEC-2DAA-4761-9E4C-ADE307D0A4B6}">
      <dsp:nvSpPr>
        <dsp:cNvPr id="0" name=""/>
        <dsp:cNvSpPr/>
      </dsp:nvSpPr>
      <dsp:spPr>
        <a:xfrm rot="16200000">
          <a:off x="3791405" y="1322046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956901" y="1326476"/>
        <a:ext cx="17420" cy="17420"/>
      </dsp:txXfrm>
    </dsp:sp>
    <dsp:sp modelId="{92A34FAF-6074-4E35-B89F-42C97DF3B01A}">
      <dsp:nvSpPr>
        <dsp:cNvPr id="0" name=""/>
        <dsp:cNvSpPr/>
      </dsp:nvSpPr>
      <dsp:spPr>
        <a:xfrm>
          <a:off x="3386648" y="305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Экономика, финансы,</a:t>
          </a:r>
          <a:b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корпоративное управление</a:t>
          </a:r>
        </a:p>
      </dsp:txBody>
      <dsp:txXfrm>
        <a:off x="3556222" y="172626"/>
        <a:ext cx="818779" cy="818779"/>
      </dsp:txXfrm>
    </dsp:sp>
    <dsp:sp modelId="{133099FF-E9D4-4439-B9E2-D9656DE1A571}">
      <dsp:nvSpPr>
        <dsp:cNvPr id="0" name=""/>
        <dsp:cNvSpPr/>
      </dsp:nvSpPr>
      <dsp:spPr>
        <a:xfrm rot="19800000">
          <a:off x="4443670" y="169863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609166" y="1703061"/>
        <a:ext cx="17420" cy="17420"/>
      </dsp:txXfrm>
    </dsp:sp>
    <dsp:sp modelId="{3D0D3ECD-EFB3-4484-8B48-2C21FC3FC4FA}">
      <dsp:nvSpPr>
        <dsp:cNvPr id="0" name=""/>
        <dsp:cNvSpPr/>
      </dsp:nvSpPr>
      <dsp:spPr>
        <a:xfrm>
          <a:off x="4691176" y="75622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Трудовые права,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здоровье и безопасность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 рабочем месте</a:t>
          </a:r>
        </a:p>
      </dsp:txBody>
      <dsp:txXfrm>
        <a:off x="4860750" y="925796"/>
        <a:ext cx="818779" cy="818779"/>
      </dsp:txXfrm>
    </dsp:sp>
    <dsp:sp modelId="{E8E15153-94CD-4E17-A0CB-A6EC47F4C30D}">
      <dsp:nvSpPr>
        <dsp:cNvPr id="0" name=""/>
        <dsp:cNvSpPr/>
      </dsp:nvSpPr>
      <dsp:spPr>
        <a:xfrm rot="1800000">
          <a:off x="4443670" y="245180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609166" y="2456231"/>
        <a:ext cx="17420" cy="17420"/>
      </dsp:txXfrm>
    </dsp:sp>
    <dsp:sp modelId="{F6905DAC-ACD9-4742-B261-BADE4F18D8C8}">
      <dsp:nvSpPr>
        <dsp:cNvPr id="0" name=""/>
        <dsp:cNvSpPr/>
      </dsp:nvSpPr>
      <dsp:spPr>
        <a:xfrm>
          <a:off x="4691176" y="226256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Развитие местных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сообществ</a:t>
          </a:r>
          <a:endParaRPr kumimoji="0" lang="ru-RU" sz="1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0750" y="2432136"/>
        <a:ext cx="818779" cy="818779"/>
      </dsp:txXfrm>
    </dsp:sp>
    <dsp:sp modelId="{AFEE312C-CD51-4AEA-8BF7-0E08A00E9F28}">
      <dsp:nvSpPr>
        <dsp:cNvPr id="0" name=""/>
        <dsp:cNvSpPr/>
      </dsp:nvSpPr>
      <dsp:spPr>
        <a:xfrm rot="5400000">
          <a:off x="3791405" y="2828386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956901" y="2832816"/>
        <a:ext cx="17420" cy="17420"/>
      </dsp:txXfrm>
    </dsp:sp>
    <dsp:sp modelId="{3E115063-C1AD-4FDB-A181-CABD912D36B8}">
      <dsp:nvSpPr>
        <dsp:cNvPr id="0" name=""/>
        <dsp:cNvSpPr/>
      </dsp:nvSpPr>
      <dsp:spPr>
        <a:xfrm>
          <a:off x="3386648" y="301573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Экологическая 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</a:p>
      </dsp:txBody>
      <dsp:txXfrm>
        <a:off x="3556222" y="3185306"/>
        <a:ext cx="818779" cy="818779"/>
      </dsp:txXfrm>
    </dsp:sp>
    <dsp:sp modelId="{68C07396-B582-4C21-BE23-B4D7B002B89A}">
      <dsp:nvSpPr>
        <dsp:cNvPr id="0" name=""/>
        <dsp:cNvSpPr/>
      </dsp:nvSpPr>
      <dsp:spPr>
        <a:xfrm rot="9000000">
          <a:off x="3139141" y="245180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304637" y="2456231"/>
        <a:ext cx="17420" cy="17420"/>
      </dsp:txXfrm>
    </dsp:sp>
    <dsp:sp modelId="{2950824B-4C93-42E9-819E-023815BFAF54}">
      <dsp:nvSpPr>
        <dsp:cNvPr id="0" name=""/>
        <dsp:cNvSpPr/>
      </dsp:nvSpPr>
      <dsp:spPr>
        <a:xfrm>
          <a:off x="2082119" y="226256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Качество продукции,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услуг</a:t>
          </a:r>
          <a:endParaRPr kumimoji="0" lang="ru-RU" sz="1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1693" y="2432136"/>
        <a:ext cx="818779" cy="818779"/>
      </dsp:txXfrm>
    </dsp:sp>
    <dsp:sp modelId="{A3DE63D5-000B-4725-9477-E01014CE7849}">
      <dsp:nvSpPr>
        <dsp:cNvPr id="0" name=""/>
        <dsp:cNvSpPr/>
      </dsp:nvSpPr>
      <dsp:spPr>
        <a:xfrm rot="12600000">
          <a:off x="3139141" y="169863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304637" y="1703061"/>
        <a:ext cx="17420" cy="17420"/>
      </dsp:txXfrm>
    </dsp:sp>
    <dsp:sp modelId="{B99C5DA6-6717-4C89-B4AE-FB8BE70411EE}">
      <dsp:nvSpPr>
        <dsp:cNvPr id="0" name=""/>
        <dsp:cNvSpPr/>
      </dsp:nvSpPr>
      <dsp:spPr>
        <a:xfrm>
          <a:off x="2082119" y="75622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Права человека</a:t>
          </a:r>
        </a:p>
      </dsp:txBody>
      <dsp:txXfrm>
        <a:off x="2251693" y="925796"/>
        <a:ext cx="818779" cy="818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5EDDE-5C62-48C9-98B1-3C952A72FB86}">
      <dsp:nvSpPr>
        <dsp:cNvPr id="0" name=""/>
        <dsp:cNvSpPr/>
      </dsp:nvSpPr>
      <dsp:spPr>
        <a:xfrm>
          <a:off x="2766576" y="1299853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545E2C-E238-4EA0-8E96-F32F03FAB7F6}">
      <dsp:nvSpPr>
        <dsp:cNvPr id="0" name=""/>
        <dsp:cNvSpPr/>
      </dsp:nvSpPr>
      <dsp:spPr>
        <a:xfrm>
          <a:off x="2638871" y="0"/>
          <a:ext cx="1851720" cy="10718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sp:txBody>
      <dsp:txXfrm>
        <a:off x="2638871" y="0"/>
        <a:ext cx="1851720" cy="1071808"/>
      </dsp:txXfrm>
    </dsp:sp>
    <dsp:sp modelId="{B1F6FFB1-B62D-4955-A4C0-E82A144527B7}">
      <dsp:nvSpPr>
        <dsp:cNvPr id="0" name=""/>
        <dsp:cNvSpPr/>
      </dsp:nvSpPr>
      <dsp:spPr>
        <a:xfrm>
          <a:off x="3373812" y="1740890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ABE8CC6-3F89-499E-B7D7-657428CF8156}">
      <dsp:nvSpPr>
        <dsp:cNvPr id="0" name=""/>
        <dsp:cNvSpPr/>
      </dsp:nvSpPr>
      <dsp:spPr>
        <a:xfrm>
          <a:off x="5097189" y="1413875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sp:txBody>
      <dsp:txXfrm>
        <a:off x="5097189" y="1413875"/>
        <a:ext cx="1660163" cy="1163026"/>
      </dsp:txXfrm>
    </dsp:sp>
    <dsp:sp modelId="{D5052348-7FA1-45C0-A258-2B83CDFFA5CA}">
      <dsp:nvSpPr>
        <dsp:cNvPr id="0" name=""/>
        <dsp:cNvSpPr/>
      </dsp:nvSpPr>
      <dsp:spPr>
        <a:xfrm>
          <a:off x="3142028" y="2455126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A89CC9-6931-441C-BF6E-E41F4DAED3C7}">
      <dsp:nvSpPr>
        <dsp:cNvPr id="0" name=""/>
        <dsp:cNvSpPr/>
      </dsp:nvSpPr>
      <dsp:spPr>
        <a:xfrm>
          <a:off x="4841780" y="3397861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sp:txBody>
      <dsp:txXfrm>
        <a:off x="4841780" y="3397861"/>
        <a:ext cx="1660163" cy="1163026"/>
      </dsp:txXfrm>
    </dsp:sp>
    <dsp:sp modelId="{412B51B0-A381-48B6-BBC8-BB05C1FD73F7}">
      <dsp:nvSpPr>
        <dsp:cNvPr id="0" name=""/>
        <dsp:cNvSpPr/>
      </dsp:nvSpPr>
      <dsp:spPr>
        <a:xfrm>
          <a:off x="2391123" y="2455126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1E8E06-7E23-41C6-B4F1-8E30B9FFA9B2}">
      <dsp:nvSpPr>
        <dsp:cNvPr id="0" name=""/>
        <dsp:cNvSpPr/>
      </dsp:nvSpPr>
      <dsp:spPr>
        <a:xfrm>
          <a:off x="627519" y="3397861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sp:txBody>
      <dsp:txXfrm>
        <a:off x="627519" y="3397861"/>
        <a:ext cx="1660163" cy="1163026"/>
      </dsp:txXfrm>
    </dsp:sp>
    <dsp:sp modelId="{2277C23D-214F-4974-BB8D-77A67F670B9E}">
      <dsp:nvSpPr>
        <dsp:cNvPr id="0" name=""/>
        <dsp:cNvSpPr/>
      </dsp:nvSpPr>
      <dsp:spPr>
        <a:xfrm>
          <a:off x="2159339" y="1740890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2AEDD43-BDF9-4D33-8A4E-CE0C714C03B0}">
      <dsp:nvSpPr>
        <dsp:cNvPr id="0" name=""/>
        <dsp:cNvSpPr/>
      </dsp:nvSpPr>
      <dsp:spPr>
        <a:xfrm>
          <a:off x="372109" y="1413875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 и</a:t>
          </a:r>
          <a:b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поставщики</a:t>
          </a:r>
        </a:p>
      </dsp:txBody>
      <dsp:txXfrm>
        <a:off x="372109" y="1413875"/>
        <a:ext cx="1660163" cy="11630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850019-85BC-4694-871C-D553BDF2C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25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50888"/>
            <a:ext cx="668020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B85056C2-4734-4E72-B183-356109DB9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24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5056C2-4734-4E72-B183-356109DB953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1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5056C2-4734-4E72-B183-356109DB953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9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F88C11-0F52-49E8-B5AE-05D0AE1FF4D4}" type="slidenum">
              <a:rPr lang="ru-RU" sz="1300"/>
              <a:pPr>
                <a:spcBef>
                  <a:spcPct val="0"/>
                </a:spcBef>
              </a:pPr>
              <a:t>10</a:t>
            </a:fld>
            <a:endParaRPr lang="ru-RU" sz="13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Все цитаты подлинные.</a:t>
            </a:r>
          </a:p>
        </p:txBody>
      </p:sp>
    </p:spTree>
    <p:extLst>
      <p:ext uri="{BB962C8B-B14F-4D97-AF65-F5344CB8AC3E}">
        <p14:creationId xmlns:p14="http://schemas.microsoft.com/office/powerpoint/2010/main" val="159383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0E4EA7-A3AD-4F3F-B540-E3854DD16DB2}" type="slidenum">
              <a:rPr lang="ru-RU" sz="1300"/>
              <a:pPr>
                <a:spcBef>
                  <a:spcPct val="0"/>
                </a:spcBef>
              </a:pPr>
              <a:t>12</a:t>
            </a:fld>
            <a:endParaRPr lang="ru-RU" sz="13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Население</a:t>
            </a:r>
          </a:p>
          <a:p>
            <a:pPr lvl="2" eaLnBrk="1" hangingPunct="1"/>
            <a:r>
              <a:rPr lang="ru-RU" smtClean="0"/>
              <a:t>Про бизнес</a:t>
            </a:r>
          </a:p>
          <a:p>
            <a:pPr lvl="3" eaLnBrk="1" hangingPunct="1"/>
            <a:r>
              <a:rPr lang="ru-RU" sz="1000" i="1" smtClean="0"/>
              <a:t>"Бизнес - это большие деньги, нажитые за счет простых людей. Богатые обязаны поделиться»</a:t>
            </a:r>
          </a:p>
          <a:p>
            <a:pPr lvl="3" eaLnBrk="1" hangingPunct="1"/>
            <a:r>
              <a:rPr lang="ru-RU" sz="1000" i="1" smtClean="0"/>
              <a:t>«Вот, крышу починили. Спасибо им.»</a:t>
            </a:r>
          </a:p>
          <a:p>
            <a:pPr lvl="2" eaLnBrk="1" hangingPunct="1"/>
            <a:r>
              <a:rPr lang="ru-RU" smtClean="0"/>
              <a:t>Про власть </a:t>
            </a:r>
          </a:p>
          <a:p>
            <a:pPr lvl="3" eaLnBrk="1" hangingPunct="1"/>
            <a:r>
              <a:rPr lang="ru-RU" sz="1000" i="1" smtClean="0"/>
              <a:t>«От власти не допросишься»</a:t>
            </a:r>
          </a:p>
          <a:p>
            <a:pPr lvl="3" eaLnBrk="1" hangingPunct="1"/>
            <a:r>
              <a:rPr lang="ru-RU" sz="1000" i="1" smtClean="0"/>
              <a:t>«Хорошо. Пенсию повысили»</a:t>
            </a:r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3176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1A9AA6-8E0A-4F26-B74D-FBE97C3B88D0}" type="slidenum">
              <a:rPr lang="ru-RU" sz="1300"/>
              <a:pPr>
                <a:spcBef>
                  <a:spcPct val="0"/>
                </a:spcBef>
              </a:pPr>
              <a:t>13</a:t>
            </a:fld>
            <a:endParaRPr lang="ru-RU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1100" smtClean="0"/>
              <a:t>Средств социального бюджета не хватает</a:t>
            </a:r>
          </a:p>
          <a:p>
            <a:pPr lvl="1" eaLnBrk="1" hangingPunct="1"/>
            <a:r>
              <a:rPr lang="ru-RU" sz="1300" smtClean="0"/>
              <a:t>любые действия оцениваются населением как недостаточные</a:t>
            </a:r>
          </a:p>
          <a:p>
            <a:pPr lvl="1" eaLnBrk="1" hangingPunct="1"/>
            <a:r>
              <a:rPr lang="ru-RU" sz="1300" smtClean="0"/>
              <a:t>сравнительная неэффективность действий власти</a:t>
            </a:r>
          </a:p>
          <a:p>
            <a:pPr lvl="2" eaLnBrk="1" hangingPunct="1"/>
            <a:r>
              <a:rPr lang="ru-RU" sz="1500" smtClean="0"/>
              <a:t>вынужденная реакция на проблему «здесь и сейчас"</a:t>
            </a:r>
          </a:p>
          <a:p>
            <a:pPr lvl="2" eaLnBrk="1" hangingPunct="1"/>
            <a:r>
              <a:rPr lang="ru-RU" sz="1500" smtClean="0"/>
              <a:t>отсутствие подхода к государственным услугам как к бизнес - услугам</a:t>
            </a:r>
          </a:p>
          <a:p>
            <a:pPr lvl="2" eaLnBrk="1" hangingPunct="1"/>
            <a:r>
              <a:rPr lang="ru-RU" sz="1500" smtClean="0"/>
              <a:t>слабость кадров</a:t>
            </a:r>
          </a:p>
          <a:p>
            <a:pPr eaLnBrk="1" hangingPunct="1"/>
            <a:r>
              <a:rPr lang="ru-RU" sz="1100" smtClean="0"/>
              <a:t>поиск "внебюджетрных" источников для социального бюджета</a:t>
            </a:r>
          </a:p>
          <a:p>
            <a:pPr lvl="1" eaLnBrk="1" hangingPunct="1"/>
            <a:r>
              <a:rPr lang="ru-RU" sz="1300" smtClean="0"/>
              <a:t>выбор простых и понятных чиновнику способов пополнения социального бюджета</a:t>
            </a:r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16854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06FF5-E905-45CA-97C0-61FBAA4AA44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8F19-5B94-4EAF-A189-9B3AF1F4BA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9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F81D2-A630-4D2D-B6A3-35021F2F2B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8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C28C9-7004-4D6D-9C18-5325470FC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7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E7F17-D686-4B45-AA89-63D3F715C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4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E7C87-6B88-449B-AA77-FDC4843F7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0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78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3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8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06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78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0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7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2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7831F-CB1B-45A9-ADDE-BA29FF7F30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3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7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81E43-E615-4E88-99E2-B5795C7788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7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3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7209A-E931-4CCB-B9D8-C500CAD10B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7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382195-07A1-4940-9AA7-2F68131F4B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1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D7CC3D-187C-4F4D-955F-262BEB159A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5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964D56-67EA-4E96-9ED9-C98CFF8D01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8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2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image" Target="../media/image1.jpeg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7.emf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5441" y="620688"/>
            <a:ext cx="9609212" cy="1255728"/>
          </a:xfrm>
        </p:spPr>
        <p:txBody>
          <a:bodyPr wrap="square">
            <a:spAutoFit/>
          </a:bodyPr>
          <a:lstStyle/>
          <a:p>
            <a:r>
              <a:rPr lang="ru-RU" sz="4200" dirty="0"/>
              <a:t>Эффективные корпоративные стратегии в сфере социальной ответственности</a:t>
            </a:r>
          </a:p>
        </p:txBody>
      </p:sp>
      <p:pic>
        <p:nvPicPr>
          <p:cNvPr id="7173" name="Picture 11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6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960096" y="3664253"/>
            <a:ext cx="403143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ru-RU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273404" y="5626114"/>
            <a:ext cx="198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000" dirty="0" smtClean="0">
                <a:latin typeface="+mn-lt"/>
                <a:cs typeface="+mn-cs"/>
              </a:rPr>
              <a:t>5 декабря </a:t>
            </a:r>
            <a:r>
              <a:rPr lang="ru-RU" sz="2000" dirty="0" smtClean="0">
                <a:latin typeface="+mn-lt"/>
                <a:cs typeface="+mn-cs"/>
              </a:rPr>
              <a:t>2019г</a:t>
            </a:r>
            <a:r>
              <a:rPr lang="ru-RU" sz="2000" dirty="0">
                <a:latin typeface="+mn-lt"/>
                <a:cs typeface="+mn-cs"/>
              </a:rPr>
              <a:t>.</a:t>
            </a:r>
            <a:br>
              <a:rPr lang="ru-RU" sz="2000" dirty="0">
                <a:latin typeface="+mn-lt"/>
                <a:cs typeface="+mn-cs"/>
              </a:rPr>
            </a:br>
            <a:r>
              <a:rPr lang="ru-RU" sz="2000" dirty="0">
                <a:latin typeface="+mn-lt"/>
                <a:cs typeface="+mn-cs"/>
              </a:rPr>
              <a:t>НИУ ВШЭ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12024" y="3501008"/>
            <a:ext cx="4823520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2000" i="1" dirty="0" smtClean="0"/>
              <a:t>Ф.Т. Прокопов, д.э.н., профессор</a:t>
            </a:r>
            <a:br>
              <a:rPr lang="ru-RU" sz="2000" i="1" dirty="0" smtClean="0"/>
            </a:br>
            <a:endParaRPr lang="ru-RU" sz="2000" i="1" dirty="0" smtClean="0"/>
          </a:p>
          <a:p>
            <a:pPr fontAlgn="auto">
              <a:spcAft>
                <a:spcPts val="0"/>
              </a:spcAft>
            </a:pPr>
            <a:r>
              <a:rPr lang="ru-RU" sz="2000" i="1" dirty="0" smtClean="0"/>
              <a:t>профессор – </a:t>
            </a:r>
            <a:r>
              <a:rPr lang="ru-RU" sz="2000" i="1" dirty="0"/>
              <a:t>исследователь кафедры теории и практики взаимодействия бизнеса и </a:t>
            </a:r>
            <a:r>
              <a:rPr lang="ru-RU" sz="2000" i="1" dirty="0" smtClean="0"/>
              <a:t>власти НИУ ВШЭ,</a:t>
            </a:r>
          </a:p>
          <a:p>
            <a:pPr fontAlgn="auto">
              <a:spcAft>
                <a:spcPts val="0"/>
              </a:spcAft>
            </a:pPr>
            <a:r>
              <a:rPr lang="ru-RU" sz="2000" i="1" dirty="0" smtClean="0"/>
              <a:t>Вице – президент РСПП</a:t>
            </a:r>
            <a:endParaRPr lang="ru-RU" sz="2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908720"/>
            <a:ext cx="8229600" cy="648618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chemeClr val="hlink"/>
                </a:solidFill>
              </a:rPr>
              <a:t>Власть про бизнес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28775"/>
            <a:ext cx="8229600" cy="4921250"/>
          </a:xfrm>
        </p:spPr>
        <p:txBody>
          <a:bodyPr/>
          <a:lstStyle/>
          <a:p>
            <a:pPr lvl="1" eaLnBrk="1" hangingPunct="1"/>
            <a:r>
              <a:rPr lang="ru-RU" sz="2000" i="1" dirty="0"/>
              <a:t>«… Власть вынуждена "доить" бизнес, так как средств все время не</a:t>
            </a:r>
            <a:r>
              <a:rPr lang="ru-RU" sz="2400" i="1" dirty="0"/>
              <a:t> </a:t>
            </a:r>
            <a:r>
              <a:rPr lang="ru-RU" sz="2000" i="1" dirty="0"/>
              <a:t>хватает. Это может окончательно подорвать отношение к власти"</a:t>
            </a:r>
          </a:p>
          <a:p>
            <a:pPr lvl="1" eaLnBrk="1" hangingPunct="1"/>
            <a:r>
              <a:rPr lang="ru-RU" sz="2000" i="1" dirty="0"/>
              <a:t>"Моя главная проблема, как человека, забирающего деньги </a:t>
            </a:r>
            <a:r>
              <a:rPr lang="en-US" sz="2000" i="1" dirty="0"/>
              <a:t>[</a:t>
            </a:r>
            <a:r>
              <a:rPr lang="ru-RU" sz="2000" i="1" dirty="0"/>
              <a:t>у бизнеса</a:t>
            </a:r>
            <a:r>
              <a:rPr lang="en-US" sz="2000" i="1" dirty="0"/>
              <a:t>]</a:t>
            </a:r>
            <a:r>
              <a:rPr lang="ru-RU" sz="2000" i="1" dirty="0"/>
              <a:t>, что я не успеваю воздать бизнесу за все, что он делает. А делает – очень много."</a:t>
            </a:r>
          </a:p>
          <a:p>
            <a:pPr lvl="1" eaLnBrk="1" hangingPunct="1"/>
            <a:r>
              <a:rPr lang="ru-RU" sz="2000" i="1" dirty="0"/>
              <a:t>"... у администрации нет четких механизмов работы с бизнесом"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2855915" y="4724400"/>
            <a:ext cx="6048375" cy="1081088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116137" y="5897563"/>
            <a:ext cx="74358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>
                <a:solidFill>
                  <a:schemeClr val="hlink"/>
                </a:solidFill>
              </a:rPr>
              <a:t>Власть организует «социальное </a:t>
            </a:r>
            <a:r>
              <a:rPr lang="ru-RU" sz="1800" dirty="0" smtClean="0">
                <a:solidFill>
                  <a:schemeClr val="hlink"/>
                </a:solidFill>
              </a:rPr>
              <a:t>понуждение</a:t>
            </a:r>
            <a:r>
              <a:rPr lang="ru-RU" sz="1800" dirty="0">
                <a:solidFill>
                  <a:schemeClr val="hlink"/>
                </a:solidFill>
              </a:rPr>
              <a:t>», ценит участие бизнеса, понимает конфликтность, но… не может остановиться</a:t>
            </a:r>
          </a:p>
        </p:txBody>
      </p:sp>
      <p:pic>
        <p:nvPicPr>
          <p:cNvPr id="10246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97563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188641"/>
            <a:ext cx="10515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440" y="1988842"/>
            <a:ext cx="10515600" cy="1325563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chemeClr val="hlink"/>
                </a:solidFill>
              </a:rPr>
              <a:t>Бизнес про власть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911424" y="3501010"/>
            <a:ext cx="10515600" cy="2107431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ru-RU" sz="2000" i="1" dirty="0"/>
              <a:t>"Мне не нравятся письма из администрации с просьбой сделать то-то и то-то. Хотя я не хочу ссориться с исполнительной властью."</a:t>
            </a:r>
          </a:p>
          <a:p>
            <a:pPr marL="457200" lvl="1" indent="0" eaLnBrk="1" hangingPunct="1">
              <a:buNone/>
            </a:pPr>
            <a:r>
              <a:rPr lang="ru-RU" sz="2000" i="1" dirty="0"/>
              <a:t>"Они [государственные органы] и имеющимися средствами не могут распорядиться разумно, а претендуют на то, чтобы распоряжаться чужими»</a:t>
            </a:r>
          </a:p>
          <a:p>
            <a:pPr marL="457200" lvl="1" indent="0" eaLnBrk="1" hangingPunct="1">
              <a:buNone/>
            </a:pPr>
            <a:r>
              <a:rPr lang="ru-RU" sz="2000" i="1" dirty="0"/>
              <a:t>"Сейчас налоги, которые платит бизнес, идут на раздувание государственного аппарата»</a:t>
            </a:r>
          </a:p>
          <a:p>
            <a:pPr lvl="1" eaLnBrk="1" hangingPunct="1"/>
            <a:endParaRPr lang="ru-RU" sz="2000" i="1" dirty="0"/>
          </a:p>
        </p:txBody>
      </p:sp>
      <p:pic>
        <p:nvPicPr>
          <p:cNvPr id="12292" name="Picture 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222" y="57951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7"/>
            <a:ext cx="10515600" cy="903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9"/>
          <p:cNvSpPr>
            <a:spLocks noChangeArrowheads="1"/>
          </p:cNvSpPr>
          <p:nvPr/>
        </p:nvSpPr>
        <p:spPr bwMode="auto">
          <a:xfrm rot="10800000">
            <a:off x="3719514" y="3363000"/>
            <a:ext cx="1439863" cy="419338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475E76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68761"/>
            <a:ext cx="10298360" cy="360041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dirty="0">
                <a:solidFill>
                  <a:schemeClr val="hlink"/>
                </a:solidFill>
              </a:rPr>
              <a:t>Власть и бизнес: социальное </a:t>
            </a:r>
            <a:r>
              <a:rPr lang="ru-RU" sz="2000" b="1" dirty="0" smtClean="0">
                <a:solidFill>
                  <a:schemeClr val="hlink"/>
                </a:solidFill>
              </a:rPr>
              <a:t>понуждение </a:t>
            </a:r>
            <a:r>
              <a:rPr lang="ru-RU" sz="2000" b="1" dirty="0">
                <a:solidFill>
                  <a:schemeClr val="hlink"/>
                </a:solidFill>
              </a:rPr>
              <a:t>и побуждение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495551" y="1773238"/>
            <a:ext cx="7150100" cy="6413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/>
              <a:t>Население адресует социальные претензии преимущественно власти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495552" y="2492375"/>
            <a:ext cx="3311525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/>
              <a:t>Власть частично «переадресует» их финансирование бизнесу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927350" y="4221166"/>
            <a:ext cx="2089151" cy="1069975"/>
          </a:xfrm>
          <a:prstGeom prst="rect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/>
              <a:t>Бизнес финансирует власть сверх налогов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88163" y="2924176"/>
            <a:ext cx="2736851" cy="738664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/>
              <a:t>Бизнес самостоятельно финансирует социальные запросы населения</a:t>
            </a: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 rot="16200000">
            <a:off x="883446" y="4102995"/>
            <a:ext cx="28082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dirty="0"/>
              <a:t>Социальное </a:t>
            </a:r>
            <a:r>
              <a:rPr lang="ru-RU" sz="1400" dirty="0" smtClean="0"/>
              <a:t>понуждение</a:t>
            </a:r>
            <a:endParaRPr lang="ru-RU" sz="1400" dirty="0"/>
          </a:p>
        </p:txBody>
      </p:sp>
      <p:sp>
        <p:nvSpPr>
          <p:cNvPr id="13321" name="Text Box 15"/>
          <p:cNvSpPr txBox="1">
            <a:spLocks noChangeArrowheads="1"/>
          </p:cNvSpPr>
          <p:nvPr/>
        </p:nvSpPr>
        <p:spPr bwMode="auto">
          <a:xfrm>
            <a:off x="2435039" y="6021388"/>
            <a:ext cx="36373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b="1" dirty="0">
                <a:solidFill>
                  <a:srgbClr val="CC3300"/>
                </a:solidFill>
              </a:rPr>
              <a:t>«Социальное </a:t>
            </a:r>
            <a:r>
              <a:rPr lang="ru-RU" sz="1400" b="1" dirty="0" smtClean="0">
                <a:solidFill>
                  <a:srgbClr val="CC3300"/>
                </a:solidFill>
              </a:rPr>
              <a:t>понуждение</a:t>
            </a:r>
            <a:r>
              <a:rPr lang="ru-RU" sz="1400" b="1" dirty="0">
                <a:solidFill>
                  <a:srgbClr val="CC3300"/>
                </a:solidFill>
              </a:rPr>
              <a:t>» повышает </a:t>
            </a:r>
            <a:br>
              <a:rPr lang="ru-RU" sz="1400" b="1" dirty="0">
                <a:solidFill>
                  <a:srgbClr val="CC3300"/>
                </a:solidFill>
              </a:rPr>
            </a:br>
            <a:r>
              <a:rPr lang="ru-RU" sz="1400" b="1" dirty="0">
                <a:solidFill>
                  <a:srgbClr val="CC3300"/>
                </a:solidFill>
              </a:rPr>
              <a:t>риск: кто власть?</a:t>
            </a:r>
          </a:p>
        </p:txBody>
      </p:sp>
      <p:sp>
        <p:nvSpPr>
          <p:cNvPr id="13322" name="AutoShape 16"/>
          <p:cNvSpPr>
            <a:spLocks noChangeArrowheads="1"/>
          </p:cNvSpPr>
          <p:nvPr/>
        </p:nvSpPr>
        <p:spPr bwMode="auto">
          <a:xfrm rot="5400000">
            <a:off x="3647282" y="4509294"/>
            <a:ext cx="576262" cy="2305051"/>
          </a:xfrm>
          <a:custGeom>
            <a:avLst/>
            <a:gdLst>
              <a:gd name="T0" fmla="*/ 11530496 w 21600"/>
              <a:gd name="T1" fmla="*/ 0 h 21600"/>
              <a:gd name="T2" fmla="*/ 0 w 21600"/>
              <a:gd name="T3" fmla="*/ 122992026 h 21600"/>
              <a:gd name="T4" fmla="*/ 11530496 w 21600"/>
              <a:gd name="T5" fmla="*/ 245984051 h 21600"/>
              <a:gd name="T6" fmla="*/ 15373977 w 21600"/>
              <a:gd name="T7" fmla="*/ 1229920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3" name="AutoShape 17"/>
          <p:cNvSpPr>
            <a:spLocks noChangeArrowheads="1"/>
          </p:cNvSpPr>
          <p:nvPr/>
        </p:nvSpPr>
        <p:spPr bwMode="auto">
          <a:xfrm>
            <a:off x="7175501" y="3716338"/>
            <a:ext cx="2089151" cy="419338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3324" name="AutoShape 18"/>
          <p:cNvSpPr>
            <a:spLocks noChangeArrowheads="1"/>
          </p:cNvSpPr>
          <p:nvPr/>
        </p:nvSpPr>
        <p:spPr bwMode="auto">
          <a:xfrm>
            <a:off x="2495552" y="3141664"/>
            <a:ext cx="1439863" cy="935037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6240465" y="4149726"/>
            <a:ext cx="3887787" cy="134165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99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Реалистичность цели</a:t>
            </a:r>
          </a:p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Эффективное управление</a:t>
            </a:r>
          </a:p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Достижение результата</a:t>
            </a:r>
          </a:p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Оценка эффекта</a:t>
            </a:r>
          </a:p>
        </p:txBody>
      </p:sp>
      <p:sp>
        <p:nvSpPr>
          <p:cNvPr id="13326" name="AutoShape 20"/>
          <p:cNvSpPr>
            <a:spLocks noChangeArrowheads="1"/>
          </p:cNvSpPr>
          <p:nvPr/>
        </p:nvSpPr>
        <p:spPr bwMode="auto">
          <a:xfrm rot="16200000">
            <a:off x="4943478" y="4659193"/>
            <a:ext cx="1584325" cy="419338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 rot="16200000">
            <a:off x="8829677" y="4149826"/>
            <a:ext cx="2613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/>
              <a:t>Социальное побуждение</a:t>
            </a:r>
          </a:p>
        </p:txBody>
      </p:sp>
      <p:pic>
        <p:nvPicPr>
          <p:cNvPr id="13328" name="Picture 24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90120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838200" y="365127"/>
            <a:ext cx="10515600" cy="903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032" y="861922"/>
            <a:ext cx="8229600" cy="590931"/>
          </a:xfrm>
        </p:spPr>
        <p:txBody>
          <a:bodyPr>
            <a:spAutoFit/>
          </a:bodyPr>
          <a:lstStyle/>
          <a:p>
            <a:pPr eaLnBrk="1" hangingPunct="1"/>
            <a:r>
              <a:rPr lang="ru-RU" sz="3600" dirty="0">
                <a:solidFill>
                  <a:schemeClr val="hlink"/>
                </a:solidFill>
              </a:rPr>
              <a:t>Власть можно понять…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3752" y="1484316"/>
            <a:ext cx="5832475" cy="21605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000" dirty="0"/>
              <a:t>бедность </a:t>
            </a:r>
            <a:r>
              <a:rPr lang="ru-RU" sz="2000" dirty="0" smtClean="0"/>
              <a:t>(в </a:t>
            </a:r>
            <a:r>
              <a:rPr lang="ru-RU" sz="2000" dirty="0" err="1" smtClean="0"/>
              <a:t>т.ч</a:t>
            </a:r>
            <a:r>
              <a:rPr lang="ru-RU" sz="2000" dirty="0" smtClean="0"/>
              <a:t>. «работающая) и </a:t>
            </a:r>
            <a:r>
              <a:rPr lang="ru-RU" sz="2000" dirty="0"/>
              <a:t>имущественное расслоение</a:t>
            </a:r>
          </a:p>
          <a:p>
            <a:pPr marL="0" indent="0" eaLnBrk="1" hangingPunct="1">
              <a:buClr>
                <a:schemeClr val="hlink"/>
              </a:buClr>
              <a:buSzPct val="80000"/>
              <a:buNone/>
            </a:pPr>
            <a:r>
              <a:rPr lang="ru-RU" sz="2000" dirty="0"/>
              <a:t>«расширенные» социальные традиции и ожидания</a:t>
            </a:r>
          </a:p>
          <a:p>
            <a:pPr marL="0" indent="0" eaLnBrk="1" hangingPunct="1">
              <a:buClr>
                <a:schemeClr val="hlink"/>
              </a:buClr>
              <a:buSzPct val="80000"/>
              <a:buNone/>
            </a:pPr>
            <a:r>
              <a:rPr lang="ru-RU" sz="2000" dirty="0"/>
              <a:t>отсутствие надежного </a:t>
            </a:r>
            <a:r>
              <a:rPr lang="ru-RU" sz="2000" dirty="0" smtClean="0"/>
              <a:t>самострахования</a:t>
            </a:r>
          </a:p>
          <a:p>
            <a:pPr marL="0" indent="0" eaLnBrk="1" hangingPunct="1">
              <a:buClr>
                <a:schemeClr val="hlink"/>
              </a:buClr>
              <a:buSzPct val="80000"/>
              <a:buNone/>
            </a:pPr>
            <a:r>
              <a:rPr lang="ru-RU" sz="2000" dirty="0" smtClean="0"/>
              <a:t>задолженность по заработной плате, ….</a:t>
            </a:r>
            <a:endParaRPr lang="ru-RU" sz="20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351088" y="4508503"/>
            <a:ext cx="6481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424115" y="4149728"/>
            <a:ext cx="7437437" cy="70788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dirty="0"/>
              <a:t>Социальные </a:t>
            </a:r>
            <a:r>
              <a:rPr lang="ru-RU" sz="2000" dirty="0" smtClean="0"/>
              <a:t>ожидания превышают </a:t>
            </a:r>
            <a:r>
              <a:rPr lang="ru-RU" sz="2000" dirty="0"/>
              <a:t>возможности </a:t>
            </a:r>
            <a:r>
              <a:rPr lang="ru-RU" sz="2000" dirty="0" smtClean="0"/>
              <a:t>государства</a:t>
            </a:r>
            <a:endParaRPr lang="ru-RU" sz="2000" dirty="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27351" y="5661025"/>
            <a:ext cx="6121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/>
              <a:t>Поиск простых и понятных чиновнику альтернатив бюджету приводит к </a:t>
            </a:r>
            <a:r>
              <a:rPr lang="ru-RU" sz="1800" dirty="0" smtClean="0"/>
              <a:t>понуждению</a:t>
            </a:r>
            <a:endParaRPr lang="ru-RU" sz="1800" dirty="0"/>
          </a:p>
        </p:txBody>
      </p:sp>
      <p:sp>
        <p:nvSpPr>
          <p:cNvPr id="15367" name="AutoShape 12"/>
          <p:cNvSpPr>
            <a:spLocks noChangeArrowheads="1"/>
          </p:cNvSpPr>
          <p:nvPr/>
        </p:nvSpPr>
        <p:spPr bwMode="auto">
          <a:xfrm>
            <a:off x="7175500" y="1268413"/>
            <a:ext cx="2376488" cy="2736850"/>
          </a:xfrm>
          <a:prstGeom prst="downArrow">
            <a:avLst>
              <a:gd name="adj1" fmla="val 50000"/>
              <a:gd name="adj2" fmla="val 28791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>
                <a:solidFill>
                  <a:srgbClr val="53537D"/>
                </a:solidFill>
              </a:rPr>
              <a:t>Социальные </a:t>
            </a:r>
            <a:r>
              <a:rPr lang="ru-RU" sz="1800" dirty="0" err="1" smtClean="0">
                <a:solidFill>
                  <a:srgbClr val="53537D"/>
                </a:solidFill>
              </a:rPr>
              <a:t>жидания</a:t>
            </a:r>
            <a:endParaRPr lang="ru-RU" sz="1800" dirty="0">
              <a:solidFill>
                <a:srgbClr val="53537D"/>
              </a:solidFill>
            </a:endParaRPr>
          </a:p>
        </p:txBody>
      </p:sp>
      <p:sp>
        <p:nvSpPr>
          <p:cNvPr id="15368" name="AutoShape 14"/>
          <p:cNvSpPr>
            <a:spLocks noChangeArrowheads="1"/>
          </p:cNvSpPr>
          <p:nvPr/>
        </p:nvSpPr>
        <p:spPr bwMode="auto">
          <a:xfrm rot="5400000">
            <a:off x="5484019" y="4040982"/>
            <a:ext cx="647700" cy="2449512"/>
          </a:xfrm>
          <a:custGeom>
            <a:avLst/>
            <a:gdLst>
              <a:gd name="T0" fmla="*/ 14566503 w 21600"/>
              <a:gd name="T1" fmla="*/ 0 h 21600"/>
              <a:gd name="T2" fmla="*/ 0 w 21600"/>
              <a:gd name="T3" fmla="*/ 138891413 h 21600"/>
              <a:gd name="T4" fmla="*/ 14566503 w 21600"/>
              <a:gd name="T5" fmla="*/ 277782826 h 21600"/>
              <a:gd name="T6" fmla="*/ 19422004 w 21600"/>
              <a:gd name="T7" fmla="*/ 13889141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Rectangle 17"/>
          <p:cNvSpPr>
            <a:spLocks noChangeArrowheads="1"/>
          </p:cNvSpPr>
          <p:nvPr/>
        </p:nvSpPr>
        <p:spPr bwMode="auto">
          <a:xfrm>
            <a:off x="1919288" y="3429001"/>
            <a:ext cx="1364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>
                <a:solidFill>
                  <a:schemeClr val="hlink"/>
                </a:solidFill>
              </a:rPr>
              <a:t>Но …</a:t>
            </a:r>
          </a:p>
        </p:txBody>
      </p:sp>
      <p:pic>
        <p:nvPicPr>
          <p:cNvPr id="15370" name="Picture 20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953238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2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38200" y="188641"/>
            <a:ext cx="10515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96752"/>
            <a:ext cx="10515600" cy="4939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chemeClr val="hlink"/>
                </a:solidFill>
              </a:rPr>
              <a:t>Бизнес можно понять…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992315" y="1700216"/>
            <a:ext cx="4035425" cy="17287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800" dirty="0"/>
              <a:t>Капитал заработан законным путем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Собственность защищена законом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Налоги выплачены, требования </a:t>
            </a:r>
            <a:r>
              <a:rPr lang="ru-RU" sz="1800" dirty="0" smtClean="0"/>
              <a:t>социального, экологического, трудового </a:t>
            </a:r>
            <a:r>
              <a:rPr lang="ru-RU" sz="1800" dirty="0"/>
              <a:t>законодательства исполнены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2187576" y="3416301"/>
            <a:ext cx="16273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>
                <a:solidFill>
                  <a:schemeClr val="hlink"/>
                </a:solidFill>
              </a:rPr>
              <a:t>Но …</a:t>
            </a:r>
          </a:p>
        </p:txBody>
      </p:sp>
      <p:sp>
        <p:nvSpPr>
          <p:cNvPr id="17414" name="AutoShape 7"/>
          <p:cNvSpPr>
            <a:spLocks noChangeArrowheads="1"/>
          </p:cNvSpPr>
          <p:nvPr/>
        </p:nvSpPr>
        <p:spPr bwMode="auto">
          <a:xfrm>
            <a:off x="6527801" y="1484313"/>
            <a:ext cx="792163" cy="2087562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2351090" y="4221166"/>
            <a:ext cx="338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800" dirty="0"/>
              <a:t>Период «первоначального накопления капитала»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Моральная ответственность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«Старая» и «новая» социальная ответственность</a:t>
            </a:r>
          </a:p>
        </p:txBody>
      </p:sp>
      <p:sp>
        <p:nvSpPr>
          <p:cNvPr id="17416" name="AutoShape 9"/>
          <p:cNvSpPr>
            <a:spLocks noChangeArrowheads="1"/>
          </p:cNvSpPr>
          <p:nvPr/>
        </p:nvSpPr>
        <p:spPr bwMode="auto">
          <a:xfrm>
            <a:off x="5303841" y="4076703"/>
            <a:ext cx="1800225" cy="2016125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 b="1"/>
              <a:t>ответственность</a:t>
            </a:r>
          </a:p>
        </p:txBody>
      </p:sp>
      <p:sp>
        <p:nvSpPr>
          <p:cNvPr id="17417" name="AutoShape 10"/>
          <p:cNvSpPr>
            <a:spLocks noChangeArrowheads="1"/>
          </p:cNvSpPr>
          <p:nvPr/>
        </p:nvSpPr>
        <p:spPr bwMode="auto">
          <a:xfrm rot="5400000">
            <a:off x="7896228" y="2349503"/>
            <a:ext cx="1368425" cy="2232025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0000CC"/>
                </a:solidFill>
              </a:rPr>
              <a:t>свобода</a:t>
            </a:r>
          </a:p>
        </p:txBody>
      </p:sp>
      <p:grpSp>
        <p:nvGrpSpPr>
          <p:cNvPr id="17418" name="Group 15"/>
          <p:cNvGrpSpPr>
            <a:grpSpLocks/>
          </p:cNvGrpSpPr>
          <p:nvPr/>
        </p:nvGrpSpPr>
        <p:grpSpPr bwMode="auto">
          <a:xfrm>
            <a:off x="7248527" y="4365625"/>
            <a:ext cx="2925763" cy="1366838"/>
            <a:chOff x="3515" y="2614"/>
            <a:chExt cx="1843" cy="861"/>
          </a:xfrm>
        </p:grpSpPr>
        <p:sp>
          <p:nvSpPr>
            <p:cNvPr id="17420" name="Oval 12"/>
            <p:cNvSpPr>
              <a:spLocks noChangeArrowheads="1"/>
            </p:cNvSpPr>
            <p:nvPr/>
          </p:nvSpPr>
          <p:spPr bwMode="auto">
            <a:xfrm>
              <a:off x="3515" y="2614"/>
              <a:ext cx="1814" cy="861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11125">
                  <a:solidFill>
                    <a:srgbClr val="3366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17421" name="Text Box 11"/>
            <p:cNvSpPr txBox="1">
              <a:spLocks noChangeArrowheads="1"/>
            </p:cNvSpPr>
            <p:nvPr/>
          </p:nvSpPr>
          <p:spPr bwMode="auto">
            <a:xfrm>
              <a:off x="3544" y="2840"/>
              <a:ext cx="1814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400" b="1" dirty="0">
                  <a:solidFill>
                    <a:srgbClr val="0000CC"/>
                  </a:solidFill>
                </a:rPr>
                <a:t>Солидарная ответственность </a:t>
              </a:r>
              <a:br>
                <a:rPr lang="ru-RU" sz="1400" b="1" dirty="0">
                  <a:solidFill>
                    <a:srgbClr val="0000CC"/>
                  </a:solidFill>
                </a:rPr>
              </a:br>
              <a:r>
                <a:rPr lang="ru-RU" sz="1400" b="1" dirty="0">
                  <a:solidFill>
                    <a:srgbClr val="0000CC"/>
                  </a:solidFill>
                </a:rPr>
                <a:t>с властью за социальное </a:t>
              </a:r>
              <a:br>
                <a:rPr lang="ru-RU" sz="1400" b="1" dirty="0">
                  <a:solidFill>
                    <a:srgbClr val="0000CC"/>
                  </a:solidFill>
                </a:rPr>
              </a:br>
              <a:r>
                <a:rPr lang="ru-RU" sz="1400" b="1" dirty="0">
                  <a:solidFill>
                    <a:srgbClr val="0000CC"/>
                  </a:solidFill>
                </a:rPr>
                <a:t>благополучие общества</a:t>
              </a:r>
            </a:p>
          </p:txBody>
        </p:sp>
      </p:grpSp>
      <p:pic>
        <p:nvPicPr>
          <p:cNvPr id="17419" name="Picture 17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6743702" y="2205041"/>
            <a:ext cx="3516313" cy="5048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600" dirty="0"/>
              <a:t>Свобода распоряжения собственным доходом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8200" y="365127"/>
            <a:ext cx="10515600" cy="61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ответственность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Начало проекта: Идеология. Подходы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7831F-CB1B-45A9-ADDE-BA29FF7F30F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68760"/>
            <a:ext cx="10515600" cy="4219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chemeClr val="hlink"/>
                </a:solidFill>
              </a:rPr>
              <a:t>Бизнес бизнеса – это…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000" dirty="0"/>
              <a:t> </a:t>
            </a:r>
            <a:r>
              <a:rPr lang="ru-RU" sz="2000" i="1" dirty="0"/>
              <a:t>«Бизнес бизнеса – это бизнес... Есть одна и только одна социальная ответственность в бизнесе – использовать имеющиеся ресурсы и вовлекать их в действия, </a:t>
            </a:r>
            <a:r>
              <a:rPr lang="ru-RU" sz="2000" i="1" dirty="0" smtClean="0"/>
              <a:t>которые разработаны </a:t>
            </a:r>
            <a:r>
              <a:rPr lang="ru-RU" sz="2000" i="1" dirty="0"/>
              <a:t>для повышения прибыли».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i="1" dirty="0"/>
              <a:t>Милтон </a:t>
            </a:r>
            <a:r>
              <a:rPr lang="ru-RU" sz="2000" i="1" dirty="0" smtClean="0"/>
              <a:t>Фридман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i="1" dirty="0">
                <a:solidFill>
                  <a:srgbClr val="FF0000"/>
                </a:solidFill>
              </a:rPr>
              <a:t>Будет ли оправдан экономический рост, сопровождающийся истощением природной системы, расширением бедности и нарушением прав человека, массовой безработицей и ростом производственного травматизма?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sz="2000" i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000" i="1" dirty="0"/>
              <a:t>«Компании должны быть нацелены на ответственную оптимизацию полезности для акционеров. Первый приоритет компаний – долгосрочный интерес акционеров, но только с учетом тех социальных и экологических целей, которые общество ожидает от них».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i="1" dirty="0" err="1"/>
              <a:t>Арлих</a:t>
            </a:r>
            <a:r>
              <a:rPr lang="ru-RU" sz="2000" i="1" dirty="0"/>
              <a:t> </a:t>
            </a:r>
            <a:r>
              <a:rPr lang="ru-RU" sz="2000" i="1" dirty="0" err="1"/>
              <a:t>Штегер</a:t>
            </a:r>
            <a:endParaRPr lang="ru-RU" sz="2000" i="1" dirty="0"/>
          </a:p>
        </p:txBody>
      </p:sp>
      <p:pic>
        <p:nvPicPr>
          <p:cNvPr id="23556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6" y="609441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7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>
                <a:solidFill>
                  <a:schemeClr val="hlink"/>
                </a:solidFill>
              </a:rPr>
              <a:t>Что такое устойчивое развитие?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981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400" i="1" dirty="0" smtClean="0"/>
              <a:t>Устойчивое </a:t>
            </a:r>
            <a:r>
              <a:rPr lang="ru-RU" sz="2400" i="1" dirty="0"/>
              <a:t>развитие отвечает потребностям настоящего, не подвергая при этом риску возможность будущих поколений удовлетворить свои собственные потребности.</a:t>
            </a:r>
          </a:p>
        </p:txBody>
      </p:sp>
      <p:pic>
        <p:nvPicPr>
          <p:cNvPr id="26628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6" y="586740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4"/>
          <p:cNvSpPr>
            <a:spLocks noChangeArrowheads="1"/>
          </p:cNvSpPr>
          <p:nvPr/>
        </p:nvSpPr>
        <p:spPr bwMode="auto">
          <a:xfrm>
            <a:off x="1127448" y="457200"/>
            <a:ext cx="9577064" cy="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dirty="0">
                <a:latin typeface="+mj-lt"/>
              </a:rPr>
              <a:t>Ключевые области устойчивого развития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40471946"/>
              </p:ext>
            </p:extLst>
          </p:nvPr>
        </p:nvGraphicFramePr>
        <p:xfrm>
          <a:off x="2279576" y="1564373"/>
          <a:ext cx="7931224" cy="4176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42" name="Picture 20" descr="LOG_RSPP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805488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 Box 21"/>
          <p:cNvSpPr txBox="1">
            <a:spLocks noChangeArrowheads="1"/>
          </p:cNvSpPr>
          <p:nvPr/>
        </p:nvSpPr>
        <p:spPr bwMode="auto">
          <a:xfrm>
            <a:off x="2191713" y="5805489"/>
            <a:ext cx="7194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/>
              <a:t>В долгосрочном плане можно быть успешным, если достигается </a:t>
            </a:r>
            <a:br>
              <a:rPr lang="ru-RU" sz="1800" dirty="0"/>
            </a:br>
            <a:r>
              <a:rPr lang="ru-RU" sz="1800" dirty="0">
                <a:solidFill>
                  <a:srgbClr val="FC2C3B"/>
                </a:solidFill>
              </a:rPr>
              <a:t>непротиворечивый прогресс</a:t>
            </a:r>
            <a:r>
              <a:rPr lang="ru-RU" sz="1800" dirty="0"/>
              <a:t> в каждой из </a:t>
            </a:r>
            <a:r>
              <a:rPr lang="ru-RU" sz="1800" dirty="0" smtClean="0"/>
              <a:t>шести областей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631504" y="131164"/>
            <a:ext cx="9001000" cy="92157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4000" dirty="0">
                <a:ea typeface="+mn-ea"/>
                <a:cs typeface="Arial" panose="020B0604020202020204" pitchFamily="34" charset="0"/>
              </a:rPr>
              <a:t>Устойчивое развитие и социальная ответственность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6" y="1255426"/>
            <a:ext cx="10081119" cy="519791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/>
              <a:t>Принятая международным сообществом трактовка, зафиксированная в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/>
              <a:t>Международном стандарте  </a:t>
            </a:r>
            <a:r>
              <a:rPr lang="en-US" sz="2000" b="1" dirty="0"/>
              <a:t>ISO </a:t>
            </a:r>
            <a:r>
              <a:rPr lang="ru-RU" sz="2000" b="1" dirty="0"/>
              <a:t>26000:2010 «Руководство по социальной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/>
              <a:t>ответственности»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/>
              <a:t>«</a:t>
            </a:r>
            <a:r>
              <a:rPr lang="ru-RU" sz="2000" b="1" dirty="0"/>
              <a:t>Социальная ответственность – ответственность организации </a:t>
            </a:r>
            <a:r>
              <a:rPr lang="ru-RU" sz="2000" b="1" dirty="0" smtClean="0"/>
              <a:t>за воздействие </a:t>
            </a:r>
            <a:r>
              <a:rPr lang="ru-RU" sz="2000" b="1" dirty="0"/>
              <a:t>ее решений и деятельности на общество и </a:t>
            </a:r>
            <a:r>
              <a:rPr lang="ru-RU" sz="2000" b="1" dirty="0" smtClean="0"/>
              <a:t>окружающую среду </a:t>
            </a:r>
            <a:r>
              <a:rPr lang="ru-RU" sz="2000" b="1" dirty="0"/>
              <a:t>через прозрачное и этичное поведение, </a:t>
            </a:r>
            <a:r>
              <a:rPr lang="ru-RU" sz="2000" dirty="0"/>
              <a:t>которое </a:t>
            </a:r>
          </a:p>
          <a:p>
            <a:pPr marL="0" indent="0">
              <a:buNone/>
              <a:defRPr/>
            </a:pPr>
            <a:r>
              <a:rPr lang="ru-RU" sz="2000" dirty="0"/>
              <a:t>	- содействует устойчивому развитию, включая здоровье и благосостояние общества;</a:t>
            </a:r>
          </a:p>
          <a:p>
            <a:pPr marL="0" indent="0">
              <a:buNone/>
              <a:defRPr/>
            </a:pPr>
            <a:r>
              <a:rPr lang="ru-RU" sz="2000" dirty="0"/>
              <a:t>	-  учитывает ожидания заинтересованных сторон;</a:t>
            </a:r>
          </a:p>
          <a:p>
            <a:pPr marL="0" indent="0">
              <a:buNone/>
              <a:defRPr/>
            </a:pPr>
            <a:r>
              <a:rPr lang="ru-RU" sz="2000" dirty="0"/>
              <a:t>	-  соответствует применяемому законодательству и согласуется с международными нормами поведения; </a:t>
            </a:r>
          </a:p>
          <a:p>
            <a:pPr marL="0" indent="0">
              <a:buNone/>
              <a:defRPr/>
            </a:pPr>
            <a:r>
              <a:rPr lang="ru-RU" sz="2000" dirty="0"/>
              <a:t>	-  интегрировано в деятельность всей организации и применяется в ее взаимоотношениях»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/>
              <a:t>«</a:t>
            </a:r>
            <a:r>
              <a:rPr lang="ru-RU" sz="2000" b="1" dirty="0"/>
              <a:t>В качестве всеобъемлющей цели социальной </a:t>
            </a:r>
            <a:r>
              <a:rPr lang="ru-RU" sz="2000" b="1" dirty="0" smtClean="0"/>
              <a:t>ответственности Организации </a:t>
            </a:r>
            <a:r>
              <a:rPr lang="ru-RU" sz="2000" b="1" dirty="0"/>
              <a:t>следует рассматривать вклад в устойчивое развитие</a:t>
            </a:r>
            <a:r>
              <a:rPr lang="ru-RU" sz="2000" b="1" dirty="0" smtClean="0"/>
              <a:t>, цель </a:t>
            </a:r>
            <a:r>
              <a:rPr lang="ru-RU" sz="2000" b="1" dirty="0"/>
              <a:t>которого состоит в том, чтобы достичь устойчивости </a:t>
            </a:r>
            <a:r>
              <a:rPr lang="ru-RU" sz="2000" b="1" dirty="0" smtClean="0"/>
              <a:t>общества как </a:t>
            </a:r>
            <a:r>
              <a:rPr lang="ru-RU" sz="2000" b="1" dirty="0"/>
              <a:t>целого» - </a:t>
            </a:r>
            <a:r>
              <a:rPr lang="en-US" sz="2000" b="1" dirty="0"/>
              <a:t>ISO </a:t>
            </a:r>
            <a:r>
              <a:rPr lang="ru-RU" sz="2000" b="1" dirty="0"/>
              <a:t>26000:2010 и ГОСТ Р ИСО  26000:2012</a:t>
            </a:r>
            <a:endParaRPr lang="ru-RU" sz="2000" b="1" dirty="0">
              <a:solidFill>
                <a:srgbClr val="1F4081"/>
              </a:solidFill>
            </a:endParaRPr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4" y="580526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8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177291" y="1268760"/>
            <a:ext cx="96490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i="1" dirty="0"/>
              <a:t>«Когда мы говорим «бизнес</a:t>
            </a:r>
            <a:r>
              <a:rPr lang="ru-RU" sz="2400" i="1" dirty="0" smtClean="0"/>
              <a:t>» и про его ответственность, </a:t>
            </a:r>
            <a:r>
              <a:rPr lang="ru-RU" sz="2400" i="1" dirty="0"/>
              <a:t>то часто подразумеваем конкретную личность с многомиллионными персональными накоплениями»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2400" i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i="1" dirty="0"/>
              <a:t>«Бизнес - дело, занятие, коммерческая деятельность, торговое предприятие, фирма»</a:t>
            </a:r>
          </a:p>
        </p:txBody>
      </p:sp>
      <p:pic>
        <p:nvPicPr>
          <p:cNvPr id="8195" name="Picture 7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59496" y="4149080"/>
            <a:ext cx="9144000" cy="8284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2000" i="1" dirty="0" smtClean="0"/>
              <a:t>«Компании - как люди. Они хотят, чтобы их любили, ими восхищались... Но компании столь же разные, как различны люди»</a:t>
            </a:r>
            <a:endParaRPr lang="ru-RU" sz="2000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59496" y="5157192"/>
            <a:ext cx="9144000" cy="8284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2000" i="1" dirty="0" smtClean="0"/>
              <a:t>Практики компаний очень разнообразны. То, что подходит одним, может оказаться бессмысленным для других.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ru-RU" sz="2000" i="1" dirty="0" smtClean="0"/>
              <a:t>Тем не менее, можно говорить об общих подходах, но конкретных решениях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127448" y="620713"/>
            <a:ext cx="909446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4000" dirty="0">
                <a:latin typeface="+mj-lt"/>
              </a:rPr>
              <a:t>Влияния на бизнес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142539" y="1454217"/>
            <a:ext cx="5001628" cy="4684267"/>
            <a:chOff x="3637560" y="1450761"/>
            <a:chExt cx="4512518" cy="4325311"/>
          </a:xfrm>
        </p:grpSpPr>
        <p:sp>
          <p:nvSpPr>
            <p:cNvPr id="24579" name="Oval 6"/>
            <p:cNvSpPr>
              <a:spLocks noChangeArrowheads="1"/>
            </p:cNvSpPr>
            <p:nvPr/>
          </p:nvSpPr>
          <p:spPr bwMode="auto">
            <a:xfrm>
              <a:off x="4440239" y="2276475"/>
              <a:ext cx="3025775" cy="2952750"/>
            </a:xfrm>
            <a:prstGeom prst="ellipse">
              <a:avLst/>
            </a:prstGeom>
            <a:solidFill>
              <a:srgbClr val="006699">
                <a:alpha val="7686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0" name="Line 7"/>
            <p:cNvSpPr>
              <a:spLocks noChangeShapeType="1"/>
            </p:cNvSpPr>
            <p:nvPr/>
          </p:nvSpPr>
          <p:spPr bwMode="auto">
            <a:xfrm>
              <a:off x="6024563" y="2276475"/>
              <a:ext cx="0" cy="31686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1" name="Line 8"/>
            <p:cNvSpPr>
              <a:spLocks noChangeShapeType="1"/>
            </p:cNvSpPr>
            <p:nvPr/>
          </p:nvSpPr>
          <p:spPr bwMode="auto">
            <a:xfrm flipH="1">
              <a:off x="4224339" y="3860800"/>
              <a:ext cx="3673475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2" name="Text Box 9"/>
            <p:cNvSpPr txBox="1">
              <a:spLocks noChangeArrowheads="1"/>
            </p:cNvSpPr>
            <p:nvPr/>
          </p:nvSpPr>
          <p:spPr bwMode="auto">
            <a:xfrm rot="2045277">
              <a:off x="6195230" y="2939631"/>
              <a:ext cx="1093767" cy="42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Гражданское </a:t>
              </a:r>
              <a:br>
                <a:rPr lang="ru-RU" sz="1200" b="1">
                  <a:solidFill>
                    <a:schemeClr val="bg1"/>
                  </a:solidFill>
                </a:rPr>
              </a:br>
              <a:r>
                <a:rPr lang="ru-RU" sz="1200" b="1">
                  <a:solidFill>
                    <a:schemeClr val="bg1"/>
                  </a:solidFill>
                </a:rPr>
                <a:t>общество</a:t>
              </a:r>
            </a:p>
          </p:txBody>
        </p:sp>
        <p:sp>
          <p:nvSpPr>
            <p:cNvPr id="24583" name="Text Box 10"/>
            <p:cNvSpPr txBox="1">
              <a:spLocks noChangeArrowheads="1"/>
            </p:cNvSpPr>
            <p:nvPr/>
          </p:nvSpPr>
          <p:spPr bwMode="auto">
            <a:xfrm rot="18511014">
              <a:off x="6365570" y="4320837"/>
              <a:ext cx="630846" cy="249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Рынок</a:t>
              </a:r>
            </a:p>
          </p:txBody>
        </p:sp>
        <p:sp>
          <p:nvSpPr>
            <p:cNvPr id="24584" name="Text Box 11"/>
            <p:cNvSpPr txBox="1">
              <a:spLocks noChangeArrowheads="1"/>
            </p:cNvSpPr>
            <p:nvPr/>
          </p:nvSpPr>
          <p:spPr bwMode="auto">
            <a:xfrm rot="2547510">
              <a:off x="4673454" y="4381081"/>
              <a:ext cx="1405230" cy="42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Инвестиционный </a:t>
              </a:r>
              <a:br>
                <a:rPr lang="ru-RU" sz="1200" b="1">
                  <a:solidFill>
                    <a:schemeClr val="bg1"/>
                  </a:solidFill>
                </a:rPr>
              </a:br>
              <a:r>
                <a:rPr lang="ru-RU" sz="1200" b="1">
                  <a:solidFill>
                    <a:schemeClr val="bg1"/>
                  </a:solidFill>
                </a:rPr>
                <a:t>климат</a:t>
              </a:r>
            </a:p>
          </p:txBody>
        </p:sp>
        <p:sp>
          <p:nvSpPr>
            <p:cNvPr id="24585" name="Text Box 12"/>
            <p:cNvSpPr txBox="1">
              <a:spLocks noChangeArrowheads="1"/>
            </p:cNvSpPr>
            <p:nvPr/>
          </p:nvSpPr>
          <p:spPr bwMode="auto">
            <a:xfrm rot="18483731">
              <a:off x="4621379" y="2949240"/>
              <a:ext cx="1207756" cy="249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Рабочее место</a:t>
              </a:r>
            </a:p>
          </p:txBody>
        </p:sp>
        <p:sp>
          <p:nvSpPr>
            <p:cNvPr id="24586" name="AutoShape 13"/>
            <p:cNvSpPr>
              <a:spLocks noChangeArrowheads="1"/>
            </p:cNvSpPr>
            <p:nvPr/>
          </p:nvSpPr>
          <p:spPr bwMode="auto">
            <a:xfrm rot="18538348">
              <a:off x="6744495" y="2421732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7" name="AutoShape 14"/>
            <p:cNvSpPr>
              <a:spLocks noChangeArrowheads="1"/>
            </p:cNvSpPr>
            <p:nvPr/>
          </p:nvSpPr>
          <p:spPr bwMode="auto">
            <a:xfrm rot="13411575">
              <a:off x="4511676" y="2492376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8" name="AutoShape 15"/>
            <p:cNvSpPr>
              <a:spLocks noChangeArrowheads="1"/>
            </p:cNvSpPr>
            <p:nvPr/>
          </p:nvSpPr>
          <p:spPr bwMode="auto">
            <a:xfrm rot="8225644">
              <a:off x="4656139" y="4724401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9" name="AutoShape 16"/>
            <p:cNvSpPr>
              <a:spLocks noChangeArrowheads="1"/>
            </p:cNvSpPr>
            <p:nvPr/>
          </p:nvSpPr>
          <p:spPr bwMode="auto">
            <a:xfrm rot="2429055">
              <a:off x="6745289" y="4724401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90" name="Text Box 17"/>
            <p:cNvSpPr txBox="1">
              <a:spLocks noChangeArrowheads="1"/>
            </p:cNvSpPr>
            <p:nvPr/>
          </p:nvSpPr>
          <p:spPr bwMode="auto">
            <a:xfrm rot="2419839">
              <a:off x="3693010" y="1780899"/>
              <a:ext cx="907084" cy="767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dirty="0" smtClean="0"/>
                <a:t>Работники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dirty="0" smtClean="0"/>
                <a:t>Акционеры</a:t>
              </a:r>
              <a:r>
                <a:rPr lang="ru-RU" sz="1200" dirty="0"/>
                <a:t/>
              </a:r>
              <a:br>
                <a:rPr lang="ru-RU" sz="1200" dirty="0"/>
              </a:br>
              <a:r>
                <a:rPr lang="ru-RU" sz="1200" dirty="0"/>
                <a:t>Совет </a:t>
              </a:r>
              <a:br>
                <a:rPr lang="ru-RU" sz="1200" dirty="0"/>
              </a:br>
              <a:r>
                <a:rPr lang="ru-RU" sz="1200" dirty="0"/>
                <a:t>директоров</a:t>
              </a:r>
            </a:p>
          </p:txBody>
        </p:sp>
        <p:sp>
          <p:nvSpPr>
            <p:cNvPr id="24591" name="Text Box 18"/>
            <p:cNvSpPr txBox="1">
              <a:spLocks noChangeArrowheads="1"/>
            </p:cNvSpPr>
            <p:nvPr/>
          </p:nvSpPr>
          <p:spPr bwMode="auto">
            <a:xfrm rot="2419839">
              <a:off x="7143896" y="5144344"/>
              <a:ext cx="1006182" cy="596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/>
                <a:t>Потребители</a:t>
              </a:r>
              <a:br>
                <a:rPr lang="ru-RU" sz="1200"/>
              </a:br>
              <a:r>
                <a:rPr lang="ru-RU" sz="1200"/>
                <a:t>Инвесторы </a:t>
              </a:r>
              <a:br>
                <a:rPr lang="ru-RU" sz="1200"/>
              </a:br>
              <a:r>
                <a:rPr lang="ru-RU" sz="1200"/>
                <a:t>Конкуренты</a:t>
              </a:r>
            </a:p>
          </p:txBody>
        </p:sp>
        <p:sp>
          <p:nvSpPr>
            <p:cNvPr id="24592" name="Text Box 19"/>
            <p:cNvSpPr txBox="1">
              <a:spLocks noChangeArrowheads="1"/>
            </p:cNvSpPr>
            <p:nvPr/>
          </p:nvSpPr>
          <p:spPr bwMode="auto">
            <a:xfrm rot="18493053">
              <a:off x="7013362" y="1577759"/>
              <a:ext cx="1003730" cy="749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dirty="0" smtClean="0"/>
                <a:t>НКО</a:t>
              </a:r>
              <a:r>
                <a:rPr lang="ru-RU" sz="1200" dirty="0"/>
                <a:t/>
              </a:r>
              <a:br>
                <a:rPr lang="ru-RU" sz="1200" dirty="0"/>
              </a:br>
              <a:r>
                <a:rPr lang="ru-RU" sz="1200" dirty="0"/>
                <a:t>Местные </a:t>
              </a:r>
              <a:br>
                <a:rPr lang="ru-RU" sz="1200" dirty="0"/>
              </a:br>
              <a:r>
                <a:rPr lang="ru-RU" sz="1200" dirty="0"/>
                <a:t>сообщества </a:t>
              </a:r>
              <a:br>
                <a:rPr lang="ru-RU" sz="1200" dirty="0"/>
              </a:br>
              <a:r>
                <a:rPr lang="ru-RU" sz="1200" dirty="0"/>
                <a:t>СМИ</a:t>
              </a:r>
            </a:p>
          </p:txBody>
        </p:sp>
        <p:sp>
          <p:nvSpPr>
            <p:cNvPr id="24593" name="Text Box 20"/>
            <p:cNvSpPr txBox="1">
              <a:spLocks noChangeArrowheads="1"/>
            </p:cNvSpPr>
            <p:nvPr/>
          </p:nvSpPr>
          <p:spPr bwMode="auto">
            <a:xfrm rot="19174969">
              <a:off x="3637560" y="5179269"/>
              <a:ext cx="1179905" cy="596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/>
                <a:t>Правительство </a:t>
              </a:r>
              <a:br>
                <a:rPr lang="ru-RU" sz="1200"/>
              </a:br>
              <a:r>
                <a:rPr lang="ru-RU" sz="1200"/>
                <a:t>Региональные</a:t>
              </a:r>
              <a:br>
                <a:rPr lang="ru-RU" sz="1200"/>
              </a:br>
              <a:r>
                <a:rPr lang="ru-RU" sz="1200"/>
                <a:t>власти </a:t>
              </a:r>
            </a:p>
          </p:txBody>
        </p:sp>
      </p:grpSp>
      <p:pic>
        <p:nvPicPr>
          <p:cNvPr id="24594" name="Picture 21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21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fontAlgn="base">
              <a:spcAft>
                <a:spcPct val="0"/>
              </a:spcAft>
            </a:pPr>
            <a:r>
              <a:rPr lang="ru-RU" sz="4000" dirty="0">
                <a:ea typeface="+mn-ea"/>
                <a:cs typeface="Arial" panose="020B0604020202020204" pitchFamily="34" charset="0"/>
              </a:rPr>
              <a:t>Кто относится к ключевым </a:t>
            </a:r>
            <a:r>
              <a:rPr lang="ru-RU" sz="4000" dirty="0" err="1">
                <a:ea typeface="+mn-ea"/>
                <a:cs typeface="Arial" panose="020B0604020202020204" pitchFamily="34" charset="0"/>
              </a:rPr>
              <a:t>стейкхолдерам</a:t>
            </a:r>
            <a:r>
              <a:rPr lang="ru-RU" sz="4000" dirty="0"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/>
              <a:t>Стороны (группы):</a:t>
            </a:r>
            <a:r>
              <a:rPr lang="ru-RU" b="1" smtClean="0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ru-RU" b="1" smtClean="0">
                <a:solidFill>
                  <a:srgbClr val="FC2C3B"/>
                </a:solidFill>
              </a:rPr>
              <a:t>реально влияющие</a:t>
            </a:r>
            <a:r>
              <a:rPr lang="ru-RU" smtClean="0">
                <a:solidFill>
                  <a:schemeClr val="hlink"/>
                </a:solidFill>
              </a:rPr>
              <a:t> </a:t>
            </a:r>
            <a:r>
              <a:rPr lang="ru-RU"/>
              <a:t>на деятельность компании и ее результаты или</a:t>
            </a:r>
            <a:r>
              <a:rPr lang="ru-RU" smtClean="0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ru-RU" b="1" smtClean="0">
                <a:solidFill>
                  <a:srgbClr val="FC2C3B"/>
                </a:solidFill>
              </a:rPr>
              <a:t>испытывающие влияние</a:t>
            </a:r>
            <a:r>
              <a:rPr lang="ru-RU" smtClean="0">
                <a:solidFill>
                  <a:schemeClr val="hlink"/>
                </a:solidFill>
              </a:rPr>
              <a:t> </a:t>
            </a:r>
            <a:r>
              <a:rPr lang="ru-RU"/>
              <a:t>ее деятельности</a:t>
            </a:r>
          </a:p>
        </p:txBody>
      </p:sp>
      <p:pic>
        <p:nvPicPr>
          <p:cNvPr id="16388" name="Picture 20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93010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Заинтересованные стороны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60987829"/>
              </p:ext>
            </p:extLst>
          </p:nvPr>
        </p:nvGraphicFramePr>
        <p:xfrm>
          <a:off x="2927353" y="1628775"/>
          <a:ext cx="7129463" cy="456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63" name="Text Box 18"/>
          <p:cNvSpPr txBox="1">
            <a:spLocks noChangeArrowheads="1"/>
          </p:cNvSpPr>
          <p:nvPr/>
        </p:nvSpPr>
        <p:spPr bwMode="auto">
          <a:xfrm>
            <a:off x="1919289" y="5805488"/>
            <a:ext cx="8027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i="1">
                <a:solidFill>
                  <a:schemeClr val="hlink"/>
                </a:solidFill>
              </a:rPr>
              <a:t>Главная цель компании - завоевание и удержание стратегического доверия заинтересованных сторон</a:t>
            </a:r>
            <a:r>
              <a:rPr lang="ru-RU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2064" name="Picture 21" descr="LOG_RSPP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/>
              <a:t>Интересы - ожидания - потребность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2133600"/>
            <a:ext cx="8229600" cy="2374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/>
              <a:t>Каждая сторона имеет собственные </a:t>
            </a:r>
            <a:r>
              <a:rPr lang="ru-RU">
                <a:solidFill>
                  <a:srgbClr val="FC2C3B"/>
                </a:solidFill>
              </a:rPr>
              <a:t>интересы</a:t>
            </a:r>
          </a:p>
          <a:p>
            <a:pPr eaLnBrk="1" hangingPunct="1">
              <a:lnSpc>
                <a:spcPct val="80000"/>
              </a:lnSpc>
            </a:pPr>
            <a:r>
              <a:rPr lang="ru-RU"/>
              <a:t>Интересы формируют </a:t>
            </a:r>
            <a:r>
              <a:rPr lang="ru-RU">
                <a:solidFill>
                  <a:srgbClr val="FC2C3B"/>
                </a:solidFill>
              </a:rPr>
              <a:t>ожидания</a:t>
            </a:r>
            <a:r>
              <a:rPr lang="ru-RU"/>
              <a:t> в отношении других сторон</a:t>
            </a:r>
          </a:p>
          <a:p>
            <a:pPr eaLnBrk="1" hangingPunct="1">
              <a:lnSpc>
                <a:spcPct val="80000"/>
              </a:lnSpc>
            </a:pPr>
            <a:r>
              <a:rPr lang="ru-RU"/>
              <a:t>Ожидания трансформируются в </a:t>
            </a:r>
            <a:r>
              <a:rPr lang="ru-RU">
                <a:solidFill>
                  <a:srgbClr val="FC2C3B"/>
                </a:solidFill>
              </a:rPr>
              <a:t>потребность </a:t>
            </a:r>
            <a:r>
              <a:rPr lang="ru-RU"/>
              <a:t>в информации</a:t>
            </a:r>
          </a:p>
          <a:p>
            <a:pPr eaLnBrk="1" hangingPunct="1">
              <a:lnSpc>
                <a:spcPct val="80000"/>
              </a:lnSpc>
            </a:pPr>
            <a:endParaRPr lang="ru-RU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332040" y="5465763"/>
            <a:ext cx="6859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>
                <a:solidFill>
                  <a:schemeClr val="hlink"/>
                </a:solidFill>
              </a:rPr>
              <a:t>Отсутствие достоверной и доступной информации формирует искаженное представление</a:t>
            </a:r>
          </a:p>
        </p:txBody>
      </p:sp>
      <p:pic>
        <p:nvPicPr>
          <p:cNvPr id="18437" name="Picture 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786438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/>
              <a:t>Различия интересов: компании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i="1" dirty="0"/>
              <a:t>Главный приоритет компаний – долгосрочный интерес акционеров.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i="1" dirty="0"/>
              <a:t>Конкурентоспособность – ключевое качество бизнеса.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sz="2400" i="1" dirty="0"/>
          </a:p>
          <a:p>
            <a:pPr eaLnBrk="1" hangingPunct="1">
              <a:lnSpc>
                <a:spcPct val="80000"/>
              </a:lnSpc>
            </a:pPr>
            <a:r>
              <a:rPr lang="ru-RU" sz="2400" i="1" dirty="0"/>
              <a:t>КСО может быть исключительно добровольной, интегрироваться в бизнес процессы, </a:t>
            </a:r>
            <a:r>
              <a:rPr lang="ru-RU" sz="2400" i="1" dirty="0" smtClean="0"/>
              <a:t>корпоративное управление</a:t>
            </a:r>
            <a:r>
              <a:rPr lang="ru-RU" sz="2400" i="1" dirty="0"/>
              <a:t>, системы менеджмента и не противоречить главной задаче бизнеса – производство общественного богатства </a:t>
            </a:r>
          </a:p>
        </p:txBody>
      </p:sp>
      <p:pic>
        <p:nvPicPr>
          <p:cNvPr id="19460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73325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/>
              <a:t>Различия интересов: профсоюзы и гражданское общество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ru-RU" sz="2400" i="1"/>
              <a:t>Добровольных социальных инициатив недостаточно для защиты прав работников и граждан. 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sz="2400" i="1"/>
          </a:p>
          <a:p>
            <a:pPr marL="609600" indent="-609600">
              <a:lnSpc>
                <a:spcPct val="80000"/>
              </a:lnSpc>
            </a:pPr>
            <a:r>
              <a:rPr lang="ru-RU" sz="2400" i="1"/>
              <a:t>необходимо установить минимальные стандарты и гарантированный объем их финансирования. 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sz="2400" i="1"/>
          </a:p>
          <a:p>
            <a:pPr marL="609600" indent="-609600">
              <a:lnSpc>
                <a:spcPct val="80000"/>
              </a:lnSpc>
            </a:pPr>
            <a:r>
              <a:rPr lang="ru-RU" sz="2400" i="1"/>
              <a:t>практика КСО  не станет надежной, развивающейся, исполняемой и оцениваемой без вовлечения соответствующих стейкхолдеров. </a:t>
            </a:r>
          </a:p>
        </p:txBody>
      </p:sp>
      <p:pic>
        <p:nvPicPr>
          <p:cNvPr id="20484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/>
              <a:t>Различия интересов: источники капитала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i="1"/>
              <a:t>требуют открытости и прозрачности действий бизнеса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i="1"/>
              <a:t> </a:t>
            </a:r>
          </a:p>
          <a:p>
            <a:pPr eaLnBrk="1" hangingPunct="1"/>
            <a:r>
              <a:rPr lang="ru-RU" i="1"/>
              <a:t>достоверности и сравнимости результатов деятельности</a:t>
            </a:r>
          </a:p>
          <a:p>
            <a:pPr eaLnBrk="1" hangingPunct="1"/>
            <a:endParaRPr lang="ru-RU" i="1" smtClean="0"/>
          </a:p>
        </p:txBody>
      </p:sp>
      <p:pic>
        <p:nvPicPr>
          <p:cNvPr id="21508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7951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/>
              <a:t>Различия интересов: потребители</a:t>
            </a:r>
            <a:r>
              <a:rPr lang="ru-RU" sz="4000" b="1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ru-RU" i="1"/>
              <a:t>важность правдивой и полной информации об условиях, в которых производятся и продаются товары и услуги с тем, чтобы сделать в соответствии с ними потребительский выбор</a:t>
            </a:r>
          </a:p>
          <a:p>
            <a:pPr marL="609600" indent="-609600"/>
            <a:endParaRPr lang="ru-RU" i="1"/>
          </a:p>
        </p:txBody>
      </p:sp>
      <p:pic>
        <p:nvPicPr>
          <p:cNvPr id="22532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7951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/>
              <a:t>Совмещение интересов стейкхолдеров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92117333"/>
              </p:ext>
            </p:extLst>
          </p:nvPr>
        </p:nvGraphicFramePr>
        <p:xfrm>
          <a:off x="2963865" y="1981200"/>
          <a:ext cx="6264275" cy="396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88" name="AutoShape 24"/>
          <p:cNvSpPr>
            <a:spLocks/>
          </p:cNvSpPr>
          <p:nvPr/>
        </p:nvSpPr>
        <p:spPr bwMode="auto">
          <a:xfrm>
            <a:off x="1992316" y="4437063"/>
            <a:ext cx="2232025" cy="609600"/>
          </a:xfrm>
          <a:prstGeom prst="borderCallout2">
            <a:avLst>
              <a:gd name="adj1" fmla="val 18750"/>
              <a:gd name="adj2" fmla="val 103412"/>
              <a:gd name="adj3" fmla="val 18750"/>
              <a:gd name="adj4" fmla="val 144028"/>
              <a:gd name="adj5" fmla="val -16005"/>
              <a:gd name="adj6" fmla="val 185124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/>
              <a:t>Область совмещения интересов</a:t>
            </a:r>
          </a:p>
        </p:txBody>
      </p:sp>
      <p:sp>
        <p:nvSpPr>
          <p:cNvPr id="3089" name="AutoShape 25"/>
          <p:cNvSpPr>
            <a:spLocks/>
          </p:cNvSpPr>
          <p:nvPr/>
        </p:nvSpPr>
        <p:spPr bwMode="auto">
          <a:xfrm>
            <a:off x="8040690" y="2205038"/>
            <a:ext cx="2232025" cy="609600"/>
          </a:xfrm>
          <a:prstGeom prst="borderCallout2">
            <a:avLst>
              <a:gd name="adj1" fmla="val 18750"/>
              <a:gd name="adj2" fmla="val -3412"/>
              <a:gd name="adj3" fmla="val 18750"/>
              <a:gd name="adj4" fmla="val -44454"/>
              <a:gd name="adj5" fmla="val 180870"/>
              <a:gd name="adj6" fmla="val -85525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/>
              <a:t>«собственный» интерес</a:t>
            </a:r>
          </a:p>
        </p:txBody>
      </p:sp>
      <p:sp>
        <p:nvSpPr>
          <p:cNvPr id="3090" name="AutoShape 26"/>
          <p:cNvSpPr>
            <a:spLocks/>
          </p:cNvSpPr>
          <p:nvPr/>
        </p:nvSpPr>
        <p:spPr bwMode="auto">
          <a:xfrm>
            <a:off x="8264528" y="4292603"/>
            <a:ext cx="2232025" cy="792163"/>
          </a:xfrm>
          <a:prstGeom prst="borderCallout2">
            <a:avLst>
              <a:gd name="adj1" fmla="val 14431"/>
              <a:gd name="adj2" fmla="val -3412"/>
              <a:gd name="adj3" fmla="val 14431"/>
              <a:gd name="adj4" fmla="val -33074"/>
              <a:gd name="adj5" fmla="val 24204"/>
              <a:gd name="adj6" fmla="val -67699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/>
              <a:t>Совместный интерес, не совпадающий с интересами других групп</a:t>
            </a:r>
          </a:p>
        </p:txBody>
      </p:sp>
      <p:pic>
        <p:nvPicPr>
          <p:cNvPr id="3091" name="Picture 28" descr="LOG_RSPP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4" y="595599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AE7F17-D686-4B45-AA89-63D3F715C4FD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0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5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7408" y="116632"/>
            <a:ext cx="9721080" cy="76404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4000" dirty="0">
                <a:ea typeface="+mn-ea"/>
                <a:cs typeface="Arial" panose="020B0604020202020204" pitchFamily="34" charset="0"/>
              </a:rPr>
              <a:t>Современное понимание корпоративной социальной </a:t>
            </a:r>
            <a:r>
              <a:rPr lang="ru-RU" sz="4000" dirty="0" smtClean="0">
                <a:ea typeface="+mn-ea"/>
                <a:cs typeface="Arial" panose="020B0604020202020204" pitchFamily="34" charset="0"/>
              </a:rPr>
              <a:t>ответственности. Краткий итог</a:t>
            </a:r>
            <a:endParaRPr lang="ru-RU" sz="40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39418" y="1105526"/>
            <a:ext cx="9793087" cy="517160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b="1" dirty="0"/>
              <a:t> </a:t>
            </a:r>
            <a:r>
              <a:rPr lang="ru-RU" sz="2000" b="1" i="1" dirty="0" smtClean="0"/>
              <a:t>Корпоративная </a:t>
            </a:r>
            <a:r>
              <a:rPr lang="ru-RU" sz="2000" b="1" i="1" dirty="0"/>
              <a:t>социальная ответственность - это основа эффективных бизнес стратегий, прежде всего связанных с деятельностью и задачами развития каждой конкретной компании:</a:t>
            </a:r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означает</a:t>
            </a:r>
            <a:r>
              <a:rPr lang="ru-RU" sz="2000" dirty="0" smtClean="0"/>
              <a:t>  </a:t>
            </a:r>
            <a:r>
              <a:rPr lang="ru-RU" sz="2000" dirty="0"/>
              <a:t>ответственность за воздействие её </a:t>
            </a:r>
            <a:r>
              <a:rPr lang="ru-RU" sz="2000" b="1" dirty="0"/>
              <a:t>решений</a:t>
            </a:r>
            <a:r>
              <a:rPr lang="ru-RU" sz="2000" dirty="0"/>
              <a:t> на общество и окружающую среду через прозрачное и этичное поведение;</a:t>
            </a:r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подразумевает</a:t>
            </a:r>
            <a:r>
              <a:rPr lang="ru-RU" sz="2000" dirty="0" smtClean="0"/>
              <a:t> </a:t>
            </a:r>
            <a:r>
              <a:rPr lang="ru-RU" sz="2000" dirty="0"/>
              <a:t>соблюдение </a:t>
            </a:r>
            <a:r>
              <a:rPr lang="ru-RU" sz="2000" b="1" dirty="0"/>
              <a:t>баланса интересов </a:t>
            </a:r>
            <a:r>
              <a:rPr lang="ru-RU" sz="2000" dirty="0"/>
              <a:t>акционеров, работников, потребителей товаров и услуг, партнёров по бизнесу, властных структур, местных сообществ и окружения, построение добросовестных отношений со всеми заинтересованными сторонами;</a:t>
            </a:r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базируется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b="1" dirty="0"/>
              <a:t>соблюдении законодательства </a:t>
            </a:r>
            <a:r>
              <a:rPr lang="ru-RU" sz="2000" dirty="0"/>
              <a:t>и включает дополнительные </a:t>
            </a:r>
            <a:r>
              <a:rPr lang="ru-RU" sz="2000" b="1" dirty="0"/>
              <a:t>добровольные инициативы</a:t>
            </a:r>
            <a:r>
              <a:rPr lang="ru-RU" sz="2000" dirty="0"/>
              <a:t>, находящиеся в постоянном процессе развития в результате взаимодействия с заинтересованными сторонами внутри самой компании и за ее пределами;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 </a:t>
            </a:r>
            <a:r>
              <a:rPr lang="ru-RU" sz="2000" u="sng" dirty="0" smtClean="0"/>
              <a:t>опирается</a:t>
            </a:r>
            <a:r>
              <a:rPr lang="ru-RU" sz="2000" dirty="0" smtClean="0"/>
              <a:t> </a:t>
            </a:r>
            <a:r>
              <a:rPr lang="ru-RU" sz="2000" dirty="0"/>
              <a:t>на концепцию </a:t>
            </a:r>
            <a:r>
              <a:rPr lang="ru-RU" sz="2000" b="1" dirty="0"/>
              <a:t>взаимодействия</a:t>
            </a:r>
            <a:r>
              <a:rPr lang="ru-RU" sz="2000" dirty="0"/>
              <a:t> с заинтересованными сторонами, что находит отражение в основных регламентирующих документах  международного и национального </a:t>
            </a:r>
            <a:r>
              <a:rPr lang="ru-RU" sz="2000" dirty="0" smtClean="0"/>
              <a:t>уровней</a:t>
            </a:r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предполагает </a:t>
            </a:r>
            <a:r>
              <a:rPr lang="ru-RU" sz="2000" dirty="0" smtClean="0"/>
              <a:t>интеграцию целей, ценностей </a:t>
            </a:r>
            <a:r>
              <a:rPr lang="ru-RU" sz="2000" b="1" dirty="0" smtClean="0"/>
              <a:t>в системы управления </a:t>
            </a:r>
            <a:r>
              <a:rPr lang="ru-RU" sz="2000" dirty="0" smtClean="0"/>
              <a:t>компанией</a:t>
            </a:r>
            <a:endParaRPr lang="ru-RU" sz="2000" b="1" dirty="0"/>
          </a:p>
          <a:p>
            <a:pPr eaLnBrk="1" hangingPunct="1">
              <a:lnSpc>
                <a:spcPct val="80000"/>
              </a:lnSpc>
            </a:pPr>
            <a:endParaRPr lang="ru-RU" sz="2000" dirty="0"/>
          </a:p>
          <a:p>
            <a:pPr eaLnBrk="1" hangingPunct="1">
              <a:lnSpc>
                <a:spcPct val="80000"/>
              </a:lnSpc>
            </a:pPr>
            <a:endParaRPr lang="ru-RU" sz="2000" b="1" dirty="0"/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1424" y="620688"/>
            <a:ext cx="10515600" cy="285273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дальнейшем – речь не о разнообразных практиках отдельно взятых компаниях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Речь – о роли и практики Российского союза промышленников и предпринимателей в реализации подходов и принципов устойчивого развития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1" y="4293097"/>
            <a:ext cx="10515600" cy="179655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6699"/>
                </a:solidFill>
              </a:rPr>
              <a:t>Вы узнаете: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99"/>
                </a:solidFill>
              </a:rPr>
              <a:t>О причинах возникновения, содержании социальных проектов РСПП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99"/>
                </a:solidFill>
              </a:rPr>
              <a:t>О том, где можно получить информацию о социальной корпоративной практике десятков российских компаний, работающих в разных секторах экономики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6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Регуляторы и инструменты социальной ответственности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AE7F17-D686-4B45-AA89-63D3F715C4FD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227" y="-18737"/>
            <a:ext cx="7654352" cy="1049311"/>
          </a:xfrm>
        </p:spPr>
        <p:txBody>
          <a:bodyPr/>
          <a:lstStyle/>
          <a:p>
            <a:pPr eaLnBrk="1" hangingPunct="1"/>
            <a:r>
              <a:rPr lang="ru-RU" sz="2361" b="1"/>
              <a:t>Международные регуляторы ответственной деловой практики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55440" y="1180475"/>
            <a:ext cx="10009112" cy="4646951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sz="1600" b="1" dirty="0"/>
              <a:t>    Руководящие принципы и кодексы поведения</a:t>
            </a:r>
            <a:r>
              <a:rPr lang="ru-RU" sz="16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1600" dirty="0"/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Глобальный договор ООН, Руководящие принципы ОЭСР для многонациональных корпораций, стандарт </a:t>
            </a:r>
            <a:r>
              <a:rPr lang="en-US" sz="1600" dirty="0"/>
              <a:t>ISO</a:t>
            </a:r>
            <a:r>
              <a:rPr lang="ru-RU" sz="1600" dirty="0"/>
              <a:t> 26000 (руководство по социальной ответственности 2010), Руководящие принципы предпринимательской деятельности в аспекте прав человека (новый стандарт ООН 2011), Стратегия ЕС в области КСО (2011), Финансовая инициатива ЮНЕП (принципы ответственного инвестирования), Инициатива по повышению прозрачности в добывающей промышленности, и другие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/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ru-RU" sz="1600" b="1" dirty="0"/>
              <a:t>     Системы управления и схемы сертификации</a:t>
            </a:r>
            <a:r>
              <a:rPr lang="ru-RU" sz="1600" dirty="0"/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Схема эко-менеджмента и аудита </a:t>
            </a:r>
            <a:r>
              <a:rPr lang="en-US" sz="1600" dirty="0"/>
              <a:t>EMAS</a:t>
            </a:r>
            <a:r>
              <a:rPr lang="ru-RU" sz="1600" dirty="0"/>
              <a:t>, стандарты </a:t>
            </a:r>
            <a:r>
              <a:rPr lang="en-US" sz="1600" dirty="0"/>
              <a:t>ISO</a:t>
            </a:r>
            <a:r>
              <a:rPr lang="ru-RU" sz="1600" dirty="0"/>
              <a:t> 9000 (управление качеством) и 14001 (эко-менеджмент), стандарт для оценки социальных аспектов систем управления </a:t>
            </a:r>
            <a:r>
              <a:rPr lang="en-US" sz="1600" dirty="0"/>
              <a:t>SA</a:t>
            </a:r>
            <a:r>
              <a:rPr lang="ru-RU" sz="1600" dirty="0"/>
              <a:t> 8000, стандарт промышленной безопасности и здоровья </a:t>
            </a:r>
            <a:r>
              <a:rPr lang="en-US" sz="1600" dirty="0"/>
              <a:t>OHSAS</a:t>
            </a:r>
            <a:r>
              <a:rPr lang="ru-RU" sz="1600" dirty="0"/>
              <a:t> 18001,  стандарт 31000 (руководство по управлению рисками) и другие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/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</a:t>
            </a:r>
            <a:r>
              <a:rPr lang="ru-RU" sz="1600" b="1" dirty="0"/>
              <a:t>Системы подготовки отчетности</a:t>
            </a:r>
            <a:r>
              <a:rPr lang="ru-RU" sz="1600" dirty="0"/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Глобальная инициатива по отчетности в области устойчивого развития </a:t>
            </a:r>
            <a:r>
              <a:rPr lang="en-US" sz="1600" dirty="0"/>
              <a:t>GRI</a:t>
            </a:r>
            <a:r>
              <a:rPr lang="ru-RU" sz="1600" dirty="0"/>
              <a:t>, стандарты Международного института социальной и этической отчетности АА1000, АА1000</a:t>
            </a:r>
            <a:r>
              <a:rPr lang="en-US" sz="1600" dirty="0"/>
              <a:t> SES, AA1000 AS</a:t>
            </a:r>
            <a:r>
              <a:rPr lang="ru-RU" sz="1600" dirty="0"/>
              <a:t> 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/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2742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7568" y="188640"/>
            <a:ext cx="7644984" cy="1143000"/>
          </a:xfrm>
        </p:spPr>
        <p:txBody>
          <a:bodyPr/>
          <a:lstStyle/>
          <a:p>
            <a:pPr eaLnBrk="1" hangingPunct="1"/>
            <a:r>
              <a:rPr lang="ru-RU" sz="2361" b="1" dirty="0"/>
              <a:t>Методические инструменты российской ответственной деловой практики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199456" y="1314770"/>
            <a:ext cx="10225136" cy="458761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400" dirty="0"/>
              <a:t>	</a:t>
            </a:r>
            <a:endParaRPr lang="ru-RU" sz="2000" b="1" dirty="0">
              <a:solidFill>
                <a:srgbClr val="1F4081"/>
              </a:solidFill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>
                <a:cs typeface="Times New Roman" pitchFamily="18" charset="0"/>
              </a:rPr>
              <a:t>Социальная хартия российского бизнеса</a:t>
            </a:r>
            <a:r>
              <a:rPr lang="ru-RU" sz="1400" dirty="0">
                <a:cs typeface="Times New Roman" pitchFamily="18" charset="0"/>
              </a:rPr>
              <a:t> – </a:t>
            </a:r>
            <a:r>
              <a:rPr lang="ru-RU" sz="1600" dirty="0">
                <a:cs typeface="Times New Roman" pitchFamily="18" charset="0"/>
              </a:rPr>
              <a:t>свод принципов устойчивого развития, основа для формирования стратегий развития бизнеса компаний</a:t>
            </a:r>
            <a:r>
              <a:rPr lang="ru-RU" sz="1600" dirty="0"/>
              <a:t>, платформа для подготовки отчетов</a:t>
            </a:r>
            <a:r>
              <a:rPr lang="ru-RU" sz="1400" dirty="0"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>
                <a:cs typeface="Times New Roman" pitchFamily="18" charset="0"/>
              </a:rPr>
              <a:t>Национальный стандарт ИСО-Р 26000 Руководство по социальной </a:t>
            </a:r>
            <a:r>
              <a:rPr lang="ru-RU" sz="1800" b="1" dirty="0" smtClean="0">
                <a:cs typeface="Times New Roman" pitchFamily="18" charset="0"/>
              </a:rPr>
              <a:t>ответственности</a:t>
            </a:r>
            <a:endParaRPr lang="ru-RU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Рекомендации по оценке деятельности и подготовке нефинансовых отчетов «Пять шагов на пути социальной устойчивости компаний»</a:t>
            </a:r>
            <a:r>
              <a:rPr lang="ru-RU" sz="1800" dirty="0">
                <a:cs typeface="Times New Roman" pitchFamily="18" charset="0"/>
              </a:rPr>
              <a:t>–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600" dirty="0">
                <a:cs typeface="Times New Roman" pitchFamily="18" charset="0"/>
              </a:rPr>
              <a:t>инструмент качественной интерпретации целей и измерения результатов деятельности компаний.</a:t>
            </a:r>
            <a:r>
              <a:rPr lang="ru-RU" sz="16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Рекомендации РСПП по использованию базовых индикаторов в практике управления и корпоративной нефинансовой отчетности</a:t>
            </a:r>
            <a:r>
              <a:rPr lang="ru-RU" sz="1400" b="1" dirty="0"/>
              <a:t> </a:t>
            </a:r>
            <a:r>
              <a:rPr lang="ru-RU" sz="1400" dirty="0"/>
              <a:t>–</a:t>
            </a:r>
            <a:r>
              <a:rPr lang="ru-RU" sz="1400" b="1" dirty="0"/>
              <a:t> </a:t>
            </a:r>
            <a:r>
              <a:rPr lang="ru-RU" sz="1600" dirty="0"/>
              <a:t>описание и методика расчета показателей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Рекомендации РСПП по проведению самооценки организации деятельности на основе положений ISO 26000 </a:t>
            </a:r>
            <a:r>
              <a:rPr lang="ru-RU" sz="1600" b="1" dirty="0">
                <a:solidFill>
                  <a:srgbClr val="002060"/>
                </a:solidFill>
              </a:rPr>
              <a:t>– </a:t>
            </a:r>
            <a:r>
              <a:rPr lang="ru-RU" sz="1600" dirty="0"/>
              <a:t>продвижение систематизированного управленческого подхода в сфере КСО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Аналитические обзоры корпоративных нефинансовых </a:t>
            </a:r>
            <a:r>
              <a:rPr lang="ru-RU" sz="1800" b="1" dirty="0" smtClean="0"/>
              <a:t>отчетов </a:t>
            </a:r>
            <a:r>
              <a:rPr lang="ru-RU" sz="1400" dirty="0" smtClean="0"/>
              <a:t>– </a:t>
            </a:r>
            <a:r>
              <a:rPr lang="ru-RU" sz="1600" dirty="0"/>
              <a:t>обобщение российской практики, распространение опыта.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Национальный регистр и Библиотека корпоративных нефинансовых отчетов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Библиотека корпоративных практик социальной </a:t>
            </a:r>
            <a:r>
              <a:rPr lang="ru-RU" sz="1800" b="1" dirty="0" smtClean="0"/>
              <a:t>направленности</a:t>
            </a:r>
          </a:p>
          <a:p>
            <a:pPr>
              <a:lnSpc>
                <a:spcPct val="80000"/>
              </a:lnSpc>
              <a:defRPr/>
            </a:pPr>
            <a:r>
              <a:rPr lang="ru-RU" sz="1800" b="1" dirty="0"/>
              <a:t>Комплекс индексов корпоративной социальной ответственности и нефинансовой отчетности», 2015</a:t>
            </a:r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91106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7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11842"/>
            <a:ext cx="10585176" cy="6451302"/>
          </a:xfrm>
          <a:prstGeom prst="rect">
            <a:avLst/>
          </a:prstGeom>
        </p:spPr>
      </p:pic>
      <p:pic>
        <p:nvPicPr>
          <p:cNvPr id="4" name="Picture 6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89955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00935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Результаты</a:t>
            </a:r>
            <a:r>
              <a:rPr lang="ru-RU" sz="3200" dirty="0"/>
              <a:t>: Продвижение и поддержка</a:t>
            </a:r>
          </a:p>
        </p:txBody>
      </p:sp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6190" y="3942870"/>
            <a:ext cx="2873571" cy="22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C:\Users\ProkopovFT\Documents\CD\CD menu\assets\images\soc_dar_2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1592" y="1366062"/>
            <a:ext cx="1055321" cy="13682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5" name="Picture 3" descr="C:\Users\ProkopovFT\Pictures\Сертификаты\var_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460" y="1564278"/>
            <a:ext cx="968123" cy="13875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6" name="Picture 4" descr="C:\Users\ProkopovFT\Pictures\aposisions_all_RSPP_2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4658" y="2489285"/>
            <a:ext cx="1007148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7" name="Picture 5" descr="C:\Users\ProkopovFT\Pictures\csr_reg_bull_smal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6277" y="1630350"/>
            <a:ext cx="1007148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8" name="Picture 6" descr="C:\Users\ProkopovFT\Pictures\сsr_reports_2006_sm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663" y="2555357"/>
            <a:ext cx="1042800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9" name="Picture 7" descr="C:\Users\ProkopovFT\Documents\CD\CD menu\assets\images\I_bullet_2_15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49345" y="2621429"/>
            <a:ext cx="855631" cy="113936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61" name="Picture 9" descr="C:\Users\ProkopovFT\Documents\CD\CD menu\assets\images\logo_txt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041" y="3480364"/>
            <a:ext cx="1218097" cy="62821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62" name="Picture 10" descr="C:\Users\ProkopovFT\Documents\CD\CD menu\assets\images\reports_logo_60_9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7506" y="2000243"/>
            <a:ext cx="534769" cy="80166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 descr="C:\Users\ProkopovFT\Documents\CD\CD menu\assets\images\nat_pro_2006_small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89517" y="2687501"/>
            <a:ext cx="1078451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 cstate="print"/>
          <a:srcRect l="25781" t="8056" r="23828" b="4052"/>
          <a:stretch>
            <a:fillRect/>
          </a:stretch>
        </p:blipFill>
        <p:spPr bwMode="auto">
          <a:xfrm>
            <a:off x="8739205" y="3857628"/>
            <a:ext cx="158711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 descr="LOG_RSPP cop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600446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1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38" y="4551558"/>
            <a:ext cx="1774479" cy="184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25" y="1184808"/>
            <a:ext cx="5768620" cy="490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1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332004"/>
            <a:ext cx="6505203" cy="458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mtClean="0"/>
              <a:t>Социальная хартия российского бизнеса</a:t>
            </a:r>
            <a:endParaRPr lang="ru-RU" dirty="0"/>
          </a:p>
        </p:txBody>
      </p:sp>
      <p:pic>
        <p:nvPicPr>
          <p:cNvPr id="8" name="Picture 7" descr="logo_memb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9" y="1556794"/>
            <a:ext cx="2880121" cy="199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335360" y="3429000"/>
            <a:ext cx="4896544" cy="23042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800" smtClean="0"/>
              <a:t>Социальная хартия - это свод основополагающих принципов социально ответственной деловой практики, которые применимы в повседневной деятельности любой организации, вне зависимости от профиля деятельности и формы собственности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897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хартия российского бизнеса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E7C87-6B88-449B-AA77-FDC4843F745F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2595"/>
            <a:ext cx="5891230" cy="41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88840"/>
            <a:ext cx="5895382" cy="410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G_RSPP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600446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404421"/>
            <a:ext cx="6791325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" y="548680"/>
            <a:ext cx="11944350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216571"/>
            <a:ext cx="4952851" cy="503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556794"/>
            <a:ext cx="4938135" cy="467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5" y="1399126"/>
            <a:ext cx="5435849" cy="480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587388" y="313184"/>
            <a:ext cx="10972800" cy="8115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/>
              <a:t>Социальная хартия российского </a:t>
            </a:r>
            <a:r>
              <a:rPr lang="ru-RU" sz="3200" dirty="0" smtClean="0"/>
              <a:t>бизнеса (2004 и 2007гг.)</a:t>
            </a:r>
            <a:endParaRPr lang="ru-RU" sz="3200" dirty="0"/>
          </a:p>
        </p:txBody>
      </p:sp>
      <p:pic>
        <p:nvPicPr>
          <p:cNvPr id="29702" name="Picture 9" descr="LOG_RSPP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73325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FE7C87-6B88-449B-AA77-FDC4843F745F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3" y="2489003"/>
            <a:ext cx="4818828" cy="402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390650"/>
            <a:ext cx="7915275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549133"/>
            <a:ext cx="3465032" cy="507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83" y="1763763"/>
            <a:ext cx="3674171" cy="4733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68" y="1357248"/>
            <a:ext cx="4494600" cy="484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036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Базовые индикаторы результативности (2008г.)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9845" r="19954"/>
          <a:stretch/>
        </p:blipFill>
        <p:spPr bwMode="auto">
          <a:xfrm>
            <a:off x="565995" y="1445230"/>
            <a:ext cx="348931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74" y="587410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8598" r="19883" b="32248"/>
          <a:stretch/>
        </p:blipFill>
        <p:spPr bwMode="auto">
          <a:xfrm>
            <a:off x="4176339" y="1268760"/>
            <a:ext cx="7599722" cy="416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1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8598" r="19883" b="32248"/>
          <a:stretch/>
        </p:blipFill>
        <p:spPr bwMode="auto">
          <a:xfrm>
            <a:off x="366391" y="548680"/>
            <a:ext cx="1052101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85682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359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«Профиль» РСПП: голос российского бизнеса</a:t>
            </a:r>
            <a:endParaRPr lang="ru-RU" dirty="0"/>
          </a:p>
        </p:txBody>
      </p:sp>
      <p:graphicFrame>
        <p:nvGraphicFramePr>
          <p:cNvPr id="4" name="Содержимое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917549"/>
              </p:ext>
            </p:extLst>
          </p:nvPr>
        </p:nvGraphicFramePr>
        <p:xfrm>
          <a:off x="285709" y="1142989"/>
          <a:ext cx="11214139" cy="34381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95779"/>
                <a:gridCol w="7118360"/>
              </a:tblGrid>
              <a:tr h="77017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Ключевая цель деятельности 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Продвижение интересов и защита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законных  прав российского бизнеса</a:t>
                      </a:r>
                    </a:p>
                  </a:txBody>
                  <a:tcPr marL="121920" marR="121920"/>
                </a:tc>
              </a:tr>
              <a:tr h="551206">
                <a:tc>
                  <a:txBody>
                    <a:bodyPr/>
                    <a:lstStyle/>
                    <a:p>
                      <a:r>
                        <a:rPr kumimoji="0" lang="ru-RU" sz="2000" kern="1200" dirty="0" smtClean="0"/>
                        <a:t>Ключевой клиент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2000" kern="1200" dirty="0" smtClean="0"/>
                        <a:t>Бизнес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770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Ключевой «продукт»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Идеи, инициативы, отражающие интересы и защищающие законные права бизнеса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576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Ключевой способ достижения цели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Диалог представителей</a:t>
                      </a:r>
                      <a:r>
                        <a:rPr kumimoji="0" lang="ru-RU" sz="2000" kern="1200" baseline="0" dirty="0" smtClean="0"/>
                        <a:t> </a:t>
                      </a:r>
                      <a:r>
                        <a:rPr kumimoji="0" lang="ru-RU" sz="2000" kern="1200" dirty="0" smtClean="0"/>
                        <a:t>бизнеса и власти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770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Ключевая операционная задача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Открывать и поддерживать «площадки» для участия бизнеса</a:t>
                      </a:r>
                      <a:r>
                        <a:rPr lang="ru-RU" sz="2000" baseline="0" dirty="0" smtClean="0"/>
                        <a:t> в устойчивом диалоге с властью</a:t>
                      </a:r>
                      <a:endParaRPr kumimoji="0"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82606" y="4725144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Продвигать идеи, </a:t>
            </a:r>
            <a:r>
              <a:rPr lang="ru-RU" sz="1600" b="1" dirty="0" smtClean="0">
                <a:solidFill>
                  <a:srgbClr val="C00000"/>
                </a:solidFill>
              </a:rPr>
              <a:t>инициативы</a:t>
            </a:r>
            <a:r>
              <a:rPr lang="ru-RU" sz="1600" dirty="0" smtClean="0">
                <a:solidFill>
                  <a:srgbClr val="C00000"/>
                </a:solidFill>
              </a:rPr>
              <a:t>, отражающие интересы и защищающие законные права бизнеса путем  </a:t>
            </a:r>
            <a:r>
              <a:rPr lang="ru-RU" sz="1600" b="1" dirty="0" smtClean="0">
                <a:solidFill>
                  <a:srgbClr val="C00000"/>
                </a:solidFill>
              </a:rPr>
              <a:t>поддержки «площадок» </a:t>
            </a:r>
            <a:r>
              <a:rPr lang="ru-RU" sz="1600" dirty="0" smtClean="0">
                <a:solidFill>
                  <a:srgbClr val="C00000"/>
                </a:solidFill>
              </a:rPr>
              <a:t>для участия </a:t>
            </a:r>
            <a:r>
              <a:rPr lang="ru-RU" sz="1600" b="1" dirty="0" smtClean="0">
                <a:solidFill>
                  <a:srgbClr val="C00000"/>
                </a:solidFill>
              </a:rPr>
              <a:t>представителей бизнеса </a:t>
            </a:r>
            <a:r>
              <a:rPr lang="ru-RU" sz="1600" dirty="0" smtClean="0">
                <a:solidFill>
                  <a:srgbClr val="C00000"/>
                </a:solidFill>
              </a:rPr>
              <a:t>в устойчивом </a:t>
            </a:r>
            <a:r>
              <a:rPr lang="ru-RU" sz="1600" b="1" dirty="0" smtClean="0">
                <a:solidFill>
                  <a:srgbClr val="C00000"/>
                </a:solidFill>
              </a:rPr>
              <a:t>диалоге</a:t>
            </a:r>
            <a:r>
              <a:rPr lang="ru-RU" sz="1600" dirty="0" smtClean="0">
                <a:solidFill>
                  <a:srgbClr val="C00000"/>
                </a:solidFill>
              </a:rPr>
              <a:t> с властью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90260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2606" y="5733256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Каждая отдельная компания и ее менеджмент имеют законные основания и на практике реализуют возможности самостоятельно взаимодействовать с властью и реализовывать социальные проекты и программы по собственному выбору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11463" r="19813" b="15016"/>
          <a:stretch/>
        </p:blipFill>
        <p:spPr bwMode="auto">
          <a:xfrm>
            <a:off x="1682896" y="306604"/>
            <a:ext cx="8805593" cy="593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1" y="5872797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9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8" name="Picture 10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118644"/>
            <a:ext cx="6686897" cy="516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699439"/>
            <a:ext cx="6958360" cy="491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4419" y="274638"/>
            <a:ext cx="10957983" cy="1066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Библиотека нефинансовых отчетов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86490"/>
            <a:ext cx="3508456" cy="458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831126"/>
            <a:ext cx="3166647" cy="465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81" y="1561074"/>
            <a:ext cx="3629273" cy="51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42" y="1118644"/>
            <a:ext cx="3715569" cy="546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80" y="1286448"/>
            <a:ext cx="3538722" cy="496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10" y="1384110"/>
            <a:ext cx="4430254" cy="53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97" y="1727354"/>
            <a:ext cx="3300731" cy="485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39" y="1001783"/>
            <a:ext cx="3659901" cy="537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271464" y="457200"/>
            <a:ext cx="893933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800" dirty="0" smtClean="0">
                <a:latin typeface="+mj-lt"/>
              </a:rPr>
              <a:t>Подходы и практике компаний</a:t>
            </a:r>
            <a:endParaRPr lang="ru-RU" sz="4800" dirty="0">
              <a:latin typeface="+mj-lt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981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sz="3600" b="1" dirty="0"/>
              <a:t>5 ключевых процессов</a:t>
            </a:r>
          </a:p>
          <a:p>
            <a:pPr eaLnBrk="1" hangingPunct="1"/>
            <a:r>
              <a:rPr lang="ru-RU" dirty="0" smtClean="0"/>
              <a:t>Оценка </a:t>
            </a:r>
            <a:r>
              <a:rPr lang="ru-RU" dirty="0"/>
              <a:t>текущего статуса КСО</a:t>
            </a:r>
          </a:p>
          <a:p>
            <a:pPr eaLnBrk="1" hangingPunct="1"/>
            <a:r>
              <a:rPr lang="ru-RU" dirty="0"/>
              <a:t>Разработка КСО стратегии</a:t>
            </a:r>
          </a:p>
          <a:p>
            <a:pPr eaLnBrk="1" hangingPunct="1"/>
            <a:r>
              <a:rPr lang="ru-RU" dirty="0"/>
              <a:t>Исполнение планов КСО </a:t>
            </a:r>
          </a:p>
          <a:p>
            <a:pPr eaLnBrk="1" hangingPunct="1"/>
            <a:r>
              <a:rPr lang="ru-RU" dirty="0"/>
              <a:t>Оценка и контроль КСО деятельности</a:t>
            </a:r>
          </a:p>
          <a:p>
            <a:pPr eaLnBrk="1" hangingPunct="1"/>
            <a:r>
              <a:rPr lang="ru-RU" dirty="0"/>
              <a:t>Информационное сопровождение КСО</a:t>
            </a:r>
          </a:p>
        </p:txBody>
      </p:sp>
      <p:pic>
        <p:nvPicPr>
          <p:cNvPr id="30724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457203"/>
            <a:ext cx="8229600" cy="10271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/>
              <a:t>По дороге к социальным отчетам</a:t>
            </a:r>
          </a:p>
        </p:txBody>
      </p:sp>
      <p:sp>
        <p:nvSpPr>
          <p:cNvPr id="34819" name="Rectangle 9"/>
          <p:cNvSpPr>
            <a:spLocks noGrp="1" noChangeArrowheads="1"/>
          </p:cNvSpPr>
          <p:nvPr>
            <p:ph idx="1"/>
          </p:nvPr>
        </p:nvSpPr>
        <p:spPr>
          <a:xfrm>
            <a:off x="1981200" y="1773238"/>
            <a:ext cx="8229600" cy="409416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800" b="1"/>
              <a:t>Отчет – это: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Результат, а не цель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Не сводка «хороших дел»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Добровольное дело каждой компании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Хороший отчет – это не рассказ о ваших производственных достижениях.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Типичная ошибка – желание рассказать о том, какой себя хочет видеть компания, а не какая она на самом деле.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Хороший отчет ориентируется не на читателя вообще, а на конкретную целевую группу, стейкхолдера.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Факт публикации отчета не принесет дивидендов. Он не сможет сразу повлиять на репутацию компании.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Хороший отчет – это  составная часть стратегии и тактики менеджмента. </a:t>
            </a:r>
          </a:p>
          <a:p>
            <a:pPr eaLnBrk="1" hangingPunct="1">
              <a:lnSpc>
                <a:spcPct val="80000"/>
              </a:lnSpc>
            </a:pPr>
            <a:endParaRPr lang="ru-RU" sz="2000"/>
          </a:p>
        </p:txBody>
      </p:sp>
      <p:pic>
        <p:nvPicPr>
          <p:cNvPr id="34820" name="Picture 10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4"/>
          <p:cNvSpPr>
            <a:spLocks noChangeShapeType="1"/>
          </p:cNvSpPr>
          <p:nvPr/>
        </p:nvSpPr>
        <p:spPr bwMode="auto">
          <a:xfrm flipH="1" flipV="1">
            <a:off x="4367215" y="3213103"/>
            <a:ext cx="720725" cy="360363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 flipH="1">
            <a:off x="5880100" y="4652963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981200" y="457203"/>
            <a:ext cx="822960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/>
              <a:t>Оценка текущего состояния</a:t>
            </a:r>
          </a:p>
        </p:txBody>
      </p:sp>
      <p:sp>
        <p:nvSpPr>
          <p:cNvPr id="31749" name="_s1036"/>
          <p:cNvSpPr>
            <a:spLocks noChangeArrowheads="1" noTextEdit="1"/>
          </p:cNvSpPr>
          <p:nvPr/>
        </p:nvSpPr>
        <p:spPr bwMode="auto">
          <a:xfrm>
            <a:off x="5016501" y="3068639"/>
            <a:ext cx="1620839" cy="1557337"/>
          </a:xfrm>
          <a:prstGeom prst="ellipse">
            <a:avLst/>
          </a:prstGeom>
          <a:solidFill>
            <a:srgbClr val="B0B0D8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0" name="_s1036"/>
          <p:cNvSpPr>
            <a:spLocks noChangeArrowheads="1" noTextEdit="1"/>
          </p:cNvSpPr>
          <p:nvPr/>
        </p:nvSpPr>
        <p:spPr bwMode="auto">
          <a:xfrm>
            <a:off x="5303840" y="1700213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1" name="_s1036"/>
          <p:cNvSpPr>
            <a:spLocks noChangeArrowheads="1" noTextEdit="1"/>
          </p:cNvSpPr>
          <p:nvPr/>
        </p:nvSpPr>
        <p:spPr bwMode="auto">
          <a:xfrm>
            <a:off x="5303840" y="5013325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2" name="_s1036"/>
          <p:cNvSpPr>
            <a:spLocks noChangeArrowheads="1" noTextEdit="1"/>
          </p:cNvSpPr>
          <p:nvPr/>
        </p:nvSpPr>
        <p:spPr bwMode="auto">
          <a:xfrm>
            <a:off x="7248527" y="4221163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3" name="_s1036"/>
          <p:cNvSpPr>
            <a:spLocks noChangeArrowheads="1" noTextEdit="1"/>
          </p:cNvSpPr>
          <p:nvPr/>
        </p:nvSpPr>
        <p:spPr bwMode="auto">
          <a:xfrm>
            <a:off x="3432176" y="4221163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4" name="_s1036"/>
          <p:cNvSpPr>
            <a:spLocks noChangeArrowheads="1" noTextEdit="1"/>
          </p:cNvSpPr>
          <p:nvPr/>
        </p:nvSpPr>
        <p:spPr bwMode="auto">
          <a:xfrm>
            <a:off x="3287715" y="2420938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5" name="_s1036"/>
          <p:cNvSpPr>
            <a:spLocks noChangeArrowheads="1" noTextEdit="1"/>
          </p:cNvSpPr>
          <p:nvPr/>
        </p:nvSpPr>
        <p:spPr bwMode="auto">
          <a:xfrm>
            <a:off x="7104064" y="2349500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6" name="Line 14"/>
          <p:cNvSpPr>
            <a:spLocks noChangeShapeType="1"/>
          </p:cNvSpPr>
          <p:nvPr/>
        </p:nvSpPr>
        <p:spPr bwMode="auto">
          <a:xfrm flipH="1">
            <a:off x="4511675" y="4221163"/>
            <a:ext cx="647700" cy="3603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7" name="Line 15"/>
          <p:cNvSpPr>
            <a:spLocks noChangeShapeType="1"/>
          </p:cNvSpPr>
          <p:nvPr/>
        </p:nvSpPr>
        <p:spPr bwMode="auto">
          <a:xfrm flipV="1">
            <a:off x="5880100" y="2708278"/>
            <a:ext cx="0" cy="360363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8" name="_s1036"/>
          <p:cNvSpPr>
            <a:spLocks noChangeArrowheads="1" noTextEdit="1"/>
          </p:cNvSpPr>
          <p:nvPr/>
        </p:nvSpPr>
        <p:spPr bwMode="auto">
          <a:xfrm>
            <a:off x="5016501" y="3068639"/>
            <a:ext cx="1620839" cy="1557337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9" name="Line 17"/>
          <p:cNvSpPr>
            <a:spLocks noChangeShapeType="1"/>
          </p:cNvSpPr>
          <p:nvPr/>
        </p:nvSpPr>
        <p:spPr bwMode="auto">
          <a:xfrm>
            <a:off x="6600825" y="4149725"/>
            <a:ext cx="719139" cy="287338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0" name="Line 18"/>
          <p:cNvSpPr>
            <a:spLocks noChangeShapeType="1"/>
          </p:cNvSpPr>
          <p:nvPr/>
        </p:nvSpPr>
        <p:spPr bwMode="auto">
          <a:xfrm flipV="1">
            <a:off x="6600827" y="3213100"/>
            <a:ext cx="574675" cy="287338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1" name="Text Box 19"/>
          <p:cNvSpPr txBox="1">
            <a:spLocks noChangeArrowheads="1"/>
          </p:cNvSpPr>
          <p:nvPr/>
        </p:nvSpPr>
        <p:spPr bwMode="auto">
          <a:xfrm>
            <a:off x="4943475" y="1484316"/>
            <a:ext cx="20864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Определить масштаб КСО</a:t>
            </a:r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8256590" y="2565401"/>
            <a:ext cx="20486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Измерение действий КСО</a:t>
            </a:r>
          </a:p>
        </p:txBody>
      </p:sp>
      <p:sp>
        <p:nvSpPr>
          <p:cNvPr id="31763" name="Text Box 21"/>
          <p:cNvSpPr txBox="1">
            <a:spLocks noChangeArrowheads="1"/>
          </p:cNvSpPr>
          <p:nvPr/>
        </p:nvSpPr>
        <p:spPr bwMode="auto">
          <a:xfrm>
            <a:off x="8256590" y="4437066"/>
            <a:ext cx="19786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Оценка лучшей практики</a:t>
            </a:r>
          </a:p>
        </p:txBody>
      </p:sp>
      <p:sp>
        <p:nvSpPr>
          <p:cNvPr id="31764" name="Text Box 22"/>
          <p:cNvSpPr txBox="1">
            <a:spLocks noChangeArrowheads="1"/>
          </p:cNvSpPr>
          <p:nvPr/>
        </p:nvSpPr>
        <p:spPr bwMode="auto">
          <a:xfrm>
            <a:off x="4872038" y="6165851"/>
            <a:ext cx="26196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Изучение активности конкурентов</a:t>
            </a:r>
          </a:p>
        </p:txBody>
      </p:sp>
      <p:sp>
        <p:nvSpPr>
          <p:cNvPr id="31765" name="Text Box 23"/>
          <p:cNvSpPr txBox="1">
            <a:spLocks noChangeArrowheads="1"/>
          </p:cNvSpPr>
          <p:nvPr/>
        </p:nvSpPr>
        <p:spPr bwMode="auto">
          <a:xfrm>
            <a:off x="2135188" y="4797428"/>
            <a:ext cx="1242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Определение </a:t>
            </a:r>
            <a:br>
              <a:rPr lang="ru-RU" sz="1200"/>
            </a:br>
            <a:r>
              <a:rPr lang="ru-RU" sz="1200"/>
              <a:t>ожиданий </a:t>
            </a:r>
            <a:br>
              <a:rPr lang="ru-RU" sz="1200"/>
            </a:br>
            <a:r>
              <a:rPr lang="ru-RU" sz="1200"/>
              <a:t>стейкхолдеров</a:t>
            </a:r>
          </a:p>
        </p:txBody>
      </p:sp>
      <p:sp>
        <p:nvSpPr>
          <p:cNvPr id="31766" name="Text Box 24"/>
          <p:cNvSpPr txBox="1">
            <a:spLocks noChangeArrowheads="1"/>
          </p:cNvSpPr>
          <p:nvPr/>
        </p:nvSpPr>
        <p:spPr bwMode="auto">
          <a:xfrm>
            <a:off x="1774826" y="2492378"/>
            <a:ext cx="1863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Оценка социальных </a:t>
            </a:r>
            <a:br>
              <a:rPr lang="ru-RU" sz="1200"/>
            </a:br>
            <a:r>
              <a:rPr lang="ru-RU" sz="1200"/>
              <a:t>и экологических рисков</a:t>
            </a:r>
          </a:p>
        </p:txBody>
      </p:sp>
      <p:sp>
        <p:nvSpPr>
          <p:cNvPr id="31767" name="Text Box 25"/>
          <p:cNvSpPr txBox="1">
            <a:spLocks noChangeArrowheads="1"/>
          </p:cNvSpPr>
          <p:nvPr/>
        </p:nvSpPr>
        <p:spPr bwMode="auto">
          <a:xfrm>
            <a:off x="5153784" y="3500438"/>
            <a:ext cx="1287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Текущее </a:t>
            </a:r>
            <a:br>
              <a:rPr lang="ru-RU" sz="1800">
                <a:solidFill>
                  <a:srgbClr val="E0E0F0"/>
                </a:solidFill>
              </a:rPr>
            </a:br>
            <a:r>
              <a:rPr lang="ru-RU" sz="1800">
                <a:solidFill>
                  <a:srgbClr val="E0E0F0"/>
                </a:solidFill>
              </a:rPr>
              <a:t>состояние</a:t>
            </a:r>
          </a:p>
        </p:txBody>
      </p:sp>
      <p:pic>
        <p:nvPicPr>
          <p:cNvPr id="31768" name="Picture 2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2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/>
              <a:t>Постановка целей КСО</a:t>
            </a:r>
          </a:p>
        </p:txBody>
      </p:sp>
      <p:sp>
        <p:nvSpPr>
          <p:cNvPr id="32771" name="_s1036"/>
          <p:cNvSpPr>
            <a:spLocks noChangeArrowheads="1" noTextEdit="1"/>
          </p:cNvSpPr>
          <p:nvPr/>
        </p:nvSpPr>
        <p:spPr bwMode="auto">
          <a:xfrm>
            <a:off x="4511675" y="3860800"/>
            <a:ext cx="1620839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2" name="_s1036"/>
          <p:cNvSpPr>
            <a:spLocks noChangeArrowheads="1" noTextEdit="1"/>
          </p:cNvSpPr>
          <p:nvPr/>
        </p:nvSpPr>
        <p:spPr bwMode="auto">
          <a:xfrm>
            <a:off x="4224340" y="2781300"/>
            <a:ext cx="1620837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3" name="_s1036"/>
          <p:cNvSpPr>
            <a:spLocks noChangeArrowheads="1" noTextEdit="1"/>
          </p:cNvSpPr>
          <p:nvPr/>
        </p:nvSpPr>
        <p:spPr bwMode="auto">
          <a:xfrm>
            <a:off x="5159375" y="2133600"/>
            <a:ext cx="1620839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4" name="_s1036"/>
          <p:cNvSpPr>
            <a:spLocks noChangeArrowheads="1" noTextEdit="1"/>
          </p:cNvSpPr>
          <p:nvPr/>
        </p:nvSpPr>
        <p:spPr bwMode="auto">
          <a:xfrm>
            <a:off x="5664200" y="3933825"/>
            <a:ext cx="1620839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5" name="_s1036"/>
          <p:cNvSpPr>
            <a:spLocks noChangeArrowheads="1" noTextEdit="1"/>
          </p:cNvSpPr>
          <p:nvPr/>
        </p:nvSpPr>
        <p:spPr bwMode="auto">
          <a:xfrm>
            <a:off x="6024564" y="2781300"/>
            <a:ext cx="1620837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6" name="AutoShape 10"/>
          <p:cNvSpPr>
            <a:spLocks/>
          </p:cNvSpPr>
          <p:nvPr/>
        </p:nvSpPr>
        <p:spPr bwMode="auto">
          <a:xfrm>
            <a:off x="3575049" y="1916113"/>
            <a:ext cx="1506539" cy="474662"/>
          </a:xfrm>
          <a:prstGeom prst="accentCallout2">
            <a:avLst>
              <a:gd name="adj1" fmla="val 24079"/>
              <a:gd name="adj2" fmla="val 105060"/>
              <a:gd name="adj3" fmla="val 24079"/>
              <a:gd name="adj4" fmla="val 129190"/>
              <a:gd name="adj5" fmla="val 74917"/>
              <a:gd name="adj6" fmla="val 1543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Управлять ответственностью</a:t>
            </a:r>
          </a:p>
        </p:txBody>
      </p:sp>
      <p:sp>
        <p:nvSpPr>
          <p:cNvPr id="32777" name="AutoShape 11"/>
          <p:cNvSpPr>
            <a:spLocks/>
          </p:cNvSpPr>
          <p:nvPr/>
        </p:nvSpPr>
        <p:spPr bwMode="auto">
          <a:xfrm>
            <a:off x="2135189" y="3429001"/>
            <a:ext cx="1435100" cy="360363"/>
          </a:xfrm>
          <a:prstGeom prst="accentCallout2">
            <a:avLst>
              <a:gd name="adj1" fmla="val 31718"/>
              <a:gd name="adj2" fmla="val 105310"/>
              <a:gd name="adj3" fmla="val 31718"/>
              <a:gd name="adj4" fmla="val 130421"/>
              <a:gd name="adj5" fmla="val 44935"/>
              <a:gd name="adj6" fmla="val 15663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Улучшить репутацию</a:t>
            </a:r>
          </a:p>
        </p:txBody>
      </p:sp>
      <p:sp>
        <p:nvSpPr>
          <p:cNvPr id="32778" name="AutoShape 12"/>
          <p:cNvSpPr>
            <a:spLocks/>
          </p:cNvSpPr>
          <p:nvPr/>
        </p:nvSpPr>
        <p:spPr bwMode="auto">
          <a:xfrm>
            <a:off x="2208214" y="4797428"/>
            <a:ext cx="1504951" cy="360363"/>
          </a:xfrm>
          <a:prstGeom prst="accentCallout2">
            <a:avLst>
              <a:gd name="adj1" fmla="val 31718"/>
              <a:gd name="adj2" fmla="val 105065"/>
              <a:gd name="adj3" fmla="val 31718"/>
              <a:gd name="adj4" fmla="val 134917"/>
              <a:gd name="adj5" fmla="val 51102"/>
              <a:gd name="adj6" fmla="val 16603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Повысить результативность</a:t>
            </a:r>
          </a:p>
        </p:txBody>
      </p:sp>
      <p:sp>
        <p:nvSpPr>
          <p:cNvPr id="32779" name="AutoShape 13"/>
          <p:cNvSpPr>
            <a:spLocks/>
          </p:cNvSpPr>
          <p:nvPr/>
        </p:nvSpPr>
        <p:spPr bwMode="auto">
          <a:xfrm>
            <a:off x="7896228" y="2636838"/>
            <a:ext cx="1724025" cy="258762"/>
          </a:xfrm>
          <a:prstGeom prst="accentCallout2">
            <a:avLst>
              <a:gd name="adj1" fmla="val 44171"/>
              <a:gd name="adj2" fmla="val -4421"/>
              <a:gd name="adj3" fmla="val 44171"/>
              <a:gd name="adj4" fmla="val -20625"/>
              <a:gd name="adj5" fmla="val 166870"/>
              <a:gd name="adj6" fmla="val -3756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Снизить риски</a:t>
            </a:r>
          </a:p>
        </p:txBody>
      </p:sp>
      <p:sp>
        <p:nvSpPr>
          <p:cNvPr id="32780" name="AutoShape 14"/>
          <p:cNvSpPr>
            <a:spLocks/>
          </p:cNvSpPr>
          <p:nvPr/>
        </p:nvSpPr>
        <p:spPr bwMode="auto">
          <a:xfrm>
            <a:off x="7896228" y="4508503"/>
            <a:ext cx="1724025" cy="258763"/>
          </a:xfrm>
          <a:prstGeom prst="accentCallout2">
            <a:avLst>
              <a:gd name="adj1" fmla="val 44171"/>
              <a:gd name="adj2" fmla="val -4421"/>
              <a:gd name="adj3" fmla="val 44171"/>
              <a:gd name="adj4" fmla="val -26704"/>
              <a:gd name="adj5" fmla="val 146625"/>
              <a:gd name="adj6" fmla="val -5009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Улучшить взаимоотношения</a:t>
            </a:r>
          </a:p>
        </p:txBody>
      </p:sp>
      <p:pic>
        <p:nvPicPr>
          <p:cNvPr id="32781" name="Picture 1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1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2927351" y="2420941"/>
            <a:ext cx="0" cy="3240087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5" name="Line 5"/>
          <p:cNvSpPr>
            <a:spLocks noChangeShapeType="1"/>
          </p:cNvSpPr>
          <p:nvPr/>
        </p:nvSpPr>
        <p:spPr bwMode="auto">
          <a:xfrm>
            <a:off x="5014913" y="2492375"/>
            <a:ext cx="0" cy="3240088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6" name="Line 6"/>
          <p:cNvSpPr>
            <a:spLocks noChangeShapeType="1"/>
          </p:cNvSpPr>
          <p:nvPr/>
        </p:nvSpPr>
        <p:spPr bwMode="auto">
          <a:xfrm>
            <a:off x="7175500" y="2492375"/>
            <a:ext cx="0" cy="3240088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9409113" y="2492375"/>
            <a:ext cx="0" cy="3240088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1975061" y="457203"/>
            <a:ext cx="822960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 dirty="0">
                <a:latin typeface="+mj-lt"/>
              </a:rPr>
              <a:t>Карта </a:t>
            </a:r>
            <a:r>
              <a:rPr lang="ru-RU" sz="4400" dirty="0" smtClean="0">
                <a:latin typeface="+mj-lt"/>
              </a:rPr>
              <a:t>корпоративной социальной ответственности</a:t>
            </a:r>
            <a:endParaRPr lang="ru-RU" sz="4400" dirty="0">
              <a:latin typeface="+mj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2208214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>
                <a:solidFill>
                  <a:srgbClr val="E0E0F0"/>
                </a:solidFill>
              </a:rPr>
              <a:t>влияния</a:t>
            </a: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4367213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инструменты</a:t>
            </a: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6527802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вовлечение</a:t>
            </a: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8688389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исполнение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4367213" y="32131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управление</a:t>
            </a:r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2208214" y="3357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работник и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рабочее место</a:t>
            </a:r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2208214" y="40052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окружающая 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среда</a:t>
            </a:r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2208214" y="46529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сообщества</a:t>
            </a:r>
          </a:p>
        </p:txBody>
      </p:sp>
      <p:sp>
        <p:nvSpPr>
          <p:cNvPr id="33807" name="Text Box 17"/>
          <p:cNvSpPr txBox="1">
            <a:spLocks noChangeArrowheads="1"/>
          </p:cNvSpPr>
          <p:nvPr/>
        </p:nvSpPr>
        <p:spPr bwMode="auto">
          <a:xfrm>
            <a:off x="4367213" y="3716338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планы</a:t>
            </a:r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4367213" y="27082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политика</a:t>
            </a:r>
          </a:p>
        </p:txBody>
      </p:sp>
      <p:sp>
        <p:nvSpPr>
          <p:cNvPr id="33809" name="Text Box 19"/>
          <p:cNvSpPr txBox="1">
            <a:spLocks noChangeArrowheads="1"/>
          </p:cNvSpPr>
          <p:nvPr/>
        </p:nvSpPr>
        <p:spPr bwMode="auto">
          <a:xfrm>
            <a:off x="4367213" y="43656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процессы</a:t>
            </a:r>
          </a:p>
        </p:txBody>
      </p:sp>
      <p:sp>
        <p:nvSpPr>
          <p:cNvPr id="33810" name="Text Box 20"/>
          <p:cNvSpPr txBox="1">
            <a:spLocks noChangeArrowheads="1"/>
          </p:cNvSpPr>
          <p:nvPr/>
        </p:nvSpPr>
        <p:spPr bwMode="auto">
          <a:xfrm>
            <a:off x="4367213" y="50133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практика</a:t>
            </a:r>
          </a:p>
        </p:txBody>
      </p:sp>
      <p:sp>
        <p:nvSpPr>
          <p:cNvPr id="33811" name="Text Box 21"/>
          <p:cNvSpPr txBox="1">
            <a:spLocks noChangeArrowheads="1"/>
          </p:cNvSpPr>
          <p:nvPr/>
        </p:nvSpPr>
        <p:spPr bwMode="auto">
          <a:xfrm>
            <a:off x="4367213" y="5516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коммуникации</a:t>
            </a:r>
          </a:p>
        </p:txBody>
      </p:sp>
      <p:sp>
        <p:nvSpPr>
          <p:cNvPr id="33812" name="Text Box 22"/>
          <p:cNvSpPr txBox="1">
            <a:spLocks noChangeArrowheads="1"/>
          </p:cNvSpPr>
          <p:nvPr/>
        </p:nvSpPr>
        <p:spPr bwMode="auto">
          <a:xfrm>
            <a:off x="6527802" y="29241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работники</a:t>
            </a:r>
          </a:p>
        </p:txBody>
      </p:sp>
      <p:sp>
        <p:nvSpPr>
          <p:cNvPr id="33813" name="Text Box 23"/>
          <p:cNvSpPr txBox="1">
            <a:spLocks noChangeArrowheads="1"/>
          </p:cNvSpPr>
          <p:nvPr/>
        </p:nvSpPr>
        <p:spPr bwMode="auto">
          <a:xfrm>
            <a:off x="6527802" y="35734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потребители</a:t>
            </a:r>
          </a:p>
        </p:txBody>
      </p:sp>
      <p:sp>
        <p:nvSpPr>
          <p:cNvPr id="33814" name="Text Box 24"/>
          <p:cNvSpPr txBox="1">
            <a:spLocks noChangeArrowheads="1"/>
          </p:cNvSpPr>
          <p:nvPr/>
        </p:nvSpPr>
        <p:spPr bwMode="auto">
          <a:xfrm>
            <a:off x="6527802" y="41497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поставщики</a:t>
            </a:r>
          </a:p>
        </p:txBody>
      </p:sp>
      <p:sp>
        <p:nvSpPr>
          <p:cNvPr id="33815" name="Text Box 25"/>
          <p:cNvSpPr txBox="1">
            <a:spLocks noChangeArrowheads="1"/>
          </p:cNvSpPr>
          <p:nvPr/>
        </p:nvSpPr>
        <p:spPr bwMode="auto">
          <a:xfrm>
            <a:off x="6527802" y="47974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источники 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капитала</a:t>
            </a:r>
          </a:p>
        </p:txBody>
      </p:sp>
      <p:sp>
        <p:nvSpPr>
          <p:cNvPr id="33816" name="Text Box 26"/>
          <p:cNvSpPr txBox="1">
            <a:spLocks noChangeArrowheads="1"/>
          </p:cNvSpPr>
          <p:nvPr/>
        </p:nvSpPr>
        <p:spPr bwMode="auto">
          <a:xfrm>
            <a:off x="6527802" y="5516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общество</a:t>
            </a:r>
          </a:p>
        </p:txBody>
      </p:sp>
      <p:sp>
        <p:nvSpPr>
          <p:cNvPr id="33817" name="Text Box 27"/>
          <p:cNvSpPr txBox="1">
            <a:spLocks noChangeArrowheads="1"/>
          </p:cNvSpPr>
          <p:nvPr/>
        </p:nvSpPr>
        <p:spPr bwMode="auto">
          <a:xfrm>
            <a:off x="8688389" y="29241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взаимодействие</a:t>
            </a:r>
          </a:p>
        </p:txBody>
      </p:sp>
      <p:sp>
        <p:nvSpPr>
          <p:cNvPr id="33818" name="Text Box 28"/>
          <p:cNvSpPr txBox="1">
            <a:spLocks noChangeArrowheads="1"/>
          </p:cNvSpPr>
          <p:nvPr/>
        </p:nvSpPr>
        <p:spPr bwMode="auto">
          <a:xfrm>
            <a:off x="8688389" y="3500438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риски</a:t>
            </a:r>
          </a:p>
        </p:txBody>
      </p:sp>
      <p:sp>
        <p:nvSpPr>
          <p:cNvPr id="33819" name="Text Box 29"/>
          <p:cNvSpPr txBox="1">
            <a:spLocks noChangeArrowheads="1"/>
          </p:cNvSpPr>
          <p:nvPr/>
        </p:nvSpPr>
        <p:spPr bwMode="auto">
          <a:xfrm>
            <a:off x="8688389" y="41497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репутация</a:t>
            </a:r>
          </a:p>
        </p:txBody>
      </p:sp>
      <p:sp>
        <p:nvSpPr>
          <p:cNvPr id="33820" name="Text Box 30"/>
          <p:cNvSpPr txBox="1">
            <a:spLocks noChangeArrowheads="1"/>
          </p:cNvSpPr>
          <p:nvPr/>
        </p:nvSpPr>
        <p:spPr bwMode="auto">
          <a:xfrm>
            <a:off x="8688389" y="47974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ответственность</a:t>
            </a:r>
          </a:p>
        </p:txBody>
      </p:sp>
      <p:sp>
        <p:nvSpPr>
          <p:cNvPr id="33821" name="Text Box 31"/>
          <p:cNvSpPr txBox="1">
            <a:spLocks noChangeArrowheads="1"/>
          </p:cNvSpPr>
          <p:nvPr/>
        </p:nvSpPr>
        <p:spPr bwMode="auto">
          <a:xfrm>
            <a:off x="8688389" y="5516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результаты</a:t>
            </a:r>
          </a:p>
        </p:txBody>
      </p:sp>
      <p:sp>
        <p:nvSpPr>
          <p:cNvPr id="33822" name="Text Box 32"/>
          <p:cNvSpPr txBox="1">
            <a:spLocks noChangeArrowheads="1"/>
          </p:cNvSpPr>
          <p:nvPr/>
        </p:nvSpPr>
        <p:spPr bwMode="auto">
          <a:xfrm>
            <a:off x="2208214" y="54451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права человека</a:t>
            </a:r>
          </a:p>
        </p:txBody>
      </p:sp>
      <p:sp>
        <p:nvSpPr>
          <p:cNvPr id="33823" name="Text Box 33"/>
          <p:cNvSpPr txBox="1">
            <a:spLocks noChangeArrowheads="1"/>
          </p:cNvSpPr>
          <p:nvPr/>
        </p:nvSpPr>
        <p:spPr bwMode="auto">
          <a:xfrm>
            <a:off x="2208214" y="27082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рынок</a:t>
            </a:r>
          </a:p>
        </p:txBody>
      </p:sp>
      <p:pic>
        <p:nvPicPr>
          <p:cNvPr id="33824" name="Picture 3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81183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34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4"/>
          <p:cNvSpPr>
            <a:spLocks noChangeShapeType="1"/>
          </p:cNvSpPr>
          <p:nvPr/>
        </p:nvSpPr>
        <p:spPr bwMode="auto">
          <a:xfrm flipH="1">
            <a:off x="6096002" y="3357563"/>
            <a:ext cx="9366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67" name="Line 5"/>
          <p:cNvSpPr>
            <a:spLocks noChangeShapeType="1"/>
          </p:cNvSpPr>
          <p:nvPr/>
        </p:nvSpPr>
        <p:spPr bwMode="auto">
          <a:xfrm flipH="1">
            <a:off x="7680327" y="3357563"/>
            <a:ext cx="11525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68" name="Oval 6" descr="50%"/>
          <p:cNvSpPr>
            <a:spLocks noChangeArrowheads="1"/>
          </p:cNvSpPr>
          <p:nvPr/>
        </p:nvSpPr>
        <p:spPr bwMode="auto">
          <a:xfrm>
            <a:off x="1703389" y="4005266"/>
            <a:ext cx="4968875" cy="2232025"/>
          </a:xfrm>
          <a:prstGeom prst="ellipse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016502" y="5589588"/>
            <a:ext cx="936625" cy="2841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другие</a:t>
            </a:r>
          </a:p>
        </p:txBody>
      </p:sp>
      <p:sp>
        <p:nvSpPr>
          <p:cNvPr id="36870" name="Line 8"/>
          <p:cNvSpPr>
            <a:spLocks noChangeShapeType="1"/>
          </p:cNvSpPr>
          <p:nvPr/>
        </p:nvSpPr>
        <p:spPr bwMode="auto">
          <a:xfrm flipH="1">
            <a:off x="3071815" y="3357563"/>
            <a:ext cx="15843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>
            <a:off x="5016501" y="2492375"/>
            <a:ext cx="10795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/>
              <a:t>Место социального отчета</a:t>
            </a:r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2135190" y="2349503"/>
            <a:ext cx="947737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миссия</a:t>
            </a: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3935416" y="2349503"/>
            <a:ext cx="1368425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Ценности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8328027" y="3213102"/>
            <a:ext cx="1227003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стратегия</a:t>
            </a: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2135190" y="3213103"/>
            <a:ext cx="936625" cy="33855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/>
              <a:t>Оценка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6816727" y="3213102"/>
            <a:ext cx="867545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планы</a:t>
            </a: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8543926" y="2276477"/>
            <a:ext cx="825803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/>
              <a:t>SWAT</a:t>
            </a:r>
            <a:endParaRPr lang="ru-RU" sz="1800"/>
          </a:p>
        </p:txBody>
      </p:sp>
      <p:sp>
        <p:nvSpPr>
          <p:cNvPr id="36879" name="Line 17"/>
          <p:cNvSpPr>
            <a:spLocks noChangeShapeType="1"/>
          </p:cNvSpPr>
          <p:nvPr/>
        </p:nvSpPr>
        <p:spPr bwMode="auto">
          <a:xfrm>
            <a:off x="3071813" y="2492375"/>
            <a:ext cx="8636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0" name="Line 18"/>
          <p:cNvSpPr>
            <a:spLocks noChangeShapeType="1"/>
          </p:cNvSpPr>
          <p:nvPr/>
        </p:nvSpPr>
        <p:spPr bwMode="auto">
          <a:xfrm>
            <a:off x="6816725" y="2492375"/>
            <a:ext cx="17272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1" name="Line 19"/>
          <p:cNvSpPr>
            <a:spLocks noChangeShapeType="1"/>
          </p:cNvSpPr>
          <p:nvPr/>
        </p:nvSpPr>
        <p:spPr bwMode="auto">
          <a:xfrm>
            <a:off x="9048751" y="2708278"/>
            <a:ext cx="0" cy="5048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2" name="Text Box 20"/>
          <p:cNvSpPr txBox="1">
            <a:spLocks noChangeArrowheads="1"/>
          </p:cNvSpPr>
          <p:nvPr/>
        </p:nvSpPr>
        <p:spPr bwMode="auto">
          <a:xfrm>
            <a:off x="4440237" y="3213103"/>
            <a:ext cx="1655763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реализация</a:t>
            </a:r>
          </a:p>
        </p:txBody>
      </p:sp>
      <p:sp>
        <p:nvSpPr>
          <p:cNvPr id="36883" name="Line 21"/>
          <p:cNvSpPr>
            <a:spLocks noChangeShapeType="1"/>
          </p:cNvSpPr>
          <p:nvPr/>
        </p:nvSpPr>
        <p:spPr bwMode="auto">
          <a:xfrm flipV="1">
            <a:off x="2566988" y="2708278"/>
            <a:ext cx="0" cy="5048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4" name="Text Box 22"/>
          <p:cNvSpPr txBox="1">
            <a:spLocks noChangeArrowheads="1"/>
          </p:cNvSpPr>
          <p:nvPr/>
        </p:nvSpPr>
        <p:spPr bwMode="auto">
          <a:xfrm>
            <a:off x="3432177" y="4149728"/>
            <a:ext cx="936625" cy="33855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/>
              <a:t>отчеты</a:t>
            </a:r>
          </a:p>
        </p:txBody>
      </p:sp>
      <p:sp>
        <p:nvSpPr>
          <p:cNvPr id="36885" name="Line 23"/>
          <p:cNvSpPr>
            <a:spLocks noChangeShapeType="1"/>
          </p:cNvSpPr>
          <p:nvPr/>
        </p:nvSpPr>
        <p:spPr bwMode="auto">
          <a:xfrm>
            <a:off x="2566989" y="3573463"/>
            <a:ext cx="1296987" cy="576262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6" name="Text Box 24"/>
          <p:cNvSpPr txBox="1">
            <a:spLocks noChangeArrowheads="1"/>
          </p:cNvSpPr>
          <p:nvPr/>
        </p:nvSpPr>
        <p:spPr bwMode="auto">
          <a:xfrm>
            <a:off x="2208216" y="4652964"/>
            <a:ext cx="936625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годовой</a:t>
            </a:r>
          </a:p>
        </p:txBody>
      </p:sp>
      <p:sp>
        <p:nvSpPr>
          <p:cNvPr id="36887" name="Text Box 25"/>
          <p:cNvSpPr txBox="1">
            <a:spLocks noChangeArrowheads="1"/>
          </p:cNvSpPr>
          <p:nvPr/>
        </p:nvSpPr>
        <p:spPr bwMode="auto">
          <a:xfrm>
            <a:off x="3432177" y="5300664"/>
            <a:ext cx="936625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200"/>
              <a:t>Form 20-F</a:t>
            </a:r>
            <a:endParaRPr lang="ru-RU" sz="1200"/>
          </a:p>
        </p:txBody>
      </p:sp>
      <p:sp>
        <p:nvSpPr>
          <p:cNvPr id="36888" name="Text Box 26"/>
          <p:cNvSpPr txBox="1">
            <a:spLocks noChangeArrowheads="1"/>
          </p:cNvSpPr>
          <p:nvPr/>
        </p:nvSpPr>
        <p:spPr bwMode="auto">
          <a:xfrm>
            <a:off x="3071814" y="4581528"/>
            <a:ext cx="1511300" cy="284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Финансовый</a:t>
            </a:r>
          </a:p>
        </p:txBody>
      </p:sp>
      <p:sp>
        <p:nvSpPr>
          <p:cNvPr id="36889" name="Text Box 27"/>
          <p:cNvSpPr txBox="1">
            <a:spLocks noChangeArrowheads="1"/>
          </p:cNvSpPr>
          <p:nvPr/>
        </p:nvSpPr>
        <p:spPr bwMode="auto">
          <a:xfrm>
            <a:off x="2711453" y="5661028"/>
            <a:ext cx="936625" cy="284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200"/>
              <a:t>ISO…</a:t>
            </a:r>
            <a:endParaRPr lang="ru-RU" sz="1200"/>
          </a:p>
        </p:txBody>
      </p:sp>
      <p:sp>
        <p:nvSpPr>
          <p:cNvPr id="36890" name="Text Box 28"/>
          <p:cNvSpPr txBox="1">
            <a:spLocks noChangeArrowheads="1"/>
          </p:cNvSpPr>
          <p:nvPr/>
        </p:nvSpPr>
        <p:spPr bwMode="auto">
          <a:xfrm>
            <a:off x="2927351" y="5013328"/>
            <a:ext cx="1296988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бухгалтерский</a:t>
            </a:r>
          </a:p>
        </p:txBody>
      </p:sp>
      <p:sp>
        <p:nvSpPr>
          <p:cNvPr id="36891" name="Text Box 29"/>
          <p:cNvSpPr txBox="1">
            <a:spLocks noChangeArrowheads="1"/>
          </p:cNvSpPr>
          <p:nvPr/>
        </p:nvSpPr>
        <p:spPr bwMode="auto">
          <a:xfrm>
            <a:off x="3863977" y="5661028"/>
            <a:ext cx="936625" cy="284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другие</a:t>
            </a:r>
          </a:p>
        </p:txBody>
      </p:sp>
      <p:sp>
        <p:nvSpPr>
          <p:cNvPr id="36892" name="Text Box 30"/>
          <p:cNvSpPr txBox="1">
            <a:spLocks noChangeArrowheads="1"/>
          </p:cNvSpPr>
          <p:nvPr/>
        </p:nvSpPr>
        <p:spPr bwMode="auto">
          <a:xfrm>
            <a:off x="1919290" y="5300664"/>
            <a:ext cx="1152525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аудиторский</a:t>
            </a:r>
          </a:p>
        </p:txBody>
      </p:sp>
      <p:sp>
        <p:nvSpPr>
          <p:cNvPr id="36893" name="Text Box 31"/>
          <p:cNvSpPr txBox="1">
            <a:spLocks noChangeArrowheads="1"/>
          </p:cNvSpPr>
          <p:nvPr/>
        </p:nvSpPr>
        <p:spPr bwMode="auto">
          <a:xfrm>
            <a:off x="4440240" y="4365625"/>
            <a:ext cx="1584325" cy="83099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 dirty="0" smtClean="0">
                <a:solidFill>
                  <a:srgbClr val="FC2C3B"/>
                </a:solidFill>
              </a:rPr>
              <a:t>Социальный, экологический, устойчивое развитие</a:t>
            </a:r>
            <a:endParaRPr lang="ru-RU" sz="1200" dirty="0">
              <a:solidFill>
                <a:srgbClr val="FC2C3B"/>
              </a:solidFill>
            </a:endParaRPr>
          </a:p>
        </p:txBody>
      </p:sp>
      <p:sp>
        <p:nvSpPr>
          <p:cNvPr id="36894" name="AutoShape 32"/>
          <p:cNvSpPr>
            <a:spLocks noChangeArrowheads="1"/>
          </p:cNvSpPr>
          <p:nvPr/>
        </p:nvSpPr>
        <p:spPr bwMode="auto">
          <a:xfrm>
            <a:off x="6024565" y="3860800"/>
            <a:ext cx="3887787" cy="1366838"/>
          </a:xfrm>
          <a:prstGeom prst="cloudCallout">
            <a:avLst>
              <a:gd name="adj1" fmla="val -43755"/>
              <a:gd name="adj2" fmla="val 65912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dirty="0"/>
              <a:t>Все отчеты </a:t>
            </a:r>
            <a:r>
              <a:rPr lang="ru-RU" sz="1800" dirty="0"/>
              <a:t>связаны</a:t>
            </a:r>
            <a:r>
              <a:rPr lang="ru-RU" sz="2000" dirty="0"/>
              <a:t> и дополняют друг друга</a:t>
            </a:r>
          </a:p>
        </p:txBody>
      </p:sp>
      <p:sp>
        <p:nvSpPr>
          <p:cNvPr id="36895" name="Text Box 33"/>
          <p:cNvSpPr txBox="1">
            <a:spLocks noChangeArrowheads="1"/>
          </p:cNvSpPr>
          <p:nvPr/>
        </p:nvSpPr>
        <p:spPr bwMode="auto">
          <a:xfrm>
            <a:off x="4583116" y="5300663"/>
            <a:ext cx="936625" cy="2841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другие</a:t>
            </a:r>
          </a:p>
        </p:txBody>
      </p:sp>
      <p:sp>
        <p:nvSpPr>
          <p:cNvPr id="36896" name="Text Box 34"/>
          <p:cNvSpPr txBox="1">
            <a:spLocks noChangeArrowheads="1"/>
          </p:cNvSpPr>
          <p:nvPr/>
        </p:nvSpPr>
        <p:spPr bwMode="auto">
          <a:xfrm>
            <a:off x="6096001" y="2349503"/>
            <a:ext cx="935039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Цели</a:t>
            </a:r>
          </a:p>
        </p:txBody>
      </p:sp>
      <p:pic>
        <p:nvPicPr>
          <p:cNvPr id="36897" name="Picture 3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7316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pic>
        <p:nvPicPr>
          <p:cNvPr id="3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9" y="274638"/>
            <a:ext cx="10957983" cy="1066800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Библиотека социальных программ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0" y="1772816"/>
            <a:ext cx="2179671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30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10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410300"/>
            <a:ext cx="2316369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55" y="2861111"/>
            <a:ext cx="2113575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 descr="LOG_RSPP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12339" r="30161" b="5807"/>
          <a:stretch/>
        </p:blipFill>
        <p:spPr bwMode="auto">
          <a:xfrm>
            <a:off x="3307119" y="3472237"/>
            <a:ext cx="2348323" cy="297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410300"/>
            <a:ext cx="4782611" cy="498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85" y="1913047"/>
            <a:ext cx="3318900" cy="454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0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11224" r="31567" b="4358"/>
          <a:stretch/>
        </p:blipFill>
        <p:spPr bwMode="auto">
          <a:xfrm>
            <a:off x="719405" y="1268760"/>
            <a:ext cx="2856315" cy="45973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5193"/>
              </p:ext>
            </p:extLst>
          </p:nvPr>
        </p:nvGraphicFramePr>
        <p:xfrm>
          <a:off x="7032104" y="548680"/>
          <a:ext cx="4776529" cy="357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891"/>
                <a:gridCol w="4480638"/>
              </a:tblGrid>
              <a:tr h="288032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Управление и взаимодействие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Доля независимых директоров в совете директоров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Обсуждение социальных и экологических вопросов на заседаниях совета директоров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Обсуждение социальных и экологических вопросов на заседаниях правления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Система управления рисками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Управление нефинансовыми рисками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Антикоррупционная политика и ее внедрение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Корпоративные политики в сфере КСО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Наличие и содержание Этического кодекса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Экологические и социальные требования к поставщикам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Связь выплат менеджменту и финансовых показателей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Связь выплат менеджменту с социальными и экологическими показателями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Структуры управления в сфере КСО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Перечень заинтересованных сторон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Формы взаимодействия с заинтересованными сторонами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616663"/>
              </p:ext>
            </p:extLst>
          </p:nvPr>
        </p:nvGraphicFramePr>
        <p:xfrm>
          <a:off x="4871864" y="1196752"/>
          <a:ext cx="4680520" cy="2300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44"/>
                <a:gridCol w="4390576"/>
              </a:tblGrid>
              <a:tr h="207010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Охрана окружающей среды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Инвестиции в охрану окружающей среды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Выбросы в атмосферу загрязняющих веществ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Выбросы парниковых газов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Использование энергии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Сэкономленная энергия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701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Количество забираемой воды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Повторно используемая вода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Сбросы сточных вод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Обращение с отходами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22621"/>
              </p:ext>
            </p:extLst>
          </p:nvPr>
        </p:nvGraphicFramePr>
        <p:xfrm>
          <a:off x="6456040" y="2132856"/>
          <a:ext cx="5328592" cy="4505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090"/>
                <a:gridCol w="4998502"/>
              </a:tblGrid>
              <a:tr h="326514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Развитие персонала и трудовые отношения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27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24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Количество сотрудников и текучесть кадров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0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Оплата труда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757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Соотношение средней заработной платы по предприятиям компании со средней заработной платой по соответствующим регионам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031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Вознаграждение топ-менеджеров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709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Социальная поддержка персонала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5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Доля женщин в совете директоров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5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30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Доля женщин в правлении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709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31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Инвестиции в охрану труда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32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Уровень производственного травматизма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Количество погибших при несчастных случаях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Уровень профессиональных заболеваний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Доля членов профсоюза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Инвестиции в обучение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Охват обучающими программами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Среднее количество часов обучения на сотрудника по категориям персонала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39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Категории сотрудников, прошедших обучение, и тематика программ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23832"/>
              </p:ext>
            </p:extLst>
          </p:nvPr>
        </p:nvGraphicFramePr>
        <p:xfrm>
          <a:off x="3935760" y="2619896"/>
          <a:ext cx="4824536" cy="12913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865"/>
                <a:gridCol w="4525671"/>
              </a:tblGrid>
              <a:tr h="161032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Экономическое воздействие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Налоговые платежи в федеральный, региональный и местный бюджеты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Производительность труда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Инвестиции в инновации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Результаты внедрения инноваций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Качество и безопасность продукции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772363"/>
              </p:ext>
            </p:extLst>
          </p:nvPr>
        </p:nvGraphicFramePr>
        <p:xfrm>
          <a:off x="5303912" y="4005064"/>
          <a:ext cx="4752528" cy="1224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404"/>
                <a:gridCol w="4458124"/>
              </a:tblGrid>
              <a:tr h="432048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Участие в развитии местных сообществ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Программы в рамках социально-экономических соглашений с администрациями территорий присутствия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Расходы на благотворительные программы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Оценка эффективности социальных проектов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725715"/>
              </p:ext>
            </p:extLst>
          </p:nvPr>
        </p:nvGraphicFramePr>
        <p:xfrm>
          <a:off x="4007768" y="5373216"/>
          <a:ext cx="4752528" cy="62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404"/>
                <a:gridCol w="4458124"/>
              </a:tblGrid>
              <a:tr h="207010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spc="0" dirty="0">
                          <a:effectLst/>
                        </a:rPr>
                        <a:t>Права человека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Свобода ассоциаций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Исключение дискриминации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62784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Комплекс индексов – 2015г.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700808"/>
            <a:ext cx="5818380" cy="444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0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16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Декомпозиция: способности, цели, роли в деловом объединении</a:t>
            </a:r>
            <a:endParaRPr lang="ru-RU" dirty="0"/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859622"/>
              </p:ext>
            </p:extLst>
          </p:nvPr>
        </p:nvGraphicFramePr>
        <p:xfrm>
          <a:off x="911423" y="1428736"/>
          <a:ext cx="10518617" cy="48200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5280"/>
                <a:gridCol w="2997265"/>
                <a:gridCol w="3168036"/>
                <a:gridCol w="3168036"/>
              </a:tblGrid>
              <a:tr h="339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/>
                        <a:t>Способность</a:t>
                      </a:r>
                      <a:endParaRPr kumimoji="0"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Цель</a:t>
                      </a:r>
                      <a:endParaRPr lang="ru-RU" sz="1800" b="1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Роль</a:t>
                      </a:r>
                      <a:endParaRPr lang="ru-RU" sz="1800" dirty="0"/>
                    </a:p>
                  </a:txBody>
                  <a:tcPr marL="208027" marR="208027"/>
                </a:tc>
              </a:tr>
              <a:tr h="481529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/>
                        <a:t>Уровень А. Стратегические роли и способности</a:t>
                      </a:r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 vert="vert27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Продвижение общих согласованных интересов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lvl="0">
                        <a:buFont typeface="Wingdings" pitchFamily="2" charset="2"/>
                        <a:buNone/>
                      </a:pPr>
                      <a:r>
                        <a:rPr lang="ru-RU" sz="1400" dirty="0" smtClean="0"/>
                        <a:t>Признанный центр влияния на принимаемые решения</a:t>
                      </a:r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Лоббист</a:t>
                      </a:r>
                      <a:endParaRPr lang="ru-RU" sz="1600" dirty="0"/>
                    </a:p>
                  </a:txBody>
                  <a:tcPr marL="208027" marR="208027"/>
                </a:tc>
              </a:tr>
              <a:tr h="481529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156020" marR="15602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Формулирование компетентного мнения, оценка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Квалифицированный эксперт первого выбора</a:t>
                      </a:r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Эксперт</a:t>
                      </a:r>
                      <a:endParaRPr lang="ru-RU" sz="1600" dirty="0"/>
                    </a:p>
                  </a:txBody>
                  <a:tcPr marL="208027" marR="208027"/>
                </a:tc>
              </a:tr>
              <a:tr h="583335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156020" marR="15602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Защита законных прав и ценностей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Доверенное лицо бизнеса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Адвокат</a:t>
                      </a:r>
                      <a:endParaRPr lang="ru-RU" sz="1600" dirty="0"/>
                    </a:p>
                  </a:txBody>
                  <a:tcPr marL="208027" marR="208027"/>
                </a:tc>
              </a:tr>
              <a:tr h="679806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Уровень Б.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 Важные не стратегические роли и способности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 vert="vert27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социальных (экспертных) сетей и коалиций, поддержка взаимосвязей</a:t>
                      </a:r>
                      <a:r>
                        <a:rPr lang="ru-RU" sz="1400" baseline="0" dirty="0" smtClean="0"/>
                        <a:t> и </a:t>
                      </a:r>
                      <a:r>
                        <a:rPr lang="ru-RU" sz="1400" dirty="0" smtClean="0"/>
                        <a:t>коммуникаций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Коллективное исполнение стратегических ролей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Координатор (менеджер отношений)</a:t>
                      </a:r>
                      <a:endParaRPr lang="ru-RU" sz="1600" dirty="0"/>
                    </a:p>
                  </a:txBody>
                  <a:tcPr marL="121920" marR="121920"/>
                </a:tc>
              </a:tr>
              <a:tr h="878083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6020" marR="156020" vert="vert27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Создание, поддержка и изменение организационных структур, нацеленных на достижение стратегических целей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Организатор (организационный менеджер)</a:t>
                      </a:r>
                      <a:endParaRPr lang="ru-RU" sz="1600" dirty="0"/>
                    </a:p>
                  </a:txBody>
                  <a:tcPr marL="121920" marR="121920"/>
                </a:tc>
              </a:tr>
              <a:tr h="107635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6020" marR="156020" vert="vert27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и поддержка внутренних управленческих систем и процессов (планирование, делопроизводство, финансы, информационные системы и т.д.)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Операционный менеджер</a:t>
                      </a:r>
                      <a:endParaRPr lang="ru-RU" sz="1600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5" name="Picture 11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6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19536" y="3750131"/>
            <a:ext cx="8208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31504" y="1236777"/>
            <a:ext cx="8445624" cy="219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i="1" dirty="0" smtClean="0"/>
              <a:t>Устойчивое </a:t>
            </a:r>
            <a:r>
              <a:rPr lang="ru-RU" sz="2400" i="1" dirty="0"/>
              <a:t>развитие отвечает потребностям настоящего, не подвергая при этом риску возможность будущих поколений удовлетворить свои собственные потребности.</a:t>
            </a:r>
          </a:p>
        </p:txBody>
      </p:sp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6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5400" y="548681"/>
            <a:ext cx="10515600" cy="2016224"/>
          </a:xfrm>
        </p:spPr>
        <p:txBody>
          <a:bodyPr/>
          <a:lstStyle/>
          <a:p>
            <a:r>
              <a:rPr lang="ru-RU" dirty="0" smtClean="0"/>
              <a:t>Три социальных «</a:t>
            </a:r>
            <a:r>
              <a:rPr lang="ru-RU" dirty="0" err="1" smtClean="0"/>
              <a:t>мегапроекта</a:t>
            </a:r>
            <a:r>
              <a:rPr lang="ru-RU" dirty="0" smtClean="0"/>
              <a:t>» РСПП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1851" y="3140969"/>
            <a:ext cx="10515600" cy="2948684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Социальная ответственность бизнеса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Социальное партнерство</a:t>
            </a:r>
          </a:p>
          <a:p>
            <a:pPr lvl="1"/>
            <a:r>
              <a:rPr lang="ru-RU" dirty="0" smtClean="0"/>
              <a:t>С 2006г. РСПП – общественная организация и общероссийское объединение работодателей. РСПП представляет интересы работодателей в Российской трехсторонней комиссии по регулированию социально – трудовых отношений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Национальная система квалификаций</a:t>
            </a:r>
          </a:p>
          <a:p>
            <a:pPr lvl="1"/>
            <a:r>
              <a:rPr lang="ru-RU" sz="2100" dirty="0" smtClean="0"/>
              <a:t>В 2014г. Создан Национальный совет при Президенте РФ по профессиональным квалификациям. Его возглавляет Президент РСПП</a:t>
            </a:r>
            <a:endParaRPr lang="ru-RU" sz="21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04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ответственность бизнеса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 РСПП. Начало. Идеология. Инструменты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38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rspp.ru/fm/1/865dfbde8a344b44095495f3591f74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5" y="495924"/>
            <a:ext cx="10081121" cy="57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0363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Социальная ответственность. Исходные позиции. Начало проекта 2004г.</a:t>
            </a:r>
            <a:endParaRPr lang="ru-RU" sz="3200" dirty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800" b="1" dirty="0">
                <a:solidFill>
                  <a:srgbClr val="CC3300"/>
                </a:solidFill>
              </a:rPr>
              <a:t>НЕГАТИВ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/>
              <a:t>Имидж </a:t>
            </a:r>
            <a:r>
              <a:rPr lang="ru-RU" sz="1800" dirty="0" smtClean="0"/>
              <a:t>денег</a:t>
            </a:r>
            <a:endParaRPr lang="ru-RU" sz="1800" dirty="0"/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/>
              <a:t>Имидж </a:t>
            </a:r>
            <a:r>
              <a:rPr lang="ru-RU" sz="1800" dirty="0" smtClean="0"/>
              <a:t>большой собственности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 smtClean="0"/>
              <a:t>Участие </a:t>
            </a:r>
            <a:r>
              <a:rPr lang="ru-RU" sz="1800" dirty="0"/>
              <a:t>бизнеса в социальных делах общества часто воспринимается со знаком минус.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 smtClean="0"/>
              <a:t>Объем </a:t>
            </a:r>
            <a:r>
              <a:rPr lang="ru-RU" sz="1800" dirty="0"/>
              <a:t>социальных действий оценивается как «мало».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 smtClean="0"/>
              <a:t>Позитивный </a:t>
            </a:r>
            <a:r>
              <a:rPr lang="ru-RU" sz="1800" dirty="0"/>
              <a:t>эффект приписывается власти, которая заставляет бизнес «делиться». 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172200" y="1825627"/>
            <a:ext cx="5181600" cy="289951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800" b="1" dirty="0">
                <a:solidFill>
                  <a:srgbClr val="006699"/>
                </a:solidFill>
              </a:rPr>
              <a:t>ПОЗИТИВ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позитивно оценивает </a:t>
            </a:r>
            <a:r>
              <a:rPr lang="ru-RU" sz="1800" dirty="0" smtClean="0"/>
              <a:t>бизнес </a:t>
            </a:r>
            <a:r>
              <a:rPr lang="ru-RU" sz="1800" dirty="0"/>
              <a:t>персонал </a:t>
            </a:r>
            <a:r>
              <a:rPr lang="ru-RU" sz="1800" dirty="0" smtClean="0"/>
              <a:t>компаний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Позитивно оценивают бизнес будущие работники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Позитивно оценивают участники социальных проектов</a:t>
            </a:r>
            <a:endParaRPr lang="ru-RU" sz="1800" dirty="0"/>
          </a:p>
          <a:p>
            <a:pPr eaLnBrk="1" hangingPunct="1">
              <a:lnSpc>
                <a:spcPct val="80000"/>
              </a:lnSpc>
            </a:pPr>
            <a:endParaRPr lang="ru-RU" sz="1800" dirty="0"/>
          </a:p>
        </p:txBody>
      </p:sp>
      <p:pic>
        <p:nvPicPr>
          <p:cNvPr id="9222" name="Picture 8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514" y="585682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2241</Words>
  <Application>Microsoft Office PowerPoint</Application>
  <PresentationFormat>Произвольный</PresentationFormat>
  <Paragraphs>494</Paragraphs>
  <Slides>50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Calibri Light</vt:lpstr>
      <vt:lpstr>Calibri</vt:lpstr>
      <vt:lpstr>Arial Narrow</vt:lpstr>
      <vt:lpstr>Wingdings</vt:lpstr>
      <vt:lpstr>Arial Unicode MS</vt:lpstr>
      <vt:lpstr>Times New Roman</vt:lpstr>
      <vt:lpstr>Тема Office</vt:lpstr>
      <vt:lpstr>1_Тема Office</vt:lpstr>
      <vt:lpstr>Эффективные корпоративные стратегии в сфере социальной ответственности</vt:lpstr>
      <vt:lpstr>Презентация PowerPoint</vt:lpstr>
      <vt:lpstr>В дальнейшем – речь не о разнообразных практиках отдельно взятых компаниях  Речь – о роли и практики Российского союза промышленников и предпринимателей в реализации подходов и принципов устойчивого развития</vt:lpstr>
      <vt:lpstr>«Профиль» РСПП: голос российского бизнеса</vt:lpstr>
      <vt:lpstr>Декомпозиция: способности, цели, роли в деловом объединении</vt:lpstr>
      <vt:lpstr>Три социальных «мегапроекта» РСПП</vt:lpstr>
      <vt:lpstr>Социальная ответственность бизнеса</vt:lpstr>
      <vt:lpstr>Презентация PowerPoint</vt:lpstr>
      <vt:lpstr>Социальная ответственность. Исходные позиции. Начало проекта 2004г.</vt:lpstr>
      <vt:lpstr>Власть про бизнес</vt:lpstr>
      <vt:lpstr>Бизнес про власть</vt:lpstr>
      <vt:lpstr>Власть и бизнес: социальное понуждение и побуждение</vt:lpstr>
      <vt:lpstr>Власть можно понять…</vt:lpstr>
      <vt:lpstr>Бизнес можно понять…</vt:lpstr>
      <vt:lpstr>Социальная ответственность</vt:lpstr>
      <vt:lpstr>Бизнес бизнеса – это…</vt:lpstr>
      <vt:lpstr>Презентация PowerPoint</vt:lpstr>
      <vt:lpstr>Презентация PowerPoint</vt:lpstr>
      <vt:lpstr>Устойчивое развитие и социальная ответственность</vt:lpstr>
      <vt:lpstr>Презентация PowerPoint</vt:lpstr>
      <vt:lpstr>Кто относится к ключевым стейкхолдерам?</vt:lpstr>
      <vt:lpstr>Заинтересованные стороны</vt:lpstr>
      <vt:lpstr>Интересы - ожидания - потребность</vt:lpstr>
      <vt:lpstr>Различия интересов: компании</vt:lpstr>
      <vt:lpstr>Различия интересов: профсоюзы и гражданское общество</vt:lpstr>
      <vt:lpstr>Различия интересов: источники капитала</vt:lpstr>
      <vt:lpstr>Различия интересов: потребители </vt:lpstr>
      <vt:lpstr>Совмещение интересов стейкхолдеров</vt:lpstr>
      <vt:lpstr>Современное понимание корпоративной социальной ответственности. Краткий итог</vt:lpstr>
      <vt:lpstr>Регуляторы и инструменты социальной ответственности</vt:lpstr>
      <vt:lpstr>Международные регуляторы ответственной деловой практики</vt:lpstr>
      <vt:lpstr>Методические инструменты российской ответственной деловой практики</vt:lpstr>
      <vt:lpstr>Презентация PowerPoint</vt:lpstr>
      <vt:lpstr>Результаты: Продвижение и поддержка</vt:lpstr>
      <vt:lpstr>Презентация PowerPoint</vt:lpstr>
      <vt:lpstr>Социальная хартия российского бизнеса</vt:lpstr>
      <vt:lpstr>Социальная хартия российского бизнеса (2004 и 2007гг.)</vt:lpstr>
      <vt:lpstr>Базовые индикаторы результативности (2008г.)</vt:lpstr>
      <vt:lpstr>Презентация PowerPoint</vt:lpstr>
      <vt:lpstr>Презентация PowerPoint</vt:lpstr>
      <vt:lpstr>Презентация PowerPoint</vt:lpstr>
      <vt:lpstr>Презентация PowerPoint</vt:lpstr>
      <vt:lpstr>По дороге к социальным отчетам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Библиотека социальных программ</vt:lpstr>
      <vt:lpstr>Комплекс индексов – 2015г.</vt:lpstr>
      <vt:lpstr>Презентация PowerPoint</vt:lpstr>
    </vt:vector>
  </TitlesOfParts>
  <Company>РСПП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Власть и бизнес: "социальное принуждение" или партнерство</dc:title>
  <dc:creator>Прокопов</dc:creator>
  <cp:lastModifiedBy>Пользователь Windows</cp:lastModifiedBy>
  <cp:revision>86</cp:revision>
  <dcterms:created xsi:type="dcterms:W3CDTF">2004-03-25T13:10:28Z</dcterms:created>
  <dcterms:modified xsi:type="dcterms:W3CDTF">2019-12-04T09:18:07Z</dcterms:modified>
</cp:coreProperties>
</file>