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70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0288-6716-47A4-9430-40A9370A2DA5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0A665-2896-40C4-BA2E-7BEE388430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81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0288-6716-47A4-9430-40A9370A2DA5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0A665-2896-40C4-BA2E-7BEE388430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12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0288-6716-47A4-9430-40A9370A2DA5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0A665-2896-40C4-BA2E-7BEE388430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725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0288-6716-47A4-9430-40A9370A2DA5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0A665-2896-40C4-BA2E-7BEE388430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43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0288-6716-47A4-9430-40A9370A2DA5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0A665-2896-40C4-BA2E-7BEE388430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519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0288-6716-47A4-9430-40A9370A2DA5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0A665-2896-40C4-BA2E-7BEE388430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491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0288-6716-47A4-9430-40A9370A2DA5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0A665-2896-40C4-BA2E-7BEE388430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436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0288-6716-47A4-9430-40A9370A2DA5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0A665-2896-40C4-BA2E-7BEE388430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038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0288-6716-47A4-9430-40A9370A2DA5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0A665-2896-40C4-BA2E-7BEE388430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124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0288-6716-47A4-9430-40A9370A2DA5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0A665-2896-40C4-BA2E-7BEE388430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20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0288-6716-47A4-9430-40A9370A2DA5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0A665-2896-40C4-BA2E-7BEE388430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108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70288-6716-47A4-9430-40A9370A2DA5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0A665-2896-40C4-BA2E-7BEE388430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274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221088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«РОССИЙСКИЙ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ПРОРЫВ»: ВЫЗОВЫ И АЛЬТЕРНАТИВЫ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221088"/>
            <a:ext cx="9144000" cy="263691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ru-RU" b="1" dirty="0" smtClean="0"/>
              <a:t>д.э.н. </a:t>
            </a:r>
            <a:r>
              <a:rPr lang="ru-RU" b="1" dirty="0" err="1" smtClean="0"/>
              <a:t>Дискин</a:t>
            </a:r>
            <a:r>
              <a:rPr lang="ru-RU" b="1" dirty="0" smtClean="0"/>
              <a:t> И.Е</a:t>
            </a:r>
          </a:p>
          <a:p>
            <a:pPr>
              <a:lnSpc>
                <a:spcPct val="50000"/>
              </a:lnSpc>
            </a:pPr>
            <a:endParaRPr lang="ru-RU" dirty="0" smtClean="0"/>
          </a:p>
          <a:p>
            <a:pPr>
              <a:lnSpc>
                <a:spcPct val="50000"/>
              </a:lnSpc>
            </a:pPr>
            <a:r>
              <a:rPr lang="ru-RU" b="1" dirty="0"/>
              <a:t>Мастер-класс</a:t>
            </a:r>
            <a:r>
              <a:rPr lang="ru-RU" dirty="0"/>
              <a:t> </a:t>
            </a:r>
            <a:endParaRPr lang="ru-RU" dirty="0" smtClean="0"/>
          </a:p>
          <a:p>
            <a:pPr>
              <a:lnSpc>
                <a:spcPct val="50000"/>
              </a:lnSpc>
            </a:pPr>
            <a:r>
              <a:rPr lang="ru-RU" dirty="0" smtClean="0"/>
              <a:t>НИУ ВШЭ</a:t>
            </a:r>
            <a:endParaRPr lang="ru-RU" dirty="0" smtClean="0"/>
          </a:p>
          <a:p>
            <a:pPr>
              <a:lnSpc>
                <a:spcPct val="50000"/>
              </a:lnSpc>
            </a:pPr>
            <a:r>
              <a:rPr lang="ru-RU" sz="2600" dirty="0" smtClean="0"/>
              <a:t>Москва 11 </a:t>
            </a:r>
            <a:r>
              <a:rPr lang="ru-RU" sz="2600" dirty="0" smtClean="0"/>
              <a:t>декабря </a:t>
            </a:r>
            <a:r>
              <a:rPr lang="ru-RU" sz="2600" dirty="0" smtClean="0"/>
              <a:t>2019г</a:t>
            </a:r>
            <a:r>
              <a:rPr lang="ru-RU" sz="2600" dirty="0" smtClean="0"/>
              <a:t>.</a:t>
            </a:r>
            <a:endParaRPr lang="ru-RU" sz="2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6069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«Российский прорыв»: вызовы и альтернативы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453336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Консервативная модернизация: новый стандарт отношений власти и бизнеса.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 на «сервисное» государство – миф. Результат – декорация, заполненная коррупционными практиками.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Кемерово «перетягивание каната» между бизнесом (через мольбы Президенту) и «силовиками», поддерживаемыми общественным мнением, уже просто глупость. Перестать «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кошмарить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бизнес не означает  свободы «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кошмарить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потребителя и народ, в целом.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Государство должно стать «понимающим» и «справедливым» – ориентироваться на общественные интересы.  Императив – прессинг активного и ответственного гражданского общества.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бизнеса должны не только представлять интересы «доверителей», но и стать частью гражданского общества, учитывать общественные интересы, добиваться, чтобы «доверители» также их учитывали.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контроля должна быть дополнена реальным самоконтролем структур бизнеса (ровно как на Западе). СРО – не своекорыстные декорации, а системы эффективного горизонтального самоконтроля бизнеса. Без этого нет политических аргументов для «укорота силовиков».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9713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3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ru-RU" sz="2800" b="1" dirty="0"/>
              <a:t>«Российский прорыв»: вызовы и альтернативы</a:t>
            </a:r>
            <a:endParaRPr lang="ru-RU" sz="28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0" y="765175"/>
            <a:ext cx="4643438" cy="36036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algn="ctr">
              <a:defRPr/>
            </a:pPr>
            <a:r>
              <a:rPr lang="ru-RU" dirty="0" smtClean="0"/>
              <a:t>«Либеральная логика»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0" y="1125538"/>
            <a:ext cx="4572000" cy="5732462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ru-RU" dirty="0" smtClean="0"/>
              <a:t>Выбор «лучших образцов», решающих </a:t>
            </a:r>
            <a:r>
              <a:rPr lang="ru-RU" i="1" dirty="0" smtClean="0"/>
              <a:t>задачу</a:t>
            </a:r>
            <a:r>
              <a:rPr lang="ru-RU" dirty="0" smtClean="0"/>
              <a:t>;</a:t>
            </a:r>
          </a:p>
          <a:p>
            <a:pPr>
              <a:defRPr/>
            </a:pPr>
            <a:r>
              <a:rPr lang="ru-RU" dirty="0" smtClean="0"/>
              <a:t>Продвижение образца легальными средствами;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2800" dirty="0" smtClean="0"/>
              <a:t>РИСКИ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dirty="0" smtClean="0"/>
              <a:t>При значительных «зазорах» между нормами и социальными практиками:</a:t>
            </a:r>
          </a:p>
          <a:p>
            <a:pPr algn="just">
              <a:defRPr/>
            </a:pPr>
            <a:r>
              <a:rPr lang="ru-RU" dirty="0" smtClean="0"/>
              <a:t>рост коррупции;</a:t>
            </a:r>
          </a:p>
          <a:p>
            <a:pPr algn="just">
              <a:defRPr/>
            </a:pPr>
            <a:r>
              <a:rPr lang="ru-RU" dirty="0" smtClean="0"/>
              <a:t>невозможность адаптации «игроков», угроза кризисов;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2800" b="1" dirty="0" smtClean="0"/>
              <a:t>Высоки</a:t>
            </a:r>
            <a:r>
              <a:rPr lang="ru-RU" dirty="0" smtClean="0"/>
              <a:t>  </a:t>
            </a:r>
            <a:r>
              <a:rPr lang="ru-RU" sz="2800" b="1" dirty="0" smtClean="0"/>
              <a:t>риски кризисов и потрясений</a:t>
            </a:r>
            <a:endParaRPr lang="ru-RU" sz="2800" b="1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3438" y="765175"/>
            <a:ext cx="4500562" cy="36036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algn="ctr">
              <a:defRPr/>
            </a:pPr>
            <a:r>
              <a:rPr lang="ru-RU" dirty="0" smtClean="0"/>
              <a:t>«Консервативная логика»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572000" y="1125538"/>
            <a:ext cx="4572000" cy="5732462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ru-RU" dirty="0" smtClean="0"/>
              <a:t>Выбор образцов, решавших сходную </a:t>
            </a:r>
            <a:r>
              <a:rPr lang="ru-RU" i="1" dirty="0" smtClean="0"/>
              <a:t>проблему </a:t>
            </a:r>
            <a:r>
              <a:rPr lang="ru-RU" dirty="0" smtClean="0"/>
              <a:t>в сходных обстоятельствах;</a:t>
            </a:r>
          </a:p>
          <a:p>
            <a:pPr>
              <a:defRPr/>
            </a:pPr>
            <a:r>
              <a:rPr lang="ru-RU" dirty="0" smtClean="0"/>
              <a:t>Корректировка образца с учетом позиций «игроков»;</a:t>
            </a:r>
          </a:p>
          <a:p>
            <a:pPr>
              <a:defRPr/>
            </a:pPr>
            <a:r>
              <a:rPr lang="ru-RU" dirty="0" smtClean="0"/>
              <a:t>Поддержка институтов за счет партикулярных ценностей; </a:t>
            </a:r>
          </a:p>
          <a:p>
            <a:pPr>
              <a:defRPr/>
            </a:pPr>
            <a:r>
              <a:rPr lang="ru-RU" dirty="0" smtClean="0"/>
              <a:t>Мониторинг адаптации;</a:t>
            </a:r>
          </a:p>
          <a:p>
            <a:pPr>
              <a:defRPr/>
            </a:pPr>
            <a:r>
              <a:rPr lang="ru-RU" dirty="0" smtClean="0"/>
              <a:t>Корректировка института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ru-RU" sz="2800" dirty="0" smtClean="0"/>
              <a:t>РИСКИ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ru-RU" sz="2800" b="1" dirty="0" smtClean="0"/>
              <a:t>Ниже темпы при существенно меньших рисках и издержках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159072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«Российский прорыв»: вызовы и альтернативы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453336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нашем обществе далеко не в полной мере осознается:   «Российский прорыв» - императив общественного и государственного развития. Его успех или провал, будут, без преувеличения определять исторические судьбы нашей страны.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«Российский прорыв» - общее дело, которое не раз в нашей истории сплачивало и мобилизовало россиян на свершения, в возможность которых не верил никто, кроме нас самих.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успех требует нового качества институтов и нового качества управления – «понимающего государства». 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 успеха  - новое качество взаимодействия государство и общества: «взаимно ответственное партнерство».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Назрела селекция элит: критерий – адекватность задачам «российского прорыва».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ПОБЕДИМ!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713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«Российский прорыв»: вызовы и альтернативы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453336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СПАСИБО!!!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714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«Российский прорыв»: вызовы и альтернативы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453336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«Сверхзадача в чем заключается? Мы должны обеспечить такой рывок в развитии страны по всем перечисленным мной направлениям, придать такую динамику, чтобы после того как эти шесть лет будущие пройдут, даже если в жизни страны наступят какие-то сбои, чтобы Россия все равно шла вперед».</a:t>
            </a:r>
          </a:p>
          <a:p>
            <a:pPr marL="0" indent="0" algn="ctr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В.В. ПУТИН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2885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«Российский прорыв»: вызовы и альтернативы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453336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 marL="0" lvl="0" indent="0" algn="ctr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РОССИЯ:НОВЫЕ УГРОЗЫ И ВЫЗОВЫ .</a:t>
            </a:r>
          </a:p>
          <a:p>
            <a:pPr lvl="0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«Ловушка среднего уровня развития» - угрозы социальных потрясений: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роста  секторов-доноров бюджета;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новых драйверов роста;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новая модель экономики, ориентированная на повышение конкурентоспособности.</a:t>
            </a:r>
          </a:p>
          <a:p>
            <a:pPr lvl="0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«Новая технологическая волна»-угроза отсталости и утраты конкурентоспособности;</a:t>
            </a:r>
          </a:p>
          <a:p>
            <a:pPr lvl="0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Становление нового глобального порядка и гарантии самостоятельного развития. </a:t>
            </a:r>
          </a:p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 адекватных ответов – велика угроза национального упадка – «сброс» в «третий мир». </a:t>
            </a:r>
          </a:p>
          <a:p>
            <a:pPr marL="0" indent="0" algn="ctr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«Майские указы» – императив национально-государственного развития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896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«Российский прорыв»: вызовы и альтернативы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453336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algn="ctr">
              <a:buNone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«Институциональная реконструкция» – ключевое условие успеха «российского прорыва».</a:t>
            </a:r>
          </a:p>
          <a:p>
            <a:pPr algn="just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Будут институты, адекватные задачам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«прорыва»,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будут инвестиции и технологии;</a:t>
            </a:r>
          </a:p>
          <a:p>
            <a:pPr algn="just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Институты не продукт идеологизированного догматизма, а разумный компромисс между нормативными установками и практическими нуждами;</a:t>
            </a:r>
          </a:p>
          <a:p>
            <a:pPr algn="just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Институты -  продукт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социальной динамики: результат истории и общественного развития;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Реформы институтов ориентированы на решение ясно понимаемых проблем;</a:t>
            </a:r>
          </a:p>
          <a:p>
            <a:pPr algn="just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Заимствование образцов: решение сходных проблем в сходных условиях при апробации и адаптации.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896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«Российский прорыв»: вызовы и альтернативы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453336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ИНСТИТУТОВ – ГЛАВНЫЙ РИСК</a:t>
            </a:r>
          </a:p>
          <a:p>
            <a:pPr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Институты слабо адекватны реалиям: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норм – доктрины, не подтвержденные опытом;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Нормы слабо учитывают мотивы действующих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акторов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работе институтов нет учета специфики отечественного общества;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 государственного управления не сфокусирована на анализ результатов деятельности институтов;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программе «прорыва» нет задачи реформы институтов, повышения эффективности государственного управления: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 ориентации на проблемный подход: условие выбора целей. Программно-целевой подход: либо имитация либо просто блеф;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Плохо используются современные методы управления;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 ориентации на достижение конечных результатов.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Слаба персональная ответственность за результаты.</a:t>
            </a:r>
          </a:p>
          <a:p>
            <a:pPr marL="0" indent="0" algn="just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НУЖНА ИНСТИТУЦИОНАЛЬНАЯ РЕКОНСТРУКЦИЯ</a:t>
            </a:r>
          </a:p>
          <a:p>
            <a:pPr algn="just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210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«Российский прорыв»: вызовы и альтернативы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453336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ИННОВАЦИОННАЯ СИСТЕМА – ПРИМЕР ДИСФУНКЦИИ</a:t>
            </a:r>
          </a:p>
          <a:p>
            <a:pPr marL="0" indent="0" algn="ctr">
              <a:buNone/>
            </a:pPr>
            <a:r>
              <a:rPr lang="ru-RU" sz="45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Ключевая проблема: </a:t>
            </a:r>
          </a:p>
          <a:p>
            <a:pPr algn="just"/>
            <a:r>
              <a:rPr lang="ru-RU" sz="45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нет значимой корреляции между затратами на НИР и ОКР, с одной стороны и темпами экономического роста, с другой. Инновации не сказываются на темпах роста и конкурентоспособности страны.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45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Есть элементы инновационной системы: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45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Приличная фундаментальная наука;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45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Элементы качественного базового и прикладного образования;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45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Работают (хоть и по разному) институты развития;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45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Налицо значимые государственные и частные финансовые ресурсы;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45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«Оживает» производственная система.</a:t>
            </a:r>
          </a:p>
          <a:p>
            <a:pPr algn="just"/>
            <a:r>
              <a:rPr lang="ru-RU" sz="45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чем же дело</a:t>
            </a:r>
            <a:r>
              <a:rPr lang="en-US" sz="45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45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Слаба ориентация на конечные результаты. Нет понимания, что </a:t>
            </a:r>
            <a:r>
              <a:rPr lang="ru-RU" sz="4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инновации – либо продукт, оцененный рынком, либо вооружения, проверенное на поле боя</a:t>
            </a:r>
            <a:r>
              <a:rPr lang="ru-RU" sz="45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45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Общесистемные противоречия и барьеры, </a:t>
            </a:r>
            <a:r>
              <a:rPr lang="ru-RU" sz="4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межведомственный сепаратизм</a:t>
            </a:r>
            <a:r>
              <a:rPr lang="ru-RU" sz="45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«глушат» локальные инновационные импульсы.</a:t>
            </a:r>
          </a:p>
          <a:p>
            <a:pPr algn="just"/>
            <a:r>
              <a:rPr lang="ru-RU" sz="45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проблемы: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45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Все экономики мира, где инновации  - значимый драйвер роста создавали национальные инновационные системы.  Где-то поэтапно, решая конкретные проблемы развития (США), а где-то (в Корее, в Израиле и Сингапуре) как общесистемный проект.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45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Повышение эффективности НИС – интеграция, ориентация на конечные результаты.</a:t>
            </a:r>
          </a:p>
          <a:p>
            <a:pPr marL="0" indent="0" algn="ctr">
              <a:buNone/>
            </a:pPr>
            <a:r>
              <a:rPr lang="ru-RU" sz="45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НАС ЖЕ ЗАДАЧА ПОВЫШЕНИЯ ЭФФЕКТИВНОСТИ НИС - ОТСУТСТВУЕТ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0607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«Российский прорыв»: вызовы и альтернативы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453336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Прорыв – неизбежно высокая социальная динамика, значимые социально-политические риски: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новый этап социальной трансформации: растет влияние «групп ценностей», они хотят реализации своих целей «здесь и сейчас»;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формирование «групп ценностей» работает вся   система социализации (семья, школа, СМИ) - они  работают на «языке ценностей»;</a:t>
            </a:r>
          </a:p>
          <a:p>
            <a:pPr marL="0" indent="0" algn="just">
              <a:buNone/>
            </a:pPr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Итого: Социально-нравственное измерение развития будет во все большей мере определять отношение к власти</a:t>
            </a:r>
            <a:r>
              <a:rPr lang="en-US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Ослаблены механизмы осознания групповых и общественных интересов.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слабый (прежде всего, у молодежи) учет возможностей и последствий, «окон возможного» при выработке жизненных стратегий: «будьте реалистами, требуйте невозможного»;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Итого: налицо ценностные и нравственно-этические основания для атаки на действующие институты</a:t>
            </a:r>
          </a:p>
          <a:p>
            <a:pPr marL="0" indent="0" algn="ctr">
              <a:buNone/>
            </a:pP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Наше общество находится между Сциллой неизбежных значимых социальных изменений, связанных с успехом «российского прорыва», и Харизмой «кризиса ожиданий», действием «закона де </a:t>
            </a:r>
            <a:r>
              <a:rPr lang="ru-RU" sz="3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Токвиля</a:t>
            </a: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в результате срыва или даже замедления с реализацией целей «майских указов».</a:t>
            </a:r>
          </a:p>
          <a:p>
            <a:pPr marL="0" indent="0" algn="ctr">
              <a:buNone/>
            </a:pPr>
            <a:r>
              <a:rPr lang="ru-RU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Российское общество не может  игнорировать эти риски.</a:t>
            </a:r>
          </a:p>
          <a:p>
            <a:pPr marL="0" indent="0">
              <a:buNone/>
            </a:pPr>
            <a:endParaRPr lang="ru-RU" sz="5100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7287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«Российский прорыв»: вызовы и альтернативы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453336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ИСХОДНЫЙ ШАГ – ОБЩЕРОССИЙСКОЕ ЕДИНСТВО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Точка опоры нашего успешного развития – нравственный критерий, способный стать реальной нормой жизни общества. 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Нужен – комплекс норм и представлений, которые объединяет большинство россиян, вне зависимости от этнической, социальной и религиозной принадлежности, от идейно-политических ориентиров.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Российское единство – основа выработки: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представлений об общественных интересах;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действенного и непротиворечивого законодательства;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социальных институтов, опирающейся на реальный нравственный фундамент.</a:t>
            </a:r>
          </a:p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 общественной консолидации, о которой не раз говорил Президент – мало шансов на прорыв!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7138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«Российский прорыв»: вызовы и альтернативы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453336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 ПОНИМАЮЩЕЕ ГОСУДАРСТВО </a:t>
            </a:r>
          </a:p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(гипотеза компромисса)</a:t>
            </a:r>
          </a:p>
          <a:p>
            <a:pPr lvl="0" algn="just"/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социальной и хозяйственной жизни: не только экономика, но и учет оценок общества, более широких социальных  перспектив. Критерий - создание условий стабильного развития государства и общества;</a:t>
            </a:r>
          </a:p>
          <a:p>
            <a:pPr lvl="0" algn="just"/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Проведение преобразований: предварительная оценка всего их регулирующего воздействия, (включая сюда нравственно-этическую оценку). </a:t>
            </a:r>
          </a:p>
          <a:p>
            <a:pPr lvl="0" algn="just"/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Недопустимы: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«технократические» реформы, подрывающие социально-политический фундамент государства и общества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популизм, загоняющий внутрь сложные проблемы;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идеологический догматизм, игнорирующий реалии;</a:t>
            </a:r>
          </a:p>
          <a:p>
            <a:pPr lvl="0" algn="just"/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российского общества планах государства, субъектов хозяйственной жизни о последствиях реализации этих планов. Российское общество должно быть уверено, что государство слышит и готово откликаться на его чаяния. </a:t>
            </a:r>
          </a:p>
          <a:p>
            <a:pPr marL="0" lvl="0" indent="0" algn="ctr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проведения масштабных реформ: </a:t>
            </a:r>
          </a:p>
          <a:p>
            <a:pPr marL="0" lvl="0" indent="0" algn="ctr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сначала  убеди активных и ответственных, затем реформируй.</a:t>
            </a:r>
          </a:p>
          <a:p>
            <a:pPr marL="0" indent="0"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9625959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4124</TotalTime>
  <Words>1361</Words>
  <Application>Microsoft Office PowerPoint</Application>
  <PresentationFormat>Экран (4:3)</PresentationFormat>
  <Paragraphs>128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«РОССИЙСКИЙ ПРОРЫВ»: ВЫЗОВЫ И АЛЬТЕРНАТИВЫ</vt:lpstr>
      <vt:lpstr>«Российский прорыв»: вызовы и альтернативы</vt:lpstr>
      <vt:lpstr>«Российский прорыв»: вызовы и альтернативы</vt:lpstr>
      <vt:lpstr>«Российский прорыв»: вызовы и альтернативы</vt:lpstr>
      <vt:lpstr>«Российский прорыв»: вызовы и альтернативы</vt:lpstr>
      <vt:lpstr>«Российский прорыв»: вызовы и альтернативы</vt:lpstr>
      <vt:lpstr>«Российский прорыв»: вызовы и альтернативы</vt:lpstr>
      <vt:lpstr>«Российский прорыв»: вызовы и альтернативы</vt:lpstr>
      <vt:lpstr>«Российский прорыв»: вызовы и альтернативы</vt:lpstr>
      <vt:lpstr>«Российский прорыв»: вызовы и альтернативы</vt:lpstr>
      <vt:lpstr>«Российский прорыв»: вызовы и альтернативы</vt:lpstr>
      <vt:lpstr>«Российский прорыв»: вызовы и альтернативы</vt:lpstr>
      <vt:lpstr>«Российский прорыв»: вызовы и альтернативы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«РОССИЙСКИЙ ПРОРЫВ»: ВЫЗОВЫ И АЛЬТЕРНАТИВЫ</dc:title>
  <dc:creator>админ</dc:creator>
  <cp:lastModifiedBy>админ</cp:lastModifiedBy>
  <cp:revision>23</cp:revision>
  <dcterms:created xsi:type="dcterms:W3CDTF">2018-12-08T15:32:50Z</dcterms:created>
  <dcterms:modified xsi:type="dcterms:W3CDTF">2019-12-03T08:18:01Z</dcterms:modified>
</cp:coreProperties>
</file>