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68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12/21/2019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17528-11A0-48DF-B848-6EB964047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Экология: это следующее </a:t>
            </a:r>
            <a:r>
              <a:rPr lang="en-US" dirty="0"/>
              <a:t>Big Thing?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A3E11A-5950-4436-888A-AE720C125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627260" cy="164592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Антиконференция МИЭФ</a:t>
            </a:r>
          </a:p>
          <a:p>
            <a:endParaRPr lang="ru-RU" dirty="0"/>
          </a:p>
          <a:p>
            <a:pPr algn="r"/>
            <a:r>
              <a:rPr lang="ru-RU" dirty="0"/>
              <a:t>21 декабря 2019 года</a:t>
            </a:r>
          </a:p>
        </p:txBody>
      </p:sp>
    </p:spTree>
    <p:extLst>
      <p:ext uri="{BB962C8B-B14F-4D97-AF65-F5344CB8AC3E}">
        <p14:creationId xmlns:p14="http://schemas.microsoft.com/office/powerpoint/2010/main" val="47325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332AC-D331-4BA3-9AC4-2F0900A5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Ок, а если серьезно?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366448-DE8F-4A28-ABD4-DB0AEF0E6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3) </a:t>
            </a:r>
            <a:r>
              <a:rPr lang="ru-RU" b="1" dirty="0"/>
              <a:t>Сельское хозяйство</a:t>
            </a:r>
          </a:p>
          <a:p>
            <a:r>
              <a:rPr lang="ru-RU" dirty="0"/>
              <a:t>- как можно снизить влияние на экологию?</a:t>
            </a:r>
          </a:p>
          <a:p>
            <a:r>
              <a:rPr lang="ru-RU" dirty="0"/>
              <a:t>- изменение в потребностях отрасли и в технология выращивания («искусственная» мясная промышленность (</a:t>
            </a:r>
            <a:r>
              <a:rPr lang="en-US" dirty="0"/>
              <a:t>“</a:t>
            </a:r>
            <a:r>
              <a:rPr lang="ru-RU" dirty="0"/>
              <a:t>домашний</a:t>
            </a:r>
            <a:r>
              <a:rPr lang="en-US" dirty="0"/>
              <a:t>”</a:t>
            </a:r>
            <a:r>
              <a:rPr lang="ru-RU" dirty="0"/>
              <a:t> </a:t>
            </a:r>
            <a:r>
              <a:rPr lang="en-US" dirty="0"/>
              <a:t>Green burger </a:t>
            </a:r>
            <a:r>
              <a:rPr lang="ru-RU" dirty="0"/>
              <a:t>за 50-100</a:t>
            </a:r>
            <a:r>
              <a:rPr lang="en-US" dirty="0"/>
              <a:t>$)</a:t>
            </a:r>
            <a:r>
              <a:rPr lang="ru-RU" dirty="0"/>
              <a:t>, новые потребности в растениеводстве: более экологичные агрокультуры и новые агрокультуры для энергетической отрасли, снижение выбросов, снижение потребности в земельных и водных ресурсов, снижение поголовья в мясной промышленности и снижение размеров пастбищ, снижение необходимости утилизации ресурсов, и пр.)? </a:t>
            </a:r>
          </a:p>
          <a:p>
            <a:r>
              <a:rPr lang="ru-RU" dirty="0"/>
              <a:t>- что будет со смежными отраслями (машиностроение, энергетическая отрасль, химическая и нефтехимическая промышленность, мусоропереработка и пр.)?</a:t>
            </a:r>
          </a:p>
          <a:p>
            <a:r>
              <a:rPr lang="ru-RU" dirty="0"/>
              <a:t>- какие вызовы для работников?</a:t>
            </a:r>
          </a:p>
          <a:p>
            <a:r>
              <a:rPr lang="ru-RU" dirty="0"/>
              <a:t>- какие вызовы для инвесторов?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21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773E9-6D3D-400E-83B7-088E1BB9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302697" cy="1658198"/>
          </a:xfrm>
        </p:spPr>
        <p:txBody>
          <a:bodyPr/>
          <a:lstStyle/>
          <a:p>
            <a:r>
              <a:rPr lang="ru-RU" dirty="0"/>
              <a:t>Но ведь можно и продолжить,               не правда ли?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1332C-1969-4C72-A0E8-A435BFE17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5) Нефтехимическая и химическая промышленность?</a:t>
            </a:r>
          </a:p>
          <a:p>
            <a:endParaRPr lang="ru-RU" b="1" dirty="0"/>
          </a:p>
          <a:p>
            <a:r>
              <a:rPr lang="ru-RU" b="1" dirty="0"/>
              <a:t>6) Цементная промышленность? </a:t>
            </a:r>
          </a:p>
          <a:p>
            <a:endParaRPr lang="ru-RU" b="1" dirty="0"/>
          </a:p>
          <a:p>
            <a:r>
              <a:rPr lang="ru-RU" b="1" dirty="0"/>
              <a:t>7) Строительство?</a:t>
            </a:r>
          </a:p>
          <a:p>
            <a:endParaRPr lang="ru-RU" b="1" dirty="0"/>
          </a:p>
          <a:p>
            <a:r>
              <a:rPr lang="ru-RU" b="1" dirty="0"/>
              <a:t>8) Горнодобывающая отрасль и металлургия? </a:t>
            </a:r>
          </a:p>
          <a:p>
            <a:endParaRPr lang="ru-RU" b="1" dirty="0"/>
          </a:p>
          <a:p>
            <a:r>
              <a:rPr lang="ru-RU" b="1" dirty="0"/>
              <a:t>9 - …)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72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18409-13A2-469B-BF64-C5B9211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 и</a:t>
            </a:r>
            <a:r>
              <a:rPr lang="en-US" dirty="0"/>
              <a:t> </a:t>
            </a:r>
            <a:r>
              <a:rPr lang="ru-RU" dirty="0"/>
              <a:t>что? 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C79D9EB-41B9-4B81-814E-B7286ADEA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История-пример </a:t>
            </a:r>
            <a:r>
              <a:rPr lang="en-US" dirty="0"/>
              <a:t>disruptive technology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Как автомобилестроение изменили отрасль по коневодству и распространению лошадей на планете, а также повлияла на  смежные отрасли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801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18409-13A2-469B-BF64-C5B9211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Каков был эффект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852DF-62F3-4F0F-B938-279C1F515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960164"/>
            <a:ext cx="10753725" cy="37661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В начале 20 века лошади являлись единственной силой прогресса и применялись практически везде – не только в транспорте и сельском хозяйстве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Использование лошадей было наиболее экономичным решением, лошади являлись самой дешевой рабочей силой на тот момент.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Поголовье лошадей (без учета ослов и других животных):</a:t>
            </a:r>
          </a:p>
          <a:p>
            <a:pPr marL="0" indent="0">
              <a:buNone/>
            </a:pPr>
            <a:r>
              <a:rPr lang="ru-RU" dirty="0"/>
              <a:t>Россия: 1916 – 38 млн голов, 2007 -1,3 млн голов, </a:t>
            </a:r>
          </a:p>
          <a:p>
            <a:pPr marL="0" indent="0">
              <a:buNone/>
            </a:pPr>
            <a:r>
              <a:rPr lang="ru-RU" dirty="0"/>
              <a:t>США : 1900 – 22 млн голов, 1915 – 26,5 млн голов, 2007 – 4 млн голов.</a:t>
            </a:r>
          </a:p>
          <a:p>
            <a:pPr marL="0" indent="0">
              <a:buNone/>
            </a:pPr>
            <a:r>
              <a:rPr lang="ru-RU" dirty="0"/>
              <a:t>Весь мир: 1998 – 61 млн голов.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Огромное влияние на смежные отрасли (растениеводство, различные отрасли сельского хозяйства, машиностроение, спрос на конюхов, кучеров, кузнецов, ветеринаров, переквалификация людей, требования к дорожному строительству, требования к жилому строительству)</a:t>
            </a:r>
          </a:p>
        </p:txBody>
      </p:sp>
    </p:spTree>
    <p:extLst>
      <p:ext uri="{BB962C8B-B14F-4D97-AF65-F5344CB8AC3E}">
        <p14:creationId xmlns:p14="http://schemas.microsoft.com/office/powerpoint/2010/main" val="187736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18409-13A2-469B-BF64-C5B9211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Экологическая проблема 19 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852DF-62F3-4F0F-B938-279C1F515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5179020" cy="424947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До изобретения двигателя внутреннего сгорания основной экологической проблемой городов была утилизация продуктов жизнедеятельности лошадей.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Кроме вопроса утилизации остро стоял вопрос антисанитарии – это способствовало распространению популяции насекомых и грызунов, а также загрязнению водных ресурсов.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Порядка 70-90% смертей так или иначе было связано с текущим состоянием дел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 крупных городах конца XIX века, таких как Лондон, Париж или Нью-Йорк только в сфере транспорта было занято от 200 до 500 тыс. лошадей.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Проблема очистки улиц и антисанитарии была решена лишь с заменой лошадей автомобилями в первом десятилетии XX века.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внешний, фотография, старый, поезд&#10;&#10;Автоматически созданное описание">
            <a:extLst>
              <a:ext uri="{FF2B5EF4-FFF2-40B4-BE49-F238E27FC236}">
                <a16:creationId xmlns:a16="http://schemas.microsoft.com/office/drawing/2014/main" id="{FB9CC84B-9118-481A-B68C-FFD97323B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892" y="1804284"/>
            <a:ext cx="4659923" cy="445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23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18409-13A2-469B-BF64-C5B9211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852DF-62F3-4F0F-B938-279C1F51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Жизнь продолжается и мы приспосабливаемся!</a:t>
            </a:r>
          </a:p>
        </p:txBody>
      </p:sp>
      <p:pic>
        <p:nvPicPr>
          <p:cNvPr id="5" name="Рисунок 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4613E502-64A5-4771-9972-52DEB0C26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845" y="2426676"/>
            <a:ext cx="9917723" cy="35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2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грета тунберг">
            <a:extLst>
              <a:ext uri="{FF2B5EF4-FFF2-40B4-BE49-F238E27FC236}">
                <a16:creationId xmlns:a16="http://schemas.microsoft.com/office/drawing/2014/main" id="{49006415-FE0E-4E7F-ACD4-7B17CC6FC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1352550"/>
            <a:ext cx="798195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91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здание, вода, лодка, стол&#10;&#10;Автоматически созданное описание">
            <a:extLst>
              <a:ext uri="{FF2B5EF4-FFF2-40B4-BE49-F238E27FC236}">
                <a16:creationId xmlns:a16="http://schemas.microsoft.com/office/drawing/2014/main" id="{48816162-831A-4BA4-BBF2-3F45E0943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46922"/>
            <a:ext cx="8706677" cy="482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0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автомобиль, дорога, внешний, транспорт&#10;&#10;Автоматически созданное описание">
            <a:extLst>
              <a:ext uri="{FF2B5EF4-FFF2-40B4-BE49-F238E27FC236}">
                <a16:creationId xmlns:a16="http://schemas.microsoft.com/office/drawing/2014/main" id="{53F001E0-D750-45E0-8558-3CFF1E1A6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48" y="1364974"/>
            <a:ext cx="7938052" cy="459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9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11AA-D72A-4205-98FC-29292E48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в чем проблема?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2711C6-442F-4F91-92A3-4347A4CF5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загрязнение Атмосферы</a:t>
            </a:r>
          </a:p>
          <a:p>
            <a:r>
              <a:rPr lang="ru-RU" dirty="0"/>
              <a:t>2) загрязнение Мирового океана и водных ресурсов</a:t>
            </a:r>
          </a:p>
          <a:p>
            <a:r>
              <a:rPr lang="ru-RU" dirty="0"/>
              <a:t>3) утилизация твердых отходов	</a:t>
            </a:r>
          </a:p>
          <a:p>
            <a:r>
              <a:rPr lang="ru-RU" dirty="0"/>
              <a:t>4) уменьшение территории лесов</a:t>
            </a:r>
          </a:p>
          <a:p>
            <a:r>
              <a:rPr lang="ru-RU" dirty="0"/>
              <a:t>5) опустынивание</a:t>
            </a:r>
          </a:p>
          <a:p>
            <a:r>
              <a:rPr lang="ru-RU" dirty="0"/>
              <a:t>6) экстенсивное рыболовство</a:t>
            </a:r>
            <a:r>
              <a:rPr lang="en-US" dirty="0"/>
              <a:t>/</a:t>
            </a:r>
            <a:r>
              <a:rPr lang="ru-RU" dirty="0"/>
              <a:t>экстенсивная добыча биоресурсов </a:t>
            </a:r>
          </a:p>
        </p:txBody>
      </p:sp>
    </p:spTree>
    <p:extLst>
      <p:ext uri="{BB962C8B-B14F-4D97-AF65-F5344CB8AC3E}">
        <p14:creationId xmlns:p14="http://schemas.microsoft.com/office/powerpoint/2010/main" val="252836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09EF4-93E4-49CF-9381-792D18B8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это проблема?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2B5EB0-CE84-4B84-B104-E6E36F67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Ну… вообще-то, да!</a:t>
            </a:r>
          </a:p>
        </p:txBody>
      </p:sp>
    </p:spTree>
    <p:extLst>
      <p:ext uri="{BB962C8B-B14F-4D97-AF65-F5344CB8AC3E}">
        <p14:creationId xmlns:p14="http://schemas.microsoft.com/office/powerpoint/2010/main" val="158962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DE3EA-E330-42BC-AFB1-E46CF9614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Ок, и что дальше?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46FDE-2436-4E68-8A33-A99E79FE7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893194"/>
            <a:ext cx="10753725" cy="388467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1) </a:t>
            </a:r>
            <a:r>
              <a:rPr lang="ru-RU" b="1" dirty="0"/>
              <a:t>Глобальная задача ООН </a:t>
            </a:r>
            <a:r>
              <a:rPr lang="ru-RU" dirty="0"/>
              <a:t>(экоповестка политики ЕС, международные конфликты, изменение геополитической политики)</a:t>
            </a:r>
          </a:p>
          <a:p>
            <a:r>
              <a:rPr lang="ru-RU" dirty="0"/>
              <a:t>2) </a:t>
            </a:r>
            <a:r>
              <a:rPr lang="ru-RU" b="1" dirty="0"/>
              <a:t>Киотский Протокол и Парижский Протокол и выработка новых мер государственного регулирования </a:t>
            </a:r>
            <a:r>
              <a:rPr lang="ru-RU" dirty="0"/>
              <a:t>(</a:t>
            </a:r>
            <a:r>
              <a:rPr lang="en-US" dirty="0"/>
              <a:t>carbon emission trading</a:t>
            </a:r>
            <a:r>
              <a:rPr lang="ru-RU" dirty="0"/>
              <a:t>, аудит экологических инициатив, экологический лоббизм, поиск новых технологий</a:t>
            </a:r>
            <a:r>
              <a:rPr lang="en-US" dirty="0"/>
              <a:t>) </a:t>
            </a:r>
            <a:endParaRPr lang="ru-RU" dirty="0"/>
          </a:p>
          <a:p>
            <a:r>
              <a:rPr lang="ru-RU" dirty="0"/>
              <a:t>3) </a:t>
            </a:r>
            <a:r>
              <a:rPr lang="ru-RU" b="1" dirty="0"/>
              <a:t>Инициативы ЕС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ru-RU" dirty="0"/>
              <a:t>ограничение энергетической отрасли, экосертификация продукции, новые стимулы развития для ряда стран и регионов) </a:t>
            </a:r>
          </a:p>
          <a:p>
            <a:r>
              <a:rPr lang="ru-RU" dirty="0"/>
              <a:t>4) </a:t>
            </a:r>
            <a:r>
              <a:rPr lang="ru-RU" b="1" dirty="0"/>
              <a:t>Сертификация </a:t>
            </a:r>
            <a:r>
              <a:rPr lang="en-US" b="1" dirty="0"/>
              <a:t>ESG</a:t>
            </a:r>
            <a:r>
              <a:rPr lang="ru-RU" b="1" dirty="0"/>
              <a:t> </a:t>
            </a:r>
            <a:r>
              <a:rPr lang="ru-RU" dirty="0"/>
              <a:t>(экологические инвесторы, ограничение на финансирование неэкологических проектов, банкротство в ряде отраслей, давление на нормативную базу банков) </a:t>
            </a:r>
            <a:endParaRPr lang="en-US" dirty="0"/>
          </a:p>
          <a:p>
            <a:r>
              <a:rPr lang="ru-RU" dirty="0"/>
              <a:t>5) </a:t>
            </a:r>
            <a:r>
              <a:rPr lang="en-US" b="1" dirty="0"/>
              <a:t>Green bonds</a:t>
            </a:r>
            <a:r>
              <a:rPr lang="ru-RU" b="1" dirty="0"/>
              <a:t> и </a:t>
            </a:r>
            <a:r>
              <a:rPr lang="en-US" b="1" dirty="0"/>
              <a:t>Green finance </a:t>
            </a:r>
            <a:r>
              <a:rPr lang="ru-RU" dirty="0"/>
              <a:t>(новый класс инвесторов, промышленная экспертиза и сертификация, разработка новых инструментов регулирования и субсидирования) </a:t>
            </a:r>
            <a:endParaRPr lang="en-US" dirty="0"/>
          </a:p>
          <a:p>
            <a:r>
              <a:rPr lang="en-US" dirty="0"/>
              <a:t>6) </a:t>
            </a:r>
            <a:r>
              <a:rPr lang="ru-RU" b="1" dirty="0"/>
              <a:t>Эко-инвесторы</a:t>
            </a:r>
            <a:r>
              <a:rPr lang="ru-RU" dirty="0"/>
              <a:t> (формирование бизнес-культуры, формирование новых принципов инвестирования, </a:t>
            </a:r>
          </a:p>
          <a:p>
            <a:r>
              <a:rPr lang="ru-RU" dirty="0"/>
              <a:t>7) </a:t>
            </a:r>
            <a:r>
              <a:rPr lang="en-US" dirty="0"/>
              <a:t>… </a:t>
            </a:r>
            <a:r>
              <a:rPr lang="ru-RU" b="1" dirty="0"/>
              <a:t>«Мусорная» реформа в России</a:t>
            </a:r>
            <a:r>
              <a:rPr lang="ru-RU" dirty="0"/>
              <a:t> (</a:t>
            </a:r>
            <a:r>
              <a:rPr lang="en-US" dirty="0"/>
              <a:t>vs </a:t>
            </a:r>
            <a:r>
              <a:rPr lang="ru-RU" dirty="0"/>
              <a:t>переработка мусора в других странах (Япония, Дания, Австрия,…))</a:t>
            </a:r>
          </a:p>
          <a:p>
            <a:r>
              <a:rPr lang="ru-RU" dirty="0"/>
              <a:t>8) или это </a:t>
            </a:r>
            <a:r>
              <a:rPr lang="ru-RU" b="1" dirty="0"/>
              <a:t>хайп</a:t>
            </a:r>
            <a:r>
              <a:rPr lang="ru-RU" dirty="0"/>
              <a:t>??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02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332AC-D331-4BA3-9AC4-2F0900A5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Ок, а если серьезно?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366448-DE8F-4A28-ABD4-DB0AEF0E6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1) </a:t>
            </a:r>
            <a:r>
              <a:rPr lang="ru-RU" b="1" dirty="0"/>
              <a:t>Энергетическая отрасль </a:t>
            </a:r>
          </a:p>
          <a:p>
            <a:r>
              <a:rPr lang="ru-RU" dirty="0"/>
              <a:t>- что будет с существующим уровнем потребления углеводородов?</a:t>
            </a:r>
          </a:p>
          <a:p>
            <a:r>
              <a:rPr lang="ru-RU" dirty="0"/>
              <a:t>- какие есть альтернативные источники?</a:t>
            </a:r>
          </a:p>
          <a:p>
            <a:r>
              <a:rPr lang="ru-RU" dirty="0"/>
              <a:t>- наличие возможной инфраструктуры?</a:t>
            </a:r>
          </a:p>
          <a:p>
            <a:r>
              <a:rPr lang="ru-RU" dirty="0"/>
              <a:t>- формирование нового расклада сил на энергетическом рынке за счет альтернативных (новых) источников и за счет технологий</a:t>
            </a:r>
          </a:p>
          <a:p>
            <a:r>
              <a:rPr lang="ru-RU" dirty="0"/>
              <a:t>- что будет со смежными отраслями (</a:t>
            </a:r>
            <a:r>
              <a:rPr lang="ru-RU" dirty="0" err="1"/>
              <a:t>жд</a:t>
            </a:r>
            <a:r>
              <a:rPr lang="ru-RU" dirty="0"/>
              <a:t> перевозки, перевалка грузов и стивидоры, транспортное машиностроение, разведка запасов, судостроение, хранение и передача энергии, редкоземельные металлы, автомобилестроение и машиностроение)? </a:t>
            </a:r>
          </a:p>
          <a:p>
            <a:r>
              <a:rPr lang="ru-RU" dirty="0"/>
              <a:t>- какие вызовы для работников?    </a:t>
            </a:r>
          </a:p>
          <a:p>
            <a:r>
              <a:rPr lang="ru-RU" dirty="0"/>
              <a:t>- какие вызовы для инвесторов? </a:t>
            </a:r>
          </a:p>
        </p:txBody>
      </p:sp>
    </p:spTree>
    <p:extLst>
      <p:ext uri="{BB962C8B-B14F-4D97-AF65-F5344CB8AC3E}">
        <p14:creationId xmlns:p14="http://schemas.microsoft.com/office/powerpoint/2010/main" val="128367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332AC-D331-4BA3-9AC4-2F0900A5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Ок, а если серьезно?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366448-DE8F-4A28-ABD4-DB0AEF0E6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2) </a:t>
            </a:r>
            <a:r>
              <a:rPr lang="ru-RU" b="1" dirty="0"/>
              <a:t>Машиностроение</a:t>
            </a:r>
          </a:p>
          <a:p>
            <a:r>
              <a:rPr lang="ru-RU" dirty="0"/>
              <a:t>- введение новых технологий и новых стандартов</a:t>
            </a:r>
            <a:r>
              <a:rPr lang="en-US" dirty="0"/>
              <a:t> (</a:t>
            </a:r>
            <a:r>
              <a:rPr lang="ru-RU" dirty="0"/>
              <a:t>например, фильтры в бытовых и промышленных кондиционерах – более чем 2 млрд кондиционеров в мире!!!)</a:t>
            </a:r>
          </a:p>
          <a:p>
            <a:r>
              <a:rPr lang="ru-RU" dirty="0"/>
              <a:t>- революция в потребностях отрасли (транспортное машиностроение, автомобилестроение и машиностроение)</a:t>
            </a:r>
          </a:p>
          <a:p>
            <a:r>
              <a:rPr lang="ru-RU" dirty="0"/>
              <a:t>- что будет со смежными отраслями (станкостроение, машиностроение, металлообработка, нефтехимическая промышленность и пр.)?</a:t>
            </a:r>
          </a:p>
          <a:p>
            <a:r>
              <a:rPr lang="ru-RU" dirty="0"/>
              <a:t>- какие вызовы для работников?</a:t>
            </a:r>
          </a:p>
          <a:p>
            <a:r>
              <a:rPr lang="ru-RU" dirty="0"/>
              <a:t>- какие вызовы для инвесторов?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963075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322</TotalTime>
  <Words>820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Wingdings</vt:lpstr>
      <vt:lpstr>Метрополия</vt:lpstr>
      <vt:lpstr>Экология: это следующее Big Thing?</vt:lpstr>
      <vt:lpstr>Презентация PowerPoint</vt:lpstr>
      <vt:lpstr>Презентация PowerPoint</vt:lpstr>
      <vt:lpstr>Презентация PowerPoint</vt:lpstr>
      <vt:lpstr>А в чем проблема?</vt:lpstr>
      <vt:lpstr>А это проблема? </vt:lpstr>
      <vt:lpstr>Ок, и что дальше?</vt:lpstr>
      <vt:lpstr>Ок, а если серьезно?</vt:lpstr>
      <vt:lpstr>Ок, а если серьезно?</vt:lpstr>
      <vt:lpstr>Ок, а если серьезно?</vt:lpstr>
      <vt:lpstr>Но ведь можно и продолжить,               не правда ли?</vt:lpstr>
      <vt:lpstr>Ну и что?  </vt:lpstr>
      <vt:lpstr>Каков был эффект</vt:lpstr>
      <vt:lpstr>Экологическая проблема 19 века</vt:lpstr>
      <vt:lpstr>Главное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Экология: это следующее Big Thing?</dc:title>
  <dc:creator>Василий Сторожук</dc:creator>
  <cp:lastModifiedBy>Василий Сторожук</cp:lastModifiedBy>
  <cp:revision>17</cp:revision>
  <cp:lastPrinted>2019-12-21T05:58:23Z</cp:lastPrinted>
  <dcterms:created xsi:type="dcterms:W3CDTF">2019-12-13T00:42:26Z</dcterms:created>
  <dcterms:modified xsi:type="dcterms:W3CDTF">2019-12-21T07:48:38Z</dcterms:modified>
</cp:coreProperties>
</file>