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93" r:id="rId4"/>
    <p:sldId id="292" r:id="rId5"/>
    <p:sldId id="291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9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7975" autoAdjust="0"/>
  </p:normalViewPr>
  <p:slideViewPr>
    <p:cSldViewPr showGuides="1">
      <p:cViewPr varScale="1">
        <p:scale>
          <a:sx n="90" d="100"/>
          <a:sy n="90" d="100"/>
        </p:scale>
        <p:origin x="22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96DE-D0DD-4088-AF30-09A61976B232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F92F2-746F-4024-AE20-89FE2606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5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Объяснение переменных в строках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Счета роста: 1 = 6+8+9+12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Интерпретация</a:t>
            </a:r>
            <a:endParaRPr lang="ru-RU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Данные позволяют отделить факторы от производительности (см. табл. </a:t>
            </a:r>
            <a:r>
              <a:rPr lang="ru-RU" baseline="0" dirty="0" err="1" smtClean="0"/>
              <a:t>Родрика</a:t>
            </a:r>
            <a:r>
              <a:rPr lang="ru-RU" baseline="0" dirty="0" smtClean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Обязательно сказать: это приближение АГРЕГИРОВАННОЙ ПРОИЗВОДСТВЕННОЙ ФУНКЦИИ (будем говорить дальше).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Указать</a:t>
            </a:r>
            <a:r>
              <a:rPr lang="ru-RU" baseline="0" dirty="0" smtClean="0"/>
              <a:t> на то, что счета роста не привязаны к производственной функции </a:t>
            </a:r>
            <a:r>
              <a:rPr lang="ru-RU" baseline="0" dirty="0" err="1" smtClean="0"/>
              <a:t>Кобба</a:t>
            </a:r>
            <a:r>
              <a:rPr lang="ru-RU" baseline="0" dirty="0" smtClean="0"/>
              <a:t>-Дугласа (далее будем с этим разбираться)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aseline="0" dirty="0" smtClean="0"/>
              <a:t>Роль логарифмов (проблема приближений к реальным темпам роста и необходимость строго выполнения «сумм»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Указать</a:t>
            </a:r>
            <a:r>
              <a:rPr lang="ru-RU" baseline="0" dirty="0" smtClean="0"/>
              <a:t> на то, что счета роста не привязаны к производственной функции </a:t>
            </a:r>
            <a:r>
              <a:rPr lang="ru-RU" baseline="0" dirty="0" err="1" smtClean="0"/>
              <a:t>Кобба</a:t>
            </a:r>
            <a:r>
              <a:rPr lang="ru-RU" baseline="0" dirty="0" smtClean="0"/>
              <a:t>-Дугласа (далее будем с этим разбираться)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aseline="0" dirty="0" smtClean="0"/>
              <a:t>Важно, что недопустимы интерпретации результатов, противоречащие теоретическим предпосылкам декомпозиции. Типичная ошибка – это «опускание» условия равновесия на рынке факторов производства.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АПФ: доярка и брокер работают по</a:t>
            </a:r>
            <a:r>
              <a:rPr lang="ru-RU" baseline="0" dirty="0" smtClean="0"/>
              <a:t> одной технологии; взаимозаменяемы; в равновесии должны получать одинаковую зарплату. Цены на молоко и брокерские услуги также не должны отличаться.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200" dirty="0" smtClean="0">
                <a:latin typeface="Cambria" panose="02040503050406030204" pitchFamily="18" charset="0"/>
              </a:rPr>
              <a:t>Labor productivity growth decomposition (p.p.)</a:t>
            </a:r>
            <a:br>
              <a:rPr lang="en-US" sz="1200" dirty="0" smtClean="0">
                <a:latin typeface="Cambria" panose="02040503050406030204" pitchFamily="18" charset="0"/>
              </a:rPr>
            </a:br>
            <a:r>
              <a:rPr lang="en-US" sz="1200" dirty="0" smtClean="0">
                <a:latin typeface="Cambria" panose="02040503050406030204" pitchFamily="18" charset="0"/>
              </a:rPr>
              <a:t>2007-2014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4B2-EBA7-4534-82CD-4A5DF952BAF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30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Выявление источников роста – это выявление экономических</a:t>
            </a:r>
            <a:r>
              <a:rPr lang="ru-RU" baseline="0" dirty="0" smtClean="0"/>
              <a:t> механизмов, связывающих экзогенные (первичные) источники и доход.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Исчерпывающий ответ на вопрос об источниках роста должен содержать </a:t>
            </a:r>
            <a:r>
              <a:rPr lang="ru-RU" i="1" baseline="0" dirty="0" smtClean="0"/>
              <a:t>механизмы</a:t>
            </a:r>
            <a:r>
              <a:rPr lang="ru-RU" baseline="0" dirty="0" smtClean="0"/>
              <a:t>, а не ограничиваться перечислением </a:t>
            </a:r>
            <a:r>
              <a:rPr lang="ru-RU" i="1" baseline="0" dirty="0" smtClean="0"/>
              <a:t>факторов роста</a:t>
            </a:r>
            <a:r>
              <a:rPr lang="ru-RU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Пример: прямые иностранные инвестиции вызваны разными причинами (а) стремлением получить более высокую отдачу на капитал; (б) определённым уровнем институтов. Они влияют на разные промежуточные источники – (1) запас основного капитала; (2) уровень технологического развития. Механизмы – а1, б2, б1 – и т.д.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i="1" baseline="0" dirty="0" smtClean="0"/>
              <a:t>Первым</a:t>
            </a:r>
            <a:r>
              <a:rPr lang="ru-RU" baseline="0" dirty="0" smtClean="0"/>
              <a:t> шагом на пути к анализу механизмов является разделение темпов прироста (уровня) выпуска на вклады факторов производства. Такое разделение называется счетами экономического роста (развития).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Производительность здесь – СФП (ОПРЕДЕЛЕНИЕ)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Пример</a:t>
            </a:r>
            <a:r>
              <a:rPr lang="ru-RU" baseline="0" dirty="0" smtClean="0"/>
              <a:t> счетов роста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Введение переменных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Счета роста – декомпозиция по вкладам факторов и СФП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Страны одинаковы по вкладам факторов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Страны отличаются по роли СФП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Решили задачу разделения вкладов факторов и производительности (таблица </a:t>
            </a:r>
            <a:r>
              <a:rPr lang="ru-RU" baseline="0" dirty="0" err="1" smtClean="0"/>
              <a:t>Родрика</a:t>
            </a:r>
            <a:r>
              <a:rPr lang="ru-RU" baseline="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Как считали – будет до конца понятно чуть дальше, когда введём теорию.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Счета роста – декомпозиция по вкладам факторов и СФП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Страны одинаковы по вкладам факторов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Страны отличаются по роли СФП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Решили задачу разделения вкладов факторов и производительности (таблица </a:t>
            </a:r>
            <a:r>
              <a:rPr lang="ru-RU" baseline="0" dirty="0" err="1" smtClean="0"/>
              <a:t>Родрика</a:t>
            </a:r>
            <a:r>
              <a:rPr lang="ru-RU" baseline="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Как считали – будет до конца понятно чуть дальше, когда введём элементы теории.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Объяснить</a:t>
            </a:r>
            <a:r>
              <a:rPr lang="ru-RU" baseline="0" dirty="0" smtClean="0"/>
              <a:t> – значит выявить механизмы роста.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В этом смысле,</a:t>
            </a:r>
            <a:r>
              <a:rPr lang="ru-RU" baseline="0" dirty="0" smtClean="0"/>
              <a:t> счета роста </a:t>
            </a:r>
            <a:r>
              <a:rPr lang="ru-RU" dirty="0" smtClean="0"/>
              <a:t>не объясняют рост. Но они </a:t>
            </a:r>
            <a:r>
              <a:rPr lang="ru-RU" baseline="0" dirty="0" smtClean="0"/>
              <a:t>необходимым компонентом для объяснения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Без их использования влияние первичного фактора производства на капитал может быть смешано с влиянием на производительность (ПИИ).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Неверная причинно-следственная связь ведёт к неверным выводам в экономической политике.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(Если ПИИ обеспечивают рост через рост капитала, заместим ПИИ государственными инвестициями без ущерба. Если же на самом деле ПИИ влияют на технологии, то такое замещение даст отрицательный результат).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Объяснить</a:t>
            </a:r>
            <a:r>
              <a:rPr lang="ru-RU" baseline="0" dirty="0" smtClean="0"/>
              <a:t> – значит выявить механизмы роста.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В этом смысле,</a:t>
            </a:r>
            <a:r>
              <a:rPr lang="ru-RU" baseline="0" dirty="0" smtClean="0"/>
              <a:t> счета роста </a:t>
            </a:r>
            <a:r>
              <a:rPr lang="ru-RU" dirty="0" smtClean="0"/>
              <a:t>не объясняют рост. Но они </a:t>
            </a:r>
            <a:r>
              <a:rPr lang="ru-RU" baseline="0" dirty="0" smtClean="0"/>
              <a:t>необходимым компонентом для объяснения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Без их использования влияние первичного фактора производства на капитал может быть смешано с влиянием на производительность (ПИИ).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Неверная причинно-следственная связь ведёт к неверным выводам в экономической политике.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(Если ПИИ обеспечивают рост через рост капитала, заместим ПИИ государственными инвестициями без ущерба. Если же на самом деле ПИИ влияют на технологии, то такое замещение даст отрицательный результат).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92F2-746F-4024-AE20-89FE260699B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6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7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5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8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52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4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5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3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5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8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4BE7-3B06-448A-8B81-E1A3D5D1AFE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EBC0-4CF8-4ACB-B148-6EE709B10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4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ference-board.org/data/economydatabase/index.cfm?id=2776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russiaklem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15326"/>
            <a:ext cx="9144000" cy="3942674"/>
          </a:xfrm>
          <a:solidFill>
            <a:srgbClr val="433672"/>
          </a:solidFill>
        </p:spPr>
        <p:txBody>
          <a:bodyPr anchor="t"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>Счета экономического роста. </a:t>
            </a: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Основы </a:t>
            </a: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>методологии KLEMS. Источники данных, </a:t>
            </a: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расчётные </a:t>
            </a: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>примеры и элементы </a:t>
            </a: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анализа</a:t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</a:rPr>
              <a:t>И. Воскобойников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Москва, НИУ ВШЭ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12 ноября 2019 г.</a:t>
            </a:r>
            <a:endParaRPr lang="ru-RU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D:\WORK\Projects\_KLEMS group\_ЛОГО\JPG\RUSSIA KLEMS_logo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080" y="312738"/>
            <a:ext cx="382954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s://www.hse.ru/data/2014/06/24/1310196991/%D1%81_blac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www.hse.ru/data/2014/06/24/1310196991/%D1%81_black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4376"/>
            <a:ext cx="1472835" cy="142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35907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+mj-lt"/>
              </a:rPr>
              <a:t>3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. </a:t>
            </a:r>
            <a:r>
              <a:rPr lang="ru-RU" sz="2400" b="1" dirty="0" smtClean="0">
                <a:solidFill>
                  <a:srgbClr val="7030A0"/>
                </a:solidFill>
                <a:latin typeface="+mj-lt"/>
              </a:rPr>
              <a:t>Пример построения 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счетов роста для российской экономки в целом на реальных данных 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Total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Economy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Database</a:t>
            </a:r>
            <a:r>
              <a:rPr lang="ru-RU" sz="2400" b="1" baseline="30000" dirty="0" err="1">
                <a:solidFill>
                  <a:srgbClr val="7030A0"/>
                </a:solidFill>
                <a:latin typeface="+mj-lt"/>
              </a:rPr>
              <a:t>TM</a:t>
            </a:r>
            <a:endParaRPr lang="ru-RU" sz="2400" b="1" baseline="30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453" y="612465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Источник</a:t>
            </a:r>
            <a:r>
              <a:rPr lang="ru-RU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TED</a:t>
            </a:r>
            <a:r>
              <a:rPr lang="en-US" baseline="30000" dirty="0" smtClean="0">
                <a:latin typeface="Cambria" panose="02040503050406030204" pitchFamily="18" charset="0"/>
              </a:rPr>
              <a:t>TM </a:t>
            </a:r>
            <a:r>
              <a:rPr lang="en-US" dirty="0" smtClean="0">
                <a:latin typeface="Cambria" panose="02040503050406030204" pitchFamily="18" charset="0"/>
              </a:rPr>
              <a:t>, April 2019, TED2_APR20191; Russia. </a:t>
            </a:r>
            <a:r>
              <a:rPr lang="nl-NL" dirty="0">
                <a:hlinkClick r:id="rId3"/>
              </a:rPr>
              <a:t>https://www.conference-board.org/data/economydatabase/index.cfm?id=27762</a:t>
            </a:r>
            <a:endParaRPr lang="ru-RU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09046"/>
              </p:ext>
            </p:extLst>
          </p:nvPr>
        </p:nvGraphicFramePr>
        <p:xfrm>
          <a:off x="276827" y="1412779"/>
          <a:ext cx="8533025" cy="460851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7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090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2014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2015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2016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2017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2018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GDP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0,697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-2,532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0,300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1,633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2,307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Labor Input - Quantity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0,459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0,737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-0,107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-0,043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0,409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Labor Input - Quality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-0,239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-0,012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0,111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0,012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0,168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Capital Input - Total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1,476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0,507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0,323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0,678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0,883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Labor Quantity Contribution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0,267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0,426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-0,061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-0,025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0,234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Labor Quality Contribution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-0,139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-0,007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0,064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0,007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0,096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Total Capital Contribution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0,618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0,214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0,138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0,290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0,377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Total Factor Productivity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-0,048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-3,166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0,159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1,362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1,599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1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</a:rPr>
                        <a:t>Capital Share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41,582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42,771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42,771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42,771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42,771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LT Std 45 Book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4. Введение в неоклассическую теорию счетов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/>
              <p:cNvSpPr/>
              <p:nvPr/>
            </p:nvSpPr>
            <p:spPr>
              <a:xfrm>
                <a:off x="755575" y="1416799"/>
                <a:ext cx="29325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(1)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kern="0">
                        <a:solidFill>
                          <a:prstClr val="black"/>
                        </a:solidFill>
                        <a:latin typeface="Cambria Math"/>
                      </a:rPr>
                      <m:t>Z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𝐾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,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𝐿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,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endPara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1416799"/>
                <a:ext cx="293253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5574" y="2384133"/>
                <a:ext cx="7100149" cy="467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(2)	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𝐴</m:t>
                            </m:r>
                          </m:e>
                          <m:sub/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sup>
                        </m:sSubSup>
                      </m:e>
                    </m:func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≡∆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e>
                          <m:sub/>
                        </m:sSub>
                      </m:e>
                    </m:func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𝐾</m:t>
                        </m:r>
                      </m:sub>
                      <m:sup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𝑍</m:t>
                        </m:r>
                      </m:sup>
                    </m:sSubSup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∙∆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𝐾</m:t>
                            </m:r>
                          </m:e>
                          <m:sub/>
                        </m:sSub>
                      </m:e>
                    </m:func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𝐿</m:t>
                        </m:r>
                      </m:sub>
                      <m:sup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𝑍</m:t>
                        </m:r>
                      </m:sup>
                    </m:sSubSup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∙∆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𝐿</m:t>
                            </m:r>
                          </m:e>
                          <m:sub/>
                        </m:sSub>
                      </m:e>
                    </m:func>
                  </m:oMath>
                </a14:m>
                <a:endPara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4" y="2384133"/>
                <a:ext cx="7100149" cy="467051"/>
              </a:xfrm>
              <a:prstGeom prst="rect">
                <a:avLst/>
              </a:prstGeom>
              <a:blipFill rotWithShape="1">
                <a:blip r:embed="rId4"/>
                <a:stretch>
                  <a:fillRect l="-1373" t="-909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5575" y="3522042"/>
                <a:ext cx="7245363" cy="754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(3)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𝐾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,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𝑍</m:t>
                        </m:r>
                      </m:sup>
                    </m:sSubSup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𝐾</m:t>
                            </m:r>
                          </m:sup>
                        </m:sSubSup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sup>
                        </m:sSubSup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;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𝐿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,</m:t>
                        </m:r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𝑗𝑡</m:t>
                        </m:r>
                      </m:sub>
                      <m:sup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𝑍</m:t>
                        </m:r>
                      </m:sup>
                    </m:sSubSup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𝐿</m:t>
                            </m:r>
                          </m:sup>
                        </m:sSubSup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	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sup>
                        </m:sSubSup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3522042"/>
                <a:ext cx="7245363" cy="754309"/>
              </a:xfrm>
              <a:prstGeom prst="rect">
                <a:avLst/>
              </a:prstGeom>
              <a:blipFill rotWithShape="1">
                <a:blip r:embed="rId5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8"/>
              <p:cNvSpPr/>
              <p:nvPr/>
            </p:nvSpPr>
            <p:spPr>
              <a:xfrm>
                <a:off x="755576" y="4777538"/>
                <a:ext cx="5171031" cy="467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(4)	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𝑧</m:t>
                            </m:r>
                          </m:e>
                          <m:sub/>
                        </m:sSub>
                      </m:e>
                    </m:func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≡</m:t>
                    </m:r>
                    <m:sSubSup>
                      <m:sSubSup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𝐾</m:t>
                        </m:r>
                      </m:sub>
                      <m:sup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𝑍</m:t>
                        </m:r>
                      </m:sup>
                    </m:sSubSup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∙∆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</m:e>
                          <m:sub/>
                        </m:sSub>
                      </m:e>
                    </m:func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+∆</m:t>
                    </m:r>
                    <m:func>
                      <m:funcPr>
                        <m:ctrlPr>
                          <a:rPr kumimoji="0" lang="ru-RU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kumimoji="0" lang="ru-RU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𝐴</m:t>
                            </m:r>
                          </m:e>
                          <m:sub/>
                          <m:sup>
                            <m:r>
                              <a:rPr kumimoji="0" lang="en-US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𝑍</m:t>
                            </m:r>
                          </m:sup>
                        </m:sSubSup>
                      </m:e>
                    </m:func>
                  </m:oMath>
                </a14:m>
                <a:endPara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77538"/>
                <a:ext cx="5171031" cy="467051"/>
              </a:xfrm>
              <a:prstGeom prst="rect">
                <a:avLst/>
              </a:prstGeom>
              <a:blipFill rotWithShape="1">
                <a:blip r:embed="rId6"/>
                <a:stretch>
                  <a:fillRect l="-1887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2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4. Введение в неоклассическую теорию счетов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289" y="1536174"/>
            <a:ext cx="7852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Данное приближение (в </a:t>
            </a:r>
            <a:r>
              <a:rPr lang="en-US" sz="2000" b="1" dirty="0" smtClean="0"/>
              <a:t>TED)</a:t>
            </a:r>
            <a:r>
              <a:rPr lang="ru-RU" sz="2000" b="1" dirty="0" smtClean="0"/>
              <a:t> предполагает существование агрегированной производственной функции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Равновесие на рынке факторов производства</a:t>
            </a:r>
            <a:endParaRPr lang="en-US" sz="2000" b="1" dirty="0" smtClean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Постоянная отдача от масштаба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В этих случаях возможны «непараметрические» оценки параметров счетов роста непосредственно из Системы национальных счетов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Существуют и альтернативные варианты декомпозиции, основанные на других предпосылках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958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873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5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.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Переход на уровень отдельных отраслей: 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преимущества и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издержки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931" y="1916832"/>
            <a:ext cx="785232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Преимущества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Факторы роста в разных отраслях разные (доярка и брокер). Поэтому на уровне отдельных отраслей разделение факторов и производительности будет более точным.</a:t>
            </a:r>
            <a:endParaRPr lang="en-US" sz="2000" dirty="0" smtClean="0"/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Оценка роли каждой отрасли в общем росте в целом, а также в отдельности по всем факторам производства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Уход от предположения о существовании агрегированной производственной функции к более реалистичным отраслевым производственным функциям</a:t>
            </a:r>
          </a:p>
        </p:txBody>
      </p:sp>
    </p:spTree>
    <p:extLst>
      <p:ext uri="{BB962C8B-B14F-4D97-AF65-F5344CB8AC3E}">
        <p14:creationId xmlns:p14="http://schemas.microsoft.com/office/powerpoint/2010/main" val="13481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873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5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.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Переход на уровень отдельных отраслей: 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преимущества и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издержки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066" y="1412776"/>
            <a:ext cx="78523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Издержки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Неизмеримо более высокие затраты на подготовку данных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Существенно более высокие требования к точности отраслевой статистики</a:t>
            </a:r>
            <a:endParaRPr lang="en-US" sz="2000" dirty="0" smtClean="0"/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Необходимость делать выбор между</a:t>
            </a:r>
          </a:p>
          <a:p>
            <a:pPr marL="1257300" lvl="3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альтернативными моделями счетов роста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(</a:t>
            </a:r>
            <a:r>
              <a:rPr lang="en-US" sz="2000" dirty="0" smtClean="0"/>
              <a:t>VA-based vs GO-based)</a:t>
            </a:r>
            <a:r>
              <a:rPr lang="ru-RU" sz="2000" dirty="0" smtClean="0"/>
              <a:t>;</a:t>
            </a:r>
          </a:p>
          <a:p>
            <a:pPr marL="1257300" lvl="3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/>
              <a:t>а</a:t>
            </a:r>
            <a:r>
              <a:rPr lang="ru-RU" sz="2000" dirty="0" smtClean="0"/>
              <a:t>льтернативными методами учёта </a:t>
            </a:r>
            <a:r>
              <a:rPr lang="ru-RU" sz="2000" dirty="0" err="1" smtClean="0"/>
              <a:t>реаллокации</a:t>
            </a:r>
            <a:r>
              <a:rPr lang="ru-RU" sz="2000" dirty="0" smtClean="0"/>
              <a:t> факторов производства;</a:t>
            </a:r>
          </a:p>
          <a:p>
            <a:pPr marL="1257300" lvl="3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альтернативными схемами агрегирования, которые приводят к расхождениям с официальной статистикой.</a:t>
            </a:r>
          </a:p>
        </p:txBody>
      </p:sp>
    </p:spTree>
    <p:extLst>
      <p:ext uri="{BB962C8B-B14F-4D97-AF65-F5344CB8AC3E}">
        <p14:creationId xmlns:p14="http://schemas.microsoft.com/office/powerpoint/2010/main" val="12637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873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Пример выбора между альтернативными моделями счетов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33136"/>
              </p:ext>
            </p:extLst>
          </p:nvPr>
        </p:nvGraphicFramePr>
        <p:xfrm>
          <a:off x="539553" y="1340768"/>
          <a:ext cx="8208912" cy="457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2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основе валового</a:t>
                      </a:r>
                      <a:r>
                        <a:rPr lang="ru-RU" baseline="0" dirty="0" smtClean="0"/>
                        <a:t> выпуска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основе реальной добавленной</a:t>
                      </a:r>
                      <a:r>
                        <a:rPr lang="ru-RU" baseline="0" dirty="0" smtClean="0"/>
                        <a:t> стоимости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0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Замещение между продуктами</a:t>
                      </a:r>
                      <a:r>
                        <a:rPr lang="ru-RU" b="1" baseline="0" dirty="0" smtClean="0"/>
                        <a:t> промежуточного потребления, трудом и капиталом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Нейтральное (+)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нейтральное</a:t>
                      </a:r>
                      <a:r>
                        <a:rPr lang="ru-RU" baseline="0" dirty="0" smtClean="0"/>
                        <a:t> (-)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0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Непосредственная</a:t>
                      </a:r>
                      <a:r>
                        <a:rPr lang="ru-RU" b="1" baseline="0" dirty="0" smtClean="0"/>
                        <a:t> связь с ростом реального ВВП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Отсутствует или усложнена (-)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 (+)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0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Требования к данным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Необходимы динамические ряды ТЗВ в сопоставимых ценах (-)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r>
                        <a:rPr lang="ru-RU" baseline="0" dirty="0" smtClean="0"/>
                        <a:t> необходимости в ТЗВ (+), хотя без двойного </a:t>
                      </a:r>
                      <a:r>
                        <a:rPr lang="ru-RU" baseline="0" dirty="0" err="1" smtClean="0"/>
                        <a:t>дефлирования</a:t>
                      </a:r>
                      <a:r>
                        <a:rPr lang="ru-RU" baseline="0" dirty="0" smtClean="0"/>
                        <a:t> показатель роста смещён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0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74" y="6216216"/>
            <a:ext cx="787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Source</a:t>
            </a:r>
            <a:r>
              <a:rPr lang="ru-RU" dirty="0" smtClean="0">
                <a:latin typeface="Cambria" panose="02040503050406030204" pitchFamily="18" charset="0"/>
              </a:rPr>
              <a:t>:</a:t>
            </a:r>
            <a:r>
              <a:rPr lang="en-US" dirty="0" smtClean="0">
                <a:latin typeface="Cambria" panose="02040503050406030204" pitchFamily="18" charset="0"/>
              </a:rPr>
              <a:t> Russia KLEMS, March 2017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" y="1144019"/>
            <a:ext cx="8650287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5723" y="260647"/>
            <a:ext cx="86725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Пример результата: декомпозиция темпов прироста производительности труда российской экономики в 2007-2014 гг. (</a:t>
            </a:r>
            <a:r>
              <a:rPr lang="ru-RU" sz="2000" b="1" dirty="0" err="1" smtClean="0">
                <a:solidFill>
                  <a:srgbClr val="7030A0"/>
                </a:solidFill>
              </a:rPr>
              <a:t>пп</a:t>
            </a:r>
            <a:r>
              <a:rPr lang="ru-RU" sz="2000" b="1" dirty="0" smtClean="0">
                <a:solidFill>
                  <a:srgbClr val="7030A0"/>
                </a:solidFill>
              </a:rPr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873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6. Что 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ещё нужно знать, чтобы использовать этот инструмент эффективно и по назначению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066" y="1412776"/>
            <a:ext cx="785232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Источники данных анализа производительности в России и в мире</a:t>
            </a:r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Измерение услуг труда и человеческий капитал</a:t>
            </a:r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Измерение услуг капитала: роль ИКТ и нематериальных активов</a:t>
            </a:r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Теоретические основания отраслевых счетов экономического роста: какие «истории» можно увидеть в данных</a:t>
            </a:r>
          </a:p>
          <a:p>
            <a:pPr marL="800100" lvl="2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Модель «прямого агрегирования» отраслевых счетов роста</a:t>
            </a:r>
          </a:p>
          <a:p>
            <a:pPr marL="800100" lvl="2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Модель на основе валового выпуска</a:t>
            </a:r>
          </a:p>
          <a:p>
            <a:pPr marL="800100" lvl="2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Когда подходы </a:t>
            </a:r>
            <a:r>
              <a:rPr lang="en-US" sz="2000" dirty="0" smtClean="0"/>
              <a:t>GO-based</a:t>
            </a:r>
            <a:r>
              <a:rPr lang="ru-RU" sz="2000" dirty="0" smtClean="0"/>
              <a:t> и </a:t>
            </a:r>
            <a:r>
              <a:rPr lang="en-US" sz="2000" dirty="0" smtClean="0"/>
              <a:t>VA-based </a:t>
            </a:r>
            <a:r>
              <a:rPr lang="ru-RU" sz="2000" dirty="0" smtClean="0"/>
              <a:t>согласованы?</a:t>
            </a:r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Агрегирование и </a:t>
            </a:r>
            <a:r>
              <a:rPr lang="ru-RU" sz="2000" b="1" dirty="0" err="1" smtClean="0"/>
              <a:t>реаллокация</a:t>
            </a:r>
            <a:r>
              <a:rPr lang="ru-RU" sz="2000" b="1" dirty="0" smtClean="0"/>
              <a:t> факторов производства</a:t>
            </a:r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Расчётные примеры </a:t>
            </a:r>
            <a:r>
              <a:rPr lang="en-US" sz="2000" b="1" dirty="0" smtClean="0"/>
              <a:t>Russia KLEMS</a:t>
            </a:r>
            <a:endParaRPr lang="ru-RU" sz="2000" b="1" dirty="0" smtClean="0"/>
          </a:p>
          <a:p>
            <a:pPr marL="342900" lvl="1" indent="-34290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Литература </a:t>
            </a:r>
            <a:r>
              <a:rPr lang="en-US" sz="2000" b="1" dirty="0" smtClean="0"/>
              <a:t>KLEMS</a:t>
            </a:r>
            <a:r>
              <a:rPr lang="ru-RU" sz="2000" b="1" dirty="0" smtClean="0"/>
              <a:t>: что мы узнали о глобальной экономике благодаря инициативе </a:t>
            </a:r>
            <a:r>
              <a:rPr lang="en-US" sz="2000" b="1" dirty="0" smtClean="0"/>
              <a:t>World KLEMS?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02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873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7. Предстоящие семинары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066" y="1412776"/>
            <a:ext cx="78523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b="1" dirty="0" smtClean="0"/>
              <a:t>26 ноября, вторник, 18</a:t>
            </a:r>
            <a:r>
              <a:rPr lang="en-US" sz="2000" b="1" dirty="0" smtClean="0"/>
              <a:t>:10; M</a:t>
            </a:r>
            <a:r>
              <a:rPr lang="ru-RU" sz="2000" b="1" dirty="0" err="1" smtClean="0"/>
              <a:t>ясницкая</a:t>
            </a:r>
            <a:r>
              <a:rPr lang="ru-RU" sz="2000" b="1" dirty="0" smtClean="0"/>
              <a:t> </a:t>
            </a:r>
            <a:r>
              <a:rPr lang="en-US" sz="2000" b="1" dirty="0" smtClean="0"/>
              <a:t>20</a:t>
            </a:r>
            <a:r>
              <a:rPr lang="ru-RU" sz="2000" b="1" dirty="0" smtClean="0"/>
              <a:t>, ауд.</a:t>
            </a:r>
            <a:r>
              <a:rPr lang="ru-RU" sz="2000" b="1" dirty="0"/>
              <a:t> </a:t>
            </a:r>
            <a:r>
              <a:rPr lang="en-US" sz="2000" b="1" dirty="0" smtClean="0"/>
              <a:t> 209</a:t>
            </a:r>
            <a:endParaRPr lang="ru-RU" sz="2000" b="1" dirty="0" smtClean="0"/>
          </a:p>
          <a:p>
            <a:pPr marL="800100" lvl="2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/>
              <a:t>Российская статистика для анализа производительности в отраслях. </a:t>
            </a:r>
            <a:r>
              <a:rPr lang="ru-RU" sz="2000" dirty="0" smtClean="0"/>
              <a:t>Данные</a:t>
            </a:r>
            <a:r>
              <a:rPr lang="ru-RU" sz="2000" dirty="0"/>
              <a:t>, источники и методы построения показателей КЛЕМС. Как согласовать официальную статистику и данные </a:t>
            </a:r>
            <a:r>
              <a:rPr lang="ru-RU" sz="2000" dirty="0" err="1"/>
              <a:t>Russia</a:t>
            </a:r>
            <a:r>
              <a:rPr lang="ru-RU" sz="2000" dirty="0"/>
              <a:t> KLEMS</a:t>
            </a:r>
            <a:r>
              <a:rPr lang="ru-RU" sz="2000" dirty="0" smtClean="0"/>
              <a:t>?</a:t>
            </a:r>
          </a:p>
          <a:p>
            <a:pPr marL="342900" lvl="1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en-US" sz="2000" b="1" dirty="0" smtClean="0"/>
              <a:t>03 </a:t>
            </a:r>
            <a:r>
              <a:rPr lang="ru-RU" sz="2000" b="1" dirty="0" smtClean="0"/>
              <a:t>декабря, вторник, 18:10</a:t>
            </a:r>
            <a:r>
              <a:rPr lang="en-US" sz="2000" b="1" dirty="0"/>
              <a:t>; M</a:t>
            </a:r>
            <a:r>
              <a:rPr lang="ru-RU" sz="2000" b="1" dirty="0" err="1"/>
              <a:t>ясницкая</a:t>
            </a:r>
            <a:r>
              <a:rPr lang="ru-RU" sz="2000" b="1" dirty="0"/>
              <a:t> </a:t>
            </a:r>
            <a:r>
              <a:rPr lang="en-US" sz="2000" b="1" dirty="0"/>
              <a:t>20</a:t>
            </a:r>
            <a:r>
              <a:rPr lang="ru-RU" sz="2000" b="1" dirty="0"/>
              <a:t>, ауд. </a:t>
            </a:r>
            <a:r>
              <a:rPr lang="en-US" sz="2000" b="1" dirty="0"/>
              <a:t> </a:t>
            </a:r>
            <a:r>
              <a:rPr lang="en-US" sz="2000" b="1" dirty="0" smtClean="0"/>
              <a:t>209</a:t>
            </a:r>
            <a:r>
              <a:rPr lang="ru-RU" sz="2000" b="1" dirty="0" smtClean="0"/>
              <a:t> </a:t>
            </a:r>
          </a:p>
          <a:p>
            <a:pPr marL="800100" lvl="2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Презентация нового релиза </a:t>
            </a:r>
            <a:r>
              <a:rPr lang="en-US" sz="2000" dirty="0" smtClean="0"/>
              <a:t>Russia KLEMS 2019</a:t>
            </a:r>
          </a:p>
          <a:p>
            <a:pPr marL="342900" lvl="1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en-US" sz="2000" b="1" dirty="0" smtClean="0"/>
              <a:t>17 </a:t>
            </a:r>
            <a:r>
              <a:rPr lang="ru-RU" sz="2000" b="1" dirty="0" smtClean="0"/>
              <a:t>декабря, вторник</a:t>
            </a:r>
            <a:r>
              <a:rPr lang="ru-RU" sz="2000" b="1" dirty="0"/>
              <a:t> , 18:10</a:t>
            </a:r>
            <a:r>
              <a:rPr lang="en-US" sz="2000" b="1" dirty="0"/>
              <a:t>; M</a:t>
            </a:r>
            <a:r>
              <a:rPr lang="ru-RU" sz="2000" b="1" dirty="0" err="1"/>
              <a:t>ясницкая</a:t>
            </a:r>
            <a:r>
              <a:rPr lang="ru-RU" sz="2000" b="1" dirty="0"/>
              <a:t> </a:t>
            </a:r>
            <a:r>
              <a:rPr lang="en-US" sz="2000" b="1" dirty="0"/>
              <a:t>20</a:t>
            </a:r>
            <a:r>
              <a:rPr lang="ru-RU" sz="2000" b="1" dirty="0"/>
              <a:t>, ауд. </a:t>
            </a:r>
            <a:r>
              <a:rPr lang="en-US" sz="2000" b="1" dirty="0"/>
              <a:t> 209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marL="800100" lvl="2" indent="-342900">
              <a:spcBef>
                <a:spcPts val="12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План </a:t>
            </a:r>
            <a:r>
              <a:rPr lang="ru-RU" sz="2000" dirty="0"/>
              <a:t>работ в 2020 году: переход на СНС 2008 и учёт межотраслевых взаимодействий. Предварительные результаты и проблемы учёта компонент промежуточного потребления в счетах </a:t>
            </a:r>
            <a:r>
              <a:rPr lang="ru-RU" sz="2000" dirty="0" err="1"/>
              <a:t>Russia</a:t>
            </a:r>
            <a:r>
              <a:rPr lang="ru-RU" sz="2000" dirty="0"/>
              <a:t> KLEMS </a:t>
            </a:r>
            <a:r>
              <a:rPr lang="ru-RU" sz="2000" dirty="0" smtClean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481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937"/>
            <a:ext cx="9144000" cy="6850063"/>
          </a:xfrm>
          <a:solidFill>
            <a:srgbClr val="433672"/>
          </a:solidFill>
        </p:spPr>
        <p:txBody>
          <a:bodyPr anchor="t"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Спасибо за внимание!</a:t>
            </a:r>
            <a:r>
              <a:rPr lang="ru-RU" sz="40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Пишите:  </a:t>
            </a: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ivoskoboynikov@hse.ru</a:t>
            </a:r>
            <a: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Наш сайт: </a:t>
            </a:r>
            <a:r>
              <a:rPr lang="nl-NL" sz="2400" dirty="0" smtClean="0">
                <a:solidFill>
                  <a:schemeClr val="bg1"/>
                </a:solidFill>
                <a:hlinkClick r:id="rId3"/>
              </a:rPr>
              <a:t>https</a:t>
            </a:r>
            <a:r>
              <a:rPr lang="nl-NL" sz="2400" dirty="0">
                <a:solidFill>
                  <a:schemeClr val="bg1"/>
                </a:solidFill>
                <a:hlinkClick r:id="rId3"/>
              </a:rPr>
              <a:t>://www.hse.ru/russiaklems</a:t>
            </a:r>
            <a:r>
              <a:rPr lang="nl-NL" sz="2400" dirty="0" smtClean="0">
                <a:solidFill>
                  <a:schemeClr val="bg1"/>
                </a:solidFill>
                <a:hlinkClick r:id="rId3"/>
              </a:rPr>
              <a:t>/</a:t>
            </a:r>
            <a:endParaRPr lang="ru-RU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AutoShape 2" descr="https://www.hse.ru/data/2014/06/24/1310196991/%D1%81_blac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www.hse.ru/data/2014/06/24/1310196991/%D1%81_black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6206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Об источниках экономического роста – всё и сразу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6152" y="2276872"/>
            <a:ext cx="7691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800" b="1" dirty="0" smtClean="0"/>
              <a:t>Два основных вопроса экономики роста</a:t>
            </a:r>
          </a:p>
          <a:p>
            <a:pPr marL="742950" lvl="2" indent="-285750">
              <a:spcBef>
                <a:spcPts val="30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800" dirty="0" smtClean="0"/>
              <a:t>Почему одни страны богаче, а другие – беднее?</a:t>
            </a:r>
            <a:endParaRPr lang="en-US" sz="2800" dirty="0"/>
          </a:p>
          <a:p>
            <a:pPr marL="742950" lvl="1" indent="-28575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sz="2800" dirty="0" smtClean="0"/>
              <a:t>Почему в одних странах экономический рост выше, чем в других?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7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6206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Об источниках экономического роста – всё и сразу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5" y="1529556"/>
            <a:ext cx="7920037" cy="379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3453" y="5701436"/>
            <a:ext cx="7920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Источник</a:t>
            </a:r>
            <a:r>
              <a:rPr lang="ru-RU" dirty="0" smtClean="0"/>
              <a:t>:  </a:t>
            </a:r>
            <a:r>
              <a:rPr lang="en-US" dirty="0" err="1" smtClean="0"/>
              <a:t>Rodrik</a:t>
            </a:r>
            <a:r>
              <a:rPr lang="en-US" dirty="0"/>
              <a:t>, D. (2003) (ed.) In Search of Prosperity. Princeton Univ. Press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3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План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554" y="1124744"/>
            <a:ext cx="78523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Простой пример счетов экономического роста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Объясняют ли счета экономического роста экономический рост? </a:t>
            </a:r>
            <a:br>
              <a:rPr lang="ru-RU" b="1" dirty="0" smtClean="0"/>
            </a:br>
            <a:r>
              <a:rPr lang="ru-RU" b="1" dirty="0" smtClean="0"/>
              <a:t>Связь с литературой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Пример построения счетов роста для российской экономки в целом на реальных данных </a:t>
            </a:r>
            <a:r>
              <a:rPr lang="en-US" b="1" dirty="0" smtClean="0"/>
              <a:t>Total Economy </a:t>
            </a:r>
            <a:r>
              <a:rPr lang="en-US" b="1" dirty="0" err="1" smtClean="0"/>
              <a:t>Database</a:t>
            </a:r>
            <a:r>
              <a:rPr lang="en-US" b="1" baseline="30000" dirty="0" err="1" smtClean="0"/>
              <a:t>TM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Введение в теорию счетов роста</a:t>
            </a:r>
            <a:endParaRPr lang="en-US" b="1" dirty="0" smtClean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Счета роста на уровне экономики в целом и на уровне отдельных отраслей: преимущества и издержки отраслевых счетов</a:t>
            </a:r>
            <a:endParaRPr lang="en-US" b="1" dirty="0" smtClean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+mj-lt"/>
              <a:buAutoNum type="arabicPeriod"/>
            </a:pPr>
            <a:r>
              <a:rPr lang="ru-RU" b="1" dirty="0" smtClean="0"/>
              <a:t>Заключение: что ещё нужно знать, чтобы использовать этот инструмент эффективно и по назначению?</a:t>
            </a:r>
          </a:p>
          <a:p>
            <a:pPr marL="742950" lvl="1" indent="-285750">
              <a:spcBef>
                <a:spcPts val="6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План </a:t>
            </a:r>
            <a:r>
              <a:rPr lang="ru-RU" smtClean="0"/>
              <a:t>дальнейшей </a:t>
            </a:r>
            <a:r>
              <a:rPr lang="ru-RU" smtClean="0"/>
              <a:t>работы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11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6206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1.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Простой пример счетов экономического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26" y="63093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Источник</a:t>
            </a:r>
            <a:r>
              <a:rPr lang="ru-RU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Weil 2013, p. 219, problem 4</a:t>
            </a:r>
            <a:endParaRPr lang="ru-RU" dirty="0">
              <a:latin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521114"/>
              </p:ext>
            </p:extLst>
          </p:nvPr>
        </p:nvGraphicFramePr>
        <p:xfrm>
          <a:off x="684934" y="1268760"/>
          <a:ext cx="7906440" cy="2399002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13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4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Страна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Год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Y/L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93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Б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6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55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6206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1.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Простой пример счетов экономического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26" y="63093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Источник</a:t>
            </a:r>
            <a:r>
              <a:rPr lang="ru-RU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Weil 2013, p. 219, problem 4</a:t>
            </a:r>
            <a:r>
              <a:rPr lang="ru-RU" dirty="0" smtClean="0">
                <a:latin typeface="Cambria" panose="02040503050406030204" pitchFamily="18" charset="0"/>
              </a:rPr>
              <a:t>; собств. расчёты</a:t>
            </a:r>
            <a:endParaRPr lang="ru-RU" dirty="0">
              <a:latin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51897"/>
              </p:ext>
            </p:extLst>
          </p:nvPr>
        </p:nvGraphicFramePr>
        <p:xfrm>
          <a:off x="684934" y="1268760"/>
          <a:ext cx="7906440" cy="2399002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13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4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Страна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Год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Y/L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93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Б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6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85881"/>
              </p:ext>
            </p:extLst>
          </p:nvPr>
        </p:nvGraphicFramePr>
        <p:xfrm>
          <a:off x="679883" y="4005064"/>
          <a:ext cx="7916541" cy="208841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15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Темпы</a:t>
                      </a:r>
                      <a:r>
                        <a:rPr lang="ru-RU" sz="2400" u="none" strike="noStrike" baseline="0" dirty="0" smtClean="0">
                          <a:effectLst/>
                        </a:rPr>
                        <a:t> прироста (%)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Вклады (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пп</a:t>
                      </a:r>
                      <a:r>
                        <a:rPr lang="ru-RU" sz="2400" u="none" strike="noStrike" dirty="0" smtClean="0">
                          <a:effectLst/>
                        </a:rPr>
                        <a:t>)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93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Y/L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СФП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0,083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0,037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0,075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9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Б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0,083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0,037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0,111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453" y="6206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1.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Простой пример счетов экономического роста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26" y="63093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Источник</a:t>
            </a:r>
            <a:r>
              <a:rPr lang="ru-RU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Weil 2013, p. 219, problem 4</a:t>
            </a:r>
            <a:r>
              <a:rPr lang="ru-RU" dirty="0" smtClean="0">
                <a:latin typeface="Cambria" panose="02040503050406030204" pitchFamily="18" charset="0"/>
              </a:rPr>
              <a:t>; собств. расчёты</a:t>
            </a:r>
            <a:endParaRPr lang="ru-RU" dirty="0">
              <a:latin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36580"/>
              </p:ext>
            </p:extLst>
          </p:nvPr>
        </p:nvGraphicFramePr>
        <p:xfrm>
          <a:off x="684934" y="1268760"/>
          <a:ext cx="7906440" cy="2399002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13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4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Страна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Год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Y/L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93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3500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Б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6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1156"/>
              </p:ext>
            </p:extLst>
          </p:nvPr>
        </p:nvGraphicFramePr>
        <p:xfrm>
          <a:off x="679883" y="4005064"/>
          <a:ext cx="7916541" cy="208841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15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6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Темпы</a:t>
                      </a:r>
                      <a:r>
                        <a:rPr lang="ru-RU" sz="2400" u="none" strike="noStrike" baseline="0" dirty="0" smtClean="0">
                          <a:effectLst/>
                        </a:rPr>
                        <a:t> прироста (%)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Вклады (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пп</a:t>
                      </a:r>
                      <a:r>
                        <a:rPr lang="ru-RU" sz="2400" u="none" strike="noStrike" dirty="0" smtClean="0">
                          <a:effectLst/>
                        </a:rPr>
                        <a:t>)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93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Y/L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K/L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u="none" strike="noStrike" dirty="0">
                          <a:effectLst/>
                        </a:rPr>
                        <a:t>h</a:t>
                      </a:r>
                      <a:endParaRPr lang="nl-N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СФП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0,083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0,037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0,075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9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</a:rPr>
                        <a:t>Б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11,0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0,083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0,037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0,111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9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2. Объясняют ли счета экономического роста экономический рост?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025" y="1328036"/>
            <a:ext cx="785232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Дают оценку роли непосредственных факторов роста – в том числе, труда, капитала, производительности</a:t>
            </a:r>
            <a:endParaRPr lang="en-US" b="1" dirty="0" smtClean="0"/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Являются стандартным элементом анализа источников роста и производительности в публикациях МВФ, ОЭСР и Всемирного банка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обеспечивают причинно-следственной связи между непосредственными факторами роста и выпуском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дают представления о первичных факторах роста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дают ответ о механизмах экономического роста, но являются важным промежуточным шагом для их поиска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Aghion</a:t>
            </a:r>
            <a:r>
              <a:rPr lang="en-US" dirty="0" smtClean="0"/>
              <a:t>, Howitt 2009, ch.5; </a:t>
            </a:r>
            <a:r>
              <a:rPr lang="en-US" dirty="0" err="1" smtClean="0"/>
              <a:t>Barro</a:t>
            </a:r>
            <a:r>
              <a:rPr lang="en-US" dirty="0" smtClean="0"/>
              <a:t>, Sala-</a:t>
            </a:r>
            <a:r>
              <a:rPr lang="en-US" dirty="0" err="1" smtClean="0"/>
              <a:t>i</a:t>
            </a:r>
            <a:r>
              <a:rPr lang="en-US" dirty="0" smtClean="0"/>
              <a:t>-Martin, 2005</a:t>
            </a:r>
            <a:r>
              <a:rPr lang="ru-RU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10;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Acemoglu</a:t>
            </a:r>
            <a:r>
              <a:rPr lang="en-US" dirty="0" smtClean="0"/>
              <a:t> 2009, </a:t>
            </a:r>
            <a:r>
              <a:rPr lang="en-US" dirty="0" err="1" smtClean="0"/>
              <a:t>ch.</a:t>
            </a:r>
            <a:r>
              <a:rPr lang="en-US" dirty="0" smtClean="0"/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34187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242" y="37016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2. Объясняют ли счета экономического роста экономический рост?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025" y="1328036"/>
            <a:ext cx="785232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Дают оценку роли непосредственных факторов роста – в том числе, труда, капитала, производительности</a:t>
            </a:r>
            <a:endParaRPr lang="en-US" b="1" dirty="0" smtClean="0"/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Являются стандартным элементом анализа источников роста и производительности в публикациях МВФ, ОЭСР и Всемирного банка</a:t>
            </a:r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обеспечивают причинно-следственной связи между непосредственными факторами роста и выпуском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дают представления о первичных факторах роста</a:t>
            </a:r>
            <a:endParaRPr lang="en-US" b="1" dirty="0"/>
          </a:p>
          <a:p>
            <a:pPr marL="342900" lvl="1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ru-RU" b="1" dirty="0" smtClean="0"/>
              <a:t>Не дают ответ о механизмах экономического роста, но являются важным промежуточным шагом для их поиска</a:t>
            </a:r>
          </a:p>
          <a:p>
            <a:pPr marL="800100" lvl="2" indent="-342900">
              <a:spcBef>
                <a:spcPts val="1800"/>
              </a:spcBef>
              <a:buClr>
                <a:srgbClr val="43367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Aghion</a:t>
            </a:r>
            <a:r>
              <a:rPr lang="en-US" dirty="0" smtClean="0"/>
              <a:t>, Howitt 2009, ch.5; </a:t>
            </a:r>
            <a:r>
              <a:rPr lang="en-US" dirty="0" err="1" smtClean="0"/>
              <a:t>Barro</a:t>
            </a:r>
            <a:r>
              <a:rPr lang="en-US" dirty="0" smtClean="0"/>
              <a:t>, Sala-</a:t>
            </a:r>
            <a:r>
              <a:rPr lang="en-US" dirty="0" err="1" smtClean="0"/>
              <a:t>i</a:t>
            </a:r>
            <a:r>
              <a:rPr lang="en-US" dirty="0" smtClean="0"/>
              <a:t>-Martin, 2005</a:t>
            </a:r>
            <a:r>
              <a:rPr lang="ru-RU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10;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Acemoglu</a:t>
            </a:r>
            <a:r>
              <a:rPr lang="en-US" dirty="0" smtClean="0"/>
              <a:t> 2009, </a:t>
            </a:r>
            <a:r>
              <a:rPr lang="en-US" dirty="0" err="1" smtClean="0"/>
              <a:t>ch.</a:t>
            </a:r>
            <a:r>
              <a:rPr lang="en-US" dirty="0" smtClean="0"/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40740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1645</Words>
  <Application>Microsoft Office PowerPoint</Application>
  <PresentationFormat>Экран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Avenir LT Std 45 Book</vt:lpstr>
      <vt:lpstr>Calibri</vt:lpstr>
      <vt:lpstr>Cambria</vt:lpstr>
      <vt:lpstr>Cambria Math</vt:lpstr>
      <vt:lpstr>Symbol</vt:lpstr>
      <vt:lpstr>Тема Office</vt:lpstr>
      <vt:lpstr> Счета экономического роста.  Основы методологии KLEMS. Источники данных,  расчётные примеры и элементы анализа  И. Воскобойников   Москва, НИУ ВШЭ 12 ноября 2019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Спасибо за внимание!  Пишите:  ivoskoboynikov@hse.ru  Наш сайт: https://www.hse.ru/russiaklems/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performance of high- and low- skill intensive industries before and after the crisis in Europe, Japan, Russia and US</dc:title>
  <dc:creator>Ilya Voskoboynikov</dc:creator>
  <cp:lastModifiedBy>Воскобойников Илья Борисович</cp:lastModifiedBy>
  <cp:revision>115</cp:revision>
  <dcterms:created xsi:type="dcterms:W3CDTF">2019-09-14T18:31:37Z</dcterms:created>
  <dcterms:modified xsi:type="dcterms:W3CDTF">2019-11-15T10:15:20Z</dcterms:modified>
</cp:coreProperties>
</file>