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56" r:id="rId2"/>
    <p:sldId id="272" r:id="rId3"/>
    <p:sldId id="293" r:id="rId4"/>
    <p:sldId id="292" r:id="rId5"/>
    <p:sldId id="291" r:id="rId6"/>
    <p:sldId id="294" r:id="rId7"/>
    <p:sldId id="295" r:id="rId8"/>
    <p:sldId id="296" r:id="rId9"/>
    <p:sldId id="298" r:id="rId10"/>
    <p:sldId id="299" r:id="rId11"/>
    <p:sldId id="300" r:id="rId12"/>
    <p:sldId id="301" r:id="rId13"/>
    <p:sldId id="302" r:id="rId14"/>
    <p:sldId id="303" r:id="rId15"/>
    <p:sldId id="304" r:id="rId16"/>
    <p:sldId id="305" r:id="rId17"/>
    <p:sldId id="306" r:id="rId18"/>
    <p:sldId id="307" r:id="rId19"/>
    <p:sldId id="297" r:id="rId2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3367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4B1156A-380E-4F78-BDF5-A606A8083BF9}" styleName="Средний стиль 4 - акцент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77975" autoAdjust="0"/>
  </p:normalViewPr>
  <p:slideViewPr>
    <p:cSldViewPr showGuides="1">
      <p:cViewPr varScale="1">
        <p:scale>
          <a:sx n="90" d="100"/>
          <a:sy n="90" d="100"/>
        </p:scale>
        <p:origin x="2220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29896DE-D0DD-4088-AF30-09A61976B232}" type="datetimeFigureOut">
              <a:rPr lang="ru-RU" smtClean="0"/>
              <a:t>15.11.2019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F92F2-746F-4024-AE20-89FE26069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072549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5F92F2-746F-4024-AE20-89FE260699BB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9365044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baseline="0" dirty="0" smtClean="0"/>
              <a:t>Объяснение переменных в строках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baseline="0" dirty="0" smtClean="0"/>
              <a:t>Счета роста: 1 = 6+8+9+12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baseline="0" dirty="0" smtClean="0"/>
              <a:t>Интерпретация</a:t>
            </a:r>
            <a:endParaRPr lang="ru-RU" baseline="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baseline="0" dirty="0" smtClean="0"/>
              <a:t>Данные позволяют отделить факторы от производительности (см. табл. </a:t>
            </a:r>
            <a:r>
              <a:rPr lang="ru-RU" baseline="0" dirty="0" err="1" smtClean="0"/>
              <a:t>Родрика</a:t>
            </a:r>
            <a:r>
              <a:rPr lang="ru-RU" baseline="0" dirty="0" smtClean="0"/>
              <a:t>).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baseline="0" dirty="0" smtClean="0"/>
              <a:t>Обязательно сказать: это приближение АГРЕГИРОВАННОЙ ПРОИЗВОДСТВЕННОЙ ФУНКЦИИ (будем говорить дальше).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5F92F2-746F-4024-AE20-89FE260699BB}" type="slidenum">
              <a:rPr lang="ru-RU" smtClean="0"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8622903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r>
              <a:rPr lang="ru-RU" dirty="0" smtClean="0"/>
              <a:t>Указать</a:t>
            </a:r>
            <a:r>
              <a:rPr lang="ru-RU" baseline="0" dirty="0" smtClean="0"/>
              <a:t> на то, что счета роста не привязаны к производственной функции </a:t>
            </a:r>
            <a:r>
              <a:rPr lang="ru-RU" baseline="0" dirty="0" err="1" smtClean="0"/>
              <a:t>Кобба</a:t>
            </a:r>
            <a:r>
              <a:rPr lang="ru-RU" baseline="0" dirty="0" smtClean="0"/>
              <a:t>-Дугласа (далее будем с этим разбираться)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ru-RU" baseline="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ru-RU" baseline="0" dirty="0" smtClean="0"/>
              <a:t>Роль логарифмов (проблема приближений к реальным темпам роста и необходимость строго выполнения «сумм»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5F92F2-746F-4024-AE20-89FE260699BB}" type="slidenum">
              <a:rPr lang="ru-RU" smtClean="0"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8622903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r>
              <a:rPr lang="ru-RU" dirty="0" smtClean="0"/>
              <a:t>Указать</a:t>
            </a:r>
            <a:r>
              <a:rPr lang="ru-RU" baseline="0" dirty="0" smtClean="0"/>
              <a:t> на то, что счета роста не привязаны к производственной функции </a:t>
            </a:r>
            <a:r>
              <a:rPr lang="ru-RU" baseline="0" dirty="0" err="1" smtClean="0"/>
              <a:t>Кобба</a:t>
            </a:r>
            <a:r>
              <a:rPr lang="ru-RU" baseline="0" dirty="0" smtClean="0"/>
              <a:t>-Дугласа (далее будем с этим разбираться)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baseline="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ru-RU" baseline="0" dirty="0" smtClean="0"/>
              <a:t>Важно, что недопустимы интерпретации результатов, противоречащие теоретическим предпосылкам декомпозиции. Типичная ошибка – это «опускание» условия равновесия на рынке факторов производства.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ru-RU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5F92F2-746F-4024-AE20-89FE260699BB}" type="slidenum">
              <a:rPr lang="ru-RU" smtClean="0"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8622903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r>
              <a:rPr lang="ru-RU" dirty="0" smtClean="0"/>
              <a:t>АПФ: доярка и брокер работают по</a:t>
            </a:r>
            <a:r>
              <a:rPr lang="ru-RU" baseline="0" dirty="0" smtClean="0"/>
              <a:t> одной технологии; взаимозаменяемы; в равновесии должны получать одинаковую зарплату. Цены на молоко и брокерские услуги также не должны отличаться. 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5F92F2-746F-4024-AE20-89FE260699BB}" type="slidenum">
              <a:rPr lang="ru-RU" smtClean="0"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8622903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5F92F2-746F-4024-AE20-89FE260699BB}" type="slidenum">
              <a:rPr lang="ru-RU" smtClean="0"/>
              <a:t>14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8622903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5F92F2-746F-4024-AE20-89FE260699BB}" type="slidenum">
              <a:rPr lang="ru-RU" smtClean="0"/>
              <a:t>15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8622903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algn="l">
              <a:buNone/>
            </a:pPr>
            <a:r>
              <a:rPr lang="en-US" sz="1200" dirty="0" smtClean="0">
                <a:latin typeface="Cambria" panose="02040503050406030204" pitchFamily="18" charset="0"/>
              </a:rPr>
              <a:t>Labor productivity growth decomposition (p.p.)</a:t>
            </a:r>
            <a:br>
              <a:rPr lang="en-US" sz="1200" dirty="0" smtClean="0">
                <a:latin typeface="Cambria" panose="02040503050406030204" pitchFamily="18" charset="0"/>
              </a:rPr>
            </a:br>
            <a:r>
              <a:rPr lang="en-US" sz="1200" dirty="0" smtClean="0">
                <a:latin typeface="Cambria" panose="02040503050406030204" pitchFamily="18" charset="0"/>
              </a:rPr>
              <a:t>2007-2014</a:t>
            </a:r>
            <a:endParaRPr lang="ru-RU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4F34B2-EBA7-4534-82CD-4A5DF952BAFB}" type="slidenum">
              <a:rPr lang="ru-RU" smtClean="0"/>
              <a:pPr/>
              <a:t>16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2933084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5F92F2-746F-4024-AE20-89FE260699BB}" type="slidenum">
              <a:rPr lang="ru-RU" smtClean="0"/>
              <a:t>17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8622903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5F92F2-746F-4024-AE20-89FE260699BB}" type="slidenum">
              <a:rPr lang="ru-RU" smtClean="0"/>
              <a:t>18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8622903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5F92F2-746F-4024-AE20-89FE260699BB}" type="slidenum">
              <a:rPr lang="ru-RU" smtClean="0"/>
              <a:t>19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936504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5F92F2-746F-4024-AE20-89FE260699BB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8622903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dirty="0" smtClean="0"/>
              <a:t>Выявление источников роста – это выявление экономических</a:t>
            </a:r>
            <a:r>
              <a:rPr lang="ru-RU" baseline="0" dirty="0" smtClean="0"/>
              <a:t> механизмов, связывающих экзогенные (первичные) источники и доход.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baseline="0" dirty="0" smtClean="0"/>
              <a:t>Исчерпывающий ответ на вопрос об источниках роста должен содержать </a:t>
            </a:r>
            <a:r>
              <a:rPr lang="ru-RU" i="1" baseline="0" dirty="0" smtClean="0"/>
              <a:t>механизмы</a:t>
            </a:r>
            <a:r>
              <a:rPr lang="ru-RU" baseline="0" dirty="0" smtClean="0"/>
              <a:t>, а не ограничиваться перечислением </a:t>
            </a:r>
            <a:r>
              <a:rPr lang="ru-RU" i="1" baseline="0" dirty="0" smtClean="0"/>
              <a:t>факторов роста</a:t>
            </a:r>
            <a:r>
              <a:rPr lang="ru-RU" baseline="0" dirty="0" smtClean="0"/>
              <a:t>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baseline="0" dirty="0" smtClean="0"/>
              <a:t>Пример: прямые иностранные инвестиции вызваны разными причинами (а) стремлением получить более высокую отдачу на капитал; (б) определённым уровнем институтов. Они влияют на разные промежуточные источники – (1) запас основного капитала; (2) уровень технологического развития. Механизмы – а1, б2, б1 – и т.д.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i="1" baseline="0" dirty="0" smtClean="0"/>
              <a:t>Первым</a:t>
            </a:r>
            <a:r>
              <a:rPr lang="ru-RU" baseline="0" dirty="0" smtClean="0"/>
              <a:t> шагом на пути к анализу механизмов является разделение темпов прироста (уровня) выпуска на вклады факторов производства. Такое разделение называется счетами экономического роста (развития).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baseline="0" dirty="0" smtClean="0"/>
              <a:t>Производительность здесь – СФП (ОПРЕДЕЛЕНИЕ)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5F92F2-746F-4024-AE20-89FE260699BB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8622903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5F92F2-746F-4024-AE20-89FE260699BB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8622903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dirty="0" smtClean="0"/>
              <a:t>Пример</a:t>
            </a:r>
            <a:r>
              <a:rPr lang="ru-RU" baseline="0" dirty="0" smtClean="0"/>
              <a:t> счетов роста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baseline="0" dirty="0" smtClean="0"/>
              <a:t>Введение переменных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5F92F2-746F-4024-AE20-89FE260699BB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8622903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baseline="0" dirty="0" smtClean="0"/>
              <a:t>Счета роста – декомпозиция по вкладам факторов и СФП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baseline="0" dirty="0" smtClean="0"/>
              <a:t>Страны одинаковы по вкладам факторов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baseline="0" dirty="0" smtClean="0"/>
              <a:t>Страны отличаются по роли СФП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baseline="0" dirty="0" smtClean="0"/>
              <a:t>Решили задачу разделения вкладов факторов и производительности (таблица </a:t>
            </a:r>
            <a:r>
              <a:rPr lang="ru-RU" baseline="0" dirty="0" err="1" smtClean="0"/>
              <a:t>Родрика</a:t>
            </a:r>
            <a:r>
              <a:rPr lang="ru-RU" baseline="0" dirty="0" smtClean="0"/>
              <a:t>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baseline="0" dirty="0" smtClean="0"/>
              <a:t>Как считали – будет до конца понятно чуть дальше, когда введём теорию.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5F92F2-746F-4024-AE20-89FE260699BB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8622903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baseline="0" dirty="0" smtClean="0"/>
              <a:t>Счета роста – декомпозиция по вкладам факторов и СФП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baseline="0" dirty="0" smtClean="0"/>
              <a:t>Страны одинаковы по вкладам факторов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baseline="0" dirty="0" smtClean="0"/>
              <a:t>Страны отличаются по роли СФП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baseline="0" dirty="0" smtClean="0"/>
              <a:t>Решили задачу разделения вкладов факторов и производительности (таблица </a:t>
            </a:r>
            <a:r>
              <a:rPr lang="ru-RU" baseline="0" dirty="0" err="1" smtClean="0"/>
              <a:t>Родрика</a:t>
            </a:r>
            <a:r>
              <a:rPr lang="ru-RU" baseline="0" dirty="0" smtClean="0"/>
              <a:t>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baseline="0" dirty="0" smtClean="0"/>
              <a:t>Как считали – будет до конца понятно чуть дальше, когда введём элементы теории.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5F92F2-746F-4024-AE20-89FE260699BB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8622903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dirty="0" smtClean="0"/>
              <a:t>Объяснить</a:t>
            </a:r>
            <a:r>
              <a:rPr lang="ru-RU" baseline="0" dirty="0" smtClean="0"/>
              <a:t> – значит выявить механизмы роста.</a:t>
            </a:r>
            <a:endParaRPr lang="ru-RU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dirty="0" smtClean="0"/>
              <a:t>В этом смысле,</a:t>
            </a:r>
            <a:r>
              <a:rPr lang="ru-RU" baseline="0" dirty="0" smtClean="0"/>
              <a:t> счета роста </a:t>
            </a:r>
            <a:r>
              <a:rPr lang="ru-RU" dirty="0" smtClean="0"/>
              <a:t>не объясняют рост. Но они </a:t>
            </a:r>
            <a:r>
              <a:rPr lang="ru-RU" baseline="0" dirty="0" smtClean="0"/>
              <a:t>необходимым компонентом для объяснения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baseline="0" dirty="0" smtClean="0"/>
              <a:t>Без их использования влияние первичного фактора производства на капитал может быть смешано с влиянием на производительность (ПИИ).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baseline="0" dirty="0" smtClean="0"/>
              <a:t>Неверная причинно-следственная связь ведёт к неверным выводам в экономической политике.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baseline="0" dirty="0" smtClean="0"/>
              <a:t>(Если ПИИ обеспечивают рост через рост капитала, заместим ПИИ государственными инвестициями без ущерба. Если же на самом деле ПИИ влияют на технологии, то такое замещение даст отрицательный результат).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5F92F2-746F-4024-AE20-89FE260699BB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8622903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dirty="0" smtClean="0"/>
              <a:t>Объяснить</a:t>
            </a:r>
            <a:r>
              <a:rPr lang="ru-RU" baseline="0" dirty="0" smtClean="0"/>
              <a:t> – значит выявить механизмы роста.</a:t>
            </a:r>
            <a:endParaRPr lang="ru-RU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dirty="0" smtClean="0"/>
              <a:t>В этом смысле,</a:t>
            </a:r>
            <a:r>
              <a:rPr lang="ru-RU" baseline="0" dirty="0" smtClean="0"/>
              <a:t> счета роста </a:t>
            </a:r>
            <a:r>
              <a:rPr lang="ru-RU" dirty="0" smtClean="0"/>
              <a:t>не объясняют рост. Но они </a:t>
            </a:r>
            <a:r>
              <a:rPr lang="ru-RU" baseline="0" dirty="0" smtClean="0"/>
              <a:t>необходимым компонентом для объяснения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baseline="0" dirty="0" smtClean="0"/>
              <a:t>Без их использования влияние первичного фактора производства на капитал может быть смешано с влиянием на производительность (ПИИ).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baseline="0" dirty="0" smtClean="0"/>
              <a:t>Неверная причинно-следственная связь ведёт к неверным выводам в экономической политике.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baseline="0" dirty="0" smtClean="0"/>
              <a:t>(Если ПИИ обеспечивают рост через рост капитала, заместим ПИИ государственными инвестициями без ущерба. Если же на самом деле ПИИ влияют на технологии, то такое замещение даст отрицательный результат).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5F92F2-746F-4024-AE20-89FE260699BB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862290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54BE7-3B06-448A-8B81-E1A3D5D1AFED}" type="datetimeFigureOut">
              <a:rPr lang="ru-RU" smtClean="0"/>
              <a:t>15.11.2019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9EBC0-4CF8-4ACB-B148-6EE709B109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132697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54BE7-3B06-448A-8B81-E1A3D5D1AFED}" type="datetimeFigureOut">
              <a:rPr lang="ru-RU" smtClean="0"/>
              <a:t>15.11.2019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9EBC0-4CF8-4ACB-B148-6EE709B109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619739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54BE7-3B06-448A-8B81-E1A3D5D1AFED}" type="datetimeFigureOut">
              <a:rPr lang="ru-RU" smtClean="0"/>
              <a:t>15.11.2019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9EBC0-4CF8-4ACB-B148-6EE709B109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10558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54BE7-3B06-448A-8B81-E1A3D5D1AFED}" type="datetimeFigureOut">
              <a:rPr lang="ru-RU" smtClean="0"/>
              <a:t>15.11.2019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9EBC0-4CF8-4ACB-B148-6EE709B109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32827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54BE7-3B06-448A-8B81-E1A3D5D1AFED}" type="datetimeFigureOut">
              <a:rPr lang="ru-RU" smtClean="0"/>
              <a:t>15.11.2019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9EBC0-4CF8-4ACB-B148-6EE709B109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085219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54BE7-3B06-448A-8B81-E1A3D5D1AFED}" type="datetimeFigureOut">
              <a:rPr lang="ru-RU" smtClean="0"/>
              <a:t>15.11.2019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9EBC0-4CF8-4ACB-B148-6EE709B109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883426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54BE7-3B06-448A-8B81-E1A3D5D1AFED}" type="datetimeFigureOut">
              <a:rPr lang="ru-RU" smtClean="0"/>
              <a:t>15.11.2019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9EBC0-4CF8-4ACB-B148-6EE709B109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085530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54BE7-3B06-448A-8B81-E1A3D5D1AFED}" type="datetimeFigureOut">
              <a:rPr lang="ru-RU" smtClean="0"/>
              <a:t>15.11.2019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9EBC0-4CF8-4ACB-B148-6EE709B109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596350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54BE7-3B06-448A-8B81-E1A3D5D1AFED}" type="datetimeFigureOut">
              <a:rPr lang="ru-RU" smtClean="0"/>
              <a:t>15.11.2019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9EBC0-4CF8-4ACB-B148-6EE709B109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852437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54BE7-3B06-448A-8B81-E1A3D5D1AFED}" type="datetimeFigureOut">
              <a:rPr lang="ru-RU" smtClean="0"/>
              <a:t>15.11.2019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9EBC0-4CF8-4ACB-B148-6EE709B109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292575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54BE7-3B06-448A-8B81-E1A3D5D1AFED}" type="datetimeFigureOut">
              <a:rPr lang="ru-RU" smtClean="0"/>
              <a:t>15.11.2019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9EBC0-4CF8-4ACB-B148-6EE709B109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825808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254BE7-3B06-448A-8B81-E1A3D5D1AFED}" type="datetimeFigureOut">
              <a:rPr lang="ru-RU" smtClean="0"/>
              <a:t>15.11.2019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19EBC0-4CF8-4ACB-B148-6EE709B109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108463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onference-board.org/data/economydatabase/index.cfm?id=27762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hse.ru/russiaklems/" TargetMode="Externa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2915326"/>
            <a:ext cx="9144000" cy="3942674"/>
          </a:xfrm>
          <a:solidFill>
            <a:srgbClr val="433672"/>
          </a:solidFill>
        </p:spPr>
        <p:txBody>
          <a:bodyPr anchor="t">
            <a:noAutofit/>
          </a:bodyPr>
          <a:lstStyle/>
          <a:p>
            <a:r>
              <a:rPr lang="ru-RU" sz="2400" dirty="0">
                <a:solidFill>
                  <a:schemeClr val="bg1"/>
                </a:solidFill>
                <a:cs typeface="Arial" panose="020B0604020202020204" pitchFamily="34" charset="0"/>
              </a:rPr>
              <a:t/>
            </a:r>
            <a:br>
              <a:rPr lang="ru-RU" sz="2400" dirty="0">
                <a:solidFill>
                  <a:schemeClr val="bg1"/>
                </a:solidFill>
                <a:cs typeface="Arial" panose="020B0604020202020204" pitchFamily="34" charset="0"/>
              </a:rPr>
            </a:br>
            <a:r>
              <a:rPr lang="ru-RU" sz="2400" dirty="0">
                <a:solidFill>
                  <a:schemeClr val="bg1"/>
                </a:solidFill>
                <a:cs typeface="Arial" panose="020B0604020202020204" pitchFamily="34" charset="0"/>
              </a:rPr>
              <a:t>Счета экономического роста. </a:t>
            </a:r>
            <a:r>
              <a:rPr lang="ru-RU" sz="2400" dirty="0" smtClean="0">
                <a:solidFill>
                  <a:schemeClr val="bg1"/>
                </a:solidFill>
                <a:cs typeface="Arial" panose="020B0604020202020204" pitchFamily="34" charset="0"/>
              </a:rPr>
              <a:t/>
            </a:r>
            <a:br>
              <a:rPr lang="ru-RU" sz="2400" dirty="0" smtClean="0">
                <a:solidFill>
                  <a:schemeClr val="bg1"/>
                </a:solidFill>
                <a:cs typeface="Arial" panose="020B0604020202020204" pitchFamily="34" charset="0"/>
              </a:rPr>
            </a:br>
            <a:r>
              <a:rPr lang="ru-RU" sz="2400" dirty="0" smtClean="0">
                <a:solidFill>
                  <a:schemeClr val="bg1"/>
                </a:solidFill>
                <a:cs typeface="Arial" panose="020B0604020202020204" pitchFamily="34" charset="0"/>
              </a:rPr>
              <a:t>Основы </a:t>
            </a:r>
            <a:r>
              <a:rPr lang="ru-RU" sz="2400" dirty="0">
                <a:solidFill>
                  <a:schemeClr val="bg1"/>
                </a:solidFill>
                <a:cs typeface="Arial" panose="020B0604020202020204" pitchFamily="34" charset="0"/>
              </a:rPr>
              <a:t>методологии KLEMS. Источники данных, </a:t>
            </a:r>
            <a:r>
              <a:rPr lang="ru-RU" sz="2400" dirty="0" smtClean="0">
                <a:solidFill>
                  <a:schemeClr val="bg1"/>
                </a:solidFill>
                <a:cs typeface="Arial" panose="020B0604020202020204" pitchFamily="34" charset="0"/>
              </a:rPr>
              <a:t/>
            </a:r>
            <a:br>
              <a:rPr lang="ru-RU" sz="2400" dirty="0" smtClean="0">
                <a:solidFill>
                  <a:schemeClr val="bg1"/>
                </a:solidFill>
                <a:cs typeface="Arial" panose="020B0604020202020204" pitchFamily="34" charset="0"/>
              </a:rPr>
            </a:br>
            <a:r>
              <a:rPr lang="ru-RU" sz="2400" dirty="0" smtClean="0">
                <a:solidFill>
                  <a:schemeClr val="bg1"/>
                </a:solidFill>
                <a:cs typeface="Arial" panose="020B0604020202020204" pitchFamily="34" charset="0"/>
              </a:rPr>
              <a:t>расчётные </a:t>
            </a:r>
            <a:r>
              <a:rPr lang="ru-RU" sz="2400" dirty="0">
                <a:solidFill>
                  <a:schemeClr val="bg1"/>
                </a:solidFill>
                <a:cs typeface="Arial" panose="020B0604020202020204" pitchFamily="34" charset="0"/>
              </a:rPr>
              <a:t>примеры и элементы </a:t>
            </a:r>
            <a:r>
              <a:rPr lang="ru-RU" sz="2400" dirty="0" smtClean="0">
                <a:solidFill>
                  <a:schemeClr val="bg1"/>
                </a:solidFill>
                <a:cs typeface="Arial" panose="020B0604020202020204" pitchFamily="34" charset="0"/>
              </a:rPr>
              <a:t>анализа</a:t>
            </a:r>
            <a:br>
              <a:rPr lang="ru-RU" sz="2400" dirty="0" smtClean="0">
                <a:solidFill>
                  <a:schemeClr val="bg1"/>
                </a:solidFill>
                <a:cs typeface="Arial" panose="020B0604020202020204" pitchFamily="34" charset="0"/>
              </a:rPr>
            </a:br>
            <a:r>
              <a:rPr lang="ru-RU" sz="2400" dirty="0">
                <a:solidFill>
                  <a:schemeClr val="bg1"/>
                </a:solidFill>
                <a:cs typeface="Arial" panose="020B0604020202020204" pitchFamily="34" charset="0"/>
              </a:rPr>
              <a:t/>
            </a:r>
            <a:br>
              <a:rPr lang="ru-RU" sz="2400" dirty="0">
                <a:solidFill>
                  <a:schemeClr val="bg1"/>
                </a:solidFill>
                <a:cs typeface="Arial" panose="020B0604020202020204" pitchFamily="34" charset="0"/>
              </a:rPr>
            </a:br>
            <a:r>
              <a:rPr lang="ru-RU" sz="2000" dirty="0" smtClean="0">
                <a:solidFill>
                  <a:schemeClr val="bg1"/>
                </a:solidFill>
              </a:rPr>
              <a:t>И. Воскобойников</a:t>
            </a:r>
            <a:br>
              <a:rPr lang="ru-RU" sz="2000" dirty="0" smtClean="0">
                <a:solidFill>
                  <a:schemeClr val="bg1"/>
                </a:solidFill>
              </a:rPr>
            </a:br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sz="1800" dirty="0">
                <a:solidFill>
                  <a:schemeClr val="bg1"/>
                </a:solidFill>
              </a:rPr>
              <a:t/>
            </a:r>
            <a:br>
              <a:rPr lang="ru-RU" sz="1800" dirty="0">
                <a:solidFill>
                  <a:schemeClr val="bg1"/>
                </a:solidFill>
              </a:rPr>
            </a:br>
            <a:r>
              <a:rPr lang="ru-RU" sz="1400" dirty="0" smtClean="0">
                <a:solidFill>
                  <a:schemeClr val="bg1"/>
                </a:solidFill>
              </a:rPr>
              <a:t>Москва, НИУ ВШЭ</a:t>
            </a:r>
            <a:br>
              <a:rPr lang="ru-RU" sz="1400" dirty="0" smtClean="0">
                <a:solidFill>
                  <a:schemeClr val="bg1"/>
                </a:solidFill>
              </a:rPr>
            </a:br>
            <a:r>
              <a:rPr lang="ru-RU" sz="1400" dirty="0" smtClean="0">
                <a:solidFill>
                  <a:schemeClr val="bg1"/>
                </a:solidFill>
              </a:rPr>
              <a:t>12 ноября 2019 г.</a:t>
            </a:r>
            <a:endParaRPr lang="ru-RU" sz="1400" dirty="0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  <p:pic>
        <p:nvPicPr>
          <p:cNvPr id="1026" name="Picture 2" descr="D:\WORK\Projects\_KLEMS group\_ЛОГО\JPG\RUSSIA KLEMS_logo (1)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0080" y="312738"/>
            <a:ext cx="3829543" cy="16561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AutoShape 2" descr="https://www.hse.ru/data/2014/06/24/1310196991/%D1%81_black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4" name="AutoShape 4" descr="https://www.hse.ru/data/2014/06/24/1310196991/%D1%81_black.jpg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544376"/>
            <a:ext cx="1472835" cy="14245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6526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83453" y="359078"/>
            <a:ext cx="856895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7030A0"/>
                </a:solidFill>
                <a:latin typeface="+mj-lt"/>
              </a:rPr>
              <a:t>3</a:t>
            </a:r>
            <a:r>
              <a:rPr lang="en-US" sz="2400" b="1" dirty="0" smtClean="0">
                <a:solidFill>
                  <a:srgbClr val="7030A0"/>
                </a:solidFill>
                <a:latin typeface="+mj-lt"/>
              </a:rPr>
              <a:t>. </a:t>
            </a:r>
            <a:r>
              <a:rPr lang="ru-RU" sz="2400" b="1" dirty="0" smtClean="0">
                <a:solidFill>
                  <a:srgbClr val="7030A0"/>
                </a:solidFill>
                <a:latin typeface="+mj-lt"/>
              </a:rPr>
              <a:t>Пример построения </a:t>
            </a:r>
            <a:r>
              <a:rPr lang="ru-RU" sz="2400" b="1" dirty="0">
                <a:solidFill>
                  <a:srgbClr val="7030A0"/>
                </a:solidFill>
                <a:latin typeface="+mj-lt"/>
              </a:rPr>
              <a:t>счетов роста для российской экономки в целом на реальных данных </a:t>
            </a:r>
            <a:r>
              <a:rPr lang="ru-RU" sz="2400" b="1" dirty="0" err="1">
                <a:solidFill>
                  <a:srgbClr val="7030A0"/>
                </a:solidFill>
                <a:latin typeface="+mj-lt"/>
              </a:rPr>
              <a:t>Total</a:t>
            </a:r>
            <a:r>
              <a:rPr lang="ru-RU" sz="2400" b="1" dirty="0">
                <a:solidFill>
                  <a:srgbClr val="7030A0"/>
                </a:solidFill>
                <a:latin typeface="+mj-lt"/>
              </a:rPr>
              <a:t> </a:t>
            </a:r>
            <a:r>
              <a:rPr lang="ru-RU" sz="2400" b="1" dirty="0" err="1">
                <a:solidFill>
                  <a:srgbClr val="7030A0"/>
                </a:solidFill>
                <a:latin typeface="+mj-lt"/>
              </a:rPr>
              <a:t>Economy</a:t>
            </a:r>
            <a:r>
              <a:rPr lang="ru-RU" sz="2400" b="1" dirty="0">
                <a:solidFill>
                  <a:srgbClr val="7030A0"/>
                </a:solidFill>
                <a:latin typeface="+mj-lt"/>
              </a:rPr>
              <a:t> </a:t>
            </a:r>
            <a:r>
              <a:rPr lang="ru-RU" sz="2400" b="1" dirty="0" err="1">
                <a:solidFill>
                  <a:srgbClr val="7030A0"/>
                </a:solidFill>
                <a:latin typeface="+mj-lt"/>
              </a:rPr>
              <a:t>Database</a:t>
            </a:r>
            <a:r>
              <a:rPr lang="ru-RU" sz="2400" b="1" baseline="30000" dirty="0" err="1">
                <a:solidFill>
                  <a:srgbClr val="7030A0"/>
                </a:solidFill>
                <a:latin typeface="+mj-lt"/>
              </a:rPr>
              <a:t>TM</a:t>
            </a:r>
            <a:endParaRPr lang="ru-RU" sz="2400" b="1" baseline="30000" dirty="0">
              <a:solidFill>
                <a:srgbClr val="7030A0"/>
              </a:solidFill>
              <a:latin typeface="+mj-lt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83453" y="6124654"/>
            <a:ext cx="85689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i="1" dirty="0" smtClean="0">
                <a:latin typeface="Cambria" panose="02040503050406030204" pitchFamily="18" charset="0"/>
              </a:rPr>
              <a:t>Источник</a:t>
            </a:r>
            <a:r>
              <a:rPr lang="ru-RU" dirty="0" smtClean="0">
                <a:latin typeface="Cambria" panose="02040503050406030204" pitchFamily="18" charset="0"/>
              </a:rPr>
              <a:t>: </a:t>
            </a:r>
            <a:r>
              <a:rPr lang="en-US" dirty="0" smtClean="0">
                <a:latin typeface="Cambria" panose="02040503050406030204" pitchFamily="18" charset="0"/>
              </a:rPr>
              <a:t>TED</a:t>
            </a:r>
            <a:r>
              <a:rPr lang="en-US" baseline="30000" dirty="0" smtClean="0">
                <a:latin typeface="Cambria" panose="02040503050406030204" pitchFamily="18" charset="0"/>
              </a:rPr>
              <a:t>TM </a:t>
            </a:r>
            <a:r>
              <a:rPr lang="en-US" dirty="0" smtClean="0">
                <a:latin typeface="Cambria" panose="02040503050406030204" pitchFamily="18" charset="0"/>
              </a:rPr>
              <a:t>, April 2019, TED2_APR20191; Russia. </a:t>
            </a:r>
            <a:r>
              <a:rPr lang="nl-NL" dirty="0">
                <a:hlinkClick r:id="rId3"/>
              </a:rPr>
              <a:t>https://www.conference-board.org/data/economydatabase/index.cfm?id=27762</a:t>
            </a:r>
            <a:endParaRPr lang="ru-RU" dirty="0">
              <a:latin typeface="Cambria" panose="02040503050406030204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7109046"/>
              </p:ext>
            </p:extLst>
          </p:nvPr>
        </p:nvGraphicFramePr>
        <p:xfrm>
          <a:off x="276827" y="1412779"/>
          <a:ext cx="8533025" cy="4608510"/>
        </p:xfrm>
        <a:graphic>
          <a:graphicData uri="http://schemas.openxmlformats.org/drawingml/2006/table">
            <a:tbl>
              <a:tblPr>
                <a:tableStyleId>{C4B1156A-380E-4F78-BDF5-A606A8083BF9}</a:tableStyleId>
              </a:tblPr>
              <a:tblGrid>
                <a:gridCol w="3973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6980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9208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9208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5347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520908">
                <a:tc>
                  <a:txBody>
                    <a:bodyPr/>
                    <a:lstStyle/>
                    <a:p>
                      <a:pPr algn="l" fontAlgn="b"/>
                      <a:endParaRPr lang="ru-RU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ru-RU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1" u="none" strike="noStrike" dirty="0">
                          <a:effectLst/>
                        </a:rPr>
                        <a:t>2014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1" u="none" strike="noStrike" dirty="0">
                          <a:effectLst/>
                        </a:rPr>
                        <a:t>2015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1" u="none" strike="noStrike" dirty="0">
                          <a:effectLst/>
                        </a:rPr>
                        <a:t>2016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1" u="none" strike="noStrike" dirty="0">
                          <a:effectLst/>
                        </a:rPr>
                        <a:t>2017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1" u="none" strike="noStrike" dirty="0">
                          <a:effectLst/>
                        </a:rPr>
                        <a:t>2018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4178"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1" u="none" strike="noStrike" dirty="0">
                          <a:effectLst/>
                        </a:rPr>
                        <a:t>1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Avenir LT Std 45 Book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2000" u="none" strike="noStrike" dirty="0">
                          <a:effectLst/>
                        </a:rPr>
                        <a:t>GDP</a:t>
                      </a:r>
                      <a:endParaRPr lang="nl-NL" sz="2000" b="0" i="0" u="none" strike="noStrike" dirty="0">
                        <a:solidFill>
                          <a:srgbClr val="000000"/>
                        </a:solidFill>
                        <a:effectLst/>
                        <a:latin typeface="Avenir LT Std 45 Book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u="none" strike="noStrike">
                          <a:effectLst/>
                        </a:rPr>
                        <a:t>0,697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Avenir LT Std 45 Book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u="none" strike="noStrike">
                          <a:effectLst/>
                        </a:rPr>
                        <a:t>-2,532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Avenir LT Std 45 Book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u="none" strike="noStrike">
                          <a:effectLst/>
                        </a:rPr>
                        <a:t>0,300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Avenir LT Std 45 Book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u="none" strike="noStrike">
                          <a:effectLst/>
                        </a:rPr>
                        <a:t>1,633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Avenir LT Std 45 Book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u="none" strike="noStrike">
                          <a:effectLst/>
                        </a:rPr>
                        <a:t>2,307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Avenir LT Std 45 Book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4178"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1" u="none" strike="noStrike" dirty="0">
                          <a:effectLst/>
                        </a:rPr>
                        <a:t>2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Avenir LT Std 45 Book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2000" u="none" strike="noStrike" dirty="0">
                          <a:effectLst/>
                        </a:rPr>
                        <a:t>Labor Input - Quantity</a:t>
                      </a:r>
                      <a:endParaRPr lang="nl-NL" sz="2000" b="0" i="0" u="none" strike="noStrike" dirty="0">
                        <a:solidFill>
                          <a:srgbClr val="000000"/>
                        </a:solidFill>
                        <a:effectLst/>
                        <a:latin typeface="Avenir LT Std 45 Book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u="none" strike="noStrike">
                          <a:effectLst/>
                        </a:rPr>
                        <a:t>0,459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Avenir LT Std 45 Book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u="none" strike="noStrike">
                          <a:effectLst/>
                        </a:rPr>
                        <a:t>0,737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Avenir LT Std 45 Book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u="none" strike="noStrike">
                          <a:effectLst/>
                        </a:rPr>
                        <a:t>-0,107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Avenir LT Std 45 Book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u="none" strike="noStrike">
                          <a:effectLst/>
                        </a:rPr>
                        <a:t>-0,043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Avenir LT Std 45 Book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u="none" strike="noStrike">
                          <a:effectLst/>
                        </a:rPr>
                        <a:t>0,409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Avenir LT Std 45 Book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4178"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1" u="none" strike="noStrike" dirty="0">
                          <a:effectLst/>
                        </a:rPr>
                        <a:t>3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Avenir LT Std 45 Book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2000" u="none" strike="noStrike" dirty="0">
                          <a:effectLst/>
                        </a:rPr>
                        <a:t>Labor Input - Quality</a:t>
                      </a:r>
                      <a:endParaRPr lang="nl-NL" sz="2000" b="0" i="0" u="none" strike="noStrike" dirty="0">
                        <a:solidFill>
                          <a:srgbClr val="000000"/>
                        </a:solidFill>
                        <a:effectLst/>
                        <a:latin typeface="Avenir LT Std 45 Book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u="none" strike="noStrike">
                          <a:effectLst/>
                        </a:rPr>
                        <a:t>-0,239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Avenir LT Std 45 Book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u="none" strike="noStrike">
                          <a:effectLst/>
                        </a:rPr>
                        <a:t>-0,012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Avenir LT Std 45 Book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u="none" strike="noStrike">
                          <a:effectLst/>
                        </a:rPr>
                        <a:t>0,111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Avenir LT Std 45 Book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u="none" strike="noStrike">
                          <a:effectLst/>
                        </a:rPr>
                        <a:t>0,012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Avenir LT Std 45 Book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u="none" strike="noStrike">
                          <a:effectLst/>
                        </a:rPr>
                        <a:t>0,168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Avenir LT Std 45 Book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4178"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1" u="none" strike="noStrike" dirty="0">
                          <a:effectLst/>
                        </a:rPr>
                        <a:t>4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Avenir LT Std 45 Book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2000" u="none" strike="noStrike" dirty="0">
                          <a:effectLst/>
                        </a:rPr>
                        <a:t>Capital Input - Total</a:t>
                      </a:r>
                      <a:endParaRPr lang="nl-NL" sz="2000" b="0" i="0" u="none" strike="noStrike" dirty="0">
                        <a:solidFill>
                          <a:srgbClr val="000000"/>
                        </a:solidFill>
                        <a:effectLst/>
                        <a:latin typeface="Avenir LT Std 45 Book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u="none" strike="noStrike" dirty="0">
                          <a:effectLst/>
                        </a:rPr>
                        <a:t>1,476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Avenir LT Std 45 Book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u="none" strike="noStrike">
                          <a:effectLst/>
                        </a:rPr>
                        <a:t>0,507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Avenir LT Std 45 Book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u="none" strike="noStrike">
                          <a:effectLst/>
                        </a:rPr>
                        <a:t>0,323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Avenir LT Std 45 Book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u="none" strike="noStrike">
                          <a:effectLst/>
                        </a:rPr>
                        <a:t>0,678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Avenir LT Std 45 Book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u="none" strike="noStrike">
                          <a:effectLst/>
                        </a:rPr>
                        <a:t>0,883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Avenir LT Std 45 Book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4178"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1" u="none" strike="noStrike" dirty="0">
                          <a:effectLst/>
                        </a:rPr>
                        <a:t>7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Avenir LT Std 45 Book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2000" u="none" strike="noStrike" dirty="0">
                          <a:effectLst/>
                        </a:rPr>
                        <a:t>Labor Quantity Contribution</a:t>
                      </a:r>
                      <a:endParaRPr lang="nl-NL" sz="2000" b="0" i="0" u="none" strike="noStrike" dirty="0">
                        <a:solidFill>
                          <a:srgbClr val="000000"/>
                        </a:solidFill>
                        <a:effectLst/>
                        <a:latin typeface="Avenir LT Std 45 Book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u="none" strike="noStrike">
                          <a:effectLst/>
                        </a:rPr>
                        <a:t>0,267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Avenir LT Std 45 Book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u="none" strike="noStrike" dirty="0">
                          <a:effectLst/>
                        </a:rPr>
                        <a:t>0,426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Avenir LT Std 45 Book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u="none" strike="noStrike">
                          <a:effectLst/>
                        </a:rPr>
                        <a:t>-0,061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Avenir LT Std 45 Book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u="none" strike="noStrike" dirty="0">
                          <a:effectLst/>
                        </a:rPr>
                        <a:t>-0,025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Avenir LT Std 45 Book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u="none" strike="noStrike" dirty="0">
                          <a:effectLst/>
                        </a:rPr>
                        <a:t>0,234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Avenir LT Std 45 Book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54178"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1" u="none" strike="noStrike" dirty="0">
                          <a:effectLst/>
                        </a:rPr>
                        <a:t>8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Avenir LT Std 45 Book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2000" u="none" strike="noStrike" dirty="0">
                          <a:effectLst/>
                        </a:rPr>
                        <a:t>Labor Quality Contribution</a:t>
                      </a:r>
                      <a:endParaRPr lang="nl-NL" sz="2000" b="0" i="0" u="none" strike="noStrike" dirty="0">
                        <a:solidFill>
                          <a:srgbClr val="000000"/>
                        </a:solidFill>
                        <a:effectLst/>
                        <a:latin typeface="Avenir LT Std 45 Book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u="none" strike="noStrike">
                          <a:effectLst/>
                        </a:rPr>
                        <a:t>-0,139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Avenir LT Std 45 Book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u="none" strike="noStrike" dirty="0">
                          <a:effectLst/>
                        </a:rPr>
                        <a:t>-0,007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Avenir LT Std 45 Book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u="none" strike="noStrike" dirty="0">
                          <a:effectLst/>
                        </a:rPr>
                        <a:t>0,064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Avenir LT Std 45 Book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u="none" strike="noStrike">
                          <a:effectLst/>
                        </a:rPr>
                        <a:t>0,007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Avenir LT Std 45 Book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u="none" strike="noStrike">
                          <a:effectLst/>
                        </a:rPr>
                        <a:t>0,096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Avenir LT Std 45 Book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54178"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1" u="none" strike="noStrike" dirty="0">
                          <a:effectLst/>
                        </a:rPr>
                        <a:t>9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Avenir LT Std 45 Book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2000" u="none" strike="noStrike" dirty="0">
                          <a:effectLst/>
                        </a:rPr>
                        <a:t>Total Capital Contribution</a:t>
                      </a:r>
                      <a:endParaRPr lang="nl-NL" sz="2000" b="0" i="0" u="none" strike="noStrike" dirty="0">
                        <a:solidFill>
                          <a:srgbClr val="000000"/>
                        </a:solidFill>
                        <a:effectLst/>
                        <a:latin typeface="Avenir LT Std 45 Book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u="none" strike="noStrike">
                          <a:effectLst/>
                        </a:rPr>
                        <a:t>0,618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Avenir LT Std 45 Book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u="none" strike="noStrike">
                          <a:effectLst/>
                        </a:rPr>
                        <a:t>0,214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Avenir LT Std 45 Book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u="none" strike="noStrike" dirty="0">
                          <a:effectLst/>
                        </a:rPr>
                        <a:t>0,138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Avenir LT Std 45 Book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u="none" strike="noStrike" dirty="0">
                          <a:effectLst/>
                        </a:rPr>
                        <a:t>0,290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Avenir LT Std 45 Book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u="none" strike="noStrike">
                          <a:effectLst/>
                        </a:rPr>
                        <a:t>0,377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Avenir LT Std 45 Book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54178"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1" u="none" strike="noStrike" dirty="0">
                          <a:effectLst/>
                        </a:rPr>
                        <a:t>12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Avenir LT Std 45 Book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2000" u="none" strike="noStrike">
                          <a:effectLst/>
                        </a:rPr>
                        <a:t>Total Factor Productivity</a:t>
                      </a:r>
                      <a:endParaRPr lang="nl-NL" sz="2000" b="0" i="0" u="none" strike="noStrike">
                        <a:solidFill>
                          <a:srgbClr val="000000"/>
                        </a:solidFill>
                        <a:effectLst/>
                        <a:latin typeface="Avenir LT Std 45 Book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u="none" strike="noStrike" dirty="0">
                          <a:effectLst/>
                        </a:rPr>
                        <a:t>-0,048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Avenir LT Std 45 Book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u="none" strike="noStrike" dirty="0">
                          <a:effectLst/>
                        </a:rPr>
                        <a:t>-3,166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Avenir LT Std 45 Book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u="none" strike="noStrike">
                          <a:effectLst/>
                        </a:rPr>
                        <a:t>0,159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Avenir LT Std 45 Book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u="none" strike="noStrike" dirty="0">
                          <a:effectLst/>
                        </a:rPr>
                        <a:t>1,362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Avenir LT Std 45 Book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u="none" strike="noStrike" dirty="0">
                          <a:effectLst/>
                        </a:rPr>
                        <a:t>1,599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Avenir LT Std 45 Book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54178"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1" u="none" strike="noStrike" dirty="0">
                          <a:effectLst/>
                        </a:rPr>
                        <a:t>14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Avenir LT Std 45 Book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2000" u="none" strike="noStrike" dirty="0">
                          <a:effectLst/>
                        </a:rPr>
                        <a:t>Capital Share</a:t>
                      </a:r>
                      <a:endParaRPr lang="nl-NL" sz="2000" b="0" i="0" u="none" strike="noStrike" dirty="0">
                        <a:solidFill>
                          <a:srgbClr val="000000"/>
                        </a:solidFill>
                        <a:effectLst/>
                        <a:latin typeface="Avenir LT Std 45 Book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u="none" strike="noStrike">
                          <a:effectLst/>
                        </a:rPr>
                        <a:t>41,582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Avenir LT Std 45 Book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u="none" strike="noStrike">
                          <a:effectLst/>
                        </a:rPr>
                        <a:t>42,771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Avenir LT Std 45 Book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u="none" strike="noStrike" dirty="0">
                          <a:effectLst/>
                        </a:rPr>
                        <a:t>42,771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Avenir LT Std 45 Book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u="none" strike="noStrike" dirty="0">
                          <a:effectLst/>
                        </a:rPr>
                        <a:t>42,771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Avenir LT Std 45 Book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u="none" strike="noStrike" dirty="0">
                          <a:effectLst/>
                        </a:rPr>
                        <a:t>42,771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Avenir LT Std 45 Book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60984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70242" y="370166"/>
            <a:ext cx="85689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rgbClr val="7030A0"/>
                </a:solidFill>
                <a:latin typeface="+mj-lt"/>
              </a:rPr>
              <a:t>4. Введение в неоклассическую теорию счетов роста</a:t>
            </a:r>
            <a:endParaRPr lang="ru-RU" sz="2800" b="1" dirty="0">
              <a:solidFill>
                <a:srgbClr val="7030A0"/>
              </a:solidFill>
              <a:latin typeface="+mj-lt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2"/>
              <p:cNvSpPr/>
              <p:nvPr/>
            </p:nvSpPr>
            <p:spPr>
              <a:xfrm>
                <a:off x="755575" y="1416799"/>
                <a:ext cx="2932534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4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</a:rPr>
                  <a:t>(1)	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400" i="1" kern="0">
                        <a:solidFill>
                          <a:prstClr val="black"/>
                        </a:solidFill>
                        <a:latin typeface="Cambria Math"/>
                      </a:rPr>
                      <m:t>Z</m:t>
                    </m:r>
                    <m:r>
                      <a:rPr kumimoji="0" lang="en-US" sz="2400" b="0" i="1" u="none" strike="noStrike" kern="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/>
                      </a:rPr>
                      <m:t>=</m:t>
                    </m:r>
                    <m:r>
                      <a:rPr kumimoji="0" lang="en-US" sz="2400" b="0" i="1" u="none" strike="noStrike" kern="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/>
                      </a:rPr>
                      <m:t>𝑔</m:t>
                    </m:r>
                    <m:d>
                      <m:dPr>
                        <m:ctrlPr>
                          <a:rPr kumimoji="0" lang="ru-RU" sz="2400" b="0" i="1" u="none" strike="noStrike" kern="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kumimoji="0" lang="en-US" sz="2400" b="0" i="1" u="none" strike="noStrike" kern="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/>
                          </a:rPr>
                          <m:t>𝐾</m:t>
                        </m:r>
                        <m:r>
                          <a:rPr kumimoji="0" lang="en-US" sz="2400" b="0" i="1" u="none" strike="noStrike" kern="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/>
                          </a:rPr>
                          <m:t>,</m:t>
                        </m:r>
                        <m:r>
                          <a:rPr kumimoji="0" lang="en-US" sz="2400" b="0" i="1" u="none" strike="noStrike" kern="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/>
                          </a:rPr>
                          <m:t>𝐿</m:t>
                        </m:r>
                        <m:r>
                          <a:rPr kumimoji="0" lang="en-US" sz="2400" b="0" i="1" u="none" strike="noStrike" kern="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/>
                          </a:rPr>
                          <m:t>,</m:t>
                        </m:r>
                        <m:r>
                          <a:rPr kumimoji="0" lang="en-US" sz="2400" b="0" i="1" u="none" strike="noStrike" kern="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/>
                          </a:rPr>
                          <m:t>𝑇</m:t>
                        </m:r>
                      </m:e>
                    </m:d>
                  </m:oMath>
                </a14:m>
                <a:endParaRPr kumimoji="0" lang="ru-RU" sz="24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endParaRPr>
              </a:p>
            </p:txBody>
          </p:sp>
        </mc:Choice>
        <mc:Fallback xmlns="">
          <p:sp>
            <p:nvSpPr>
              <p:cNvPr id="4" name="Rectangle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5575" y="1416799"/>
                <a:ext cx="2932534" cy="461665"/>
              </a:xfrm>
              <a:prstGeom prst="rect">
                <a:avLst/>
              </a:prstGeom>
              <a:blipFill rotWithShape="1">
                <a:blip r:embed="rId3"/>
                <a:stretch>
                  <a:fillRect l="-3326" t="-10526" b="-2894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/>
              <p:cNvSpPr/>
              <p:nvPr/>
            </p:nvSpPr>
            <p:spPr>
              <a:xfrm>
                <a:off x="755574" y="2384133"/>
                <a:ext cx="7100149" cy="46705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4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</a:rPr>
                  <a:t>(2)	</a:t>
                </a:r>
                <a14:m>
                  <m:oMath xmlns:m="http://schemas.openxmlformats.org/officeDocument/2006/math">
                    <m:r>
                      <a:rPr kumimoji="0" lang="en-US" sz="2400" b="0" i="1" u="none" strike="noStrike" kern="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/>
                      </a:rPr>
                      <m:t>∆</m:t>
                    </m:r>
                    <m:func>
                      <m:funcPr>
                        <m:ctrlPr>
                          <a:rPr kumimoji="0" lang="ru-RU" sz="2400" b="0" i="1" u="none" strike="noStrike" kern="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kumimoji="0" lang="en-US" sz="2400" b="0" i="0" u="none" strike="noStrike" kern="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/>
                          </a:rPr>
                          <m:t>ln</m:t>
                        </m:r>
                      </m:fName>
                      <m:e>
                        <m:sSubSup>
                          <m:sSubSupPr>
                            <m:ctrlPr>
                              <a:rPr kumimoji="0" lang="ru-RU" sz="2400" b="0" i="1" u="none" strike="noStrike" kern="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kumimoji="0" lang="en-US" sz="2400" b="0" i="1" u="none" strike="noStrike" kern="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/>
                              </a:rPr>
                              <m:t>𝐴</m:t>
                            </m:r>
                          </m:e>
                          <m:sub/>
                          <m:sup>
                            <m:r>
                              <a:rPr kumimoji="0" lang="en-US" sz="2400" b="0" i="1" u="none" strike="noStrike" kern="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/>
                              </a:rPr>
                              <m:t>𝑍</m:t>
                            </m:r>
                          </m:sup>
                        </m:sSubSup>
                      </m:e>
                    </m:func>
                    <m:r>
                      <a:rPr kumimoji="0" lang="en-US" sz="2400" b="0" i="1" u="none" strike="noStrike" kern="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/>
                      </a:rPr>
                      <m:t>≡∆</m:t>
                    </m:r>
                    <m:func>
                      <m:funcPr>
                        <m:ctrlPr>
                          <a:rPr kumimoji="0" lang="ru-RU" sz="2400" b="0" i="1" u="none" strike="noStrike" kern="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kumimoji="0" lang="en-US" sz="2400" b="0" i="0" u="none" strike="noStrike" kern="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/>
                          </a:rPr>
                          <m:t>ln</m:t>
                        </m:r>
                      </m:fName>
                      <m:e>
                        <m:sSub>
                          <m:sSubPr>
                            <m:ctrlPr>
                              <a:rPr kumimoji="0" lang="ru-RU" sz="2400" b="0" i="1" u="none" strike="noStrike" kern="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kumimoji="0" lang="en-US" sz="2400" b="0" i="1" u="none" strike="noStrike" kern="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/>
                              </a:rPr>
                              <m:t>𝑍</m:t>
                            </m:r>
                          </m:e>
                          <m:sub/>
                        </m:sSub>
                      </m:e>
                    </m:func>
                    <m:r>
                      <a:rPr kumimoji="0" lang="en-US" sz="2400" b="0" i="1" u="none" strike="noStrike" kern="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/>
                      </a:rPr>
                      <m:t>−</m:t>
                    </m:r>
                    <m:sSubSup>
                      <m:sSubSupPr>
                        <m:ctrlPr>
                          <a:rPr kumimoji="0" lang="ru-RU" sz="2400" b="0" i="1" u="none" strike="noStrike" kern="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acc>
                          <m:accPr>
                            <m:chr m:val="̅"/>
                            <m:ctrlPr>
                              <a:rPr kumimoji="0" lang="ru-RU" sz="2400" b="0" i="1" u="none" strike="noStrike" kern="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kumimoji="0" lang="en-US" sz="2400" b="0" i="1" u="none" strike="noStrike" kern="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/>
                              </a:rPr>
                              <m:t>𝑣</m:t>
                            </m:r>
                          </m:e>
                        </m:acc>
                      </m:e>
                      <m:sub>
                        <m:r>
                          <a:rPr kumimoji="0" lang="en-US" sz="2400" b="0" i="1" u="none" strike="noStrike" kern="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/>
                          </a:rPr>
                          <m:t>𝐾</m:t>
                        </m:r>
                      </m:sub>
                      <m:sup>
                        <m:r>
                          <a:rPr kumimoji="0" lang="en-US" sz="2400" b="0" i="1" u="none" strike="noStrike" kern="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/>
                          </a:rPr>
                          <m:t>𝑍</m:t>
                        </m:r>
                      </m:sup>
                    </m:sSubSup>
                    <m:r>
                      <a:rPr kumimoji="0" lang="en-US" sz="2400" b="0" i="1" u="none" strike="noStrike" kern="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/>
                      </a:rPr>
                      <m:t>∙∆</m:t>
                    </m:r>
                    <m:func>
                      <m:funcPr>
                        <m:ctrlPr>
                          <a:rPr kumimoji="0" lang="ru-RU" sz="2400" b="0" i="1" u="none" strike="noStrike" kern="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kumimoji="0" lang="en-US" sz="2400" b="0" i="0" u="none" strike="noStrike" kern="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/>
                          </a:rPr>
                          <m:t>ln</m:t>
                        </m:r>
                      </m:fName>
                      <m:e>
                        <m:sSub>
                          <m:sSubPr>
                            <m:ctrlPr>
                              <a:rPr kumimoji="0" lang="ru-RU" sz="2400" b="0" i="1" u="none" strike="noStrike" kern="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kumimoji="0" lang="en-US" sz="2400" b="0" i="1" u="none" strike="noStrike" kern="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/>
                              </a:rPr>
                              <m:t>𝐾</m:t>
                            </m:r>
                          </m:e>
                          <m:sub/>
                        </m:sSub>
                      </m:e>
                    </m:func>
                    <m:r>
                      <a:rPr kumimoji="0" lang="en-US" sz="2400" b="0" i="1" u="none" strike="noStrike" kern="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/>
                      </a:rPr>
                      <m:t>−</m:t>
                    </m:r>
                    <m:sSubSup>
                      <m:sSubSupPr>
                        <m:ctrlPr>
                          <a:rPr kumimoji="0" lang="ru-RU" sz="2400" b="0" i="1" u="none" strike="noStrike" kern="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acc>
                          <m:accPr>
                            <m:chr m:val="̅"/>
                            <m:ctrlPr>
                              <a:rPr kumimoji="0" lang="ru-RU" sz="2400" b="0" i="1" u="none" strike="noStrike" kern="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kumimoji="0" lang="en-US" sz="2400" b="0" i="1" u="none" strike="noStrike" kern="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/>
                              </a:rPr>
                              <m:t>𝑣</m:t>
                            </m:r>
                          </m:e>
                        </m:acc>
                      </m:e>
                      <m:sub>
                        <m:r>
                          <a:rPr kumimoji="0" lang="en-US" sz="2400" b="0" i="1" u="none" strike="noStrike" kern="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/>
                          </a:rPr>
                          <m:t>𝐿</m:t>
                        </m:r>
                      </m:sub>
                      <m:sup>
                        <m:r>
                          <a:rPr kumimoji="0" lang="en-US" sz="2400" b="0" i="1" u="none" strike="noStrike" kern="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/>
                          </a:rPr>
                          <m:t>𝑍</m:t>
                        </m:r>
                      </m:sup>
                    </m:sSubSup>
                    <m:r>
                      <a:rPr kumimoji="0" lang="en-US" sz="2400" b="0" i="1" u="none" strike="noStrike" kern="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/>
                      </a:rPr>
                      <m:t>∙∆</m:t>
                    </m:r>
                    <m:func>
                      <m:funcPr>
                        <m:ctrlPr>
                          <a:rPr kumimoji="0" lang="ru-RU" sz="2400" b="0" i="1" u="none" strike="noStrike" kern="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kumimoji="0" lang="en-US" sz="2400" b="0" i="0" u="none" strike="noStrike" kern="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/>
                          </a:rPr>
                          <m:t>ln</m:t>
                        </m:r>
                      </m:fName>
                      <m:e>
                        <m:sSub>
                          <m:sSubPr>
                            <m:ctrlPr>
                              <a:rPr kumimoji="0" lang="ru-RU" sz="2400" b="0" i="1" u="none" strike="noStrike" kern="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kumimoji="0" lang="en-US" sz="2400" b="0" i="1" u="none" strike="noStrike" kern="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/>
                              </a:rPr>
                              <m:t>𝐿</m:t>
                            </m:r>
                          </m:e>
                          <m:sub/>
                        </m:sSub>
                      </m:e>
                    </m:func>
                  </m:oMath>
                </a14:m>
                <a:endParaRPr kumimoji="0" lang="ru-RU" sz="24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endParaRPr>
              </a:p>
            </p:txBody>
          </p:sp>
        </mc:Choice>
        <mc:Fallback xmlns=""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5574" y="2384133"/>
                <a:ext cx="7100149" cy="467051"/>
              </a:xfrm>
              <a:prstGeom prst="rect">
                <a:avLst/>
              </a:prstGeom>
              <a:blipFill rotWithShape="1">
                <a:blip r:embed="rId4"/>
                <a:stretch>
                  <a:fillRect l="-1373" t="-9091" b="-2857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755575" y="3522042"/>
                <a:ext cx="7245363" cy="75430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4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</a:rPr>
                  <a:t>(3)	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kumimoji="0" lang="ru-RU" sz="2400" b="0" i="1" u="none" strike="noStrike" kern="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kumimoji="0" lang="en-US" sz="2400" b="0" i="1" u="none" strike="noStrike" kern="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/>
                          </a:rPr>
                          <m:t>𝑣</m:t>
                        </m:r>
                      </m:e>
                      <m:sub>
                        <m:r>
                          <a:rPr kumimoji="0" lang="en-US" sz="2400" b="0" i="1" u="none" strike="noStrike" kern="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/>
                          </a:rPr>
                          <m:t>𝐾</m:t>
                        </m:r>
                        <m:r>
                          <a:rPr kumimoji="0" lang="en-US" sz="2400" b="0" i="1" u="none" strike="noStrike" kern="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/>
                          </a:rPr>
                          <m:t>,</m:t>
                        </m:r>
                        <m:r>
                          <a:rPr kumimoji="0" lang="en-US" sz="2400" b="0" i="1" u="none" strike="noStrike" kern="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/>
                          </a:rPr>
                          <m:t>𝑡</m:t>
                        </m:r>
                      </m:sub>
                      <m:sup>
                        <m:r>
                          <a:rPr kumimoji="0" lang="en-US" sz="2400" b="0" i="1" u="none" strike="noStrike" kern="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/>
                          </a:rPr>
                          <m:t>𝑍</m:t>
                        </m:r>
                      </m:sup>
                    </m:sSubSup>
                    <m:r>
                      <a:rPr kumimoji="0" lang="en-US" sz="2400" b="0" i="1" u="none" strike="noStrike" kern="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/>
                      </a:rPr>
                      <m:t>=</m:t>
                    </m:r>
                    <m:f>
                      <m:fPr>
                        <m:ctrlPr>
                          <a:rPr kumimoji="0" lang="ru-RU" sz="2400" b="0" i="1" u="none" strike="noStrike" kern="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Sup>
                          <m:sSubSupPr>
                            <m:ctrlPr>
                              <a:rPr kumimoji="0" lang="ru-RU" sz="2400" b="0" i="1" u="none" strike="noStrike" kern="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kumimoji="0" lang="en-US" sz="2400" b="0" i="1" u="none" strike="noStrike" kern="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/>
                              </a:rPr>
                              <m:t>𝑝</m:t>
                            </m:r>
                          </m:e>
                          <m:sub>
                            <m:r>
                              <a:rPr kumimoji="0" lang="en-US" sz="2400" b="0" i="1" u="none" strike="noStrike" kern="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/>
                              </a:rPr>
                              <m:t>𝑡</m:t>
                            </m:r>
                          </m:sub>
                          <m:sup>
                            <m:r>
                              <a:rPr kumimoji="0" lang="en-US" sz="2400" b="0" i="1" u="none" strike="noStrike" kern="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/>
                              </a:rPr>
                              <m:t>𝐾</m:t>
                            </m:r>
                          </m:sup>
                        </m:sSubSup>
                        <m:sSub>
                          <m:sSubPr>
                            <m:ctrlPr>
                              <a:rPr kumimoji="0" lang="ru-RU" sz="2400" b="0" i="1" u="none" strike="noStrike" kern="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kumimoji="0" lang="en-US" sz="2400" b="0" i="1" u="none" strike="noStrike" kern="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/>
                              </a:rPr>
                              <m:t>𝐾</m:t>
                            </m:r>
                          </m:e>
                          <m:sub>
                            <m:r>
                              <a:rPr kumimoji="0" lang="en-US" sz="2400" b="0" i="1" u="none" strike="noStrike" kern="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/>
                              </a:rPr>
                              <m:t>𝑡</m:t>
                            </m:r>
                          </m:sub>
                        </m:sSub>
                      </m:num>
                      <m:den>
                        <m:sSubSup>
                          <m:sSubSupPr>
                            <m:ctrlPr>
                              <a:rPr kumimoji="0" lang="ru-RU" sz="2400" b="0" i="1" u="none" strike="noStrike" kern="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kumimoji="0" lang="en-US" sz="2400" b="0" i="1" u="none" strike="noStrike" kern="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/>
                              </a:rPr>
                              <m:t>𝑝</m:t>
                            </m:r>
                          </m:e>
                          <m:sub>
                            <m:r>
                              <a:rPr kumimoji="0" lang="en-US" sz="2400" b="0" i="1" u="none" strike="noStrike" kern="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/>
                              </a:rPr>
                              <m:t>𝑡</m:t>
                            </m:r>
                          </m:sub>
                          <m:sup>
                            <m:r>
                              <a:rPr kumimoji="0" lang="en-US" sz="2400" b="0" i="1" u="none" strike="noStrike" kern="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/>
                              </a:rPr>
                              <m:t>𝑍</m:t>
                            </m:r>
                          </m:sup>
                        </m:sSubSup>
                        <m:sSub>
                          <m:sSubPr>
                            <m:ctrlPr>
                              <a:rPr kumimoji="0" lang="ru-RU" sz="2400" b="0" i="1" u="none" strike="noStrike" kern="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kumimoji="0" lang="en-US" sz="2400" b="0" i="1" u="none" strike="noStrike" kern="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/>
                              </a:rPr>
                              <m:t>𝑍</m:t>
                            </m:r>
                          </m:e>
                          <m:sub>
                            <m:r>
                              <a:rPr kumimoji="0" lang="en-US" sz="2400" b="0" i="1" u="none" strike="noStrike" kern="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/>
                              </a:rPr>
                              <m:t>𝑡</m:t>
                            </m:r>
                          </m:sub>
                        </m:sSub>
                      </m:den>
                    </m:f>
                  </m:oMath>
                </a14:m>
                <a:r>
                  <a:rPr kumimoji="0" lang="en-US" sz="24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</a:rPr>
                  <a:t>;	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kumimoji="0" lang="ru-RU" sz="2400" b="0" i="1" u="none" strike="noStrike" kern="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kumimoji="0" lang="en-US" sz="2400" b="0" i="1" u="none" strike="noStrike" kern="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/>
                          </a:rPr>
                          <m:t>𝑣</m:t>
                        </m:r>
                      </m:e>
                      <m:sub>
                        <m:r>
                          <a:rPr kumimoji="0" lang="en-US" sz="2400" b="0" i="1" u="none" strike="noStrike" kern="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/>
                          </a:rPr>
                          <m:t>𝐿</m:t>
                        </m:r>
                        <m:r>
                          <a:rPr kumimoji="0" lang="en-US" sz="2400" b="0" i="1" u="none" strike="noStrike" kern="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/>
                          </a:rPr>
                          <m:t>,</m:t>
                        </m:r>
                        <m:r>
                          <a:rPr kumimoji="0" lang="en-US" sz="2400" b="0" i="1" u="none" strike="noStrike" kern="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/>
                          </a:rPr>
                          <m:t>𝑗𝑡</m:t>
                        </m:r>
                      </m:sub>
                      <m:sup>
                        <m:r>
                          <a:rPr kumimoji="0" lang="en-US" sz="2400" b="0" i="1" u="none" strike="noStrike" kern="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/>
                          </a:rPr>
                          <m:t>𝑍</m:t>
                        </m:r>
                      </m:sup>
                    </m:sSubSup>
                    <m:r>
                      <a:rPr kumimoji="0" lang="en-US" sz="2400" b="0" i="1" u="none" strike="noStrike" kern="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/>
                      </a:rPr>
                      <m:t>=</m:t>
                    </m:r>
                    <m:f>
                      <m:fPr>
                        <m:ctrlPr>
                          <a:rPr kumimoji="0" lang="ru-RU" sz="2400" b="0" i="1" u="none" strike="noStrike" kern="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Sup>
                          <m:sSubSupPr>
                            <m:ctrlPr>
                              <a:rPr kumimoji="0" lang="ru-RU" sz="2400" b="0" i="1" u="none" strike="noStrike" kern="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kumimoji="0" lang="en-US" sz="2400" b="0" i="1" u="none" strike="noStrike" kern="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/>
                              </a:rPr>
                              <m:t>𝑝</m:t>
                            </m:r>
                          </m:e>
                          <m:sub>
                            <m:r>
                              <a:rPr kumimoji="0" lang="en-US" sz="2400" b="0" i="1" u="none" strike="noStrike" kern="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/>
                              </a:rPr>
                              <m:t>𝑡</m:t>
                            </m:r>
                          </m:sub>
                          <m:sup>
                            <m:r>
                              <a:rPr kumimoji="0" lang="en-US" sz="2400" b="0" i="1" u="none" strike="noStrike" kern="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/>
                              </a:rPr>
                              <m:t>𝐿</m:t>
                            </m:r>
                          </m:sup>
                        </m:sSubSup>
                        <m:sSub>
                          <m:sSubPr>
                            <m:ctrlPr>
                              <a:rPr kumimoji="0" lang="ru-RU" sz="2400" b="0" i="1" u="none" strike="noStrike" kern="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kumimoji="0" lang="en-US" sz="2400" b="0" i="1" u="none" strike="noStrike" kern="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/>
                              </a:rPr>
                              <m:t>𝐿</m:t>
                            </m:r>
                          </m:e>
                          <m:sub>
                            <m:r>
                              <a:rPr kumimoji="0" lang="en-US" sz="2400" b="0" i="1" u="none" strike="noStrike" kern="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/>
                              </a:rPr>
                              <m:t>𝑡</m:t>
                            </m:r>
                            <m:r>
                              <a:rPr kumimoji="0" lang="en-US" sz="2400" b="0" i="1" u="none" strike="noStrike" kern="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/>
                              </a:rPr>
                              <m:t>	</m:t>
                            </m:r>
                          </m:sub>
                        </m:sSub>
                      </m:num>
                      <m:den>
                        <m:sSubSup>
                          <m:sSubSupPr>
                            <m:ctrlPr>
                              <a:rPr kumimoji="0" lang="ru-RU" sz="2400" b="0" i="1" u="none" strike="noStrike" kern="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kumimoji="0" lang="en-US" sz="2400" b="0" i="1" u="none" strike="noStrike" kern="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/>
                              </a:rPr>
                              <m:t>𝑝</m:t>
                            </m:r>
                          </m:e>
                          <m:sub>
                            <m:r>
                              <a:rPr kumimoji="0" lang="en-US" sz="2400" b="0" i="1" u="none" strike="noStrike" kern="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/>
                              </a:rPr>
                              <m:t>𝑡</m:t>
                            </m:r>
                          </m:sub>
                          <m:sup>
                            <m:r>
                              <a:rPr kumimoji="0" lang="en-US" sz="2400" b="0" i="1" u="none" strike="noStrike" kern="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/>
                              </a:rPr>
                              <m:t>𝑍</m:t>
                            </m:r>
                          </m:sup>
                        </m:sSubSup>
                        <m:sSub>
                          <m:sSubPr>
                            <m:ctrlPr>
                              <a:rPr kumimoji="0" lang="ru-RU" sz="2400" b="0" i="1" u="none" strike="noStrike" kern="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kumimoji="0" lang="en-US" sz="2400" b="0" i="1" u="none" strike="noStrike" kern="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/>
                              </a:rPr>
                              <m:t>𝑍</m:t>
                            </m:r>
                          </m:e>
                          <m:sub>
                            <m:r>
                              <a:rPr kumimoji="0" lang="en-US" sz="2400" b="0" i="1" u="none" strike="noStrike" kern="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/>
                              </a:rPr>
                              <m:t>𝑡</m:t>
                            </m:r>
                          </m:sub>
                        </m:sSub>
                      </m:den>
                    </m:f>
                  </m:oMath>
                </a14:m>
                <a:endParaRPr kumimoji="0" lang="ru-RU" sz="24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endParaRPr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5575" y="3522042"/>
                <a:ext cx="7245363" cy="754309"/>
              </a:xfrm>
              <a:prstGeom prst="rect">
                <a:avLst/>
              </a:prstGeom>
              <a:blipFill rotWithShape="1">
                <a:blip r:embed="rId5"/>
                <a:stretch>
                  <a:fillRect l="-134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8"/>
              <p:cNvSpPr/>
              <p:nvPr/>
            </p:nvSpPr>
            <p:spPr>
              <a:xfrm>
                <a:off x="755576" y="4777538"/>
                <a:ext cx="5171031" cy="46705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4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</a:rPr>
                  <a:t>(4)	</a:t>
                </a:r>
                <a14:m>
                  <m:oMath xmlns:m="http://schemas.openxmlformats.org/officeDocument/2006/math">
                    <m:r>
                      <a:rPr kumimoji="0" lang="en-US" sz="2400" b="0" i="1" u="none" strike="noStrike" kern="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/>
                      </a:rPr>
                      <m:t>∆</m:t>
                    </m:r>
                    <m:func>
                      <m:funcPr>
                        <m:ctrlPr>
                          <a:rPr kumimoji="0" lang="ru-RU" sz="2400" b="0" i="1" u="none" strike="noStrike" kern="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kumimoji="0" lang="en-US" sz="2400" b="0" i="0" u="none" strike="noStrike" kern="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/>
                          </a:rPr>
                          <m:t>ln</m:t>
                        </m:r>
                      </m:fName>
                      <m:e>
                        <m:sSub>
                          <m:sSubPr>
                            <m:ctrlPr>
                              <a:rPr kumimoji="0" lang="ru-RU" sz="2400" b="0" i="1" u="none" strike="noStrike" kern="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kumimoji="0" lang="en-US" sz="2400" b="0" i="1" u="none" strike="noStrike" kern="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/>
                              </a:rPr>
                              <m:t>𝑧</m:t>
                            </m:r>
                          </m:e>
                          <m:sub/>
                        </m:sSub>
                      </m:e>
                    </m:func>
                    <m:r>
                      <a:rPr kumimoji="0" lang="en-US" sz="2400" b="0" i="1" u="none" strike="noStrike" kern="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/>
                      </a:rPr>
                      <m:t>≡</m:t>
                    </m:r>
                    <m:sSubSup>
                      <m:sSubSupPr>
                        <m:ctrlPr>
                          <a:rPr kumimoji="0" lang="ru-RU" sz="2400" b="0" i="1" u="none" strike="noStrike" kern="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acc>
                          <m:accPr>
                            <m:chr m:val="̅"/>
                            <m:ctrlPr>
                              <a:rPr kumimoji="0" lang="ru-RU" sz="2400" b="0" i="1" u="none" strike="noStrike" kern="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kumimoji="0" lang="en-US" sz="2400" b="0" i="1" u="none" strike="noStrike" kern="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/>
                              </a:rPr>
                              <m:t>𝑣</m:t>
                            </m:r>
                          </m:e>
                        </m:acc>
                      </m:e>
                      <m:sub>
                        <m:r>
                          <a:rPr kumimoji="0" lang="en-US" sz="2400" b="0" i="1" u="none" strike="noStrike" kern="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/>
                          </a:rPr>
                          <m:t>𝐾</m:t>
                        </m:r>
                      </m:sub>
                      <m:sup>
                        <m:r>
                          <a:rPr kumimoji="0" lang="en-US" sz="2400" b="0" i="1" u="none" strike="noStrike" kern="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/>
                          </a:rPr>
                          <m:t>𝑍</m:t>
                        </m:r>
                      </m:sup>
                    </m:sSubSup>
                    <m:r>
                      <a:rPr kumimoji="0" lang="en-US" sz="2400" b="0" i="1" u="none" strike="noStrike" kern="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/>
                      </a:rPr>
                      <m:t>∙∆</m:t>
                    </m:r>
                    <m:func>
                      <m:funcPr>
                        <m:ctrlPr>
                          <a:rPr kumimoji="0" lang="ru-RU" sz="2400" b="0" i="1" u="none" strike="noStrike" kern="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kumimoji="0" lang="en-US" sz="2400" b="0" i="0" u="none" strike="noStrike" kern="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/>
                          </a:rPr>
                          <m:t>ln</m:t>
                        </m:r>
                      </m:fName>
                      <m:e>
                        <m:sSub>
                          <m:sSubPr>
                            <m:ctrlPr>
                              <a:rPr kumimoji="0" lang="ru-RU" sz="2400" b="0" i="1" u="none" strike="noStrike" kern="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kumimoji="0" lang="en-US" sz="2400" b="0" i="1" u="none" strike="noStrike" kern="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/>
                              </a:rPr>
                              <m:t>𝑘</m:t>
                            </m:r>
                          </m:e>
                          <m:sub/>
                        </m:sSub>
                      </m:e>
                    </m:func>
                    <m:r>
                      <a:rPr kumimoji="0" lang="en-US" sz="2400" b="0" i="1" u="none" strike="noStrike" kern="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/>
                      </a:rPr>
                      <m:t>+∆</m:t>
                    </m:r>
                    <m:func>
                      <m:funcPr>
                        <m:ctrlPr>
                          <a:rPr kumimoji="0" lang="ru-RU" sz="2400" b="0" i="1" u="none" strike="noStrike" kern="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kumimoji="0" lang="en-US" sz="2400" b="0" i="0" u="none" strike="noStrike" kern="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/>
                          </a:rPr>
                          <m:t>ln</m:t>
                        </m:r>
                      </m:fName>
                      <m:e>
                        <m:sSubSup>
                          <m:sSubSupPr>
                            <m:ctrlPr>
                              <a:rPr kumimoji="0" lang="ru-RU" sz="2400" b="0" i="1" u="none" strike="noStrike" kern="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kumimoji="0" lang="en-US" sz="2400" b="0" i="1" u="none" strike="noStrike" kern="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/>
                              </a:rPr>
                              <m:t>𝐴</m:t>
                            </m:r>
                          </m:e>
                          <m:sub/>
                          <m:sup>
                            <m:r>
                              <a:rPr kumimoji="0" lang="en-US" sz="2400" b="0" i="1" u="none" strike="noStrike" kern="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/>
                              </a:rPr>
                              <m:t>𝑍</m:t>
                            </m:r>
                          </m:sup>
                        </m:sSubSup>
                      </m:e>
                    </m:func>
                  </m:oMath>
                </a14:m>
                <a:endParaRPr kumimoji="0" lang="ru-RU" sz="24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endParaRPr>
              </a:p>
            </p:txBody>
          </p:sp>
        </mc:Choice>
        <mc:Fallback xmlns="">
          <p:sp>
            <p:nvSpPr>
              <p:cNvPr id="8" name="Rectangle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5576" y="4777538"/>
                <a:ext cx="5171031" cy="467051"/>
              </a:xfrm>
              <a:prstGeom prst="rect">
                <a:avLst/>
              </a:prstGeom>
              <a:blipFill rotWithShape="1">
                <a:blip r:embed="rId6"/>
                <a:stretch>
                  <a:fillRect l="-1887" t="-9211" b="-3026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06237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70242" y="370166"/>
            <a:ext cx="85689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rgbClr val="7030A0"/>
                </a:solidFill>
                <a:latin typeface="+mj-lt"/>
              </a:rPr>
              <a:t>4. Введение в неоклассическую теорию счетов роста</a:t>
            </a:r>
            <a:endParaRPr lang="ru-RU" sz="2800" b="1" dirty="0">
              <a:solidFill>
                <a:srgbClr val="7030A0"/>
              </a:solidFill>
              <a:latin typeface="+mj-lt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76289" y="1536174"/>
            <a:ext cx="785232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1" indent="-342900">
              <a:spcBef>
                <a:spcPts val="1800"/>
              </a:spcBef>
              <a:buClr>
                <a:srgbClr val="433672"/>
              </a:buClr>
              <a:buFont typeface="Arial" panose="020B0604020202020204" pitchFamily="34" charset="0"/>
              <a:buChar char="•"/>
            </a:pPr>
            <a:r>
              <a:rPr lang="ru-RU" sz="2000" b="1" dirty="0" smtClean="0"/>
              <a:t>Данное приближение (в </a:t>
            </a:r>
            <a:r>
              <a:rPr lang="en-US" sz="2000" b="1" dirty="0" smtClean="0"/>
              <a:t>TED)</a:t>
            </a:r>
            <a:r>
              <a:rPr lang="ru-RU" sz="2000" b="1" dirty="0" smtClean="0"/>
              <a:t> предполагает существование агрегированной производственной функции</a:t>
            </a:r>
          </a:p>
          <a:p>
            <a:pPr marL="342900" lvl="1" indent="-342900">
              <a:spcBef>
                <a:spcPts val="1800"/>
              </a:spcBef>
              <a:buClr>
                <a:srgbClr val="433672"/>
              </a:buClr>
              <a:buFont typeface="Arial" panose="020B0604020202020204" pitchFamily="34" charset="0"/>
              <a:buChar char="•"/>
            </a:pPr>
            <a:r>
              <a:rPr lang="ru-RU" sz="2000" b="1" dirty="0" smtClean="0"/>
              <a:t>Равновесие на рынке факторов производства</a:t>
            </a:r>
            <a:endParaRPr lang="en-US" sz="2000" b="1" dirty="0" smtClean="0"/>
          </a:p>
          <a:p>
            <a:pPr marL="342900" lvl="1" indent="-342900">
              <a:spcBef>
                <a:spcPts val="1800"/>
              </a:spcBef>
              <a:buClr>
                <a:srgbClr val="433672"/>
              </a:buClr>
              <a:buFont typeface="Arial" panose="020B0604020202020204" pitchFamily="34" charset="0"/>
              <a:buChar char="•"/>
            </a:pPr>
            <a:r>
              <a:rPr lang="ru-RU" sz="2000" b="1" dirty="0" smtClean="0"/>
              <a:t>Постоянная отдача от масштаба</a:t>
            </a:r>
          </a:p>
          <a:p>
            <a:pPr marL="342900" lvl="1" indent="-342900">
              <a:spcBef>
                <a:spcPts val="1800"/>
              </a:spcBef>
              <a:buClr>
                <a:srgbClr val="433672"/>
              </a:buClr>
              <a:buFont typeface="Arial" panose="020B0604020202020204" pitchFamily="34" charset="0"/>
              <a:buChar char="•"/>
            </a:pPr>
            <a:r>
              <a:rPr lang="ru-RU" sz="2000" b="1" dirty="0" smtClean="0"/>
              <a:t>В этих случаях возможны «непараметрические» оценки параметров счетов роста непосредственно из Системы национальных счетов</a:t>
            </a:r>
          </a:p>
          <a:p>
            <a:pPr marL="342900" lvl="1" indent="-342900">
              <a:spcBef>
                <a:spcPts val="1800"/>
              </a:spcBef>
              <a:buClr>
                <a:srgbClr val="433672"/>
              </a:buClr>
              <a:buFont typeface="Arial" panose="020B0604020202020204" pitchFamily="34" charset="0"/>
              <a:buChar char="•"/>
            </a:pPr>
            <a:r>
              <a:rPr lang="ru-RU" sz="2000" b="1" dirty="0" smtClean="0"/>
              <a:t>Существуют и альтернативные варианты декомпозиции, основанные на других предпосылках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4195879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70242" y="370166"/>
            <a:ext cx="887375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7030A0"/>
                </a:solidFill>
                <a:latin typeface="+mj-lt"/>
              </a:rPr>
              <a:t>5</a:t>
            </a:r>
            <a:r>
              <a:rPr lang="ru-RU" sz="2800" b="1" dirty="0">
                <a:solidFill>
                  <a:srgbClr val="7030A0"/>
                </a:solidFill>
                <a:latin typeface="+mj-lt"/>
              </a:rPr>
              <a:t>. </a:t>
            </a:r>
            <a:r>
              <a:rPr lang="ru-RU" sz="2800" b="1" dirty="0" smtClean="0">
                <a:solidFill>
                  <a:srgbClr val="7030A0"/>
                </a:solidFill>
                <a:latin typeface="+mj-lt"/>
              </a:rPr>
              <a:t>Переход на уровень отдельных отраслей: </a:t>
            </a:r>
            <a:r>
              <a:rPr lang="ru-RU" sz="2800" b="1" dirty="0">
                <a:solidFill>
                  <a:srgbClr val="7030A0"/>
                </a:solidFill>
                <a:latin typeface="+mj-lt"/>
              </a:rPr>
              <a:t>преимущества и </a:t>
            </a:r>
            <a:r>
              <a:rPr lang="ru-RU" sz="2800" b="1" dirty="0" smtClean="0">
                <a:solidFill>
                  <a:srgbClr val="7030A0"/>
                </a:solidFill>
                <a:latin typeface="+mj-lt"/>
              </a:rPr>
              <a:t>издержки</a:t>
            </a:r>
            <a:endParaRPr lang="ru-RU" sz="2800" b="1" dirty="0">
              <a:solidFill>
                <a:srgbClr val="7030A0"/>
              </a:solidFill>
              <a:latin typeface="+mj-l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80931" y="1916832"/>
            <a:ext cx="7852320" cy="35548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1" indent="-342900">
              <a:spcBef>
                <a:spcPts val="1800"/>
              </a:spcBef>
              <a:buClr>
                <a:srgbClr val="433672"/>
              </a:buClr>
              <a:buFont typeface="Arial" panose="020B0604020202020204" pitchFamily="34" charset="0"/>
              <a:buChar char="•"/>
            </a:pPr>
            <a:r>
              <a:rPr lang="ru-RU" sz="2000" b="1" dirty="0" smtClean="0"/>
              <a:t>Преимущества</a:t>
            </a:r>
          </a:p>
          <a:p>
            <a:pPr marL="800100" lvl="2" indent="-342900">
              <a:spcBef>
                <a:spcPts val="1800"/>
              </a:spcBef>
              <a:buClr>
                <a:srgbClr val="433672"/>
              </a:buClr>
              <a:buFont typeface="Arial" panose="020B0604020202020204" pitchFamily="34" charset="0"/>
              <a:buChar char="•"/>
            </a:pPr>
            <a:r>
              <a:rPr lang="ru-RU" sz="2000" dirty="0" smtClean="0"/>
              <a:t>Факторы роста в разных отраслях разные (доярка и брокер). Поэтому на уровне отдельных отраслей разделение факторов и производительности будет более точным.</a:t>
            </a:r>
            <a:endParaRPr lang="en-US" sz="2000" dirty="0" smtClean="0"/>
          </a:p>
          <a:p>
            <a:pPr marL="800100" lvl="2" indent="-342900">
              <a:spcBef>
                <a:spcPts val="1800"/>
              </a:spcBef>
              <a:buClr>
                <a:srgbClr val="433672"/>
              </a:buClr>
              <a:buFont typeface="Arial" panose="020B0604020202020204" pitchFamily="34" charset="0"/>
              <a:buChar char="•"/>
            </a:pPr>
            <a:r>
              <a:rPr lang="ru-RU" sz="2000" dirty="0" smtClean="0"/>
              <a:t>Оценка роли каждой отрасли в общем росте в целом, а также в отдельности по всем факторам производства</a:t>
            </a:r>
          </a:p>
          <a:p>
            <a:pPr marL="800100" lvl="2" indent="-342900">
              <a:spcBef>
                <a:spcPts val="1800"/>
              </a:spcBef>
              <a:buClr>
                <a:srgbClr val="433672"/>
              </a:buClr>
              <a:buFont typeface="Arial" panose="020B0604020202020204" pitchFamily="34" charset="0"/>
              <a:buChar char="•"/>
            </a:pPr>
            <a:r>
              <a:rPr lang="ru-RU" sz="2000" dirty="0" smtClean="0"/>
              <a:t>Уход от предположения о существовании агрегированной производственной функции к более реалистичным отраслевым производственным функциям</a:t>
            </a:r>
          </a:p>
        </p:txBody>
      </p:sp>
    </p:spTree>
    <p:extLst>
      <p:ext uri="{BB962C8B-B14F-4D97-AF65-F5344CB8AC3E}">
        <p14:creationId xmlns:p14="http://schemas.microsoft.com/office/powerpoint/2010/main" val="1348143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70242" y="370166"/>
            <a:ext cx="887375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7030A0"/>
                </a:solidFill>
                <a:latin typeface="+mj-lt"/>
              </a:rPr>
              <a:t>5</a:t>
            </a:r>
            <a:r>
              <a:rPr lang="ru-RU" sz="2800" b="1" dirty="0">
                <a:solidFill>
                  <a:srgbClr val="7030A0"/>
                </a:solidFill>
                <a:latin typeface="+mj-lt"/>
              </a:rPr>
              <a:t>. </a:t>
            </a:r>
            <a:r>
              <a:rPr lang="ru-RU" sz="2800" b="1" dirty="0" smtClean="0">
                <a:solidFill>
                  <a:srgbClr val="7030A0"/>
                </a:solidFill>
                <a:latin typeface="+mj-lt"/>
              </a:rPr>
              <a:t>Переход на уровень отдельных отраслей: </a:t>
            </a:r>
            <a:r>
              <a:rPr lang="ru-RU" sz="2800" b="1" dirty="0">
                <a:solidFill>
                  <a:srgbClr val="7030A0"/>
                </a:solidFill>
                <a:latin typeface="+mj-lt"/>
              </a:rPr>
              <a:t>преимущества и </a:t>
            </a:r>
            <a:r>
              <a:rPr lang="ru-RU" sz="2800" b="1" dirty="0" smtClean="0">
                <a:solidFill>
                  <a:srgbClr val="7030A0"/>
                </a:solidFill>
                <a:latin typeface="+mj-lt"/>
              </a:rPr>
              <a:t>издержки</a:t>
            </a:r>
            <a:endParaRPr lang="ru-RU" sz="2800" b="1" dirty="0">
              <a:solidFill>
                <a:srgbClr val="7030A0"/>
              </a:solidFill>
              <a:latin typeface="+mj-l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81066" y="1412776"/>
            <a:ext cx="7852320" cy="48628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1" indent="-342900">
              <a:spcBef>
                <a:spcPts val="1800"/>
              </a:spcBef>
              <a:buClr>
                <a:srgbClr val="433672"/>
              </a:buClr>
              <a:buFont typeface="Arial" panose="020B0604020202020204" pitchFamily="34" charset="0"/>
              <a:buChar char="•"/>
            </a:pPr>
            <a:r>
              <a:rPr lang="ru-RU" sz="2000" b="1" dirty="0" smtClean="0"/>
              <a:t>Издержки</a:t>
            </a:r>
          </a:p>
          <a:p>
            <a:pPr marL="800100" lvl="2" indent="-342900">
              <a:spcBef>
                <a:spcPts val="1800"/>
              </a:spcBef>
              <a:buClr>
                <a:srgbClr val="433672"/>
              </a:buClr>
              <a:buFont typeface="Arial" panose="020B0604020202020204" pitchFamily="34" charset="0"/>
              <a:buChar char="•"/>
            </a:pPr>
            <a:r>
              <a:rPr lang="ru-RU" sz="2000" dirty="0" smtClean="0"/>
              <a:t>Неизмеримо более высокие затраты на подготовку данных</a:t>
            </a:r>
          </a:p>
          <a:p>
            <a:pPr marL="800100" lvl="2" indent="-342900">
              <a:spcBef>
                <a:spcPts val="1800"/>
              </a:spcBef>
              <a:buClr>
                <a:srgbClr val="433672"/>
              </a:buClr>
              <a:buFont typeface="Arial" panose="020B0604020202020204" pitchFamily="34" charset="0"/>
              <a:buChar char="•"/>
            </a:pPr>
            <a:r>
              <a:rPr lang="ru-RU" sz="2000" dirty="0" smtClean="0"/>
              <a:t>Существенно более высокие требования к точности отраслевой статистики</a:t>
            </a:r>
            <a:endParaRPr lang="en-US" sz="2000" dirty="0" smtClean="0"/>
          </a:p>
          <a:p>
            <a:pPr marL="800100" lvl="2" indent="-342900">
              <a:spcBef>
                <a:spcPts val="1800"/>
              </a:spcBef>
              <a:buClr>
                <a:srgbClr val="433672"/>
              </a:buClr>
              <a:buFont typeface="Arial" panose="020B0604020202020204" pitchFamily="34" charset="0"/>
              <a:buChar char="•"/>
            </a:pPr>
            <a:r>
              <a:rPr lang="ru-RU" sz="2000" dirty="0" smtClean="0"/>
              <a:t>Необходимость делать выбор между</a:t>
            </a:r>
          </a:p>
          <a:p>
            <a:pPr marL="1257300" lvl="3" indent="-342900">
              <a:spcBef>
                <a:spcPts val="1800"/>
              </a:spcBef>
              <a:buClr>
                <a:srgbClr val="433672"/>
              </a:buClr>
              <a:buFont typeface="Arial" panose="020B0604020202020204" pitchFamily="34" charset="0"/>
              <a:buChar char="•"/>
            </a:pPr>
            <a:r>
              <a:rPr lang="ru-RU" sz="2000" dirty="0" smtClean="0"/>
              <a:t>альтернативными моделями счетов роста 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ru-RU" sz="2000" dirty="0" smtClean="0"/>
              <a:t>(</a:t>
            </a:r>
            <a:r>
              <a:rPr lang="en-US" sz="2000" dirty="0" smtClean="0"/>
              <a:t>VA-based vs GO-based)</a:t>
            </a:r>
            <a:r>
              <a:rPr lang="ru-RU" sz="2000" dirty="0" smtClean="0"/>
              <a:t>;</a:t>
            </a:r>
          </a:p>
          <a:p>
            <a:pPr marL="1257300" lvl="3" indent="-342900">
              <a:spcBef>
                <a:spcPts val="1800"/>
              </a:spcBef>
              <a:buClr>
                <a:srgbClr val="433672"/>
              </a:buClr>
              <a:buFont typeface="Arial" panose="020B0604020202020204" pitchFamily="34" charset="0"/>
              <a:buChar char="•"/>
            </a:pPr>
            <a:r>
              <a:rPr lang="ru-RU" sz="2000" dirty="0"/>
              <a:t>а</a:t>
            </a:r>
            <a:r>
              <a:rPr lang="ru-RU" sz="2000" dirty="0" smtClean="0"/>
              <a:t>льтернативными методами учёта </a:t>
            </a:r>
            <a:r>
              <a:rPr lang="ru-RU" sz="2000" dirty="0" err="1" smtClean="0"/>
              <a:t>реаллокации</a:t>
            </a:r>
            <a:r>
              <a:rPr lang="ru-RU" sz="2000" dirty="0" smtClean="0"/>
              <a:t> факторов производства;</a:t>
            </a:r>
          </a:p>
          <a:p>
            <a:pPr marL="1257300" lvl="3" indent="-342900">
              <a:spcBef>
                <a:spcPts val="1800"/>
              </a:spcBef>
              <a:buClr>
                <a:srgbClr val="433672"/>
              </a:buClr>
              <a:buFont typeface="Arial" panose="020B0604020202020204" pitchFamily="34" charset="0"/>
              <a:buChar char="•"/>
            </a:pPr>
            <a:r>
              <a:rPr lang="ru-RU" sz="2000" dirty="0" smtClean="0"/>
              <a:t>альтернативными схемами агрегирования, которые приводят к расхождениям с официальной статистикой.</a:t>
            </a:r>
          </a:p>
        </p:txBody>
      </p:sp>
    </p:spTree>
    <p:extLst>
      <p:ext uri="{BB962C8B-B14F-4D97-AF65-F5344CB8AC3E}">
        <p14:creationId xmlns:p14="http://schemas.microsoft.com/office/powerpoint/2010/main" val="1263754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70242" y="370166"/>
            <a:ext cx="887375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7030A0"/>
                </a:solidFill>
                <a:latin typeface="+mj-lt"/>
              </a:rPr>
              <a:t>Пример выбора между альтернативными моделями счетов роста</a:t>
            </a:r>
            <a:endParaRPr lang="ru-RU" sz="2800" b="1" dirty="0">
              <a:solidFill>
                <a:srgbClr val="7030A0"/>
              </a:solidFill>
              <a:latin typeface="+mj-lt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27833136"/>
              </p:ext>
            </p:extLst>
          </p:nvPr>
        </p:nvGraphicFramePr>
        <p:xfrm>
          <a:off x="539553" y="1340768"/>
          <a:ext cx="8208912" cy="45730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363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3630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3630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122294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На основе валового</a:t>
                      </a:r>
                      <a:r>
                        <a:rPr lang="ru-RU" baseline="0" dirty="0" smtClean="0"/>
                        <a:t> выпуска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На основе реальной добавленной</a:t>
                      </a:r>
                      <a:r>
                        <a:rPr lang="ru-RU" baseline="0" dirty="0" smtClean="0"/>
                        <a:t> стоимости</a:t>
                      </a:r>
                      <a:endParaRPr lang="ru-RU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66062">
                <a:tc>
                  <a:txBody>
                    <a:bodyPr/>
                    <a:lstStyle/>
                    <a:p>
                      <a:r>
                        <a:rPr lang="ru-RU" b="1" dirty="0" smtClean="0"/>
                        <a:t>Замещение между продуктами</a:t>
                      </a:r>
                      <a:r>
                        <a:rPr lang="ru-RU" b="1" baseline="0" dirty="0" smtClean="0"/>
                        <a:t> промежуточного потребления, трудом и капиталом</a:t>
                      </a:r>
                      <a:endParaRPr lang="ru-RU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Нейтральное (+)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Не нейтральное</a:t>
                      </a:r>
                      <a:r>
                        <a:rPr lang="ru-RU" baseline="0" dirty="0" smtClean="0"/>
                        <a:t> (-)</a:t>
                      </a:r>
                      <a:endParaRPr lang="ru-RU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99042">
                <a:tc>
                  <a:txBody>
                    <a:bodyPr/>
                    <a:lstStyle/>
                    <a:p>
                      <a:r>
                        <a:rPr lang="ru-RU" b="1" dirty="0" smtClean="0"/>
                        <a:t>Непосредственная</a:t>
                      </a:r>
                      <a:r>
                        <a:rPr lang="ru-RU" b="1" baseline="0" dirty="0" smtClean="0"/>
                        <a:t> связь с ростом реального ВВП</a:t>
                      </a:r>
                      <a:endParaRPr lang="ru-RU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Отсутствует или усложнена (-)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Есть (+)</a:t>
                      </a:r>
                      <a:endParaRPr lang="ru-RU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66062">
                <a:tc>
                  <a:txBody>
                    <a:bodyPr/>
                    <a:lstStyle/>
                    <a:p>
                      <a:r>
                        <a:rPr lang="ru-RU" b="1" dirty="0" smtClean="0"/>
                        <a:t>Требования к данным </a:t>
                      </a:r>
                      <a:endParaRPr lang="ru-RU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Необходимы динамические ряды ТЗВ в сопоставимых ценах (-)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Нет</a:t>
                      </a:r>
                      <a:r>
                        <a:rPr lang="ru-RU" baseline="0" dirty="0" smtClean="0"/>
                        <a:t> необходимости в ТЗВ (+), хотя без двойного </a:t>
                      </a:r>
                      <a:r>
                        <a:rPr lang="ru-RU" baseline="0" dirty="0" err="1" smtClean="0"/>
                        <a:t>дефлирования</a:t>
                      </a:r>
                      <a:r>
                        <a:rPr lang="ru-RU" baseline="0" dirty="0" smtClean="0"/>
                        <a:t> показатель роста смещён</a:t>
                      </a:r>
                      <a:endParaRPr lang="ru-RU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32050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09674" y="6216216"/>
            <a:ext cx="78762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>
                <a:latin typeface="Cambria" panose="02040503050406030204" pitchFamily="18" charset="0"/>
              </a:rPr>
              <a:t>Source</a:t>
            </a:r>
            <a:r>
              <a:rPr lang="ru-RU" dirty="0" smtClean="0">
                <a:latin typeface="Cambria" panose="02040503050406030204" pitchFamily="18" charset="0"/>
              </a:rPr>
              <a:t>:</a:t>
            </a:r>
            <a:r>
              <a:rPr lang="en-US" dirty="0" smtClean="0">
                <a:latin typeface="Cambria" panose="02040503050406030204" pitchFamily="18" charset="0"/>
              </a:rPr>
              <a:t> Russia KLEMS, March 2017</a:t>
            </a:r>
            <a:r>
              <a:rPr lang="ru-RU" dirty="0" smtClean="0">
                <a:latin typeface="Cambria" panose="02040503050406030204" pitchFamily="18" charset="0"/>
              </a:rPr>
              <a:t> </a:t>
            </a:r>
            <a:endParaRPr lang="ru-RU" dirty="0">
              <a:latin typeface="Cambria" panose="02040503050406030204" pitchFamily="18" charset="0"/>
            </a:endParaRP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856" y="1144019"/>
            <a:ext cx="8650287" cy="5048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235723" y="260647"/>
            <a:ext cx="867255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>
                <a:solidFill>
                  <a:srgbClr val="7030A0"/>
                </a:solidFill>
              </a:rPr>
              <a:t>Пример результата: декомпозиция темпов прироста производительности труда российской экономики в 2007-2014 гг. (</a:t>
            </a:r>
            <a:r>
              <a:rPr lang="ru-RU" sz="2000" b="1" dirty="0" err="1" smtClean="0">
                <a:solidFill>
                  <a:srgbClr val="7030A0"/>
                </a:solidFill>
              </a:rPr>
              <a:t>пп</a:t>
            </a:r>
            <a:r>
              <a:rPr lang="ru-RU" sz="2000" b="1" dirty="0" smtClean="0">
                <a:solidFill>
                  <a:srgbClr val="7030A0"/>
                </a:solidFill>
              </a:rPr>
              <a:t>).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3511182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70242" y="370166"/>
            <a:ext cx="887375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rgbClr val="7030A0"/>
                </a:solidFill>
                <a:latin typeface="+mj-lt"/>
              </a:rPr>
              <a:t>6. Что </a:t>
            </a:r>
            <a:r>
              <a:rPr lang="ru-RU" sz="2800" b="1" dirty="0">
                <a:solidFill>
                  <a:srgbClr val="7030A0"/>
                </a:solidFill>
                <a:latin typeface="+mj-lt"/>
              </a:rPr>
              <a:t>ещё нужно знать, чтобы использовать этот инструмент эффективно и по назначению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81066" y="1412776"/>
            <a:ext cx="7852320" cy="47859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1" indent="-342900">
              <a:spcBef>
                <a:spcPts val="600"/>
              </a:spcBef>
              <a:buClr>
                <a:srgbClr val="433672"/>
              </a:buClr>
              <a:buFont typeface="Arial" panose="020B0604020202020204" pitchFamily="34" charset="0"/>
              <a:buChar char="•"/>
            </a:pPr>
            <a:r>
              <a:rPr lang="ru-RU" sz="2000" b="1" dirty="0" smtClean="0"/>
              <a:t>Источники данных анализа производительности в России и в мире</a:t>
            </a:r>
          </a:p>
          <a:p>
            <a:pPr marL="342900" lvl="1" indent="-342900">
              <a:spcBef>
                <a:spcPts val="600"/>
              </a:spcBef>
              <a:buClr>
                <a:srgbClr val="433672"/>
              </a:buClr>
              <a:buFont typeface="Arial" panose="020B0604020202020204" pitchFamily="34" charset="0"/>
              <a:buChar char="•"/>
            </a:pPr>
            <a:r>
              <a:rPr lang="ru-RU" sz="2000" b="1" dirty="0" smtClean="0"/>
              <a:t>Измерение услуг труда и человеческий капитал</a:t>
            </a:r>
          </a:p>
          <a:p>
            <a:pPr marL="342900" lvl="1" indent="-342900">
              <a:spcBef>
                <a:spcPts val="600"/>
              </a:spcBef>
              <a:buClr>
                <a:srgbClr val="433672"/>
              </a:buClr>
              <a:buFont typeface="Arial" panose="020B0604020202020204" pitchFamily="34" charset="0"/>
              <a:buChar char="•"/>
            </a:pPr>
            <a:r>
              <a:rPr lang="ru-RU" sz="2000" b="1" dirty="0" smtClean="0"/>
              <a:t>Измерение услуг капитала: роль ИКТ и нематериальных активов</a:t>
            </a:r>
          </a:p>
          <a:p>
            <a:pPr marL="342900" lvl="1" indent="-342900">
              <a:spcBef>
                <a:spcPts val="600"/>
              </a:spcBef>
              <a:buClr>
                <a:srgbClr val="433672"/>
              </a:buClr>
              <a:buFont typeface="Arial" panose="020B0604020202020204" pitchFamily="34" charset="0"/>
              <a:buChar char="•"/>
            </a:pPr>
            <a:r>
              <a:rPr lang="ru-RU" sz="2000" b="1" dirty="0" smtClean="0"/>
              <a:t>Теоретические основания отраслевых счетов экономического роста: какие «истории» можно увидеть в данных</a:t>
            </a:r>
          </a:p>
          <a:p>
            <a:pPr marL="800100" lvl="2" indent="-342900">
              <a:spcBef>
                <a:spcPts val="600"/>
              </a:spcBef>
              <a:buClr>
                <a:srgbClr val="433672"/>
              </a:buClr>
              <a:buFont typeface="Arial" panose="020B0604020202020204" pitchFamily="34" charset="0"/>
              <a:buChar char="•"/>
            </a:pPr>
            <a:r>
              <a:rPr lang="ru-RU" sz="2000" dirty="0" smtClean="0"/>
              <a:t>Модель «прямого агрегирования» отраслевых счетов роста</a:t>
            </a:r>
          </a:p>
          <a:p>
            <a:pPr marL="800100" lvl="2" indent="-342900">
              <a:spcBef>
                <a:spcPts val="600"/>
              </a:spcBef>
              <a:buClr>
                <a:srgbClr val="433672"/>
              </a:buClr>
              <a:buFont typeface="Arial" panose="020B0604020202020204" pitchFamily="34" charset="0"/>
              <a:buChar char="•"/>
            </a:pPr>
            <a:r>
              <a:rPr lang="ru-RU" sz="2000" dirty="0" smtClean="0"/>
              <a:t>Модель на основе валового выпуска</a:t>
            </a:r>
          </a:p>
          <a:p>
            <a:pPr marL="800100" lvl="2" indent="-342900">
              <a:spcBef>
                <a:spcPts val="600"/>
              </a:spcBef>
              <a:buClr>
                <a:srgbClr val="433672"/>
              </a:buClr>
              <a:buFont typeface="Arial" panose="020B0604020202020204" pitchFamily="34" charset="0"/>
              <a:buChar char="•"/>
            </a:pPr>
            <a:r>
              <a:rPr lang="ru-RU" sz="2000" dirty="0" smtClean="0"/>
              <a:t>Когда подходы </a:t>
            </a:r>
            <a:r>
              <a:rPr lang="en-US" sz="2000" dirty="0" smtClean="0"/>
              <a:t>GO-based</a:t>
            </a:r>
            <a:r>
              <a:rPr lang="ru-RU" sz="2000" dirty="0" smtClean="0"/>
              <a:t> и </a:t>
            </a:r>
            <a:r>
              <a:rPr lang="en-US" sz="2000" dirty="0" smtClean="0"/>
              <a:t>VA-based </a:t>
            </a:r>
            <a:r>
              <a:rPr lang="ru-RU" sz="2000" dirty="0" smtClean="0"/>
              <a:t>согласованы?</a:t>
            </a:r>
          </a:p>
          <a:p>
            <a:pPr marL="342900" lvl="1" indent="-342900">
              <a:spcBef>
                <a:spcPts val="600"/>
              </a:spcBef>
              <a:buClr>
                <a:srgbClr val="433672"/>
              </a:buClr>
              <a:buFont typeface="Arial" panose="020B0604020202020204" pitchFamily="34" charset="0"/>
              <a:buChar char="•"/>
            </a:pPr>
            <a:r>
              <a:rPr lang="ru-RU" sz="2000" b="1" dirty="0" smtClean="0"/>
              <a:t>Агрегирование и </a:t>
            </a:r>
            <a:r>
              <a:rPr lang="ru-RU" sz="2000" b="1" dirty="0" err="1" smtClean="0"/>
              <a:t>реаллокация</a:t>
            </a:r>
            <a:r>
              <a:rPr lang="ru-RU" sz="2000" b="1" dirty="0" smtClean="0"/>
              <a:t> факторов производства</a:t>
            </a:r>
          </a:p>
          <a:p>
            <a:pPr marL="342900" lvl="1" indent="-342900">
              <a:spcBef>
                <a:spcPts val="600"/>
              </a:spcBef>
              <a:buClr>
                <a:srgbClr val="433672"/>
              </a:buClr>
              <a:buFont typeface="Arial" panose="020B0604020202020204" pitchFamily="34" charset="0"/>
              <a:buChar char="•"/>
            </a:pPr>
            <a:r>
              <a:rPr lang="ru-RU" sz="2000" b="1" dirty="0" smtClean="0"/>
              <a:t>Расчётные примеры </a:t>
            </a:r>
            <a:r>
              <a:rPr lang="en-US" sz="2000" b="1" dirty="0" smtClean="0"/>
              <a:t>Russia KLEMS</a:t>
            </a:r>
            <a:endParaRPr lang="ru-RU" sz="2000" b="1" dirty="0" smtClean="0"/>
          </a:p>
          <a:p>
            <a:pPr marL="342900" lvl="1" indent="-342900">
              <a:spcBef>
                <a:spcPts val="600"/>
              </a:spcBef>
              <a:buClr>
                <a:srgbClr val="433672"/>
              </a:buClr>
              <a:buFont typeface="Arial" panose="020B0604020202020204" pitchFamily="34" charset="0"/>
              <a:buChar char="•"/>
            </a:pPr>
            <a:r>
              <a:rPr lang="ru-RU" sz="2000" b="1" dirty="0" smtClean="0"/>
              <a:t>Литература </a:t>
            </a:r>
            <a:r>
              <a:rPr lang="en-US" sz="2000" b="1" dirty="0" smtClean="0"/>
              <a:t>KLEMS</a:t>
            </a:r>
            <a:r>
              <a:rPr lang="ru-RU" sz="2000" b="1" dirty="0" smtClean="0"/>
              <a:t>: что мы узнали о глобальной экономике благодаря инициативе </a:t>
            </a:r>
            <a:r>
              <a:rPr lang="en-US" sz="2000" b="1" dirty="0" smtClean="0"/>
              <a:t>World KLEMS?</a:t>
            </a:r>
            <a:endParaRPr lang="ru-RU" sz="2000" b="1" dirty="0" smtClean="0"/>
          </a:p>
        </p:txBody>
      </p:sp>
    </p:spTree>
    <p:extLst>
      <p:ext uri="{BB962C8B-B14F-4D97-AF65-F5344CB8AC3E}">
        <p14:creationId xmlns:p14="http://schemas.microsoft.com/office/powerpoint/2010/main" val="390227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70242" y="370166"/>
            <a:ext cx="887375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rgbClr val="7030A0"/>
                </a:solidFill>
                <a:latin typeface="+mj-lt"/>
              </a:rPr>
              <a:t>7. Предстоящие семинары</a:t>
            </a:r>
            <a:endParaRPr lang="ru-RU" sz="2800" b="1" dirty="0">
              <a:solidFill>
                <a:srgbClr val="7030A0"/>
              </a:solidFill>
              <a:latin typeface="+mj-l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81066" y="1412776"/>
            <a:ext cx="7852320" cy="45550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1" indent="-342900">
              <a:spcBef>
                <a:spcPts val="1200"/>
              </a:spcBef>
              <a:buClr>
                <a:srgbClr val="433672"/>
              </a:buClr>
              <a:buFont typeface="Arial" panose="020B0604020202020204" pitchFamily="34" charset="0"/>
              <a:buChar char="•"/>
            </a:pPr>
            <a:r>
              <a:rPr lang="ru-RU" sz="2000" b="1" dirty="0" smtClean="0"/>
              <a:t>26 ноября, вторник, 18</a:t>
            </a:r>
            <a:r>
              <a:rPr lang="en-US" sz="2000" b="1" dirty="0" smtClean="0"/>
              <a:t>:10; M</a:t>
            </a:r>
            <a:r>
              <a:rPr lang="ru-RU" sz="2000" b="1" dirty="0" err="1" smtClean="0"/>
              <a:t>ясницкая</a:t>
            </a:r>
            <a:r>
              <a:rPr lang="ru-RU" sz="2000" b="1" dirty="0" smtClean="0"/>
              <a:t> </a:t>
            </a:r>
            <a:r>
              <a:rPr lang="en-US" sz="2000" b="1" dirty="0" smtClean="0"/>
              <a:t>20</a:t>
            </a:r>
            <a:r>
              <a:rPr lang="ru-RU" sz="2000" b="1" dirty="0" smtClean="0"/>
              <a:t>, ауд.</a:t>
            </a:r>
            <a:r>
              <a:rPr lang="ru-RU" sz="2000" b="1" dirty="0"/>
              <a:t> </a:t>
            </a:r>
            <a:r>
              <a:rPr lang="en-US" sz="2000" b="1" dirty="0" smtClean="0"/>
              <a:t> 209</a:t>
            </a:r>
            <a:endParaRPr lang="ru-RU" sz="2000" b="1" dirty="0" smtClean="0"/>
          </a:p>
          <a:p>
            <a:pPr marL="800100" lvl="2" indent="-342900">
              <a:spcBef>
                <a:spcPts val="1200"/>
              </a:spcBef>
              <a:buClr>
                <a:srgbClr val="433672"/>
              </a:buClr>
              <a:buFont typeface="Arial" panose="020B0604020202020204" pitchFamily="34" charset="0"/>
              <a:buChar char="•"/>
            </a:pPr>
            <a:r>
              <a:rPr lang="ru-RU" sz="2000" dirty="0"/>
              <a:t>Российская статистика для анализа производительности в отраслях. </a:t>
            </a:r>
            <a:r>
              <a:rPr lang="ru-RU" sz="2000" dirty="0" smtClean="0"/>
              <a:t>Данные</a:t>
            </a:r>
            <a:r>
              <a:rPr lang="ru-RU" sz="2000" dirty="0"/>
              <a:t>, источники и методы построения показателей КЛЕМС. Как согласовать официальную статистику и данные </a:t>
            </a:r>
            <a:r>
              <a:rPr lang="ru-RU" sz="2000" dirty="0" err="1"/>
              <a:t>Russia</a:t>
            </a:r>
            <a:r>
              <a:rPr lang="ru-RU" sz="2000" dirty="0"/>
              <a:t> KLEMS</a:t>
            </a:r>
            <a:r>
              <a:rPr lang="ru-RU" sz="2000" dirty="0" smtClean="0"/>
              <a:t>?</a:t>
            </a:r>
          </a:p>
          <a:p>
            <a:pPr marL="342900" lvl="1" indent="-342900">
              <a:spcBef>
                <a:spcPts val="1200"/>
              </a:spcBef>
              <a:buClr>
                <a:srgbClr val="433672"/>
              </a:buClr>
              <a:buFont typeface="Arial" panose="020B0604020202020204" pitchFamily="34" charset="0"/>
              <a:buChar char="•"/>
            </a:pPr>
            <a:r>
              <a:rPr lang="en-US" sz="2000" b="1" dirty="0" smtClean="0"/>
              <a:t>03 </a:t>
            </a:r>
            <a:r>
              <a:rPr lang="ru-RU" sz="2000" b="1" dirty="0" smtClean="0"/>
              <a:t>декабря, вторник, 18:10</a:t>
            </a:r>
            <a:r>
              <a:rPr lang="en-US" sz="2000" b="1" dirty="0"/>
              <a:t>; M</a:t>
            </a:r>
            <a:r>
              <a:rPr lang="ru-RU" sz="2000" b="1" dirty="0" err="1"/>
              <a:t>ясницкая</a:t>
            </a:r>
            <a:r>
              <a:rPr lang="ru-RU" sz="2000" b="1" dirty="0"/>
              <a:t> </a:t>
            </a:r>
            <a:r>
              <a:rPr lang="en-US" sz="2000" b="1" dirty="0"/>
              <a:t>20</a:t>
            </a:r>
            <a:r>
              <a:rPr lang="ru-RU" sz="2000" b="1" dirty="0"/>
              <a:t>, ауд. </a:t>
            </a:r>
            <a:r>
              <a:rPr lang="en-US" sz="2000" b="1" dirty="0"/>
              <a:t> </a:t>
            </a:r>
            <a:r>
              <a:rPr lang="en-US" sz="2000" b="1" dirty="0" smtClean="0"/>
              <a:t>209</a:t>
            </a:r>
            <a:r>
              <a:rPr lang="ru-RU" sz="2000" b="1" dirty="0" smtClean="0"/>
              <a:t> </a:t>
            </a:r>
          </a:p>
          <a:p>
            <a:pPr marL="800100" lvl="2" indent="-342900">
              <a:spcBef>
                <a:spcPts val="1200"/>
              </a:spcBef>
              <a:buClr>
                <a:srgbClr val="433672"/>
              </a:buClr>
              <a:buFont typeface="Arial" panose="020B0604020202020204" pitchFamily="34" charset="0"/>
              <a:buChar char="•"/>
            </a:pPr>
            <a:r>
              <a:rPr lang="ru-RU" sz="2000" dirty="0" smtClean="0"/>
              <a:t>Презентация нового релиза </a:t>
            </a:r>
            <a:r>
              <a:rPr lang="en-US" sz="2000" dirty="0" smtClean="0"/>
              <a:t>Russia KLEMS 2019</a:t>
            </a:r>
          </a:p>
          <a:p>
            <a:pPr marL="342900" lvl="1" indent="-342900">
              <a:spcBef>
                <a:spcPts val="1200"/>
              </a:spcBef>
              <a:buClr>
                <a:srgbClr val="433672"/>
              </a:buClr>
              <a:buFont typeface="Arial" panose="020B0604020202020204" pitchFamily="34" charset="0"/>
              <a:buChar char="•"/>
            </a:pPr>
            <a:r>
              <a:rPr lang="en-US" sz="2000" b="1" dirty="0" smtClean="0"/>
              <a:t>17 </a:t>
            </a:r>
            <a:r>
              <a:rPr lang="ru-RU" sz="2000" b="1" dirty="0" smtClean="0"/>
              <a:t>декабря, вторник</a:t>
            </a:r>
            <a:r>
              <a:rPr lang="ru-RU" sz="2000" b="1" dirty="0"/>
              <a:t> , 18:10</a:t>
            </a:r>
            <a:r>
              <a:rPr lang="en-US" sz="2000" b="1" dirty="0"/>
              <a:t>; M</a:t>
            </a:r>
            <a:r>
              <a:rPr lang="ru-RU" sz="2000" b="1" dirty="0" err="1"/>
              <a:t>ясницкая</a:t>
            </a:r>
            <a:r>
              <a:rPr lang="ru-RU" sz="2000" b="1" dirty="0"/>
              <a:t> </a:t>
            </a:r>
            <a:r>
              <a:rPr lang="en-US" sz="2000" b="1" dirty="0"/>
              <a:t>20</a:t>
            </a:r>
            <a:r>
              <a:rPr lang="ru-RU" sz="2000" b="1" dirty="0"/>
              <a:t>, ауд. </a:t>
            </a:r>
            <a:r>
              <a:rPr lang="en-US" sz="2000" b="1" dirty="0"/>
              <a:t> 209</a:t>
            </a:r>
            <a:r>
              <a:rPr lang="ru-RU" sz="2000" b="1" dirty="0"/>
              <a:t> </a:t>
            </a:r>
            <a:endParaRPr lang="ru-RU" sz="2000" b="1" dirty="0" smtClean="0"/>
          </a:p>
          <a:p>
            <a:pPr marL="800100" lvl="2" indent="-342900">
              <a:spcBef>
                <a:spcPts val="1200"/>
              </a:spcBef>
              <a:buClr>
                <a:srgbClr val="433672"/>
              </a:buClr>
              <a:buFont typeface="Arial" panose="020B0604020202020204" pitchFamily="34" charset="0"/>
              <a:buChar char="•"/>
            </a:pPr>
            <a:r>
              <a:rPr lang="ru-RU" sz="2000" dirty="0" smtClean="0"/>
              <a:t>План </a:t>
            </a:r>
            <a:r>
              <a:rPr lang="ru-RU" sz="2000" dirty="0"/>
              <a:t>работ в 2020 году: переход на СНС 2008 и учёт межотраслевых взаимодействий. Предварительные результаты и проблемы учёта компонент промежуточного потребления в счетах </a:t>
            </a:r>
            <a:r>
              <a:rPr lang="ru-RU" sz="2000" dirty="0" err="1"/>
              <a:t>Russia</a:t>
            </a:r>
            <a:r>
              <a:rPr lang="ru-RU" sz="2000" dirty="0"/>
              <a:t> KLEMS </a:t>
            </a:r>
            <a:r>
              <a:rPr lang="ru-RU" sz="2000" dirty="0" smtClean="0"/>
              <a:t>2020</a:t>
            </a:r>
          </a:p>
        </p:txBody>
      </p:sp>
    </p:spTree>
    <p:extLst>
      <p:ext uri="{BB962C8B-B14F-4D97-AF65-F5344CB8AC3E}">
        <p14:creationId xmlns:p14="http://schemas.microsoft.com/office/powerpoint/2010/main" val="3481182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7937"/>
            <a:ext cx="9144000" cy="6850063"/>
          </a:xfrm>
          <a:solidFill>
            <a:srgbClr val="433672"/>
          </a:solidFill>
        </p:spPr>
        <p:txBody>
          <a:bodyPr anchor="t">
            <a:noAutofit/>
          </a:bodyPr>
          <a:lstStyle/>
          <a:p>
            <a:r>
              <a:rPr lang="ru-RU" sz="2400" dirty="0">
                <a:solidFill>
                  <a:schemeClr val="bg1"/>
                </a:solidFill>
                <a:cs typeface="Arial" panose="020B0604020202020204" pitchFamily="34" charset="0"/>
              </a:rPr>
              <a:t/>
            </a:r>
            <a:br>
              <a:rPr lang="ru-RU" sz="2400" dirty="0">
                <a:solidFill>
                  <a:schemeClr val="bg1"/>
                </a:solidFill>
                <a:cs typeface="Arial" panose="020B0604020202020204" pitchFamily="34" charset="0"/>
              </a:rPr>
            </a:br>
            <a:r>
              <a:rPr lang="ru-RU" sz="2400" dirty="0" smtClean="0">
                <a:solidFill>
                  <a:schemeClr val="bg1"/>
                </a:solidFill>
                <a:cs typeface="Arial" panose="020B0604020202020204" pitchFamily="34" charset="0"/>
              </a:rPr>
              <a:t/>
            </a:r>
            <a:br>
              <a:rPr lang="ru-RU" sz="2400" dirty="0" smtClean="0">
                <a:solidFill>
                  <a:schemeClr val="bg1"/>
                </a:solidFill>
                <a:cs typeface="Arial" panose="020B0604020202020204" pitchFamily="34" charset="0"/>
              </a:rPr>
            </a:br>
            <a:r>
              <a:rPr lang="ru-RU" sz="2400" dirty="0">
                <a:solidFill>
                  <a:schemeClr val="bg1"/>
                </a:solidFill>
                <a:cs typeface="Arial" panose="020B0604020202020204" pitchFamily="34" charset="0"/>
              </a:rPr>
              <a:t/>
            </a:r>
            <a:br>
              <a:rPr lang="ru-RU" sz="2400" dirty="0">
                <a:solidFill>
                  <a:schemeClr val="bg1"/>
                </a:solidFill>
                <a:cs typeface="Arial" panose="020B0604020202020204" pitchFamily="34" charset="0"/>
              </a:rPr>
            </a:br>
            <a:r>
              <a:rPr lang="ru-RU" sz="2400" dirty="0" smtClean="0">
                <a:solidFill>
                  <a:schemeClr val="bg1"/>
                </a:solidFill>
                <a:cs typeface="Arial" panose="020B0604020202020204" pitchFamily="34" charset="0"/>
              </a:rPr>
              <a:t/>
            </a:r>
            <a:br>
              <a:rPr lang="ru-RU" sz="2400" dirty="0" smtClean="0">
                <a:solidFill>
                  <a:schemeClr val="bg1"/>
                </a:solidFill>
                <a:cs typeface="Arial" panose="020B0604020202020204" pitchFamily="34" charset="0"/>
              </a:rPr>
            </a:br>
            <a:r>
              <a:rPr lang="ru-RU" sz="2400" dirty="0">
                <a:solidFill>
                  <a:schemeClr val="bg1"/>
                </a:solidFill>
                <a:cs typeface="Arial" panose="020B0604020202020204" pitchFamily="34" charset="0"/>
              </a:rPr>
              <a:t/>
            </a:r>
            <a:br>
              <a:rPr lang="ru-RU" sz="2400" dirty="0">
                <a:solidFill>
                  <a:schemeClr val="bg1"/>
                </a:solidFill>
                <a:cs typeface="Arial" panose="020B0604020202020204" pitchFamily="34" charset="0"/>
              </a:rPr>
            </a:br>
            <a:r>
              <a:rPr lang="ru-RU" sz="2400" dirty="0" smtClean="0">
                <a:solidFill>
                  <a:schemeClr val="bg1"/>
                </a:solidFill>
                <a:cs typeface="Arial" panose="020B0604020202020204" pitchFamily="34" charset="0"/>
              </a:rPr>
              <a:t/>
            </a:r>
            <a:br>
              <a:rPr lang="ru-RU" sz="2400" dirty="0" smtClean="0">
                <a:solidFill>
                  <a:schemeClr val="bg1"/>
                </a:solidFill>
                <a:cs typeface="Arial" panose="020B0604020202020204" pitchFamily="34" charset="0"/>
              </a:rPr>
            </a:br>
            <a:r>
              <a:rPr lang="ru-RU" sz="4000" dirty="0" smtClean="0">
                <a:solidFill>
                  <a:schemeClr val="bg1"/>
                </a:solidFill>
                <a:cs typeface="Arial" panose="020B0604020202020204" pitchFamily="34" charset="0"/>
              </a:rPr>
              <a:t>Спасибо за внимание!</a:t>
            </a:r>
            <a:r>
              <a:rPr lang="ru-RU" sz="4000" dirty="0">
                <a:solidFill>
                  <a:schemeClr val="bg1"/>
                </a:solidFill>
                <a:cs typeface="Arial" panose="020B0604020202020204" pitchFamily="34" charset="0"/>
              </a:rPr>
              <a:t/>
            </a:r>
            <a:br>
              <a:rPr lang="ru-RU" sz="4000" dirty="0">
                <a:solidFill>
                  <a:schemeClr val="bg1"/>
                </a:solidFill>
                <a:cs typeface="Arial" panose="020B0604020202020204" pitchFamily="34" charset="0"/>
              </a:rPr>
            </a:br>
            <a:r>
              <a:rPr lang="en-US" sz="2800" dirty="0" smtClean="0">
                <a:solidFill>
                  <a:schemeClr val="bg1"/>
                </a:solidFill>
                <a:cs typeface="Arial" panose="020B0604020202020204" pitchFamily="34" charset="0"/>
              </a:rPr>
              <a:t/>
            </a:r>
            <a:br>
              <a:rPr lang="en-US" sz="2800" dirty="0" smtClean="0">
                <a:solidFill>
                  <a:schemeClr val="bg1"/>
                </a:solidFill>
                <a:cs typeface="Arial" panose="020B0604020202020204" pitchFamily="34" charset="0"/>
              </a:rPr>
            </a:br>
            <a:r>
              <a:rPr lang="ru-RU" sz="2800" dirty="0" smtClean="0">
                <a:solidFill>
                  <a:schemeClr val="bg1"/>
                </a:solidFill>
                <a:cs typeface="Arial" panose="020B0604020202020204" pitchFamily="34" charset="0"/>
              </a:rPr>
              <a:t>Пишите:  </a:t>
            </a:r>
            <a:r>
              <a:rPr lang="en-US" sz="2800" dirty="0" smtClean="0">
                <a:solidFill>
                  <a:schemeClr val="bg1"/>
                </a:solidFill>
                <a:cs typeface="Arial" panose="020B0604020202020204" pitchFamily="34" charset="0"/>
              </a:rPr>
              <a:t>ivoskoboynikov@hse.ru</a:t>
            </a:r>
            <a:r>
              <a:rPr lang="ru-RU" sz="2800" dirty="0">
                <a:solidFill>
                  <a:schemeClr val="bg1"/>
                </a:solidFill>
                <a:cs typeface="Arial" panose="020B0604020202020204" pitchFamily="34" charset="0"/>
              </a:rPr>
              <a:t/>
            </a:r>
            <a:br>
              <a:rPr lang="ru-RU" sz="2800" dirty="0">
                <a:solidFill>
                  <a:schemeClr val="bg1"/>
                </a:solidFill>
                <a:cs typeface="Arial" panose="020B0604020202020204" pitchFamily="34" charset="0"/>
              </a:rPr>
            </a:br>
            <a:r>
              <a:rPr lang="ru-RU" sz="2800" dirty="0">
                <a:solidFill>
                  <a:schemeClr val="bg1"/>
                </a:solidFill>
                <a:cs typeface="Arial" panose="020B0604020202020204" pitchFamily="34" charset="0"/>
              </a:rPr>
              <a:t/>
            </a:r>
            <a:br>
              <a:rPr lang="ru-RU" sz="2800" dirty="0">
                <a:solidFill>
                  <a:schemeClr val="bg1"/>
                </a:solidFill>
                <a:cs typeface="Arial" panose="020B0604020202020204" pitchFamily="34" charset="0"/>
              </a:rPr>
            </a:br>
            <a:r>
              <a:rPr lang="ru-RU" sz="2800" dirty="0" smtClean="0">
                <a:solidFill>
                  <a:schemeClr val="bg1"/>
                </a:solidFill>
                <a:cs typeface="Arial" panose="020B0604020202020204" pitchFamily="34" charset="0"/>
              </a:rPr>
              <a:t>Наш сайт: </a:t>
            </a:r>
            <a:r>
              <a:rPr lang="nl-NL" sz="2400" dirty="0" smtClean="0">
                <a:solidFill>
                  <a:schemeClr val="bg1"/>
                </a:solidFill>
                <a:hlinkClick r:id="rId3"/>
              </a:rPr>
              <a:t>https</a:t>
            </a:r>
            <a:r>
              <a:rPr lang="nl-NL" sz="2400" dirty="0">
                <a:solidFill>
                  <a:schemeClr val="bg1"/>
                </a:solidFill>
                <a:hlinkClick r:id="rId3"/>
              </a:rPr>
              <a:t>://www.hse.ru/russiaklems</a:t>
            </a:r>
            <a:r>
              <a:rPr lang="nl-NL" sz="2400" dirty="0" smtClean="0">
                <a:solidFill>
                  <a:schemeClr val="bg1"/>
                </a:solidFill>
                <a:hlinkClick r:id="rId3"/>
              </a:rPr>
              <a:t>/</a:t>
            </a:r>
            <a:endParaRPr lang="ru-RU" sz="1400" dirty="0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  <p:sp>
        <p:nvSpPr>
          <p:cNvPr id="3" name="AutoShape 2" descr="https://www.hse.ru/data/2014/06/24/1310196991/%D1%81_black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4" name="AutoShape 4" descr="https://www.hse.ru/data/2014/06/24/1310196991/%D1%81_black.jpg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86873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83453" y="620688"/>
            <a:ext cx="85689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7030A0"/>
                </a:solidFill>
                <a:latin typeface="+mj-lt"/>
              </a:rPr>
              <a:t>Об источниках экономического роста – всё и сразу</a:t>
            </a:r>
            <a:endParaRPr lang="ru-RU" sz="2800" b="1" dirty="0">
              <a:solidFill>
                <a:srgbClr val="7030A0"/>
              </a:solidFill>
              <a:latin typeface="+mj-lt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726152" y="2276872"/>
            <a:ext cx="7691696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1" indent="-285750">
              <a:spcBef>
                <a:spcPts val="1800"/>
              </a:spcBef>
              <a:buClr>
                <a:srgbClr val="433672"/>
              </a:buClr>
              <a:buFont typeface="Arial" panose="020B0604020202020204" pitchFamily="34" charset="0"/>
              <a:buChar char="•"/>
            </a:pPr>
            <a:r>
              <a:rPr lang="ru-RU" sz="2800" b="1" dirty="0" smtClean="0"/>
              <a:t>Два основных вопроса экономики роста</a:t>
            </a:r>
          </a:p>
          <a:p>
            <a:pPr marL="742950" lvl="2" indent="-285750">
              <a:spcBef>
                <a:spcPts val="3000"/>
              </a:spcBef>
              <a:buClr>
                <a:srgbClr val="433672"/>
              </a:buClr>
              <a:buFont typeface="Arial" panose="020B0604020202020204" pitchFamily="34" charset="0"/>
              <a:buChar char="•"/>
            </a:pPr>
            <a:r>
              <a:rPr lang="ru-RU" sz="2800" dirty="0" smtClean="0"/>
              <a:t>Почему одни страны богаче, а другие – беднее?</a:t>
            </a:r>
            <a:endParaRPr lang="en-US" sz="2800" dirty="0"/>
          </a:p>
          <a:p>
            <a:pPr marL="742950" lvl="1" indent="-285750">
              <a:spcBef>
                <a:spcPts val="1800"/>
              </a:spcBef>
              <a:buClr>
                <a:srgbClr val="433672"/>
              </a:buClr>
              <a:buFont typeface="Arial" panose="020B0604020202020204" pitchFamily="34" charset="0"/>
              <a:buChar char="•"/>
            </a:pPr>
            <a:r>
              <a:rPr lang="ru-RU" sz="2800" dirty="0" smtClean="0"/>
              <a:t>Почему в одних странах экономический рост выше, чем в других?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098747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83453" y="620688"/>
            <a:ext cx="85689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7030A0"/>
                </a:solidFill>
                <a:latin typeface="+mj-lt"/>
              </a:rPr>
              <a:t>Об источниках экономического роста – всё и сразу</a:t>
            </a:r>
            <a:endParaRPr lang="ru-RU" sz="2800" b="1" dirty="0">
              <a:solidFill>
                <a:srgbClr val="7030A0"/>
              </a:solidFill>
              <a:latin typeface="+mj-lt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3735" y="1529556"/>
            <a:ext cx="7920037" cy="3798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283453" y="5701436"/>
            <a:ext cx="792003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i="1" dirty="0" smtClean="0"/>
              <a:t>Источник</a:t>
            </a:r>
            <a:r>
              <a:rPr lang="ru-RU" dirty="0" smtClean="0"/>
              <a:t>:  </a:t>
            </a:r>
            <a:r>
              <a:rPr lang="en-US" dirty="0" err="1" smtClean="0"/>
              <a:t>Rodrik</a:t>
            </a:r>
            <a:r>
              <a:rPr lang="en-US" dirty="0"/>
              <a:t>, D. (2003) (ed.) In Search of Prosperity. Princeton Univ. Press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09349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70242" y="370166"/>
            <a:ext cx="85689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rgbClr val="7030A0"/>
                </a:solidFill>
                <a:latin typeface="+mj-lt"/>
              </a:rPr>
              <a:t>План</a:t>
            </a:r>
            <a:endParaRPr lang="ru-RU" sz="2800" b="1" dirty="0">
              <a:solidFill>
                <a:srgbClr val="7030A0"/>
              </a:solidFill>
              <a:latin typeface="+mj-lt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52554" y="1124744"/>
            <a:ext cx="7852320" cy="43704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1" indent="-342900">
              <a:spcBef>
                <a:spcPts val="1800"/>
              </a:spcBef>
              <a:buClr>
                <a:srgbClr val="433672"/>
              </a:buClr>
              <a:buFont typeface="+mj-lt"/>
              <a:buAutoNum type="arabicPeriod"/>
            </a:pPr>
            <a:r>
              <a:rPr lang="ru-RU" b="1" dirty="0" smtClean="0"/>
              <a:t>Простой пример счетов экономического роста</a:t>
            </a:r>
          </a:p>
          <a:p>
            <a:pPr marL="342900" lvl="1" indent="-342900">
              <a:spcBef>
                <a:spcPts val="1800"/>
              </a:spcBef>
              <a:buClr>
                <a:srgbClr val="433672"/>
              </a:buClr>
              <a:buFont typeface="+mj-lt"/>
              <a:buAutoNum type="arabicPeriod"/>
            </a:pPr>
            <a:r>
              <a:rPr lang="ru-RU" b="1" dirty="0" smtClean="0"/>
              <a:t>Объясняют ли счета экономического роста экономический рост? </a:t>
            </a:r>
            <a:br>
              <a:rPr lang="ru-RU" b="1" dirty="0" smtClean="0"/>
            </a:br>
            <a:r>
              <a:rPr lang="ru-RU" b="1" dirty="0" smtClean="0"/>
              <a:t>Связь с литературой</a:t>
            </a:r>
            <a:endParaRPr lang="en-US" b="1" dirty="0"/>
          </a:p>
          <a:p>
            <a:pPr marL="342900" lvl="1" indent="-342900">
              <a:spcBef>
                <a:spcPts val="1800"/>
              </a:spcBef>
              <a:buClr>
                <a:srgbClr val="433672"/>
              </a:buClr>
              <a:buFont typeface="+mj-lt"/>
              <a:buAutoNum type="arabicPeriod"/>
            </a:pPr>
            <a:r>
              <a:rPr lang="ru-RU" b="1" dirty="0" smtClean="0"/>
              <a:t>Пример построения счетов роста для российской экономки в целом на реальных данных </a:t>
            </a:r>
            <a:r>
              <a:rPr lang="en-US" b="1" dirty="0" smtClean="0"/>
              <a:t>Total Economy </a:t>
            </a:r>
            <a:r>
              <a:rPr lang="en-US" b="1" dirty="0" err="1" smtClean="0"/>
              <a:t>Database</a:t>
            </a:r>
            <a:r>
              <a:rPr lang="en-US" b="1" baseline="30000" dirty="0" err="1" smtClean="0"/>
              <a:t>TM</a:t>
            </a:r>
            <a:endParaRPr lang="en-US" b="1" dirty="0"/>
          </a:p>
          <a:p>
            <a:pPr marL="342900" lvl="1" indent="-342900">
              <a:spcBef>
                <a:spcPts val="1800"/>
              </a:spcBef>
              <a:buClr>
                <a:srgbClr val="433672"/>
              </a:buClr>
              <a:buFont typeface="+mj-lt"/>
              <a:buAutoNum type="arabicPeriod"/>
            </a:pPr>
            <a:r>
              <a:rPr lang="ru-RU" b="1" dirty="0" smtClean="0"/>
              <a:t>Введение в теорию счетов роста</a:t>
            </a:r>
            <a:endParaRPr lang="en-US" b="1" dirty="0" smtClean="0"/>
          </a:p>
          <a:p>
            <a:pPr marL="342900" lvl="1" indent="-342900">
              <a:spcBef>
                <a:spcPts val="1800"/>
              </a:spcBef>
              <a:buClr>
                <a:srgbClr val="433672"/>
              </a:buClr>
              <a:buFont typeface="+mj-lt"/>
              <a:buAutoNum type="arabicPeriod"/>
            </a:pPr>
            <a:r>
              <a:rPr lang="ru-RU" b="1" dirty="0" smtClean="0"/>
              <a:t>Счета роста на уровне экономики в целом и на уровне отдельных отраслей: преимущества и издержки отраслевых счетов</a:t>
            </a:r>
            <a:endParaRPr lang="en-US" b="1" dirty="0" smtClean="0"/>
          </a:p>
          <a:p>
            <a:pPr marL="342900" lvl="1" indent="-342900">
              <a:spcBef>
                <a:spcPts val="1800"/>
              </a:spcBef>
              <a:buClr>
                <a:srgbClr val="433672"/>
              </a:buClr>
              <a:buFont typeface="+mj-lt"/>
              <a:buAutoNum type="arabicPeriod"/>
            </a:pPr>
            <a:r>
              <a:rPr lang="ru-RU" b="1" dirty="0" smtClean="0"/>
              <a:t>Заключение: что ещё нужно знать, чтобы использовать этот инструмент эффективно и по назначению?</a:t>
            </a:r>
          </a:p>
          <a:p>
            <a:pPr marL="742950" lvl="1" indent="-285750">
              <a:spcBef>
                <a:spcPts val="600"/>
              </a:spcBef>
              <a:buClr>
                <a:srgbClr val="433672"/>
              </a:buClr>
              <a:buFont typeface="Arial" panose="020B0604020202020204" pitchFamily="34" charset="0"/>
              <a:buChar char="•"/>
            </a:pPr>
            <a:r>
              <a:rPr lang="ru-RU" dirty="0" smtClean="0"/>
              <a:t>План </a:t>
            </a:r>
            <a:r>
              <a:rPr lang="ru-RU" smtClean="0"/>
              <a:t>дальнейшей </a:t>
            </a:r>
            <a:r>
              <a:rPr lang="ru-RU" smtClean="0"/>
              <a:t>работы</a:t>
            </a: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3211127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83453" y="620688"/>
            <a:ext cx="85689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7030A0"/>
                </a:solidFill>
                <a:latin typeface="+mj-lt"/>
              </a:rPr>
              <a:t>1. </a:t>
            </a:r>
            <a:r>
              <a:rPr lang="ru-RU" sz="2800" b="1" dirty="0" smtClean="0">
                <a:solidFill>
                  <a:srgbClr val="7030A0"/>
                </a:solidFill>
                <a:latin typeface="+mj-lt"/>
              </a:rPr>
              <a:t>Простой пример счетов экономического роста</a:t>
            </a:r>
            <a:endParaRPr lang="ru-RU" sz="2800" b="1" dirty="0">
              <a:solidFill>
                <a:srgbClr val="7030A0"/>
              </a:solidFill>
              <a:latin typeface="+mj-lt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85726" y="6309320"/>
            <a:ext cx="77048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i="1" dirty="0" smtClean="0">
                <a:latin typeface="Cambria" panose="02040503050406030204" pitchFamily="18" charset="0"/>
              </a:rPr>
              <a:t>Источник</a:t>
            </a:r>
            <a:r>
              <a:rPr lang="ru-RU" dirty="0" smtClean="0">
                <a:latin typeface="Cambria" panose="02040503050406030204" pitchFamily="18" charset="0"/>
              </a:rPr>
              <a:t>: </a:t>
            </a:r>
            <a:r>
              <a:rPr lang="en-US" dirty="0" smtClean="0">
                <a:latin typeface="Cambria" panose="02040503050406030204" pitchFamily="18" charset="0"/>
              </a:rPr>
              <a:t>Weil 2013, p. 219, problem 4</a:t>
            </a:r>
            <a:endParaRPr lang="ru-RU" dirty="0">
              <a:latin typeface="Cambria" panose="02040503050406030204" pitchFamily="18" charset="0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0521114"/>
              </p:ext>
            </p:extLst>
          </p:nvPr>
        </p:nvGraphicFramePr>
        <p:xfrm>
          <a:off x="684934" y="1268760"/>
          <a:ext cx="7906440" cy="2399002"/>
        </p:xfrm>
        <a:graphic>
          <a:graphicData uri="http://schemas.openxmlformats.org/drawingml/2006/table">
            <a:tbl>
              <a:tblPr firstRow="1" firstCol="1">
                <a:tableStyleId>{C4B1156A-380E-4F78-BDF5-A606A8083BF9}</a:tableStyleId>
              </a:tblPr>
              <a:tblGrid>
                <a:gridCol w="11376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1216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1404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032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50322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654022"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u="none" strike="noStrike" dirty="0">
                          <a:effectLst/>
                        </a:rPr>
                        <a:t>Страна</a:t>
                      </a:r>
                      <a:endParaRPr lang="ru-RU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u="none" strike="noStrike" dirty="0">
                          <a:effectLst/>
                        </a:rPr>
                        <a:t>Год</a:t>
                      </a:r>
                      <a:endParaRPr lang="ru-RU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2800" u="none" strike="noStrike" dirty="0">
                          <a:effectLst/>
                        </a:rPr>
                        <a:t>Y/L</a:t>
                      </a:r>
                      <a:endParaRPr lang="nl-NL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2800" u="none" strike="noStrike" dirty="0">
                          <a:effectLst/>
                        </a:rPr>
                        <a:t>K/L</a:t>
                      </a:r>
                      <a:endParaRPr lang="nl-NL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2800" u="none" strike="noStrike" dirty="0">
                          <a:effectLst/>
                        </a:rPr>
                        <a:t>h</a:t>
                      </a:r>
                      <a:endParaRPr lang="nl-NL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Symbol"/>
                        </a:rPr>
                        <a:t></a:t>
                      </a:r>
                      <a:endParaRPr lang="nl-NL" sz="4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4090"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u="none" strike="noStrike" dirty="0">
                          <a:effectLst/>
                        </a:rPr>
                        <a:t>А</a:t>
                      </a:r>
                      <a:endParaRPr lang="ru-RU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u="none" strike="noStrike" dirty="0">
                          <a:effectLst/>
                        </a:rPr>
                        <a:t>2000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u="none" strike="noStrike" dirty="0">
                          <a:effectLst/>
                        </a:rPr>
                        <a:t>500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u="none" strike="noStrike" dirty="0">
                          <a:effectLst/>
                        </a:rPr>
                        <a:t>2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u="none" strike="noStrike" dirty="0">
                          <a:effectLst/>
                        </a:rPr>
                        <a:t>5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u="none" strike="noStrike" dirty="0">
                          <a:effectLst/>
                        </a:rPr>
                        <a:t>33,3%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9893">
                <a:tc>
                  <a:txBody>
                    <a:bodyPr/>
                    <a:lstStyle/>
                    <a:p>
                      <a:pPr algn="ctr" fontAlgn="b"/>
                      <a:endParaRPr lang="ru-RU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u="none" strike="noStrike" dirty="0">
                          <a:effectLst/>
                        </a:rPr>
                        <a:t>2010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u="none" strike="noStrike" dirty="0">
                          <a:effectLst/>
                        </a:rPr>
                        <a:t>3500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u="none" strike="noStrike" dirty="0">
                          <a:effectLst/>
                        </a:rPr>
                        <a:t>24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u="none" strike="noStrike" dirty="0">
                          <a:effectLst/>
                        </a:rPr>
                        <a:t>15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u="none" strike="noStrike" dirty="0">
                          <a:effectLst/>
                        </a:rPr>
                        <a:t>33,3%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5696"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u="none" strike="noStrike" dirty="0">
                          <a:effectLst/>
                        </a:rPr>
                        <a:t>Б</a:t>
                      </a:r>
                      <a:endParaRPr lang="ru-RU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u="none" strike="noStrike">
                          <a:effectLst/>
                        </a:rPr>
                        <a:t>2000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u="none" strike="noStrike">
                          <a:effectLst/>
                        </a:rPr>
                        <a:t>600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u="none" strike="noStrike" dirty="0">
                          <a:effectLst/>
                        </a:rPr>
                        <a:t>4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u="none" strike="noStrike" dirty="0">
                          <a:effectLst/>
                        </a:rPr>
                        <a:t>20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u="none" strike="noStrike" dirty="0">
                          <a:effectLst/>
                        </a:rPr>
                        <a:t>33,3%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4236">
                <a:tc>
                  <a:txBody>
                    <a:bodyPr/>
                    <a:lstStyle/>
                    <a:p>
                      <a:pPr algn="l" fontAlgn="b"/>
                      <a:endParaRPr lang="ru-RU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u="none" strike="noStrike">
                          <a:effectLst/>
                        </a:rPr>
                        <a:t>2010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u="none" strike="noStrike" dirty="0">
                          <a:effectLst/>
                        </a:rPr>
                        <a:t>6000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u="none" strike="noStrike">
                          <a:effectLst/>
                        </a:rPr>
                        <a:t>48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u="none" strike="noStrike">
                          <a:effectLst/>
                        </a:rPr>
                        <a:t>60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u="none" strike="noStrike" dirty="0">
                          <a:effectLst/>
                        </a:rPr>
                        <a:t>33,3%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23556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83453" y="620688"/>
            <a:ext cx="85689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7030A0"/>
                </a:solidFill>
                <a:latin typeface="+mj-lt"/>
              </a:rPr>
              <a:t>1. </a:t>
            </a:r>
            <a:r>
              <a:rPr lang="ru-RU" sz="2800" b="1" dirty="0" smtClean="0">
                <a:solidFill>
                  <a:srgbClr val="7030A0"/>
                </a:solidFill>
                <a:latin typeface="+mj-lt"/>
              </a:rPr>
              <a:t>Простой пример счетов экономического роста</a:t>
            </a:r>
            <a:endParaRPr lang="ru-RU" sz="2800" b="1" dirty="0">
              <a:solidFill>
                <a:srgbClr val="7030A0"/>
              </a:solidFill>
              <a:latin typeface="+mj-lt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85726" y="6309320"/>
            <a:ext cx="77048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i="1" dirty="0" smtClean="0">
                <a:latin typeface="Cambria" panose="02040503050406030204" pitchFamily="18" charset="0"/>
              </a:rPr>
              <a:t>Источник</a:t>
            </a:r>
            <a:r>
              <a:rPr lang="ru-RU" dirty="0" smtClean="0">
                <a:latin typeface="Cambria" panose="02040503050406030204" pitchFamily="18" charset="0"/>
              </a:rPr>
              <a:t>: </a:t>
            </a:r>
            <a:r>
              <a:rPr lang="en-US" dirty="0" smtClean="0">
                <a:latin typeface="Cambria" panose="02040503050406030204" pitchFamily="18" charset="0"/>
              </a:rPr>
              <a:t>Weil 2013, p. 219, problem 4</a:t>
            </a:r>
            <a:r>
              <a:rPr lang="ru-RU" dirty="0" smtClean="0">
                <a:latin typeface="Cambria" panose="02040503050406030204" pitchFamily="18" charset="0"/>
              </a:rPr>
              <a:t>; собств. расчёты</a:t>
            </a:r>
            <a:endParaRPr lang="ru-RU" dirty="0">
              <a:latin typeface="Cambria" panose="02040503050406030204" pitchFamily="18" charset="0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80451897"/>
              </p:ext>
            </p:extLst>
          </p:nvPr>
        </p:nvGraphicFramePr>
        <p:xfrm>
          <a:off x="684934" y="1268760"/>
          <a:ext cx="7906440" cy="2399002"/>
        </p:xfrm>
        <a:graphic>
          <a:graphicData uri="http://schemas.openxmlformats.org/drawingml/2006/table">
            <a:tbl>
              <a:tblPr firstRow="1" firstCol="1">
                <a:tableStyleId>{C4B1156A-380E-4F78-BDF5-A606A8083BF9}</a:tableStyleId>
              </a:tblPr>
              <a:tblGrid>
                <a:gridCol w="11376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1216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1404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032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50322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654022"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u="none" strike="noStrike" dirty="0">
                          <a:effectLst/>
                        </a:rPr>
                        <a:t>Страна</a:t>
                      </a:r>
                      <a:endParaRPr lang="ru-RU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u="none" strike="noStrike" dirty="0">
                          <a:effectLst/>
                        </a:rPr>
                        <a:t>Год</a:t>
                      </a:r>
                      <a:endParaRPr lang="ru-RU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2800" u="none" strike="noStrike" dirty="0">
                          <a:effectLst/>
                        </a:rPr>
                        <a:t>Y/L</a:t>
                      </a:r>
                      <a:endParaRPr lang="nl-NL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2800" u="none" strike="noStrike" dirty="0">
                          <a:effectLst/>
                        </a:rPr>
                        <a:t>K/L</a:t>
                      </a:r>
                      <a:endParaRPr lang="nl-NL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2800" u="none" strike="noStrike" dirty="0">
                          <a:effectLst/>
                        </a:rPr>
                        <a:t>h</a:t>
                      </a:r>
                      <a:endParaRPr lang="nl-NL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Symbol"/>
                        </a:rPr>
                        <a:t></a:t>
                      </a:r>
                      <a:endParaRPr lang="nl-NL" sz="4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4090"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u="none" strike="noStrike" dirty="0">
                          <a:effectLst/>
                        </a:rPr>
                        <a:t>А</a:t>
                      </a:r>
                      <a:endParaRPr lang="ru-RU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u="none" strike="noStrike" dirty="0">
                          <a:effectLst/>
                        </a:rPr>
                        <a:t>2000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u="none" strike="noStrike" dirty="0">
                          <a:effectLst/>
                        </a:rPr>
                        <a:t>500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u="none" strike="noStrike" dirty="0">
                          <a:effectLst/>
                        </a:rPr>
                        <a:t>2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u="none" strike="noStrike" dirty="0">
                          <a:effectLst/>
                        </a:rPr>
                        <a:t>5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u="none" strike="noStrike" dirty="0">
                          <a:effectLst/>
                        </a:rPr>
                        <a:t>33,3%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9893">
                <a:tc>
                  <a:txBody>
                    <a:bodyPr/>
                    <a:lstStyle/>
                    <a:p>
                      <a:pPr algn="ctr" fontAlgn="b"/>
                      <a:endParaRPr lang="ru-RU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u="none" strike="noStrike" dirty="0">
                          <a:effectLst/>
                        </a:rPr>
                        <a:t>2010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u="none" strike="noStrike" dirty="0">
                          <a:effectLst/>
                        </a:rPr>
                        <a:t>3500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u="none" strike="noStrike" dirty="0">
                          <a:effectLst/>
                        </a:rPr>
                        <a:t>24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u="none" strike="noStrike" dirty="0">
                          <a:effectLst/>
                        </a:rPr>
                        <a:t>15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u="none" strike="noStrike" dirty="0">
                          <a:effectLst/>
                        </a:rPr>
                        <a:t>33,3%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5696"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u="none" strike="noStrike" dirty="0">
                          <a:effectLst/>
                        </a:rPr>
                        <a:t>Б</a:t>
                      </a:r>
                      <a:endParaRPr lang="ru-RU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u="none" strike="noStrike">
                          <a:effectLst/>
                        </a:rPr>
                        <a:t>2000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u="none" strike="noStrike" dirty="0">
                          <a:effectLst/>
                        </a:rPr>
                        <a:t>600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u="none" strike="noStrike" dirty="0">
                          <a:effectLst/>
                        </a:rPr>
                        <a:t>4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u="none" strike="noStrike" dirty="0">
                          <a:effectLst/>
                        </a:rPr>
                        <a:t>20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u="none" strike="noStrike" dirty="0">
                          <a:effectLst/>
                        </a:rPr>
                        <a:t>33,3%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4236">
                <a:tc>
                  <a:txBody>
                    <a:bodyPr/>
                    <a:lstStyle/>
                    <a:p>
                      <a:pPr algn="l" fontAlgn="b"/>
                      <a:endParaRPr lang="ru-RU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u="none" strike="noStrike">
                          <a:effectLst/>
                        </a:rPr>
                        <a:t>2010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u="none" strike="noStrike" dirty="0">
                          <a:effectLst/>
                        </a:rPr>
                        <a:t>6000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u="none" strike="noStrike">
                          <a:effectLst/>
                        </a:rPr>
                        <a:t>48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u="none" strike="noStrike">
                          <a:effectLst/>
                        </a:rPr>
                        <a:t>60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u="none" strike="noStrike" dirty="0">
                          <a:effectLst/>
                        </a:rPr>
                        <a:t>33,3%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75685881"/>
              </p:ext>
            </p:extLst>
          </p:nvPr>
        </p:nvGraphicFramePr>
        <p:xfrm>
          <a:off x="679883" y="4005064"/>
          <a:ext cx="7916541" cy="2088411"/>
        </p:xfrm>
        <a:graphic>
          <a:graphicData uri="http://schemas.openxmlformats.org/drawingml/2006/table">
            <a:tbl>
              <a:tblPr>
                <a:tableStyleId>{C4B1156A-380E-4F78-BDF5-A606A8083BF9}</a:tableStyleId>
              </a:tblPr>
              <a:tblGrid>
                <a:gridCol w="115408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0717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0717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2528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0760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0760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20760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576065">
                <a:tc>
                  <a:txBody>
                    <a:bodyPr/>
                    <a:lstStyle/>
                    <a:p>
                      <a:pPr algn="l" fontAlgn="b"/>
                      <a:endParaRPr lang="ru-RU" sz="2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ru-RU" sz="2400" u="none" strike="noStrike" dirty="0" smtClean="0">
                          <a:effectLst/>
                        </a:rPr>
                        <a:t>Темпы</a:t>
                      </a:r>
                      <a:r>
                        <a:rPr lang="ru-RU" sz="2400" u="none" strike="noStrike" baseline="0" dirty="0" smtClean="0">
                          <a:effectLst/>
                        </a:rPr>
                        <a:t> прироста (%)</a:t>
                      </a:r>
                      <a:endParaRPr lang="nl-NL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nl-NL" sz="2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nl-NL" sz="2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ru-RU" sz="2400" u="none" strike="noStrike" dirty="0" smtClean="0">
                          <a:effectLst/>
                        </a:rPr>
                        <a:t>Вклады (</a:t>
                      </a:r>
                      <a:r>
                        <a:rPr lang="ru-RU" sz="2400" u="none" strike="noStrike" dirty="0" err="1" smtClean="0">
                          <a:effectLst/>
                        </a:rPr>
                        <a:t>пп</a:t>
                      </a:r>
                      <a:r>
                        <a:rPr lang="ru-RU" sz="2400" u="none" strike="noStrike" dirty="0" smtClean="0">
                          <a:effectLst/>
                        </a:rPr>
                        <a:t>)</a:t>
                      </a:r>
                      <a:endParaRPr lang="nl-NL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nl-NL" sz="2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ru-RU" sz="2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1193">
                <a:tc>
                  <a:txBody>
                    <a:bodyPr/>
                    <a:lstStyle/>
                    <a:p>
                      <a:pPr algn="l" fontAlgn="b"/>
                      <a:endParaRPr lang="ru-RU" sz="2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2800" u="none" strike="noStrike" dirty="0">
                          <a:effectLst/>
                        </a:rPr>
                        <a:t>Y/L</a:t>
                      </a:r>
                      <a:endParaRPr lang="nl-NL" sz="2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2800" u="none" strike="noStrike" dirty="0">
                          <a:effectLst/>
                        </a:rPr>
                        <a:t>K/L</a:t>
                      </a:r>
                      <a:endParaRPr lang="nl-NL" sz="2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2800" u="none" strike="noStrike" dirty="0">
                          <a:effectLst/>
                        </a:rPr>
                        <a:t>h</a:t>
                      </a:r>
                      <a:endParaRPr lang="nl-NL" sz="2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2800" u="none" strike="noStrike" dirty="0">
                          <a:effectLst/>
                        </a:rPr>
                        <a:t>K/L</a:t>
                      </a:r>
                      <a:endParaRPr lang="nl-NL" sz="2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2800" u="none" strike="noStrike" dirty="0">
                          <a:effectLst/>
                        </a:rPr>
                        <a:t>h</a:t>
                      </a:r>
                      <a:endParaRPr lang="nl-NL" sz="2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u="none" strike="noStrike" dirty="0">
                          <a:effectLst/>
                        </a:rPr>
                        <a:t>СФП</a:t>
                      </a:r>
                      <a:endParaRPr lang="ru-RU" sz="2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81193"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u="none" strike="noStrike" dirty="0">
                          <a:effectLst/>
                        </a:rPr>
                        <a:t>А</a:t>
                      </a:r>
                      <a:endParaRPr lang="ru-RU" sz="2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u="none" strike="noStrike" dirty="0" smtClean="0">
                          <a:effectLst/>
                        </a:rPr>
                        <a:t>19,5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u="none" strike="noStrike" dirty="0" smtClean="0">
                          <a:effectLst/>
                        </a:rPr>
                        <a:t>24,8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u="none" strike="noStrike" dirty="0" smtClean="0">
                          <a:effectLst/>
                        </a:rPr>
                        <a:t>11,0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u="none" strike="noStrike" dirty="0">
                          <a:effectLst/>
                        </a:rPr>
                        <a:t>0,083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u="none" strike="noStrike" dirty="0">
                          <a:effectLst/>
                        </a:rPr>
                        <a:t>0,037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u="none" strike="noStrike" dirty="0">
                          <a:effectLst/>
                        </a:rPr>
                        <a:t>0,075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9960"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u="none" strike="noStrike" dirty="0">
                          <a:effectLst/>
                        </a:rPr>
                        <a:t>Б</a:t>
                      </a:r>
                      <a:endParaRPr lang="ru-RU" sz="2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u="none" strike="noStrike" dirty="0" smtClean="0">
                          <a:effectLst/>
                        </a:rPr>
                        <a:t>23,0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u="none" strike="noStrike" dirty="0" smtClean="0">
                          <a:effectLst/>
                        </a:rPr>
                        <a:t>24,8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u="none" strike="noStrike" dirty="0" smtClean="0">
                          <a:effectLst/>
                        </a:rPr>
                        <a:t>11,0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u="none" strike="noStrike" dirty="0">
                          <a:effectLst/>
                        </a:rPr>
                        <a:t>0,083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u="none" strike="noStrike" dirty="0">
                          <a:effectLst/>
                        </a:rPr>
                        <a:t>0,037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u="none" strike="noStrike" dirty="0">
                          <a:effectLst/>
                        </a:rPr>
                        <a:t>0,111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10376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83453" y="620688"/>
            <a:ext cx="85689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7030A0"/>
                </a:solidFill>
                <a:latin typeface="+mj-lt"/>
              </a:rPr>
              <a:t>1. </a:t>
            </a:r>
            <a:r>
              <a:rPr lang="ru-RU" sz="2800" b="1" dirty="0" smtClean="0">
                <a:solidFill>
                  <a:srgbClr val="7030A0"/>
                </a:solidFill>
                <a:latin typeface="+mj-lt"/>
              </a:rPr>
              <a:t>Простой пример счетов экономического роста</a:t>
            </a:r>
            <a:endParaRPr lang="ru-RU" sz="2800" b="1" dirty="0">
              <a:solidFill>
                <a:srgbClr val="7030A0"/>
              </a:solidFill>
              <a:latin typeface="+mj-lt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85726" y="6309320"/>
            <a:ext cx="77048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i="1" dirty="0" smtClean="0">
                <a:latin typeface="Cambria" panose="02040503050406030204" pitchFamily="18" charset="0"/>
              </a:rPr>
              <a:t>Источник</a:t>
            </a:r>
            <a:r>
              <a:rPr lang="ru-RU" dirty="0" smtClean="0">
                <a:latin typeface="Cambria" panose="02040503050406030204" pitchFamily="18" charset="0"/>
              </a:rPr>
              <a:t>: </a:t>
            </a:r>
            <a:r>
              <a:rPr lang="en-US" dirty="0" smtClean="0">
                <a:latin typeface="Cambria" panose="02040503050406030204" pitchFamily="18" charset="0"/>
              </a:rPr>
              <a:t>Weil 2013, p. 219, problem 4</a:t>
            </a:r>
            <a:r>
              <a:rPr lang="ru-RU" dirty="0" smtClean="0">
                <a:latin typeface="Cambria" panose="02040503050406030204" pitchFamily="18" charset="0"/>
              </a:rPr>
              <a:t>; собств. расчёты</a:t>
            </a:r>
            <a:endParaRPr lang="ru-RU" dirty="0">
              <a:latin typeface="Cambria" panose="02040503050406030204" pitchFamily="18" charset="0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4736580"/>
              </p:ext>
            </p:extLst>
          </p:nvPr>
        </p:nvGraphicFramePr>
        <p:xfrm>
          <a:off x="684934" y="1268760"/>
          <a:ext cx="7906440" cy="2399002"/>
        </p:xfrm>
        <a:graphic>
          <a:graphicData uri="http://schemas.openxmlformats.org/drawingml/2006/table">
            <a:tbl>
              <a:tblPr firstRow="1" firstCol="1">
                <a:tableStyleId>{C4B1156A-380E-4F78-BDF5-A606A8083BF9}</a:tableStyleId>
              </a:tblPr>
              <a:tblGrid>
                <a:gridCol w="11376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1216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1404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032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50322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654022"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u="none" strike="noStrike" dirty="0">
                          <a:effectLst/>
                        </a:rPr>
                        <a:t>Страна</a:t>
                      </a:r>
                      <a:endParaRPr lang="ru-RU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u="none" strike="noStrike" dirty="0">
                          <a:effectLst/>
                        </a:rPr>
                        <a:t>Год</a:t>
                      </a:r>
                      <a:endParaRPr lang="ru-RU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2800" u="none" strike="noStrike" dirty="0">
                          <a:effectLst/>
                        </a:rPr>
                        <a:t>Y/L</a:t>
                      </a:r>
                      <a:endParaRPr lang="nl-NL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2800" u="none" strike="noStrike" dirty="0">
                          <a:effectLst/>
                        </a:rPr>
                        <a:t>K/L</a:t>
                      </a:r>
                      <a:endParaRPr lang="nl-NL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2800" u="none" strike="noStrike" dirty="0">
                          <a:effectLst/>
                        </a:rPr>
                        <a:t>h</a:t>
                      </a:r>
                      <a:endParaRPr lang="nl-NL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Symbol"/>
                        </a:rPr>
                        <a:t></a:t>
                      </a:r>
                      <a:endParaRPr lang="nl-NL" sz="4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4090"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u="none" strike="noStrike" dirty="0">
                          <a:effectLst/>
                        </a:rPr>
                        <a:t>А</a:t>
                      </a:r>
                      <a:endParaRPr lang="ru-RU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u="none" strike="noStrike" dirty="0">
                          <a:effectLst/>
                        </a:rPr>
                        <a:t>2000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u="none" strike="noStrike" dirty="0">
                          <a:effectLst/>
                        </a:rPr>
                        <a:t>500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u="none" strike="noStrike" dirty="0">
                          <a:effectLst/>
                        </a:rPr>
                        <a:t>2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u="none" strike="noStrike" dirty="0">
                          <a:effectLst/>
                        </a:rPr>
                        <a:t>5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u="none" strike="noStrike" dirty="0">
                          <a:effectLst/>
                        </a:rPr>
                        <a:t>33,3%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9893">
                <a:tc>
                  <a:txBody>
                    <a:bodyPr/>
                    <a:lstStyle/>
                    <a:p>
                      <a:pPr algn="ctr" fontAlgn="b"/>
                      <a:endParaRPr lang="ru-RU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u="none" strike="noStrike" dirty="0">
                          <a:effectLst/>
                        </a:rPr>
                        <a:t>2010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u="none" strike="noStrike" dirty="0">
                          <a:effectLst/>
                        </a:rPr>
                        <a:t>3500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u="none" strike="noStrike" dirty="0">
                          <a:effectLst/>
                        </a:rPr>
                        <a:t>24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u="none" strike="noStrike" dirty="0">
                          <a:effectLst/>
                        </a:rPr>
                        <a:t>15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u="none" strike="noStrike" dirty="0">
                          <a:effectLst/>
                        </a:rPr>
                        <a:t>33,3%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5696"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u="none" strike="noStrike" dirty="0">
                          <a:effectLst/>
                        </a:rPr>
                        <a:t>Б</a:t>
                      </a:r>
                      <a:endParaRPr lang="ru-RU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u="none" strike="noStrike">
                          <a:effectLst/>
                        </a:rPr>
                        <a:t>2000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u="none" strike="noStrike" dirty="0">
                          <a:effectLst/>
                        </a:rPr>
                        <a:t>600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u="none" strike="noStrike" dirty="0">
                          <a:effectLst/>
                        </a:rPr>
                        <a:t>4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u="none" strike="noStrike" dirty="0">
                          <a:effectLst/>
                        </a:rPr>
                        <a:t>20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u="none" strike="noStrike" dirty="0">
                          <a:effectLst/>
                        </a:rPr>
                        <a:t>33,3%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4236">
                <a:tc>
                  <a:txBody>
                    <a:bodyPr/>
                    <a:lstStyle/>
                    <a:p>
                      <a:pPr algn="l" fontAlgn="b"/>
                      <a:endParaRPr lang="ru-RU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u="none" strike="noStrike">
                          <a:effectLst/>
                        </a:rPr>
                        <a:t>2010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u="none" strike="noStrike" dirty="0">
                          <a:effectLst/>
                        </a:rPr>
                        <a:t>6000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u="none" strike="noStrike">
                          <a:effectLst/>
                        </a:rPr>
                        <a:t>48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u="none" strike="noStrike">
                          <a:effectLst/>
                        </a:rPr>
                        <a:t>60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u="none" strike="noStrike" dirty="0">
                          <a:effectLst/>
                        </a:rPr>
                        <a:t>33,3%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181156"/>
              </p:ext>
            </p:extLst>
          </p:nvPr>
        </p:nvGraphicFramePr>
        <p:xfrm>
          <a:off x="679883" y="4005064"/>
          <a:ext cx="7916541" cy="2088411"/>
        </p:xfrm>
        <a:graphic>
          <a:graphicData uri="http://schemas.openxmlformats.org/drawingml/2006/table">
            <a:tbl>
              <a:tblPr>
                <a:tableStyleId>{C4B1156A-380E-4F78-BDF5-A606A8083BF9}</a:tableStyleId>
              </a:tblPr>
              <a:tblGrid>
                <a:gridCol w="115408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0717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0717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2528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0760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0760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20760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576065">
                <a:tc>
                  <a:txBody>
                    <a:bodyPr/>
                    <a:lstStyle/>
                    <a:p>
                      <a:pPr algn="l" fontAlgn="b"/>
                      <a:endParaRPr lang="ru-RU" sz="2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ru-RU" sz="2400" u="none" strike="noStrike" dirty="0" smtClean="0">
                          <a:effectLst/>
                        </a:rPr>
                        <a:t>Темпы</a:t>
                      </a:r>
                      <a:r>
                        <a:rPr lang="ru-RU" sz="2400" u="none" strike="noStrike" baseline="0" dirty="0" smtClean="0">
                          <a:effectLst/>
                        </a:rPr>
                        <a:t> прироста (%)</a:t>
                      </a:r>
                      <a:endParaRPr lang="nl-NL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nl-NL" sz="2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nl-NL" sz="2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ru-RU" sz="2400" u="none" strike="noStrike" dirty="0" smtClean="0">
                          <a:effectLst/>
                        </a:rPr>
                        <a:t>Вклады (</a:t>
                      </a:r>
                      <a:r>
                        <a:rPr lang="ru-RU" sz="2400" u="none" strike="noStrike" dirty="0" err="1" smtClean="0">
                          <a:effectLst/>
                        </a:rPr>
                        <a:t>пп</a:t>
                      </a:r>
                      <a:r>
                        <a:rPr lang="ru-RU" sz="2400" u="none" strike="noStrike" dirty="0" smtClean="0">
                          <a:effectLst/>
                        </a:rPr>
                        <a:t>)</a:t>
                      </a:r>
                      <a:endParaRPr lang="nl-NL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nl-NL" sz="2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ru-RU" sz="2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1193">
                <a:tc>
                  <a:txBody>
                    <a:bodyPr/>
                    <a:lstStyle/>
                    <a:p>
                      <a:pPr algn="l" fontAlgn="b"/>
                      <a:endParaRPr lang="ru-RU" sz="2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2800" u="none" strike="noStrike" dirty="0">
                          <a:effectLst/>
                        </a:rPr>
                        <a:t>Y/L</a:t>
                      </a:r>
                      <a:endParaRPr lang="nl-NL" sz="2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2800" u="none" strike="noStrike" dirty="0">
                          <a:effectLst/>
                        </a:rPr>
                        <a:t>K/L</a:t>
                      </a:r>
                      <a:endParaRPr lang="nl-NL" sz="2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2800" u="none" strike="noStrike" dirty="0">
                          <a:effectLst/>
                        </a:rPr>
                        <a:t>h</a:t>
                      </a:r>
                      <a:endParaRPr lang="nl-NL" sz="2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2800" u="none" strike="noStrike" dirty="0">
                          <a:effectLst/>
                        </a:rPr>
                        <a:t>K/L</a:t>
                      </a:r>
                      <a:endParaRPr lang="nl-NL" sz="2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2800" u="none" strike="noStrike" dirty="0">
                          <a:effectLst/>
                        </a:rPr>
                        <a:t>h</a:t>
                      </a:r>
                      <a:endParaRPr lang="nl-NL" sz="2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u="none" strike="noStrike" dirty="0">
                          <a:effectLst/>
                        </a:rPr>
                        <a:t>СФП</a:t>
                      </a:r>
                      <a:endParaRPr lang="ru-RU" sz="2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81193"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u="none" strike="noStrike" dirty="0">
                          <a:effectLst/>
                        </a:rPr>
                        <a:t>А</a:t>
                      </a:r>
                      <a:endParaRPr lang="ru-RU" sz="2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u="none" strike="noStrike" dirty="0" smtClean="0">
                          <a:effectLst/>
                        </a:rPr>
                        <a:t>19,5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u="none" strike="noStrike" dirty="0" smtClean="0">
                          <a:effectLst/>
                        </a:rPr>
                        <a:t>24,8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u="none" strike="noStrike" dirty="0" smtClean="0">
                          <a:effectLst/>
                        </a:rPr>
                        <a:t>11,0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1" u="none" strike="noStrike" dirty="0">
                          <a:solidFill>
                            <a:srgbClr val="00B050"/>
                          </a:solidFill>
                          <a:effectLst/>
                        </a:rPr>
                        <a:t>0,083</a:t>
                      </a:r>
                      <a:endParaRPr lang="ru-RU" sz="2000" b="1" i="0" u="none" strike="noStrike" dirty="0">
                        <a:solidFill>
                          <a:srgbClr val="00B05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1" u="none" strike="noStrike" dirty="0">
                          <a:solidFill>
                            <a:srgbClr val="00B050"/>
                          </a:solidFill>
                          <a:effectLst/>
                        </a:rPr>
                        <a:t>0,037</a:t>
                      </a:r>
                      <a:endParaRPr lang="ru-RU" sz="2000" b="1" i="0" u="none" strike="noStrike" dirty="0">
                        <a:solidFill>
                          <a:srgbClr val="00B05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0,075</a:t>
                      </a:r>
                      <a:endParaRPr lang="ru-RU" sz="2000" b="1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9960"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u="none" strike="noStrike" dirty="0">
                          <a:effectLst/>
                        </a:rPr>
                        <a:t>Б</a:t>
                      </a:r>
                      <a:endParaRPr lang="ru-RU" sz="2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u="none" strike="noStrike" dirty="0" smtClean="0">
                          <a:effectLst/>
                        </a:rPr>
                        <a:t>23,0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u="none" strike="noStrike" dirty="0" smtClean="0">
                          <a:effectLst/>
                        </a:rPr>
                        <a:t>24,8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u="none" strike="noStrike" dirty="0" smtClean="0">
                          <a:effectLst/>
                        </a:rPr>
                        <a:t>11,0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1" u="none" strike="noStrike" dirty="0">
                          <a:solidFill>
                            <a:srgbClr val="00B050"/>
                          </a:solidFill>
                          <a:effectLst/>
                        </a:rPr>
                        <a:t>0,083</a:t>
                      </a:r>
                      <a:endParaRPr lang="ru-RU" sz="2000" b="1" i="0" u="none" strike="noStrike" dirty="0">
                        <a:solidFill>
                          <a:srgbClr val="00B05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1" u="none" strike="noStrike" dirty="0">
                          <a:solidFill>
                            <a:srgbClr val="00B050"/>
                          </a:solidFill>
                          <a:effectLst/>
                        </a:rPr>
                        <a:t>0,037</a:t>
                      </a:r>
                      <a:endParaRPr lang="ru-RU" sz="2000" b="1" i="0" u="none" strike="noStrike" dirty="0">
                        <a:solidFill>
                          <a:srgbClr val="00B05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0,111</a:t>
                      </a:r>
                      <a:endParaRPr lang="ru-RU" sz="2000" b="1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57933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70242" y="370166"/>
            <a:ext cx="856895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rgbClr val="7030A0"/>
                </a:solidFill>
                <a:latin typeface="+mj-lt"/>
              </a:rPr>
              <a:t>2. Объясняют ли счета экономического роста экономический рост?</a:t>
            </a:r>
            <a:endParaRPr lang="ru-RU" sz="2800" b="1" dirty="0">
              <a:solidFill>
                <a:srgbClr val="7030A0"/>
              </a:solidFill>
              <a:latin typeface="+mj-lt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29025" y="1328036"/>
            <a:ext cx="7852320" cy="42934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1" indent="-342900">
              <a:spcBef>
                <a:spcPts val="1800"/>
              </a:spcBef>
              <a:buClr>
                <a:srgbClr val="433672"/>
              </a:buClr>
              <a:buFont typeface="Arial" panose="020B0604020202020204" pitchFamily="34" charset="0"/>
              <a:buChar char="•"/>
            </a:pPr>
            <a:r>
              <a:rPr lang="ru-RU" b="1" dirty="0" smtClean="0"/>
              <a:t>Дают оценку роли непосредственных факторов роста – в том числе, труда, капитала, производительности</a:t>
            </a:r>
            <a:endParaRPr lang="en-US" b="1" dirty="0" smtClean="0"/>
          </a:p>
          <a:p>
            <a:pPr marL="800100" lvl="2" indent="-342900">
              <a:spcBef>
                <a:spcPts val="1800"/>
              </a:spcBef>
              <a:buClr>
                <a:srgbClr val="433672"/>
              </a:buClr>
              <a:buFont typeface="Arial" panose="020B0604020202020204" pitchFamily="34" charset="0"/>
              <a:buChar char="•"/>
            </a:pPr>
            <a:r>
              <a:rPr lang="ru-RU" dirty="0" smtClean="0"/>
              <a:t>Являются стандартным элементом анализа источников роста и производительности в публикациях МВФ, ОЭСР и Всемирного банка</a:t>
            </a:r>
          </a:p>
          <a:p>
            <a:pPr marL="342900" lvl="1" indent="-342900">
              <a:spcBef>
                <a:spcPts val="1800"/>
              </a:spcBef>
              <a:buClr>
                <a:srgbClr val="433672"/>
              </a:buClr>
              <a:buFont typeface="Arial" panose="020B0604020202020204" pitchFamily="34" charset="0"/>
              <a:buChar char="•"/>
            </a:pPr>
            <a:r>
              <a:rPr lang="ru-RU" b="1" dirty="0" smtClean="0"/>
              <a:t>Не обеспечивают причинно-следственной связи между непосредственными факторами роста и выпуском</a:t>
            </a:r>
            <a:endParaRPr lang="en-US" b="1" dirty="0"/>
          </a:p>
          <a:p>
            <a:pPr marL="342900" lvl="1" indent="-342900">
              <a:spcBef>
                <a:spcPts val="1800"/>
              </a:spcBef>
              <a:buClr>
                <a:srgbClr val="433672"/>
              </a:buClr>
              <a:buFont typeface="Arial" panose="020B0604020202020204" pitchFamily="34" charset="0"/>
              <a:buChar char="•"/>
            </a:pPr>
            <a:r>
              <a:rPr lang="ru-RU" b="1" dirty="0" smtClean="0"/>
              <a:t>Не дают представления о первичных факторах роста</a:t>
            </a:r>
            <a:endParaRPr lang="en-US" b="1" dirty="0"/>
          </a:p>
          <a:p>
            <a:pPr marL="342900" lvl="1" indent="-342900">
              <a:spcBef>
                <a:spcPts val="1800"/>
              </a:spcBef>
              <a:buClr>
                <a:srgbClr val="433672"/>
              </a:buClr>
              <a:buFont typeface="Arial" panose="020B0604020202020204" pitchFamily="34" charset="0"/>
              <a:buChar char="•"/>
            </a:pPr>
            <a:r>
              <a:rPr lang="ru-RU" b="1" dirty="0" smtClean="0"/>
              <a:t>Не дают ответ о механизмах экономического роста, но являются важным промежуточным шагом для их поиска</a:t>
            </a:r>
          </a:p>
          <a:p>
            <a:pPr marL="800100" lvl="2" indent="-342900">
              <a:spcBef>
                <a:spcPts val="1800"/>
              </a:spcBef>
              <a:buClr>
                <a:srgbClr val="433672"/>
              </a:buClr>
              <a:buFont typeface="Arial" panose="020B0604020202020204" pitchFamily="34" charset="0"/>
              <a:buChar char="•"/>
            </a:pPr>
            <a:r>
              <a:rPr lang="en-US" dirty="0" smtClean="0"/>
              <a:t>(</a:t>
            </a:r>
            <a:r>
              <a:rPr lang="en-US" dirty="0" err="1" smtClean="0"/>
              <a:t>Aghion</a:t>
            </a:r>
            <a:r>
              <a:rPr lang="en-US" dirty="0" smtClean="0"/>
              <a:t>, Howitt 2009, ch.5; </a:t>
            </a:r>
            <a:r>
              <a:rPr lang="en-US" dirty="0" err="1" smtClean="0"/>
              <a:t>Barro</a:t>
            </a:r>
            <a:r>
              <a:rPr lang="en-US" dirty="0" smtClean="0"/>
              <a:t>, Sala-</a:t>
            </a:r>
            <a:r>
              <a:rPr lang="en-US" dirty="0" err="1" smtClean="0"/>
              <a:t>i</a:t>
            </a:r>
            <a:r>
              <a:rPr lang="en-US" dirty="0" smtClean="0"/>
              <a:t>-Martin, 2005</a:t>
            </a:r>
            <a:r>
              <a:rPr lang="ru-RU" dirty="0" smtClean="0"/>
              <a:t>, </a:t>
            </a:r>
            <a:r>
              <a:rPr lang="en-US" dirty="0" err="1" smtClean="0"/>
              <a:t>ch.</a:t>
            </a:r>
            <a:r>
              <a:rPr lang="en-US" dirty="0" smtClean="0"/>
              <a:t> 10;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en-US" dirty="0" err="1" smtClean="0"/>
              <a:t>Acemoglu</a:t>
            </a:r>
            <a:r>
              <a:rPr lang="en-US" dirty="0" smtClean="0"/>
              <a:t> 2009, </a:t>
            </a:r>
            <a:r>
              <a:rPr lang="en-US" dirty="0" err="1" smtClean="0"/>
              <a:t>ch.</a:t>
            </a:r>
            <a:r>
              <a:rPr lang="en-US" dirty="0" smtClean="0"/>
              <a:t> 3)</a:t>
            </a:r>
          </a:p>
        </p:txBody>
      </p:sp>
    </p:spTree>
    <p:extLst>
      <p:ext uri="{BB962C8B-B14F-4D97-AF65-F5344CB8AC3E}">
        <p14:creationId xmlns:p14="http://schemas.microsoft.com/office/powerpoint/2010/main" val="3418708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70242" y="370166"/>
            <a:ext cx="856895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rgbClr val="7030A0"/>
                </a:solidFill>
                <a:latin typeface="+mj-lt"/>
              </a:rPr>
              <a:t>2. Объясняют ли счета экономического роста экономический рост?</a:t>
            </a:r>
            <a:endParaRPr lang="ru-RU" sz="2800" b="1" dirty="0">
              <a:solidFill>
                <a:srgbClr val="7030A0"/>
              </a:solidFill>
              <a:latin typeface="+mj-lt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29025" y="1328036"/>
            <a:ext cx="7852320" cy="42934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1" indent="-342900">
              <a:spcBef>
                <a:spcPts val="1800"/>
              </a:spcBef>
              <a:buClr>
                <a:srgbClr val="433672"/>
              </a:buClr>
              <a:buFont typeface="Arial" panose="020B0604020202020204" pitchFamily="34" charset="0"/>
              <a:buChar char="•"/>
            </a:pPr>
            <a:r>
              <a:rPr lang="ru-RU" b="1" dirty="0" smtClean="0"/>
              <a:t>Дают оценку роли непосредственных факторов роста – в том числе, труда, капитала, производительности</a:t>
            </a:r>
            <a:endParaRPr lang="en-US" b="1" dirty="0" smtClean="0"/>
          </a:p>
          <a:p>
            <a:pPr marL="800100" lvl="2" indent="-342900">
              <a:spcBef>
                <a:spcPts val="1800"/>
              </a:spcBef>
              <a:buClr>
                <a:srgbClr val="433672"/>
              </a:buClr>
              <a:buFont typeface="Arial" panose="020B0604020202020204" pitchFamily="34" charset="0"/>
              <a:buChar char="•"/>
            </a:pPr>
            <a:r>
              <a:rPr lang="ru-RU" dirty="0" smtClean="0"/>
              <a:t>Являются стандартным элементом анализа источников роста и производительности в публикациях МВФ, ОЭСР и Всемирного банка</a:t>
            </a:r>
          </a:p>
          <a:p>
            <a:pPr marL="342900" lvl="1" indent="-342900">
              <a:spcBef>
                <a:spcPts val="1800"/>
              </a:spcBef>
              <a:buClr>
                <a:srgbClr val="433672"/>
              </a:buClr>
              <a:buFont typeface="Arial" panose="020B0604020202020204" pitchFamily="34" charset="0"/>
              <a:buChar char="•"/>
            </a:pPr>
            <a:r>
              <a:rPr lang="ru-RU" b="1" dirty="0" smtClean="0"/>
              <a:t>Не обеспечивают причинно-следственной связи между непосредственными факторами роста и выпуском</a:t>
            </a:r>
            <a:endParaRPr lang="en-US" b="1" dirty="0"/>
          </a:p>
          <a:p>
            <a:pPr marL="342900" lvl="1" indent="-342900">
              <a:spcBef>
                <a:spcPts val="1800"/>
              </a:spcBef>
              <a:buClr>
                <a:srgbClr val="433672"/>
              </a:buClr>
              <a:buFont typeface="Arial" panose="020B0604020202020204" pitchFamily="34" charset="0"/>
              <a:buChar char="•"/>
            </a:pPr>
            <a:r>
              <a:rPr lang="ru-RU" b="1" dirty="0" smtClean="0"/>
              <a:t>Не дают представления о первичных факторах роста</a:t>
            </a:r>
            <a:endParaRPr lang="en-US" b="1" dirty="0"/>
          </a:p>
          <a:p>
            <a:pPr marL="342900" lvl="1" indent="-342900">
              <a:spcBef>
                <a:spcPts val="1800"/>
              </a:spcBef>
              <a:buClr>
                <a:srgbClr val="433672"/>
              </a:buClr>
              <a:buFont typeface="Arial" panose="020B0604020202020204" pitchFamily="34" charset="0"/>
              <a:buChar char="•"/>
            </a:pPr>
            <a:r>
              <a:rPr lang="ru-RU" b="1" dirty="0" smtClean="0"/>
              <a:t>Не дают ответ о механизмах экономического роста, но являются важным промежуточным шагом для их поиска</a:t>
            </a:r>
          </a:p>
          <a:p>
            <a:pPr marL="800100" lvl="2" indent="-342900">
              <a:spcBef>
                <a:spcPts val="1800"/>
              </a:spcBef>
              <a:buClr>
                <a:srgbClr val="433672"/>
              </a:buClr>
              <a:buFont typeface="Arial" panose="020B0604020202020204" pitchFamily="34" charset="0"/>
              <a:buChar char="•"/>
            </a:pPr>
            <a:r>
              <a:rPr lang="en-US" dirty="0" smtClean="0"/>
              <a:t>(</a:t>
            </a:r>
            <a:r>
              <a:rPr lang="en-US" dirty="0" err="1" smtClean="0"/>
              <a:t>Aghion</a:t>
            </a:r>
            <a:r>
              <a:rPr lang="en-US" dirty="0" smtClean="0"/>
              <a:t>, Howitt 2009, ch.5; </a:t>
            </a:r>
            <a:r>
              <a:rPr lang="en-US" dirty="0" err="1" smtClean="0"/>
              <a:t>Barro</a:t>
            </a:r>
            <a:r>
              <a:rPr lang="en-US" dirty="0" smtClean="0"/>
              <a:t>, Sala-</a:t>
            </a:r>
            <a:r>
              <a:rPr lang="en-US" dirty="0" err="1" smtClean="0"/>
              <a:t>i</a:t>
            </a:r>
            <a:r>
              <a:rPr lang="en-US" dirty="0" smtClean="0"/>
              <a:t>-Martin, 2005</a:t>
            </a:r>
            <a:r>
              <a:rPr lang="ru-RU" dirty="0" smtClean="0"/>
              <a:t>, </a:t>
            </a:r>
            <a:r>
              <a:rPr lang="en-US" dirty="0" err="1" smtClean="0"/>
              <a:t>ch.</a:t>
            </a:r>
            <a:r>
              <a:rPr lang="en-US" dirty="0" smtClean="0"/>
              <a:t> 10;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en-US" dirty="0" err="1" smtClean="0"/>
              <a:t>Acemoglu</a:t>
            </a:r>
            <a:r>
              <a:rPr lang="en-US" dirty="0" smtClean="0"/>
              <a:t> 2009, </a:t>
            </a:r>
            <a:r>
              <a:rPr lang="en-US" dirty="0" err="1" smtClean="0"/>
              <a:t>ch.</a:t>
            </a:r>
            <a:r>
              <a:rPr lang="en-US" dirty="0" smtClean="0"/>
              <a:t> 3)</a:t>
            </a:r>
          </a:p>
        </p:txBody>
      </p:sp>
    </p:spTree>
    <p:extLst>
      <p:ext uri="{BB962C8B-B14F-4D97-AF65-F5344CB8AC3E}">
        <p14:creationId xmlns:p14="http://schemas.microsoft.com/office/powerpoint/2010/main" val="4074038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1308</TotalTime>
  <Words>1645</Words>
  <Application>Microsoft Office PowerPoint</Application>
  <PresentationFormat>Экран (4:3)</PresentationFormat>
  <Paragraphs>349</Paragraphs>
  <Slides>19</Slides>
  <Notes>19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6" baseType="lpstr">
      <vt:lpstr>Arial</vt:lpstr>
      <vt:lpstr>Avenir LT Std 45 Book</vt:lpstr>
      <vt:lpstr>Calibri</vt:lpstr>
      <vt:lpstr>Cambria</vt:lpstr>
      <vt:lpstr>Cambria Math</vt:lpstr>
      <vt:lpstr>Symbol</vt:lpstr>
      <vt:lpstr>Тема Office</vt:lpstr>
      <vt:lpstr> Счета экономического роста.  Основы методологии KLEMS. Источники данных,  расчётные примеры и элементы анализа  И. Воскобойников   Москва, НИУ ВШЭ 12 ноября 2019 г.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      Спасибо за внимание!  Пишите:  ivoskoboynikov@hse.ru  Наш сайт: https://www.hse.ru/russiaklems/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Productivity performance of high- and low- skill intensive industries before and after the crisis in Europe, Japan, Russia and US</dc:title>
  <dc:creator>Ilya Voskoboynikov</dc:creator>
  <cp:lastModifiedBy>Воскобойников Илья Борисович</cp:lastModifiedBy>
  <cp:revision>115</cp:revision>
  <dcterms:created xsi:type="dcterms:W3CDTF">2019-09-14T18:31:37Z</dcterms:created>
  <dcterms:modified xsi:type="dcterms:W3CDTF">2019-11-15T10:15:20Z</dcterms:modified>
</cp:coreProperties>
</file>