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575" r:id="rId2"/>
    <p:sldId id="302" r:id="rId3"/>
    <p:sldId id="747" r:id="rId4"/>
    <p:sldId id="817" r:id="rId5"/>
    <p:sldId id="818" r:id="rId6"/>
    <p:sldId id="734" r:id="rId7"/>
    <p:sldId id="721" r:id="rId8"/>
    <p:sldId id="777" r:id="rId9"/>
    <p:sldId id="646" r:id="rId10"/>
    <p:sldId id="769" r:id="rId11"/>
    <p:sldId id="636" r:id="rId12"/>
    <p:sldId id="570" r:id="rId13"/>
    <p:sldId id="633" r:id="rId14"/>
    <p:sldId id="615" r:id="rId15"/>
    <p:sldId id="637" r:id="rId16"/>
    <p:sldId id="641" r:id="rId17"/>
    <p:sldId id="642" r:id="rId18"/>
    <p:sldId id="643" r:id="rId19"/>
    <p:sldId id="713" r:id="rId20"/>
    <p:sldId id="756" r:id="rId21"/>
    <p:sldId id="619" r:id="rId22"/>
    <p:sldId id="614" r:id="rId23"/>
    <p:sldId id="789" r:id="rId24"/>
    <p:sldId id="612" r:id="rId25"/>
    <p:sldId id="595" r:id="rId26"/>
    <p:sldId id="597" r:id="rId27"/>
    <p:sldId id="640" r:id="rId28"/>
    <p:sldId id="790" r:id="rId29"/>
    <p:sldId id="736" r:id="rId30"/>
    <p:sldId id="758" r:id="rId31"/>
    <p:sldId id="622" r:id="rId32"/>
    <p:sldId id="625" r:id="rId33"/>
    <p:sldId id="616" r:id="rId34"/>
    <p:sldId id="573" r:id="rId35"/>
    <p:sldId id="685" r:id="rId36"/>
    <p:sldId id="792" r:id="rId37"/>
    <p:sldId id="773" r:id="rId38"/>
    <p:sldId id="779" r:id="rId39"/>
    <p:sldId id="775" r:id="rId40"/>
    <p:sldId id="791" r:id="rId41"/>
    <p:sldId id="783" r:id="rId42"/>
    <p:sldId id="784" r:id="rId43"/>
    <p:sldId id="785" r:id="rId44"/>
    <p:sldId id="786" r:id="rId45"/>
    <p:sldId id="787" r:id="rId46"/>
    <p:sldId id="819" r:id="rId47"/>
    <p:sldId id="796" r:id="rId48"/>
    <p:sldId id="629" r:id="rId49"/>
    <p:sldId id="800" r:id="rId50"/>
    <p:sldId id="802" r:id="rId51"/>
    <p:sldId id="803" r:id="rId52"/>
    <p:sldId id="788"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3" userDrawn="1">
          <p15:clr>
            <a:srgbClr val="A4A3A4"/>
          </p15:clr>
        </p15:guide>
        <p15:guide id="3" pos="72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Татьяна Стрелкова" initials="ТС"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CD8"/>
    <a:srgbClr val="C15FB1"/>
    <a:srgbClr val="243064"/>
    <a:srgbClr val="142440"/>
    <a:srgbClr val="1B3055"/>
    <a:srgbClr val="0D172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19" autoAdjust="0"/>
    <p:restoredTop sz="95226" autoAdjust="0"/>
  </p:normalViewPr>
  <p:slideViewPr>
    <p:cSldViewPr snapToGrid="0" showGuides="1">
      <p:cViewPr varScale="1">
        <p:scale>
          <a:sx n="78" d="100"/>
          <a:sy n="78" d="100"/>
        </p:scale>
        <p:origin x="854" y="67"/>
      </p:cViewPr>
      <p:guideLst>
        <p:guide orient="horz" pos="2160"/>
        <p:guide pos="453"/>
        <p:guide pos="7207"/>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D:\hse\&#1057;&#1090;&#1088;&#1072;&#1090;&#1077;&#1075;&#1080;&#1103;\&#1042;&#1089;&#1090;&#1088;&#1077;&#1095;&#1080;%20(&#1089;&#1090;&#1088;&#1072;&#1090;&#1077;&#1075;&#1080;&#1103;)\2020_09_11%20&#1042;&#1089;&#1090;&#1088;&#1077;&#1095;&#1072;%20&#1057;&#1090;&#1088;&#1072;&#1090;&#1077;&#1075;&#1080;&#1103;\&#1052;&#1072;&#1090;&#1077;&#1088;&#1080;&#1072;&#1083;&#1099;%20&#1085;&#1072;%20&#1055;&#1050;-2021\&#1058;&#1072;&#1073;&#1083;&#1080;&#1094;&#1072;_&#1057;&#1055;&#1073;&#1043;&#1059;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Лист1!$F$5</c:f>
              <c:strCache>
                <c:ptCount val="1"/>
                <c:pt idx="0">
                  <c:v>География</c:v>
                </c:pt>
              </c:strCache>
            </c:strRef>
          </c:tx>
          <c:spPr>
            <a:solidFill>
              <a:schemeClr val="accent1"/>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0-106C-43D7-B76B-9C28BA9E6A94}"/>
              </c:ext>
            </c:extLst>
          </c:dPt>
          <c:cat>
            <c:strRef>
              <c:f>Лист1!$E$6:$E$17</c:f>
              <c:strCache>
                <c:ptCount val="12"/>
                <c:pt idx="0">
                  <c:v>МГИМО, Экология и природопользование</c:v>
                </c:pt>
                <c:pt idx="1">
                  <c:v>ВШЭ, География</c:v>
                </c:pt>
                <c:pt idx="2">
                  <c:v>МГУ, Экология и природопользование</c:v>
                </c:pt>
                <c:pt idx="3">
                  <c:v>МГУ, Картография и геоинформатика</c:v>
                </c:pt>
                <c:pt idx="4">
                  <c:v>СПбГУ, География</c:v>
                </c:pt>
                <c:pt idx="5">
                  <c:v>СПбГУ, Картография и геоинформатика</c:v>
                </c:pt>
                <c:pt idx="6">
                  <c:v>РГУНГ, Экология и природопользование</c:v>
                </c:pt>
                <c:pt idx="7">
                  <c:v>СПбГУ, Гидрометеорология</c:v>
                </c:pt>
                <c:pt idx="8">
                  <c:v>МГУ, География</c:v>
                </c:pt>
                <c:pt idx="9">
                  <c:v>МГУ, Экология и природопользование</c:v>
                </c:pt>
                <c:pt idx="10">
                  <c:v>МГУ, Гидрометеорология</c:v>
                </c:pt>
                <c:pt idx="11">
                  <c:v>СПбГУ, Экология и природопользование</c:v>
                </c:pt>
              </c:strCache>
            </c:strRef>
          </c:cat>
          <c:val>
            <c:numRef>
              <c:f>Лист1!$F$6:$F$17</c:f>
              <c:numCache>
                <c:formatCode>General</c:formatCode>
                <c:ptCount val="12"/>
                <c:pt idx="0">
                  <c:v>0</c:v>
                </c:pt>
                <c:pt idx="1">
                  <c:v>265</c:v>
                </c:pt>
                <c:pt idx="2">
                  <c:v>0</c:v>
                </c:pt>
                <c:pt idx="3">
                  <c:v>0</c:v>
                </c:pt>
                <c:pt idx="4">
                  <c:v>247</c:v>
                </c:pt>
                <c:pt idx="5">
                  <c:v>0</c:v>
                </c:pt>
                <c:pt idx="6">
                  <c:v>0</c:v>
                </c:pt>
                <c:pt idx="7">
                  <c:v>0</c:v>
                </c:pt>
                <c:pt idx="8">
                  <c:v>239</c:v>
                </c:pt>
                <c:pt idx="9">
                  <c:v>0</c:v>
                </c:pt>
                <c:pt idx="10">
                  <c:v>0</c:v>
                </c:pt>
                <c:pt idx="11">
                  <c:v>0</c:v>
                </c:pt>
              </c:numCache>
            </c:numRef>
          </c:val>
          <c:extLst>
            <c:ext xmlns:c16="http://schemas.microsoft.com/office/drawing/2014/chart" uri="{C3380CC4-5D6E-409C-BE32-E72D297353CC}">
              <c16:uniqueId val="{00000000-59A3-4B3F-BB36-67ACB4233CEF}"/>
            </c:ext>
          </c:extLst>
        </c:ser>
        <c:ser>
          <c:idx val="1"/>
          <c:order val="1"/>
          <c:tx>
            <c:strRef>
              <c:f>Лист1!$G$5</c:f>
              <c:strCache>
                <c:ptCount val="1"/>
                <c:pt idx="0">
                  <c:v>Картография и геоинформатика</c:v>
                </c:pt>
              </c:strCache>
            </c:strRef>
          </c:tx>
          <c:spPr>
            <a:solidFill>
              <a:schemeClr val="accent2"/>
            </a:solidFill>
            <a:ln>
              <a:noFill/>
            </a:ln>
            <a:effectLst/>
          </c:spPr>
          <c:invertIfNegative val="0"/>
          <c:cat>
            <c:strRef>
              <c:f>Лист1!$E$6:$E$17</c:f>
              <c:strCache>
                <c:ptCount val="12"/>
                <c:pt idx="0">
                  <c:v>МГИМО, Экология и природопользование</c:v>
                </c:pt>
                <c:pt idx="1">
                  <c:v>ВШЭ, География</c:v>
                </c:pt>
                <c:pt idx="2">
                  <c:v>МГУ, Экология и природопользование</c:v>
                </c:pt>
                <c:pt idx="3">
                  <c:v>МГУ, Картография и геоинформатика</c:v>
                </c:pt>
                <c:pt idx="4">
                  <c:v>СПбГУ, География</c:v>
                </c:pt>
                <c:pt idx="5">
                  <c:v>СПбГУ, Картография и геоинформатика</c:v>
                </c:pt>
                <c:pt idx="6">
                  <c:v>РГУНГ, Экология и природопользование</c:v>
                </c:pt>
                <c:pt idx="7">
                  <c:v>СПбГУ, Гидрометеорология</c:v>
                </c:pt>
                <c:pt idx="8">
                  <c:v>МГУ, География</c:v>
                </c:pt>
                <c:pt idx="9">
                  <c:v>МГУ, Экология и природопользование</c:v>
                </c:pt>
                <c:pt idx="10">
                  <c:v>МГУ, Гидрометеорология</c:v>
                </c:pt>
                <c:pt idx="11">
                  <c:v>СПбГУ, Экология и природопользование</c:v>
                </c:pt>
              </c:strCache>
            </c:strRef>
          </c:cat>
          <c:val>
            <c:numRef>
              <c:f>Лист1!$G$6:$G$17</c:f>
              <c:numCache>
                <c:formatCode>General</c:formatCode>
                <c:ptCount val="12"/>
                <c:pt idx="0">
                  <c:v>0</c:v>
                </c:pt>
                <c:pt idx="1">
                  <c:v>0</c:v>
                </c:pt>
                <c:pt idx="2">
                  <c:v>0</c:v>
                </c:pt>
                <c:pt idx="3">
                  <c:v>247</c:v>
                </c:pt>
                <c:pt idx="4">
                  <c:v>0</c:v>
                </c:pt>
                <c:pt idx="5">
                  <c:v>247</c:v>
                </c:pt>
                <c:pt idx="6">
                  <c:v>0</c:v>
                </c:pt>
                <c:pt idx="7">
                  <c:v>0</c:v>
                </c:pt>
                <c:pt idx="8">
                  <c:v>0</c:v>
                </c:pt>
                <c:pt idx="9">
                  <c:v>0</c:v>
                </c:pt>
                <c:pt idx="10">
                  <c:v>0</c:v>
                </c:pt>
                <c:pt idx="11">
                  <c:v>0</c:v>
                </c:pt>
              </c:numCache>
            </c:numRef>
          </c:val>
          <c:extLst>
            <c:ext xmlns:c16="http://schemas.microsoft.com/office/drawing/2014/chart" uri="{C3380CC4-5D6E-409C-BE32-E72D297353CC}">
              <c16:uniqueId val="{00000001-59A3-4B3F-BB36-67ACB4233CEF}"/>
            </c:ext>
          </c:extLst>
        </c:ser>
        <c:ser>
          <c:idx val="2"/>
          <c:order val="2"/>
          <c:tx>
            <c:strRef>
              <c:f>Лист1!$H$5</c:f>
              <c:strCache>
                <c:ptCount val="1"/>
                <c:pt idx="0">
                  <c:v>Гидрометеорология</c:v>
                </c:pt>
              </c:strCache>
            </c:strRef>
          </c:tx>
          <c:spPr>
            <a:solidFill>
              <a:schemeClr val="accent3"/>
            </a:solidFill>
            <a:ln>
              <a:noFill/>
            </a:ln>
            <a:effectLst/>
          </c:spPr>
          <c:invertIfNegative val="0"/>
          <c:cat>
            <c:strRef>
              <c:f>Лист1!$E$6:$E$17</c:f>
              <c:strCache>
                <c:ptCount val="12"/>
                <c:pt idx="0">
                  <c:v>МГИМО, Экология и природопользование</c:v>
                </c:pt>
                <c:pt idx="1">
                  <c:v>ВШЭ, География</c:v>
                </c:pt>
                <c:pt idx="2">
                  <c:v>МГУ, Экология и природопользование</c:v>
                </c:pt>
                <c:pt idx="3">
                  <c:v>МГУ, Картография и геоинформатика</c:v>
                </c:pt>
                <c:pt idx="4">
                  <c:v>СПбГУ, География</c:v>
                </c:pt>
                <c:pt idx="5">
                  <c:v>СПбГУ, Картография и геоинформатика</c:v>
                </c:pt>
                <c:pt idx="6">
                  <c:v>РГУНГ, Экология и природопользование</c:v>
                </c:pt>
                <c:pt idx="7">
                  <c:v>СПбГУ, Гидрометеорология</c:v>
                </c:pt>
                <c:pt idx="8">
                  <c:v>МГУ, География</c:v>
                </c:pt>
                <c:pt idx="9">
                  <c:v>МГУ, Экология и природопользование</c:v>
                </c:pt>
                <c:pt idx="10">
                  <c:v>МГУ, Гидрометеорология</c:v>
                </c:pt>
                <c:pt idx="11">
                  <c:v>СПбГУ, Экология и природопользование</c:v>
                </c:pt>
              </c:strCache>
            </c:strRef>
          </c:cat>
          <c:val>
            <c:numRef>
              <c:f>Лист1!$H$6:$H$17</c:f>
              <c:numCache>
                <c:formatCode>General</c:formatCode>
                <c:ptCount val="12"/>
                <c:pt idx="0">
                  <c:v>0</c:v>
                </c:pt>
                <c:pt idx="1">
                  <c:v>0</c:v>
                </c:pt>
                <c:pt idx="2">
                  <c:v>0</c:v>
                </c:pt>
                <c:pt idx="3">
                  <c:v>0</c:v>
                </c:pt>
                <c:pt idx="4">
                  <c:v>0</c:v>
                </c:pt>
                <c:pt idx="5">
                  <c:v>0</c:v>
                </c:pt>
                <c:pt idx="6">
                  <c:v>0</c:v>
                </c:pt>
                <c:pt idx="7">
                  <c:v>243</c:v>
                </c:pt>
                <c:pt idx="8">
                  <c:v>0</c:v>
                </c:pt>
                <c:pt idx="9">
                  <c:v>0</c:v>
                </c:pt>
                <c:pt idx="10">
                  <c:v>234</c:v>
                </c:pt>
                <c:pt idx="11">
                  <c:v>0</c:v>
                </c:pt>
              </c:numCache>
            </c:numRef>
          </c:val>
          <c:extLst>
            <c:ext xmlns:c16="http://schemas.microsoft.com/office/drawing/2014/chart" uri="{C3380CC4-5D6E-409C-BE32-E72D297353CC}">
              <c16:uniqueId val="{00000002-59A3-4B3F-BB36-67ACB4233CEF}"/>
            </c:ext>
          </c:extLst>
        </c:ser>
        <c:ser>
          <c:idx val="3"/>
          <c:order val="3"/>
          <c:tx>
            <c:strRef>
              <c:f>Лист1!$I$5</c:f>
              <c:strCache>
                <c:ptCount val="1"/>
                <c:pt idx="0">
                  <c:v>Экология и природопользование</c:v>
                </c:pt>
              </c:strCache>
            </c:strRef>
          </c:tx>
          <c:spPr>
            <a:solidFill>
              <a:schemeClr val="accent4"/>
            </a:solidFill>
            <a:ln>
              <a:noFill/>
            </a:ln>
            <a:effectLst/>
          </c:spPr>
          <c:invertIfNegative val="0"/>
          <c:cat>
            <c:strRef>
              <c:f>Лист1!$E$6:$E$17</c:f>
              <c:strCache>
                <c:ptCount val="12"/>
                <c:pt idx="0">
                  <c:v>МГИМО, Экология и природопользование</c:v>
                </c:pt>
                <c:pt idx="1">
                  <c:v>ВШЭ, География</c:v>
                </c:pt>
                <c:pt idx="2">
                  <c:v>МГУ, Экология и природопользование</c:v>
                </c:pt>
                <c:pt idx="3">
                  <c:v>МГУ, Картография и геоинформатика</c:v>
                </c:pt>
                <c:pt idx="4">
                  <c:v>СПбГУ, География</c:v>
                </c:pt>
                <c:pt idx="5">
                  <c:v>СПбГУ, Картография и геоинформатика</c:v>
                </c:pt>
                <c:pt idx="6">
                  <c:v>РГУНГ, Экология и природопользование</c:v>
                </c:pt>
                <c:pt idx="7">
                  <c:v>СПбГУ, Гидрометеорология</c:v>
                </c:pt>
                <c:pt idx="8">
                  <c:v>МГУ, География</c:v>
                </c:pt>
                <c:pt idx="9">
                  <c:v>МГУ, Экология и природопользование</c:v>
                </c:pt>
                <c:pt idx="10">
                  <c:v>МГУ, Гидрометеорология</c:v>
                </c:pt>
                <c:pt idx="11">
                  <c:v>СПбГУ, Экология и природопользование</c:v>
                </c:pt>
              </c:strCache>
            </c:strRef>
          </c:cat>
          <c:val>
            <c:numRef>
              <c:f>Лист1!$I$6:$I$17</c:f>
              <c:numCache>
                <c:formatCode>General</c:formatCode>
                <c:ptCount val="12"/>
                <c:pt idx="0">
                  <c:v>287</c:v>
                </c:pt>
                <c:pt idx="1">
                  <c:v>0</c:v>
                </c:pt>
                <c:pt idx="2">
                  <c:v>257</c:v>
                </c:pt>
                <c:pt idx="3">
                  <c:v>0</c:v>
                </c:pt>
                <c:pt idx="4">
                  <c:v>0</c:v>
                </c:pt>
                <c:pt idx="5">
                  <c:v>0</c:v>
                </c:pt>
                <c:pt idx="6">
                  <c:v>247</c:v>
                </c:pt>
                <c:pt idx="7">
                  <c:v>0</c:v>
                </c:pt>
                <c:pt idx="8">
                  <c:v>0</c:v>
                </c:pt>
                <c:pt idx="9">
                  <c:v>235</c:v>
                </c:pt>
                <c:pt idx="10">
                  <c:v>0</c:v>
                </c:pt>
                <c:pt idx="11">
                  <c:v>221</c:v>
                </c:pt>
              </c:numCache>
            </c:numRef>
          </c:val>
          <c:extLst>
            <c:ext xmlns:c16="http://schemas.microsoft.com/office/drawing/2014/chart" uri="{C3380CC4-5D6E-409C-BE32-E72D297353CC}">
              <c16:uniqueId val="{00000003-59A3-4B3F-BB36-67ACB4233CEF}"/>
            </c:ext>
          </c:extLst>
        </c:ser>
        <c:dLbls>
          <c:showLegendKey val="0"/>
          <c:showVal val="0"/>
          <c:showCatName val="0"/>
          <c:showSerName val="0"/>
          <c:showPercent val="0"/>
          <c:showBubbleSize val="0"/>
        </c:dLbls>
        <c:gapWidth val="0"/>
        <c:overlap val="100"/>
        <c:axId val="2067338703"/>
        <c:axId val="47272719"/>
      </c:barChart>
      <c:catAx>
        <c:axId val="2067338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47272719"/>
        <c:crosses val="autoZero"/>
        <c:auto val="1"/>
        <c:lblAlgn val="ctr"/>
        <c:lblOffset val="100"/>
        <c:noMultiLvlLbl val="0"/>
      </c:catAx>
      <c:valAx>
        <c:axId val="47272719"/>
        <c:scaling>
          <c:orientation val="minMax"/>
          <c:min val="2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2067338703"/>
        <c:crosses val="autoZero"/>
        <c:crossBetween val="between"/>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EE0C3-0433-458E-AC3A-64DB34641BC2}" type="datetimeFigureOut">
              <a:rPr lang="ru-RU" smtClean="0"/>
              <a:t>22.05.2021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BF673-7F13-4288-A6A7-577E7EEE3398}" type="slidenum">
              <a:rPr lang="ru-RU" smtClean="0"/>
              <a:t>‹#›</a:t>
            </a:fld>
            <a:endParaRPr lang="ru-RU"/>
          </a:p>
        </p:txBody>
      </p:sp>
    </p:spTree>
    <p:extLst>
      <p:ext uri="{BB962C8B-B14F-4D97-AF65-F5344CB8AC3E}">
        <p14:creationId xmlns:p14="http://schemas.microsoft.com/office/powerpoint/2010/main" val="3796715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916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7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07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55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А про зимние экспедиции есть какие-то конкретные идеи? Если нет, мне кажется, лучше про это не упоминать</a:t>
            </a:r>
          </a:p>
        </p:txBody>
      </p:sp>
    </p:spTree>
    <p:extLst>
      <p:ext uri="{BB962C8B-B14F-4D97-AF65-F5344CB8AC3E}">
        <p14:creationId xmlns:p14="http://schemas.microsoft.com/office/powerpoint/2010/main" val="114005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А про зимние экспедиции есть какие-то конкретные идеи? Если нет, мне кажется, лучше про это не упоминать</a:t>
            </a:r>
          </a:p>
        </p:txBody>
      </p:sp>
    </p:spTree>
    <p:extLst>
      <p:ext uri="{BB962C8B-B14F-4D97-AF65-F5344CB8AC3E}">
        <p14:creationId xmlns:p14="http://schemas.microsoft.com/office/powerpoint/2010/main" val="1723738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A54C192-10FD-4124-ABD7-27DAD46BB6BC}" type="slidenum">
              <a:rPr lang="ru-RU" smtClean="0"/>
              <a:pPr/>
              <a:t>24</a:t>
            </a:fld>
            <a:endParaRPr lang="ru-RU" dirty="0"/>
          </a:p>
        </p:txBody>
      </p:sp>
    </p:spTree>
    <p:extLst>
      <p:ext uri="{BB962C8B-B14F-4D97-AF65-F5344CB8AC3E}">
        <p14:creationId xmlns:p14="http://schemas.microsoft.com/office/powerpoint/2010/main" val="172436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482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314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30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50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A54C192-10FD-4124-ABD7-27DAD46BB6BC}" type="slidenum">
              <a:rPr lang="ru-RU" smtClean="0"/>
              <a:pPr/>
              <a:t>9</a:t>
            </a:fld>
            <a:endParaRPr lang="ru-RU" dirty="0"/>
          </a:p>
        </p:txBody>
      </p:sp>
    </p:spTree>
    <p:extLst>
      <p:ext uri="{BB962C8B-B14F-4D97-AF65-F5344CB8AC3E}">
        <p14:creationId xmlns:p14="http://schemas.microsoft.com/office/powerpoint/2010/main" val="1246975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56561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69525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094613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4539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ru-RU" dirty="0"/>
          </a:p>
        </p:txBody>
      </p:sp>
      <p:sp>
        <p:nvSpPr>
          <p:cNvPr id="4" name="Номер слайда 3"/>
          <p:cNvSpPr>
            <a:spLocks noGrp="1"/>
          </p:cNvSpPr>
          <p:nvPr>
            <p:ph type="sldNum" sz="quarter" idx="5"/>
          </p:nvPr>
        </p:nvSpPr>
        <p:spPr/>
        <p:txBody>
          <a:bodyPr/>
          <a:lstStyle/>
          <a:p>
            <a:fld id="{AA54C192-10FD-4124-ABD7-27DAD46BB6BC}" type="slidenum">
              <a:rPr lang="ru-RU" smtClean="0"/>
              <a:pPr/>
              <a:t>45</a:t>
            </a:fld>
            <a:endParaRPr lang="ru-RU" dirty="0"/>
          </a:p>
        </p:txBody>
      </p:sp>
    </p:spTree>
    <p:extLst>
      <p:ext uri="{BB962C8B-B14F-4D97-AF65-F5344CB8AC3E}">
        <p14:creationId xmlns:p14="http://schemas.microsoft.com/office/powerpoint/2010/main" val="144881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A54C192-10FD-4124-ABD7-27DAD46BB6BC}" type="slidenum">
              <a:rPr lang="ru-RU" smtClean="0"/>
              <a:pPr/>
              <a:t>49</a:t>
            </a:fld>
            <a:endParaRPr lang="ru-RU" dirty="0"/>
          </a:p>
        </p:txBody>
      </p:sp>
    </p:spTree>
    <p:extLst>
      <p:ext uri="{BB962C8B-B14F-4D97-AF65-F5344CB8AC3E}">
        <p14:creationId xmlns:p14="http://schemas.microsoft.com/office/powerpoint/2010/main" val="165102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59853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45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1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172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38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54C192-10FD-4124-ABD7-27DAD46BB6B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12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C9197E5-A25E-42C3-A4B2-3DFA780FE417}" type="datetimeFigureOut">
              <a:rPr lang="ru-RU" smtClean="0"/>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247900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C9197E5-A25E-42C3-A4B2-3DFA780FE417}" type="datetimeFigureOut">
              <a:rPr lang="ru-RU" smtClean="0"/>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237923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C9197E5-A25E-42C3-A4B2-3DFA780FE417}" type="datetimeFigureOut">
              <a:rPr lang="ru-RU" smtClean="0"/>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127448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256292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2615127" y="-18670"/>
            <a:ext cx="9608854" cy="6858001"/>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dirty="0"/>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4888825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C9197E5-A25E-42C3-A4B2-3DFA780FE417}" type="datetimeFigureOut">
              <a:rPr lang="ru-RU" smtClean="0"/>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6148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C9197E5-A25E-42C3-A4B2-3DFA780FE417}" type="datetimeFigureOut">
              <a:rPr lang="ru-RU" smtClean="0"/>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19202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C9197E5-A25E-42C3-A4B2-3DFA780FE417}" type="datetimeFigureOut">
              <a:rPr lang="ru-RU" smtClean="0"/>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98537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C9197E5-A25E-42C3-A4B2-3DFA780FE417}" type="datetimeFigureOut">
              <a:rPr lang="ru-RU" smtClean="0"/>
              <a:t>22.05.2021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425444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C9197E5-A25E-42C3-A4B2-3DFA780FE417}" type="datetimeFigureOut">
              <a:rPr lang="ru-RU" smtClean="0"/>
              <a:t>22.05.2021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2696672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197E5-A25E-42C3-A4B2-3DFA780FE417}" type="datetimeFigureOut">
              <a:rPr lang="ru-RU" smtClean="0"/>
              <a:t>22.05.2021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416142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C9197E5-A25E-42C3-A4B2-3DFA780FE417}" type="datetimeFigureOut">
              <a:rPr lang="ru-RU" smtClean="0"/>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374165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C9197E5-A25E-42C3-A4B2-3DFA780FE417}" type="datetimeFigureOut">
              <a:rPr lang="ru-RU" smtClean="0"/>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3AB54E-07C4-4166-BD37-0D630BB33543}" type="slidenum">
              <a:rPr lang="ru-RU" smtClean="0"/>
              <a:t>‹#›</a:t>
            </a:fld>
            <a:endParaRPr lang="ru-RU"/>
          </a:p>
        </p:txBody>
      </p:sp>
    </p:spTree>
    <p:extLst>
      <p:ext uri="{BB962C8B-B14F-4D97-AF65-F5344CB8AC3E}">
        <p14:creationId xmlns:p14="http://schemas.microsoft.com/office/powerpoint/2010/main" val="261048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197E5-A25E-42C3-A4B2-3DFA780FE417}" type="datetimeFigureOut">
              <a:rPr lang="ru-RU" smtClean="0"/>
              <a:t>22.05.2021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AB54E-07C4-4166-BD37-0D630BB33543}" type="slidenum">
              <a:rPr lang="ru-RU" smtClean="0"/>
              <a:t>‹#›</a:t>
            </a:fld>
            <a:endParaRPr lang="ru-RU"/>
          </a:p>
        </p:txBody>
      </p:sp>
    </p:spTree>
    <p:extLst>
      <p:ext uri="{BB962C8B-B14F-4D97-AF65-F5344CB8AC3E}">
        <p14:creationId xmlns:p14="http://schemas.microsoft.com/office/powerpoint/2010/main" val="9362650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hse.ru/studyspravka/cred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www.hse.ru/ba/geography/" TargetMode="External"/><Relationship Id="rId4" Type="http://schemas.openxmlformats.org/officeDocument/2006/relationships/hyperlink" Target="https://geography.hse.r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aag.org/care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universities.careerspace.ap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vk.com/segzs_alumn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pn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7.jpeg"/><Relationship Id="rId3" Type="http://schemas.openxmlformats.org/officeDocument/2006/relationships/hyperlink" Target="https://smartloc.ru/wp-content/uploads/2021/02/1_5_%D0%97%D0%BE%D0%BD%D1%8B-%D0%B4%D0%BE%D1%81%D1%82%D1%83%D0%BF%D0%BD%D0%BE%D1%81%D1%82%D0%B8.jpg" TargetMode="External"/><Relationship Id="rId7" Type="http://schemas.openxmlformats.org/officeDocument/2006/relationships/hyperlink" Target="https://smartloc.ru/wp-content/uploads/2021/02/3_1_%D0%9A%D0%BE%D0%BD%D1%86%D0%B5%D0%BD%D1%82%D1%80%D0%B0%D1%86%D0%B8%D0%B8-%D1%82%D1%80%D0%B0%D1%84%D0%B8%D0%BA%D0%B0.jpg" TargetMode="External"/><Relationship Id="rId12" Type="http://schemas.openxmlformats.org/officeDocument/2006/relationships/hyperlink" Target="https://smartloc.ru/wp-content/uploads/2021/02/4_2_%D0%9A%D0%BE%D0%BD%D0%BA%D1%83%D1%80%D0%BD%D0%B5%D1%82%D1%8B-%D0%B2-%D0%B7%D0%BE%D0%BD%D0%B5-%D0%B4%D0%BE%D1%81%D1%82%D1%83%D0%BF%D0%BD%D0%BE%D1%81%D1%82%D0%B8.jpg"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53.jpeg"/><Relationship Id="rId11" Type="http://schemas.openxmlformats.org/officeDocument/2006/relationships/image" Target="../media/image56.jpeg"/><Relationship Id="rId5" Type="http://schemas.openxmlformats.org/officeDocument/2006/relationships/hyperlink" Target="https://smartloc.ru/wp-content/uploads/2021/02/2_3_%D0%9F%D1%80%D0%B8%D1%80%D0%BE%D1%81%D1%82-%D0%B0%D1%83%D0%B4%D0%B8%D1%82%D0%BE%D1%80%D0%B8%D0%B8-%D0%BD%D0%BE%D0%B2%D0%BE%D1%81%D1%82%D1%80%D0%BE%D0%B9%D0%BA%D0%B8.jpg" TargetMode="External"/><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hyperlink" Target="https://smartloc.ru/wp-content/uploads/2021/02/5_1_%D0%9F%D1%80%D0%B5%D0%B4%D0%BB%D0%BE%D0%B6%D0%B5%D0%BD%D0%B8%D1%8F-%D0%B0%D1%80%D0%B5%D0%BD%D0%B4%D1%8B.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Arial Narrow" panose="020B0606020202030204" pitchFamily="34" charset="0"/>
              <a:sym typeface="Helvetica Light"/>
            </a:endParaRPr>
          </a:p>
        </p:txBody>
      </p:sp>
      <p:sp>
        <p:nvSpPr>
          <p:cNvPr id="52" name="Очень крутой…"/>
          <p:cNvSpPr txBox="1"/>
          <p:nvPr/>
        </p:nvSpPr>
        <p:spPr>
          <a:xfrm>
            <a:off x="3153660" y="1476341"/>
            <a:ext cx="8837102"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Факультет географии и геоинформационных технологий НИУ ВШЭ</a:t>
            </a:r>
            <a:endParaRPr sz="2400" b="1" cap="all" dirty="0">
              <a:solidFill>
                <a:srgbClr val="253957"/>
              </a:solidFill>
              <a:latin typeface="Arial Narrow" panose="020B0606020202030204" pitchFamily="34" charset="0"/>
              <a:sym typeface="Arial Narrow"/>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panose="020B0606020202030204" pitchFamily="34" charset="0"/>
                <a:sym typeface="Arial Narrow"/>
              </a:rPr>
              <a:t>, </a:t>
            </a:r>
            <a:br>
              <a:rPr sz="2100" kern="0" dirty="0">
                <a:solidFill>
                  <a:srgbClr val="253957"/>
                </a:solidFill>
                <a:latin typeface="Arial Narrow" panose="020B0606020202030204" pitchFamily="34" charset="0"/>
                <a:sym typeface="Arial Narrow"/>
              </a:rPr>
            </a:br>
            <a:endParaRPr sz="2100" kern="0" dirty="0">
              <a:solidFill>
                <a:srgbClr val="253957"/>
              </a:solidFill>
              <a:latin typeface="Arial Narrow" panose="020B0606020202030204" pitchFamily="34" charset="0"/>
              <a:sym typeface="Arial Narrow"/>
            </a:endParaRPr>
          </a:p>
        </p:txBody>
      </p:sp>
      <p:sp>
        <p:nvSpPr>
          <p:cNvPr id="55" name="Москва, 2017"/>
          <p:cNvSpPr txBox="1"/>
          <p:nvPr/>
        </p:nvSpPr>
        <p:spPr>
          <a:xfrm>
            <a:off x="3240406" y="6338862"/>
            <a:ext cx="4721712"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defTabSz="642937">
              <a:defRPr sz="2800">
                <a:solidFill>
                  <a:srgbClr val="253957"/>
                </a:solidFill>
                <a:latin typeface="+mn-lt"/>
                <a:ea typeface="+mn-ea"/>
                <a:cs typeface="+mn-cs"/>
                <a:sym typeface="Arial Narrow"/>
              </a:defRPr>
            </a:lvl1pPr>
          </a:lstStyle>
          <a:p>
            <a:pPr defTabSz="321469" hangingPunct="0"/>
            <a:r>
              <a:rPr lang="ru-RU" sz="2000" kern="0" dirty="0">
                <a:latin typeface="Arial Narrow" panose="020B0606020202030204" pitchFamily="34" charset="0"/>
              </a:rPr>
              <a:t>26 мая 2021</a:t>
            </a:r>
            <a:endParaRPr sz="2000" kern="0" dirty="0">
              <a:latin typeface="Arial Narrow" panose="020B0606020202030204" pitchFamily="34" charset="0"/>
            </a:endParaRPr>
          </a:p>
        </p:txBody>
      </p:sp>
      <p:pic>
        <p:nvPicPr>
          <p:cNvPr id="7" name="Picture 4" descr="A picture containing drawing&#10;&#10;Description automatically generated">
            <a:extLst>
              <a:ext uri="{FF2B5EF4-FFF2-40B4-BE49-F238E27FC236}">
                <a16:creationId xmlns:a16="http://schemas.microsoft.com/office/drawing/2014/main" id="{016754EC-1E55-4147-940F-0592681C3D8C}"/>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9" name="Изображение" descr="Изображение">
            <a:extLst>
              <a:ext uri="{FF2B5EF4-FFF2-40B4-BE49-F238E27FC236}">
                <a16:creationId xmlns:a16="http://schemas.microsoft.com/office/drawing/2014/main" id="{BED6BC31-F94F-4765-8A3A-0F1B22EF25C8}"/>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1" name="Прямоугольник 10">
            <a:extLst>
              <a:ext uri="{FF2B5EF4-FFF2-40B4-BE49-F238E27FC236}">
                <a16:creationId xmlns:a16="http://schemas.microsoft.com/office/drawing/2014/main" id="{62871FC0-2A1A-4D5B-9C44-614B1EE23631}"/>
              </a:ext>
            </a:extLst>
          </p:cNvPr>
          <p:cNvSpPr/>
          <p:nvPr/>
        </p:nvSpPr>
        <p:spPr>
          <a:xfrm>
            <a:off x="27351" y="0"/>
            <a:ext cx="2695957"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anose="020B0606020202030204" pitchFamily="34" charset="0"/>
            </a:endParaRPr>
          </a:p>
        </p:txBody>
      </p:sp>
      <p:pic>
        <p:nvPicPr>
          <p:cNvPr id="12" name="Picture 4" descr="A picture containing drawing&#10;&#10;Description automatically generated">
            <a:extLst>
              <a:ext uri="{FF2B5EF4-FFF2-40B4-BE49-F238E27FC236}">
                <a16:creationId xmlns:a16="http://schemas.microsoft.com/office/drawing/2014/main" id="{E576C0F2-D93D-46D2-9AA0-A091AF1D8A24}"/>
              </a:ext>
            </a:extLst>
          </p:cNvPr>
          <p:cNvPicPr>
            <a:picLocks noChangeAspect="1"/>
          </p:cNvPicPr>
          <p:nvPr/>
        </p:nvPicPr>
        <p:blipFill>
          <a:blip r:embed="rId2"/>
          <a:stretch>
            <a:fillRect/>
          </a:stretch>
        </p:blipFill>
        <p:spPr>
          <a:xfrm>
            <a:off x="258026" y="3941569"/>
            <a:ext cx="2262908" cy="2777205"/>
          </a:xfrm>
          <a:prstGeom prst="rect">
            <a:avLst/>
          </a:prstGeom>
        </p:spPr>
      </p:pic>
      <p:pic>
        <p:nvPicPr>
          <p:cNvPr id="13" name="Изображение" descr="Изображение">
            <a:extLst>
              <a:ext uri="{FF2B5EF4-FFF2-40B4-BE49-F238E27FC236}">
                <a16:creationId xmlns:a16="http://schemas.microsoft.com/office/drawing/2014/main" id="{94EA7A9C-3D89-493C-A5F1-CCD043C7750C}"/>
              </a:ext>
            </a:extLst>
          </p:cNvPr>
          <p:cNvPicPr>
            <a:picLocks noChangeAspect="1"/>
          </p:cNvPicPr>
          <p:nvPr/>
        </p:nvPicPr>
        <p:blipFill>
          <a:blip r:embed="rId3"/>
          <a:stretch>
            <a:fillRect/>
          </a:stretch>
        </p:blipFill>
        <p:spPr>
          <a:xfrm>
            <a:off x="353638" y="291626"/>
            <a:ext cx="2149189" cy="2078046"/>
          </a:xfrm>
          <a:prstGeom prst="rect">
            <a:avLst/>
          </a:prstGeom>
          <a:ln w="12700">
            <a:miter lim="400000"/>
          </a:ln>
        </p:spPr>
      </p:pic>
    </p:spTree>
    <p:extLst>
      <p:ext uri="{BB962C8B-B14F-4D97-AF65-F5344CB8AC3E}">
        <p14:creationId xmlns:p14="http://schemas.microsoft.com/office/powerpoint/2010/main" val="23598035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3" name="Очень крутой заголовок…"/>
          <p:cNvSpPr txBox="1"/>
          <p:nvPr/>
        </p:nvSpPr>
        <p:spPr>
          <a:xfrm>
            <a:off x="592326"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7" name="Заголовок 1">
            <a:extLst>
              <a:ext uri="{FF2B5EF4-FFF2-40B4-BE49-F238E27FC236}">
                <a16:creationId xmlns:a16="http://schemas.microsoft.com/office/drawing/2014/main" id="{AD5CB2DE-33C4-4BB8-A4BA-E634876C495A}"/>
              </a:ext>
            </a:extLst>
          </p:cNvPr>
          <p:cNvSpPr txBox="1">
            <a:spLocks/>
          </p:cNvSpPr>
          <p:nvPr/>
        </p:nvSpPr>
        <p:spPr>
          <a:xfrm>
            <a:off x="1265382" y="11894"/>
            <a:ext cx="8047953" cy="5130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ru-RU" sz="2200" b="1" dirty="0">
              <a:solidFill>
                <a:srgbClr val="2E83C3">
                  <a:lumMod val="75000"/>
                </a:srgbClr>
              </a:solidFill>
              <a:latin typeface="Arial Narrow" panose="020B0606020202030204" pitchFamily="34" charset="0"/>
            </a:endParaRPr>
          </a:p>
        </p:txBody>
      </p:sp>
      <p:sp>
        <p:nvSpPr>
          <p:cNvPr id="11" name="Rectangle 1">
            <a:extLst>
              <a:ext uri="{FF2B5EF4-FFF2-40B4-BE49-F238E27FC236}">
                <a16:creationId xmlns:a16="http://schemas.microsoft.com/office/drawing/2014/main" id="{589892FA-DE28-4AEA-8180-5A9C1E3815C8}"/>
              </a:ext>
            </a:extLst>
          </p:cNvPr>
          <p:cNvSpPr/>
          <p:nvPr/>
        </p:nvSpPr>
        <p:spPr>
          <a:xfrm>
            <a:off x="6890476" y="2277879"/>
            <a:ext cx="4752105" cy="707886"/>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Да, через Собственные экзамены </a:t>
            </a:r>
            <a:r>
              <a:rPr lang="ru-RU" sz="2000" b="1" cap="all" dirty="0" err="1">
                <a:solidFill>
                  <a:srgbClr val="253957"/>
                </a:solidFill>
                <a:latin typeface="Arial Narrow" panose="020B0606020202030204" pitchFamily="34" charset="0"/>
                <a:sym typeface="Arial Narrow"/>
              </a:rPr>
              <a:t>ВЫшки</a:t>
            </a:r>
            <a:endParaRPr lang="ru-RU" sz="2000" b="1" cap="all" dirty="0">
              <a:solidFill>
                <a:srgbClr val="253957"/>
              </a:solidFill>
              <a:latin typeface="Arial Narrow" panose="020B0606020202030204" pitchFamily="34" charset="0"/>
              <a:sym typeface="Arial Narrow"/>
            </a:endParaRPr>
          </a:p>
        </p:txBody>
      </p:sp>
      <p:sp>
        <p:nvSpPr>
          <p:cNvPr id="12" name="Rectangle 1">
            <a:extLst>
              <a:ext uri="{FF2B5EF4-FFF2-40B4-BE49-F238E27FC236}">
                <a16:creationId xmlns:a16="http://schemas.microsoft.com/office/drawing/2014/main" id="{F21DEC59-4CEA-4666-895B-EADEE4521ACF}"/>
              </a:ext>
            </a:extLst>
          </p:cNvPr>
          <p:cNvSpPr/>
          <p:nvPr/>
        </p:nvSpPr>
        <p:spPr>
          <a:xfrm>
            <a:off x="135691" y="5235948"/>
            <a:ext cx="4067577" cy="400110"/>
          </a:xfrm>
          <a:prstGeom prst="rect">
            <a:avLst/>
          </a:prstGeom>
        </p:spPr>
        <p:txBody>
          <a:bodyPr wrap="square">
            <a:spAutoFit/>
          </a:bodyPr>
          <a:lstStyle/>
          <a:p>
            <a:pPr algn="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Да, через другие олимпиады</a:t>
            </a:r>
          </a:p>
        </p:txBody>
      </p:sp>
      <p:sp>
        <p:nvSpPr>
          <p:cNvPr id="13" name="Rectangle 1">
            <a:extLst>
              <a:ext uri="{FF2B5EF4-FFF2-40B4-BE49-F238E27FC236}">
                <a16:creationId xmlns:a16="http://schemas.microsoft.com/office/drawing/2014/main" id="{8E22E4FF-E95F-44C0-984D-22AB7217E829}"/>
              </a:ext>
            </a:extLst>
          </p:cNvPr>
          <p:cNvSpPr/>
          <p:nvPr/>
        </p:nvSpPr>
        <p:spPr>
          <a:xfrm>
            <a:off x="6890476" y="5186211"/>
            <a:ext cx="5218573" cy="400110"/>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Нет, мне не интересно</a:t>
            </a:r>
          </a:p>
        </p:txBody>
      </p:sp>
      <p:sp>
        <p:nvSpPr>
          <p:cNvPr id="14" name="Rectangle 1">
            <a:extLst>
              <a:ext uri="{FF2B5EF4-FFF2-40B4-BE49-F238E27FC236}">
                <a16:creationId xmlns:a16="http://schemas.microsoft.com/office/drawing/2014/main" id="{7A1D8410-3283-41C7-9DEE-0BFECF129E92}"/>
              </a:ext>
            </a:extLst>
          </p:cNvPr>
          <p:cNvSpPr/>
          <p:nvPr/>
        </p:nvSpPr>
        <p:spPr>
          <a:xfrm>
            <a:off x="6872958" y="4168463"/>
            <a:ext cx="5057624" cy="400110"/>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Да, через социальные квоты</a:t>
            </a:r>
          </a:p>
        </p:txBody>
      </p:sp>
      <p:pic>
        <p:nvPicPr>
          <p:cNvPr id="15" name="Picture 4" descr="A picture containing drawing&#10;&#10;Description automatically generated">
            <a:extLst>
              <a:ext uri="{FF2B5EF4-FFF2-40B4-BE49-F238E27FC236}">
                <a16:creationId xmlns:a16="http://schemas.microsoft.com/office/drawing/2014/main" id="{43D969FA-937C-45EA-B4C6-EEB6BBA482B0}"/>
              </a:ext>
            </a:extLst>
          </p:cNvPr>
          <p:cNvPicPr>
            <a:picLocks noChangeAspect="1"/>
          </p:cNvPicPr>
          <p:nvPr/>
        </p:nvPicPr>
        <p:blipFill>
          <a:blip r:embed="rId4"/>
          <a:stretch>
            <a:fillRect/>
          </a:stretch>
        </p:blipFill>
        <p:spPr>
          <a:xfrm>
            <a:off x="4180097" y="2306894"/>
            <a:ext cx="2662508" cy="3267624"/>
          </a:xfrm>
          <a:prstGeom prst="rect">
            <a:avLst/>
          </a:prstGeom>
          <a:solidFill>
            <a:srgbClr val="002060"/>
          </a:solidFill>
        </p:spPr>
      </p:pic>
      <p:sp>
        <p:nvSpPr>
          <p:cNvPr id="23" name="Прямоугольник 22">
            <a:extLst>
              <a:ext uri="{FF2B5EF4-FFF2-40B4-BE49-F238E27FC236}">
                <a16:creationId xmlns:a16="http://schemas.microsoft.com/office/drawing/2014/main" id="{6F687F29-D3E4-4EB3-A3D6-42DE09989147}"/>
              </a:ext>
            </a:extLst>
          </p:cNvPr>
          <p:cNvSpPr/>
          <p:nvPr/>
        </p:nvSpPr>
        <p:spPr>
          <a:xfrm>
            <a:off x="6890476" y="3332802"/>
            <a:ext cx="5016575" cy="400110"/>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Да, я иностранный абитуриент</a:t>
            </a:r>
          </a:p>
        </p:txBody>
      </p:sp>
      <p:sp>
        <p:nvSpPr>
          <p:cNvPr id="28" name="Прямоугольник 27">
            <a:extLst>
              <a:ext uri="{FF2B5EF4-FFF2-40B4-BE49-F238E27FC236}">
                <a16:creationId xmlns:a16="http://schemas.microsoft.com/office/drawing/2014/main" id="{4436497E-ED17-484E-874A-7423AF4F9403}"/>
              </a:ext>
            </a:extLst>
          </p:cNvPr>
          <p:cNvSpPr/>
          <p:nvPr/>
        </p:nvSpPr>
        <p:spPr>
          <a:xfrm>
            <a:off x="913198" y="4122962"/>
            <a:ext cx="3219028" cy="707886"/>
          </a:xfrm>
          <a:prstGeom prst="rect">
            <a:avLst/>
          </a:prstGeom>
        </p:spPr>
        <p:txBody>
          <a:bodyPr wrap="square">
            <a:spAutoFit/>
          </a:bodyPr>
          <a:lstStyle/>
          <a:p>
            <a:pPr algn="r"/>
            <a:r>
              <a:rPr lang="ru-RU" sz="2000" b="1" cap="all" dirty="0">
                <a:solidFill>
                  <a:srgbClr val="253957"/>
                </a:solidFill>
                <a:latin typeface="Arial Narrow" panose="020B0606020202030204" pitchFamily="34" charset="0"/>
                <a:sym typeface="Arial Narrow"/>
              </a:rPr>
              <a:t>Да, через олимпиаду «Высшая проба»</a:t>
            </a:r>
            <a:endParaRPr lang="ru-RU" sz="2000" dirty="0">
              <a:latin typeface="Arial Narrow" panose="020B0606020202030204" pitchFamily="34" charset="0"/>
            </a:endParaRPr>
          </a:p>
        </p:txBody>
      </p:sp>
      <p:sp>
        <p:nvSpPr>
          <p:cNvPr id="29" name="Прямоугольник 28">
            <a:extLst>
              <a:ext uri="{FF2B5EF4-FFF2-40B4-BE49-F238E27FC236}">
                <a16:creationId xmlns:a16="http://schemas.microsoft.com/office/drawing/2014/main" id="{2B79681D-5424-4562-B58B-639DA95E98E6}"/>
              </a:ext>
            </a:extLst>
          </p:cNvPr>
          <p:cNvSpPr/>
          <p:nvPr/>
        </p:nvSpPr>
        <p:spPr>
          <a:xfrm>
            <a:off x="913198" y="2277879"/>
            <a:ext cx="3290070" cy="707886"/>
          </a:xfrm>
          <a:prstGeom prst="rect">
            <a:avLst/>
          </a:prstGeom>
        </p:spPr>
        <p:txBody>
          <a:bodyPr wrap="square">
            <a:spAutoFit/>
          </a:bodyPr>
          <a:lstStyle/>
          <a:p>
            <a:pPr algn="r"/>
            <a:r>
              <a:rPr lang="ru-RU" sz="2000" b="1" cap="all" dirty="0">
                <a:solidFill>
                  <a:srgbClr val="253957"/>
                </a:solidFill>
                <a:latin typeface="Arial Narrow" panose="020B0606020202030204" pitchFamily="34" charset="0"/>
                <a:sym typeface="Arial Narrow"/>
              </a:rPr>
              <a:t>Да, по результатам ЕГЭ</a:t>
            </a:r>
          </a:p>
          <a:p>
            <a:pPr algn="r"/>
            <a:endParaRPr lang="ru-RU" sz="2000" b="1" cap="all" dirty="0">
              <a:solidFill>
                <a:srgbClr val="253957"/>
              </a:solidFill>
              <a:latin typeface="Arial Narrow" panose="020B0606020202030204" pitchFamily="34" charset="0"/>
              <a:sym typeface="Arial Narrow"/>
            </a:endParaRPr>
          </a:p>
        </p:txBody>
      </p:sp>
      <p:sp>
        <p:nvSpPr>
          <p:cNvPr id="18" name="Название подразделения, лаборатории, факультета и т.д.">
            <a:extLst>
              <a:ext uri="{FF2B5EF4-FFF2-40B4-BE49-F238E27FC236}">
                <a16:creationId xmlns:a16="http://schemas.microsoft.com/office/drawing/2014/main" id="{F2B3A205-7369-4BA3-A2B5-13AFABEC8FE6}"/>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9" name="Очень крутой заголовок…">
            <a:extLst>
              <a:ext uri="{FF2B5EF4-FFF2-40B4-BE49-F238E27FC236}">
                <a16:creationId xmlns:a16="http://schemas.microsoft.com/office/drawing/2014/main" id="{3381898A-67EF-4528-976C-9D124B5CA060}"/>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Думаете ли вы поступать на факультет географии Вышки? </a:t>
            </a:r>
          </a:p>
          <a:p>
            <a:pPr algn="l">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sp>
        <p:nvSpPr>
          <p:cNvPr id="20" name="Rectangle 1">
            <a:extLst>
              <a:ext uri="{FF2B5EF4-FFF2-40B4-BE49-F238E27FC236}">
                <a16:creationId xmlns:a16="http://schemas.microsoft.com/office/drawing/2014/main" id="{99236624-BA78-46C7-9BFD-55A15100B582}"/>
              </a:ext>
            </a:extLst>
          </p:cNvPr>
          <p:cNvSpPr/>
          <p:nvPr/>
        </p:nvSpPr>
        <p:spPr>
          <a:xfrm>
            <a:off x="4132226" y="5755778"/>
            <a:ext cx="5218573" cy="400110"/>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Пока не определился</a:t>
            </a:r>
          </a:p>
        </p:txBody>
      </p:sp>
      <p:sp>
        <p:nvSpPr>
          <p:cNvPr id="21" name="TextBox 20">
            <a:extLst>
              <a:ext uri="{FF2B5EF4-FFF2-40B4-BE49-F238E27FC236}">
                <a16:creationId xmlns:a16="http://schemas.microsoft.com/office/drawing/2014/main" id="{EEEE33E4-A10B-4F7B-A91C-256EB2C2D609}"/>
              </a:ext>
            </a:extLst>
          </p:cNvPr>
          <p:cNvSpPr txBox="1"/>
          <p:nvPr/>
        </p:nvSpPr>
        <p:spPr>
          <a:xfrm>
            <a:off x="-39418" y="3337025"/>
            <a:ext cx="4219515" cy="400110"/>
          </a:xfrm>
          <a:prstGeom prst="rect">
            <a:avLst/>
          </a:prstGeom>
        </p:spPr>
        <p:txBody>
          <a:bodyPr wrap="square">
            <a:spAutoFit/>
          </a:bodyPr>
          <a:lstStyle>
            <a:defPPr>
              <a:defRPr lang="en-US"/>
            </a:defPPr>
            <a:lvl1pPr algn="r">
              <a:defRPr sz="2000" b="1" cap="all">
                <a:solidFill>
                  <a:srgbClr val="253957"/>
                </a:solidFill>
              </a:defRPr>
            </a:lvl1pPr>
          </a:lstStyle>
          <a:p>
            <a:r>
              <a:rPr lang="ru-RU" dirty="0">
                <a:latin typeface="Arial Narrow" panose="020B0606020202030204" pitchFamily="34" charset="0"/>
                <a:sym typeface="Arial Narrow"/>
              </a:rPr>
              <a:t>Да, через </a:t>
            </a:r>
            <a:r>
              <a:rPr lang="ru-RU" dirty="0" err="1">
                <a:latin typeface="Arial Narrow" panose="020B0606020202030204" pitchFamily="34" charset="0"/>
                <a:sym typeface="Arial Narrow"/>
              </a:rPr>
              <a:t>Всерос</a:t>
            </a:r>
            <a:endParaRPr lang="ru-RU" dirty="0">
              <a:latin typeface="Arial Narrow" panose="020B0606020202030204" pitchFamily="34" charset="0"/>
              <a:sym typeface="Arial Narrow"/>
            </a:endParaRPr>
          </a:p>
        </p:txBody>
      </p:sp>
    </p:spTree>
    <p:extLst>
      <p:ext uri="{BB962C8B-B14F-4D97-AF65-F5344CB8AC3E}">
        <p14:creationId xmlns:p14="http://schemas.microsoft.com/office/powerpoint/2010/main" val="3398633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id="{5CA8BD62-6389-4431-BA1D-7F58431256AF}"/>
              </a:ext>
            </a:extLst>
          </p:cNvPr>
          <p:cNvSpPr/>
          <p:nvPr/>
        </p:nvSpPr>
        <p:spPr>
          <a:xfrm>
            <a:off x="5464116" y="6487714"/>
            <a:ext cx="6096000" cy="646331"/>
          </a:xfrm>
          <a:prstGeom prst="rect">
            <a:avLst/>
          </a:prstGeom>
        </p:spPr>
        <p:txBody>
          <a:bodyPr>
            <a:spAutoFit/>
          </a:bodyPr>
          <a:lstStyle/>
          <a:p>
            <a:pPr marL="742950" lvl="1" indent="-285750">
              <a:buFont typeface="Wingdings" panose="05000000000000000000" pitchFamily="2" charset="2"/>
              <a:buChar char="§"/>
            </a:pPr>
            <a:endParaRPr lang="ru-RU" dirty="0">
              <a:solidFill>
                <a:prstClr val="black"/>
              </a:solidFill>
              <a:latin typeface="Arial Narrow" panose="020B0606020202030204" pitchFamily="34" charset="0"/>
            </a:endParaRPr>
          </a:p>
          <a:p>
            <a:endParaRPr lang="ru-RU" b="1" dirty="0">
              <a:solidFill>
                <a:prstClr val="black"/>
              </a:solidFill>
              <a:latin typeface="Arial Narrow" panose="020B0606020202030204" pitchFamily="34" charset="0"/>
            </a:endParaRPr>
          </a:p>
        </p:txBody>
      </p:sp>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2" name="Очень крутой заголовок…">
            <a:extLst>
              <a:ext uri="{FF2B5EF4-FFF2-40B4-BE49-F238E27FC236}">
                <a16:creationId xmlns:a16="http://schemas.microsoft.com/office/drawing/2014/main" id="{4FA5C906-8085-47BA-91CF-56EEC53994EA}"/>
              </a:ext>
            </a:extLst>
          </p:cNvPr>
          <p:cNvSpPr txBox="1"/>
          <p:nvPr/>
        </p:nvSpPr>
        <p:spPr>
          <a:xfrm>
            <a:off x="592326"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nSpc>
                <a:spcPct val="107000"/>
              </a:lnSpc>
              <a:spcBef>
                <a:spcPts val="600"/>
              </a:spcBef>
              <a:spcAft>
                <a:spcPts val="900"/>
              </a:spcAft>
              <a:buSzPts val="1000"/>
              <a:tabLst>
                <a:tab pos="457200" algn="l"/>
              </a:tabLst>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sp>
        <p:nvSpPr>
          <p:cNvPr id="13" name="Название подразделения, лаборатории, факультета и т.д.">
            <a:extLst>
              <a:ext uri="{FF2B5EF4-FFF2-40B4-BE49-F238E27FC236}">
                <a16:creationId xmlns:a16="http://schemas.microsoft.com/office/drawing/2014/main" id="{55068ADB-F4A0-4288-8C3F-BB05C3C8F6EF}"/>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8" name="Очень крутой заголовок…">
            <a:extLst>
              <a:ext uri="{FF2B5EF4-FFF2-40B4-BE49-F238E27FC236}">
                <a16:creationId xmlns:a16="http://schemas.microsoft.com/office/drawing/2014/main" id="{E2C547B8-BDAC-49B2-89E0-9D0AA4723F4A}"/>
              </a:ext>
            </a:extLst>
          </p:cNvPr>
          <p:cNvSpPr txBox="1"/>
          <p:nvPr/>
        </p:nvSpPr>
        <p:spPr>
          <a:xfrm>
            <a:off x="1247336" y="146850"/>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a:t>
            </a:r>
          </a:p>
        </p:txBody>
      </p:sp>
      <p:sp>
        <p:nvSpPr>
          <p:cNvPr id="22" name="Очень крутой заголовок…">
            <a:extLst>
              <a:ext uri="{FF2B5EF4-FFF2-40B4-BE49-F238E27FC236}">
                <a16:creationId xmlns:a16="http://schemas.microsoft.com/office/drawing/2014/main" id="{49F4B7BA-27B1-4495-9709-5CF176B47C02}"/>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Олимпиады</a:t>
            </a:r>
          </a:p>
        </p:txBody>
      </p:sp>
      <p:sp>
        <p:nvSpPr>
          <p:cNvPr id="17" name="Прямоугольник 16">
            <a:extLst>
              <a:ext uri="{FF2B5EF4-FFF2-40B4-BE49-F238E27FC236}">
                <a16:creationId xmlns:a16="http://schemas.microsoft.com/office/drawing/2014/main" id="{DEF509B4-C585-4163-878C-D6DD69880179}"/>
              </a:ext>
            </a:extLst>
          </p:cNvPr>
          <p:cNvSpPr/>
          <p:nvPr/>
        </p:nvSpPr>
        <p:spPr>
          <a:xfrm>
            <a:off x="677356" y="1754386"/>
            <a:ext cx="5364588" cy="1065676"/>
          </a:xfrm>
          <a:prstGeom prst="rect">
            <a:avLst/>
          </a:prstGeom>
          <a:solidFill>
            <a:schemeClr val="accent1">
              <a:lumMod val="75000"/>
            </a:schemeClr>
          </a:solidFill>
        </p:spPr>
        <p:txBody>
          <a:bodyPr wrap="square">
            <a:spAutoFit/>
          </a:bodyPr>
          <a:lstStyle/>
          <a:p>
            <a:pPr algn="just">
              <a:lnSpc>
                <a:spcPct val="107000"/>
              </a:lnSpc>
              <a:spcAft>
                <a:spcPts val="0"/>
              </a:spcAft>
            </a:pPr>
            <a:r>
              <a:rPr lang="ru-RU" sz="2000" b="1" u="sng"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Призеры Всероса </a:t>
            </a:r>
            <a:r>
              <a:rPr lang="ru-RU" sz="2000"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по географии за 9-11 классы – БВИ без подтверждения результатами ЕГЭ и без минимальных баллов</a:t>
            </a:r>
          </a:p>
        </p:txBody>
      </p:sp>
      <p:graphicFrame>
        <p:nvGraphicFramePr>
          <p:cNvPr id="24" name="Таблица 23">
            <a:extLst>
              <a:ext uri="{FF2B5EF4-FFF2-40B4-BE49-F238E27FC236}">
                <a16:creationId xmlns:a16="http://schemas.microsoft.com/office/drawing/2014/main" id="{E8059247-EBE2-40B8-A502-939FC26AED12}"/>
              </a:ext>
            </a:extLst>
          </p:cNvPr>
          <p:cNvGraphicFramePr>
            <a:graphicFrameLocks noGrp="1"/>
          </p:cNvGraphicFramePr>
          <p:nvPr>
            <p:extLst>
              <p:ext uri="{D42A27DB-BD31-4B8C-83A1-F6EECF244321}">
                <p14:modId xmlns:p14="http://schemas.microsoft.com/office/powerpoint/2010/main" val="3956884511"/>
              </p:ext>
            </p:extLst>
          </p:nvPr>
        </p:nvGraphicFramePr>
        <p:xfrm>
          <a:off x="6218543" y="1749917"/>
          <a:ext cx="5424863" cy="1817759"/>
        </p:xfrm>
        <a:graphic>
          <a:graphicData uri="http://schemas.openxmlformats.org/drawingml/2006/table">
            <a:tbl>
              <a:tblPr firstRow="1" firstCol="1" bandRow="1">
                <a:tableStyleId>{B301B821-A1FF-4177-AEE7-76D212191A09}</a:tableStyleId>
              </a:tblPr>
              <a:tblGrid>
                <a:gridCol w="3321484">
                  <a:extLst>
                    <a:ext uri="{9D8B030D-6E8A-4147-A177-3AD203B41FA5}">
                      <a16:colId xmlns:a16="http://schemas.microsoft.com/office/drawing/2014/main" val="105644634"/>
                    </a:ext>
                  </a:extLst>
                </a:gridCol>
                <a:gridCol w="2103379">
                  <a:extLst>
                    <a:ext uri="{9D8B030D-6E8A-4147-A177-3AD203B41FA5}">
                      <a16:colId xmlns:a16="http://schemas.microsoft.com/office/drawing/2014/main" val="2997247278"/>
                    </a:ext>
                  </a:extLst>
                </a:gridCol>
              </a:tblGrid>
              <a:tr h="299512">
                <a:tc>
                  <a:txBody>
                    <a:bodyPr/>
                    <a:lstStyle/>
                    <a:p>
                      <a:pPr algn="ctr">
                        <a:lnSpc>
                          <a:spcPct val="107000"/>
                        </a:lnSpc>
                        <a:spcAft>
                          <a:spcPts val="0"/>
                        </a:spcAft>
                      </a:pPr>
                      <a:r>
                        <a:rPr lang="ru-RU" sz="1800" dirty="0">
                          <a:effectLst/>
                          <a:latin typeface="Arial Narrow" panose="020B0606020202030204" pitchFamily="34" charset="0"/>
                        </a:rPr>
                        <a:t>Олимпиада</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ru-RU" sz="1800" dirty="0">
                          <a:effectLst/>
                          <a:latin typeface="Arial Narrow" panose="020B0606020202030204" pitchFamily="34" charset="0"/>
                        </a:rPr>
                        <a:t>БВИ</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939055199"/>
                  </a:ext>
                </a:extLst>
              </a:tr>
              <a:tr h="620525">
                <a:tc>
                  <a:txBody>
                    <a:bodyPr/>
                    <a:lstStyle/>
                    <a:p>
                      <a:pPr>
                        <a:lnSpc>
                          <a:spcPct val="107000"/>
                        </a:lnSpc>
                        <a:spcAft>
                          <a:spcPts val="0"/>
                        </a:spcAft>
                      </a:pPr>
                      <a:r>
                        <a:rPr lang="ru-RU" sz="1800" b="0" dirty="0">
                          <a:effectLst/>
                          <a:latin typeface="Arial Narrow" panose="020B0606020202030204" pitchFamily="34" charset="0"/>
                        </a:rPr>
                        <a:t>Московская олимпиада школьников</a:t>
                      </a:r>
                      <a:endParaRPr lang="ru-RU"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ru-RU" sz="1800" b="0" u="none" strike="noStrike" cap="none" spc="0" baseline="0" dirty="0">
                          <a:ln>
                            <a:noFill/>
                          </a:ln>
                          <a:solidFill>
                            <a:schemeClr val="dk1"/>
                          </a:solidFill>
                          <a:effectLst/>
                          <a:uFillTx/>
                          <a:latin typeface="Arial Narrow" panose="020B0606020202030204" pitchFamily="34" charset="0"/>
                          <a:sym typeface="Helvetica Light"/>
                        </a:rPr>
                        <a:t>Призеры (дипломы 1-3-й степени)</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981469"/>
                  </a:ext>
                </a:extLst>
              </a:tr>
              <a:tr h="671566">
                <a:tc>
                  <a:txBody>
                    <a:bodyPr/>
                    <a:lstStyle/>
                    <a:p>
                      <a:pPr>
                        <a:lnSpc>
                          <a:spcPct val="107000"/>
                        </a:lnSpc>
                        <a:spcAft>
                          <a:spcPts val="0"/>
                        </a:spcAft>
                      </a:pPr>
                      <a:r>
                        <a:rPr lang="ru-RU" sz="1800" b="0" dirty="0">
                          <a:effectLst/>
                          <a:latin typeface="Arial Narrow" panose="020B0606020202030204" pitchFamily="34" charset="0"/>
                        </a:rPr>
                        <a:t>«Юные таланты», Ломоносов, Олимпиада СПбГУ </a:t>
                      </a:r>
                      <a:endParaRPr lang="ru-RU"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ru-RU" sz="1800" dirty="0">
                          <a:effectLst/>
                          <a:latin typeface="Arial Narrow" panose="020B0606020202030204" pitchFamily="34" charset="0"/>
                        </a:rPr>
                        <a:t>Победители (1 степень) </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159368"/>
                  </a:ext>
                </a:extLst>
              </a:tr>
            </a:tbl>
          </a:graphicData>
        </a:graphic>
      </p:graphicFrame>
      <p:sp>
        <p:nvSpPr>
          <p:cNvPr id="25" name="Прямоугольник 24">
            <a:extLst>
              <a:ext uri="{FF2B5EF4-FFF2-40B4-BE49-F238E27FC236}">
                <a16:creationId xmlns:a16="http://schemas.microsoft.com/office/drawing/2014/main" id="{6F8397CC-FCD0-45B2-B41E-D3E8EB323769}"/>
              </a:ext>
            </a:extLst>
          </p:cNvPr>
          <p:cNvSpPr/>
          <p:nvPr/>
        </p:nvSpPr>
        <p:spPr>
          <a:xfrm>
            <a:off x="6150058" y="3573314"/>
            <a:ext cx="5219895" cy="375552"/>
          </a:xfrm>
          <a:prstGeom prst="rect">
            <a:avLst/>
          </a:prstGeom>
        </p:spPr>
        <p:txBody>
          <a:bodyPr wrap="square">
            <a:spAutoFit/>
          </a:bodyPr>
          <a:lstStyle/>
          <a:p>
            <a:pPr algn="just">
              <a:lnSpc>
                <a:spcPct val="107000"/>
              </a:lnSpc>
              <a:spcAft>
                <a:spcPts val="0"/>
              </a:spcAft>
            </a:pPr>
            <a:r>
              <a:rPr lang="ru-RU" i="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Подтверждение - ЕГЭ по географии от 75</a:t>
            </a:r>
            <a:endParaRPr lang="ru-RU" b="1" i="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7" name="Прямоугольник 26">
            <a:extLst>
              <a:ext uri="{FF2B5EF4-FFF2-40B4-BE49-F238E27FC236}">
                <a16:creationId xmlns:a16="http://schemas.microsoft.com/office/drawing/2014/main" id="{B6C602AA-3443-427F-9014-BEA8AA8DC05E}"/>
              </a:ext>
            </a:extLst>
          </p:cNvPr>
          <p:cNvSpPr/>
          <p:nvPr/>
        </p:nvSpPr>
        <p:spPr>
          <a:xfrm>
            <a:off x="677356" y="2894543"/>
            <a:ext cx="5364588" cy="725776"/>
          </a:xfrm>
          <a:prstGeom prst="rect">
            <a:avLst/>
          </a:prstGeom>
          <a:ln w="19050">
            <a:solidFill>
              <a:schemeClr val="tx1"/>
            </a:solidFill>
          </a:ln>
        </p:spPr>
        <p:txBody>
          <a:bodyPr wrap="square">
            <a:spAutoFit/>
          </a:bodyPr>
          <a:lstStyle/>
          <a:p>
            <a:pPr algn="just">
              <a:lnSpc>
                <a:spcPct val="107000"/>
              </a:lnSpc>
              <a:spcAft>
                <a:spcPts val="800"/>
              </a:spcAft>
            </a:pPr>
            <a:r>
              <a:rPr lang="ru-RU" sz="20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При любом количестве заявлений по БВИ, </a:t>
            </a:r>
            <a:r>
              <a:rPr lang="ru-RU" sz="200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25% бесплатных мест </a:t>
            </a:r>
            <a:r>
              <a:rPr lang="ru-RU" sz="20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распределяются </a:t>
            </a:r>
            <a:r>
              <a:rPr lang="ru-RU" sz="200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по конкурсу</a:t>
            </a:r>
            <a:endParaRPr lang="ru-RU" sz="2000"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2D12FEA-EF23-4168-BF6C-134154D48766}"/>
              </a:ext>
            </a:extLst>
          </p:cNvPr>
          <p:cNvSpPr txBox="1"/>
          <p:nvPr/>
        </p:nvSpPr>
        <p:spPr>
          <a:xfrm>
            <a:off x="1080479" y="1355734"/>
            <a:ext cx="3218944"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000" b="1" dirty="0" err="1">
                <a:solidFill>
                  <a:srgbClr val="000000"/>
                </a:solidFill>
                <a:latin typeface="Arial Narrow" panose="020B0606020202030204" pitchFamily="34" charset="0"/>
                <a:ea typeface="+mj-ea"/>
                <a:cs typeface="+mj-cs"/>
                <a:sym typeface="Helvetica Light"/>
              </a:rPr>
              <a:t>Всерос</a:t>
            </a:r>
            <a:endParaRPr kumimoji="0" lang="ru-RU" sz="2000" b="1"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sp>
        <p:nvSpPr>
          <p:cNvPr id="30" name="TextBox 29">
            <a:extLst>
              <a:ext uri="{FF2B5EF4-FFF2-40B4-BE49-F238E27FC236}">
                <a16:creationId xmlns:a16="http://schemas.microsoft.com/office/drawing/2014/main" id="{7B1C4445-B066-47A9-8942-7EE8571D8053}"/>
              </a:ext>
            </a:extLst>
          </p:cNvPr>
          <p:cNvSpPr txBox="1"/>
          <p:nvPr/>
        </p:nvSpPr>
        <p:spPr>
          <a:xfrm>
            <a:off x="5869779" y="1360789"/>
            <a:ext cx="5807872"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000" b="1" dirty="0">
                <a:solidFill>
                  <a:srgbClr val="000000"/>
                </a:solidFill>
                <a:latin typeface="Arial Narrow" panose="020B0606020202030204" pitchFamily="34" charset="0"/>
                <a:ea typeface="+mj-ea"/>
                <a:cs typeface="+mj-cs"/>
                <a:sym typeface="Helvetica Light"/>
              </a:rPr>
              <a:t>Перечневые олимпиады</a:t>
            </a:r>
            <a:endParaRPr kumimoji="0" lang="ru-RU" sz="2000" b="1"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sp>
        <p:nvSpPr>
          <p:cNvPr id="31" name="TextBox 30">
            <a:extLst>
              <a:ext uri="{FF2B5EF4-FFF2-40B4-BE49-F238E27FC236}">
                <a16:creationId xmlns:a16="http://schemas.microsoft.com/office/drawing/2014/main" id="{EF26EC3C-A219-4EF3-90F1-1B15289CFBC4}"/>
              </a:ext>
            </a:extLst>
          </p:cNvPr>
          <p:cNvSpPr txBox="1"/>
          <p:nvPr/>
        </p:nvSpPr>
        <p:spPr>
          <a:xfrm>
            <a:off x="2609235" y="1137337"/>
            <a:ext cx="7820024" cy="369332"/>
          </a:xfrm>
          <a:prstGeom prst="rect">
            <a:avLst/>
          </a:prstGeom>
          <a:noFill/>
        </p:spPr>
        <p:txBody>
          <a:bodyPr wrap="square">
            <a:spAutoFit/>
          </a:bodyPr>
          <a:lstStyle/>
          <a:p>
            <a:pPr>
              <a:defRPr sz="7000" b="1" cap="all">
                <a:solidFill>
                  <a:srgbClr val="253957"/>
                </a:solidFill>
                <a:latin typeface="+mn-lt"/>
                <a:ea typeface="+mn-ea"/>
                <a:cs typeface="+mn-cs"/>
                <a:sym typeface="Arial Narrow"/>
              </a:defRPr>
            </a:pPr>
            <a:r>
              <a:rPr lang="ru-RU" sz="1800" b="1" cap="all" dirty="0">
                <a:solidFill>
                  <a:srgbClr val="253957"/>
                </a:solidFill>
                <a:latin typeface="Arial Narrow" panose="020B0606020202030204" pitchFamily="34" charset="0"/>
              </a:rPr>
              <a:t>Поступление по олимпиадам без вступительных испытаний</a:t>
            </a:r>
          </a:p>
        </p:txBody>
      </p:sp>
      <p:graphicFrame>
        <p:nvGraphicFramePr>
          <p:cNvPr id="32" name="Таблица 31">
            <a:extLst>
              <a:ext uri="{FF2B5EF4-FFF2-40B4-BE49-F238E27FC236}">
                <a16:creationId xmlns:a16="http://schemas.microsoft.com/office/drawing/2014/main" id="{7EACF2A5-DB91-48C6-8CFD-B63FC29BEA7D}"/>
              </a:ext>
            </a:extLst>
          </p:cNvPr>
          <p:cNvGraphicFramePr>
            <a:graphicFrameLocks noGrp="1"/>
          </p:cNvGraphicFramePr>
          <p:nvPr>
            <p:extLst>
              <p:ext uri="{D42A27DB-BD31-4B8C-83A1-F6EECF244321}">
                <p14:modId xmlns:p14="http://schemas.microsoft.com/office/powerpoint/2010/main" val="3219743483"/>
              </p:ext>
            </p:extLst>
          </p:nvPr>
        </p:nvGraphicFramePr>
        <p:xfrm>
          <a:off x="665350" y="4383446"/>
          <a:ext cx="10951598" cy="2112681"/>
        </p:xfrm>
        <a:graphic>
          <a:graphicData uri="http://schemas.openxmlformats.org/drawingml/2006/table">
            <a:tbl>
              <a:tblPr firstRow="1" firstCol="1" bandRow="1">
                <a:tableStyleId>{B301B821-A1FF-4177-AEE7-76D212191A09}</a:tableStyleId>
              </a:tblPr>
              <a:tblGrid>
                <a:gridCol w="533187">
                  <a:extLst>
                    <a:ext uri="{9D8B030D-6E8A-4147-A177-3AD203B41FA5}">
                      <a16:colId xmlns:a16="http://schemas.microsoft.com/office/drawing/2014/main" val="766399675"/>
                    </a:ext>
                  </a:extLst>
                </a:gridCol>
                <a:gridCol w="5302892">
                  <a:extLst>
                    <a:ext uri="{9D8B030D-6E8A-4147-A177-3AD203B41FA5}">
                      <a16:colId xmlns:a16="http://schemas.microsoft.com/office/drawing/2014/main" val="105644634"/>
                    </a:ext>
                  </a:extLst>
                </a:gridCol>
                <a:gridCol w="5115519">
                  <a:extLst>
                    <a:ext uri="{9D8B030D-6E8A-4147-A177-3AD203B41FA5}">
                      <a16:colId xmlns:a16="http://schemas.microsoft.com/office/drawing/2014/main" val="434632415"/>
                    </a:ext>
                  </a:extLst>
                </a:gridCol>
              </a:tblGrid>
              <a:tr h="424344">
                <a:tc>
                  <a:txBody>
                    <a:bodyPr/>
                    <a:lstStyle/>
                    <a:p>
                      <a:pPr algn="ctr">
                        <a:lnSpc>
                          <a:spcPct val="107000"/>
                        </a:lnSpc>
                        <a:spcAft>
                          <a:spcPts val="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074"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ru-RU" sz="1800" dirty="0">
                          <a:effectLst/>
                          <a:latin typeface="Arial Narrow" panose="020B0606020202030204" pitchFamily="34" charset="0"/>
                        </a:rPr>
                        <a:t>Олимпиада</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07000"/>
                        </a:lnSpc>
                        <a:spcAft>
                          <a:spcPts val="0"/>
                        </a:spcAft>
                      </a:pPr>
                      <a:r>
                        <a:rPr lang="ru-RU" sz="1800" dirty="0">
                          <a:effectLst/>
                          <a:latin typeface="Arial Narrow" panose="020B0606020202030204" pitchFamily="34" charset="0"/>
                        </a:rPr>
                        <a:t>Особое право</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939055199"/>
                  </a:ext>
                </a:extLst>
              </a:tr>
              <a:tr h="428988">
                <a:tc>
                  <a:txBody>
                    <a:bodyPr/>
                    <a:lstStyle/>
                    <a:p>
                      <a:pPr>
                        <a:lnSpc>
                          <a:spcPct val="107000"/>
                        </a:lnSpc>
                        <a:spcAft>
                          <a:spcPts val="0"/>
                        </a:spcAft>
                      </a:pPr>
                      <a:r>
                        <a:rPr lang="ru-RU" sz="1800" dirty="0">
                          <a:effectLst/>
                        </a:rPr>
                        <a:t>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074"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ru-RU" sz="1800" dirty="0">
                          <a:effectLst/>
                          <a:latin typeface="Arial Narrow" panose="020B0606020202030204" pitchFamily="34" charset="0"/>
                        </a:rPr>
                        <a:t>«Юные таланты», «Ломоносов», Олимпиада СПбГУ</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ru-RU" sz="1800" dirty="0">
                          <a:effectLst/>
                          <a:latin typeface="Arial Narrow" panose="020B0606020202030204" pitchFamily="34" charset="0"/>
                        </a:rPr>
                        <a:t>Призеры – 100 баллов по географии</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159368"/>
                  </a:ext>
                </a:extLst>
              </a:tr>
              <a:tr h="424473">
                <a:tc>
                  <a:txBody>
                    <a:bodyPr/>
                    <a:lstStyle/>
                    <a:p>
                      <a:pPr>
                        <a:lnSpc>
                          <a:spcPct val="107000"/>
                        </a:lnSpc>
                        <a:spcAft>
                          <a:spcPts val="0"/>
                        </a:spcAft>
                      </a:pPr>
                      <a:r>
                        <a:rPr lang="en-US" sz="1800" dirty="0">
                          <a:effectLst/>
                        </a:rPr>
                        <a:t>II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074"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ru-RU" sz="1800" dirty="0">
                          <a:effectLst/>
                          <a:latin typeface="Arial Narrow" panose="020B0606020202030204" pitchFamily="34" charset="0"/>
                        </a:rPr>
                        <a:t> «Покори Воробьевы горы!»</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ru-RU" sz="1800" dirty="0">
                          <a:effectLst/>
                          <a:latin typeface="Arial Narrow" panose="020B0606020202030204" pitchFamily="34" charset="0"/>
                        </a:rPr>
                        <a:t>100 баллов по географии</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9020997"/>
                  </a:ext>
                </a:extLst>
              </a:tr>
              <a:tr h="312478">
                <a:tc>
                  <a:txBody>
                    <a:bodyPr/>
                    <a:lstStyle/>
                    <a:p>
                      <a:pPr>
                        <a:lnSpc>
                          <a:spcPct val="107000"/>
                        </a:lnSpc>
                        <a:spcAft>
                          <a:spcPts val="0"/>
                        </a:spcAft>
                      </a:pPr>
                      <a:r>
                        <a:rPr lang="ru-RU" sz="1800" dirty="0">
                          <a:effectLst/>
                        </a:rPr>
                        <a:t>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074"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66" rtl="0" eaLnBrk="1" fontAlgn="auto" latinLnBrk="0" hangingPunct="1">
                        <a:lnSpc>
                          <a:spcPct val="107000"/>
                        </a:lnSpc>
                        <a:spcBef>
                          <a:spcPts val="0"/>
                        </a:spcBef>
                        <a:spcAft>
                          <a:spcPts val="0"/>
                        </a:spcAft>
                        <a:buClrTx/>
                        <a:buSzTx/>
                        <a:buFontTx/>
                        <a:buNone/>
                        <a:tabLst/>
                        <a:defRPr/>
                      </a:pPr>
                      <a:r>
                        <a:rPr lang="ru-RU" sz="1800" b="1" dirty="0">
                          <a:effectLst/>
                          <a:latin typeface="Arial Narrow" panose="020B0606020202030204" pitchFamily="34" charset="0"/>
                        </a:rPr>
                        <a:t>Русский язык / лингвистика</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66" rtl="0" eaLnBrk="1" fontAlgn="auto" latinLnBrk="0" hangingPunct="1">
                        <a:lnSpc>
                          <a:spcPct val="107000"/>
                        </a:lnSpc>
                        <a:spcBef>
                          <a:spcPts val="0"/>
                        </a:spcBef>
                        <a:spcAft>
                          <a:spcPts val="0"/>
                        </a:spcAft>
                        <a:buClrTx/>
                        <a:buSzTx/>
                        <a:buFontTx/>
                        <a:buNone/>
                        <a:tabLst/>
                        <a:defRPr/>
                      </a:pPr>
                      <a:r>
                        <a:rPr lang="ru-RU" sz="1800" dirty="0">
                          <a:effectLst/>
                          <a:latin typeface="Arial Narrow" panose="020B0606020202030204" pitchFamily="34" charset="0"/>
                        </a:rPr>
                        <a:t>100 баллов по русскому языку</a:t>
                      </a:r>
                      <a:endParaRPr lang="ru-RU"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4728373"/>
                  </a:ext>
                </a:extLst>
              </a:tr>
              <a:tr h="424473">
                <a:tc>
                  <a:txBody>
                    <a:bodyPr/>
                    <a:lstStyle/>
                    <a:p>
                      <a:pPr>
                        <a:lnSpc>
                          <a:spcPct val="107000"/>
                        </a:lnSpc>
                        <a:spcAft>
                          <a:spcPts val="0"/>
                        </a:spcAft>
                      </a:pPr>
                      <a:r>
                        <a:rPr lang="ru-RU" sz="2000" dirty="0">
                          <a:effectLst/>
                        </a:rPr>
                        <a:t>I, II</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3074"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66" rtl="0" eaLnBrk="1" fontAlgn="auto" latinLnBrk="0" hangingPunct="1">
                        <a:lnSpc>
                          <a:spcPct val="107000"/>
                        </a:lnSpc>
                        <a:spcBef>
                          <a:spcPts val="0"/>
                        </a:spcBef>
                        <a:spcAft>
                          <a:spcPts val="0"/>
                        </a:spcAft>
                        <a:buClrTx/>
                        <a:buSzTx/>
                        <a:buFontTx/>
                        <a:buNone/>
                        <a:tabLst/>
                        <a:defRPr/>
                      </a:pPr>
                      <a:r>
                        <a:rPr lang="ru-RU" sz="1800" b="1" dirty="0">
                          <a:effectLst/>
                          <a:latin typeface="Arial Narrow" panose="020B0606020202030204" pitchFamily="34" charset="0"/>
                        </a:rPr>
                        <a:t>Математика / информатика</a:t>
                      </a:r>
                      <a:endParaRPr lang="ru-RU"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66" rtl="0" eaLnBrk="1" fontAlgn="auto" latinLnBrk="0" hangingPunct="1">
                        <a:lnSpc>
                          <a:spcPct val="107000"/>
                        </a:lnSpc>
                        <a:spcBef>
                          <a:spcPts val="0"/>
                        </a:spcBef>
                        <a:spcAft>
                          <a:spcPts val="0"/>
                        </a:spcAft>
                        <a:buClrTx/>
                        <a:buSzTx/>
                        <a:buFontTx/>
                        <a:buNone/>
                        <a:tabLst/>
                        <a:defRPr/>
                      </a:pPr>
                      <a:r>
                        <a:rPr lang="ru-RU" sz="1800" dirty="0">
                          <a:effectLst/>
                          <a:latin typeface="Arial Narrow" panose="020B0606020202030204" pitchFamily="34" charset="0"/>
                        </a:rPr>
                        <a:t>100 баллов  по математике</a:t>
                      </a:r>
                      <a:endParaRPr lang="ru-RU"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9629" marR="104443" marT="69629" marB="69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1827541"/>
                  </a:ext>
                </a:extLst>
              </a:tr>
            </a:tbl>
          </a:graphicData>
        </a:graphic>
      </p:graphicFrame>
      <p:sp>
        <p:nvSpPr>
          <p:cNvPr id="33" name="Прямоугольник 32">
            <a:extLst>
              <a:ext uri="{FF2B5EF4-FFF2-40B4-BE49-F238E27FC236}">
                <a16:creationId xmlns:a16="http://schemas.microsoft.com/office/drawing/2014/main" id="{2DB73A22-6B24-47FA-AC5E-24726E7E7E0B}"/>
              </a:ext>
            </a:extLst>
          </p:cNvPr>
          <p:cNvSpPr/>
          <p:nvPr/>
        </p:nvSpPr>
        <p:spPr>
          <a:xfrm>
            <a:off x="575052" y="6483751"/>
            <a:ext cx="11284593" cy="375552"/>
          </a:xfrm>
          <a:prstGeom prst="rect">
            <a:avLst/>
          </a:prstGeom>
        </p:spPr>
        <p:txBody>
          <a:bodyPr wrap="square">
            <a:spAutoFit/>
          </a:bodyPr>
          <a:lstStyle/>
          <a:p>
            <a:pPr algn="just">
              <a:lnSpc>
                <a:spcPct val="107000"/>
              </a:lnSpc>
            </a:pPr>
            <a:r>
              <a:rPr lang="ru-RU" i="1" dirty="0">
                <a:solidFill>
                  <a:srgbClr val="000000"/>
                </a:solidFill>
                <a:latin typeface="Arial Narrow" panose="020B0606020202030204" pitchFamily="34" charset="0"/>
                <a:cs typeface="Times New Roman" panose="02020603050405020304" pitchFamily="18" charset="0"/>
              </a:rPr>
              <a:t>Подтверждение - ЕГЭ не ниже 75 по предмету. Результаты действуют 4 года, только за 11 класс</a:t>
            </a:r>
          </a:p>
        </p:txBody>
      </p:sp>
      <p:sp>
        <p:nvSpPr>
          <p:cNvPr id="35" name="TextBox 34">
            <a:extLst>
              <a:ext uri="{FF2B5EF4-FFF2-40B4-BE49-F238E27FC236}">
                <a16:creationId xmlns:a16="http://schemas.microsoft.com/office/drawing/2014/main" id="{D576A8FA-8E9E-4A1C-A282-A5E40ADF162C}"/>
              </a:ext>
            </a:extLst>
          </p:cNvPr>
          <p:cNvSpPr txBox="1"/>
          <p:nvPr/>
        </p:nvSpPr>
        <p:spPr>
          <a:xfrm>
            <a:off x="2821176" y="4041714"/>
            <a:ext cx="7820024" cy="369332"/>
          </a:xfrm>
          <a:prstGeom prst="rect">
            <a:avLst/>
          </a:prstGeom>
          <a:noFill/>
        </p:spPr>
        <p:txBody>
          <a:bodyPr wrap="square">
            <a:spAutoFit/>
          </a:bodyPr>
          <a:lstStyle/>
          <a:p>
            <a:pPr>
              <a:defRPr sz="7000" b="1" cap="all">
                <a:solidFill>
                  <a:srgbClr val="253957"/>
                </a:solidFill>
                <a:latin typeface="+mn-lt"/>
                <a:ea typeface="+mn-ea"/>
                <a:cs typeface="+mn-cs"/>
                <a:sym typeface="Arial Narrow"/>
              </a:defRPr>
            </a:pPr>
            <a:r>
              <a:rPr lang="ru-RU" sz="1800" b="1" cap="all" dirty="0">
                <a:solidFill>
                  <a:srgbClr val="253957"/>
                </a:solidFill>
                <a:latin typeface="Arial Narrow" panose="020B0606020202030204" pitchFamily="34" charset="0"/>
              </a:rPr>
              <a:t>Поступление по олимпиадам в рамках конкурса</a:t>
            </a:r>
          </a:p>
        </p:txBody>
      </p:sp>
    </p:spTree>
    <p:extLst>
      <p:ext uri="{BB962C8B-B14F-4D97-AF65-F5344CB8AC3E}">
        <p14:creationId xmlns:p14="http://schemas.microsoft.com/office/powerpoint/2010/main" val="23843905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613303" y="1245796"/>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lvl="0">
              <a:lnSpc>
                <a:spcPct val="107000"/>
              </a:lnSpc>
              <a:spcBef>
                <a:spcPts val="600"/>
              </a:spcBef>
              <a:spcAft>
                <a:spcPts val="900"/>
              </a:spcAft>
              <a:buSzPts val="1000"/>
              <a:tabLst>
                <a:tab pos="457200" algn="l"/>
              </a:tabLst>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4" name="Прямоугольник 3">
            <a:extLst>
              <a:ext uri="{FF2B5EF4-FFF2-40B4-BE49-F238E27FC236}">
                <a16:creationId xmlns:a16="http://schemas.microsoft.com/office/drawing/2014/main" id="{407DBF92-0DB5-406A-ADA9-FD04DF98E7A8}"/>
              </a:ext>
            </a:extLst>
          </p:cNvPr>
          <p:cNvSpPr/>
          <p:nvPr/>
        </p:nvSpPr>
        <p:spPr>
          <a:xfrm>
            <a:off x="356701" y="1173196"/>
            <a:ext cx="11240850" cy="725776"/>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07000"/>
              </a:lnSpc>
              <a:spcBef>
                <a:spcPts val="960"/>
              </a:spcBef>
              <a:spcAft>
                <a:spcPts val="0"/>
              </a:spcAft>
            </a:pPr>
            <a:r>
              <a:rPr lang="ru-RU" sz="2000"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Дополнительные баллы за общие и специфические индивидуальные достижения (</a:t>
            </a:r>
            <a:r>
              <a:rPr lang="ru-RU" sz="2000" b="1" u="sng"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в сумме не более 10 баллов</a:t>
            </a:r>
            <a:r>
              <a:rPr lang="ru-RU" sz="2000"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 учитываются только </a:t>
            </a:r>
            <a:r>
              <a:rPr lang="ru-RU" sz="2000" b="1" u="sng"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при наборе на бюджетные места и места за счет НИУ ВШЭ</a:t>
            </a:r>
            <a:endParaRPr lang="ru-RU" sz="2000" b="1" u="sng"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BB0EEE1E-B6F4-4EB8-926E-47FAACC0AE8E}"/>
              </a:ext>
            </a:extLst>
          </p:cNvPr>
          <p:cNvSpPr/>
          <p:nvPr/>
        </p:nvSpPr>
        <p:spPr>
          <a:xfrm>
            <a:off x="356701" y="2031907"/>
            <a:ext cx="11244553" cy="3372142"/>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Bef>
                <a:spcPts val="960"/>
              </a:spcBef>
              <a:spcAft>
                <a:spcPts val="0"/>
              </a:spcAft>
            </a:pPr>
            <a:r>
              <a:rPr lang="ru-RU" sz="2000" b="1" u="sng"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Специфические достижения</a:t>
            </a:r>
            <a:r>
              <a:rPr lang="ru-RU" sz="2000" b="1" u="sng"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 </a:t>
            </a:r>
            <a:endParaRPr lang="ru-RU" sz="2000" b="1" u="sng"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Победитель или призер регионального этапа Всероса по математике, географии – 5 баллов</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Победитель или призер федерального этапа Всероса по экологии – 5 баллов</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Конкурс «Высший пилотаж (направление «</a:t>
            </a:r>
            <a:r>
              <a:rPr lang="ru-RU" dirty="0" err="1">
                <a:solidFill>
                  <a:schemeClr val="tx1"/>
                </a:solidFill>
                <a:latin typeface="Arial Narrow" panose="020B0606020202030204" pitchFamily="34" charset="0"/>
                <a:ea typeface="Calibri" panose="020F0502020204030204" pitchFamily="34" charset="0"/>
                <a:cs typeface="Times New Roman" panose="02020603050405020304" pitchFamily="18" charset="0"/>
              </a:rPr>
              <a:t>Спутникостроение</a:t>
            </a: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 и геоинформационные технологии: Terra </a:t>
            </a:r>
            <a:r>
              <a:rPr lang="ru-RU" dirty="0" err="1">
                <a:solidFill>
                  <a:schemeClr val="tx1"/>
                </a:solidFill>
                <a:latin typeface="Arial Narrow" panose="020B0606020202030204" pitchFamily="34" charset="0"/>
                <a:ea typeface="Calibri" panose="020F0502020204030204" pitchFamily="34" charset="0"/>
                <a:cs typeface="Times New Roman" panose="02020603050405020304" pitchFamily="18" charset="0"/>
              </a:rPr>
              <a:t>Notum</a:t>
            </a: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  победитель – 5 баллов, призер – 4 балла)</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Олимпиада НТИ (профиль «Анализ космических снимков и геопространственных данных») – 5/4  балла</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Балтийский научно-инженерный конкурс (Науки о Земле) – 5/4  балла</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Конкурс им. В.И. Вернадского (Науки о Земле) – 5/4  балла</a:t>
            </a:r>
          </a:p>
          <a:p>
            <a:pPr marL="342900" lvl="0" indent="-342900" algn="just">
              <a:lnSpc>
                <a:spcPct val="107000"/>
              </a:lnSpc>
              <a:spcAft>
                <a:spcPts val="0"/>
              </a:spcAft>
              <a:buFont typeface="Symbol" panose="05050102010706020507" pitchFamily="18" charset="2"/>
              <a:buChar char=""/>
            </a:pPr>
            <a:r>
              <a:rPr lang="ru-RU" dirty="0" err="1">
                <a:solidFill>
                  <a:schemeClr val="tx1"/>
                </a:solidFill>
                <a:latin typeface="Arial Narrow" panose="020B0606020202030204" pitchFamily="34" charset="0"/>
                <a:ea typeface="Calibri" panose="020F0502020204030204" pitchFamily="34" charset="0"/>
                <a:cs typeface="Times New Roman" panose="02020603050405020304" pitchFamily="18" charset="0"/>
              </a:rPr>
              <a:t>Герценовская</a:t>
            </a: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 олимпиада школьников (профиль «География») – 5/4  балла</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Победитель или призер олимпиад школьников из Перечня олимпиад школьников по профилю «География» 1 и 2 уровня (при отсутствии льгот в виде получения 100 баллов и поступления БВИ) – 5 баллов</a:t>
            </a:r>
            <a:endParaRPr lang="ru-RU"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2" name="Название подразделения, лаборатории, факультета и т.д.">
            <a:extLst>
              <a:ext uri="{FF2B5EF4-FFF2-40B4-BE49-F238E27FC236}">
                <a16:creationId xmlns:a16="http://schemas.microsoft.com/office/drawing/2014/main" id="{B06F5052-FC0E-4E35-8283-883F1050FC48}"/>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3" name="Очень крутой заголовок…">
            <a:extLst>
              <a:ext uri="{FF2B5EF4-FFF2-40B4-BE49-F238E27FC236}">
                <a16:creationId xmlns:a16="http://schemas.microsoft.com/office/drawing/2014/main" id="{F2E81684-5150-45C2-A05D-8B3D273708EB}"/>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Индивидуальные достижения: олимпиады</a:t>
            </a:r>
          </a:p>
        </p:txBody>
      </p:sp>
      <p:sp>
        <p:nvSpPr>
          <p:cNvPr id="10" name="Прямоугольник 9">
            <a:extLst>
              <a:ext uri="{FF2B5EF4-FFF2-40B4-BE49-F238E27FC236}">
                <a16:creationId xmlns:a16="http://schemas.microsoft.com/office/drawing/2014/main" id="{53640B78-AD14-49D1-A771-048994EEF4FB}"/>
              </a:ext>
            </a:extLst>
          </p:cNvPr>
          <p:cNvSpPr/>
          <p:nvPr/>
        </p:nvSpPr>
        <p:spPr>
          <a:xfrm>
            <a:off x="356701" y="5536984"/>
            <a:ext cx="11240850" cy="734112"/>
          </a:xfrm>
          <a:prstGeom prst="rect">
            <a:avLst/>
          </a:prstGeom>
          <a:ln w="19050">
            <a:solidFill>
              <a:schemeClr val="tx1"/>
            </a:solidFill>
          </a:ln>
        </p:spPr>
        <p:txBody>
          <a:bodyPr wrap="square">
            <a:spAutoFit/>
          </a:bodyPr>
          <a:lstStyle/>
          <a:p>
            <a:pPr algn="just">
              <a:lnSpc>
                <a:spcPct val="107000"/>
              </a:lnSpc>
              <a:spcAft>
                <a:spcPts val="800"/>
              </a:spcAft>
            </a:pPr>
            <a:r>
              <a:rPr lang="en-US" sz="200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NB! </a:t>
            </a:r>
            <a:r>
              <a:rPr lang="ru-RU" sz="2000" b="1" dirty="0">
                <a:solidFill>
                  <a:srgbClr val="000000"/>
                </a:solidFill>
                <a:latin typeface="Arial Narrow" panose="020B0606020202030204" pitchFamily="34" charset="0"/>
                <a:cs typeface="Times New Roman" panose="02020603050405020304" pitchFamily="18" charset="0"/>
              </a:rPr>
              <a:t>Призеры «Высшей пробы» по географии за 11 класс </a:t>
            </a:r>
            <a:r>
              <a:rPr lang="ru-RU" sz="2000" dirty="0">
                <a:solidFill>
                  <a:srgbClr val="000000"/>
                </a:solidFill>
                <a:latin typeface="Arial Narrow" panose="020B0606020202030204" pitchFamily="34" charset="0"/>
                <a:cs typeface="Times New Roman" panose="02020603050405020304" pitchFamily="18" charset="0"/>
              </a:rPr>
              <a:t>поступают БВИ на места за счет Вышки при выполнении условий для </a:t>
            </a:r>
            <a:r>
              <a:rPr lang="ru-RU" sz="2000" dirty="0" err="1">
                <a:solidFill>
                  <a:srgbClr val="000000"/>
                </a:solidFill>
                <a:latin typeface="Arial Narrow" panose="020B0606020202030204" pitchFamily="34" charset="0"/>
                <a:cs typeface="Times New Roman" panose="02020603050405020304" pitchFamily="18" charset="0"/>
              </a:rPr>
              <a:t>платников</a:t>
            </a:r>
            <a:r>
              <a:rPr lang="ru-RU" sz="2000" dirty="0">
                <a:solidFill>
                  <a:srgbClr val="000000"/>
                </a:solidFill>
                <a:latin typeface="Arial Narrow" panose="020B0606020202030204" pitchFamily="34" charset="0"/>
                <a:cs typeface="Times New Roman" panose="02020603050405020304" pitchFamily="18" charset="0"/>
              </a:rPr>
              <a:t> (минимумы ЕГЭ, сумма баллов ЕГЭ) и ЕГЭ по географии от 75</a:t>
            </a:r>
            <a:endParaRPr lang="ru-RU" sz="2000"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4601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6" name="Прямоугольник 5">
            <a:extLst>
              <a:ext uri="{FF2B5EF4-FFF2-40B4-BE49-F238E27FC236}">
                <a16:creationId xmlns:a16="http://schemas.microsoft.com/office/drawing/2014/main" id="{840407F2-81B0-4298-B508-7AB253B0152F}"/>
              </a:ext>
            </a:extLst>
          </p:cNvPr>
          <p:cNvSpPr/>
          <p:nvPr/>
        </p:nvSpPr>
        <p:spPr>
          <a:xfrm>
            <a:off x="626246" y="1321682"/>
            <a:ext cx="5415849" cy="40011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Bef>
                <a:spcPts val="960"/>
              </a:spcBef>
              <a:spcAft>
                <a:spcPts val="0"/>
              </a:spcAft>
            </a:pPr>
            <a:r>
              <a:rPr lang="ru-RU" sz="2000" dirty="0">
                <a:solidFill>
                  <a:schemeClr val="bg1"/>
                </a:solidFill>
                <a:latin typeface="Arial Narrow" panose="020B0606020202030204" pitchFamily="34" charset="0"/>
                <a:ea typeface="Times New Roman" panose="02020603050405020304" pitchFamily="18" charset="0"/>
              </a:rPr>
              <a:t>Могут сдавать вступительные экзамены в НИУ ВШЭ:</a:t>
            </a:r>
            <a:endParaRPr lang="ru-RU" sz="2000" dirty="0">
              <a:solidFill>
                <a:schemeClr val="bg1"/>
              </a:solidFill>
              <a:latin typeface="Arial Narrow" panose="020B0606020202030204" pitchFamily="34" charset="0"/>
            </a:endParaRPr>
          </a:p>
        </p:txBody>
      </p:sp>
      <p:sp>
        <p:nvSpPr>
          <p:cNvPr id="12" name="Прямоугольник 11">
            <a:extLst>
              <a:ext uri="{FF2B5EF4-FFF2-40B4-BE49-F238E27FC236}">
                <a16:creationId xmlns:a16="http://schemas.microsoft.com/office/drawing/2014/main" id="{AF8BEA38-3D24-4BD3-84A7-3548F79A73B5}"/>
              </a:ext>
            </a:extLst>
          </p:cNvPr>
          <p:cNvSpPr/>
          <p:nvPr/>
        </p:nvSpPr>
        <p:spPr>
          <a:xfrm>
            <a:off x="6306420" y="1831067"/>
            <a:ext cx="5047300" cy="194463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География, Математика, Русский язык</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Минимальный балл – 60</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rPr>
              <a:t>Программа аналогична ЕГЭ</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rPr>
              <a:t>Демо-варианты и программа экзамена –  </a:t>
            </a:r>
            <a:r>
              <a:rPr lang="en-US" sz="2000" dirty="0">
                <a:solidFill>
                  <a:schemeClr val="tx1"/>
                </a:solidFill>
                <a:latin typeface="Arial Narrow" panose="020B0606020202030204" pitchFamily="34" charset="0"/>
              </a:rPr>
              <a:t>https://ba.hse.ru/method</a:t>
            </a:r>
            <a:endParaRPr lang="ru-RU" sz="2000" dirty="0">
              <a:solidFill>
                <a:schemeClr val="tx1"/>
              </a:solidFill>
              <a:latin typeface="Arial Narrow" panose="020B0606020202030204" pitchFamily="34" charset="0"/>
            </a:endParaRPr>
          </a:p>
        </p:txBody>
      </p:sp>
      <p:sp>
        <p:nvSpPr>
          <p:cNvPr id="13" name="Прямоугольник 12">
            <a:extLst>
              <a:ext uri="{FF2B5EF4-FFF2-40B4-BE49-F238E27FC236}">
                <a16:creationId xmlns:a16="http://schemas.microsoft.com/office/drawing/2014/main" id="{289B0949-9FE4-4F94-B5B6-897AF9A24669}"/>
              </a:ext>
            </a:extLst>
          </p:cNvPr>
          <p:cNvSpPr/>
          <p:nvPr/>
        </p:nvSpPr>
        <p:spPr>
          <a:xfrm>
            <a:off x="613303" y="1813580"/>
            <a:ext cx="5415849" cy="30095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Инвалиды</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Иностранные граждане</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Проходившие ГИА не по ЕГЭ, в т.ч. учившиеся за рубежом (в течение года после получения аттестата)</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Поступающие на базе профессионального образования = колледжей (если не сдавали ЕГЭ)</a:t>
            </a:r>
          </a:p>
          <a:p>
            <a:pPr marL="342900" indent="-342900" algn="just">
              <a:lnSpc>
                <a:spcPct val="107000"/>
              </a:lnSpc>
              <a:spcBef>
                <a:spcPts val="600"/>
              </a:spcBef>
              <a:buFont typeface="Symbol" panose="05050102010706020507" pitchFamily="18" charset="2"/>
              <a:buChar char=""/>
              <a:tabLst>
                <a:tab pos="457200" algn="l"/>
              </a:tabLst>
            </a:pPr>
            <a:r>
              <a:rPr lang="ru-RU" sz="2000" dirty="0">
                <a:solidFill>
                  <a:schemeClr val="tx1"/>
                </a:solidFill>
                <a:latin typeface="Arial Narrow" panose="020B0606020202030204" pitchFamily="34" charset="0"/>
                <a:cs typeface="Times New Roman" panose="02020603050405020304" pitchFamily="18" charset="0"/>
              </a:rPr>
              <a:t>Выпускники бакалавриата</a:t>
            </a:r>
          </a:p>
        </p:txBody>
      </p:sp>
      <p:sp>
        <p:nvSpPr>
          <p:cNvPr id="14" name="Название подразделения, лаборатории, факультета и т.д.">
            <a:extLst>
              <a:ext uri="{FF2B5EF4-FFF2-40B4-BE49-F238E27FC236}">
                <a16:creationId xmlns:a16="http://schemas.microsoft.com/office/drawing/2014/main" id="{4779E7D8-EF6B-4DE8-881F-62391AF94A46}"/>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5" name="Очень крутой заголовок…">
            <a:extLst>
              <a:ext uri="{FF2B5EF4-FFF2-40B4-BE49-F238E27FC236}">
                <a16:creationId xmlns:a16="http://schemas.microsoft.com/office/drawing/2014/main" id="{15A843D2-570F-42D3-95C3-C4876A2E9CE7}"/>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Собственные экзамены НИУ ВШЭ</a:t>
            </a:r>
          </a:p>
        </p:txBody>
      </p:sp>
      <p:sp>
        <p:nvSpPr>
          <p:cNvPr id="16" name="Прямоугольник 15">
            <a:extLst>
              <a:ext uri="{FF2B5EF4-FFF2-40B4-BE49-F238E27FC236}">
                <a16:creationId xmlns:a16="http://schemas.microsoft.com/office/drawing/2014/main" id="{9F93F9C6-A779-41F9-95B6-16C19E0049BB}"/>
              </a:ext>
            </a:extLst>
          </p:cNvPr>
          <p:cNvSpPr/>
          <p:nvPr/>
        </p:nvSpPr>
        <p:spPr>
          <a:xfrm>
            <a:off x="6306421" y="1328655"/>
            <a:ext cx="5047300" cy="40011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Bef>
                <a:spcPts val="960"/>
              </a:spcBef>
              <a:spcAft>
                <a:spcPts val="0"/>
              </a:spcAft>
            </a:pPr>
            <a:r>
              <a:rPr lang="ru-RU" sz="2000" dirty="0">
                <a:solidFill>
                  <a:schemeClr val="bg1"/>
                </a:solidFill>
                <a:latin typeface="Arial Narrow" panose="020B0606020202030204" pitchFamily="34" charset="0"/>
                <a:ea typeface="Times New Roman" panose="02020603050405020304" pitchFamily="18" charset="0"/>
              </a:rPr>
              <a:t>Основные параметры:</a:t>
            </a:r>
            <a:endParaRPr lang="ru-RU"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501158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1213093" y="350475"/>
            <a:ext cx="10140627" cy="35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платное обучение</a:t>
            </a:r>
          </a:p>
        </p:txBody>
      </p:sp>
      <p:sp>
        <p:nvSpPr>
          <p:cNvPr id="25" name="Название подразделения, лаборатории, факультета и т.д.">
            <a:extLst>
              <a:ext uri="{FF2B5EF4-FFF2-40B4-BE49-F238E27FC236}">
                <a16:creationId xmlns:a16="http://schemas.microsoft.com/office/drawing/2014/main" id="{D2D1F378-A06A-43CF-8F90-978A3F9BA480}"/>
              </a:ext>
            </a:extLst>
          </p:cNvPr>
          <p:cNvSpPr txBox="1"/>
          <p:nvPr/>
        </p:nvSpPr>
        <p:spPr>
          <a:xfrm>
            <a:off x="5670512" y="838556"/>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0" name="Прямоугольник 9">
            <a:extLst>
              <a:ext uri="{FF2B5EF4-FFF2-40B4-BE49-F238E27FC236}">
                <a16:creationId xmlns:a16="http://schemas.microsoft.com/office/drawing/2014/main" id="{72B05833-84C4-4E24-A1AF-85309908D0E7}"/>
              </a:ext>
            </a:extLst>
          </p:cNvPr>
          <p:cNvSpPr/>
          <p:nvPr/>
        </p:nvSpPr>
        <p:spPr>
          <a:xfrm>
            <a:off x="600532" y="1214509"/>
            <a:ext cx="5178555" cy="1561005"/>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07000"/>
              </a:lnSpc>
              <a:spcAft>
                <a:spcPts val="0"/>
              </a:spcAft>
            </a:pPr>
            <a:r>
              <a:rPr lang="ru-RU" b="1" u="sng"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Необходимые баллы:</a:t>
            </a:r>
            <a:endParaRPr lang="en-US" b="1" u="sng"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ru-RU" b="1"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Три минимума ЕГЭ </a:t>
            </a:r>
            <a:r>
              <a:rPr lang="ru-RU"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(по 60 баллов)</a:t>
            </a:r>
          </a:p>
          <a:p>
            <a:pPr marL="342900" lvl="0" indent="-342900" algn="just">
              <a:lnSpc>
                <a:spcPct val="107000"/>
              </a:lnSpc>
              <a:spcAft>
                <a:spcPts val="0"/>
              </a:spcAft>
              <a:buFont typeface="Symbol" panose="05050102010706020507" pitchFamily="18" charset="2"/>
              <a:buChar char=""/>
            </a:pPr>
            <a:r>
              <a:rPr lang="ru-RU" b="1"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Сумма баллов ЕГЭ </a:t>
            </a:r>
            <a:r>
              <a:rPr lang="ru-RU"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на уровне </a:t>
            </a:r>
            <a:r>
              <a:rPr lang="ru-RU" dirty="0">
                <a:solidFill>
                  <a:schemeClr val="tx1"/>
                </a:solidFill>
                <a:latin typeface="Arial Narrow" panose="020B0606020202030204" pitchFamily="34" charset="0"/>
                <a:cs typeface="Times New Roman" panose="02020603050405020304" pitchFamily="18" charset="0"/>
              </a:rPr>
              <a:t>критерия заключения договоров (2020 г. – 220 баллов)</a:t>
            </a:r>
          </a:p>
          <a:p>
            <a:pPr marL="342900" lvl="0" indent="-342900" algn="just">
              <a:lnSpc>
                <a:spcPct val="107000"/>
              </a:lnSpc>
              <a:spcAft>
                <a:spcPts val="0"/>
              </a:spcAft>
              <a:buFont typeface="Symbol" panose="05050102010706020507" pitchFamily="18" charset="2"/>
              <a:buChar char=""/>
            </a:pPr>
            <a:r>
              <a:rPr lang="ru-RU"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Индивидуальные достижения </a:t>
            </a:r>
            <a:r>
              <a:rPr lang="ru-RU" b="1"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rPr>
              <a:t>не учитываются</a:t>
            </a:r>
            <a:endParaRPr lang="ru-RU" dirty="0">
              <a:solidFill>
                <a:schemeClr val="tx1"/>
              </a:solidFill>
              <a:latin typeface="Arial Narrow" panose="020B0606020202030204" pitchFamily="34"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6EEB266-526C-404B-8C22-27CCC7AF02A7}"/>
              </a:ext>
            </a:extLst>
          </p:cNvPr>
          <p:cNvSpPr/>
          <p:nvPr/>
        </p:nvSpPr>
        <p:spPr>
          <a:xfrm>
            <a:off x="5779088" y="1214509"/>
            <a:ext cx="5574631" cy="1561005"/>
          </a:xfrm>
          <a:prstGeom prst="rect">
            <a:avLst/>
          </a:prstGeom>
          <a:ln w="19050">
            <a:solidFill>
              <a:schemeClr val="tx1"/>
            </a:solidFill>
          </a:ln>
        </p:spPr>
        <p:txBody>
          <a:bodyPr wrap="square">
            <a:spAutoFit/>
          </a:bodyPr>
          <a:lstStyle/>
          <a:p>
            <a:pPr algn="just">
              <a:lnSpc>
                <a:spcPct val="107000"/>
              </a:lnSpc>
            </a:pPr>
            <a:r>
              <a:rPr lang="ru-RU" b="1" u="sng" dirty="0">
                <a:latin typeface="Arial Narrow" panose="020B0606020202030204" pitchFamily="34" charset="0"/>
                <a:ea typeface="Times New Roman" panose="02020603050405020304" pitchFamily="18" charset="0"/>
                <a:cs typeface="Times New Roman" panose="02020603050405020304" pitchFamily="18" charset="0"/>
              </a:rPr>
              <a:t>Финансовые факторы:</a:t>
            </a:r>
            <a:endParaRPr lang="en-US" dirty="0">
              <a:latin typeface="Arial Narrow" panose="020B0606020202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r>
              <a:rPr lang="ru-RU" dirty="0">
                <a:latin typeface="Arial Narrow" panose="020B0606020202030204" pitchFamily="34" charset="0"/>
                <a:cs typeface="Times New Roman" panose="02020603050405020304" pitchFamily="18" charset="0"/>
              </a:rPr>
              <a:t>Стоимость обучения - 390 тыс. руб./год, индексируется ежегодно </a:t>
            </a:r>
            <a:r>
              <a:rPr lang="ru-RU" b="1" dirty="0">
                <a:latin typeface="Arial Narrow" panose="020B0606020202030204" pitchFamily="34" charset="0"/>
                <a:cs typeface="Times New Roman" panose="02020603050405020304" pitchFamily="18" charset="0"/>
              </a:rPr>
              <a:t>на уровень инфляции</a:t>
            </a:r>
          </a:p>
          <a:p>
            <a:pPr marL="342900" indent="-342900" algn="just">
              <a:lnSpc>
                <a:spcPct val="107000"/>
              </a:lnSpc>
              <a:buFont typeface="Symbol" panose="05050102010706020507" pitchFamily="18" charset="2"/>
              <a:buChar char=""/>
            </a:pPr>
            <a:r>
              <a:rPr lang="ru-RU" dirty="0">
                <a:latin typeface="Arial Narrow" panose="020B0606020202030204" pitchFamily="34" charset="0"/>
              </a:rPr>
              <a:t>Образовательные кредиты с господдержкой (</a:t>
            </a:r>
            <a:r>
              <a:rPr lang="en-US" dirty="0">
                <a:latin typeface="Arial Narrow" panose="020B0606020202030204" pitchFamily="34" charset="0"/>
                <a:hlinkClick r:id="rId4"/>
              </a:rPr>
              <a:t>https://www.hse.ru/studyspravka/credit</a:t>
            </a:r>
            <a:r>
              <a:rPr lang="ru-RU" dirty="0">
                <a:latin typeface="Arial Narrow" panose="020B0606020202030204" pitchFamily="34" charset="0"/>
              </a:rPr>
              <a:t>)</a:t>
            </a:r>
            <a:endParaRPr lang="ru-RU" dirty="0">
              <a:latin typeface="Arial Narrow" panose="020B0606020202030204" pitchFamily="34"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206BAE9B-EA96-4256-89EB-9546A48B8F35}"/>
              </a:ext>
            </a:extLst>
          </p:cNvPr>
          <p:cNvSpPr/>
          <p:nvPr/>
        </p:nvSpPr>
        <p:spPr>
          <a:xfrm>
            <a:off x="8010525" y="4343577"/>
            <a:ext cx="3343193" cy="1754326"/>
          </a:xfrm>
          <a:prstGeom prst="rect">
            <a:avLst/>
          </a:prstGeom>
          <a:ln w="19050">
            <a:solidFill>
              <a:schemeClr val="tx1"/>
            </a:solidFill>
          </a:ln>
        </p:spPr>
        <p:txBody>
          <a:bodyPr wrap="square">
            <a:spAutoFit/>
          </a:bodyPr>
          <a:lstStyle/>
          <a:p>
            <a:pPr algn="just"/>
            <a:r>
              <a:rPr lang="ru-RU" b="1" dirty="0">
                <a:latin typeface="Arial Narrow" panose="020B0606020202030204" pitchFamily="34" charset="0"/>
                <a:cs typeface="Times New Roman" panose="02020603050405020304" pitchFamily="18" charset="0"/>
              </a:rPr>
              <a:t>Скидки</a:t>
            </a:r>
            <a:r>
              <a:rPr lang="ru-RU" b="1" dirty="0">
                <a:effectLst>
                  <a:outerShdw blurRad="38100" dist="38100" dir="2700000" algn="tl">
                    <a:srgbClr val="000000">
                      <a:alpha val="43137"/>
                    </a:srgbClr>
                  </a:outerShdw>
                </a:effectLst>
                <a:latin typeface="Arial Narrow" panose="020B0606020202030204" pitchFamily="34" charset="0"/>
                <a:cs typeface="Times New Roman" panose="02020603050405020304" pitchFamily="18" charset="0"/>
              </a:rPr>
              <a:t> </a:t>
            </a:r>
            <a:r>
              <a:rPr lang="ru-RU" b="1" dirty="0">
                <a:latin typeface="Arial Narrow" panose="020B0606020202030204" pitchFamily="34" charset="0"/>
                <a:cs typeface="Times New Roman" panose="02020603050405020304" pitchFamily="18" charset="0"/>
              </a:rPr>
              <a:t>по иным основаниям</a:t>
            </a:r>
            <a:r>
              <a:rPr lang="ru-RU" dirty="0">
                <a:latin typeface="Arial Narrow" panose="020B0606020202030204" pitchFamily="34" charset="0"/>
                <a:cs typeface="Times New Roman" panose="02020603050405020304" pitchFamily="18" charset="0"/>
              </a:rPr>
              <a:t> предоставляются на весь срок обучения, </a:t>
            </a:r>
            <a:r>
              <a:rPr lang="ru-RU" dirty="0">
                <a:latin typeface="Arial Narrow" panose="020B0606020202030204" pitchFamily="34" charset="0"/>
                <a:ea typeface="Calibri" panose="020F0502020204030204" pitchFamily="34" charset="0"/>
              </a:rPr>
              <a:t>НО не автоматически (нужно подать заявление), </a:t>
            </a:r>
            <a:r>
              <a:rPr lang="ru-RU" sz="1800" dirty="0">
                <a:latin typeface="Arial Narrow" panose="020B0606020202030204" pitchFamily="34" charset="0"/>
              </a:rPr>
              <a:t>действуют только для олимпиад 2021 г. и выпускников 2021 г</a:t>
            </a:r>
            <a:r>
              <a:rPr lang="ru-RU" dirty="0">
                <a:latin typeface="Arial Narrow" panose="020B0606020202030204" pitchFamily="34" charset="0"/>
              </a:rPr>
              <a:t>.</a:t>
            </a:r>
            <a:endParaRPr lang="ru-RU" dirty="0">
              <a:solidFill>
                <a:srgbClr val="FF0000"/>
              </a:solidFill>
              <a:latin typeface="Arial Narrow" panose="020B0606020202030204" pitchFamily="34" charset="0"/>
            </a:endParaRPr>
          </a:p>
        </p:txBody>
      </p:sp>
      <p:sp>
        <p:nvSpPr>
          <p:cNvPr id="15" name="Прямоугольник 14">
            <a:extLst>
              <a:ext uri="{FF2B5EF4-FFF2-40B4-BE49-F238E27FC236}">
                <a16:creationId xmlns:a16="http://schemas.microsoft.com/office/drawing/2014/main" id="{EAAE7975-401E-4A36-9E11-2C24A3041BBE}"/>
              </a:ext>
            </a:extLst>
          </p:cNvPr>
          <p:cNvSpPr/>
          <p:nvPr/>
        </p:nvSpPr>
        <p:spPr>
          <a:xfrm>
            <a:off x="5779087" y="2929202"/>
            <a:ext cx="5574631" cy="1264642"/>
          </a:xfrm>
          <a:prstGeom prst="rect">
            <a:avLst/>
          </a:prstGeom>
          <a:solidFill>
            <a:schemeClr val="accent1">
              <a:lumMod val="60000"/>
              <a:lumOff val="4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pPr>
            <a:r>
              <a:rPr lang="ru-RU" b="1" dirty="0">
                <a:solidFill>
                  <a:schemeClr val="tx1"/>
                </a:solidFill>
                <a:latin typeface="Arial Narrow" panose="020B0606020202030204" pitchFamily="34" charset="0"/>
                <a:cs typeface="Times New Roman" panose="02020603050405020304" pitchFamily="18" charset="0"/>
              </a:rPr>
              <a:t>Скидки на 2-4-м курсах – по успеваемости</a:t>
            </a:r>
            <a:r>
              <a:rPr lang="ru-RU" dirty="0">
                <a:solidFill>
                  <a:schemeClr val="tx1"/>
                </a:solidFill>
                <a:latin typeface="Arial Narrow" panose="020B0606020202030204" pitchFamily="34" charset="0"/>
                <a:cs typeface="Times New Roman" panose="02020603050405020304" pitchFamily="18" charset="0"/>
              </a:rPr>
              <a:t>:</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В 15% рейтинга – скидка 70%</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В 25% рейтинга – скидка 50%</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В 50% рейтинга – скидка 25%</a:t>
            </a:r>
          </a:p>
        </p:txBody>
      </p:sp>
      <p:graphicFrame>
        <p:nvGraphicFramePr>
          <p:cNvPr id="17" name="Таблица 14">
            <a:extLst>
              <a:ext uri="{FF2B5EF4-FFF2-40B4-BE49-F238E27FC236}">
                <a16:creationId xmlns:a16="http://schemas.microsoft.com/office/drawing/2014/main" id="{55179F8F-73CA-4E17-9449-F81A1E3CAE39}"/>
              </a:ext>
            </a:extLst>
          </p:cNvPr>
          <p:cNvGraphicFramePr>
            <a:graphicFrameLocks noGrp="1"/>
          </p:cNvGraphicFramePr>
          <p:nvPr>
            <p:extLst>
              <p:ext uri="{D42A27DB-BD31-4B8C-83A1-F6EECF244321}">
                <p14:modId xmlns:p14="http://schemas.microsoft.com/office/powerpoint/2010/main" val="2364724227"/>
              </p:ext>
            </p:extLst>
          </p:nvPr>
        </p:nvGraphicFramePr>
        <p:xfrm>
          <a:off x="600532" y="4343577"/>
          <a:ext cx="7343317" cy="2014667"/>
        </p:xfrm>
        <a:graphic>
          <a:graphicData uri="http://schemas.openxmlformats.org/drawingml/2006/table">
            <a:tbl>
              <a:tblPr firstRow="1" bandRow="1">
                <a:tableStyleId>{5C22544A-7EE6-4342-B048-85BDC9FD1C3A}</a:tableStyleId>
              </a:tblPr>
              <a:tblGrid>
                <a:gridCol w="835194">
                  <a:extLst>
                    <a:ext uri="{9D8B030D-6E8A-4147-A177-3AD203B41FA5}">
                      <a16:colId xmlns:a16="http://schemas.microsoft.com/office/drawing/2014/main" val="1632987149"/>
                    </a:ext>
                  </a:extLst>
                </a:gridCol>
                <a:gridCol w="2511427">
                  <a:extLst>
                    <a:ext uri="{9D8B030D-6E8A-4147-A177-3AD203B41FA5}">
                      <a16:colId xmlns:a16="http://schemas.microsoft.com/office/drawing/2014/main" val="2070046089"/>
                    </a:ext>
                  </a:extLst>
                </a:gridCol>
                <a:gridCol w="2031893">
                  <a:extLst>
                    <a:ext uri="{9D8B030D-6E8A-4147-A177-3AD203B41FA5}">
                      <a16:colId xmlns:a16="http://schemas.microsoft.com/office/drawing/2014/main" val="2427441497"/>
                    </a:ext>
                  </a:extLst>
                </a:gridCol>
                <a:gridCol w="1964803">
                  <a:extLst>
                    <a:ext uri="{9D8B030D-6E8A-4147-A177-3AD203B41FA5}">
                      <a16:colId xmlns:a16="http://schemas.microsoft.com/office/drawing/2014/main" val="1860968490"/>
                    </a:ext>
                  </a:extLst>
                </a:gridCol>
              </a:tblGrid>
              <a:tr h="190297">
                <a:tc rowSpan="2">
                  <a:txBody>
                    <a:bodyPr/>
                    <a:lstStyle/>
                    <a:p>
                      <a:r>
                        <a:rPr lang="ru-RU" sz="1800" dirty="0">
                          <a:solidFill>
                            <a:schemeClr val="bg1"/>
                          </a:solidFill>
                          <a:effectLst/>
                          <a:latin typeface="Arial Narrow" panose="020B0606020202030204" pitchFamily="34" charset="0"/>
                          <a:cs typeface="Times New Roman" panose="02020603050405020304" pitchFamily="18" charset="0"/>
                        </a:rPr>
                        <a:t>Скидка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kern="1200" dirty="0">
                          <a:solidFill>
                            <a:schemeClr val="bg1"/>
                          </a:solidFill>
                          <a:effectLst/>
                          <a:latin typeface="Arial Narrow" panose="020B0606020202030204" pitchFamily="34" charset="0"/>
                          <a:ea typeface="+mn-ea"/>
                          <a:cs typeface="+mn-cs"/>
                          <a:sym typeface="Helvetica Light"/>
                        </a:rPr>
                        <a:t>Олимпиады (недобор от 1 до 45 баллов)</a:t>
                      </a:r>
                      <a:endParaRPr lang="ru-RU" sz="1800" b="1" kern="1200" dirty="0">
                        <a:solidFill>
                          <a:schemeClr val="bg1"/>
                        </a:solidFill>
                        <a:effectLst/>
                        <a:latin typeface="Arial Narrow" panose="020B0606020202030204" pitchFamily="34" charset="0"/>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spcAft>
                          <a:spcPts val="0"/>
                        </a:spcAft>
                      </a:pP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spcAft>
                          <a:spcPts val="0"/>
                        </a:spcAft>
                      </a:pPr>
                      <a:r>
                        <a:rPr lang="ru-RU" sz="1800" b="1" u="none" strike="noStrike" cap="none" spc="0" baseline="0" dirty="0">
                          <a:ln>
                            <a:noFill/>
                          </a:ln>
                          <a:solidFill>
                            <a:schemeClr val="bg1"/>
                          </a:solidFill>
                          <a:effectLst/>
                          <a:uFillTx/>
                          <a:latin typeface="Arial Narrow" panose="020B0606020202030204" pitchFamily="34" charset="0"/>
                          <a:sym typeface="Helvetica Light"/>
                        </a:rPr>
                        <a:t>Выпускники партнерских школ**</a:t>
                      </a:r>
                      <a:endParaRPr lang="ru-RU" sz="1800" b="1" i="0" u="none" strike="noStrike" cap="none" spc="0" baseline="0" dirty="0">
                        <a:ln>
                          <a:noFill/>
                        </a:ln>
                        <a:solidFill>
                          <a:schemeClr val="bg1"/>
                        </a:solidFill>
                        <a:effectLst/>
                        <a:uFillTx/>
                        <a:latin typeface="Arial Narrow" panose="020B0606020202030204" pitchFamily="34" charset="0"/>
                        <a:ea typeface="Times New Roman" panose="02020603050405020304" pitchFamily="18" charset="0"/>
                        <a:cs typeface="Times New Roman" panose="02020603050405020304" pitchFamily="18" charset="0"/>
                        <a:sym typeface="Helvetica Ligh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821691540"/>
                  </a:ext>
                </a:extLst>
              </a:tr>
              <a:tr h="444796">
                <a:tc vMerge="1">
                  <a:txBody>
                    <a:bodyPr/>
                    <a:lstStyle/>
                    <a:p>
                      <a:r>
                        <a:rPr lang="ru-RU" sz="1800" dirty="0">
                          <a:effectLst/>
                          <a:latin typeface="+mn-lt"/>
                          <a:cs typeface="Times New Roman" panose="02020603050405020304" pitchFamily="18" charset="0"/>
                        </a:rPr>
                        <a:t>Скидка</a:t>
                      </a:r>
                    </a:p>
                  </a:txBody>
                  <a:tcPr marL="68580" marR="68580" marT="0" marB="0" anchor="ctr"/>
                </a:tc>
                <a:tc>
                  <a:txBody>
                    <a:bodyPr/>
                    <a:lstStyle/>
                    <a:p>
                      <a:pPr algn="ctr">
                        <a:spcAft>
                          <a:spcPts val="0"/>
                        </a:spcAft>
                      </a:pPr>
                      <a:r>
                        <a:rPr lang="ru-RU" sz="1800" b="1" dirty="0" err="1">
                          <a:solidFill>
                            <a:schemeClr val="bg1"/>
                          </a:solidFill>
                          <a:effectLst/>
                          <a:latin typeface="Arial Narrow" panose="020B0606020202030204" pitchFamily="34" charset="0"/>
                        </a:rPr>
                        <a:t>Всерос</a:t>
                      </a:r>
                      <a:endParaRPr lang="ru-RU"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Aft>
                          <a:spcPts val="0"/>
                        </a:spcAft>
                      </a:pPr>
                      <a:r>
                        <a:rPr lang="ru-RU" sz="1800" b="1" u="none" strike="noStrike" cap="none" spc="0" baseline="0" dirty="0">
                          <a:ln>
                            <a:noFill/>
                          </a:ln>
                          <a:solidFill>
                            <a:schemeClr val="bg1"/>
                          </a:solidFill>
                          <a:effectLst/>
                          <a:uFillTx/>
                          <a:latin typeface="Arial Narrow" panose="020B0606020202030204" pitchFamily="34" charset="0"/>
                          <a:sym typeface="Helvetica Light"/>
                        </a:rPr>
                        <a:t>Олимпиады РСОШ</a:t>
                      </a:r>
                      <a:endParaRPr lang="ru-RU" sz="1800" b="1" i="0" u="none" strike="noStrike" cap="none" spc="0" baseline="0" dirty="0">
                        <a:ln>
                          <a:noFill/>
                        </a:ln>
                        <a:solidFill>
                          <a:schemeClr val="bg1"/>
                        </a:solidFill>
                        <a:effectLst/>
                        <a:uFillTx/>
                        <a:latin typeface="Arial Narrow" panose="020B0606020202030204" pitchFamily="34" charset="0"/>
                        <a:ea typeface="Times New Roman" panose="02020603050405020304" pitchFamily="18" charset="0"/>
                        <a:cs typeface="Times New Roman" panose="02020603050405020304" pitchFamily="18" charset="0"/>
                        <a:sym typeface="Helvetica Ligh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spcAft>
                          <a:spcPts val="0"/>
                        </a:spcAft>
                      </a:pPr>
                      <a:endParaRPr lang="ru-RU" sz="1800" b="1" i="0" u="none" strike="noStrike" cap="none" spc="0" baseline="0" dirty="0">
                        <a:ln>
                          <a:noFill/>
                        </a:ln>
                        <a:solidFill>
                          <a:srgbClr val="000000"/>
                        </a:solidFill>
                        <a:effectLst/>
                        <a:uFillTx/>
                        <a:latin typeface="+mn-lt"/>
                        <a:ea typeface="Times New Roman" panose="02020603050405020304" pitchFamily="18" charset="0"/>
                        <a:cs typeface="Times New Roman" panose="02020603050405020304" pitchFamily="18" charset="0"/>
                        <a:sym typeface="Helvetica Light"/>
                      </a:endParaRPr>
                    </a:p>
                  </a:txBody>
                  <a:tcPr marL="68580" marR="68580" marT="0" marB="0" anchor="ctr"/>
                </a:tc>
                <a:extLst>
                  <a:ext uri="{0D108BD9-81ED-4DB2-BD59-A6C34878D82A}">
                    <a16:rowId xmlns:a16="http://schemas.microsoft.com/office/drawing/2014/main" val="3126308974"/>
                  </a:ext>
                </a:extLst>
              </a:tr>
              <a:tr h="485755">
                <a:tc>
                  <a:txBody>
                    <a:bodyPr/>
                    <a:lstStyle/>
                    <a:p>
                      <a:pPr algn="l">
                        <a:spcAft>
                          <a:spcPts val="0"/>
                        </a:spcAft>
                      </a:pPr>
                      <a:r>
                        <a:rPr lang="ru-RU" sz="1800" b="1" dirty="0">
                          <a:solidFill>
                            <a:srgbClr val="000000"/>
                          </a:solidFill>
                          <a:effectLst/>
                          <a:latin typeface="Arial Narrow" panose="020B0606020202030204" pitchFamily="34" charset="0"/>
                        </a:rPr>
                        <a:t>25%</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Призеры региональных этапов Всероса</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Недобор от 11 до 30 баллов</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965322"/>
                  </a:ext>
                </a:extLst>
              </a:tr>
              <a:tr h="643067">
                <a:tc>
                  <a:txBody>
                    <a:bodyPr/>
                    <a:lstStyle/>
                    <a:p>
                      <a:pPr algn="l">
                        <a:spcAft>
                          <a:spcPts val="0"/>
                        </a:spcAft>
                      </a:pPr>
                      <a:r>
                        <a:rPr lang="ru-RU" sz="18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50%</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Участники финала Всероса</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Призеры олимпиад по географии</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ru-RU" sz="1800" dirty="0">
                          <a:solidFill>
                            <a:srgbClr val="000000"/>
                          </a:solidFill>
                          <a:effectLst/>
                          <a:latin typeface="Arial Narrow" panose="020B0606020202030204" pitchFamily="34" charset="0"/>
                        </a:rPr>
                        <a:t>Недобор от 01 до 10 баллов</a:t>
                      </a:r>
                      <a:endParaRPr lang="ru-RU" sz="18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1863025"/>
                  </a:ext>
                </a:extLst>
              </a:tr>
            </a:tbl>
          </a:graphicData>
        </a:graphic>
      </p:graphicFrame>
      <p:sp>
        <p:nvSpPr>
          <p:cNvPr id="16" name="Прямоугольник 15">
            <a:extLst>
              <a:ext uri="{FF2B5EF4-FFF2-40B4-BE49-F238E27FC236}">
                <a16:creationId xmlns:a16="http://schemas.microsoft.com/office/drawing/2014/main" id="{67F4658B-7A68-4F9C-A618-B57A3D13A0D8}"/>
              </a:ext>
            </a:extLst>
          </p:cNvPr>
          <p:cNvSpPr/>
          <p:nvPr/>
        </p:nvSpPr>
        <p:spPr>
          <a:xfrm>
            <a:off x="600532" y="2929202"/>
            <a:ext cx="5178555" cy="1264642"/>
          </a:xfrm>
          <a:prstGeom prst="rect">
            <a:avLst/>
          </a:prstGeom>
          <a:solidFill>
            <a:schemeClr val="accent1">
              <a:lumMod val="60000"/>
              <a:lumOff val="4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pPr>
            <a:r>
              <a:rPr lang="ru-RU" b="1" dirty="0">
                <a:latin typeface="Arial Narrow" panose="020B0606020202030204" pitchFamily="34" charset="0"/>
                <a:ea typeface="Times New Roman" panose="02020603050405020304" pitchFamily="18" charset="0"/>
                <a:cs typeface="Times New Roman" panose="02020603050405020304" pitchFamily="18" charset="0"/>
              </a:rPr>
              <a:t>Скидки на 1-й год – по сумме баллов ЕГЭ:</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Скидка 70% – 270 баллов</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Скидка 50% – 260 баллов </a:t>
            </a:r>
          </a:p>
          <a:p>
            <a:pPr marL="342900" lvl="0" indent="-342900" algn="just">
              <a:lnSpc>
                <a:spcPct val="107000"/>
              </a:lnSpc>
              <a:spcAft>
                <a:spcPts val="0"/>
              </a:spcAft>
              <a:buFont typeface="Symbol" panose="05050102010706020507" pitchFamily="18" charset="2"/>
              <a:buChar char=""/>
            </a:pPr>
            <a:r>
              <a:rPr lang="ru-RU" dirty="0">
                <a:latin typeface="Arial Narrow" panose="020B0606020202030204" pitchFamily="34" charset="0"/>
              </a:rPr>
              <a:t>Скидка 25% – 250 баллов</a:t>
            </a:r>
          </a:p>
        </p:txBody>
      </p:sp>
    </p:spTree>
    <p:extLst>
      <p:ext uri="{BB962C8B-B14F-4D97-AF65-F5344CB8AC3E}">
        <p14:creationId xmlns:p14="http://schemas.microsoft.com/office/powerpoint/2010/main" val="33220128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592326"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2" name="Название подразделения, лаборатории, факультета и т.д.">
            <a:extLst>
              <a:ext uri="{FF2B5EF4-FFF2-40B4-BE49-F238E27FC236}">
                <a16:creationId xmlns:a16="http://schemas.microsoft.com/office/drawing/2014/main" id="{DBDC34DE-2EF1-47D8-A9FE-4C904E805C17}"/>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3" name="Очень крутой заголовок…">
            <a:extLst>
              <a:ext uri="{FF2B5EF4-FFF2-40B4-BE49-F238E27FC236}">
                <a16:creationId xmlns:a16="http://schemas.microsoft.com/office/drawing/2014/main" id="{D5990D7B-0A06-4931-8218-3D947B8D8193}"/>
              </a:ext>
            </a:extLst>
          </p:cNvPr>
          <p:cNvSpPr txBox="1"/>
          <p:nvPr/>
        </p:nvSpPr>
        <p:spPr>
          <a:xfrm>
            <a:off x="1252887" y="345993"/>
            <a:ext cx="10939113" cy="546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Социальные льготы: отдельный конкурс</a:t>
            </a:r>
          </a:p>
        </p:txBody>
      </p:sp>
      <p:sp>
        <p:nvSpPr>
          <p:cNvPr id="16" name="Прямоугольник 15">
            <a:extLst>
              <a:ext uri="{FF2B5EF4-FFF2-40B4-BE49-F238E27FC236}">
                <a16:creationId xmlns:a16="http://schemas.microsoft.com/office/drawing/2014/main" id="{A13FDCD9-606B-40DD-AD65-0C8234783B6B}"/>
              </a:ext>
            </a:extLst>
          </p:cNvPr>
          <p:cNvSpPr/>
          <p:nvPr/>
        </p:nvSpPr>
        <p:spPr>
          <a:xfrm>
            <a:off x="613303" y="3214100"/>
            <a:ext cx="9714583" cy="2031325"/>
          </a:xfrm>
          <a:prstGeom prst="rect">
            <a:avLst/>
          </a:prstGeom>
          <a:solidFill>
            <a:schemeClr val="bg1"/>
          </a:solidFill>
          <a:ln>
            <a:solidFill>
              <a:schemeClr val="tx1"/>
            </a:solidFill>
          </a:ln>
        </p:spPr>
        <p:txBody>
          <a:bodyPr wrap="square">
            <a:spAutoFit/>
          </a:bodyPr>
          <a:lstStyle/>
          <a:p>
            <a:r>
              <a:rPr lang="ru-RU" dirty="0">
                <a:latin typeface="Arial Narrow" panose="020B0606020202030204" pitchFamily="34" charset="0"/>
              </a:rPr>
              <a:t>Выпускники школ и колледжей 2020 года (кроме жителей городов-миллионников*):</a:t>
            </a:r>
          </a:p>
          <a:p>
            <a:pPr marL="285750" indent="-285750">
              <a:buFont typeface="Wingdings" panose="05000000000000000000" pitchFamily="2" charset="2"/>
              <a:buChar char="ü"/>
            </a:pPr>
            <a:r>
              <a:rPr lang="ru-RU" dirty="0">
                <a:latin typeface="Arial Narrow" panose="020B0606020202030204" pitchFamily="34" charset="0"/>
              </a:rPr>
              <a:t>из семей с низкими доходами или попавших в сложную жизненную ситуацию, многодетных малообеспеченных семей</a:t>
            </a:r>
          </a:p>
          <a:p>
            <a:pPr marL="285750" indent="-285750">
              <a:buFont typeface="Wingdings" panose="05000000000000000000" pitchFamily="2" charset="2"/>
              <a:buChar char="ü"/>
            </a:pPr>
            <a:r>
              <a:rPr lang="ru-RU" dirty="0">
                <a:latin typeface="Arial Narrow" panose="020B0606020202030204" pitchFamily="34" charset="0"/>
              </a:rPr>
              <a:t>из районов с низкой доступностью высшего образования (моногорода и сельские н/п)</a:t>
            </a:r>
          </a:p>
          <a:p>
            <a:pPr marL="285750" indent="-285750">
              <a:buFont typeface="Wingdings" panose="05000000000000000000" pitchFamily="2" charset="2"/>
              <a:buChar char="ü"/>
            </a:pPr>
            <a:r>
              <a:rPr lang="ru-RU" dirty="0">
                <a:latin typeface="Arial Narrow" panose="020B0606020202030204" pitchFamily="34" charset="0"/>
              </a:rPr>
              <a:t>дети родителей с низким образовательным уровнем</a:t>
            </a:r>
          </a:p>
          <a:p>
            <a:pPr marL="285750" indent="-285750">
              <a:buFont typeface="Wingdings" panose="05000000000000000000" pitchFamily="2" charset="2"/>
              <a:buChar char="ü"/>
            </a:pPr>
            <a:r>
              <a:rPr lang="ru-RU" dirty="0">
                <a:latin typeface="Arial Narrow" panose="020B0606020202030204" pitchFamily="34" charset="0"/>
              </a:rPr>
              <a:t>дети граждан, погибших или ставших инвалидами I и II группы при исполнении воинского долга или служебных обязанностей, или имеющих высшие государственные награды</a:t>
            </a:r>
          </a:p>
        </p:txBody>
      </p:sp>
      <p:sp>
        <p:nvSpPr>
          <p:cNvPr id="17" name="Прямоугольник 16">
            <a:extLst>
              <a:ext uri="{FF2B5EF4-FFF2-40B4-BE49-F238E27FC236}">
                <a16:creationId xmlns:a16="http://schemas.microsoft.com/office/drawing/2014/main" id="{FBBDD36B-C968-47AA-91DA-0D0B073CBCF9}"/>
              </a:ext>
            </a:extLst>
          </p:cNvPr>
          <p:cNvSpPr/>
          <p:nvPr/>
        </p:nvSpPr>
        <p:spPr>
          <a:xfrm>
            <a:off x="670603" y="5331234"/>
            <a:ext cx="8875102" cy="584775"/>
          </a:xfrm>
          <a:prstGeom prst="rect">
            <a:avLst/>
          </a:prstGeom>
        </p:spPr>
        <p:txBody>
          <a:bodyPr wrap="square">
            <a:spAutoFit/>
          </a:bodyPr>
          <a:lstStyle/>
          <a:p>
            <a:r>
              <a:rPr lang="ru-RU" sz="1600" i="1" dirty="0">
                <a:solidFill>
                  <a:srgbClr val="000000"/>
                </a:solidFill>
                <a:latin typeface="Arial Narrow" panose="020B0606020202030204" pitchFamily="34" charset="0"/>
              </a:rPr>
              <a:t>* Москва, Санкт-Петербург, Новосибирск, Екатеринбург, Нижний Новгород, Казань, Челябинск, Омск, Самара, Ростов-на-Дону, Уфа, Красноярск, Воронеж, Пермь, Волгоград</a:t>
            </a:r>
            <a:endParaRPr lang="ru-RU" sz="1600" i="1" dirty="0">
              <a:latin typeface="Arial Narrow" panose="020B0606020202030204" pitchFamily="34" charset="0"/>
            </a:endParaRPr>
          </a:p>
        </p:txBody>
      </p:sp>
      <p:sp>
        <p:nvSpPr>
          <p:cNvPr id="18" name="Прямоугольник 17">
            <a:extLst>
              <a:ext uri="{FF2B5EF4-FFF2-40B4-BE49-F238E27FC236}">
                <a16:creationId xmlns:a16="http://schemas.microsoft.com/office/drawing/2014/main" id="{83984614-F76E-4402-8FCB-F1BD1318CDBA}"/>
              </a:ext>
            </a:extLst>
          </p:cNvPr>
          <p:cNvSpPr/>
          <p:nvPr/>
        </p:nvSpPr>
        <p:spPr>
          <a:xfrm>
            <a:off x="622414" y="2813990"/>
            <a:ext cx="8336733" cy="400110"/>
          </a:xfrm>
          <a:prstGeom prst="rect">
            <a:avLst/>
          </a:prstGeom>
          <a:noFill/>
        </p:spPr>
        <p:txBody>
          <a:bodyPr wrap="square">
            <a:spAutoFit/>
          </a:bodyPr>
          <a:lstStyle/>
          <a:p>
            <a:r>
              <a:rPr lang="ru-RU" sz="2000" b="1" dirty="0">
                <a:latin typeface="Arial Narrow" panose="020B0606020202030204" pitchFamily="34" charset="0"/>
              </a:rPr>
              <a:t>2 места за счет НИУ ВШЭ в рамках проекта «Социальный лифт»: </a:t>
            </a:r>
          </a:p>
        </p:txBody>
      </p:sp>
      <p:sp>
        <p:nvSpPr>
          <p:cNvPr id="19" name="Прямоугольник 18">
            <a:extLst>
              <a:ext uri="{FF2B5EF4-FFF2-40B4-BE49-F238E27FC236}">
                <a16:creationId xmlns:a16="http://schemas.microsoft.com/office/drawing/2014/main" id="{899F3710-D7D2-49A8-A79E-4B4F12CE2CEC}"/>
              </a:ext>
            </a:extLst>
          </p:cNvPr>
          <p:cNvSpPr/>
          <p:nvPr/>
        </p:nvSpPr>
        <p:spPr>
          <a:xfrm>
            <a:off x="613303" y="1597421"/>
            <a:ext cx="9714583" cy="1200329"/>
          </a:xfrm>
          <a:prstGeom prst="rect">
            <a:avLst/>
          </a:prstGeom>
          <a:solidFill>
            <a:schemeClr val="bg1"/>
          </a:solidFill>
          <a:ln>
            <a:solidFill>
              <a:schemeClr val="tx1"/>
            </a:solidFill>
          </a:ln>
        </p:spPr>
        <p:txBody>
          <a:bodyPr wrap="square">
            <a:spAutoFit/>
          </a:bodyPr>
          <a:lstStyle/>
          <a:p>
            <a:pPr marL="285750" indent="-285750">
              <a:buFont typeface="Wingdings" panose="05000000000000000000" pitchFamily="2" charset="2"/>
              <a:buChar char="ü"/>
            </a:pPr>
            <a:r>
              <a:rPr lang="ru-RU" dirty="0">
                <a:latin typeface="Arial Narrow" panose="020B0606020202030204" pitchFamily="34" charset="0"/>
              </a:rPr>
              <a:t>дети-инвалиды, инвалиды I и II групп, инвалиды с детства</a:t>
            </a:r>
          </a:p>
          <a:p>
            <a:pPr marL="285750" indent="-285750">
              <a:buFont typeface="Wingdings" panose="05000000000000000000" pitchFamily="2" charset="2"/>
              <a:buChar char="ü"/>
            </a:pPr>
            <a:r>
              <a:rPr lang="ru-RU" dirty="0">
                <a:latin typeface="Arial Narrow" panose="020B0606020202030204" pitchFamily="34" charset="0"/>
              </a:rPr>
              <a:t>дети-сироты и дети, оставшиеся без попечения родителей (до 23 лет)</a:t>
            </a:r>
          </a:p>
          <a:p>
            <a:pPr marL="285750" indent="-285750">
              <a:buFont typeface="Wingdings" panose="05000000000000000000" pitchFamily="2" charset="2"/>
              <a:buChar char="ü"/>
            </a:pPr>
            <a:r>
              <a:rPr lang="ru-RU" dirty="0">
                <a:latin typeface="Arial Narrow" panose="020B0606020202030204" pitchFamily="34" charset="0"/>
              </a:rPr>
              <a:t>инвалиды вследствие военной травмы или заболевания, полученного в период прохождения военной службы, а также ветераны боевых действий.</a:t>
            </a:r>
          </a:p>
        </p:txBody>
      </p:sp>
      <p:sp>
        <p:nvSpPr>
          <p:cNvPr id="20" name="Прямоугольник 19">
            <a:extLst>
              <a:ext uri="{FF2B5EF4-FFF2-40B4-BE49-F238E27FC236}">
                <a16:creationId xmlns:a16="http://schemas.microsoft.com/office/drawing/2014/main" id="{ED951D13-D1F8-42F0-94D5-6B9D1E1E0553}"/>
              </a:ext>
            </a:extLst>
          </p:cNvPr>
          <p:cNvSpPr/>
          <p:nvPr/>
        </p:nvSpPr>
        <p:spPr>
          <a:xfrm>
            <a:off x="622414" y="1197311"/>
            <a:ext cx="8336733" cy="400110"/>
          </a:xfrm>
          <a:prstGeom prst="rect">
            <a:avLst/>
          </a:prstGeom>
          <a:noFill/>
        </p:spPr>
        <p:txBody>
          <a:bodyPr wrap="square">
            <a:spAutoFit/>
          </a:bodyPr>
          <a:lstStyle/>
          <a:p>
            <a:r>
              <a:rPr lang="ru-RU" sz="2000" b="1" dirty="0">
                <a:latin typeface="Arial Narrow" panose="020B0606020202030204" pitchFamily="34" charset="0"/>
              </a:rPr>
              <a:t>2 бюджетных места по особой квоте: </a:t>
            </a:r>
          </a:p>
        </p:txBody>
      </p:sp>
    </p:spTree>
    <p:extLst>
      <p:ext uri="{BB962C8B-B14F-4D97-AF65-F5344CB8AC3E}">
        <p14:creationId xmlns:p14="http://schemas.microsoft.com/office/powerpoint/2010/main" val="102769080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1278986" y="314573"/>
            <a:ext cx="10647958" cy="1156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Схема поступления на бюджетные места и места за счет НИУ ВШЭ (1)</a:t>
            </a: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pic>
        <p:nvPicPr>
          <p:cNvPr id="5" name="Рисунок 4">
            <a:extLst>
              <a:ext uri="{FF2B5EF4-FFF2-40B4-BE49-F238E27FC236}">
                <a16:creationId xmlns:a16="http://schemas.microsoft.com/office/drawing/2014/main" id="{1A3561FD-1D2F-49B4-BB63-A6581B6CFFE9}"/>
              </a:ext>
            </a:extLst>
          </p:cNvPr>
          <p:cNvPicPr>
            <a:picLocks noChangeAspect="1"/>
          </p:cNvPicPr>
          <p:nvPr/>
        </p:nvPicPr>
        <p:blipFill rotWithShape="1">
          <a:blip r:embed="rId4"/>
          <a:srcRect l="14677" t="24230" r="18387" b="5503"/>
          <a:stretch/>
        </p:blipFill>
        <p:spPr>
          <a:xfrm>
            <a:off x="480579" y="1598856"/>
            <a:ext cx="8850234" cy="5226029"/>
          </a:xfrm>
          <a:prstGeom prst="rect">
            <a:avLst/>
          </a:prstGeom>
        </p:spPr>
      </p:pic>
      <p:sp>
        <p:nvSpPr>
          <p:cNvPr id="9" name="Линия">
            <a:extLst>
              <a:ext uri="{FF2B5EF4-FFF2-40B4-BE49-F238E27FC236}">
                <a16:creationId xmlns:a16="http://schemas.microsoft.com/office/drawing/2014/main" id="{BA243043-A4B0-4138-AED3-6F4B0BCFD131}"/>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10" name="Название подразделения, лаборатории, факультета и т.д.">
            <a:extLst>
              <a:ext uri="{FF2B5EF4-FFF2-40B4-BE49-F238E27FC236}">
                <a16:creationId xmlns:a16="http://schemas.microsoft.com/office/drawing/2014/main" id="{ACB98F51-3DE3-4A18-BCAF-23BE1AC39E71}"/>
              </a:ext>
            </a:extLst>
          </p:cNvPr>
          <p:cNvSpPr txBox="1"/>
          <p:nvPr/>
        </p:nvSpPr>
        <p:spPr>
          <a:xfrm>
            <a:off x="5670512" y="837184"/>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6" name="TextBox 5">
            <a:extLst>
              <a:ext uri="{FF2B5EF4-FFF2-40B4-BE49-F238E27FC236}">
                <a16:creationId xmlns:a16="http://schemas.microsoft.com/office/drawing/2014/main" id="{18CD9735-FA24-4F16-AD30-3321E0AB9532}"/>
              </a:ext>
            </a:extLst>
          </p:cNvPr>
          <p:cNvSpPr txBox="1"/>
          <p:nvPr/>
        </p:nvSpPr>
        <p:spPr>
          <a:xfrm>
            <a:off x="581580" y="1059877"/>
            <a:ext cx="1837155" cy="646331"/>
          </a:xfrm>
          <a:prstGeom prst="rect">
            <a:avLst/>
          </a:prstGeom>
          <a:noFill/>
        </p:spPr>
        <p:txBody>
          <a:bodyPr wrap="square" rtlCol="0">
            <a:spAutoFit/>
          </a:bodyPr>
          <a:lstStyle/>
          <a:p>
            <a:pPr algn="ctr"/>
            <a:r>
              <a:rPr lang="ru-RU" b="1" dirty="0">
                <a:latin typeface="Arial Narrow" panose="020B0606020202030204" pitchFamily="34" charset="0"/>
              </a:rPr>
              <a:t>Поступление по результатам ЕГЭ</a:t>
            </a:r>
          </a:p>
        </p:txBody>
      </p:sp>
      <p:sp>
        <p:nvSpPr>
          <p:cNvPr id="12" name="TextBox 11">
            <a:extLst>
              <a:ext uri="{FF2B5EF4-FFF2-40B4-BE49-F238E27FC236}">
                <a16:creationId xmlns:a16="http://schemas.microsoft.com/office/drawing/2014/main" id="{D7A8269A-E4F0-4750-81D1-B7E501C859B5}"/>
              </a:ext>
            </a:extLst>
          </p:cNvPr>
          <p:cNvSpPr txBox="1"/>
          <p:nvPr/>
        </p:nvSpPr>
        <p:spPr>
          <a:xfrm>
            <a:off x="7154445" y="1059877"/>
            <a:ext cx="1753581" cy="646331"/>
          </a:xfrm>
          <a:prstGeom prst="rect">
            <a:avLst/>
          </a:prstGeom>
          <a:noFill/>
        </p:spPr>
        <p:txBody>
          <a:bodyPr wrap="square" rtlCol="0">
            <a:spAutoFit/>
          </a:bodyPr>
          <a:lstStyle/>
          <a:p>
            <a:pPr algn="ctr"/>
            <a:r>
              <a:rPr lang="ru-RU" b="1" dirty="0">
                <a:latin typeface="Arial Narrow" panose="020B0606020202030204" pitchFamily="34" charset="0"/>
              </a:rPr>
              <a:t>Поступление без экзаменов</a:t>
            </a:r>
          </a:p>
        </p:txBody>
      </p:sp>
      <p:sp>
        <p:nvSpPr>
          <p:cNvPr id="13" name="TextBox 12">
            <a:extLst>
              <a:ext uri="{FF2B5EF4-FFF2-40B4-BE49-F238E27FC236}">
                <a16:creationId xmlns:a16="http://schemas.microsoft.com/office/drawing/2014/main" id="{6AEC68C9-A18B-4713-B781-4047F37C1DB7}"/>
              </a:ext>
            </a:extLst>
          </p:cNvPr>
          <p:cNvSpPr txBox="1"/>
          <p:nvPr/>
        </p:nvSpPr>
        <p:spPr>
          <a:xfrm>
            <a:off x="4837471" y="1093986"/>
            <a:ext cx="2135319" cy="646331"/>
          </a:xfrm>
          <a:prstGeom prst="rect">
            <a:avLst/>
          </a:prstGeom>
          <a:noFill/>
        </p:spPr>
        <p:txBody>
          <a:bodyPr wrap="square" rtlCol="0">
            <a:spAutoFit/>
          </a:bodyPr>
          <a:lstStyle/>
          <a:p>
            <a:pPr algn="ctr"/>
            <a:r>
              <a:rPr lang="ru-RU" b="1" dirty="0">
                <a:latin typeface="Arial Narrow" panose="020B0606020202030204" pitchFamily="34" charset="0"/>
              </a:rPr>
              <a:t>Поступление по экзаменам НИУ ВШЭ</a:t>
            </a:r>
          </a:p>
        </p:txBody>
      </p:sp>
    </p:spTree>
    <p:extLst>
      <p:ext uri="{BB962C8B-B14F-4D97-AF65-F5344CB8AC3E}">
        <p14:creationId xmlns:p14="http://schemas.microsoft.com/office/powerpoint/2010/main" val="13402824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8" name="Очень крутой заголовок…">
            <a:extLst>
              <a:ext uri="{FF2B5EF4-FFF2-40B4-BE49-F238E27FC236}">
                <a16:creationId xmlns:a16="http://schemas.microsoft.com/office/drawing/2014/main" id="{87AB1CE8-1C5B-4847-828A-EBA4B1651D62}"/>
              </a:ext>
            </a:extLst>
          </p:cNvPr>
          <p:cNvSpPr txBox="1"/>
          <p:nvPr/>
        </p:nvSpPr>
        <p:spPr>
          <a:xfrm>
            <a:off x="1278986" y="314573"/>
            <a:ext cx="10647958" cy="1156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Схема поступления на бюджетные места и места за счет НИУ ВШЭ (2)</a:t>
            </a:r>
          </a:p>
        </p:txBody>
      </p:sp>
      <p:sp>
        <p:nvSpPr>
          <p:cNvPr id="9" name="Линия">
            <a:extLst>
              <a:ext uri="{FF2B5EF4-FFF2-40B4-BE49-F238E27FC236}">
                <a16:creationId xmlns:a16="http://schemas.microsoft.com/office/drawing/2014/main" id="{438FF5BB-1455-4BEB-86D8-F164E4B90DF2}"/>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10" name="Название подразделения, лаборатории, факультета и т.д.">
            <a:extLst>
              <a:ext uri="{FF2B5EF4-FFF2-40B4-BE49-F238E27FC236}">
                <a16:creationId xmlns:a16="http://schemas.microsoft.com/office/drawing/2014/main" id="{25D4DDFD-5D25-46BD-87A2-7BF176B9723F}"/>
              </a:ext>
            </a:extLst>
          </p:cNvPr>
          <p:cNvSpPr txBox="1"/>
          <p:nvPr/>
        </p:nvSpPr>
        <p:spPr>
          <a:xfrm>
            <a:off x="5670512" y="837184"/>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grpSp>
        <p:nvGrpSpPr>
          <p:cNvPr id="11" name="Группа 10">
            <a:extLst>
              <a:ext uri="{FF2B5EF4-FFF2-40B4-BE49-F238E27FC236}">
                <a16:creationId xmlns:a16="http://schemas.microsoft.com/office/drawing/2014/main" id="{504F7035-6DD0-4984-8394-ED66C3A57A9E}"/>
              </a:ext>
            </a:extLst>
          </p:cNvPr>
          <p:cNvGrpSpPr/>
          <p:nvPr/>
        </p:nvGrpSpPr>
        <p:grpSpPr>
          <a:xfrm>
            <a:off x="-29497" y="1321683"/>
            <a:ext cx="10670478" cy="5365937"/>
            <a:chOff x="452284" y="1280650"/>
            <a:chExt cx="10670478" cy="5365937"/>
          </a:xfrm>
        </p:grpSpPr>
        <p:pic>
          <p:nvPicPr>
            <p:cNvPr id="5" name="Рисунок 4">
              <a:extLst>
                <a:ext uri="{FF2B5EF4-FFF2-40B4-BE49-F238E27FC236}">
                  <a16:creationId xmlns:a16="http://schemas.microsoft.com/office/drawing/2014/main" id="{820F2792-B3E3-47E5-A925-07C23C815CF4}"/>
                </a:ext>
              </a:extLst>
            </p:cNvPr>
            <p:cNvPicPr>
              <a:picLocks noChangeAspect="1"/>
            </p:cNvPicPr>
            <p:nvPr/>
          </p:nvPicPr>
          <p:blipFill rotWithShape="1">
            <a:blip r:embed="rId4"/>
            <a:srcRect l="11694" t="14911" r="18226" b="22437"/>
            <a:stretch/>
          </p:blipFill>
          <p:spPr>
            <a:xfrm>
              <a:off x="452284" y="1280650"/>
              <a:ext cx="10670478" cy="5365937"/>
            </a:xfrm>
            <a:prstGeom prst="rect">
              <a:avLst/>
            </a:prstGeom>
          </p:spPr>
        </p:pic>
        <p:sp>
          <p:nvSpPr>
            <p:cNvPr id="6" name="Прямоугольник 5">
              <a:extLst>
                <a:ext uri="{FF2B5EF4-FFF2-40B4-BE49-F238E27FC236}">
                  <a16:creationId xmlns:a16="http://schemas.microsoft.com/office/drawing/2014/main" id="{828B8BDA-E86C-49DE-920C-77E82F711987}"/>
                </a:ext>
              </a:extLst>
            </p:cNvPr>
            <p:cNvSpPr/>
            <p:nvPr/>
          </p:nvSpPr>
          <p:spPr>
            <a:xfrm>
              <a:off x="8524568" y="2890684"/>
              <a:ext cx="2477729" cy="375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TextBox 13">
            <a:extLst>
              <a:ext uri="{FF2B5EF4-FFF2-40B4-BE49-F238E27FC236}">
                <a16:creationId xmlns:a16="http://schemas.microsoft.com/office/drawing/2014/main" id="{4A457D46-524D-454E-B0E6-FFD9B94B7BB2}"/>
              </a:ext>
            </a:extLst>
          </p:cNvPr>
          <p:cNvSpPr txBox="1"/>
          <p:nvPr/>
        </p:nvSpPr>
        <p:spPr>
          <a:xfrm>
            <a:off x="8121446" y="3015563"/>
            <a:ext cx="3647767" cy="1477328"/>
          </a:xfrm>
          <a:prstGeom prst="rect">
            <a:avLst/>
          </a:prstGeom>
          <a:ln w="57150">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l"/>
            <a:r>
              <a:rPr lang="ru-RU" b="1" u="sng" dirty="0">
                <a:solidFill>
                  <a:srgbClr val="000000"/>
                </a:solidFill>
                <a:latin typeface="Arial Narrow" panose="020B0606020202030204" pitchFamily="34" charset="0"/>
              </a:rPr>
              <a:t>Публикация «зеленой волны»</a:t>
            </a:r>
          </a:p>
          <a:p>
            <a:pPr algn="l"/>
            <a:r>
              <a:rPr lang="ru-RU" b="0" i="0" dirty="0">
                <a:solidFill>
                  <a:srgbClr val="000000"/>
                </a:solidFill>
                <a:effectLst/>
                <a:latin typeface="Arial Narrow" panose="020B0606020202030204" pitchFamily="34" charset="0"/>
              </a:rPr>
              <a:t>«Зеленая волна» – это список поступающих, которым гарантируется поступление на бесплатное место за счет средств бюджета или НИУ ВШЭ</a:t>
            </a:r>
          </a:p>
        </p:txBody>
      </p:sp>
      <p:cxnSp>
        <p:nvCxnSpPr>
          <p:cNvPr id="15" name="Прямая со стрелкой 14">
            <a:extLst>
              <a:ext uri="{FF2B5EF4-FFF2-40B4-BE49-F238E27FC236}">
                <a16:creationId xmlns:a16="http://schemas.microsoft.com/office/drawing/2014/main" id="{F8DD5C21-C832-441D-A781-149B39610DC0}"/>
              </a:ext>
            </a:extLst>
          </p:cNvPr>
          <p:cNvCxnSpPr/>
          <p:nvPr/>
        </p:nvCxnSpPr>
        <p:spPr>
          <a:xfrm flipH="1" flipV="1">
            <a:off x="7010400" y="1671484"/>
            <a:ext cx="1111046" cy="13440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0DEF5A-97FA-4646-AA79-9DBD4706B739}"/>
              </a:ext>
            </a:extLst>
          </p:cNvPr>
          <p:cNvSpPr txBox="1"/>
          <p:nvPr/>
        </p:nvSpPr>
        <p:spPr>
          <a:xfrm>
            <a:off x="8148405" y="4851591"/>
            <a:ext cx="3647767" cy="923330"/>
          </a:xfrm>
          <a:prstGeom prst="rect">
            <a:avLst/>
          </a:prstGeom>
          <a:ln w="57150">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l"/>
            <a:r>
              <a:rPr lang="ru-RU" b="1" u="sng" dirty="0">
                <a:solidFill>
                  <a:srgbClr val="000000"/>
                </a:solidFill>
                <a:latin typeface="Arial Narrow" panose="020B0606020202030204" pitchFamily="34" charset="0"/>
              </a:rPr>
              <a:t>После «зеленой волны»</a:t>
            </a:r>
          </a:p>
          <a:p>
            <a:pPr algn="l"/>
            <a:r>
              <a:rPr lang="ru-RU" dirty="0">
                <a:solidFill>
                  <a:srgbClr val="000000"/>
                </a:solidFill>
                <a:latin typeface="Arial Narrow" panose="020B0606020202030204" pitchFamily="34" charset="0"/>
              </a:rPr>
              <a:t>Возможно </a:t>
            </a:r>
            <a:r>
              <a:rPr lang="ru-RU" dirty="0" err="1">
                <a:solidFill>
                  <a:srgbClr val="000000"/>
                </a:solidFill>
                <a:latin typeface="Arial Narrow" panose="020B0606020202030204" pitchFamily="34" charset="0"/>
              </a:rPr>
              <a:t>дозачисление</a:t>
            </a:r>
            <a:r>
              <a:rPr lang="ru-RU" dirty="0">
                <a:solidFill>
                  <a:srgbClr val="000000"/>
                </a:solidFill>
                <a:latin typeface="Arial Narrow" panose="020B0606020202030204" pitchFamily="34" charset="0"/>
              </a:rPr>
              <a:t> на незаполненные места</a:t>
            </a:r>
            <a:endParaRPr lang="ru-RU" b="0" i="0" dirty="0">
              <a:solidFill>
                <a:srgbClr val="000000"/>
              </a:solidFill>
              <a:effectLst/>
              <a:latin typeface="Arial Narrow" panose="020B0606020202030204" pitchFamily="34" charset="0"/>
            </a:endParaRPr>
          </a:p>
        </p:txBody>
      </p:sp>
    </p:spTree>
    <p:extLst>
      <p:ext uri="{BB962C8B-B14F-4D97-AF65-F5344CB8AC3E}">
        <p14:creationId xmlns:p14="http://schemas.microsoft.com/office/powerpoint/2010/main" val="13562885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8" name="Очень крутой заголовок…">
            <a:extLst>
              <a:ext uri="{FF2B5EF4-FFF2-40B4-BE49-F238E27FC236}">
                <a16:creationId xmlns:a16="http://schemas.microsoft.com/office/drawing/2014/main" id="{87AB1CE8-1C5B-4847-828A-EBA4B1651D62}"/>
              </a:ext>
            </a:extLst>
          </p:cNvPr>
          <p:cNvSpPr txBox="1"/>
          <p:nvPr/>
        </p:nvSpPr>
        <p:spPr>
          <a:xfrm>
            <a:off x="1278985" y="314573"/>
            <a:ext cx="12161711" cy="1156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Схема поступления на платные места</a:t>
            </a:r>
          </a:p>
        </p:txBody>
      </p:sp>
      <p:pic>
        <p:nvPicPr>
          <p:cNvPr id="4" name="Рисунок 3">
            <a:extLst>
              <a:ext uri="{FF2B5EF4-FFF2-40B4-BE49-F238E27FC236}">
                <a16:creationId xmlns:a16="http://schemas.microsoft.com/office/drawing/2014/main" id="{A7221B69-7AC4-4624-8428-D55CB85D7471}"/>
              </a:ext>
            </a:extLst>
          </p:cNvPr>
          <p:cNvPicPr>
            <a:picLocks noChangeAspect="1"/>
          </p:cNvPicPr>
          <p:nvPr/>
        </p:nvPicPr>
        <p:blipFill rotWithShape="1">
          <a:blip r:embed="rId4"/>
          <a:srcRect l="26950" t="27985" r="28298" b="12674"/>
          <a:stretch/>
        </p:blipFill>
        <p:spPr>
          <a:xfrm>
            <a:off x="512466" y="974690"/>
            <a:ext cx="7857811" cy="5860800"/>
          </a:xfrm>
          <a:prstGeom prst="rect">
            <a:avLst/>
          </a:prstGeom>
        </p:spPr>
      </p:pic>
      <p:sp>
        <p:nvSpPr>
          <p:cNvPr id="7" name="TextBox 6">
            <a:extLst>
              <a:ext uri="{FF2B5EF4-FFF2-40B4-BE49-F238E27FC236}">
                <a16:creationId xmlns:a16="http://schemas.microsoft.com/office/drawing/2014/main" id="{E78BB27E-F1BC-45FB-969D-121C0007D62D}"/>
              </a:ext>
            </a:extLst>
          </p:cNvPr>
          <p:cNvSpPr txBox="1"/>
          <p:nvPr/>
        </p:nvSpPr>
        <p:spPr>
          <a:xfrm>
            <a:off x="8465575" y="3831641"/>
            <a:ext cx="3323303" cy="923330"/>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l"/>
            <a:r>
              <a:rPr lang="ru-RU" dirty="0">
                <a:solidFill>
                  <a:srgbClr val="000000"/>
                </a:solidFill>
                <a:latin typeface="Arial Narrow" panose="020B0606020202030204" pitchFamily="34" charset="0"/>
              </a:rPr>
              <a:t>Срок заключения договоров может быть продлен до 27 августа при наличии мест на программе</a:t>
            </a:r>
            <a:endParaRPr lang="ru-RU" b="0" i="0" dirty="0">
              <a:solidFill>
                <a:srgbClr val="000000"/>
              </a:solidFill>
              <a:effectLst/>
              <a:latin typeface="Arial Narrow" panose="020B0606020202030204" pitchFamily="34" charset="0"/>
            </a:endParaRPr>
          </a:p>
        </p:txBody>
      </p:sp>
    </p:spTree>
    <p:extLst>
      <p:ext uri="{BB962C8B-B14F-4D97-AF65-F5344CB8AC3E}">
        <p14:creationId xmlns:p14="http://schemas.microsoft.com/office/powerpoint/2010/main" val="20423419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C34CB9D4-F156-439A-93C7-9D342234BBB7}"/>
              </a:ext>
            </a:extLst>
          </p:cNvPr>
          <p:cNvPicPr>
            <a:picLocks noChangeAspect="1"/>
          </p:cNvPicPr>
          <p:nvPr/>
        </p:nvPicPr>
        <p:blipFill>
          <a:blip r:embed="rId3"/>
          <a:stretch>
            <a:fillRect/>
          </a:stretch>
        </p:blipFill>
        <p:spPr>
          <a:xfrm>
            <a:off x="7413314" y="2630753"/>
            <a:ext cx="1698766" cy="1981893"/>
          </a:xfrm>
          <a:prstGeom prst="rect">
            <a:avLst/>
          </a:prstGeom>
        </p:spPr>
      </p:pic>
      <p:pic>
        <p:nvPicPr>
          <p:cNvPr id="14" name="Рисунок 13">
            <a:extLst>
              <a:ext uri="{FF2B5EF4-FFF2-40B4-BE49-F238E27FC236}">
                <a16:creationId xmlns:a16="http://schemas.microsoft.com/office/drawing/2014/main" id="{88469086-10D6-482D-AF2F-337FD2ED4766}"/>
              </a:ext>
            </a:extLst>
          </p:cNvPr>
          <p:cNvPicPr>
            <a:picLocks noChangeAspect="1"/>
          </p:cNvPicPr>
          <p:nvPr/>
        </p:nvPicPr>
        <p:blipFill rotWithShape="1">
          <a:blip r:embed="rId4"/>
          <a:srcRect l="16021" t="19317" r="14387"/>
          <a:stretch/>
        </p:blipFill>
        <p:spPr>
          <a:xfrm>
            <a:off x="5333416" y="1182477"/>
            <a:ext cx="1924022" cy="2357079"/>
          </a:xfrm>
          <a:prstGeom prst="rect">
            <a:avLst/>
          </a:prstGeom>
          <a:ln>
            <a:solidFill>
              <a:schemeClr val="tx1"/>
            </a:solidFill>
          </a:ln>
        </p:spPr>
      </p:pic>
      <p:sp>
        <p:nvSpPr>
          <p:cNvPr id="10" name="Прямоугольник 9">
            <a:extLst>
              <a:ext uri="{FF2B5EF4-FFF2-40B4-BE49-F238E27FC236}">
                <a16:creationId xmlns:a16="http://schemas.microsoft.com/office/drawing/2014/main" id="{8D30D949-3070-49E9-985E-6AB174F7E3DE}"/>
              </a:ext>
            </a:extLst>
          </p:cNvPr>
          <p:cNvSpPr/>
          <p:nvPr/>
        </p:nvSpPr>
        <p:spPr>
          <a:xfrm>
            <a:off x="1067459" y="5687363"/>
            <a:ext cx="3168982" cy="1107996"/>
          </a:xfrm>
          <a:prstGeom prst="rect">
            <a:avLst/>
          </a:prstGeom>
          <a:noFill/>
          <a:ln w="28575">
            <a:noFill/>
          </a:ln>
        </p:spPr>
        <p:txBody>
          <a:bodyPr wrap="square">
            <a:spAutoFit/>
          </a:bodyPr>
          <a:lstStyle/>
          <a:p>
            <a:pPr marL="0" lvl="1" algn="r"/>
            <a:r>
              <a:rPr lang="ru-RU" sz="2200" dirty="0">
                <a:solidFill>
                  <a:prstClr val="black"/>
                </a:solidFill>
                <a:latin typeface="Arial Narrow" panose="020B0606020202030204" pitchFamily="34" charset="0"/>
              </a:rPr>
              <a:t>Научный руководитель</a:t>
            </a:r>
          </a:p>
          <a:p>
            <a:pPr marL="0" lvl="1" algn="r"/>
            <a:r>
              <a:rPr lang="ru-RU" sz="2200" b="1" dirty="0">
                <a:solidFill>
                  <a:prstClr val="black"/>
                </a:solidFill>
                <a:latin typeface="Arial Narrow" panose="020B0606020202030204" pitchFamily="34" charset="0"/>
              </a:rPr>
              <a:t>Ольга Николаевна Соломина</a:t>
            </a:r>
          </a:p>
        </p:txBody>
      </p:sp>
      <p:pic>
        <p:nvPicPr>
          <p:cNvPr id="12" name="Рисунок 11">
            <a:extLst>
              <a:ext uri="{FF2B5EF4-FFF2-40B4-BE49-F238E27FC236}">
                <a16:creationId xmlns:a16="http://schemas.microsoft.com/office/drawing/2014/main" id="{6657630F-9C35-46E3-ABD3-4614002B69F4}"/>
              </a:ext>
            </a:extLst>
          </p:cNvPr>
          <p:cNvPicPr>
            <a:picLocks noChangeAspect="1"/>
          </p:cNvPicPr>
          <p:nvPr/>
        </p:nvPicPr>
        <p:blipFill>
          <a:blip r:embed="rId5"/>
          <a:stretch>
            <a:fillRect/>
          </a:stretch>
        </p:blipFill>
        <p:spPr>
          <a:xfrm>
            <a:off x="4236441" y="4661220"/>
            <a:ext cx="1785092" cy="2165725"/>
          </a:xfrm>
          <a:prstGeom prst="rect">
            <a:avLst/>
          </a:prstGeom>
        </p:spPr>
      </p:pic>
      <p:sp>
        <p:nvSpPr>
          <p:cNvPr id="17" name="Прямоугольник 16">
            <a:extLst>
              <a:ext uri="{FF2B5EF4-FFF2-40B4-BE49-F238E27FC236}">
                <a16:creationId xmlns:a16="http://schemas.microsoft.com/office/drawing/2014/main" id="{BC3E0196-7148-4DDB-A389-1A735CBBAEE4}"/>
              </a:ext>
            </a:extLst>
          </p:cNvPr>
          <p:cNvSpPr/>
          <p:nvPr/>
        </p:nvSpPr>
        <p:spPr>
          <a:xfrm>
            <a:off x="9217548" y="2748682"/>
            <a:ext cx="2603097" cy="1785104"/>
          </a:xfrm>
          <a:prstGeom prst="rect">
            <a:avLst/>
          </a:prstGeom>
          <a:noFill/>
          <a:ln w="28575">
            <a:noFill/>
          </a:ln>
        </p:spPr>
        <p:txBody>
          <a:bodyPr wrap="square">
            <a:spAutoFit/>
          </a:bodyPr>
          <a:lstStyle/>
          <a:p>
            <a:r>
              <a:rPr lang="ru-RU" sz="2200" dirty="0">
                <a:latin typeface="Arial Narrow" panose="020B0606020202030204" pitchFamily="34" charset="0"/>
              </a:rPr>
              <a:t>«Глобальные изменения природной среды и климата»</a:t>
            </a:r>
          </a:p>
          <a:p>
            <a:r>
              <a:rPr lang="ru-RU" sz="2200" b="1" dirty="0">
                <a:latin typeface="Arial Narrow" panose="020B0606020202030204" pitchFamily="34" charset="0"/>
              </a:rPr>
              <a:t>Станислав Кутузов</a:t>
            </a:r>
          </a:p>
          <a:p>
            <a:endParaRPr lang="ru-RU" sz="2200" dirty="0">
              <a:latin typeface="Arial Narrow" panose="020B0606020202030204" pitchFamily="34" charset="0"/>
            </a:endParaRPr>
          </a:p>
        </p:txBody>
      </p:sp>
      <p:sp>
        <p:nvSpPr>
          <p:cNvPr id="18" name="Прямоугольник 17">
            <a:extLst>
              <a:ext uri="{FF2B5EF4-FFF2-40B4-BE49-F238E27FC236}">
                <a16:creationId xmlns:a16="http://schemas.microsoft.com/office/drawing/2014/main" id="{AAE58891-C65D-42FE-85E9-9315C31B70F9}"/>
              </a:ext>
            </a:extLst>
          </p:cNvPr>
          <p:cNvSpPr/>
          <p:nvPr/>
        </p:nvSpPr>
        <p:spPr>
          <a:xfrm>
            <a:off x="-41032" y="2886382"/>
            <a:ext cx="3354264" cy="1107996"/>
          </a:xfrm>
          <a:prstGeom prst="rect">
            <a:avLst/>
          </a:prstGeom>
          <a:noFill/>
          <a:ln w="28575">
            <a:noFill/>
          </a:ln>
        </p:spPr>
        <p:txBody>
          <a:bodyPr wrap="square">
            <a:spAutoFit/>
          </a:bodyPr>
          <a:lstStyle/>
          <a:p>
            <a:pPr algn="r"/>
            <a:r>
              <a:rPr lang="ru-RU" sz="2200" dirty="0">
                <a:solidFill>
                  <a:prstClr val="black"/>
                </a:solidFill>
                <a:latin typeface="Arial Narrow" panose="020B0606020202030204" pitchFamily="34" charset="0"/>
              </a:rPr>
              <a:t>«Общественная  география и пространственные решения»</a:t>
            </a:r>
          </a:p>
          <a:p>
            <a:pPr algn="r"/>
            <a:r>
              <a:rPr lang="ru-RU" sz="2200" b="1" dirty="0">
                <a:solidFill>
                  <a:prstClr val="black"/>
                </a:solidFill>
                <a:latin typeface="Arial Narrow" panose="020B0606020202030204" pitchFamily="34" charset="0"/>
              </a:rPr>
              <a:t>Мария Гунько</a:t>
            </a:r>
          </a:p>
        </p:txBody>
      </p:sp>
      <p:sp>
        <p:nvSpPr>
          <p:cNvPr id="19" name="Прямоугольник 18">
            <a:extLst>
              <a:ext uri="{FF2B5EF4-FFF2-40B4-BE49-F238E27FC236}">
                <a16:creationId xmlns:a16="http://schemas.microsoft.com/office/drawing/2014/main" id="{4CC91677-1D5F-439E-9B2D-5E557DB7AD1D}"/>
              </a:ext>
            </a:extLst>
          </p:cNvPr>
          <p:cNvSpPr/>
          <p:nvPr/>
        </p:nvSpPr>
        <p:spPr>
          <a:xfrm>
            <a:off x="1135229" y="1141411"/>
            <a:ext cx="4176682" cy="1107996"/>
          </a:xfrm>
          <a:prstGeom prst="rect">
            <a:avLst/>
          </a:prstGeom>
          <a:noFill/>
          <a:ln w="28575">
            <a:noFill/>
          </a:ln>
        </p:spPr>
        <p:txBody>
          <a:bodyPr wrap="square">
            <a:spAutoFit/>
          </a:bodyPr>
          <a:lstStyle/>
          <a:p>
            <a:pPr algn="r"/>
            <a:r>
              <a:rPr lang="ru-RU" sz="2200" dirty="0">
                <a:solidFill>
                  <a:prstClr val="black"/>
                </a:solidFill>
                <a:latin typeface="Arial Narrow" panose="020B0606020202030204" pitchFamily="34" charset="0"/>
              </a:rPr>
              <a:t>«Геоинформационные технологии и пространственное моделирование»</a:t>
            </a:r>
          </a:p>
          <a:p>
            <a:pPr algn="r"/>
            <a:r>
              <a:rPr lang="ru-RU" sz="2200" b="1" dirty="0">
                <a:solidFill>
                  <a:prstClr val="black"/>
                </a:solidFill>
                <a:latin typeface="Arial Narrow" panose="020B0606020202030204" pitchFamily="34" charset="0"/>
              </a:rPr>
              <a:t>Андрей Медведев</a:t>
            </a:r>
          </a:p>
        </p:txBody>
      </p:sp>
      <p:sp>
        <p:nvSpPr>
          <p:cNvPr id="21" name="Линия">
            <a:extLst>
              <a:ext uri="{FF2B5EF4-FFF2-40B4-BE49-F238E27FC236}">
                <a16:creationId xmlns:a16="http://schemas.microsoft.com/office/drawing/2014/main" id="{777A3232-3675-4B63-89CB-39FCBDE86534}"/>
              </a:ext>
            </a:extLst>
          </p:cNvPr>
          <p:cNvSpPr/>
          <p:nvPr/>
        </p:nvSpPr>
        <p:spPr>
          <a:xfrm>
            <a:off x="1067458"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1059251"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6"/>
          <a:stretch>
            <a:fillRect/>
          </a:stretch>
        </p:blipFill>
        <p:spPr>
          <a:xfrm>
            <a:off x="613303" y="293090"/>
            <a:ext cx="599790" cy="599790"/>
          </a:xfrm>
          <a:prstGeom prst="rect">
            <a:avLst/>
          </a:prstGeom>
          <a:ln w="12700">
            <a:miter lim="400000"/>
          </a:ln>
        </p:spPr>
      </p:pic>
      <p:sp>
        <p:nvSpPr>
          <p:cNvPr id="2" name="Прямоугольник 1">
            <a:extLst>
              <a:ext uri="{FF2B5EF4-FFF2-40B4-BE49-F238E27FC236}">
                <a16:creationId xmlns:a16="http://schemas.microsoft.com/office/drawing/2014/main" id="{074D365E-AD64-4E4A-A13D-8A4FEC3C1978}"/>
              </a:ext>
            </a:extLst>
          </p:cNvPr>
          <p:cNvSpPr/>
          <p:nvPr/>
        </p:nvSpPr>
        <p:spPr>
          <a:xfrm>
            <a:off x="7971202" y="5750719"/>
            <a:ext cx="2281756" cy="769441"/>
          </a:xfrm>
          <a:prstGeom prst="rect">
            <a:avLst/>
          </a:prstGeom>
        </p:spPr>
        <p:txBody>
          <a:bodyPr wrap="square">
            <a:spAutoFit/>
          </a:bodyPr>
          <a:lstStyle/>
          <a:p>
            <a:r>
              <a:rPr lang="ru-RU" sz="2200" dirty="0">
                <a:solidFill>
                  <a:prstClr val="black"/>
                </a:solidFill>
                <a:latin typeface="Arial Narrow" panose="020B0606020202030204" pitchFamily="34" charset="0"/>
              </a:rPr>
              <a:t>Декан</a:t>
            </a:r>
          </a:p>
          <a:p>
            <a:r>
              <a:rPr lang="ru-RU" sz="2200" b="1" dirty="0">
                <a:solidFill>
                  <a:prstClr val="black"/>
                </a:solidFill>
                <a:latin typeface="Arial Narrow" panose="020B0606020202030204" pitchFamily="34" charset="0"/>
              </a:rPr>
              <a:t>Николай Куричев</a:t>
            </a:r>
          </a:p>
        </p:txBody>
      </p:sp>
      <p:pic>
        <p:nvPicPr>
          <p:cNvPr id="5" name="Рисунок 4">
            <a:extLst>
              <a:ext uri="{FF2B5EF4-FFF2-40B4-BE49-F238E27FC236}">
                <a16:creationId xmlns:a16="http://schemas.microsoft.com/office/drawing/2014/main" id="{E543D5D8-FD3E-4AE0-9634-46F7BB199B7A}"/>
              </a:ext>
            </a:extLst>
          </p:cNvPr>
          <p:cNvPicPr>
            <a:picLocks noChangeAspect="1"/>
          </p:cNvPicPr>
          <p:nvPr/>
        </p:nvPicPr>
        <p:blipFill>
          <a:blip r:embed="rId7"/>
          <a:stretch>
            <a:fillRect/>
          </a:stretch>
        </p:blipFill>
        <p:spPr>
          <a:xfrm>
            <a:off x="3251119" y="2548059"/>
            <a:ext cx="1982994" cy="1982994"/>
          </a:xfrm>
          <a:prstGeom prst="rect">
            <a:avLst/>
          </a:prstGeom>
        </p:spPr>
      </p:pic>
      <p:sp>
        <p:nvSpPr>
          <p:cNvPr id="22" name="Название подразделения, лаборатории, факультета и т.д.">
            <a:extLst>
              <a:ext uri="{FF2B5EF4-FFF2-40B4-BE49-F238E27FC236}">
                <a16:creationId xmlns:a16="http://schemas.microsoft.com/office/drawing/2014/main" id="{DB891862-BBA7-4193-B614-E6F472FDDDEA}"/>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28" name="Очень крутой заголовок…">
            <a:extLst>
              <a:ext uri="{FF2B5EF4-FFF2-40B4-BE49-F238E27FC236}">
                <a16:creationId xmlns:a16="http://schemas.microsoft.com/office/drawing/2014/main" id="{77484AC7-267B-4623-B4EA-B4FD1E699586}"/>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Наша команда</a:t>
            </a:r>
          </a:p>
        </p:txBody>
      </p:sp>
      <p:pic>
        <p:nvPicPr>
          <p:cNvPr id="4" name="Рисунок 3">
            <a:extLst>
              <a:ext uri="{FF2B5EF4-FFF2-40B4-BE49-F238E27FC236}">
                <a16:creationId xmlns:a16="http://schemas.microsoft.com/office/drawing/2014/main" id="{C33FE2C6-DD82-4E25-BD64-D05F40848F3B}"/>
              </a:ext>
            </a:extLst>
          </p:cNvPr>
          <p:cNvPicPr>
            <a:picLocks noChangeAspect="1"/>
          </p:cNvPicPr>
          <p:nvPr/>
        </p:nvPicPr>
        <p:blipFill>
          <a:blip r:embed="rId8"/>
          <a:stretch>
            <a:fillRect/>
          </a:stretch>
        </p:blipFill>
        <p:spPr>
          <a:xfrm>
            <a:off x="6194277" y="4664279"/>
            <a:ext cx="1803659" cy="2165725"/>
          </a:xfrm>
          <a:prstGeom prst="rect">
            <a:avLst/>
          </a:prstGeom>
        </p:spPr>
      </p:pic>
    </p:spTree>
    <p:extLst>
      <p:ext uri="{BB962C8B-B14F-4D97-AF65-F5344CB8AC3E}">
        <p14:creationId xmlns:p14="http://schemas.microsoft.com/office/powerpoint/2010/main" val="10430845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48311BEE-50F0-4AF5-B114-7BD680C29A6B}"/>
              </a:ext>
            </a:extLst>
          </p:cNvPr>
          <p:cNvSpPr/>
          <p:nvPr/>
        </p:nvSpPr>
        <p:spPr>
          <a:xfrm>
            <a:off x="27351" y="0"/>
            <a:ext cx="2695957"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anose="020B0606020202030204" pitchFamily="34" charset="0"/>
            </a:endParaRPr>
          </a:p>
        </p:txBody>
      </p:sp>
      <p:sp>
        <p:nvSpPr>
          <p:cNvPr id="12" name="TextBox 11">
            <a:extLst>
              <a:ext uri="{FF2B5EF4-FFF2-40B4-BE49-F238E27FC236}">
                <a16:creationId xmlns:a16="http://schemas.microsoft.com/office/drawing/2014/main" id="{D62261C2-445F-40F3-9DA0-2CD6F3A16ADF}"/>
              </a:ext>
            </a:extLst>
          </p:cNvPr>
          <p:cNvSpPr txBox="1"/>
          <p:nvPr/>
        </p:nvSpPr>
        <p:spPr>
          <a:xfrm>
            <a:off x="249380" y="544195"/>
            <a:ext cx="3602182" cy="1200329"/>
          </a:xfrm>
          <a:prstGeom prst="rect">
            <a:avLst/>
          </a:prstGeom>
          <a:noFill/>
        </p:spPr>
        <p:txBody>
          <a:bodyPr wrap="square" rtlCol="0" anchor="t" anchorCtr="0">
            <a:spAutoFit/>
          </a:bodyPr>
          <a:lstStyle/>
          <a:p>
            <a:r>
              <a:rPr lang="ru-RU" sz="2400" dirty="0">
                <a:solidFill>
                  <a:prstClr val="white"/>
                </a:solidFill>
                <a:latin typeface="Arial Narrow" panose="020B0606020202030204" pitchFamily="34" charset="0"/>
              </a:rPr>
              <a:t>ВЫСШАЯ </a:t>
            </a:r>
            <a:br>
              <a:rPr lang="ru-RU" sz="2400" dirty="0">
                <a:solidFill>
                  <a:prstClr val="white"/>
                </a:solidFill>
                <a:latin typeface="Arial Narrow" panose="020B0606020202030204" pitchFamily="34" charset="0"/>
              </a:rPr>
            </a:br>
            <a:r>
              <a:rPr lang="ru-RU" sz="2400" dirty="0">
                <a:solidFill>
                  <a:prstClr val="white"/>
                </a:solidFill>
                <a:latin typeface="Arial Narrow" panose="020B0606020202030204" pitchFamily="34" charset="0"/>
              </a:rPr>
              <a:t>ШКОЛА </a:t>
            </a:r>
            <a:br>
              <a:rPr lang="ru-RU" sz="2400" dirty="0">
                <a:solidFill>
                  <a:prstClr val="white"/>
                </a:solidFill>
                <a:latin typeface="Arial Narrow" panose="020B0606020202030204" pitchFamily="34" charset="0"/>
              </a:rPr>
            </a:br>
            <a:r>
              <a:rPr lang="ru-RU" sz="2400" dirty="0">
                <a:solidFill>
                  <a:prstClr val="white"/>
                </a:solidFill>
                <a:latin typeface="Arial Narrow" panose="020B0606020202030204" pitchFamily="34" charset="0"/>
              </a:rPr>
              <a:t>ЭКОНОМИКИ</a:t>
            </a:r>
          </a:p>
        </p:txBody>
      </p:sp>
      <p:sp>
        <p:nvSpPr>
          <p:cNvPr id="13" name="TextBox 12">
            <a:extLst>
              <a:ext uri="{FF2B5EF4-FFF2-40B4-BE49-F238E27FC236}">
                <a16:creationId xmlns:a16="http://schemas.microsoft.com/office/drawing/2014/main" id="{9A79D74A-2A1C-4BFA-8B9D-AB748F319B21}"/>
              </a:ext>
            </a:extLst>
          </p:cNvPr>
          <p:cNvSpPr txBox="1"/>
          <p:nvPr/>
        </p:nvSpPr>
        <p:spPr>
          <a:xfrm>
            <a:off x="27351" y="2331019"/>
            <a:ext cx="2695957" cy="2862322"/>
          </a:xfrm>
          <a:prstGeom prst="rect">
            <a:avLst/>
          </a:prstGeom>
          <a:noFill/>
        </p:spPr>
        <p:txBody>
          <a:bodyPr wrap="square" rtlCol="0">
            <a:spAutoFit/>
          </a:bodyPr>
          <a:lstStyle/>
          <a:p>
            <a:r>
              <a:rPr lang="ru-RU" dirty="0">
                <a:solidFill>
                  <a:prstClr val="white"/>
                </a:solidFill>
                <a:latin typeface="Arial Narrow" panose="020B0606020202030204" pitchFamily="34" charset="0"/>
              </a:rPr>
              <a:t>Факультет географии и геоинформационных технологий</a:t>
            </a:r>
          </a:p>
          <a:p>
            <a:endParaRPr lang="ru-RU" dirty="0">
              <a:solidFill>
                <a:prstClr val="white"/>
              </a:solidFill>
              <a:latin typeface="Arial Narrow" panose="020B0606020202030204" pitchFamily="34" charset="0"/>
            </a:endParaRPr>
          </a:p>
          <a:p>
            <a:r>
              <a:rPr lang="ru-RU" dirty="0">
                <a:solidFill>
                  <a:prstClr val="white"/>
                </a:solidFill>
                <a:latin typeface="Arial Narrow" panose="020B0606020202030204" pitchFamily="34" charset="0"/>
              </a:rPr>
              <a:t>Декан – Николай Куричев</a:t>
            </a:r>
          </a:p>
          <a:p>
            <a:endParaRPr lang="ru-RU" dirty="0">
              <a:solidFill>
                <a:prstClr val="white"/>
              </a:solidFill>
              <a:latin typeface="Arial Narrow" panose="020B0606020202030204" pitchFamily="34" charset="0"/>
            </a:endParaRPr>
          </a:p>
          <a:p>
            <a:r>
              <a:rPr lang="ru-RU" dirty="0">
                <a:solidFill>
                  <a:prstClr val="white"/>
                </a:solidFill>
                <a:latin typeface="Arial Narrow" panose="020B0606020202030204" pitchFamily="34" charset="0"/>
              </a:rPr>
              <a:t>Научный руководитель – Ольга Николаевна Соломина, директор Института географии РАН</a:t>
            </a:r>
          </a:p>
        </p:txBody>
      </p:sp>
      <p:pic>
        <p:nvPicPr>
          <p:cNvPr id="14" name="Рисунок 13">
            <a:extLst>
              <a:ext uri="{FF2B5EF4-FFF2-40B4-BE49-F238E27FC236}">
                <a16:creationId xmlns:a16="http://schemas.microsoft.com/office/drawing/2014/main" id="{95816856-B4BA-4258-A684-C447870C5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380" y="6102628"/>
            <a:ext cx="410400" cy="410400"/>
          </a:xfrm>
          <a:prstGeom prst="rect">
            <a:avLst/>
          </a:prstGeom>
        </p:spPr>
      </p:pic>
      <p:sp>
        <p:nvSpPr>
          <p:cNvPr id="11" name="TextBox 10">
            <a:extLst>
              <a:ext uri="{FF2B5EF4-FFF2-40B4-BE49-F238E27FC236}">
                <a16:creationId xmlns:a16="http://schemas.microsoft.com/office/drawing/2014/main" id="{941A162C-3413-4CF5-8890-5D062554A6B5}"/>
              </a:ext>
            </a:extLst>
          </p:cNvPr>
          <p:cNvSpPr txBox="1"/>
          <p:nvPr/>
        </p:nvSpPr>
        <p:spPr>
          <a:xfrm>
            <a:off x="3243474" y="529579"/>
            <a:ext cx="8574151" cy="1720641"/>
          </a:xfrm>
          <a:prstGeom prst="rect">
            <a:avLst/>
          </a:prstGeom>
          <a:noFill/>
        </p:spPr>
        <p:txBody>
          <a:bodyPr wrap="square" lIns="90000" tIns="90000" rIns="90000" bIns="90000" rtlCol="0">
            <a:spAutoFit/>
          </a:bodyPr>
          <a:lstStyle/>
          <a:p>
            <a:r>
              <a:rPr lang="ru-RU" sz="2000" b="1" dirty="0">
                <a:solidFill>
                  <a:srgbClr val="243064"/>
                </a:solidFill>
                <a:latin typeface="Arial Narrow" panose="020B0606020202030204" pitchFamily="34" charset="0"/>
              </a:rPr>
              <a:t>Год создания: 2019</a:t>
            </a:r>
          </a:p>
          <a:p>
            <a:r>
              <a:rPr lang="ru-RU" sz="2000" b="1" dirty="0">
                <a:solidFill>
                  <a:srgbClr val="243064"/>
                </a:solidFill>
                <a:latin typeface="Arial Narrow" panose="020B0606020202030204" pitchFamily="34" charset="0"/>
              </a:rPr>
              <a:t>Первый набор: 2020</a:t>
            </a:r>
            <a:endParaRPr lang="en-US" sz="2000" b="1" dirty="0">
              <a:solidFill>
                <a:srgbClr val="243064"/>
              </a:solidFill>
              <a:latin typeface="Arial Narrow" panose="020B0606020202030204" pitchFamily="34" charset="0"/>
            </a:endParaRPr>
          </a:p>
          <a:p>
            <a:endParaRPr lang="en-US" sz="2000" b="1" dirty="0">
              <a:solidFill>
                <a:srgbClr val="243064"/>
              </a:solidFill>
              <a:latin typeface="Arial Narrow" panose="020B0606020202030204" pitchFamily="34" charset="0"/>
            </a:endParaRPr>
          </a:p>
          <a:p>
            <a:r>
              <a:rPr lang="ru-RU" sz="2000" b="1" dirty="0">
                <a:solidFill>
                  <a:srgbClr val="243064"/>
                </a:solidFill>
                <a:latin typeface="Arial Narrow" panose="020B0606020202030204" pitchFamily="34" charset="0"/>
              </a:rPr>
              <a:t>Образовательные программы (бакалавриат): </a:t>
            </a:r>
          </a:p>
          <a:p>
            <a:r>
              <a:rPr lang="ru-RU" sz="2000" b="1" dirty="0">
                <a:solidFill>
                  <a:srgbClr val="243064"/>
                </a:solidFill>
                <a:latin typeface="Arial Narrow" panose="020B0606020202030204" pitchFamily="34" charset="0"/>
              </a:rPr>
              <a:t>География глобальных изменений и геоинформационные технологии</a:t>
            </a:r>
          </a:p>
        </p:txBody>
      </p:sp>
      <p:sp>
        <p:nvSpPr>
          <p:cNvPr id="18" name="TextBox 17">
            <a:extLst>
              <a:ext uri="{FF2B5EF4-FFF2-40B4-BE49-F238E27FC236}">
                <a16:creationId xmlns:a16="http://schemas.microsoft.com/office/drawing/2014/main" id="{204F2AB2-7312-43EC-84CA-C5734C844CDC}"/>
              </a:ext>
            </a:extLst>
          </p:cNvPr>
          <p:cNvSpPr txBox="1"/>
          <p:nvPr/>
        </p:nvSpPr>
        <p:spPr>
          <a:xfrm>
            <a:off x="3265498" y="2493980"/>
            <a:ext cx="4777407" cy="1412864"/>
          </a:xfrm>
          <a:prstGeom prst="rect">
            <a:avLst/>
          </a:prstGeom>
          <a:noFill/>
        </p:spPr>
        <p:txBody>
          <a:bodyPr wrap="square" lIns="90000" tIns="90000" rIns="90000" bIns="90000" numCol="1" rtlCol="0">
            <a:spAutoFit/>
          </a:bodyPr>
          <a:lstStyle/>
          <a:p>
            <a:r>
              <a:rPr lang="ru-RU" sz="2000" b="1" dirty="0">
                <a:solidFill>
                  <a:srgbClr val="CC0000"/>
                </a:solidFill>
                <a:latin typeface="Arial Narrow" panose="020B0606020202030204" pitchFamily="34" charset="0"/>
              </a:rPr>
              <a:t>35</a:t>
            </a:r>
            <a:br>
              <a:rPr lang="en-US" sz="2000" b="1" dirty="0">
                <a:solidFill>
                  <a:srgbClr val="243064"/>
                </a:solidFill>
                <a:latin typeface="Arial Narrow" panose="020B0606020202030204" pitchFamily="34" charset="0"/>
              </a:rPr>
            </a:br>
            <a:r>
              <a:rPr lang="ru-RU" sz="2000" b="1" dirty="0">
                <a:solidFill>
                  <a:srgbClr val="243064"/>
                </a:solidFill>
                <a:latin typeface="Arial Narrow" panose="020B0606020202030204" pitchFamily="34" charset="0"/>
              </a:rPr>
              <a:t>студентов по всем формам обучения</a:t>
            </a:r>
            <a:endParaRPr lang="en-US" sz="2000" b="1" dirty="0">
              <a:solidFill>
                <a:srgbClr val="243064"/>
              </a:solidFill>
              <a:latin typeface="Arial Narrow" panose="020B0606020202030204" pitchFamily="34" charset="0"/>
            </a:endParaRPr>
          </a:p>
          <a:p>
            <a:r>
              <a:rPr lang="ru-RU" sz="2000" b="1" dirty="0">
                <a:solidFill>
                  <a:srgbClr val="CC0000"/>
                </a:solidFill>
                <a:latin typeface="Arial Narrow" panose="020B0606020202030204" pitchFamily="34" charset="0"/>
              </a:rPr>
              <a:t>25</a:t>
            </a:r>
            <a:br>
              <a:rPr lang="en-US" sz="2000" b="1" dirty="0">
                <a:solidFill>
                  <a:srgbClr val="243064"/>
                </a:solidFill>
                <a:latin typeface="Arial Narrow" panose="020B0606020202030204" pitchFamily="34" charset="0"/>
              </a:rPr>
            </a:br>
            <a:r>
              <a:rPr lang="ru-RU" sz="2000" b="1" dirty="0">
                <a:solidFill>
                  <a:srgbClr val="243064"/>
                </a:solidFill>
                <a:latin typeface="Arial Narrow" panose="020B0606020202030204" pitchFamily="34" charset="0"/>
              </a:rPr>
              <a:t>преподавателей и исследователей</a:t>
            </a:r>
          </a:p>
        </p:txBody>
      </p:sp>
      <p:sp>
        <p:nvSpPr>
          <p:cNvPr id="19" name="TextBox 18">
            <a:extLst>
              <a:ext uri="{FF2B5EF4-FFF2-40B4-BE49-F238E27FC236}">
                <a16:creationId xmlns:a16="http://schemas.microsoft.com/office/drawing/2014/main" id="{522D7A69-D0C3-485D-A727-B9507891F3A1}"/>
              </a:ext>
            </a:extLst>
          </p:cNvPr>
          <p:cNvSpPr txBox="1"/>
          <p:nvPr/>
        </p:nvSpPr>
        <p:spPr>
          <a:xfrm>
            <a:off x="6307858" y="6230549"/>
            <a:ext cx="4267201" cy="320257"/>
          </a:xfrm>
          <a:prstGeom prst="rect">
            <a:avLst/>
          </a:prstGeom>
          <a:noFill/>
        </p:spPr>
        <p:txBody>
          <a:bodyPr wrap="square" lIns="90000" tIns="90000" rIns="90000" bIns="90000" rtlCol="0">
            <a:spAutoFit/>
          </a:bodyPr>
          <a:lstStyle/>
          <a:p>
            <a:endParaRPr lang="ru-RU" sz="900" dirty="0">
              <a:solidFill>
                <a:srgbClr val="243064"/>
              </a:solidFill>
              <a:latin typeface="Arial Narrow" panose="020B0606020202030204" pitchFamily="34" charset="0"/>
            </a:endParaRPr>
          </a:p>
        </p:txBody>
      </p:sp>
      <p:cxnSp>
        <p:nvCxnSpPr>
          <p:cNvPr id="20" name="Прямая соединительная линия 19">
            <a:extLst>
              <a:ext uri="{FF2B5EF4-FFF2-40B4-BE49-F238E27FC236}">
                <a16:creationId xmlns:a16="http://schemas.microsoft.com/office/drawing/2014/main" id="{4E018682-18D9-46F3-8BD6-48A0CB541C7D}"/>
              </a:ext>
            </a:extLst>
          </p:cNvPr>
          <p:cNvCxnSpPr>
            <a:cxnSpLocks/>
          </p:cNvCxnSpPr>
          <p:nvPr/>
        </p:nvCxnSpPr>
        <p:spPr>
          <a:xfrm>
            <a:off x="3243471" y="2246406"/>
            <a:ext cx="3990109" cy="0"/>
          </a:xfrm>
          <a:prstGeom prst="line">
            <a:avLst/>
          </a:prstGeom>
          <a:ln w="22225" cap="rnd">
            <a:solidFill>
              <a:srgbClr val="243064"/>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B678CAC6-1AE6-488E-A8FF-7485B9BDC4F5}"/>
              </a:ext>
            </a:extLst>
          </p:cNvPr>
          <p:cNvCxnSpPr>
            <a:cxnSpLocks/>
          </p:cNvCxnSpPr>
          <p:nvPr/>
        </p:nvCxnSpPr>
        <p:spPr>
          <a:xfrm>
            <a:off x="258616" y="2301200"/>
            <a:ext cx="3592946"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9B04902-046A-460A-9EE1-5B4ED2EAEF26}"/>
              </a:ext>
            </a:extLst>
          </p:cNvPr>
          <p:cNvSpPr txBox="1"/>
          <p:nvPr/>
        </p:nvSpPr>
        <p:spPr>
          <a:xfrm>
            <a:off x="3309550" y="4026623"/>
            <a:ext cx="8165510" cy="162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2800">
                <a:solidFill>
                  <a:srgbClr val="253957"/>
                </a:solidFill>
                <a:latin typeface="+mn-lt"/>
                <a:ea typeface="+mn-ea"/>
                <a:cs typeface="+mn-cs"/>
                <a:sym typeface="Arial Narrow"/>
              </a:defRPr>
            </a:pPr>
            <a:r>
              <a:rPr lang="ru-RU" sz="2000" b="1" dirty="0">
                <a:solidFill>
                  <a:srgbClr val="243064"/>
                </a:solidFill>
                <a:latin typeface="Arial Narrow" panose="020B0606020202030204" pitchFamily="34" charset="0"/>
              </a:rPr>
              <a:t>Миссия программы </a:t>
            </a:r>
            <a:r>
              <a:rPr lang="ru-RU" sz="2000" dirty="0">
                <a:solidFill>
                  <a:srgbClr val="243064"/>
                </a:solidFill>
                <a:latin typeface="Arial Narrow" panose="020B0606020202030204" pitchFamily="34" charset="0"/>
              </a:rPr>
              <a:t>– подготовка специалистов, владеющих:</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dirty="0">
                <a:solidFill>
                  <a:srgbClr val="243064"/>
                </a:solidFill>
                <a:latin typeface="Arial Narrow" panose="020B0606020202030204" pitchFamily="34" charset="0"/>
                <a:sym typeface="Arial Narrow"/>
              </a:rPr>
              <a:t>Системными знаниями о глобальных изменениях природы и социума</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b="1" dirty="0">
                <a:solidFill>
                  <a:srgbClr val="243064"/>
                </a:solidFill>
                <a:latin typeface="Arial Narrow" panose="020B0606020202030204" pitchFamily="34" charset="0"/>
              </a:rPr>
              <a:t>Методами</a:t>
            </a:r>
            <a:r>
              <a:rPr lang="ru-RU" sz="2000" dirty="0">
                <a:solidFill>
                  <a:srgbClr val="243064"/>
                </a:solidFill>
                <a:latin typeface="Arial Narrow" panose="020B0606020202030204" pitchFamily="34" charset="0"/>
              </a:rPr>
              <a:t> фундаментальных географических исследований</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dirty="0">
                <a:solidFill>
                  <a:srgbClr val="243064"/>
                </a:solidFill>
                <a:latin typeface="Arial Narrow" panose="020B0606020202030204" pitchFamily="34" charset="0"/>
              </a:rPr>
              <a:t>Инструментами для принятия пространственных решений</a:t>
            </a:r>
            <a:endParaRPr lang="ru-RU" sz="2000" b="1" cap="all" dirty="0">
              <a:solidFill>
                <a:srgbClr val="243064"/>
              </a:solidFill>
              <a:latin typeface="Arial Narrow" panose="020B0606020202030204" pitchFamily="34" charset="0"/>
              <a:sym typeface="Arial Narrow"/>
            </a:endParaRPr>
          </a:p>
          <a:p>
            <a:pPr marL="285750" indent="-285750">
              <a:buFont typeface="Arial" panose="020B0604020202020204" pitchFamily="34" charset="0"/>
              <a:buChar char="•"/>
              <a:defRPr sz="2800">
                <a:solidFill>
                  <a:srgbClr val="253957"/>
                </a:solidFill>
                <a:latin typeface="+mn-lt"/>
                <a:ea typeface="+mn-ea"/>
                <a:cs typeface="+mn-cs"/>
                <a:sym typeface="Arial Narrow"/>
              </a:defRPr>
            </a:pPr>
            <a:endParaRPr lang="ru-RU" sz="2000" dirty="0">
              <a:solidFill>
                <a:srgbClr val="243064"/>
              </a:solidFill>
              <a:latin typeface="Arial Narrow" panose="020B0606020202030204" pitchFamily="34" charset="0"/>
            </a:endParaRPr>
          </a:p>
        </p:txBody>
      </p:sp>
      <p:sp>
        <p:nvSpPr>
          <p:cNvPr id="17" name="TextBox 16">
            <a:extLst>
              <a:ext uri="{FF2B5EF4-FFF2-40B4-BE49-F238E27FC236}">
                <a16:creationId xmlns:a16="http://schemas.microsoft.com/office/drawing/2014/main" id="{0EFCB0EC-CFDE-43E0-8AC0-F3FD3A6AB75B}"/>
              </a:ext>
            </a:extLst>
          </p:cNvPr>
          <p:cNvSpPr txBox="1"/>
          <p:nvPr/>
        </p:nvSpPr>
        <p:spPr>
          <a:xfrm>
            <a:off x="3265498" y="5534561"/>
            <a:ext cx="820956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2800">
                <a:solidFill>
                  <a:srgbClr val="253957"/>
                </a:solidFill>
                <a:latin typeface="+mn-lt"/>
                <a:ea typeface="+mn-ea"/>
                <a:cs typeface="+mn-cs"/>
                <a:sym typeface="Arial Narrow"/>
              </a:defRPr>
            </a:pPr>
            <a:r>
              <a:rPr lang="ru-RU" sz="2000" b="1" cap="all" dirty="0">
                <a:solidFill>
                  <a:srgbClr val="243064"/>
                </a:solidFill>
                <a:latin typeface="Arial Narrow" panose="020B0606020202030204" pitchFamily="34" charset="0"/>
                <a:sym typeface="Arial Narrow"/>
              </a:rPr>
              <a:t>Географическое образование нового поколения</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dirty="0">
                <a:solidFill>
                  <a:srgbClr val="243064"/>
                </a:solidFill>
                <a:latin typeface="Arial Narrow" panose="020B0606020202030204" pitchFamily="34" charset="0"/>
                <a:sym typeface="Arial Narrow"/>
              </a:rPr>
              <a:t>Новая структура программы</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dirty="0">
                <a:solidFill>
                  <a:srgbClr val="243064"/>
                </a:solidFill>
                <a:latin typeface="Arial Narrow" panose="020B0606020202030204" pitchFamily="34" charset="0"/>
                <a:sym typeface="Arial Narrow"/>
              </a:rPr>
              <a:t>Новое содержание образования</a:t>
            </a:r>
          </a:p>
          <a:p>
            <a:pPr marL="285750" indent="-285750">
              <a:buFont typeface="Arial" panose="020B0604020202020204" pitchFamily="34" charset="0"/>
              <a:buChar char="•"/>
              <a:defRPr sz="2800">
                <a:solidFill>
                  <a:srgbClr val="253957"/>
                </a:solidFill>
                <a:latin typeface="+mn-lt"/>
                <a:ea typeface="+mn-ea"/>
                <a:cs typeface="+mn-cs"/>
                <a:sym typeface="Arial Narrow"/>
              </a:defRPr>
            </a:pPr>
            <a:r>
              <a:rPr lang="ru-RU" sz="2000" dirty="0">
                <a:solidFill>
                  <a:srgbClr val="243064"/>
                </a:solidFill>
                <a:latin typeface="Arial Narrow" panose="020B0606020202030204" pitchFamily="34" charset="0"/>
                <a:sym typeface="Arial Narrow"/>
              </a:rPr>
              <a:t>Новые методические подходы</a:t>
            </a:r>
            <a:endParaRPr lang="ru-RU" sz="2000" b="1" cap="all" dirty="0">
              <a:solidFill>
                <a:srgbClr val="243064"/>
              </a:solidFill>
              <a:latin typeface="Arial Narrow" panose="020B0606020202030204" pitchFamily="34" charset="0"/>
              <a:sym typeface="Arial Narrow"/>
            </a:endParaRPr>
          </a:p>
        </p:txBody>
      </p:sp>
    </p:spTree>
    <p:extLst>
      <p:ext uri="{BB962C8B-B14F-4D97-AF65-F5344CB8AC3E}">
        <p14:creationId xmlns:p14="http://schemas.microsoft.com/office/powerpoint/2010/main" val="327517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A7052E80-79B3-428F-A45E-C771AF53679D}"/>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D62261C2-445F-40F3-9DA0-2CD6F3A16ADF}"/>
              </a:ext>
            </a:extLst>
          </p:cNvPr>
          <p:cNvSpPr txBox="1"/>
          <p:nvPr/>
        </p:nvSpPr>
        <p:spPr>
          <a:xfrm>
            <a:off x="58226" y="550436"/>
            <a:ext cx="1996863" cy="1200329"/>
          </a:xfrm>
          <a:prstGeom prst="rect">
            <a:avLst/>
          </a:prstGeom>
          <a:noFill/>
        </p:spPr>
        <p:txBody>
          <a:bodyPr wrap="square"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DINPro-Bold" panose="02000503030000020004" pitchFamily="50" charset="0"/>
                <a:ea typeface="+mn-ea"/>
                <a:cs typeface="+mn-cs"/>
              </a:rPr>
              <a:t>ДЕНЬ ОТКРЫТЫХ ДВЕРЕЙ</a:t>
            </a:r>
          </a:p>
        </p:txBody>
      </p:sp>
      <p:sp>
        <p:nvSpPr>
          <p:cNvPr id="13" name="TextBox 12">
            <a:extLst>
              <a:ext uri="{FF2B5EF4-FFF2-40B4-BE49-F238E27FC236}">
                <a16:creationId xmlns:a16="http://schemas.microsoft.com/office/drawing/2014/main" id="{9A79D74A-2A1C-4BFA-8B9D-AB748F319B21}"/>
              </a:ext>
            </a:extLst>
          </p:cNvPr>
          <p:cNvSpPr txBox="1"/>
          <p:nvPr/>
        </p:nvSpPr>
        <p:spPr>
          <a:xfrm>
            <a:off x="-1" y="2712708"/>
            <a:ext cx="2693505"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DINPro-Regular" panose="02000503030000020004" pitchFamily="50" charset="0"/>
                <a:ea typeface="+mn-ea"/>
                <a:cs typeface="+mn-cs"/>
              </a:rPr>
              <a:t>Факультет географии и геоинформационных технологий</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white"/>
              </a:solidFill>
              <a:effectLst/>
              <a:uLnTx/>
              <a:uFillTx/>
              <a:latin typeface="DINPro-Regular" panose="02000503030000020004" pitchFamily="5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2000" dirty="0">
                <a:solidFill>
                  <a:prstClr val="white"/>
                </a:solidFill>
                <a:latin typeface="DINPro-Regular" panose="02000503030000020004" pitchFamily="50" charset="0"/>
              </a:rPr>
              <a:t>17 апреля 2021 г., 14.00, </a:t>
            </a:r>
            <a:r>
              <a:rPr kumimoji="0" lang="ru-RU" sz="2000" b="0" i="0" u="none" strike="noStrike" kern="1200" cap="none" spc="0" normalizeH="0" baseline="0" noProof="0" dirty="0">
                <a:ln>
                  <a:noFill/>
                </a:ln>
                <a:solidFill>
                  <a:prstClr val="white"/>
                </a:solidFill>
                <a:effectLst/>
                <a:uLnTx/>
                <a:uFillTx/>
                <a:latin typeface="DINPro-Regular" panose="02000503030000020004" pitchFamily="50" charset="0"/>
                <a:ea typeface="+mn-ea"/>
                <a:cs typeface="+mn-cs"/>
              </a:rPr>
              <a:t>Онлайн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DINPro-Regular" panose="02000503030000020004" pitchFamily="50" charset="0"/>
                <a:ea typeface="+mn-ea"/>
                <a:cs typeface="+mn-cs"/>
              </a:rPr>
              <a:t>Анонс на стра</a:t>
            </a:r>
            <a:r>
              <a:rPr lang="ru-RU" sz="2000" dirty="0" err="1">
                <a:solidFill>
                  <a:prstClr val="white"/>
                </a:solidFill>
                <a:latin typeface="DINPro-Regular" panose="02000503030000020004" pitchFamily="50" charset="0"/>
              </a:rPr>
              <a:t>нице</a:t>
            </a:r>
            <a:r>
              <a:rPr lang="ru-RU" sz="2000" dirty="0">
                <a:solidFill>
                  <a:prstClr val="white"/>
                </a:solidFill>
                <a:latin typeface="DINPro-Regular" panose="02000503030000020004" pitchFamily="50" charset="0"/>
              </a:rPr>
              <a:t> факультета</a:t>
            </a:r>
            <a:endParaRPr kumimoji="0" lang="ru-RU" sz="2000" b="0" i="0" u="none" strike="noStrike" kern="1200" cap="none" spc="0" normalizeH="0" baseline="0" noProof="0" dirty="0">
              <a:ln>
                <a:noFill/>
              </a:ln>
              <a:solidFill>
                <a:prstClr val="white"/>
              </a:solidFill>
              <a:effectLst/>
              <a:uLnTx/>
              <a:uFillTx/>
              <a:latin typeface="DINPro-Regular" panose="02000503030000020004" pitchFamily="50" charset="0"/>
              <a:ea typeface="+mn-ea"/>
              <a:cs typeface="+mn-cs"/>
            </a:endParaRPr>
          </a:p>
        </p:txBody>
      </p:sp>
      <p:pic>
        <p:nvPicPr>
          <p:cNvPr id="14" name="Рисунок 13">
            <a:extLst>
              <a:ext uri="{FF2B5EF4-FFF2-40B4-BE49-F238E27FC236}">
                <a16:creationId xmlns:a16="http://schemas.microsoft.com/office/drawing/2014/main" id="{95816856-B4BA-4258-A684-C447870C5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380" y="6102628"/>
            <a:ext cx="410400" cy="410400"/>
          </a:xfrm>
          <a:prstGeom prst="rect">
            <a:avLst/>
          </a:prstGeom>
        </p:spPr>
      </p:pic>
      <p:cxnSp>
        <p:nvCxnSpPr>
          <p:cNvPr id="20" name="Прямая соединительная линия 19">
            <a:extLst>
              <a:ext uri="{FF2B5EF4-FFF2-40B4-BE49-F238E27FC236}">
                <a16:creationId xmlns:a16="http://schemas.microsoft.com/office/drawing/2014/main" id="{4E018682-18D9-46F3-8BD6-48A0CB541C7D}"/>
              </a:ext>
            </a:extLst>
          </p:cNvPr>
          <p:cNvCxnSpPr>
            <a:cxnSpLocks/>
          </p:cNvCxnSpPr>
          <p:nvPr/>
        </p:nvCxnSpPr>
        <p:spPr>
          <a:xfrm>
            <a:off x="3283227" y="2181931"/>
            <a:ext cx="3990109" cy="0"/>
          </a:xfrm>
          <a:prstGeom prst="line">
            <a:avLst/>
          </a:prstGeom>
          <a:ln w="22225" cap="rnd">
            <a:solidFill>
              <a:srgbClr val="243064"/>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B678CAC6-1AE6-488E-A8FF-7485B9BDC4F5}"/>
              </a:ext>
            </a:extLst>
          </p:cNvPr>
          <p:cNvCxnSpPr>
            <a:cxnSpLocks/>
          </p:cNvCxnSpPr>
          <p:nvPr/>
        </p:nvCxnSpPr>
        <p:spPr>
          <a:xfrm>
            <a:off x="258616" y="2301200"/>
            <a:ext cx="3592946"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5" name="Прямоугольник 14">
            <a:extLst>
              <a:ext uri="{FF2B5EF4-FFF2-40B4-BE49-F238E27FC236}">
                <a16:creationId xmlns:a16="http://schemas.microsoft.com/office/drawing/2014/main" id="{D53E7DD7-CD5F-4054-8CAC-05F14E207112}"/>
              </a:ext>
            </a:extLst>
          </p:cNvPr>
          <p:cNvSpPr/>
          <p:nvPr/>
        </p:nvSpPr>
        <p:spPr>
          <a:xfrm>
            <a:off x="4483471" y="5073980"/>
            <a:ext cx="4574229" cy="954107"/>
          </a:xfrm>
          <a:prstGeom prst="rect">
            <a:avLst/>
          </a:prstGeom>
        </p:spPr>
        <p:txBody>
          <a:bodyPr wrap="square">
            <a:spAutoFit/>
          </a:bodyPr>
          <a:lstStyle/>
          <a:p>
            <a:r>
              <a:rPr lang="ru-RU" sz="2800" b="1" dirty="0"/>
              <a:t>У вас есть вопросы?</a:t>
            </a:r>
          </a:p>
          <a:p>
            <a:pPr algn="r"/>
            <a:r>
              <a:rPr lang="ru-RU" sz="2800" b="1" dirty="0"/>
              <a:t>Пишите нам на </a:t>
            </a:r>
            <a:r>
              <a:rPr lang="en-US" sz="2800" b="1" dirty="0"/>
              <a:t>geo@hse.ru</a:t>
            </a:r>
            <a:endParaRPr lang="ru-RU" sz="2800" b="1" dirty="0"/>
          </a:p>
        </p:txBody>
      </p:sp>
      <p:sp>
        <p:nvSpPr>
          <p:cNvPr id="16" name="Прямоугольник 15">
            <a:extLst>
              <a:ext uri="{FF2B5EF4-FFF2-40B4-BE49-F238E27FC236}">
                <a16:creationId xmlns:a16="http://schemas.microsoft.com/office/drawing/2014/main" id="{507BFD8F-B454-44CF-B366-DA898F15AAD8}"/>
              </a:ext>
            </a:extLst>
          </p:cNvPr>
          <p:cNvSpPr/>
          <p:nvPr/>
        </p:nvSpPr>
        <p:spPr>
          <a:xfrm>
            <a:off x="3173180" y="1225008"/>
            <a:ext cx="3514937" cy="923330"/>
          </a:xfrm>
          <a:prstGeom prst="rect">
            <a:avLst/>
          </a:prstGeom>
        </p:spPr>
        <p:txBody>
          <a:bodyPr wrap="none">
            <a:spAutoFit/>
          </a:bodyPr>
          <a:lstStyle/>
          <a:p>
            <a:r>
              <a:rPr lang="ru-RU" b="1" dirty="0">
                <a:hlinkClick r:id="rId4">
                  <a:extLst>
                    <a:ext uri="{A12FA001-AC4F-418D-AE19-62706E023703}">
                      <ahyp:hlinkClr xmlns:ahyp="http://schemas.microsoft.com/office/drawing/2018/hyperlinkcolor" val="tx"/>
                    </a:ext>
                  </a:extLst>
                </a:hlinkClick>
              </a:rPr>
              <a:t>Наша страница:</a:t>
            </a:r>
          </a:p>
          <a:p>
            <a:r>
              <a:rPr lang="ru-RU" dirty="0">
                <a:hlinkClick r:id="rId4"/>
              </a:rPr>
              <a:t>https://geography.hse.ru/</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hlinkClick r:id="rId5"/>
              </a:rPr>
              <a:t>https://www.hse.ru/ba/geography/</a:t>
            </a:r>
            <a:endParaRPr lang="ru-RU" dirty="0"/>
          </a:p>
        </p:txBody>
      </p:sp>
      <p:sp>
        <p:nvSpPr>
          <p:cNvPr id="17" name="Прямоугольник 16">
            <a:extLst>
              <a:ext uri="{FF2B5EF4-FFF2-40B4-BE49-F238E27FC236}">
                <a16:creationId xmlns:a16="http://schemas.microsoft.com/office/drawing/2014/main" id="{812D2E9B-8BB6-47F2-B3C9-369175B9E1D6}"/>
              </a:ext>
            </a:extLst>
          </p:cNvPr>
          <p:cNvSpPr/>
          <p:nvPr/>
        </p:nvSpPr>
        <p:spPr>
          <a:xfrm>
            <a:off x="3192380" y="2229861"/>
            <a:ext cx="2582182" cy="369332"/>
          </a:xfrm>
          <a:prstGeom prst="rect">
            <a:avLst/>
          </a:prstGeom>
        </p:spPr>
        <p:txBody>
          <a:bodyPr wrap="none">
            <a:spAutoFit/>
          </a:bodyPr>
          <a:lstStyle/>
          <a:p>
            <a:r>
              <a:rPr lang="ru-RU" b="1" u="sng" dirty="0"/>
              <a:t>Наши социальные сети:</a:t>
            </a:r>
          </a:p>
        </p:txBody>
      </p:sp>
      <p:pic>
        <p:nvPicPr>
          <p:cNvPr id="4" name="Рисунок 3">
            <a:extLst>
              <a:ext uri="{FF2B5EF4-FFF2-40B4-BE49-F238E27FC236}">
                <a16:creationId xmlns:a16="http://schemas.microsoft.com/office/drawing/2014/main" id="{37FDA3C9-81AF-2A4A-A424-0E5728921407}"/>
              </a:ext>
            </a:extLst>
          </p:cNvPr>
          <p:cNvPicPr>
            <a:picLocks noChangeAspect="1"/>
          </p:cNvPicPr>
          <p:nvPr/>
        </p:nvPicPr>
        <p:blipFill>
          <a:blip r:embed="rId6"/>
          <a:stretch>
            <a:fillRect/>
          </a:stretch>
        </p:blipFill>
        <p:spPr>
          <a:xfrm>
            <a:off x="3192380" y="2605134"/>
            <a:ext cx="2582182" cy="2246591"/>
          </a:xfrm>
          <a:prstGeom prst="rect">
            <a:avLst/>
          </a:prstGeom>
        </p:spPr>
      </p:pic>
    </p:spTree>
    <p:extLst>
      <p:ext uri="{BB962C8B-B14F-4D97-AF65-F5344CB8AC3E}">
        <p14:creationId xmlns:p14="http://schemas.microsoft.com/office/powerpoint/2010/main" val="208192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1111807"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3" name="Очень крутой заголовок…"/>
          <p:cNvSpPr txBox="1"/>
          <p:nvPr/>
        </p:nvSpPr>
        <p:spPr>
          <a:xfrm>
            <a:off x="1103600"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7" name="Заголовок 1">
            <a:extLst>
              <a:ext uri="{FF2B5EF4-FFF2-40B4-BE49-F238E27FC236}">
                <a16:creationId xmlns:a16="http://schemas.microsoft.com/office/drawing/2014/main" id="{AD5CB2DE-33C4-4BB8-A4BA-E634876C495A}"/>
              </a:ext>
            </a:extLst>
          </p:cNvPr>
          <p:cNvSpPr txBox="1">
            <a:spLocks/>
          </p:cNvSpPr>
          <p:nvPr/>
        </p:nvSpPr>
        <p:spPr>
          <a:xfrm>
            <a:off x="1265382" y="11894"/>
            <a:ext cx="8047953" cy="5130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ru-RU" sz="2200" b="1" dirty="0">
              <a:solidFill>
                <a:srgbClr val="2E83C3">
                  <a:lumMod val="75000"/>
                </a:srgbClr>
              </a:solidFill>
              <a:latin typeface="Arial Narrow" panose="020B0606020202030204" pitchFamily="34" charset="0"/>
            </a:endParaRPr>
          </a:p>
        </p:txBody>
      </p:sp>
      <p:sp>
        <p:nvSpPr>
          <p:cNvPr id="10" name="Rectangle 1">
            <a:extLst>
              <a:ext uri="{FF2B5EF4-FFF2-40B4-BE49-F238E27FC236}">
                <a16:creationId xmlns:a16="http://schemas.microsoft.com/office/drawing/2014/main" id="{400EEDAF-E9BD-42A3-8525-2AC3EDE2A4ED}"/>
              </a:ext>
            </a:extLst>
          </p:cNvPr>
          <p:cNvSpPr/>
          <p:nvPr/>
        </p:nvSpPr>
        <p:spPr>
          <a:xfrm>
            <a:off x="775557" y="1683754"/>
            <a:ext cx="5142853" cy="707886"/>
          </a:xfrm>
          <a:prstGeom prst="rect">
            <a:avLst/>
          </a:prstGeom>
        </p:spPr>
        <p:txBody>
          <a:bodyPr wrap="square">
            <a:spAutoFit/>
          </a:bodyPr>
          <a:lstStyle/>
          <a:p>
            <a:pPr algn="ct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Глобальные изменения климата и окружающей среды</a:t>
            </a:r>
          </a:p>
        </p:txBody>
      </p:sp>
      <p:sp>
        <p:nvSpPr>
          <p:cNvPr id="11" name="Rectangle 1">
            <a:extLst>
              <a:ext uri="{FF2B5EF4-FFF2-40B4-BE49-F238E27FC236}">
                <a16:creationId xmlns:a16="http://schemas.microsoft.com/office/drawing/2014/main" id="{589892FA-DE28-4AEA-8180-5A9C1E3815C8}"/>
              </a:ext>
            </a:extLst>
          </p:cNvPr>
          <p:cNvSpPr/>
          <p:nvPr/>
        </p:nvSpPr>
        <p:spPr>
          <a:xfrm>
            <a:off x="6899279" y="2417871"/>
            <a:ext cx="3953326" cy="707886"/>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Общественная география </a:t>
            </a:r>
          </a:p>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и пространственные решения</a:t>
            </a:r>
          </a:p>
        </p:txBody>
      </p:sp>
      <p:sp>
        <p:nvSpPr>
          <p:cNvPr id="12" name="Rectangle 1">
            <a:extLst>
              <a:ext uri="{FF2B5EF4-FFF2-40B4-BE49-F238E27FC236}">
                <a16:creationId xmlns:a16="http://schemas.microsoft.com/office/drawing/2014/main" id="{F21DEC59-4CEA-4666-895B-EADEE4521ACF}"/>
              </a:ext>
            </a:extLst>
          </p:cNvPr>
          <p:cNvSpPr/>
          <p:nvPr/>
        </p:nvSpPr>
        <p:spPr>
          <a:xfrm>
            <a:off x="1143872" y="4866815"/>
            <a:ext cx="3017172" cy="707886"/>
          </a:xfrm>
          <a:prstGeom prst="rect">
            <a:avLst/>
          </a:prstGeom>
        </p:spPr>
        <p:txBody>
          <a:bodyPr wrap="none">
            <a:spAutoFit/>
          </a:bodyPr>
          <a:lstStyle/>
          <a:p>
            <a:pPr algn="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Не могу определиться,</a:t>
            </a:r>
          </a:p>
          <a:p>
            <a:pPr algn="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 все интересно</a:t>
            </a:r>
          </a:p>
        </p:txBody>
      </p:sp>
      <p:sp>
        <p:nvSpPr>
          <p:cNvPr id="13" name="Rectangle 1">
            <a:extLst>
              <a:ext uri="{FF2B5EF4-FFF2-40B4-BE49-F238E27FC236}">
                <a16:creationId xmlns:a16="http://schemas.microsoft.com/office/drawing/2014/main" id="{8E22E4FF-E95F-44C0-984D-22AB7217E829}"/>
              </a:ext>
            </a:extLst>
          </p:cNvPr>
          <p:cNvSpPr/>
          <p:nvPr/>
        </p:nvSpPr>
        <p:spPr>
          <a:xfrm>
            <a:off x="6842605" y="5174408"/>
            <a:ext cx="5218573" cy="400110"/>
          </a:xfrm>
          <a:prstGeom prst="rect">
            <a:avLst/>
          </a:prstGeom>
        </p:spPr>
        <p:txBody>
          <a:bodyPr wrap="square">
            <a:spAutoFit/>
          </a:bodyPr>
          <a:lstStyle/>
          <a:p>
            <a:pPr algn="l">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Ни на какое, не интересно</a:t>
            </a:r>
          </a:p>
        </p:txBody>
      </p:sp>
      <p:sp>
        <p:nvSpPr>
          <p:cNvPr id="14" name="Rectangle 1">
            <a:extLst>
              <a:ext uri="{FF2B5EF4-FFF2-40B4-BE49-F238E27FC236}">
                <a16:creationId xmlns:a16="http://schemas.microsoft.com/office/drawing/2014/main" id="{7A1D8410-3283-41C7-9DEE-0BFECF129E92}"/>
              </a:ext>
            </a:extLst>
          </p:cNvPr>
          <p:cNvSpPr/>
          <p:nvPr/>
        </p:nvSpPr>
        <p:spPr>
          <a:xfrm>
            <a:off x="6899279" y="3609133"/>
            <a:ext cx="4796506" cy="707886"/>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Геоинформационные технологии</a:t>
            </a:r>
          </a:p>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И пространственное моделирование</a:t>
            </a:r>
          </a:p>
        </p:txBody>
      </p:sp>
      <p:sp>
        <p:nvSpPr>
          <p:cNvPr id="18" name="Название подразделения, лаборатории, факультета и т.д.">
            <a:extLst>
              <a:ext uri="{FF2B5EF4-FFF2-40B4-BE49-F238E27FC236}">
                <a16:creationId xmlns:a16="http://schemas.microsoft.com/office/drawing/2014/main" id="{95B0B66C-A8A2-41F8-B24D-127E84C09AE3}"/>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9" name="Очень крутой заголовок…">
            <a:extLst>
              <a:ext uri="{FF2B5EF4-FFF2-40B4-BE49-F238E27FC236}">
                <a16:creationId xmlns:a16="http://schemas.microsoft.com/office/drawing/2014/main" id="{80C148C9-183E-4DE9-8C5C-8084FC802FB7}"/>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На какое направление вы ориентируетесь?</a:t>
            </a:r>
          </a:p>
        </p:txBody>
      </p:sp>
      <p:pic>
        <p:nvPicPr>
          <p:cNvPr id="20" name="Picture 4" descr="A picture containing drawing&#10;&#10;Description automatically generated">
            <a:extLst>
              <a:ext uri="{FF2B5EF4-FFF2-40B4-BE49-F238E27FC236}">
                <a16:creationId xmlns:a16="http://schemas.microsoft.com/office/drawing/2014/main" id="{E345803B-E866-45F2-95B4-5B8FFE75DB6D}"/>
              </a:ext>
            </a:extLst>
          </p:cNvPr>
          <p:cNvPicPr>
            <a:picLocks noChangeAspect="1"/>
          </p:cNvPicPr>
          <p:nvPr/>
        </p:nvPicPr>
        <p:blipFill>
          <a:blip r:embed="rId4"/>
          <a:stretch>
            <a:fillRect/>
          </a:stretch>
        </p:blipFill>
        <p:spPr>
          <a:xfrm>
            <a:off x="4180097" y="2306894"/>
            <a:ext cx="2662508" cy="3267624"/>
          </a:xfrm>
          <a:prstGeom prst="rect">
            <a:avLst/>
          </a:prstGeom>
          <a:solidFill>
            <a:srgbClr val="002060"/>
          </a:solidFill>
        </p:spPr>
      </p:pic>
    </p:spTree>
    <p:extLst>
      <p:ext uri="{BB962C8B-B14F-4D97-AF65-F5344CB8AC3E}">
        <p14:creationId xmlns:p14="http://schemas.microsoft.com/office/powerpoint/2010/main" val="20353207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3" name="Очень крутой заголовок…"/>
          <p:cNvSpPr txBox="1"/>
          <p:nvPr/>
        </p:nvSpPr>
        <p:spPr>
          <a:xfrm>
            <a:off x="592326" y="1088740"/>
            <a:ext cx="10647958" cy="1156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3500" b="1" cap="all" dirty="0">
              <a:solidFill>
                <a:srgbClr val="253957"/>
              </a:solidFill>
              <a:latin typeface="Arial Narrow" panose="020B0606020202030204" pitchFamily="34" charset="0"/>
            </a:endParaRP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032FF8C9-7235-4314-AD2B-E84A6990AC0A}"/>
              </a:ext>
            </a:extLst>
          </p:cNvPr>
          <p:cNvSpPr txBox="1"/>
          <p:nvPr/>
        </p:nvSpPr>
        <p:spPr>
          <a:xfrm>
            <a:off x="2520352" y="5740805"/>
            <a:ext cx="7146161" cy="35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2800">
                <a:solidFill>
                  <a:srgbClr val="253957"/>
                </a:solidFill>
                <a:latin typeface="+mn-lt"/>
                <a:ea typeface="+mn-ea"/>
                <a:cs typeface="+mn-cs"/>
                <a:sym typeface="Arial Narrow"/>
              </a:defRPr>
            </a:pPr>
            <a:r>
              <a:rPr lang="ru-RU" sz="2200" b="1" dirty="0">
                <a:solidFill>
                  <a:srgbClr val="253957"/>
                </a:solidFill>
                <a:latin typeface="Arial Narrow" panose="020B0606020202030204" pitchFamily="34" charset="0"/>
              </a:rPr>
              <a:t>Вы выбираете не только профессию, но и образ жизни</a:t>
            </a:r>
          </a:p>
        </p:txBody>
      </p:sp>
      <p:sp>
        <p:nvSpPr>
          <p:cNvPr id="10" name="Rectangle 1">
            <a:extLst>
              <a:ext uri="{FF2B5EF4-FFF2-40B4-BE49-F238E27FC236}">
                <a16:creationId xmlns:a16="http://schemas.microsoft.com/office/drawing/2014/main" id="{400EEDAF-E9BD-42A3-8525-2AC3EDE2A4ED}"/>
              </a:ext>
            </a:extLst>
          </p:cNvPr>
          <p:cNvSpPr/>
          <p:nvPr/>
        </p:nvSpPr>
        <p:spPr>
          <a:xfrm>
            <a:off x="2802397" y="2315571"/>
            <a:ext cx="1447832" cy="400110"/>
          </a:xfrm>
          <a:prstGeom prst="rect">
            <a:avLst/>
          </a:prstGeom>
        </p:spPr>
        <p:txBody>
          <a:bodyPr wrap="none">
            <a:spAutoFit/>
          </a:bodyPr>
          <a:lstStyle/>
          <a:p>
            <a:pPr algn="l">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«Экологи»</a:t>
            </a:r>
          </a:p>
        </p:txBody>
      </p:sp>
      <p:sp>
        <p:nvSpPr>
          <p:cNvPr id="11" name="Rectangle 1">
            <a:extLst>
              <a:ext uri="{FF2B5EF4-FFF2-40B4-BE49-F238E27FC236}">
                <a16:creationId xmlns:a16="http://schemas.microsoft.com/office/drawing/2014/main" id="{589892FA-DE28-4AEA-8180-5A9C1E3815C8}"/>
              </a:ext>
            </a:extLst>
          </p:cNvPr>
          <p:cNvSpPr/>
          <p:nvPr/>
        </p:nvSpPr>
        <p:spPr>
          <a:xfrm>
            <a:off x="5203021" y="1872618"/>
            <a:ext cx="2632452" cy="400110"/>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«Путешественники»</a:t>
            </a:r>
          </a:p>
        </p:txBody>
      </p:sp>
      <p:sp>
        <p:nvSpPr>
          <p:cNvPr id="12" name="Rectangle 1">
            <a:extLst>
              <a:ext uri="{FF2B5EF4-FFF2-40B4-BE49-F238E27FC236}">
                <a16:creationId xmlns:a16="http://schemas.microsoft.com/office/drawing/2014/main" id="{F21DEC59-4CEA-4666-895B-EADEE4521ACF}"/>
              </a:ext>
            </a:extLst>
          </p:cNvPr>
          <p:cNvSpPr/>
          <p:nvPr/>
        </p:nvSpPr>
        <p:spPr>
          <a:xfrm>
            <a:off x="1074760" y="3828133"/>
            <a:ext cx="3105337" cy="400110"/>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«айтишники-географы»</a:t>
            </a:r>
          </a:p>
        </p:txBody>
      </p:sp>
      <p:sp>
        <p:nvSpPr>
          <p:cNvPr id="13" name="Rectangle 1">
            <a:extLst>
              <a:ext uri="{FF2B5EF4-FFF2-40B4-BE49-F238E27FC236}">
                <a16:creationId xmlns:a16="http://schemas.microsoft.com/office/drawing/2014/main" id="{8E22E4FF-E95F-44C0-984D-22AB7217E829}"/>
              </a:ext>
            </a:extLst>
          </p:cNvPr>
          <p:cNvSpPr/>
          <p:nvPr/>
        </p:nvSpPr>
        <p:spPr>
          <a:xfrm>
            <a:off x="6839651" y="2511426"/>
            <a:ext cx="2592376" cy="400110"/>
          </a:xfrm>
          <a:prstGeom prst="rect">
            <a:avLst/>
          </a:prstGeom>
        </p:spPr>
        <p:txBody>
          <a:bodyPr wrap="none">
            <a:spAutoFit/>
          </a:bodyPr>
          <a:lstStyle/>
          <a:p>
            <a:pPr algn="l">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«миросистемщики»</a:t>
            </a:r>
          </a:p>
        </p:txBody>
      </p:sp>
      <p:sp>
        <p:nvSpPr>
          <p:cNvPr id="14" name="Rectangle 1">
            <a:extLst>
              <a:ext uri="{FF2B5EF4-FFF2-40B4-BE49-F238E27FC236}">
                <a16:creationId xmlns:a16="http://schemas.microsoft.com/office/drawing/2014/main" id="{7A1D8410-3283-41C7-9DEE-0BFECF129E92}"/>
              </a:ext>
            </a:extLst>
          </p:cNvPr>
          <p:cNvSpPr/>
          <p:nvPr/>
        </p:nvSpPr>
        <p:spPr>
          <a:xfrm>
            <a:off x="6855692" y="3514920"/>
            <a:ext cx="3728906" cy="400110"/>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«Потомственные географы»</a:t>
            </a:r>
          </a:p>
        </p:txBody>
      </p:sp>
      <p:sp>
        <p:nvSpPr>
          <p:cNvPr id="16" name="Rectangle 1">
            <a:extLst>
              <a:ext uri="{FF2B5EF4-FFF2-40B4-BE49-F238E27FC236}">
                <a16:creationId xmlns:a16="http://schemas.microsoft.com/office/drawing/2014/main" id="{D5028E97-7C4D-4E18-A0FA-69214F50EB96}"/>
              </a:ext>
            </a:extLst>
          </p:cNvPr>
          <p:cNvSpPr/>
          <p:nvPr/>
        </p:nvSpPr>
        <p:spPr>
          <a:xfrm>
            <a:off x="6934439" y="4778174"/>
            <a:ext cx="1093569" cy="400110"/>
          </a:xfrm>
          <a:prstGeom prst="rect">
            <a:avLst/>
          </a:prstGeom>
        </p:spPr>
        <p:txBody>
          <a:bodyPr wrap="non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Иное?...</a:t>
            </a:r>
          </a:p>
        </p:txBody>
      </p:sp>
      <p:sp>
        <p:nvSpPr>
          <p:cNvPr id="18" name="Название подразделения, лаборатории, факультета и т.д.">
            <a:extLst>
              <a:ext uri="{FF2B5EF4-FFF2-40B4-BE49-F238E27FC236}">
                <a16:creationId xmlns:a16="http://schemas.microsoft.com/office/drawing/2014/main" id="{ADFD0EE0-BD9F-4565-9A40-CFCAA98E4A33}"/>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9" name="Очень крутой заголовок…">
            <a:extLst>
              <a:ext uri="{FF2B5EF4-FFF2-40B4-BE49-F238E27FC236}">
                <a16:creationId xmlns:a16="http://schemas.microsoft.com/office/drawing/2014/main" id="{199999E9-04A9-4EDD-ADEB-CFF72C89DFC7}"/>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кто вы? Наше видение абитуриентов</a:t>
            </a:r>
          </a:p>
        </p:txBody>
      </p:sp>
      <p:pic>
        <p:nvPicPr>
          <p:cNvPr id="17" name="Picture 4" descr="A picture containing drawing&#10;&#10;Description automatically generated">
            <a:extLst>
              <a:ext uri="{FF2B5EF4-FFF2-40B4-BE49-F238E27FC236}">
                <a16:creationId xmlns:a16="http://schemas.microsoft.com/office/drawing/2014/main" id="{DEB8C12C-24AC-4CF3-A03D-911FE735A901}"/>
              </a:ext>
            </a:extLst>
          </p:cNvPr>
          <p:cNvPicPr>
            <a:picLocks noChangeAspect="1"/>
          </p:cNvPicPr>
          <p:nvPr/>
        </p:nvPicPr>
        <p:blipFill>
          <a:blip r:embed="rId4"/>
          <a:stretch>
            <a:fillRect/>
          </a:stretch>
        </p:blipFill>
        <p:spPr>
          <a:xfrm>
            <a:off x="4180097" y="2306894"/>
            <a:ext cx="2662508" cy="3267624"/>
          </a:xfrm>
          <a:prstGeom prst="rect">
            <a:avLst/>
          </a:prstGeom>
          <a:solidFill>
            <a:srgbClr val="002060"/>
          </a:solidFill>
        </p:spPr>
      </p:pic>
    </p:spTree>
    <p:extLst>
      <p:ext uri="{BB962C8B-B14F-4D97-AF65-F5344CB8AC3E}">
        <p14:creationId xmlns:p14="http://schemas.microsoft.com/office/powerpoint/2010/main" val="15455860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Учебный план</a:t>
            </a:r>
            <a:endParaRPr sz="2400" b="1" cap="all" dirty="0">
              <a:solidFill>
                <a:srgbClr val="253957"/>
              </a:solidFill>
              <a:sym typeface="Arial Narrow"/>
            </a:endParaRPr>
          </a:p>
        </p:txBody>
      </p:sp>
    </p:spTree>
    <p:extLst>
      <p:ext uri="{BB962C8B-B14F-4D97-AF65-F5344CB8AC3E}">
        <p14:creationId xmlns:p14="http://schemas.microsoft.com/office/powerpoint/2010/main" val="15418820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Линия">
            <a:extLst>
              <a:ext uri="{FF2B5EF4-FFF2-40B4-BE49-F238E27FC236}">
                <a16:creationId xmlns:a16="http://schemas.microsoft.com/office/drawing/2014/main" id="{A0A57945-E0CC-4781-86F8-88C97A419901}"/>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pic>
        <p:nvPicPr>
          <p:cNvPr id="19" name="Изображение" descr="Изображение">
            <a:extLst>
              <a:ext uri="{FF2B5EF4-FFF2-40B4-BE49-F238E27FC236}">
                <a16:creationId xmlns:a16="http://schemas.microsoft.com/office/drawing/2014/main" id="{225EC3F5-E1CB-4B37-8FFA-CEB2D93F2ED5}"/>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20" name="Очень крутой заголовок…">
            <a:extLst>
              <a:ext uri="{FF2B5EF4-FFF2-40B4-BE49-F238E27FC236}">
                <a16:creationId xmlns:a16="http://schemas.microsoft.com/office/drawing/2014/main" id="{EECD5196-C29B-4042-93EB-4F6311E4B0C1}"/>
              </a:ext>
            </a:extLst>
          </p:cNvPr>
          <p:cNvSpPr txBox="1"/>
          <p:nvPr/>
        </p:nvSpPr>
        <p:spPr>
          <a:xfrm>
            <a:off x="1269148" y="314574"/>
            <a:ext cx="9415956" cy="57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600" b="1" cap="all" dirty="0">
                <a:solidFill>
                  <a:srgbClr val="253957"/>
                </a:solidFill>
                <a:sym typeface="Arial Narrow"/>
              </a:rPr>
              <a:t>УЧЕБНЫЙ ПЛАН: </a:t>
            </a:r>
            <a:r>
              <a:rPr lang="ru-RU" sz="2600" b="1" cap="all" dirty="0">
                <a:solidFill>
                  <a:srgbClr val="253957"/>
                </a:solidFill>
              </a:rPr>
              <a:t>Базовая часть</a:t>
            </a:r>
            <a:endParaRPr sz="2600" b="1" cap="all" dirty="0">
              <a:solidFill>
                <a:srgbClr val="253957"/>
              </a:solidFill>
            </a:endParaRPr>
          </a:p>
        </p:txBody>
      </p:sp>
      <p:graphicFrame>
        <p:nvGraphicFramePr>
          <p:cNvPr id="3" name="Таблица 2">
            <a:extLst>
              <a:ext uri="{FF2B5EF4-FFF2-40B4-BE49-F238E27FC236}">
                <a16:creationId xmlns:a16="http://schemas.microsoft.com/office/drawing/2014/main" id="{95C30EC9-399E-48AE-876A-13DB5530D2B4}"/>
              </a:ext>
            </a:extLst>
          </p:cNvPr>
          <p:cNvGraphicFramePr>
            <a:graphicFrameLocks noGrp="1"/>
          </p:cNvGraphicFramePr>
          <p:nvPr/>
        </p:nvGraphicFramePr>
        <p:xfrm>
          <a:off x="363920" y="1187668"/>
          <a:ext cx="11506577" cy="4970269"/>
        </p:xfrm>
        <a:graphic>
          <a:graphicData uri="http://schemas.openxmlformats.org/drawingml/2006/table">
            <a:tbl>
              <a:tblPr>
                <a:tableStyleId>{125E5076-3810-47DD-B79F-674D7AD40C01}</a:tableStyleId>
              </a:tblPr>
              <a:tblGrid>
                <a:gridCol w="2238289">
                  <a:extLst>
                    <a:ext uri="{9D8B030D-6E8A-4147-A177-3AD203B41FA5}">
                      <a16:colId xmlns:a16="http://schemas.microsoft.com/office/drawing/2014/main" val="4294734703"/>
                    </a:ext>
                  </a:extLst>
                </a:gridCol>
                <a:gridCol w="3156846">
                  <a:extLst>
                    <a:ext uri="{9D8B030D-6E8A-4147-A177-3AD203B41FA5}">
                      <a16:colId xmlns:a16="http://schemas.microsoft.com/office/drawing/2014/main" val="236210411"/>
                    </a:ext>
                  </a:extLst>
                </a:gridCol>
                <a:gridCol w="3081359">
                  <a:extLst>
                    <a:ext uri="{9D8B030D-6E8A-4147-A177-3AD203B41FA5}">
                      <a16:colId xmlns:a16="http://schemas.microsoft.com/office/drawing/2014/main" val="1406648521"/>
                    </a:ext>
                  </a:extLst>
                </a:gridCol>
                <a:gridCol w="2948287">
                  <a:extLst>
                    <a:ext uri="{9D8B030D-6E8A-4147-A177-3AD203B41FA5}">
                      <a16:colId xmlns:a16="http://schemas.microsoft.com/office/drawing/2014/main" val="1320560861"/>
                    </a:ext>
                  </a:extLst>
                </a:gridCol>
                <a:gridCol w="81796">
                  <a:extLst>
                    <a:ext uri="{9D8B030D-6E8A-4147-A177-3AD203B41FA5}">
                      <a16:colId xmlns:a16="http://schemas.microsoft.com/office/drawing/2014/main" val="1084664669"/>
                    </a:ext>
                  </a:extLst>
                </a:gridCol>
              </a:tblGrid>
              <a:tr h="231879">
                <a:tc>
                  <a:txBody>
                    <a:bodyPr/>
                    <a:lstStyle/>
                    <a:p>
                      <a:pPr algn="ctr" fontAlgn="b"/>
                      <a:r>
                        <a:rPr lang="ru-RU" sz="1600" b="1" i="0" u="none" strike="noStrike" cap="none" spc="0" baseline="0" dirty="0">
                          <a:ln>
                            <a:noFill/>
                          </a:ln>
                          <a:solidFill>
                            <a:schemeClr val="lt1"/>
                          </a:solidFill>
                          <a:effectLst/>
                          <a:uFillTx/>
                          <a:latin typeface="+mn-lt"/>
                          <a:ea typeface="+mn-ea"/>
                          <a:cs typeface="+mn-cs"/>
                          <a:sym typeface="Helvetica Light"/>
                        </a:rPr>
                        <a:t>Блок предметов</a:t>
                      </a:r>
                    </a:p>
                  </a:txBody>
                  <a:tcPr marL="0" marR="0" marT="0" marB="0" anchor="b"/>
                </a:tc>
                <a:tc>
                  <a:txBody>
                    <a:bodyPr/>
                    <a:lstStyle/>
                    <a:p>
                      <a:pPr algn="ctr" fontAlgn="b"/>
                      <a:r>
                        <a:rPr lang="ru-RU" sz="1600" b="1" u="none" strike="noStrike" dirty="0">
                          <a:effectLst/>
                        </a:rPr>
                        <a:t>1 курс</a:t>
                      </a:r>
                      <a:endParaRPr lang="ru-RU" sz="1600" b="1" i="0" u="none" strike="noStrike" dirty="0">
                        <a:solidFill>
                          <a:srgbClr val="000000"/>
                        </a:solidFill>
                        <a:effectLst/>
                        <a:latin typeface="+mn-lt"/>
                      </a:endParaRPr>
                    </a:p>
                  </a:txBody>
                  <a:tcPr marL="0" marR="0" marT="0" marB="0" anchor="b"/>
                </a:tc>
                <a:tc>
                  <a:txBody>
                    <a:bodyPr/>
                    <a:lstStyle/>
                    <a:p>
                      <a:pPr algn="ctr" fontAlgn="b"/>
                      <a:r>
                        <a:rPr lang="ru-RU" sz="1600" b="1" u="none" strike="noStrike" dirty="0">
                          <a:effectLst/>
                        </a:rPr>
                        <a:t>2 курс</a:t>
                      </a:r>
                      <a:endParaRPr lang="ru-RU" sz="1600" b="1" i="0" u="none" strike="noStrike" dirty="0">
                        <a:solidFill>
                          <a:srgbClr val="000000"/>
                        </a:solidFill>
                        <a:effectLst/>
                        <a:latin typeface="+mn-lt"/>
                      </a:endParaRPr>
                    </a:p>
                  </a:txBody>
                  <a:tcPr marL="0" marR="0" marT="0" marB="0" anchor="b"/>
                </a:tc>
                <a:tc gridSpan="2">
                  <a:txBody>
                    <a:bodyPr/>
                    <a:lstStyle/>
                    <a:p>
                      <a:pPr algn="ctr" fontAlgn="b"/>
                      <a:r>
                        <a:rPr lang="ru-RU" sz="1600" b="1" u="none" strike="noStrike" dirty="0">
                          <a:effectLst/>
                        </a:rPr>
                        <a:t>3-4 курс</a:t>
                      </a:r>
                      <a:endParaRPr lang="ru-RU" sz="1600" b="1" i="0" u="none" strike="noStrike" dirty="0">
                        <a:solidFill>
                          <a:srgbClr val="000000"/>
                        </a:solidFill>
                        <a:effectLst/>
                        <a:latin typeface="+mn-lt"/>
                      </a:endParaRPr>
                    </a:p>
                  </a:txBody>
                  <a:tcPr marL="0" marR="0" marT="0" marB="0" anchor="b"/>
                </a:tc>
                <a:tc hMerge="1">
                  <a:txBody>
                    <a:bodyPr/>
                    <a:lstStyle/>
                    <a:p>
                      <a:endParaRPr lang="ru-RU"/>
                    </a:p>
                  </a:txBody>
                  <a:tcPr/>
                </a:tc>
                <a:extLst>
                  <a:ext uri="{0D108BD9-81ED-4DB2-BD59-A6C34878D82A}">
                    <a16:rowId xmlns:a16="http://schemas.microsoft.com/office/drawing/2014/main" val="2034860251"/>
                  </a:ext>
                </a:extLst>
              </a:tr>
              <a:tr h="463758">
                <a:tc>
                  <a:txBody>
                    <a:bodyPr/>
                    <a:lstStyle/>
                    <a:p>
                      <a:pPr marL="72000" algn="l"/>
                      <a:r>
                        <a:rPr lang="ru-RU" sz="1600" b="1" i="0" u="none" strike="noStrike" cap="none" spc="0" baseline="0" dirty="0">
                          <a:ln>
                            <a:noFill/>
                          </a:ln>
                          <a:solidFill>
                            <a:schemeClr val="lt1"/>
                          </a:solidFill>
                          <a:effectLst/>
                          <a:uFillTx/>
                          <a:latin typeface="+mn-lt"/>
                          <a:ea typeface="+mn-ea"/>
                          <a:cs typeface="+mn-cs"/>
                          <a:sym typeface="Helvetica Light"/>
                        </a:rPr>
                        <a:t>Основы ГИС-технологий</a:t>
                      </a:r>
                    </a:p>
                  </a:txBody>
                  <a:tcPr marL="0" marR="0" marT="0" marB="0"/>
                </a:tc>
                <a:tc>
                  <a:txBody>
                    <a:bodyPr/>
                    <a:lstStyle/>
                    <a:p>
                      <a:pPr marL="0" marR="0" lvl="0" indent="0" algn="ctr" defTabSz="410766" rtl="0" eaLnBrk="1" fontAlgn="auto"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Цифровая картография и ГИС</a:t>
                      </a:r>
                    </a:p>
                  </a:txBody>
                  <a:tcPr marL="0" marR="0" marT="0" marB="0" anchor="ctr">
                    <a:noFill/>
                  </a:tcPr>
                </a:tc>
                <a:tc>
                  <a:txBody>
                    <a:bodyPr/>
                    <a:lstStyle/>
                    <a:p>
                      <a:pPr marL="0" marR="0" lvl="0" indent="0" algn="ctr" defTabSz="410766" rtl="0" eaLnBrk="1" fontAlgn="auto"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Основы дистанционного зондирования Земли</a:t>
                      </a:r>
                    </a:p>
                  </a:txBody>
                  <a:tcPr marL="0" marR="0" marT="0" marB="0" anchor="ctr">
                    <a:noFill/>
                  </a:tcPr>
                </a:tc>
                <a:tc gridSpan="2">
                  <a:txBody>
                    <a:bodyPr/>
                    <a:lstStyle/>
                    <a:p>
                      <a:pPr marL="0" marR="0" lvl="0" indent="0" algn="ctr" defTabSz="410766" rtl="0" eaLnBrk="1" fontAlgn="auto"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Интеграция, визуализация и анализ пространственных данных</a:t>
                      </a:r>
                    </a:p>
                  </a:txBody>
                  <a:tcPr marL="0" marR="0" marT="0" marB="0" anchor="ctr">
                    <a:noFill/>
                  </a:tcPr>
                </a:tc>
                <a:tc hMerge="1">
                  <a:txBody>
                    <a:bodyPr/>
                    <a:lstStyle/>
                    <a:p>
                      <a:endParaRPr lang="ru-RU"/>
                    </a:p>
                  </a:txBody>
                  <a:tcPr/>
                </a:tc>
                <a:extLst>
                  <a:ext uri="{0D108BD9-81ED-4DB2-BD59-A6C34878D82A}">
                    <a16:rowId xmlns:a16="http://schemas.microsoft.com/office/drawing/2014/main" val="3095547785"/>
                  </a:ext>
                </a:extLst>
              </a:tr>
              <a:tr h="402926">
                <a:tc>
                  <a:txBody>
                    <a:bodyPr/>
                    <a:lstStyle/>
                    <a:p>
                      <a:pPr marL="72000" algn="l" fontAlgn="ctr"/>
                      <a:r>
                        <a:rPr lang="ru-RU" sz="1600" b="1" i="0" u="none" strike="noStrike" cap="none" spc="0" baseline="0" dirty="0">
                          <a:ln>
                            <a:noFill/>
                          </a:ln>
                          <a:solidFill>
                            <a:schemeClr val="lt1"/>
                          </a:solidFill>
                          <a:effectLst/>
                          <a:uFillTx/>
                          <a:latin typeface="+mn-lt"/>
                          <a:ea typeface="+mn-ea"/>
                          <a:cs typeface="+mn-cs"/>
                          <a:sym typeface="Helvetica Light"/>
                        </a:rPr>
                        <a:t>Основы общественной географии</a:t>
                      </a:r>
                    </a:p>
                  </a:txBody>
                  <a:tcPr marL="0" marR="0" marT="0" marB="0"/>
                </a:tc>
                <a:tc>
                  <a:txBody>
                    <a:bodyPr/>
                    <a:lstStyle/>
                    <a:p>
                      <a:pPr algn="ctr" fontAlgn="ctr"/>
                      <a:r>
                        <a:rPr lang="ru-RU" sz="1600" b="0" i="0" u="none" strike="noStrike" dirty="0">
                          <a:solidFill>
                            <a:schemeClr val="accent1">
                              <a:lumMod val="50000"/>
                            </a:schemeClr>
                          </a:solidFill>
                          <a:effectLst/>
                          <a:latin typeface="+mn-lt"/>
                        </a:rPr>
                        <a:t>Основы общественной географии и страноведения</a:t>
                      </a:r>
                    </a:p>
                  </a:txBody>
                  <a:tcPr marL="0" marR="0" marT="0" marB="0" anchor="ctr">
                    <a:no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endParaRPr lang="ru-RU" sz="1600" b="0" i="0" u="none" strike="noStrike" cap="none" spc="0" baseline="0" dirty="0">
                        <a:ln>
                          <a:noFill/>
                        </a:ln>
                        <a:solidFill>
                          <a:schemeClr val="accent1">
                            <a:lumMod val="50000"/>
                          </a:schemeClr>
                        </a:solidFill>
                        <a:uFillTx/>
                        <a:latin typeface="+mn-lt"/>
                        <a:ea typeface="+mn-ea"/>
                        <a:cs typeface="+mn-cs"/>
                        <a:sym typeface="Helvetica Light"/>
                      </a:endParaRPr>
                    </a:p>
                  </a:txBody>
                  <a:tcPr marL="0" marR="0" marT="0" marB="0" anchor="ctr">
                    <a:noFill/>
                  </a:tcPr>
                </a:tc>
                <a:tc gridSpan="2">
                  <a:txBody>
                    <a:bodyPr/>
                    <a:lstStyle/>
                    <a:p>
                      <a:pPr marL="0" marR="0" lvl="0" indent="0" algn="ctr" defTabSz="410766" rtl="0" eaLnBrk="1" fontAlgn="b" latinLnBrk="0" hangingPunct="1">
                        <a:lnSpc>
                          <a:spcPct val="100000"/>
                        </a:lnSpc>
                        <a:spcBef>
                          <a:spcPts val="0"/>
                        </a:spcBef>
                        <a:spcAft>
                          <a:spcPts val="0"/>
                        </a:spcAft>
                        <a:buClrTx/>
                        <a:buSzTx/>
                        <a:buFontTx/>
                        <a:buNone/>
                        <a:tabLst/>
                        <a:defRPr/>
                      </a:pPr>
                      <a:endParaRPr lang="ru-RU" sz="1600" b="0" i="0" u="none" strike="noStrike" cap="none" spc="0" baseline="0" dirty="0">
                        <a:ln>
                          <a:noFill/>
                        </a:ln>
                        <a:solidFill>
                          <a:schemeClr val="accent1">
                            <a:lumMod val="50000"/>
                          </a:schemeClr>
                        </a:solidFill>
                        <a:effectLst/>
                        <a:uFillTx/>
                        <a:latin typeface="+mn-lt"/>
                        <a:ea typeface="+mn-ea"/>
                        <a:cs typeface="+mn-cs"/>
                        <a:sym typeface="Helvetica Light"/>
                      </a:endParaRPr>
                    </a:p>
                  </a:txBody>
                  <a:tcPr marL="0" marR="0" marT="0" marB="0" anchor="b">
                    <a:noFill/>
                  </a:tcPr>
                </a:tc>
                <a:tc hMerge="1">
                  <a:txBody>
                    <a:bodyPr/>
                    <a:lstStyle/>
                    <a:p>
                      <a:endParaRPr lang="ru-RU"/>
                    </a:p>
                  </a:txBody>
                  <a:tcPr/>
                </a:tc>
                <a:extLst>
                  <a:ext uri="{0D108BD9-81ED-4DB2-BD59-A6C34878D82A}">
                    <a16:rowId xmlns:a16="http://schemas.microsoft.com/office/drawing/2014/main" val="2350993915"/>
                  </a:ext>
                </a:extLst>
              </a:tr>
              <a:tr h="388184">
                <a:tc>
                  <a:txBody>
                    <a:bodyPr/>
                    <a:lstStyle/>
                    <a:p>
                      <a:pPr marL="72000" algn="l" fontAlgn="ctr"/>
                      <a:r>
                        <a:rPr lang="ru-RU" sz="1600" b="1" i="0" u="none" strike="noStrike" cap="none" spc="0" baseline="0" dirty="0">
                          <a:ln>
                            <a:noFill/>
                          </a:ln>
                          <a:solidFill>
                            <a:schemeClr val="lt1"/>
                          </a:solidFill>
                          <a:effectLst/>
                          <a:uFillTx/>
                          <a:latin typeface="+mn-lt"/>
                          <a:ea typeface="+mn-ea"/>
                          <a:cs typeface="+mn-cs"/>
                          <a:sym typeface="Helvetica Light"/>
                        </a:rPr>
                        <a:t>Основы физ. географии</a:t>
                      </a:r>
                    </a:p>
                  </a:txBody>
                  <a:tcPr marL="0" marR="0" marT="0" marB="0"/>
                </a:tc>
                <a:tc>
                  <a:txBody>
                    <a:bodyPr/>
                    <a:lstStyle/>
                    <a:p>
                      <a:pPr lvl="0" algn="ctr"/>
                      <a:r>
                        <a:rPr lang="ru-RU" sz="1600" b="0" dirty="0">
                          <a:solidFill>
                            <a:schemeClr val="accent1">
                              <a:lumMod val="50000"/>
                            </a:schemeClr>
                          </a:solidFill>
                        </a:rPr>
                        <a:t>Земные сферы</a:t>
                      </a:r>
                      <a:endParaRPr lang="en-US" sz="1600" b="0" dirty="0">
                        <a:solidFill>
                          <a:schemeClr val="accent1">
                            <a:lumMod val="50000"/>
                          </a:schemeClr>
                        </a:solidFill>
                      </a:endParaRPr>
                    </a:p>
                  </a:txBody>
                  <a:tcPr marL="0" marR="0" marT="0" marB="0" anchor="ctr">
                    <a:noFill/>
                  </a:tcPr>
                </a:tc>
                <a:tc>
                  <a:txBody>
                    <a:bodyPr/>
                    <a:lstStyle/>
                    <a:p>
                      <a:pPr lvl="0" algn="ctr"/>
                      <a:r>
                        <a:rPr lang="ru-RU" sz="1600" b="0" i="0" u="none" strike="noStrike" cap="none" spc="0" baseline="0" dirty="0">
                          <a:ln>
                            <a:noFill/>
                          </a:ln>
                          <a:solidFill>
                            <a:schemeClr val="accent1">
                              <a:lumMod val="50000"/>
                            </a:schemeClr>
                          </a:solidFill>
                          <a:uFillTx/>
                          <a:latin typeface="+mn-lt"/>
                          <a:ea typeface="+mn-ea"/>
                          <a:cs typeface="+mn-cs"/>
                          <a:sym typeface="Helvetica Light"/>
                        </a:rPr>
                        <a:t>Земные сферы</a:t>
                      </a:r>
                      <a:endParaRPr lang="en-US" sz="1600" b="0" i="0" u="none" strike="noStrike" cap="none" spc="0" baseline="0" dirty="0">
                        <a:ln>
                          <a:noFill/>
                        </a:ln>
                        <a:solidFill>
                          <a:schemeClr val="accent1">
                            <a:lumMod val="50000"/>
                          </a:schemeClr>
                        </a:solidFill>
                        <a:uFillTx/>
                        <a:latin typeface="+mn-lt"/>
                        <a:ea typeface="+mn-ea"/>
                        <a:cs typeface="+mn-cs"/>
                        <a:sym typeface="Helvetica Light"/>
                      </a:endParaRPr>
                    </a:p>
                  </a:txBody>
                  <a:tcPr marL="0" marR="0" marT="0" marB="0" anchor="ctr">
                    <a:noFill/>
                  </a:tcPr>
                </a:tc>
                <a:tc gridSpan="2">
                  <a:txBody>
                    <a:bodyPr/>
                    <a:lstStyle/>
                    <a:p>
                      <a:pPr algn="ctr" fontAlgn="ctr"/>
                      <a:endParaRPr lang="ru-RU" sz="1600" b="1" i="0" u="none" strike="noStrike" cap="none" spc="0" baseline="0" dirty="0">
                        <a:ln>
                          <a:noFill/>
                        </a:ln>
                        <a:solidFill>
                          <a:schemeClr val="accent1">
                            <a:lumMod val="50000"/>
                          </a:schemeClr>
                        </a:solidFill>
                        <a:effectLst/>
                        <a:uFillTx/>
                        <a:latin typeface="+mn-lt"/>
                        <a:ea typeface="+mn-ea"/>
                        <a:cs typeface="+mn-cs"/>
                        <a:sym typeface="Helvetica Light"/>
                      </a:endParaRPr>
                    </a:p>
                  </a:txBody>
                  <a:tcPr marL="0" marR="0" marT="0" marB="0" anchor="ctr">
                    <a:noFill/>
                  </a:tcPr>
                </a:tc>
                <a:tc hMerge="1">
                  <a:txBody>
                    <a:bodyPr/>
                    <a:lstStyle/>
                    <a:p>
                      <a:endParaRPr lang="ru-RU"/>
                    </a:p>
                  </a:txBody>
                  <a:tcPr/>
                </a:tc>
                <a:extLst>
                  <a:ext uri="{0D108BD9-81ED-4DB2-BD59-A6C34878D82A}">
                    <a16:rowId xmlns:a16="http://schemas.microsoft.com/office/drawing/2014/main" val="3856616245"/>
                  </a:ext>
                </a:extLst>
              </a:tr>
              <a:tr h="463758">
                <a:tc>
                  <a:txBody>
                    <a:bodyPr/>
                    <a:lstStyle/>
                    <a:p>
                      <a:pPr marL="72000" algn="l" fontAlgn="b"/>
                      <a:r>
                        <a:rPr lang="ru-RU" sz="1600" b="1" u="none" strike="noStrike" dirty="0">
                          <a:effectLst/>
                        </a:rPr>
                        <a:t>Глобальные изменения</a:t>
                      </a:r>
                      <a:endParaRPr lang="ru-RU" sz="1600" b="1" i="0" u="none" strike="noStrike" dirty="0">
                        <a:solidFill>
                          <a:srgbClr val="000000"/>
                        </a:solidFill>
                        <a:effectLst/>
                        <a:latin typeface="+mn-lt"/>
                      </a:endParaRPr>
                    </a:p>
                  </a:txBody>
                  <a:tcPr marL="0" marR="0" marT="0" marB="0"/>
                </a:tc>
                <a:tc>
                  <a:txBody>
                    <a:bodyPr/>
                    <a:lstStyle/>
                    <a:p>
                      <a:pPr algn="ctr" fontAlgn="b"/>
                      <a:endParaRPr lang="ru-RU" sz="1600" b="0" i="0" u="none" strike="noStrike" dirty="0">
                        <a:solidFill>
                          <a:schemeClr val="accent1">
                            <a:lumMod val="50000"/>
                          </a:schemeClr>
                        </a:solidFill>
                        <a:effectLst/>
                        <a:latin typeface="+mn-lt"/>
                      </a:endParaRPr>
                    </a:p>
                  </a:txBody>
                  <a:tcPr marL="236423" marR="0" marT="0" marB="0" anchor="b">
                    <a:noFill/>
                  </a:tcPr>
                </a:tc>
                <a:tc>
                  <a:txBody>
                    <a:bodyPr/>
                    <a:lstStyle/>
                    <a:p>
                      <a:pPr lvl="0" algn="ctr"/>
                      <a:r>
                        <a:rPr lang="ru-RU" sz="1600" b="0" i="0" u="none" strike="noStrike" cap="none" spc="0" baseline="0" dirty="0">
                          <a:ln>
                            <a:noFill/>
                          </a:ln>
                          <a:solidFill>
                            <a:schemeClr val="accent1">
                              <a:lumMod val="50000"/>
                            </a:schemeClr>
                          </a:solidFill>
                          <a:uFillTx/>
                          <a:latin typeface="+mn-lt"/>
                          <a:ea typeface="+mn-ea"/>
                          <a:cs typeface="+mn-cs"/>
                          <a:sym typeface="Helvetica Light"/>
                        </a:rPr>
                        <a:t>Изменения природной среды в прошлом и палеогеография</a:t>
                      </a:r>
                      <a:endParaRPr lang="en-US" sz="1600" b="0" i="0" u="none" strike="noStrike" cap="none" spc="0" baseline="0" dirty="0">
                        <a:ln>
                          <a:noFill/>
                        </a:ln>
                        <a:solidFill>
                          <a:schemeClr val="accent1">
                            <a:lumMod val="50000"/>
                          </a:schemeClr>
                        </a:solidFill>
                        <a:uFillTx/>
                        <a:latin typeface="+mn-lt"/>
                        <a:ea typeface="+mn-ea"/>
                        <a:cs typeface="+mn-cs"/>
                        <a:sym typeface="Helvetica Light"/>
                      </a:endParaRPr>
                    </a:p>
                  </a:txBody>
                  <a:tcPr marL="0" marR="0" marT="0" marB="0" anchor="b">
                    <a:noFill/>
                  </a:tcPr>
                </a:tc>
                <a:tc>
                  <a:txBody>
                    <a:bodyPr/>
                    <a:lstStyle/>
                    <a:p>
                      <a:pPr lvl="0" algn="ctr"/>
                      <a:r>
                        <a:rPr lang="ru-RU" sz="1600" b="0" dirty="0">
                          <a:solidFill>
                            <a:schemeClr val="accent1">
                              <a:lumMod val="50000"/>
                            </a:schemeClr>
                          </a:solidFill>
                        </a:rPr>
                        <a:t>Глобальные изменения и стратегии устойчивого развития </a:t>
                      </a:r>
                      <a:endParaRPr lang="en-US" sz="1600" b="0" dirty="0">
                        <a:solidFill>
                          <a:schemeClr val="accent1">
                            <a:lumMod val="50000"/>
                          </a:schemeClr>
                        </a:solidFill>
                      </a:endParaRPr>
                    </a:p>
                  </a:txBody>
                  <a:tcPr marL="0" marR="0" marT="0" marB="0" anchor="b">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1593309526"/>
                  </a:ext>
                </a:extLst>
              </a:tr>
              <a:tr h="463758">
                <a:tc>
                  <a:txBody>
                    <a:bodyPr/>
                    <a:lstStyle/>
                    <a:p>
                      <a:pPr marL="72000" algn="l" fontAlgn="ctr"/>
                      <a:r>
                        <a:rPr lang="ru-RU" sz="1600" b="1" i="0" u="none" strike="noStrike" cap="none" spc="0" baseline="0" dirty="0">
                          <a:ln>
                            <a:noFill/>
                          </a:ln>
                          <a:solidFill>
                            <a:schemeClr val="lt1"/>
                          </a:solidFill>
                          <a:effectLst/>
                          <a:uFillTx/>
                          <a:latin typeface="+mn-lt"/>
                          <a:ea typeface="+mn-ea"/>
                          <a:cs typeface="+mn-cs"/>
                          <a:sym typeface="Helvetica Light"/>
                        </a:rPr>
                        <a:t>Математика</a:t>
                      </a:r>
                    </a:p>
                  </a:txBody>
                  <a:tcPr marL="0" marR="0" marT="0" marB="0"/>
                </a:tc>
                <a:tc>
                  <a:txBody>
                    <a:bodyPr/>
                    <a:lstStyle/>
                    <a:p>
                      <a:pPr algn="ctr" fontAlgn="ctr"/>
                      <a:r>
                        <a:rPr lang="ru-RU" sz="1600" u="none" strike="noStrike" dirty="0">
                          <a:solidFill>
                            <a:schemeClr val="accent1">
                              <a:lumMod val="50000"/>
                            </a:schemeClr>
                          </a:solidFill>
                          <a:effectLst/>
                        </a:rPr>
                        <a:t>Введение в высшую математику</a:t>
                      </a:r>
                      <a:endParaRPr lang="ru-RU" sz="1600" b="0" i="0" u="none" strike="noStrike" dirty="0">
                        <a:solidFill>
                          <a:schemeClr val="accent1">
                            <a:lumMod val="50000"/>
                          </a:schemeClr>
                        </a:solidFill>
                        <a:effectLst/>
                        <a:latin typeface="+mn-lt"/>
                      </a:endParaRPr>
                    </a:p>
                  </a:txBody>
                  <a:tcPr marL="0" marR="0" marT="0" marB="0" anchor="ctr">
                    <a:noFill/>
                  </a:tcPr>
                </a:tc>
                <a:tc>
                  <a:txBody>
                    <a:bodyPr/>
                    <a:lstStyle/>
                    <a:p>
                      <a:pPr algn="ctr" fontAlgn="ctr"/>
                      <a:r>
                        <a:rPr lang="ru-RU" sz="1600" u="none" strike="noStrike" dirty="0">
                          <a:solidFill>
                            <a:schemeClr val="accent1">
                              <a:lumMod val="50000"/>
                            </a:schemeClr>
                          </a:solidFill>
                          <a:effectLst/>
                        </a:rPr>
                        <a:t>Теория вероятностей и мат. статистика</a:t>
                      </a:r>
                    </a:p>
                  </a:txBody>
                  <a:tcPr marL="0" marR="0" marT="0" marB="0" anchor="ctr">
                    <a:noFill/>
                  </a:tcPr>
                </a:tc>
                <a:tc>
                  <a:txBody>
                    <a:bodyPr/>
                    <a:lstStyle/>
                    <a:p>
                      <a:pPr algn="ctr" fontAlgn="ctr"/>
                      <a:endParaRPr lang="ru-RU" sz="1600" b="0" i="1" u="none" strike="noStrike" dirty="0">
                        <a:solidFill>
                          <a:schemeClr val="accent1">
                            <a:lumMod val="50000"/>
                          </a:schemeClr>
                        </a:solidFill>
                        <a:effectLst/>
                        <a:latin typeface="+mn-lt"/>
                      </a:endParaRPr>
                    </a:p>
                  </a:txBody>
                  <a:tcPr marL="0" marR="0" marT="0" marB="0" anchor="ctr">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4269535239"/>
                  </a:ext>
                </a:extLst>
              </a:tr>
              <a:tr h="281006">
                <a:tc>
                  <a:txBody>
                    <a:bodyPr/>
                    <a:lstStyle/>
                    <a:p>
                      <a:pPr marL="72000" algn="l" fontAlgn="b"/>
                      <a:r>
                        <a:rPr lang="ru-RU" sz="1600" b="1" i="0" u="none" strike="noStrike" cap="none" spc="0" baseline="0" dirty="0">
                          <a:ln>
                            <a:noFill/>
                          </a:ln>
                          <a:solidFill>
                            <a:schemeClr val="lt1"/>
                          </a:solidFill>
                          <a:effectLst/>
                          <a:uFillTx/>
                          <a:latin typeface="+mn-lt"/>
                          <a:ea typeface="+mn-ea"/>
                          <a:cs typeface="+mn-cs"/>
                          <a:sym typeface="Helvetica Light"/>
                        </a:rPr>
                        <a:t>ИТ и программирование</a:t>
                      </a:r>
                    </a:p>
                  </a:txBody>
                  <a:tcPr marL="0" marR="0" marT="0" marB="0"/>
                </a:tc>
                <a:tc>
                  <a:txBody>
                    <a:bodyPr/>
                    <a:lstStyle/>
                    <a:p>
                      <a:pPr algn="ctr" fontAlgn="b"/>
                      <a:r>
                        <a:rPr lang="ru-RU" sz="1600" b="0" i="0" u="none" strike="noStrike" dirty="0">
                          <a:solidFill>
                            <a:schemeClr val="accent1">
                              <a:lumMod val="50000"/>
                            </a:schemeClr>
                          </a:solidFill>
                          <a:effectLst/>
                          <a:latin typeface="+mn-lt"/>
                        </a:rPr>
                        <a:t>Цифровая грамотность</a:t>
                      </a:r>
                    </a:p>
                  </a:txBody>
                  <a:tcPr marL="236423" marR="0" marT="0" marB="0" anchor="ctr">
                    <a:noFill/>
                  </a:tcPr>
                </a:tc>
                <a:tc>
                  <a:txBody>
                    <a:bodyPr/>
                    <a:lstStyle/>
                    <a:p>
                      <a:pPr algn="ctr" fontAlgn="b"/>
                      <a:r>
                        <a:rPr lang="ru-RU" sz="1600" u="none" strike="noStrike" dirty="0">
                          <a:solidFill>
                            <a:schemeClr val="accent1">
                              <a:lumMod val="50000"/>
                            </a:schemeClr>
                          </a:solidFill>
                          <a:effectLst/>
                        </a:rPr>
                        <a:t>Основы программирования в </a:t>
                      </a:r>
                      <a:r>
                        <a:rPr lang="en-US" sz="1600" u="none" strike="noStrike" dirty="0">
                          <a:solidFill>
                            <a:schemeClr val="accent1">
                              <a:lumMod val="50000"/>
                            </a:schemeClr>
                          </a:solidFill>
                          <a:effectLst/>
                        </a:rPr>
                        <a:t>Python</a:t>
                      </a:r>
                      <a:endParaRPr lang="en-US" sz="1600" b="0" i="0" u="none" strike="noStrike" dirty="0">
                        <a:solidFill>
                          <a:schemeClr val="accent1">
                            <a:lumMod val="50000"/>
                          </a:schemeClr>
                        </a:solidFill>
                        <a:effectLst/>
                        <a:latin typeface="+mn-lt"/>
                      </a:endParaRPr>
                    </a:p>
                  </a:txBody>
                  <a:tcPr marL="0" marR="0" marT="0" marB="0" anchor="ctr">
                    <a:noFill/>
                  </a:tcPr>
                </a:tc>
                <a:tc>
                  <a:txBody>
                    <a:bodyPr/>
                    <a:lstStyle/>
                    <a:p>
                      <a:pPr algn="ctr"/>
                      <a:endParaRPr lang="ru-RU" sz="1600" dirty="0"/>
                    </a:p>
                  </a:txBody>
                  <a:tcPr marL="0" marR="0" marT="0" marB="0" anchor="b">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1309323671"/>
                  </a:ext>
                </a:extLst>
              </a:tr>
              <a:tr h="463758">
                <a:tc>
                  <a:txBody>
                    <a:bodyPr/>
                    <a:lstStyle/>
                    <a:p>
                      <a:pPr marL="72000" algn="l" fontAlgn="ctr"/>
                      <a:r>
                        <a:rPr lang="ru-RU" sz="1600" b="1" u="none" strike="noStrike" dirty="0">
                          <a:effectLst/>
                        </a:rPr>
                        <a:t>Экономика</a:t>
                      </a:r>
                      <a:endParaRPr lang="ru-RU" sz="1600" b="1" i="0" u="none" strike="noStrike" dirty="0">
                        <a:solidFill>
                          <a:srgbClr val="000000"/>
                        </a:solidFill>
                        <a:effectLst/>
                        <a:latin typeface="+mn-lt"/>
                      </a:endParaRPr>
                    </a:p>
                  </a:txBody>
                  <a:tcPr marL="0" marR="0" marT="0" marB="0"/>
                </a:tc>
                <a:tc>
                  <a:txBody>
                    <a:bodyPr/>
                    <a:lstStyle/>
                    <a:p>
                      <a:pPr algn="ctr" fontAlgn="t"/>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Микроэкономика</a:t>
                      </a:r>
                    </a:p>
                  </a:txBody>
                  <a:tcPr marL="0" marR="0" marT="0" marB="0" anchor="ctr">
                    <a:noFill/>
                  </a:tcPr>
                </a:tc>
                <a:tc>
                  <a:txBody>
                    <a:bodyPr/>
                    <a:lstStyle/>
                    <a:p>
                      <a:pPr algn="ctr" fontAlgn="ctr"/>
                      <a:r>
                        <a:rPr lang="ru-RU" sz="1600" b="0" i="0" u="none" strike="noStrike" dirty="0">
                          <a:solidFill>
                            <a:schemeClr val="accent1">
                              <a:lumMod val="50000"/>
                            </a:schemeClr>
                          </a:solidFill>
                          <a:effectLst/>
                          <a:latin typeface="+mn-lt"/>
                        </a:rPr>
                        <a:t>Макроэкономика</a:t>
                      </a:r>
                    </a:p>
                  </a:txBody>
                  <a:tcPr marL="0" marR="0" marT="0" marB="0" anchor="ctr">
                    <a:no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Пространственная организация мировой экономики</a:t>
                      </a:r>
                      <a:endParaRPr lang="ru-RU" sz="1600" b="0" i="0" u="none" strike="noStrike" dirty="0">
                        <a:solidFill>
                          <a:schemeClr val="accent1">
                            <a:lumMod val="50000"/>
                          </a:schemeClr>
                        </a:solidFill>
                        <a:effectLst/>
                        <a:latin typeface="+mn-lt"/>
                      </a:endParaRPr>
                    </a:p>
                  </a:txBody>
                  <a:tcPr marL="0" marR="0" marT="0" marB="0" anchor="ctr">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4252855289"/>
                  </a:ext>
                </a:extLst>
              </a:tr>
              <a:tr h="696550">
                <a:tc>
                  <a:txBody>
                    <a:bodyPr/>
                    <a:lstStyle/>
                    <a:p>
                      <a:pPr marL="72000" algn="l" fontAlgn="ctr"/>
                      <a:r>
                        <a:rPr lang="ru-RU" sz="1600" b="1" u="none" strike="noStrike" dirty="0">
                          <a:effectLst/>
                        </a:rPr>
                        <a:t>Основы социальных наук</a:t>
                      </a:r>
                      <a:endParaRPr lang="ru-RU" sz="1600" b="1" i="0" u="none" strike="noStrike" dirty="0">
                        <a:solidFill>
                          <a:srgbClr val="000000"/>
                        </a:solidFill>
                        <a:effectLst/>
                        <a:latin typeface="+mn-lt"/>
                      </a:endParaRPr>
                    </a:p>
                  </a:txBody>
                  <a:tcPr marL="0" marR="0" marT="0" marB="0"/>
                </a:tc>
                <a:tc>
                  <a:txBody>
                    <a:bodyPr/>
                    <a:lstStyle/>
                    <a:p>
                      <a:pPr algn="ctr" fontAlgn="ctr"/>
                      <a:r>
                        <a:rPr lang="ru-RU" sz="1600" u="none" strike="noStrike" dirty="0">
                          <a:solidFill>
                            <a:schemeClr val="accent1">
                              <a:lumMod val="50000"/>
                            </a:schemeClr>
                          </a:solidFill>
                          <a:effectLst/>
                        </a:rPr>
                        <a:t>Социологические идеи в геогр. исследованиях, </a:t>
                      </a:r>
                      <a:r>
                        <a:rPr lang="ru-RU" sz="1600" i="0" u="none" strike="noStrike" dirty="0">
                          <a:solidFill>
                            <a:schemeClr val="accent1">
                              <a:lumMod val="50000"/>
                            </a:schemeClr>
                          </a:solidFill>
                          <a:effectLst/>
                        </a:rPr>
                        <a:t>Управление развитием территорий, Право </a:t>
                      </a:r>
                      <a:endParaRPr lang="ru-RU" sz="1600" b="0" i="0" u="none" strike="noStrike" dirty="0">
                        <a:solidFill>
                          <a:schemeClr val="accent1">
                            <a:lumMod val="50000"/>
                          </a:schemeClr>
                        </a:solidFill>
                        <a:effectLst/>
                        <a:latin typeface="+mn-lt"/>
                      </a:endParaRPr>
                    </a:p>
                  </a:txBody>
                  <a:tcPr marL="0" marR="0" marT="0" marB="0" anchor="ctr">
                    <a:no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Основы гос. и муниципального управления</a:t>
                      </a:r>
                      <a:endParaRPr lang="en-US" sz="1600" b="0" i="0" u="none" strike="noStrike" cap="none" spc="0" baseline="0" dirty="0">
                        <a:ln>
                          <a:noFill/>
                        </a:ln>
                        <a:solidFill>
                          <a:schemeClr val="accent1">
                            <a:lumMod val="50000"/>
                          </a:schemeClr>
                        </a:solidFill>
                        <a:effectLst/>
                        <a:uFillTx/>
                        <a:latin typeface="+mn-lt"/>
                        <a:ea typeface="+mn-ea"/>
                        <a:cs typeface="+mn-cs"/>
                        <a:sym typeface="Helvetica Light"/>
                      </a:endParaRPr>
                    </a:p>
                  </a:txBody>
                  <a:tcPr marL="0" marR="0" marT="0" marB="0" anchor="ctr">
                    <a:noFill/>
                  </a:tcPr>
                </a:tc>
                <a:tc>
                  <a:txBody>
                    <a:bodyPr/>
                    <a:lstStyle/>
                    <a:p>
                      <a:pPr algn="ctr" fontAlgn="b"/>
                      <a:endParaRPr lang="ru-RU" sz="1600" b="0" i="0" u="none" strike="noStrike" dirty="0">
                        <a:solidFill>
                          <a:schemeClr val="accent1">
                            <a:lumMod val="50000"/>
                          </a:schemeClr>
                        </a:solidFill>
                        <a:effectLst/>
                        <a:latin typeface="+mn-lt"/>
                      </a:endParaRPr>
                    </a:p>
                  </a:txBody>
                  <a:tcPr marL="0" marR="0" marT="0" marB="0" anchor="b">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251612966"/>
                  </a:ext>
                </a:extLst>
              </a:tr>
              <a:tr h="680645">
                <a:tc>
                  <a:txBody>
                    <a:bodyPr/>
                    <a:lstStyle/>
                    <a:p>
                      <a:pPr marL="72000" algn="l" fontAlgn="ctr"/>
                      <a:r>
                        <a:rPr lang="ru-RU" sz="1600" b="1" i="0" u="none" strike="noStrike" cap="none" spc="0" baseline="0" dirty="0">
                          <a:ln>
                            <a:noFill/>
                          </a:ln>
                          <a:solidFill>
                            <a:schemeClr val="lt1"/>
                          </a:solidFill>
                          <a:effectLst/>
                          <a:uFillTx/>
                          <a:latin typeface="+mn-lt"/>
                          <a:ea typeface="+mn-ea"/>
                          <a:cs typeface="+mn-cs"/>
                          <a:sym typeface="Helvetica Light"/>
                        </a:rPr>
                        <a:t>Английский язык</a:t>
                      </a:r>
                    </a:p>
                  </a:txBody>
                  <a:tcPr marL="0" marR="0" marT="0" marB="0"/>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Английский язык</a:t>
                      </a:r>
                    </a:p>
                  </a:txBody>
                  <a:tcPr marL="0" marR="0" marT="0" marB="0" anchor="ctr">
                    <a:no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accent1">
                              <a:lumMod val="50000"/>
                            </a:schemeClr>
                          </a:solidFill>
                          <a:effectLst/>
                          <a:uFillTx/>
                          <a:latin typeface="+mn-lt"/>
                          <a:ea typeface="+mn-ea"/>
                          <a:cs typeface="+mn-cs"/>
                          <a:sym typeface="Helvetica Light"/>
                        </a:rPr>
                        <a:t>Английский язык</a:t>
                      </a:r>
                    </a:p>
                  </a:txBody>
                  <a:tcPr marL="0" marR="0" marT="0" marB="0" anchor="ctr">
                    <a:no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b="0" i="0" u="none" strike="noStrike" dirty="0">
                          <a:solidFill>
                            <a:schemeClr val="accent1">
                              <a:lumMod val="50000"/>
                            </a:schemeClr>
                          </a:solidFill>
                          <a:effectLst/>
                          <a:latin typeface="+mn-lt"/>
                        </a:rPr>
                        <a:t>Академическое письмо на английском языке</a:t>
                      </a:r>
                      <a:endParaRPr lang="ru-RU" sz="1600" b="0" i="1" u="none" strike="noStrike" dirty="0">
                        <a:solidFill>
                          <a:schemeClr val="accent1">
                            <a:lumMod val="50000"/>
                          </a:schemeClr>
                        </a:solidFill>
                        <a:effectLst/>
                        <a:latin typeface="+mn-lt"/>
                      </a:endParaRPr>
                    </a:p>
                  </a:txBody>
                  <a:tcPr marL="0" marR="0" marT="0" marB="0" anchor="ctr">
                    <a:noFill/>
                  </a:tcPr>
                </a:tc>
                <a:tc>
                  <a:txBody>
                    <a:bodyPr/>
                    <a:lstStyle/>
                    <a:p>
                      <a:pPr lvl="0"/>
                      <a:endParaRPr lang="en-US" sz="1600" dirty="0">
                        <a:solidFill>
                          <a:schemeClr val="accent1">
                            <a:lumMod val="50000"/>
                          </a:schemeClr>
                        </a:solidFill>
                      </a:endParaRPr>
                    </a:p>
                  </a:txBody>
                  <a:tcPr marL="0" marR="0" marT="0" marB="0" anchor="b">
                    <a:noFill/>
                  </a:tcPr>
                </a:tc>
                <a:extLst>
                  <a:ext uri="{0D108BD9-81ED-4DB2-BD59-A6C34878D82A}">
                    <a16:rowId xmlns:a16="http://schemas.microsoft.com/office/drawing/2014/main" val="3379359333"/>
                  </a:ext>
                </a:extLst>
              </a:tr>
            </a:tbl>
          </a:graphicData>
        </a:graphic>
      </p:graphicFrame>
      <p:sp>
        <p:nvSpPr>
          <p:cNvPr id="7" name="Название подразделения, лаборатории, факультета и т.д.">
            <a:extLst>
              <a:ext uri="{FF2B5EF4-FFF2-40B4-BE49-F238E27FC236}">
                <a16:creationId xmlns:a16="http://schemas.microsoft.com/office/drawing/2014/main" id="{EA0A4C17-B750-4A4A-83BE-E265B868A408}"/>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2" name="TextBox 1">
            <a:extLst>
              <a:ext uri="{FF2B5EF4-FFF2-40B4-BE49-F238E27FC236}">
                <a16:creationId xmlns:a16="http://schemas.microsoft.com/office/drawing/2014/main" id="{68D63D39-45D7-434D-816A-D07764BBC676}"/>
              </a:ext>
            </a:extLst>
          </p:cNvPr>
          <p:cNvSpPr txBox="1"/>
          <p:nvPr/>
        </p:nvSpPr>
        <p:spPr>
          <a:xfrm>
            <a:off x="321504" y="6255846"/>
            <a:ext cx="11705602"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a:ln>
                  <a:noFill/>
                </a:ln>
                <a:solidFill>
                  <a:srgbClr val="000000"/>
                </a:solidFill>
                <a:effectLst/>
                <a:uFillTx/>
                <a:latin typeface="DINPro-Regular"/>
                <a:ea typeface="+mj-ea"/>
                <a:cs typeface="+mj-cs"/>
                <a:sym typeface="Helvetica Light"/>
              </a:rPr>
              <a:t>Учебные планы: </a:t>
            </a:r>
            <a:r>
              <a:rPr kumimoji="0" lang="en-US" sz="1400" b="1" i="0" u="none" strike="noStrike" cap="none" spc="0" normalizeH="0" baseline="0" dirty="0">
                <a:ln>
                  <a:noFill/>
                </a:ln>
                <a:solidFill>
                  <a:srgbClr val="000000"/>
                </a:solidFill>
                <a:effectLst/>
                <a:uFillTx/>
                <a:latin typeface="DINPro-Regular"/>
                <a:ea typeface="+mj-ea"/>
                <a:cs typeface="+mj-cs"/>
                <a:sym typeface="Helvetica Light"/>
              </a:rPr>
              <a:t>https://www.hse.ru/ba/geography/learn_plans</a:t>
            </a:r>
            <a:r>
              <a:rPr kumimoji="0" lang="ru-RU" sz="1400" b="1" i="0" u="none" strike="noStrike" cap="none" spc="0" normalizeH="0" baseline="0" dirty="0">
                <a:ln>
                  <a:noFill/>
                </a:ln>
                <a:solidFill>
                  <a:srgbClr val="000000"/>
                </a:solidFill>
                <a:effectLst/>
                <a:uFillTx/>
                <a:latin typeface="DINPro-Regular"/>
                <a:ea typeface="+mj-ea"/>
                <a:cs typeface="+mj-cs"/>
                <a:sym typeface="Helvetica Light"/>
              </a:rPr>
              <a:t> </a:t>
            </a:r>
          </a:p>
          <a:p>
            <a:pPr marL="0" marR="0" indent="0" defTabSz="821531" rtl="0" fontAlgn="auto" latinLnBrk="0" hangingPunct="0">
              <a:lnSpc>
                <a:spcPct val="100000"/>
              </a:lnSpc>
              <a:spcBef>
                <a:spcPts val="0"/>
              </a:spcBef>
              <a:spcAft>
                <a:spcPts val="0"/>
              </a:spcAft>
              <a:buClrTx/>
              <a:buSzTx/>
              <a:buFontTx/>
              <a:buNone/>
              <a:tabLst/>
            </a:pPr>
            <a:r>
              <a:rPr lang="ru-RU" sz="1400" b="1" dirty="0">
                <a:solidFill>
                  <a:srgbClr val="000000"/>
                </a:solidFill>
                <a:latin typeface="DINPro-Regular"/>
                <a:ea typeface="+mj-ea"/>
                <a:cs typeface="+mj-cs"/>
                <a:sym typeface="Helvetica Light"/>
              </a:rPr>
              <a:t>Программы дисциплин: </a:t>
            </a:r>
            <a:r>
              <a:rPr lang="en-US" sz="1400" b="1" dirty="0">
                <a:solidFill>
                  <a:srgbClr val="000000"/>
                </a:solidFill>
                <a:latin typeface="DINPro-Regular"/>
                <a:ea typeface="+mj-ea"/>
                <a:cs typeface="+mj-cs"/>
                <a:sym typeface="Helvetica Light"/>
              </a:rPr>
              <a:t>https://www.hse.ru/ba/geography/courses</a:t>
            </a:r>
            <a:endParaRPr kumimoji="0" lang="ru-RU" sz="1400" b="1" i="0" u="none" strike="noStrike" cap="none" spc="0" normalizeH="0" baseline="0" dirty="0">
              <a:ln>
                <a:noFill/>
              </a:ln>
              <a:solidFill>
                <a:srgbClr val="000000"/>
              </a:solidFill>
              <a:effectLst/>
              <a:uFillTx/>
              <a:latin typeface="DINPro-Regular"/>
              <a:ea typeface="+mj-ea"/>
              <a:cs typeface="+mj-cs"/>
              <a:sym typeface="Helvetica Light"/>
            </a:endParaRPr>
          </a:p>
        </p:txBody>
      </p:sp>
    </p:spTree>
    <p:extLst>
      <p:ext uri="{BB962C8B-B14F-4D97-AF65-F5344CB8AC3E}">
        <p14:creationId xmlns:p14="http://schemas.microsoft.com/office/powerpoint/2010/main" val="42160190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579511" y="1107281"/>
            <a:ext cx="10753187" cy="1"/>
          </a:xfrm>
          <a:prstGeom prst="line">
            <a:avLst/>
          </a:prstGeom>
          <a:ln w="12700">
            <a:solidFill>
              <a:srgbClr val="253957"/>
            </a:solidFill>
            <a:miter lim="400000"/>
          </a:ln>
        </p:spPr>
        <p:txBody>
          <a:bodyPr lIns="35719" tIns="35719" rIns="35719" bIns="35719" anchor="ctr"/>
          <a:lstStyle/>
          <a:p>
            <a:pPr>
              <a:defRPr sz="3200"/>
            </a:pPr>
            <a:endParaRPr sz="1600">
              <a:solidFill>
                <a:schemeClr val="tx1">
                  <a:lumMod val="95000"/>
                  <a:lumOff val="5000"/>
                </a:schemeClr>
              </a:solidFill>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cxnSp>
        <p:nvCxnSpPr>
          <p:cNvPr id="3" name="Straight Connector 2">
            <a:extLst>
              <a:ext uri="{FF2B5EF4-FFF2-40B4-BE49-F238E27FC236}">
                <a16:creationId xmlns:a16="http://schemas.microsoft.com/office/drawing/2014/main" id="{CB875257-9401-46F5-90A3-6E6D1F0AE15E}"/>
              </a:ext>
            </a:extLst>
          </p:cNvPr>
          <p:cNvCxnSpPr>
            <a:cxnSpLocks/>
          </p:cNvCxnSpPr>
          <p:nvPr/>
        </p:nvCxnSpPr>
        <p:spPr>
          <a:xfrm>
            <a:off x="2543506" y="1100145"/>
            <a:ext cx="0"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2032B7F3-2F43-4F27-BC12-9093AAFEF559}"/>
              </a:ext>
            </a:extLst>
          </p:cNvPr>
          <p:cNvCxnSpPr>
            <a:cxnSpLocks/>
          </p:cNvCxnSpPr>
          <p:nvPr/>
        </p:nvCxnSpPr>
        <p:spPr>
          <a:xfrm>
            <a:off x="5237784" y="1100145"/>
            <a:ext cx="1352"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4E0727CD-3139-4DC1-94F5-8182C85E6599}"/>
              </a:ext>
            </a:extLst>
          </p:cNvPr>
          <p:cNvCxnSpPr>
            <a:cxnSpLocks/>
          </p:cNvCxnSpPr>
          <p:nvPr/>
        </p:nvCxnSpPr>
        <p:spPr>
          <a:xfrm>
            <a:off x="9044532" y="1100145"/>
            <a:ext cx="0"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sp>
        <p:nvSpPr>
          <p:cNvPr id="1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3C272424-41F9-42E9-BB8A-97B4B0623540}"/>
              </a:ext>
            </a:extLst>
          </p:cNvPr>
          <p:cNvSpPr txBox="1"/>
          <p:nvPr/>
        </p:nvSpPr>
        <p:spPr>
          <a:xfrm>
            <a:off x="562017" y="1138701"/>
            <a:ext cx="1724494"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1 курс</a:t>
            </a:r>
          </a:p>
          <a:p>
            <a:pPr algn="l">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Основы основ</a:t>
            </a:r>
          </a:p>
        </p:txBody>
      </p:sp>
      <p:sp>
        <p:nvSpPr>
          <p:cNvPr id="1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5957303-8DAE-49F1-9A28-F81F5F47290B}"/>
              </a:ext>
            </a:extLst>
          </p:cNvPr>
          <p:cNvSpPr txBox="1"/>
          <p:nvPr/>
        </p:nvSpPr>
        <p:spPr>
          <a:xfrm>
            <a:off x="2629762" y="1119292"/>
            <a:ext cx="2456754"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2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Тематические варианты</a:t>
            </a:r>
          </a:p>
        </p:txBody>
      </p:sp>
      <p:sp>
        <p:nvSpPr>
          <p:cNvPr id="1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0AFD9901-110F-421C-8495-5D1D288FD748}"/>
              </a:ext>
            </a:extLst>
          </p:cNvPr>
          <p:cNvSpPr txBox="1"/>
          <p:nvPr/>
        </p:nvSpPr>
        <p:spPr>
          <a:xfrm>
            <a:off x="5582387" y="1119290"/>
            <a:ext cx="2967626"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3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Фундаментальные дисциплины</a:t>
            </a:r>
          </a:p>
        </p:txBody>
      </p:sp>
      <p:sp>
        <p:nvSpPr>
          <p:cNvPr id="1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69012974-BF95-43DD-9BAB-7084FF020408}"/>
              </a:ext>
            </a:extLst>
          </p:cNvPr>
          <p:cNvSpPr txBox="1"/>
          <p:nvPr/>
        </p:nvSpPr>
        <p:spPr>
          <a:xfrm>
            <a:off x="9270132" y="1125153"/>
            <a:ext cx="2483454"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4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Инструменты решения задач</a:t>
            </a:r>
          </a:p>
        </p:txBody>
      </p:sp>
      <p:sp>
        <p:nvSpPr>
          <p:cNvPr id="1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EEF8C037-BC8B-4E02-AC73-6FB2A9B58AD4}"/>
              </a:ext>
            </a:extLst>
          </p:cNvPr>
          <p:cNvSpPr txBox="1"/>
          <p:nvPr/>
        </p:nvSpPr>
        <p:spPr>
          <a:xfrm>
            <a:off x="613303" y="3267503"/>
            <a:ext cx="2543505"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 Земные сферы</a:t>
            </a:r>
          </a:p>
          <a:p>
            <a:pPr>
              <a:defRPr sz="2800">
                <a:solidFill>
                  <a:srgbClr val="253957"/>
                </a:solidFill>
                <a:latin typeface="+mn-lt"/>
                <a:ea typeface="+mn-ea"/>
                <a:cs typeface="+mn-cs"/>
                <a:sym typeface="Arial Narrow"/>
              </a:defRPr>
            </a:pPr>
            <a:endParaRPr lang="ru-RU" sz="1600" dirty="0">
              <a:solidFill>
                <a:srgbClr val="C00000"/>
              </a:solidFill>
              <a:latin typeface="Arial" panose="020B0604020202020204" pitchFamily="34" charset="0"/>
              <a:cs typeface="Arial" panose="020B0604020202020204" pitchFamily="34" charset="0"/>
              <a:sym typeface="Arial Narrow"/>
            </a:endParaRPr>
          </a:p>
        </p:txBody>
      </p:sp>
      <p:sp>
        <p:nvSpPr>
          <p:cNvPr id="1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FD8E9CF-ABFD-44CD-83D4-C5AF3226FECC}"/>
              </a:ext>
            </a:extLst>
          </p:cNvPr>
          <p:cNvSpPr txBox="1"/>
          <p:nvPr/>
        </p:nvSpPr>
        <p:spPr>
          <a:xfrm>
            <a:off x="2613875" y="2082883"/>
            <a:ext cx="2547705"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Земные сферы</a:t>
            </a:r>
          </a:p>
          <a:p>
            <a:pPr>
              <a:spcBef>
                <a:spcPts val="600"/>
              </a:spcBef>
              <a:defRPr sz="2800">
                <a:solidFill>
                  <a:srgbClr val="253957"/>
                </a:solidFill>
                <a:latin typeface="+mn-lt"/>
                <a:ea typeface="+mn-ea"/>
                <a:cs typeface="+mn-cs"/>
                <a:sym typeface="Arial Narrow"/>
              </a:defRPr>
            </a:pPr>
            <a:endParaRPr lang="ru-RU" sz="1600" dirty="0">
              <a:solidFill>
                <a:srgbClr val="C00000"/>
              </a:solidFill>
              <a:latin typeface="Arial" panose="020B0604020202020204" pitchFamily="34" charset="0"/>
              <a:cs typeface="Arial" panose="020B0604020202020204" pitchFamily="34" charset="0"/>
              <a:sym typeface="Arial Narrow"/>
            </a:endParaRP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Изменения природной среды в прошлом и методы палеогеографии </a:t>
            </a:r>
          </a:p>
          <a:p>
            <a:pPr>
              <a:spcBef>
                <a:spcPts val="600"/>
              </a:spcBef>
              <a:defRPr sz="2800">
                <a:solidFill>
                  <a:srgbClr val="253957"/>
                </a:solidFill>
                <a:latin typeface="+mn-lt"/>
                <a:ea typeface="+mn-ea"/>
                <a:cs typeface="+mn-cs"/>
                <a:sym typeface="Arial Narrow"/>
              </a:defRPr>
            </a:pPr>
            <a:endParaRPr lang="ru-RU" sz="1600" dirty="0">
              <a:solidFill>
                <a:srgbClr val="C00000"/>
              </a:solidFill>
              <a:latin typeface="Arial" panose="020B0604020202020204" pitchFamily="34" charset="0"/>
              <a:cs typeface="Arial" panose="020B0604020202020204" pitchFamily="34" charset="0"/>
              <a:sym typeface="Arial Narrow"/>
            </a:endParaRP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err="1">
                <a:solidFill>
                  <a:schemeClr val="accent3">
                    <a:lumMod val="75000"/>
                  </a:schemeClr>
                </a:solidFill>
                <a:latin typeface="Arial" panose="020B0604020202020204" pitchFamily="34" charset="0"/>
                <a:cs typeface="Arial" panose="020B0604020202020204" pitchFamily="34" charset="0"/>
                <a:sym typeface="Arial Narrow"/>
              </a:rPr>
              <a:t>Геоархеология</a:t>
            </a:r>
            <a:endParaRPr lang="ru-RU" sz="1600" dirty="0">
              <a:solidFill>
                <a:schemeClr val="accent3">
                  <a:lumMod val="75000"/>
                </a:schemeClr>
              </a:solidFill>
              <a:latin typeface="Arial" panose="020B0604020202020204" pitchFamily="34" charset="0"/>
              <a:cs typeface="Arial" panose="020B0604020202020204" pitchFamily="34" charset="0"/>
              <a:sym typeface="Arial Narrow"/>
            </a:endParaRPr>
          </a:p>
          <a:p>
            <a:pPr>
              <a:spcBef>
                <a:spcPts val="600"/>
              </a:spcBef>
              <a:defRPr sz="2800">
                <a:solidFill>
                  <a:srgbClr val="253957"/>
                </a:solidFill>
                <a:latin typeface="+mn-lt"/>
                <a:ea typeface="+mn-ea"/>
                <a:cs typeface="+mn-cs"/>
                <a:sym typeface="Arial Narrow"/>
              </a:defRPr>
            </a:pPr>
            <a:endParaRPr lang="ru-RU" sz="1600" dirty="0">
              <a:solidFill>
                <a:schemeClr val="accent3">
                  <a:lumMod val="75000"/>
                </a:schemeClr>
              </a:solidFill>
              <a:latin typeface="Arial" panose="020B0604020202020204" pitchFamily="34" charset="0"/>
              <a:cs typeface="Arial" panose="020B0604020202020204" pitchFamily="34" charset="0"/>
              <a:sym typeface="Arial Narrow"/>
            </a:endParaRP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Инженерная география</a:t>
            </a:r>
          </a:p>
        </p:txBody>
      </p:sp>
      <p:sp>
        <p:nvSpPr>
          <p:cNvPr id="2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7E1DBBC7-E789-4A46-92D7-C11744E990A6}"/>
              </a:ext>
            </a:extLst>
          </p:cNvPr>
          <p:cNvSpPr txBox="1"/>
          <p:nvPr/>
        </p:nvSpPr>
        <p:spPr>
          <a:xfrm>
            <a:off x="5313988" y="1795032"/>
            <a:ext cx="3702216"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Геофизические, геохимические и биологические методы в географии</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Математические методы, анализ и визуализация данных в изучении природных систем</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Теория и моделирование климата Земли</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Основы геоэкологии и теории экосистем </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Состояние и охрана окружающей среды России</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Углеродные циклы</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Глобальные изменения и стратегии устойчивого развития </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Управление природными ресурсами</a:t>
            </a:r>
          </a:p>
        </p:txBody>
      </p:sp>
      <p:sp>
        <p:nvSpPr>
          <p:cNvPr id="2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15F85CB8-0CC1-4561-9839-75CB43D7ED16}"/>
              </a:ext>
            </a:extLst>
          </p:cNvPr>
          <p:cNvSpPr txBox="1"/>
          <p:nvPr/>
        </p:nvSpPr>
        <p:spPr>
          <a:xfrm>
            <a:off x="9091055" y="1792795"/>
            <a:ext cx="2964303"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latin typeface="Arial" panose="020B0604020202020204" pitchFamily="34" charset="0"/>
                <a:cs typeface="Arial" panose="020B0604020202020204" pitchFamily="34" charset="0"/>
                <a:sym typeface="Arial Narrow"/>
              </a:rPr>
              <a:t>Системы мониторинга окружающей среды и базы данных</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latin typeface="Arial" panose="020B0604020202020204" pitchFamily="34" charset="0"/>
                <a:cs typeface="Arial" panose="020B0604020202020204" pitchFamily="34" charset="0"/>
                <a:sym typeface="Arial Narrow"/>
              </a:rPr>
              <a:t>Краткосрочные и долгосрочные прогнозы развития природной среды</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Основы экологической экспертизы</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Водные ресурсы в условиях глобальных изменений</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Арктика в условиях глобальных изменений</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latin typeface="Arial" panose="020B0604020202020204" pitchFamily="34" charset="0"/>
                <a:cs typeface="Arial" panose="020B0604020202020204" pitchFamily="34" charset="0"/>
                <a:sym typeface="Arial Narrow"/>
              </a:rPr>
              <a:t>География природных рисков и методы управления ими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Проектно-изыскательские работы</a:t>
            </a:r>
          </a:p>
        </p:txBody>
      </p:sp>
      <p:pic>
        <p:nvPicPr>
          <p:cNvPr id="22" name="Рисунок 21" descr="scheme1_1.jpg">
            <a:extLst>
              <a:ext uri="{FF2B5EF4-FFF2-40B4-BE49-F238E27FC236}">
                <a16:creationId xmlns:a16="http://schemas.microsoft.com/office/drawing/2014/main" id="{8AB5E28B-C980-4F72-BD84-E09AAF74ABEE}"/>
              </a:ext>
            </a:extLst>
          </p:cNvPr>
          <p:cNvPicPr>
            <a:picLocks noChangeAspect="1"/>
          </p:cNvPicPr>
          <p:nvPr/>
        </p:nvPicPr>
        <p:blipFill rotWithShape="1">
          <a:blip r:embed="rId3"/>
          <a:srcRect l="13878" t="89922" r="11920" b="1936"/>
          <a:stretch/>
        </p:blipFill>
        <p:spPr>
          <a:xfrm>
            <a:off x="1692172" y="6166878"/>
            <a:ext cx="9047743" cy="558253"/>
          </a:xfrm>
          <a:prstGeom prst="rect">
            <a:avLst/>
          </a:prstGeom>
        </p:spPr>
      </p:pic>
      <p:sp>
        <p:nvSpPr>
          <p:cNvPr id="23" name="Очень крутой заголовок…">
            <a:extLst>
              <a:ext uri="{FF2B5EF4-FFF2-40B4-BE49-F238E27FC236}">
                <a16:creationId xmlns:a16="http://schemas.microsoft.com/office/drawing/2014/main" id="{1BAB0A7C-3E5B-473C-8DD4-5369E51A3C81}"/>
              </a:ext>
            </a:extLst>
          </p:cNvPr>
          <p:cNvSpPr txBox="1"/>
          <p:nvPr/>
        </p:nvSpPr>
        <p:spPr>
          <a:xfrm>
            <a:off x="1293426" y="336454"/>
            <a:ext cx="7722778" cy="599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600" b="1" cap="all" dirty="0">
                <a:solidFill>
                  <a:srgbClr val="253957"/>
                </a:solidFill>
                <a:sym typeface="Arial Narrow"/>
              </a:rPr>
              <a:t>УЧЕБНЫЙ ПЛАН: Глобальные изменения</a:t>
            </a:r>
          </a:p>
        </p:txBody>
      </p:sp>
      <p:sp>
        <p:nvSpPr>
          <p:cNvPr id="18" name="Название подразделения, лаборатории, факультета и т.д.">
            <a:extLst>
              <a:ext uri="{FF2B5EF4-FFF2-40B4-BE49-F238E27FC236}">
                <a16:creationId xmlns:a16="http://schemas.microsoft.com/office/drawing/2014/main" id="{807AC319-3152-4C2E-ABFF-3CAB260712AA}"/>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Tree>
    <p:extLst>
      <p:ext uri="{BB962C8B-B14F-4D97-AF65-F5344CB8AC3E}">
        <p14:creationId xmlns:p14="http://schemas.microsoft.com/office/powerpoint/2010/main" val="398511852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scheme1_1.jpg"/>
          <p:cNvPicPr>
            <a:picLocks noChangeAspect="1"/>
          </p:cNvPicPr>
          <p:nvPr/>
        </p:nvPicPr>
        <p:blipFill>
          <a:blip r:embed="rId2"/>
          <a:stretch>
            <a:fillRect/>
          </a:stretch>
        </p:blipFill>
        <p:spPr>
          <a:xfrm>
            <a:off x="0" y="0"/>
            <a:ext cx="12193435" cy="6858000"/>
          </a:xfrm>
          <a:prstGeom prst="rect">
            <a:avLst/>
          </a:prstGeom>
        </p:spPr>
      </p:pic>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01149" y="379094"/>
            <a:ext cx="7722778" cy="599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600" b="1" cap="all" dirty="0">
                <a:solidFill>
                  <a:srgbClr val="253957"/>
                </a:solidFill>
                <a:sym typeface="Arial Narrow"/>
              </a:rPr>
              <a:t>УЧЕБНЫЙ ПЛАН: геоинформатика</a:t>
            </a:r>
          </a:p>
        </p:txBody>
      </p:sp>
      <p:pic>
        <p:nvPicPr>
          <p:cNvPr id="7" name="Изображение" descr="Изображение">
            <a:extLst>
              <a:ext uri="{FF2B5EF4-FFF2-40B4-BE49-F238E27FC236}">
                <a16:creationId xmlns:a16="http://schemas.microsoft.com/office/drawing/2014/main" id="{A175D205-80DB-4BF6-95BB-B315507A832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8" name="Название подразделения, лаборатории, факультета и т.д.">
            <a:extLst>
              <a:ext uri="{FF2B5EF4-FFF2-40B4-BE49-F238E27FC236}">
                <a16:creationId xmlns:a16="http://schemas.microsoft.com/office/drawing/2014/main" id="{477C7A6C-51A8-4399-9C49-05F9D9D69C02}"/>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Tree>
    <p:extLst>
      <p:ext uri="{BB962C8B-B14F-4D97-AF65-F5344CB8AC3E}">
        <p14:creationId xmlns:p14="http://schemas.microsoft.com/office/powerpoint/2010/main" val="166181890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579511" y="1107281"/>
            <a:ext cx="10753187" cy="1"/>
          </a:xfrm>
          <a:prstGeom prst="line">
            <a:avLst/>
          </a:prstGeom>
          <a:ln w="12700">
            <a:solidFill>
              <a:srgbClr val="253957"/>
            </a:solidFill>
            <a:miter lim="400000"/>
          </a:ln>
        </p:spPr>
        <p:txBody>
          <a:bodyPr lIns="35719" tIns="35719" rIns="35719" bIns="35719" anchor="ctr"/>
          <a:lstStyle/>
          <a:p>
            <a:pPr>
              <a:defRPr sz="3200"/>
            </a:pPr>
            <a:endParaRPr sz="1600">
              <a:solidFill>
                <a:schemeClr val="tx1">
                  <a:lumMod val="95000"/>
                  <a:lumOff val="5000"/>
                </a:schemeClr>
              </a:solidFill>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cxnSp>
        <p:nvCxnSpPr>
          <p:cNvPr id="3" name="Straight Connector 2">
            <a:extLst>
              <a:ext uri="{FF2B5EF4-FFF2-40B4-BE49-F238E27FC236}">
                <a16:creationId xmlns:a16="http://schemas.microsoft.com/office/drawing/2014/main" id="{CB875257-9401-46F5-90A3-6E6D1F0AE15E}"/>
              </a:ext>
            </a:extLst>
          </p:cNvPr>
          <p:cNvCxnSpPr>
            <a:cxnSpLocks/>
          </p:cNvCxnSpPr>
          <p:nvPr/>
        </p:nvCxnSpPr>
        <p:spPr>
          <a:xfrm>
            <a:off x="2543506" y="1100145"/>
            <a:ext cx="0"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2032B7F3-2F43-4F27-BC12-9093AAFEF559}"/>
              </a:ext>
            </a:extLst>
          </p:cNvPr>
          <p:cNvCxnSpPr>
            <a:cxnSpLocks/>
          </p:cNvCxnSpPr>
          <p:nvPr/>
        </p:nvCxnSpPr>
        <p:spPr>
          <a:xfrm>
            <a:off x="5237784" y="1100145"/>
            <a:ext cx="1352"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4E0727CD-3139-4DC1-94F5-8182C85E6599}"/>
              </a:ext>
            </a:extLst>
          </p:cNvPr>
          <p:cNvCxnSpPr>
            <a:cxnSpLocks/>
          </p:cNvCxnSpPr>
          <p:nvPr/>
        </p:nvCxnSpPr>
        <p:spPr>
          <a:xfrm>
            <a:off x="8455421" y="1028695"/>
            <a:ext cx="0" cy="4800610"/>
          </a:xfrm>
          <a:prstGeom prst="line">
            <a:avLst/>
          </a:prstGeom>
          <a:noFill/>
          <a:ln w="28575"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sp>
        <p:nvSpPr>
          <p:cNvPr id="1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3C272424-41F9-42E9-BB8A-97B4B0623540}"/>
              </a:ext>
            </a:extLst>
          </p:cNvPr>
          <p:cNvSpPr txBox="1"/>
          <p:nvPr/>
        </p:nvSpPr>
        <p:spPr>
          <a:xfrm>
            <a:off x="562017" y="1138701"/>
            <a:ext cx="1724494"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1 курс</a:t>
            </a:r>
          </a:p>
          <a:p>
            <a:pPr algn="l">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Основы основ</a:t>
            </a:r>
          </a:p>
        </p:txBody>
      </p:sp>
      <p:sp>
        <p:nvSpPr>
          <p:cNvPr id="1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5957303-8DAE-49F1-9A28-F81F5F47290B}"/>
              </a:ext>
            </a:extLst>
          </p:cNvPr>
          <p:cNvSpPr txBox="1"/>
          <p:nvPr/>
        </p:nvSpPr>
        <p:spPr>
          <a:xfrm>
            <a:off x="2629762" y="1119292"/>
            <a:ext cx="2456754"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2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Тематические варианты</a:t>
            </a:r>
          </a:p>
        </p:txBody>
      </p:sp>
      <p:sp>
        <p:nvSpPr>
          <p:cNvPr id="1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0AFD9901-110F-421C-8495-5D1D288FD748}"/>
              </a:ext>
            </a:extLst>
          </p:cNvPr>
          <p:cNvSpPr txBox="1"/>
          <p:nvPr/>
        </p:nvSpPr>
        <p:spPr>
          <a:xfrm>
            <a:off x="5582387" y="1119290"/>
            <a:ext cx="2967626"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3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Фундаментальные дисциплины</a:t>
            </a:r>
          </a:p>
        </p:txBody>
      </p:sp>
      <p:sp>
        <p:nvSpPr>
          <p:cNvPr id="1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69012974-BF95-43DD-9BAB-7084FF020408}"/>
              </a:ext>
            </a:extLst>
          </p:cNvPr>
          <p:cNvSpPr txBox="1"/>
          <p:nvPr/>
        </p:nvSpPr>
        <p:spPr>
          <a:xfrm>
            <a:off x="8380573" y="1125153"/>
            <a:ext cx="3373013"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4 курс</a:t>
            </a:r>
          </a:p>
          <a:p>
            <a:pPr algn="ctr">
              <a:defRPr sz="2800">
                <a:solidFill>
                  <a:srgbClr val="253957"/>
                </a:solidFill>
                <a:latin typeface="+mn-lt"/>
                <a:ea typeface="+mn-ea"/>
                <a:cs typeface="+mn-cs"/>
                <a:sym typeface="Arial Narrow"/>
              </a:defRPr>
            </a:pPr>
            <a:r>
              <a:rPr lang="ru-RU" sz="1600" i="1" dirty="0">
                <a:solidFill>
                  <a:schemeClr val="tx1">
                    <a:lumMod val="95000"/>
                    <a:lumOff val="5000"/>
                  </a:schemeClr>
                </a:solidFill>
                <a:sym typeface="Arial Narrow"/>
              </a:rPr>
              <a:t>Инструменты решения задач</a:t>
            </a:r>
          </a:p>
        </p:txBody>
      </p:sp>
      <p:sp>
        <p:nvSpPr>
          <p:cNvPr id="1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EEF8C037-BC8B-4E02-AC73-6FB2A9B58AD4}"/>
              </a:ext>
            </a:extLst>
          </p:cNvPr>
          <p:cNvSpPr txBox="1"/>
          <p:nvPr/>
        </p:nvSpPr>
        <p:spPr>
          <a:xfrm>
            <a:off x="129921" y="2232852"/>
            <a:ext cx="2469932"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84138" indent="-84138">
              <a:spcBef>
                <a:spcPts val="600"/>
              </a:spcBef>
              <a:spcAft>
                <a:spcPts val="600"/>
              </a:spcAft>
              <a:buFont typeface="Arial" panose="020B060402020202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Управление развитием территорий</a:t>
            </a:r>
          </a:p>
          <a:p>
            <a:pPr marL="84138" indent="-84138">
              <a:spcBef>
                <a:spcPts val="600"/>
              </a:spcBef>
              <a:spcAft>
                <a:spcPts val="600"/>
              </a:spcAft>
              <a:buFont typeface="Arial" panose="020B060402020202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Основы общественной географии и страноведения</a:t>
            </a:r>
          </a:p>
          <a:p>
            <a:pPr marL="84138" indent="-84138">
              <a:spcBef>
                <a:spcPts val="600"/>
              </a:spcBef>
              <a:spcAft>
                <a:spcPts val="600"/>
              </a:spcAft>
              <a:buFont typeface="Arial" panose="020B060402020202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Социологические идеи в географических исследованиях</a:t>
            </a:r>
          </a:p>
          <a:p>
            <a:pPr marL="84138" indent="-84138">
              <a:buFont typeface="Arial" panose="020B0604020202020204" pitchFamily="34" charset="0"/>
              <a:buChar char="-"/>
              <a:defRPr sz="2800">
                <a:solidFill>
                  <a:srgbClr val="253957"/>
                </a:solidFill>
                <a:latin typeface="+mn-lt"/>
                <a:ea typeface="+mn-ea"/>
                <a:cs typeface="+mn-cs"/>
                <a:sym typeface="Arial Narrow"/>
              </a:defRPr>
            </a:pPr>
            <a:endParaRPr lang="ru-RU" sz="1600" dirty="0">
              <a:solidFill>
                <a:srgbClr val="C00000"/>
              </a:solidFill>
              <a:latin typeface="Arial" panose="020B0604020202020204" pitchFamily="34" charset="0"/>
              <a:cs typeface="Arial" panose="020B0604020202020204" pitchFamily="34" charset="0"/>
              <a:sym typeface="Arial Narrow"/>
            </a:endParaRPr>
          </a:p>
        </p:txBody>
      </p:sp>
      <p:sp>
        <p:nvSpPr>
          <p:cNvPr id="1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FD8E9CF-ABFD-44CD-83D4-C5AF3226FECC}"/>
              </a:ext>
            </a:extLst>
          </p:cNvPr>
          <p:cNvSpPr txBox="1"/>
          <p:nvPr/>
        </p:nvSpPr>
        <p:spPr>
          <a:xfrm>
            <a:off x="2611060" y="2215945"/>
            <a:ext cx="2547705"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C00000"/>
                </a:solidFill>
                <a:latin typeface="Arial" panose="020B0604020202020204" pitchFamily="34" charset="0"/>
                <a:cs typeface="Arial" panose="020B0604020202020204" pitchFamily="34" charset="0"/>
                <a:sym typeface="Arial Narrow"/>
              </a:rPr>
              <a:t>Основы государственного и муниципального управления</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Основы демографии и географии населения</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Качественные и полевые методы в общественной географии</a:t>
            </a:r>
            <a:endParaRPr lang="ru-RU" sz="1600" dirty="0">
              <a:solidFill>
                <a:srgbClr val="C00000"/>
              </a:solidFill>
              <a:latin typeface="Arial" panose="020B0604020202020204" pitchFamily="34" charset="0"/>
              <a:cs typeface="Arial" panose="020B0604020202020204" pitchFamily="34" charset="0"/>
              <a:sym typeface="Arial Narrow"/>
            </a:endParaRPr>
          </a:p>
        </p:txBody>
      </p:sp>
      <p:sp>
        <p:nvSpPr>
          <p:cNvPr id="2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7E1DBBC7-E789-4A46-92D7-C11744E990A6}"/>
              </a:ext>
            </a:extLst>
          </p:cNvPr>
          <p:cNvSpPr txBox="1"/>
          <p:nvPr/>
        </p:nvSpPr>
        <p:spPr>
          <a:xfrm>
            <a:off x="5313988" y="1795032"/>
            <a:ext cx="3141433"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Правовые основы пространственного развития</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Теория систем расселения</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Данные и математические методы в общественной географии</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Экономико-географический анализ отраслевых рынков</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Пространственная эконометрика</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chemeClr val="accent3">
                    <a:lumMod val="75000"/>
                  </a:schemeClr>
                </a:solidFill>
                <a:latin typeface="Arial" panose="020B0604020202020204" pitchFamily="34" charset="0"/>
                <a:cs typeface="Arial" panose="020B0604020202020204" pitchFamily="34" charset="0"/>
                <a:sym typeface="Arial Narrow"/>
              </a:rPr>
              <a:t>Институциональная экономика</a:t>
            </a:r>
          </a:p>
          <a:p>
            <a:pPr marL="179388" indent="-17938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600" dirty="0">
                <a:solidFill>
                  <a:srgbClr val="253957"/>
                </a:solidFill>
                <a:latin typeface="Arial" panose="020B0604020202020204" pitchFamily="34" charset="0"/>
                <a:cs typeface="Arial" panose="020B0604020202020204" pitchFamily="34" charset="0"/>
                <a:sym typeface="Arial Narrow"/>
              </a:rPr>
              <a:t>Теория и методы социальной географии</a:t>
            </a:r>
          </a:p>
        </p:txBody>
      </p:sp>
      <p:sp>
        <p:nvSpPr>
          <p:cNvPr id="2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15F85CB8-0CC1-4561-9839-75CB43D7ED16}"/>
              </a:ext>
            </a:extLst>
          </p:cNvPr>
          <p:cNvSpPr txBox="1"/>
          <p:nvPr/>
        </p:nvSpPr>
        <p:spPr>
          <a:xfrm>
            <a:off x="8530273" y="1795032"/>
            <a:ext cx="3661728" cy="4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accent3">
                    <a:lumMod val="75000"/>
                  </a:schemeClr>
                </a:solidFill>
                <a:latin typeface="Arial" panose="020B0604020202020204" pitchFamily="34" charset="0"/>
                <a:cs typeface="Arial" panose="020B0604020202020204" pitchFamily="34" charset="0"/>
                <a:sym typeface="Arial Narrow"/>
              </a:rPr>
              <a:t>Теория и практика пространственного планирования</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accent3">
                    <a:lumMod val="75000"/>
                  </a:schemeClr>
                </a:solidFill>
                <a:latin typeface="Arial" panose="020B0604020202020204" pitchFamily="34" charset="0"/>
                <a:cs typeface="Arial" panose="020B0604020202020204" pitchFamily="34" charset="0"/>
                <a:sym typeface="Arial Narrow"/>
              </a:rPr>
              <a:t>Региональная политика и региональные стратегии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latin typeface="Arial" panose="020B0604020202020204" pitchFamily="34" charset="0"/>
                <a:cs typeface="Arial" panose="020B0604020202020204" pitchFamily="34" charset="0"/>
                <a:sym typeface="Arial Narrow"/>
              </a:rPr>
              <a:t>Теория и методы </a:t>
            </a:r>
            <a:r>
              <a:rPr lang="ru-RU" sz="1400" dirty="0">
                <a:solidFill>
                  <a:schemeClr val="tx2"/>
                </a:solidFill>
                <a:latin typeface="Arial" panose="020B0604020202020204" pitchFamily="34" charset="0"/>
                <a:cs typeface="Arial" panose="020B0604020202020204" pitchFamily="34" charset="0"/>
                <a:sym typeface="Arial Narrow"/>
              </a:rPr>
              <a:t>экономической географии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tx2"/>
                </a:solidFill>
                <a:latin typeface="Arial" panose="020B0604020202020204" pitchFamily="34" charset="0"/>
                <a:cs typeface="Arial" panose="020B0604020202020204" pitchFamily="34" charset="0"/>
                <a:sym typeface="Arial Narrow"/>
              </a:rPr>
              <a:t>Региональная и пространственная экономика</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accent3">
                    <a:lumMod val="75000"/>
                  </a:schemeClr>
                </a:solidFill>
                <a:latin typeface="Arial" panose="020B0604020202020204" pitchFamily="34" charset="0"/>
                <a:cs typeface="Arial" panose="020B0604020202020204" pitchFamily="34" charset="0"/>
                <a:sym typeface="Arial Narrow"/>
              </a:rPr>
              <a:t>Пространственная трансформация современной России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rgbClr val="C00000"/>
                </a:solidFill>
                <a:latin typeface="Arial" panose="020B0604020202020204" pitchFamily="34" charset="0"/>
                <a:cs typeface="Arial" panose="020B0604020202020204" pitchFamily="34" charset="0"/>
                <a:sym typeface="Arial Narrow"/>
              </a:rPr>
              <a:t>Пространственная организация мировой экономики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tx2"/>
                </a:solidFill>
                <a:latin typeface="Arial" panose="020B0604020202020204" pitchFamily="34" charset="0"/>
                <a:cs typeface="Arial" panose="020B0604020202020204" pitchFamily="34" charset="0"/>
                <a:sym typeface="Arial Narrow"/>
              </a:rPr>
              <a:t>История и концепции географической мысли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tx2"/>
                </a:solidFill>
                <a:latin typeface="Arial" panose="020B0604020202020204" pitchFamily="34" charset="0"/>
                <a:cs typeface="Arial" panose="020B0604020202020204" pitchFamily="34" charset="0"/>
                <a:sym typeface="Arial Narrow"/>
              </a:rPr>
              <a:t>Теория и методы политической географии</a:t>
            </a:r>
          </a:p>
          <a:p>
            <a:pPr marL="84138" indent="-84138">
              <a:spcBef>
                <a:spcPts val="600"/>
              </a:spcBef>
              <a:buFont typeface="Arial Narrow" panose="020B0606020202030204" pitchFamily="34" charset="0"/>
              <a:buChar char="­"/>
              <a:defRPr sz="2800">
                <a:solidFill>
                  <a:srgbClr val="253957"/>
                </a:solidFill>
                <a:latin typeface="+mn-lt"/>
                <a:ea typeface="+mn-ea"/>
                <a:cs typeface="+mn-cs"/>
                <a:sym typeface="Arial Narrow"/>
              </a:defRPr>
            </a:pPr>
            <a:r>
              <a:rPr lang="ru-RU" sz="1400" dirty="0">
                <a:solidFill>
                  <a:schemeClr val="accent3">
                    <a:lumMod val="75000"/>
                  </a:schemeClr>
                </a:solidFill>
                <a:latin typeface="Arial" panose="020B0604020202020204" pitchFamily="34" charset="0"/>
                <a:cs typeface="Arial" panose="020B0604020202020204" pitchFamily="34" charset="0"/>
                <a:sym typeface="Arial Narrow"/>
              </a:rPr>
              <a:t>Теория и методы культурной географии</a:t>
            </a:r>
          </a:p>
        </p:txBody>
      </p:sp>
      <p:pic>
        <p:nvPicPr>
          <p:cNvPr id="22" name="Рисунок 21" descr="scheme1_1.jpg">
            <a:extLst>
              <a:ext uri="{FF2B5EF4-FFF2-40B4-BE49-F238E27FC236}">
                <a16:creationId xmlns:a16="http://schemas.microsoft.com/office/drawing/2014/main" id="{8AB5E28B-C980-4F72-BD84-E09AAF74ABEE}"/>
              </a:ext>
            </a:extLst>
          </p:cNvPr>
          <p:cNvPicPr>
            <a:picLocks noChangeAspect="1"/>
          </p:cNvPicPr>
          <p:nvPr/>
        </p:nvPicPr>
        <p:blipFill rotWithShape="1">
          <a:blip r:embed="rId3"/>
          <a:srcRect l="13878" t="89922" r="11920" b="1936"/>
          <a:stretch/>
        </p:blipFill>
        <p:spPr>
          <a:xfrm>
            <a:off x="1692172" y="6166878"/>
            <a:ext cx="9047743" cy="558253"/>
          </a:xfrm>
          <a:prstGeom prst="rect">
            <a:avLst/>
          </a:prstGeom>
        </p:spPr>
      </p:pic>
      <p:sp>
        <p:nvSpPr>
          <p:cNvPr id="23" name="Очень крутой заголовок…">
            <a:extLst>
              <a:ext uri="{FF2B5EF4-FFF2-40B4-BE49-F238E27FC236}">
                <a16:creationId xmlns:a16="http://schemas.microsoft.com/office/drawing/2014/main" id="{1BAB0A7C-3E5B-473C-8DD4-5369E51A3C81}"/>
              </a:ext>
            </a:extLst>
          </p:cNvPr>
          <p:cNvSpPr txBox="1"/>
          <p:nvPr/>
        </p:nvSpPr>
        <p:spPr>
          <a:xfrm>
            <a:off x="1225127" y="357459"/>
            <a:ext cx="7722778" cy="599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600" b="1" cap="all" dirty="0">
                <a:solidFill>
                  <a:srgbClr val="253957"/>
                </a:solidFill>
                <a:sym typeface="Arial Narrow"/>
              </a:rPr>
              <a:t>УЧЕБНЫЙ ПЛАН: Общественная география </a:t>
            </a:r>
          </a:p>
        </p:txBody>
      </p:sp>
      <p:sp>
        <p:nvSpPr>
          <p:cNvPr id="18" name="Название подразделения, лаборатории, факультета и т.д.">
            <a:extLst>
              <a:ext uri="{FF2B5EF4-FFF2-40B4-BE49-F238E27FC236}">
                <a16:creationId xmlns:a16="http://schemas.microsoft.com/office/drawing/2014/main" id="{76BF55CD-F6D5-46F3-B1F9-6B1B8AA1B784}"/>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Tree>
    <p:extLst>
      <p:ext uri="{BB962C8B-B14F-4D97-AF65-F5344CB8AC3E}">
        <p14:creationId xmlns:p14="http://schemas.microsoft.com/office/powerpoint/2010/main" val="15303373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Общежития, стипендии, военная кафедра</a:t>
            </a:r>
            <a:endParaRPr sz="2400" b="1" cap="all" dirty="0">
              <a:solidFill>
                <a:srgbClr val="253957"/>
              </a:solidFill>
              <a:sym typeface="Arial Narrow"/>
            </a:endParaRPr>
          </a:p>
        </p:txBody>
      </p:sp>
    </p:spTree>
    <p:extLst>
      <p:ext uri="{BB962C8B-B14F-4D97-AF65-F5344CB8AC3E}">
        <p14:creationId xmlns:p14="http://schemas.microsoft.com/office/powerpoint/2010/main" val="10257970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id="{5CA8BD62-6389-4431-BA1D-7F58431256AF}"/>
              </a:ext>
            </a:extLst>
          </p:cNvPr>
          <p:cNvSpPr/>
          <p:nvPr/>
        </p:nvSpPr>
        <p:spPr>
          <a:xfrm>
            <a:off x="2088283" y="6211669"/>
            <a:ext cx="6096000" cy="646331"/>
          </a:xfrm>
          <a:prstGeom prst="rect">
            <a:avLst/>
          </a:prstGeom>
        </p:spPr>
        <p:txBody>
          <a:bodyPr>
            <a:spAutoFit/>
          </a:bodyPr>
          <a:lstStyle/>
          <a:p>
            <a:pPr marL="742950" lvl="1" indent="-285750">
              <a:buFont typeface="Wingdings" panose="05000000000000000000" pitchFamily="2" charset="2"/>
              <a:buChar char="§"/>
            </a:pPr>
            <a:endParaRPr lang="ru-RU" dirty="0">
              <a:solidFill>
                <a:prstClr val="black"/>
              </a:solidFill>
              <a:latin typeface="Trebuchet MS"/>
            </a:endParaRPr>
          </a:p>
          <a:p>
            <a:endParaRPr lang="ru-RU" b="1" dirty="0">
              <a:solidFill>
                <a:prstClr val="black"/>
              </a:solidFill>
              <a:latin typeface="Trebuchet MS"/>
            </a:endParaRPr>
          </a:p>
        </p:txBody>
      </p:sp>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528199" y="1098611"/>
            <a:ext cx="3283741" cy="42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graphicFrame>
        <p:nvGraphicFramePr>
          <p:cNvPr id="5" name="Таблица 4">
            <a:extLst>
              <a:ext uri="{FF2B5EF4-FFF2-40B4-BE49-F238E27FC236}">
                <a16:creationId xmlns:a16="http://schemas.microsoft.com/office/drawing/2014/main" id="{4B2ED782-16EB-45FC-BE93-3AA3C2737838}"/>
              </a:ext>
            </a:extLst>
          </p:cNvPr>
          <p:cNvGraphicFramePr>
            <a:graphicFrameLocks noGrp="1"/>
          </p:cNvGraphicFramePr>
          <p:nvPr/>
        </p:nvGraphicFramePr>
        <p:xfrm>
          <a:off x="600533" y="1517696"/>
          <a:ext cx="4481580" cy="4153704"/>
        </p:xfrm>
        <a:graphic>
          <a:graphicData uri="http://schemas.openxmlformats.org/drawingml/2006/table">
            <a:tbl>
              <a:tblPr firstRow="1" firstCol="1" bandRow="1">
                <a:tableStyleId>{5C22544A-7EE6-4342-B048-85BDC9FD1C3A}</a:tableStyleId>
              </a:tblPr>
              <a:tblGrid>
                <a:gridCol w="3632315">
                  <a:extLst>
                    <a:ext uri="{9D8B030D-6E8A-4147-A177-3AD203B41FA5}">
                      <a16:colId xmlns:a16="http://schemas.microsoft.com/office/drawing/2014/main" val="569860828"/>
                    </a:ext>
                  </a:extLst>
                </a:gridCol>
                <a:gridCol w="849265">
                  <a:extLst>
                    <a:ext uri="{9D8B030D-6E8A-4147-A177-3AD203B41FA5}">
                      <a16:colId xmlns:a16="http://schemas.microsoft.com/office/drawing/2014/main" val="2499522302"/>
                    </a:ext>
                  </a:extLst>
                </a:gridCol>
              </a:tblGrid>
              <a:tr h="488808">
                <a:tc>
                  <a:txBody>
                    <a:bodyPr/>
                    <a:lstStyle/>
                    <a:p>
                      <a:pPr indent="0">
                        <a:lnSpc>
                          <a:spcPct val="107000"/>
                        </a:lnSpc>
                      </a:pPr>
                      <a:r>
                        <a:rPr lang="ru-RU" sz="1600" dirty="0">
                          <a:effectLst/>
                          <a:latin typeface="+mn-lt"/>
                          <a:cs typeface="Times New Roman" panose="02020603050405020304" pitchFamily="18" charset="0"/>
                        </a:rPr>
                        <a:t>Адрес</a:t>
                      </a:r>
                    </a:p>
                  </a:txBody>
                  <a:tcPr marL="7808" marR="7808" marT="7808" marB="7808" anchor="ctr"/>
                </a:tc>
                <a:tc>
                  <a:txBody>
                    <a:bodyPr/>
                    <a:lstStyle/>
                    <a:p>
                      <a:pPr indent="0" algn="ctr">
                        <a:lnSpc>
                          <a:spcPct val="107000"/>
                        </a:lnSpc>
                        <a:spcAft>
                          <a:spcPts val="0"/>
                        </a:spcAft>
                      </a:pPr>
                      <a:r>
                        <a:rPr lang="ru-RU" sz="1600" dirty="0">
                          <a:effectLst/>
                          <a:latin typeface="+mn-lt"/>
                        </a:rPr>
                        <a:t>Число мест</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extLst>
                  <a:ext uri="{0D108BD9-81ED-4DB2-BD59-A6C34878D82A}">
                    <a16:rowId xmlns:a16="http://schemas.microsoft.com/office/drawing/2014/main" val="1520397162"/>
                  </a:ext>
                </a:extLst>
              </a:tr>
              <a:tr h="300825">
                <a:tc>
                  <a:txBody>
                    <a:bodyPr/>
                    <a:lstStyle/>
                    <a:p>
                      <a:pPr indent="0" algn="just">
                        <a:lnSpc>
                          <a:spcPct val="107000"/>
                        </a:lnSpc>
                        <a:spcAft>
                          <a:spcPts val="0"/>
                        </a:spcAft>
                      </a:pPr>
                      <a:r>
                        <a:rPr lang="ru-RU" sz="1600" dirty="0">
                          <a:effectLst/>
                          <a:latin typeface="+mn-lt"/>
                        </a:rPr>
                        <a:t>ул. Большая Переяславская, д.50, стр.1</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473</a:t>
                      </a:r>
                    </a:p>
                  </a:txBody>
                  <a:tcPr marL="7808" marR="7808" marT="7808" marB="7808" anchor="ctr"/>
                </a:tc>
                <a:extLst>
                  <a:ext uri="{0D108BD9-81ED-4DB2-BD59-A6C34878D82A}">
                    <a16:rowId xmlns:a16="http://schemas.microsoft.com/office/drawing/2014/main" val="360247632"/>
                  </a:ext>
                </a:extLst>
              </a:tr>
              <a:tr h="300825">
                <a:tc>
                  <a:txBody>
                    <a:bodyPr/>
                    <a:lstStyle/>
                    <a:p>
                      <a:pPr indent="0" algn="just">
                        <a:lnSpc>
                          <a:spcPct val="107000"/>
                        </a:lnSpc>
                        <a:spcAft>
                          <a:spcPts val="0"/>
                        </a:spcAft>
                      </a:pPr>
                      <a:r>
                        <a:rPr lang="ru-RU" sz="1600" dirty="0">
                          <a:effectLst/>
                          <a:latin typeface="+mn-lt"/>
                        </a:rPr>
                        <a:t>ул. Электродная, д.1</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175</a:t>
                      </a:r>
                    </a:p>
                  </a:txBody>
                  <a:tcPr marL="7808" marR="7808" marT="7808" marB="7808" anchor="ctr"/>
                </a:tc>
                <a:extLst>
                  <a:ext uri="{0D108BD9-81ED-4DB2-BD59-A6C34878D82A}">
                    <a16:rowId xmlns:a16="http://schemas.microsoft.com/office/drawing/2014/main" val="2138088139"/>
                  </a:ext>
                </a:extLst>
              </a:tr>
              <a:tr h="300825">
                <a:tc>
                  <a:txBody>
                    <a:bodyPr/>
                    <a:lstStyle/>
                    <a:p>
                      <a:pPr indent="0" algn="just">
                        <a:lnSpc>
                          <a:spcPct val="107000"/>
                        </a:lnSpc>
                        <a:spcAft>
                          <a:spcPts val="0"/>
                        </a:spcAft>
                      </a:pPr>
                      <a:r>
                        <a:rPr lang="ru-RU" sz="1600" dirty="0">
                          <a:effectLst/>
                          <a:latin typeface="+mn-lt"/>
                        </a:rPr>
                        <a:t>ул. Энергетическая, д.10, корп.2</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494</a:t>
                      </a:r>
                    </a:p>
                  </a:txBody>
                  <a:tcPr marL="7808" marR="7808" marT="7808" marB="7808" anchor="ctr"/>
                </a:tc>
                <a:extLst>
                  <a:ext uri="{0D108BD9-81ED-4DB2-BD59-A6C34878D82A}">
                    <a16:rowId xmlns:a16="http://schemas.microsoft.com/office/drawing/2014/main" val="2599476410"/>
                  </a:ext>
                </a:extLst>
              </a:tr>
              <a:tr h="300825">
                <a:tc>
                  <a:txBody>
                    <a:bodyPr/>
                    <a:lstStyle/>
                    <a:p>
                      <a:pPr indent="0" algn="just">
                        <a:lnSpc>
                          <a:spcPct val="107000"/>
                        </a:lnSpc>
                        <a:spcAft>
                          <a:spcPts val="0"/>
                        </a:spcAft>
                      </a:pPr>
                      <a:r>
                        <a:rPr lang="ru-RU" sz="1600" dirty="0">
                          <a:effectLst/>
                          <a:latin typeface="+mn-lt"/>
                        </a:rPr>
                        <a:t>ул. Студенческая, д.33, корп.1</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255</a:t>
                      </a:r>
                    </a:p>
                  </a:txBody>
                  <a:tcPr marL="7808" marR="7808" marT="7808" marB="7808" anchor="ctr"/>
                </a:tc>
                <a:extLst>
                  <a:ext uri="{0D108BD9-81ED-4DB2-BD59-A6C34878D82A}">
                    <a16:rowId xmlns:a16="http://schemas.microsoft.com/office/drawing/2014/main" val="4162071770"/>
                  </a:ext>
                </a:extLst>
              </a:tr>
              <a:tr h="286685">
                <a:tc>
                  <a:txBody>
                    <a:bodyPr/>
                    <a:lstStyle/>
                    <a:p>
                      <a:pPr indent="0" algn="just">
                        <a:lnSpc>
                          <a:spcPct val="107000"/>
                        </a:lnSpc>
                        <a:spcAft>
                          <a:spcPts val="0"/>
                        </a:spcAft>
                      </a:pPr>
                      <a:r>
                        <a:rPr lang="ru-RU" sz="1600" dirty="0">
                          <a:effectLst/>
                          <a:latin typeface="+mn-lt"/>
                        </a:rPr>
                        <a:t>ул. Кибальчича, д.7</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174</a:t>
                      </a:r>
                    </a:p>
                  </a:txBody>
                  <a:tcPr marL="7808" marR="7808" marT="7808" marB="7808" anchor="ctr"/>
                </a:tc>
                <a:extLst>
                  <a:ext uri="{0D108BD9-81ED-4DB2-BD59-A6C34878D82A}">
                    <a16:rowId xmlns:a16="http://schemas.microsoft.com/office/drawing/2014/main" val="3017861945"/>
                  </a:ext>
                </a:extLst>
              </a:tr>
              <a:tr h="272696">
                <a:tc>
                  <a:txBody>
                    <a:bodyPr/>
                    <a:lstStyle/>
                    <a:p>
                      <a:pPr indent="0" algn="just">
                        <a:lnSpc>
                          <a:spcPct val="107000"/>
                        </a:lnSpc>
                        <a:spcAft>
                          <a:spcPts val="0"/>
                        </a:spcAft>
                      </a:pPr>
                      <a:r>
                        <a:rPr lang="ru-RU" sz="1600" b="1" dirty="0">
                          <a:effectLst/>
                          <a:latin typeface="+mn-lt"/>
                        </a:rPr>
                        <a:t>г. Одинцово, ул. Комсомольская, д.1</a:t>
                      </a:r>
                      <a:endParaRPr lang="ru-RU" sz="1600" b="1"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b="1" dirty="0">
                          <a:effectLst/>
                          <a:latin typeface="+mn-lt"/>
                          <a:ea typeface="Calibri" panose="020F0502020204030204" pitchFamily="34" charset="0"/>
                          <a:cs typeface="Times New Roman" panose="02020603050405020304" pitchFamily="18" charset="0"/>
                        </a:rPr>
                        <a:t>826</a:t>
                      </a:r>
                    </a:p>
                  </a:txBody>
                  <a:tcPr marL="7808" marR="7808" marT="7808" marB="7808" anchor="ctr"/>
                </a:tc>
                <a:extLst>
                  <a:ext uri="{0D108BD9-81ED-4DB2-BD59-A6C34878D82A}">
                    <a16:rowId xmlns:a16="http://schemas.microsoft.com/office/drawing/2014/main" val="1531265546"/>
                  </a:ext>
                </a:extLst>
              </a:tr>
              <a:tr h="300825">
                <a:tc>
                  <a:txBody>
                    <a:bodyPr/>
                    <a:lstStyle/>
                    <a:p>
                      <a:pPr indent="0" algn="just">
                        <a:lnSpc>
                          <a:spcPct val="107000"/>
                        </a:lnSpc>
                        <a:spcAft>
                          <a:spcPts val="0"/>
                        </a:spcAft>
                      </a:pPr>
                      <a:r>
                        <a:rPr lang="ru-RU" sz="1600" dirty="0">
                          <a:effectLst/>
                          <a:latin typeface="+mn-lt"/>
                        </a:rPr>
                        <a:t>1-й Саратовский проезд, д.5, д.7</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1023</a:t>
                      </a:r>
                    </a:p>
                  </a:txBody>
                  <a:tcPr marL="7808" marR="7808" marT="7808" marB="7808" anchor="ctr"/>
                </a:tc>
                <a:extLst>
                  <a:ext uri="{0D108BD9-81ED-4DB2-BD59-A6C34878D82A}">
                    <a16:rowId xmlns:a16="http://schemas.microsoft.com/office/drawing/2014/main" val="780779152"/>
                  </a:ext>
                </a:extLst>
              </a:tr>
              <a:tr h="300825">
                <a:tc>
                  <a:txBody>
                    <a:bodyPr/>
                    <a:lstStyle/>
                    <a:p>
                      <a:pPr indent="0" algn="just">
                        <a:lnSpc>
                          <a:spcPct val="107000"/>
                        </a:lnSpc>
                        <a:spcAft>
                          <a:spcPts val="0"/>
                        </a:spcAft>
                      </a:pPr>
                      <a:r>
                        <a:rPr lang="ru-RU" sz="1600" b="1" dirty="0">
                          <a:effectLst/>
                          <a:latin typeface="+mn-lt"/>
                        </a:rPr>
                        <a:t>г. Одинцово, ул. Маковского, д.2</a:t>
                      </a:r>
                      <a:endParaRPr lang="ru-RU" sz="1600" b="1"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b="1" dirty="0">
                          <a:effectLst/>
                          <a:latin typeface="+mn-lt"/>
                          <a:ea typeface="Calibri" panose="020F0502020204030204" pitchFamily="34" charset="0"/>
                          <a:cs typeface="Times New Roman" panose="02020603050405020304" pitchFamily="18" charset="0"/>
                        </a:rPr>
                        <a:t>1952</a:t>
                      </a:r>
                    </a:p>
                  </a:txBody>
                  <a:tcPr marL="7808" marR="7808" marT="7808" marB="7808" anchor="ctr"/>
                </a:tc>
                <a:extLst>
                  <a:ext uri="{0D108BD9-81ED-4DB2-BD59-A6C34878D82A}">
                    <a16:rowId xmlns:a16="http://schemas.microsoft.com/office/drawing/2014/main" val="636812667"/>
                  </a:ext>
                </a:extLst>
              </a:tr>
              <a:tr h="300825">
                <a:tc>
                  <a:txBody>
                    <a:bodyPr/>
                    <a:lstStyle/>
                    <a:p>
                      <a:pPr indent="0" algn="just">
                        <a:lnSpc>
                          <a:spcPct val="107000"/>
                        </a:lnSpc>
                        <a:spcAft>
                          <a:spcPts val="0"/>
                        </a:spcAft>
                      </a:pPr>
                      <a:r>
                        <a:rPr lang="ru-RU" sz="1600" dirty="0">
                          <a:effectLst/>
                          <a:latin typeface="+mn-lt"/>
                        </a:rPr>
                        <a:t>ул. Цимлянская, д.5</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448</a:t>
                      </a:r>
                    </a:p>
                  </a:txBody>
                  <a:tcPr marL="7808" marR="7808" marT="7808" marB="7808" anchor="ctr"/>
                </a:tc>
                <a:extLst>
                  <a:ext uri="{0D108BD9-81ED-4DB2-BD59-A6C34878D82A}">
                    <a16:rowId xmlns:a16="http://schemas.microsoft.com/office/drawing/2014/main" val="770024383"/>
                  </a:ext>
                </a:extLst>
              </a:tr>
              <a:tr h="300825">
                <a:tc>
                  <a:txBody>
                    <a:bodyPr/>
                    <a:lstStyle/>
                    <a:p>
                      <a:pPr indent="0" algn="just">
                        <a:lnSpc>
                          <a:spcPct val="107000"/>
                        </a:lnSpc>
                        <a:spcAft>
                          <a:spcPts val="0"/>
                        </a:spcAft>
                      </a:pPr>
                      <a:r>
                        <a:rPr lang="ru-RU" sz="1600" dirty="0">
                          <a:effectLst/>
                          <a:latin typeface="+mn-lt"/>
                        </a:rPr>
                        <a:t>ул. Михайлова, д.34</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249</a:t>
                      </a:r>
                    </a:p>
                  </a:txBody>
                  <a:tcPr marL="7808" marR="7808" marT="7808" marB="7808" anchor="ctr"/>
                </a:tc>
                <a:extLst>
                  <a:ext uri="{0D108BD9-81ED-4DB2-BD59-A6C34878D82A}">
                    <a16:rowId xmlns:a16="http://schemas.microsoft.com/office/drawing/2014/main" val="2164729208"/>
                  </a:ext>
                </a:extLst>
              </a:tr>
              <a:tr h="661884">
                <a:tc>
                  <a:txBody>
                    <a:bodyPr/>
                    <a:lstStyle/>
                    <a:p>
                      <a:pPr indent="0" algn="just">
                        <a:lnSpc>
                          <a:spcPct val="107000"/>
                        </a:lnSpc>
                        <a:spcAft>
                          <a:spcPts val="0"/>
                        </a:spcAft>
                      </a:pPr>
                      <a:r>
                        <a:rPr lang="ru-RU" sz="1600" dirty="0">
                          <a:effectLst/>
                          <a:latin typeface="+mn-lt"/>
                        </a:rPr>
                        <a:t>Одинцовский район, пос. ВНИИССОК, ул. Дениса Давыдова, д.1, д.3, д.9</a:t>
                      </a:r>
                      <a:endParaRPr lang="ru-RU" sz="1600" dirty="0">
                        <a:effectLst/>
                        <a:latin typeface="+mn-lt"/>
                        <a:ea typeface="Calibri" panose="020F0502020204030204" pitchFamily="34" charset="0"/>
                        <a:cs typeface="Times New Roman" panose="02020603050405020304" pitchFamily="18" charset="0"/>
                      </a:endParaRPr>
                    </a:p>
                  </a:txBody>
                  <a:tcPr marL="7808" marR="7808" marT="7808" marB="7808" anchor="ctr"/>
                </a:tc>
                <a:tc>
                  <a:txBody>
                    <a:bodyPr/>
                    <a:lstStyle/>
                    <a:p>
                      <a:pPr indent="0" algn="r">
                        <a:lnSpc>
                          <a:spcPct val="107000"/>
                        </a:lnSpc>
                        <a:spcAft>
                          <a:spcPts val="0"/>
                        </a:spcAft>
                      </a:pPr>
                      <a:r>
                        <a:rPr lang="ru-RU" sz="1600" b="1" dirty="0">
                          <a:effectLst/>
                          <a:latin typeface="+mn-lt"/>
                          <a:ea typeface="Calibri" panose="020F0502020204030204" pitchFamily="34" charset="0"/>
                          <a:cs typeface="Times New Roman" panose="02020603050405020304" pitchFamily="18" charset="0"/>
                        </a:rPr>
                        <a:t>3223</a:t>
                      </a:r>
                    </a:p>
                  </a:txBody>
                  <a:tcPr marL="7808" marR="7808" marT="7808" marB="7808" anchor="ctr"/>
                </a:tc>
                <a:extLst>
                  <a:ext uri="{0D108BD9-81ED-4DB2-BD59-A6C34878D82A}">
                    <a16:rowId xmlns:a16="http://schemas.microsoft.com/office/drawing/2014/main" val="1594524912"/>
                  </a:ext>
                </a:extLst>
              </a:tr>
            </a:tbl>
          </a:graphicData>
        </a:graphic>
      </p:graphicFrame>
      <p:sp>
        <p:nvSpPr>
          <p:cNvPr id="13" name="Прямоугольник 12">
            <a:extLst>
              <a:ext uri="{FF2B5EF4-FFF2-40B4-BE49-F238E27FC236}">
                <a16:creationId xmlns:a16="http://schemas.microsoft.com/office/drawing/2014/main" id="{F47D8D6B-FAAF-4E85-B51D-4C4187DDB8C9}"/>
              </a:ext>
            </a:extLst>
          </p:cNvPr>
          <p:cNvSpPr/>
          <p:nvPr/>
        </p:nvSpPr>
        <p:spPr>
          <a:xfrm>
            <a:off x="548035" y="5711284"/>
            <a:ext cx="3223959" cy="369332"/>
          </a:xfrm>
          <a:prstGeom prst="rect">
            <a:avLst/>
          </a:prstGeom>
        </p:spPr>
        <p:txBody>
          <a:bodyPr wrap="none">
            <a:spAutoFit/>
          </a:bodyPr>
          <a:lstStyle/>
          <a:p>
            <a:r>
              <a:rPr lang="ru-RU" dirty="0"/>
              <a:t>Ежемесячная плата 718-1744 руб.</a:t>
            </a:r>
          </a:p>
        </p:txBody>
      </p:sp>
      <p:sp>
        <p:nvSpPr>
          <p:cNvPr id="7" name="Rectangle 1">
            <a:extLst>
              <a:ext uri="{FF2B5EF4-FFF2-40B4-BE49-F238E27FC236}">
                <a16:creationId xmlns:a16="http://schemas.microsoft.com/office/drawing/2014/main" id="{00008FB2-2D03-4A60-BBD4-6D9333DC2215}"/>
              </a:ext>
            </a:extLst>
          </p:cNvPr>
          <p:cNvSpPr>
            <a:spLocks noChangeArrowheads="1"/>
          </p:cNvSpPr>
          <p:nvPr/>
        </p:nvSpPr>
        <p:spPr bwMode="auto">
          <a:xfrm>
            <a:off x="548035" y="1098611"/>
            <a:ext cx="37695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r>
              <a:rPr lang="ru-RU" altLang="ru-RU" sz="2000" b="1" dirty="0">
                <a:latin typeface="+mn-lt"/>
                <a:cs typeface="Times New Roman" panose="02020603050405020304" pitchFamily="18" charset="0"/>
              </a:rPr>
              <a:t>Адреса общежитий:</a:t>
            </a:r>
          </a:p>
        </p:txBody>
      </p:sp>
      <p:pic>
        <p:nvPicPr>
          <p:cNvPr id="10" name="Рисунок 9">
            <a:extLst>
              <a:ext uri="{FF2B5EF4-FFF2-40B4-BE49-F238E27FC236}">
                <a16:creationId xmlns:a16="http://schemas.microsoft.com/office/drawing/2014/main" id="{31D5A29C-6A00-4569-AB20-5A83F3CBE3B4}"/>
              </a:ext>
            </a:extLst>
          </p:cNvPr>
          <p:cNvPicPr>
            <a:picLocks noChangeAspect="1"/>
          </p:cNvPicPr>
          <p:nvPr/>
        </p:nvPicPr>
        <p:blipFill>
          <a:blip r:embed="rId4"/>
          <a:stretch>
            <a:fillRect/>
          </a:stretch>
        </p:blipFill>
        <p:spPr>
          <a:xfrm>
            <a:off x="8366141" y="1107281"/>
            <a:ext cx="3811955" cy="4435730"/>
          </a:xfrm>
          <a:prstGeom prst="rect">
            <a:avLst/>
          </a:prstGeom>
          <a:ln w="28575">
            <a:solidFill>
              <a:schemeClr val="tx1"/>
            </a:solidFill>
          </a:ln>
        </p:spPr>
      </p:pic>
      <p:pic>
        <p:nvPicPr>
          <p:cNvPr id="12" name="Рисунок 11">
            <a:extLst>
              <a:ext uri="{FF2B5EF4-FFF2-40B4-BE49-F238E27FC236}">
                <a16:creationId xmlns:a16="http://schemas.microsoft.com/office/drawing/2014/main" id="{532E16A6-03C3-4E04-8CD4-4C217F40008C}"/>
              </a:ext>
            </a:extLst>
          </p:cNvPr>
          <p:cNvPicPr>
            <a:picLocks noChangeAspect="1"/>
          </p:cNvPicPr>
          <p:nvPr/>
        </p:nvPicPr>
        <p:blipFill rotWithShape="1">
          <a:blip r:embed="rId5"/>
          <a:srcRect l="36724" t="34176" r="15431" b="26019"/>
          <a:stretch/>
        </p:blipFill>
        <p:spPr>
          <a:xfrm>
            <a:off x="6964965" y="4418403"/>
            <a:ext cx="5213131" cy="2439597"/>
          </a:xfrm>
          <a:prstGeom prst="rect">
            <a:avLst/>
          </a:prstGeom>
          <a:ln w="28575">
            <a:solidFill>
              <a:schemeClr val="tx1"/>
            </a:solidFill>
          </a:ln>
        </p:spPr>
      </p:pic>
      <p:sp>
        <p:nvSpPr>
          <p:cNvPr id="14" name="Название подразделения, лаборатории, факультета и т.д.">
            <a:extLst>
              <a:ext uri="{FF2B5EF4-FFF2-40B4-BE49-F238E27FC236}">
                <a16:creationId xmlns:a16="http://schemas.microsoft.com/office/drawing/2014/main" id="{D0489DC3-42E7-4609-84A8-8DB62ECD699D}"/>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5" name="Очень крутой заголовок…">
            <a:extLst>
              <a:ext uri="{FF2B5EF4-FFF2-40B4-BE49-F238E27FC236}">
                <a16:creationId xmlns:a16="http://schemas.microsoft.com/office/drawing/2014/main" id="{72303BC1-4EEE-442D-A675-5CF35C2A87D5}"/>
              </a:ext>
            </a:extLst>
          </p:cNvPr>
          <p:cNvSpPr txBox="1"/>
          <p:nvPr/>
        </p:nvSpPr>
        <p:spPr>
          <a:xfrm>
            <a:off x="1255133" y="383340"/>
            <a:ext cx="10140627" cy="35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Общежития: что и где</a:t>
            </a:r>
          </a:p>
        </p:txBody>
      </p:sp>
    </p:spTree>
    <p:extLst>
      <p:ext uri="{BB962C8B-B14F-4D97-AF65-F5344CB8AC3E}">
        <p14:creationId xmlns:p14="http://schemas.microsoft.com/office/powerpoint/2010/main" val="27682196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sp>
        <p:nvSpPr>
          <p:cNvPr id="4" name="TextBox 3">
            <a:extLst>
              <a:ext uri="{FF2B5EF4-FFF2-40B4-BE49-F238E27FC236}">
                <a16:creationId xmlns:a16="http://schemas.microsoft.com/office/drawing/2014/main" id="{CC212232-319A-458D-B80F-471FBC28831E}"/>
              </a:ext>
            </a:extLst>
          </p:cNvPr>
          <p:cNvSpPr txBox="1"/>
          <p:nvPr/>
        </p:nvSpPr>
        <p:spPr>
          <a:xfrm>
            <a:off x="7625759" y="4135435"/>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pic>
        <p:nvPicPr>
          <p:cNvPr id="13" name="Изображение" descr="Изображение">
            <a:extLst>
              <a:ext uri="{FF2B5EF4-FFF2-40B4-BE49-F238E27FC236}">
                <a16:creationId xmlns:a16="http://schemas.microsoft.com/office/drawing/2014/main" id="{B4490A40-4861-41E8-AEB9-188887582576}"/>
              </a:ext>
            </a:extLst>
          </p:cNvPr>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22" name="Очень крутой заголовок…">
            <a:extLst>
              <a:ext uri="{FF2B5EF4-FFF2-40B4-BE49-F238E27FC236}">
                <a16:creationId xmlns:a16="http://schemas.microsoft.com/office/drawing/2014/main" id="{92179956-1763-4B9F-8BC8-C5AF4AD27506}"/>
              </a:ext>
            </a:extLst>
          </p:cNvPr>
          <p:cNvSpPr txBox="1"/>
          <p:nvPr/>
        </p:nvSpPr>
        <p:spPr>
          <a:xfrm>
            <a:off x="613303" y="1149032"/>
            <a:ext cx="2821132" cy="401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ctr">
              <a:defRPr sz="7000" b="1" cap="all">
                <a:solidFill>
                  <a:srgbClr val="253957"/>
                </a:solidFill>
                <a:latin typeface="+mn-lt"/>
                <a:ea typeface="+mn-ea"/>
                <a:cs typeface="+mn-cs"/>
                <a:sym typeface="Arial Narrow"/>
              </a:defRPr>
            </a:pPr>
            <a:endParaRPr lang="ru-RU" sz="2400" b="1" cap="all" dirty="0">
              <a:solidFill>
                <a:srgbClr val="253957"/>
              </a:solidFill>
              <a:sym typeface="Arial Narrow"/>
            </a:endParaRPr>
          </a:p>
        </p:txBody>
      </p:sp>
      <p:sp>
        <p:nvSpPr>
          <p:cNvPr id="30" name="Название подразделения, лаборатории, факультета и т.д.">
            <a:extLst>
              <a:ext uri="{FF2B5EF4-FFF2-40B4-BE49-F238E27FC236}">
                <a16:creationId xmlns:a16="http://schemas.microsoft.com/office/drawing/2014/main" id="{0D30B4CE-6C7F-4E18-AAC4-346EC0CB004E}"/>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31" name="Очень крутой заголовок…">
            <a:extLst>
              <a:ext uri="{FF2B5EF4-FFF2-40B4-BE49-F238E27FC236}">
                <a16:creationId xmlns:a16="http://schemas.microsoft.com/office/drawing/2014/main" id="{24374A0F-8058-4057-8860-0614DFBD5D1E}"/>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Четыре тренда для географии</a:t>
            </a:r>
          </a:p>
        </p:txBody>
      </p:sp>
      <p:sp>
        <p:nvSpPr>
          <p:cNvPr id="10" name="Text Box 2">
            <a:extLst>
              <a:ext uri="{FF2B5EF4-FFF2-40B4-BE49-F238E27FC236}">
                <a16:creationId xmlns:a16="http://schemas.microsoft.com/office/drawing/2014/main" id="{EB615D08-9719-47C5-AD94-443F1025384B}"/>
              </a:ext>
            </a:extLst>
          </p:cNvPr>
          <p:cNvSpPr txBox="1">
            <a:spLocks noChangeArrowheads="1"/>
          </p:cNvSpPr>
          <p:nvPr/>
        </p:nvSpPr>
        <p:spPr bwMode="auto">
          <a:xfrm>
            <a:off x="568710" y="1508837"/>
            <a:ext cx="29559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ru-RU" altLang="ru-RU" sz="2000" b="1" dirty="0">
                <a:solidFill>
                  <a:prstClr val="black"/>
                </a:solidFill>
                <a:latin typeface="Arial Narrow" panose="020B0606020202030204" pitchFamily="34" charset="0"/>
              </a:rPr>
              <a:t>Мир быстро меняется:</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Изменение климата</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Таяние ледников</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Таяние мерзлоты</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Водный режим рек</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Землепользование</a:t>
            </a:r>
          </a:p>
        </p:txBody>
      </p:sp>
      <p:sp>
        <p:nvSpPr>
          <p:cNvPr id="11" name="TextBox 10">
            <a:extLst>
              <a:ext uri="{FF2B5EF4-FFF2-40B4-BE49-F238E27FC236}">
                <a16:creationId xmlns:a16="http://schemas.microsoft.com/office/drawing/2014/main" id="{A652E6A3-38B2-411C-917E-CC78DAACAC26}"/>
              </a:ext>
            </a:extLst>
          </p:cNvPr>
          <p:cNvSpPr txBox="1"/>
          <p:nvPr/>
        </p:nvSpPr>
        <p:spPr>
          <a:xfrm>
            <a:off x="558978" y="3981252"/>
            <a:ext cx="11388337" cy="400110"/>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altLang="ru-RU" sz="2000" b="1" u="sng" dirty="0">
                <a:latin typeface="Arial Narrow" panose="020B0606020202030204" pitchFamily="34" charset="0"/>
              </a:rPr>
              <a:t>Антропоцен:</a:t>
            </a:r>
            <a:r>
              <a:rPr lang="ru-RU" altLang="ru-RU" sz="2000" dirty="0">
                <a:latin typeface="Arial Narrow" panose="020B0606020202030204" pitchFamily="34" charset="0"/>
              </a:rPr>
              <a:t> </a:t>
            </a:r>
            <a:r>
              <a:rPr lang="ru-RU" altLang="ru-RU" sz="2000" dirty="0">
                <a:latin typeface="Arial Narrow" panose="020B0606020202030204" pitchFamily="34" charset="0"/>
                <a:cs typeface="Times New Roman" panose="02020603050405020304" pitchFamily="18" charset="0"/>
              </a:rPr>
              <a:t>«</a:t>
            </a:r>
            <a:r>
              <a:rPr lang="ru-RU" sz="2000" dirty="0">
                <a:latin typeface="Arial Narrow" panose="020B0606020202030204" pitchFamily="34" charset="0"/>
                <a:cs typeface="Times New Roman" panose="02020603050405020304" pitchFamily="18" charset="0"/>
              </a:rPr>
              <a:t>Человечество, взятое в целом, становится мощной геологической силой» (В.И. Вернадский)</a:t>
            </a:r>
          </a:p>
        </p:txBody>
      </p:sp>
      <p:sp>
        <p:nvSpPr>
          <p:cNvPr id="12" name="Очень крутой заголовок…">
            <a:extLst>
              <a:ext uri="{FF2B5EF4-FFF2-40B4-BE49-F238E27FC236}">
                <a16:creationId xmlns:a16="http://schemas.microsoft.com/office/drawing/2014/main" id="{ECD17873-5890-44D7-9658-236C7B74B878}"/>
              </a:ext>
            </a:extLst>
          </p:cNvPr>
          <p:cNvSpPr txBox="1"/>
          <p:nvPr/>
        </p:nvSpPr>
        <p:spPr>
          <a:xfrm>
            <a:off x="558978" y="1205767"/>
            <a:ext cx="4946157"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Тренд №1. Природные изменения</a:t>
            </a:r>
          </a:p>
        </p:txBody>
      </p:sp>
      <p:sp>
        <p:nvSpPr>
          <p:cNvPr id="15" name="Text Box 2">
            <a:extLst>
              <a:ext uri="{FF2B5EF4-FFF2-40B4-BE49-F238E27FC236}">
                <a16:creationId xmlns:a16="http://schemas.microsoft.com/office/drawing/2014/main" id="{E873B9EC-EA6B-4AB7-8CE7-C78380C8C50F}"/>
              </a:ext>
            </a:extLst>
          </p:cNvPr>
          <p:cNvSpPr txBox="1">
            <a:spLocks noChangeArrowheads="1"/>
          </p:cNvSpPr>
          <p:nvPr/>
        </p:nvSpPr>
        <p:spPr bwMode="auto">
          <a:xfrm>
            <a:off x="8007054" y="1498294"/>
            <a:ext cx="381834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6213" indent="-176213">
              <a:spcBef>
                <a:spcPct val="0"/>
              </a:spcBef>
              <a:buFont typeface="Wingdings" panose="05000000000000000000" pitchFamily="2" charset="2"/>
              <a:buChar char="§"/>
              <a:tabLst>
                <a:tab pos="88900" algn="l"/>
              </a:tabLst>
              <a:defRPr/>
            </a:pPr>
            <a:r>
              <a:rPr lang="ru-RU" altLang="ru-RU" sz="2000" dirty="0">
                <a:solidFill>
                  <a:prstClr val="black"/>
                </a:solidFill>
                <a:latin typeface="Arial Narrow" panose="020B0606020202030204" pitchFamily="34" charset="0"/>
              </a:rPr>
              <a:t>Химическое загрязнение</a:t>
            </a:r>
          </a:p>
          <a:p>
            <a:pPr marL="176213" indent="-176213">
              <a:spcBef>
                <a:spcPct val="0"/>
              </a:spcBef>
              <a:buFont typeface="Wingdings" panose="05000000000000000000" pitchFamily="2" charset="2"/>
              <a:buChar char="§"/>
              <a:tabLst>
                <a:tab pos="88900" algn="l"/>
              </a:tabLst>
              <a:defRPr/>
            </a:pPr>
            <a:r>
              <a:rPr lang="ru-RU" altLang="ru-RU" sz="2000" dirty="0">
                <a:solidFill>
                  <a:prstClr val="black"/>
                </a:solidFill>
                <a:latin typeface="Arial Narrow" panose="020B0606020202030204" pitchFamily="34" charset="0"/>
              </a:rPr>
              <a:t>Обезлесение и опустынивание</a:t>
            </a:r>
          </a:p>
          <a:p>
            <a:pPr marL="176213" indent="-176213">
              <a:spcBef>
                <a:spcPct val="0"/>
              </a:spcBef>
              <a:buFont typeface="Wingdings" panose="05000000000000000000" pitchFamily="2" charset="2"/>
              <a:buChar char="§"/>
              <a:tabLst>
                <a:tab pos="88900" algn="l"/>
              </a:tabLst>
              <a:defRPr/>
            </a:pPr>
            <a:r>
              <a:rPr lang="ru-RU" altLang="ru-RU" sz="2000" dirty="0">
                <a:solidFill>
                  <a:prstClr val="black"/>
                </a:solidFill>
                <a:latin typeface="Arial Narrow" panose="020B0606020202030204" pitchFamily="34" charset="0"/>
              </a:rPr>
              <a:t>Деградация почв и земель</a:t>
            </a:r>
          </a:p>
          <a:p>
            <a:pPr>
              <a:spcBef>
                <a:spcPct val="0"/>
              </a:spcBef>
              <a:buNone/>
              <a:defRPr/>
            </a:pPr>
            <a:r>
              <a:rPr lang="ru-RU" altLang="ru-RU" sz="2000" b="1" dirty="0">
                <a:solidFill>
                  <a:prstClr val="black"/>
                </a:solidFill>
                <a:latin typeface="Arial Narrow" panose="020B0606020202030204" pitchFamily="34" charset="0"/>
              </a:rPr>
              <a:t>«Зеленая экономика»</a:t>
            </a:r>
          </a:p>
          <a:p>
            <a:pPr>
              <a:spcBef>
                <a:spcPct val="0"/>
              </a:spcBef>
              <a:buNone/>
              <a:defRPr/>
            </a:pPr>
            <a:r>
              <a:rPr lang="ru-RU" altLang="ru-RU" sz="2000" b="1" dirty="0">
                <a:solidFill>
                  <a:prstClr val="black"/>
                </a:solidFill>
                <a:latin typeface="Arial Narrow" panose="020B0606020202030204" pitchFamily="34" charset="0"/>
              </a:rPr>
              <a:t>Углеродные рынки</a:t>
            </a:r>
            <a:endParaRPr lang="ru-RU" altLang="ru-RU" sz="2000" dirty="0">
              <a:solidFill>
                <a:prstClr val="black"/>
              </a:solidFill>
              <a:latin typeface="Arial Narrow" panose="020B0606020202030204" pitchFamily="34" charset="0"/>
            </a:endParaRPr>
          </a:p>
        </p:txBody>
      </p:sp>
      <p:sp>
        <p:nvSpPr>
          <p:cNvPr id="19" name="Очень крутой заголовок…">
            <a:extLst>
              <a:ext uri="{FF2B5EF4-FFF2-40B4-BE49-F238E27FC236}">
                <a16:creationId xmlns:a16="http://schemas.microsoft.com/office/drawing/2014/main" id="{318D9D62-F8E8-457D-B582-A410E66709F6}"/>
              </a:ext>
            </a:extLst>
          </p:cNvPr>
          <p:cNvSpPr txBox="1"/>
          <p:nvPr/>
        </p:nvSpPr>
        <p:spPr>
          <a:xfrm>
            <a:off x="6535662" y="1194208"/>
            <a:ext cx="4946157"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sym typeface="Arial Narrow"/>
              </a:rPr>
              <a:t>Тренд №2. Экология, ресурсы и климат</a:t>
            </a:r>
          </a:p>
        </p:txBody>
      </p:sp>
      <p:sp>
        <p:nvSpPr>
          <p:cNvPr id="23" name="Text Box 2">
            <a:extLst>
              <a:ext uri="{FF2B5EF4-FFF2-40B4-BE49-F238E27FC236}">
                <a16:creationId xmlns:a16="http://schemas.microsoft.com/office/drawing/2014/main" id="{0BB99CED-5BE9-4849-82C6-7F4D4BA0513F}"/>
              </a:ext>
            </a:extLst>
          </p:cNvPr>
          <p:cNvSpPr txBox="1">
            <a:spLocks noChangeArrowheads="1"/>
          </p:cNvSpPr>
          <p:nvPr/>
        </p:nvSpPr>
        <p:spPr bwMode="auto">
          <a:xfrm>
            <a:off x="535273" y="4830520"/>
            <a:ext cx="33347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ru-RU" altLang="ru-RU" sz="2000" b="1" dirty="0">
                <a:solidFill>
                  <a:prstClr val="black"/>
                </a:solidFill>
                <a:latin typeface="Arial Narrow" panose="020B0606020202030204" pitchFamily="34" charset="0"/>
              </a:rPr>
              <a:t>Пространственные различия:</a:t>
            </a:r>
          </a:p>
          <a:p>
            <a:pPr marL="176213" indent="-176213">
              <a:spcBef>
                <a:spcPct val="0"/>
              </a:spcBef>
              <a:buFont typeface="Wingdings" panose="05000000000000000000" pitchFamily="2" charset="2"/>
              <a:buChar char="§"/>
              <a:tabLst>
                <a:tab pos="176213" algn="l"/>
                <a:tab pos="265113" algn="l"/>
              </a:tabLst>
              <a:defRPr/>
            </a:pPr>
            <a:r>
              <a:rPr lang="ru-RU" altLang="ru-RU" sz="2000" dirty="0">
                <a:solidFill>
                  <a:prstClr val="black"/>
                </a:solidFill>
                <a:latin typeface="Arial Narrow" panose="020B0606020202030204" pitchFamily="34" charset="0"/>
              </a:rPr>
              <a:t>Демографический переход</a:t>
            </a:r>
          </a:p>
          <a:p>
            <a:pPr marL="176213" indent="-176213">
              <a:spcBef>
                <a:spcPct val="0"/>
              </a:spcBef>
              <a:buFont typeface="Wingdings" panose="05000000000000000000" pitchFamily="2" charset="2"/>
              <a:buChar char="§"/>
              <a:tabLst>
                <a:tab pos="176213" algn="l"/>
                <a:tab pos="265113" algn="l"/>
              </a:tabLst>
              <a:defRPr/>
            </a:pPr>
            <a:r>
              <a:rPr lang="ru-RU" altLang="ru-RU" sz="2000" dirty="0">
                <a:solidFill>
                  <a:prstClr val="black"/>
                </a:solidFill>
                <a:latin typeface="Arial Narrow" panose="020B0606020202030204" pitchFamily="34" charset="0"/>
              </a:rPr>
              <a:t>Урбанизация и миграции</a:t>
            </a:r>
          </a:p>
          <a:p>
            <a:pPr marL="176213" indent="-176213">
              <a:spcBef>
                <a:spcPct val="0"/>
              </a:spcBef>
              <a:buFont typeface="Wingdings" panose="05000000000000000000" pitchFamily="2" charset="2"/>
              <a:buChar char="§"/>
              <a:tabLst>
                <a:tab pos="176213" algn="l"/>
                <a:tab pos="265113" algn="l"/>
              </a:tabLst>
              <a:defRPr/>
            </a:pPr>
            <a:r>
              <a:rPr lang="ru-RU" altLang="ru-RU" sz="2000" dirty="0">
                <a:solidFill>
                  <a:prstClr val="black"/>
                </a:solidFill>
                <a:latin typeface="Arial Narrow" panose="020B0606020202030204" pitchFamily="34" charset="0"/>
              </a:rPr>
              <a:t>Экономический рост</a:t>
            </a:r>
          </a:p>
          <a:p>
            <a:pPr marL="176213" indent="-176213">
              <a:spcBef>
                <a:spcPct val="0"/>
              </a:spcBef>
              <a:buFont typeface="Wingdings" panose="05000000000000000000" pitchFamily="2" charset="2"/>
              <a:buChar char="§"/>
              <a:tabLst>
                <a:tab pos="176213" algn="l"/>
                <a:tab pos="265113" algn="l"/>
              </a:tabLst>
              <a:defRPr/>
            </a:pPr>
            <a:r>
              <a:rPr lang="ru-RU" altLang="ru-RU" sz="2000" dirty="0">
                <a:solidFill>
                  <a:prstClr val="black"/>
                </a:solidFill>
                <a:latin typeface="Arial Narrow" panose="020B0606020202030204" pitchFamily="34" charset="0"/>
              </a:rPr>
              <a:t>Проникновение технологий</a:t>
            </a:r>
          </a:p>
          <a:p>
            <a:pPr marL="176213" indent="-176213">
              <a:spcBef>
                <a:spcPct val="0"/>
              </a:spcBef>
              <a:buFont typeface="Wingdings" panose="05000000000000000000" pitchFamily="2" charset="2"/>
              <a:buChar char="§"/>
              <a:tabLst>
                <a:tab pos="176213" algn="l"/>
                <a:tab pos="265113" algn="l"/>
              </a:tabLst>
              <a:defRPr/>
            </a:pPr>
            <a:r>
              <a:rPr lang="ru-RU" altLang="ru-RU" sz="2000" dirty="0">
                <a:solidFill>
                  <a:prstClr val="black"/>
                </a:solidFill>
                <a:latin typeface="Arial Narrow" panose="020B0606020202030204" pitchFamily="34" charset="0"/>
              </a:rPr>
              <a:t>Культурные изменения</a:t>
            </a:r>
          </a:p>
        </p:txBody>
      </p:sp>
      <p:sp>
        <p:nvSpPr>
          <p:cNvPr id="24" name="Очень крутой заголовок…">
            <a:extLst>
              <a:ext uri="{FF2B5EF4-FFF2-40B4-BE49-F238E27FC236}">
                <a16:creationId xmlns:a16="http://schemas.microsoft.com/office/drawing/2014/main" id="{1066DC58-B53A-459A-9171-6583343784CD}"/>
              </a:ext>
            </a:extLst>
          </p:cNvPr>
          <p:cNvSpPr txBox="1"/>
          <p:nvPr/>
        </p:nvSpPr>
        <p:spPr>
          <a:xfrm>
            <a:off x="592268" y="4472598"/>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rPr>
              <a:t>Тренд №3. связность и поляризация мира</a:t>
            </a:r>
            <a:endParaRPr sz="2000" b="1" cap="all" dirty="0">
              <a:solidFill>
                <a:srgbClr val="253957"/>
              </a:solidFill>
              <a:latin typeface="Arial Narrow" panose="020B0606020202030204" pitchFamily="34" charset="0"/>
            </a:endParaRPr>
          </a:p>
        </p:txBody>
      </p:sp>
      <p:sp>
        <p:nvSpPr>
          <p:cNvPr id="25" name="Очень крутой заголовок…">
            <a:extLst>
              <a:ext uri="{FF2B5EF4-FFF2-40B4-BE49-F238E27FC236}">
                <a16:creationId xmlns:a16="http://schemas.microsoft.com/office/drawing/2014/main" id="{167B974A-E4D2-458B-A23A-48F11CA77785}"/>
              </a:ext>
            </a:extLst>
          </p:cNvPr>
          <p:cNvSpPr txBox="1"/>
          <p:nvPr/>
        </p:nvSpPr>
        <p:spPr>
          <a:xfrm>
            <a:off x="6517089" y="4451535"/>
            <a:ext cx="6589313"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000" b="1" cap="all" dirty="0">
                <a:solidFill>
                  <a:srgbClr val="253957"/>
                </a:solidFill>
                <a:latin typeface="Arial Narrow" panose="020B0606020202030204" pitchFamily="34" charset="0"/>
              </a:rPr>
              <a:t>Тренд №4. Высокие технологии в географии</a:t>
            </a:r>
            <a:endParaRPr sz="2000" b="1" cap="all" dirty="0">
              <a:solidFill>
                <a:srgbClr val="253957"/>
              </a:solidFill>
              <a:latin typeface="Arial Narrow" panose="020B0606020202030204" pitchFamily="34" charset="0"/>
            </a:endParaRPr>
          </a:p>
        </p:txBody>
      </p:sp>
      <p:sp>
        <p:nvSpPr>
          <p:cNvPr id="26" name="Text Box 2">
            <a:extLst>
              <a:ext uri="{FF2B5EF4-FFF2-40B4-BE49-F238E27FC236}">
                <a16:creationId xmlns:a16="http://schemas.microsoft.com/office/drawing/2014/main" id="{3BE53F7E-F5C4-435E-BF9C-0071E24EDC59}"/>
              </a:ext>
            </a:extLst>
          </p:cNvPr>
          <p:cNvSpPr txBox="1">
            <a:spLocks noChangeArrowheads="1"/>
          </p:cNvSpPr>
          <p:nvPr/>
        </p:nvSpPr>
        <p:spPr bwMode="auto">
          <a:xfrm>
            <a:off x="7958094" y="4824565"/>
            <a:ext cx="44403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ru-RU" altLang="ru-RU" sz="2000" b="1" dirty="0">
                <a:solidFill>
                  <a:prstClr val="black"/>
                </a:solidFill>
                <a:latin typeface="Arial Narrow" panose="020B0606020202030204" pitchFamily="34" charset="0"/>
              </a:rPr>
              <a:t>Цифровизация и геоданные:</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Спутниковые снимки и БПЛА</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Всеобщее распространение </a:t>
            </a:r>
            <a:r>
              <a:rPr lang="en-US" altLang="ru-RU" sz="2000" dirty="0">
                <a:solidFill>
                  <a:prstClr val="black"/>
                </a:solidFill>
                <a:latin typeface="Arial Narrow" panose="020B0606020202030204" pitchFamily="34" charset="0"/>
              </a:rPr>
              <a:t>GPS</a:t>
            </a:r>
            <a:endParaRPr lang="ru-RU" altLang="ru-RU" sz="2000" dirty="0">
              <a:solidFill>
                <a:prstClr val="black"/>
              </a:solidFill>
              <a:latin typeface="Arial Narrow" panose="020B0606020202030204" pitchFamily="34" charset="0"/>
            </a:endParaRP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Взрывной рост объема геоданных </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Развитие методов обработки</a:t>
            </a:r>
          </a:p>
          <a:p>
            <a:pPr marL="176213" indent="-176213">
              <a:spcBef>
                <a:spcPct val="0"/>
              </a:spcBef>
              <a:buFont typeface="Wingdings" panose="05000000000000000000" pitchFamily="2" charset="2"/>
              <a:buChar char="§"/>
              <a:defRPr/>
            </a:pPr>
            <a:r>
              <a:rPr lang="ru-RU" altLang="ru-RU" sz="2000" dirty="0">
                <a:solidFill>
                  <a:prstClr val="black"/>
                </a:solidFill>
                <a:latin typeface="Arial Narrow" panose="020B0606020202030204" pitchFamily="34" charset="0"/>
              </a:rPr>
              <a:t>Сервисы на базе геоданных</a:t>
            </a:r>
          </a:p>
        </p:txBody>
      </p:sp>
      <p:pic>
        <p:nvPicPr>
          <p:cNvPr id="20" name="Picture 2" descr="Смотреть исходное изображение">
            <a:extLst>
              <a:ext uri="{FF2B5EF4-FFF2-40B4-BE49-F238E27FC236}">
                <a16:creationId xmlns:a16="http://schemas.microsoft.com/office/drawing/2014/main" id="{F0817224-19EF-4ED7-A2F0-0F65F3CF1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035" y="1575444"/>
            <a:ext cx="3985679" cy="2241944"/>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a:extLst>
              <a:ext uri="{FF2B5EF4-FFF2-40B4-BE49-F238E27FC236}">
                <a16:creationId xmlns:a16="http://schemas.microsoft.com/office/drawing/2014/main" id="{3CC81A05-7966-4D41-8230-49F9E28DAE18}"/>
              </a:ext>
            </a:extLst>
          </p:cNvPr>
          <p:cNvPicPr>
            <a:picLocks noChangeAspect="1"/>
          </p:cNvPicPr>
          <p:nvPr/>
        </p:nvPicPr>
        <p:blipFill rotWithShape="1">
          <a:blip r:embed="rId4"/>
          <a:srcRect t="14507" b="9979"/>
          <a:stretch/>
        </p:blipFill>
        <p:spPr>
          <a:xfrm>
            <a:off x="3870035" y="4931947"/>
            <a:ext cx="3985679" cy="1728097"/>
          </a:xfrm>
          <a:prstGeom prst="rect">
            <a:avLst/>
          </a:prstGeom>
        </p:spPr>
      </p:pic>
    </p:spTree>
    <p:extLst>
      <p:ext uri="{BB962C8B-B14F-4D97-AF65-F5344CB8AC3E}">
        <p14:creationId xmlns:p14="http://schemas.microsoft.com/office/powerpoint/2010/main" val="394649549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4" name="Rectangle 1">
            <a:extLst>
              <a:ext uri="{FF2B5EF4-FFF2-40B4-BE49-F238E27FC236}">
                <a16:creationId xmlns:a16="http://schemas.microsoft.com/office/drawing/2014/main" id="{AE4D2DAA-44F9-4F89-AA44-57DD81E1BCFD}"/>
              </a:ext>
            </a:extLst>
          </p:cNvPr>
          <p:cNvSpPr>
            <a:spLocks noChangeArrowheads="1"/>
          </p:cNvSpPr>
          <p:nvPr/>
        </p:nvSpPr>
        <p:spPr bwMode="auto">
          <a:xfrm>
            <a:off x="523560" y="1107914"/>
            <a:ext cx="53146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defTabSz="914400" rtl="0" eaLnBrk="0" fontAlgn="base" latinLnBrk="0" hangingPunct="0">
              <a:lnSpc>
                <a:spcPct val="100000"/>
              </a:lnSpc>
              <a:spcBef>
                <a:spcPct val="0"/>
              </a:spcBef>
              <a:spcAft>
                <a:spcPct val="0"/>
              </a:spcAft>
              <a:buClrTx/>
              <a:buSzTx/>
              <a:buFontTx/>
              <a:buNone/>
              <a:tabLst/>
            </a:pPr>
            <a:r>
              <a:rPr lang="ru-RU" altLang="ru-RU" b="1" dirty="0">
                <a:latin typeface="+mn-lt"/>
                <a:cs typeface="Times New Roman" panose="02020603050405020304" pitchFamily="18" charset="0"/>
              </a:rPr>
              <a:t>Студенты на бесплатных местах с регистрацией далее 8-й ж/д зоны от Москвы</a:t>
            </a:r>
          </a:p>
        </p:txBody>
      </p:sp>
      <p:sp>
        <p:nvSpPr>
          <p:cNvPr id="8" name="Очень крутой заголовок…">
            <a:extLst>
              <a:ext uri="{FF2B5EF4-FFF2-40B4-BE49-F238E27FC236}">
                <a16:creationId xmlns:a16="http://schemas.microsoft.com/office/drawing/2014/main" id="{D391211D-CA52-466B-9088-8A91466CFC00}"/>
              </a:ext>
            </a:extLst>
          </p:cNvPr>
          <p:cNvSpPr txBox="1"/>
          <p:nvPr/>
        </p:nvSpPr>
        <p:spPr>
          <a:xfrm>
            <a:off x="1255133" y="383340"/>
            <a:ext cx="10140627" cy="35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Общежития: кто имеет право</a:t>
            </a:r>
          </a:p>
        </p:txBody>
      </p:sp>
      <p:sp>
        <p:nvSpPr>
          <p:cNvPr id="10" name="Название подразделения, лаборатории, факультета и т.д.">
            <a:extLst>
              <a:ext uri="{FF2B5EF4-FFF2-40B4-BE49-F238E27FC236}">
                <a16:creationId xmlns:a16="http://schemas.microsoft.com/office/drawing/2014/main" id="{4DAEC9D6-6519-446E-9939-D624FE055DDB}"/>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208" y="1252700"/>
            <a:ext cx="5469042" cy="5469042"/>
          </a:xfrm>
          <a:prstGeom prst="rect">
            <a:avLst/>
          </a:prstGeom>
        </p:spPr>
      </p:pic>
      <p:graphicFrame>
        <p:nvGraphicFramePr>
          <p:cNvPr id="14" name="Таблица 13"/>
          <p:cNvGraphicFramePr>
            <a:graphicFrameLocks noGrp="1"/>
          </p:cNvGraphicFramePr>
          <p:nvPr/>
        </p:nvGraphicFramePr>
        <p:xfrm>
          <a:off x="607011" y="1785023"/>
          <a:ext cx="4418550" cy="4404397"/>
        </p:xfrm>
        <a:graphic>
          <a:graphicData uri="http://schemas.openxmlformats.org/drawingml/2006/table">
            <a:tbl>
              <a:tblPr firstRow="1" firstCol="1" bandRow="1">
                <a:tableStyleId>{5C22544A-7EE6-4342-B048-85BDC9FD1C3A}</a:tableStyleId>
              </a:tblPr>
              <a:tblGrid>
                <a:gridCol w="1893664">
                  <a:extLst>
                    <a:ext uri="{9D8B030D-6E8A-4147-A177-3AD203B41FA5}">
                      <a16:colId xmlns:a16="http://schemas.microsoft.com/office/drawing/2014/main" val="20000"/>
                    </a:ext>
                  </a:extLst>
                </a:gridCol>
                <a:gridCol w="2524886">
                  <a:extLst>
                    <a:ext uri="{9D8B030D-6E8A-4147-A177-3AD203B41FA5}">
                      <a16:colId xmlns:a16="http://schemas.microsoft.com/office/drawing/2014/main" val="20001"/>
                    </a:ext>
                  </a:extLst>
                </a:gridCol>
              </a:tblGrid>
              <a:tr h="653447">
                <a:tc>
                  <a:txBody>
                    <a:bodyPr/>
                    <a:lstStyle/>
                    <a:p>
                      <a:pPr algn="ctr" rtl="0" fontAlgn="ctr"/>
                      <a:r>
                        <a:rPr lang="ru-RU" sz="2000" u="none" strike="noStrike">
                          <a:effectLst/>
                        </a:rPr>
                        <a:t>Направление</a:t>
                      </a:r>
                      <a:endParaRPr lang="ru-RU" sz="2000" b="1" i="0" u="none" strike="noStrike">
                        <a:solidFill>
                          <a:srgbClr val="FFFFFF"/>
                        </a:solidFill>
                        <a:effectLst/>
                        <a:latin typeface="Calibri" panose="020F0502020204030204" pitchFamily="34" charset="0"/>
                      </a:endParaRPr>
                    </a:p>
                  </a:txBody>
                  <a:tcPr marL="9335" marR="9335" marT="9335" marB="0" anchor="ctr"/>
                </a:tc>
                <a:tc>
                  <a:txBody>
                    <a:bodyPr/>
                    <a:lstStyle/>
                    <a:p>
                      <a:pPr algn="ctr" rtl="0" fontAlgn="ctr"/>
                      <a:r>
                        <a:rPr lang="ru-RU" sz="2000" u="none" strike="noStrike">
                          <a:effectLst/>
                        </a:rPr>
                        <a:t>Ближайшая к Москве станция 9-й зоны</a:t>
                      </a:r>
                      <a:endParaRPr lang="ru-RU" sz="2000" b="1" i="0" u="none" strike="noStrike">
                        <a:solidFill>
                          <a:srgbClr val="FFFFFF"/>
                        </a:solidFill>
                        <a:effectLst/>
                        <a:latin typeface="Calibri" panose="020F0502020204030204" pitchFamily="34" charset="0"/>
                      </a:endParaRPr>
                    </a:p>
                  </a:txBody>
                  <a:tcPr marL="9335" marR="9335" marT="9335" marB="0" anchor="ctr"/>
                </a:tc>
                <a:extLst>
                  <a:ext uri="{0D108BD9-81ED-4DB2-BD59-A6C34878D82A}">
                    <a16:rowId xmlns:a16="http://schemas.microsoft.com/office/drawing/2014/main" val="10000"/>
                  </a:ext>
                </a:extLst>
              </a:tr>
              <a:tr h="310543">
                <a:tc>
                  <a:txBody>
                    <a:bodyPr/>
                    <a:lstStyle/>
                    <a:p>
                      <a:pPr algn="l" rtl="0" fontAlgn="ctr"/>
                      <a:r>
                        <a:rPr lang="ru-RU" sz="2000" u="none" strike="noStrike">
                          <a:effectLst/>
                        </a:rPr>
                        <a:t>Ярославское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76-й км</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1"/>
                  </a:ext>
                </a:extLst>
              </a:tr>
              <a:tr h="606773">
                <a:tc>
                  <a:txBody>
                    <a:bodyPr/>
                    <a:lstStyle/>
                    <a:p>
                      <a:pPr algn="l" rtl="0" fontAlgn="ctr"/>
                      <a:r>
                        <a:rPr lang="ru-RU" sz="2000" u="none" strike="noStrike">
                          <a:effectLst/>
                        </a:rPr>
                        <a:t>Горьковское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Дрезна, 14-й км (на Электрогорск)</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2"/>
                  </a:ext>
                </a:extLst>
              </a:tr>
              <a:tr h="606773">
                <a:tc>
                  <a:txBody>
                    <a:bodyPr/>
                    <a:lstStyle/>
                    <a:p>
                      <a:pPr algn="l" rtl="0" fontAlgn="ctr"/>
                      <a:r>
                        <a:rPr lang="ru-RU" sz="2000" u="none" strike="noStrike">
                          <a:effectLst/>
                        </a:rPr>
                        <a:t>Казанское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Конобеево, Анциферово</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3"/>
                  </a:ext>
                </a:extLst>
              </a:tr>
              <a:tr h="310543">
                <a:tc>
                  <a:txBody>
                    <a:bodyPr/>
                    <a:lstStyle/>
                    <a:p>
                      <a:pPr algn="l" rtl="0" fontAlgn="ctr"/>
                      <a:r>
                        <a:rPr lang="ru-RU" sz="2000" u="none" strike="noStrike">
                          <a:effectLst/>
                        </a:rPr>
                        <a:t>Павелецкое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Шугарово</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4"/>
                  </a:ext>
                </a:extLst>
              </a:tr>
              <a:tr h="310543">
                <a:tc>
                  <a:txBody>
                    <a:bodyPr/>
                    <a:lstStyle/>
                    <a:p>
                      <a:pPr algn="l" rtl="0" fontAlgn="ctr"/>
                      <a:r>
                        <a:rPr lang="ru-RU" sz="2000" u="none" strike="noStrike">
                          <a:effectLst/>
                        </a:rPr>
                        <a:t>Курское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Луч</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5"/>
                  </a:ext>
                </a:extLst>
              </a:tr>
              <a:tr h="310543">
                <a:tc>
                  <a:txBody>
                    <a:bodyPr/>
                    <a:lstStyle/>
                    <a:p>
                      <a:pPr algn="l" rtl="0" fontAlgn="ctr"/>
                      <a:r>
                        <a:rPr lang="ru-RU" sz="2000" u="none" strike="noStrike">
                          <a:effectLst/>
                        </a:rPr>
                        <a:t>Киевское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Башкино</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6"/>
                  </a:ext>
                </a:extLst>
              </a:tr>
              <a:tr h="310543">
                <a:tc>
                  <a:txBody>
                    <a:bodyPr/>
                    <a:lstStyle/>
                    <a:p>
                      <a:pPr algn="l" rtl="0" fontAlgn="ctr"/>
                      <a:r>
                        <a:rPr lang="ru-RU" sz="2000" u="none" strike="noStrike">
                          <a:effectLst/>
                        </a:rPr>
                        <a:t>Белорусское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Тучково</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7"/>
                  </a:ext>
                </a:extLst>
              </a:tr>
              <a:tr h="310543">
                <a:tc>
                  <a:txBody>
                    <a:bodyPr/>
                    <a:lstStyle/>
                    <a:p>
                      <a:pPr algn="l" rtl="0" fontAlgn="ctr"/>
                      <a:r>
                        <a:rPr lang="ru-RU" sz="2000" u="none" strike="noStrike">
                          <a:effectLst/>
                        </a:rPr>
                        <a:t>Рижское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Курсаковская</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8"/>
                  </a:ext>
                </a:extLst>
              </a:tr>
              <a:tr h="310543">
                <a:tc>
                  <a:txBody>
                    <a:bodyPr/>
                    <a:lstStyle/>
                    <a:p>
                      <a:pPr algn="l" rtl="0" fontAlgn="ctr"/>
                      <a:r>
                        <a:rPr lang="ru-RU" sz="2000" u="none" strike="noStrike">
                          <a:effectLst/>
                        </a:rPr>
                        <a:t>Ленинградское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a:effectLst/>
                        </a:rPr>
                        <a:t>Фроловское</a:t>
                      </a:r>
                      <a:endParaRPr lang="ru-RU" sz="2000" b="0" i="0" u="none" strike="noStrike">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09"/>
                  </a:ext>
                </a:extLst>
              </a:tr>
              <a:tr h="310543">
                <a:tc>
                  <a:txBody>
                    <a:bodyPr/>
                    <a:lstStyle/>
                    <a:p>
                      <a:pPr algn="l" rtl="0" fontAlgn="ctr"/>
                      <a:r>
                        <a:rPr lang="ru-RU" sz="2000" u="none" strike="noStrike">
                          <a:effectLst/>
                        </a:rPr>
                        <a:t>Савеловское</a:t>
                      </a:r>
                      <a:endParaRPr lang="ru-RU" sz="2000" b="1" i="0" u="none" strike="noStrike">
                        <a:solidFill>
                          <a:srgbClr val="FFFFFF"/>
                        </a:solidFill>
                        <a:effectLst/>
                        <a:latin typeface="Calibri" panose="020F0502020204030204" pitchFamily="34" charset="0"/>
                      </a:endParaRPr>
                    </a:p>
                  </a:txBody>
                  <a:tcPr marL="84015" marR="9335" marT="9335" marB="0" anchor="ctr"/>
                </a:tc>
                <a:tc>
                  <a:txBody>
                    <a:bodyPr/>
                    <a:lstStyle/>
                    <a:p>
                      <a:pPr algn="l" rtl="0" fontAlgn="ctr"/>
                      <a:r>
                        <a:rPr lang="ru-RU" sz="2000" u="none" strike="noStrike" dirty="0" err="1">
                          <a:effectLst/>
                        </a:rPr>
                        <a:t>Орудьево</a:t>
                      </a:r>
                      <a:r>
                        <a:rPr lang="ru-RU" sz="2000" u="none" strike="noStrike" dirty="0">
                          <a:effectLst/>
                        </a:rPr>
                        <a:t>, Драчево</a:t>
                      </a:r>
                      <a:endParaRPr lang="ru-RU" sz="2000" b="0" i="0" u="none" strike="noStrike" dirty="0">
                        <a:solidFill>
                          <a:srgbClr val="000000"/>
                        </a:solidFill>
                        <a:effectLst/>
                        <a:latin typeface="Calibri" panose="020F0502020204030204" pitchFamily="34" charset="0"/>
                      </a:endParaRPr>
                    </a:p>
                  </a:txBody>
                  <a:tcPr marL="84015" marR="9335" marT="9335" marB="0" anchor="ctr"/>
                </a:tc>
                <a:extLst>
                  <a:ext uri="{0D108BD9-81ED-4DB2-BD59-A6C34878D82A}">
                    <a16:rowId xmlns:a16="http://schemas.microsoft.com/office/drawing/2014/main" val="10010"/>
                  </a:ext>
                </a:extLst>
              </a:tr>
            </a:tbl>
          </a:graphicData>
        </a:graphic>
      </p:graphicFrame>
      <p:sp>
        <p:nvSpPr>
          <p:cNvPr id="9" name="Rectangle 1">
            <a:extLst>
              <a:ext uri="{FF2B5EF4-FFF2-40B4-BE49-F238E27FC236}">
                <a16:creationId xmlns:a16="http://schemas.microsoft.com/office/drawing/2014/main" id="{244986EA-E44D-406B-8B60-034A7294310D}"/>
              </a:ext>
            </a:extLst>
          </p:cNvPr>
          <p:cNvSpPr>
            <a:spLocks noChangeArrowheads="1"/>
          </p:cNvSpPr>
          <p:nvPr/>
        </p:nvSpPr>
        <p:spPr bwMode="auto">
          <a:xfrm>
            <a:off x="508085" y="6211669"/>
            <a:ext cx="54690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r>
              <a:rPr lang="ru-RU" altLang="ru-RU" b="1" dirty="0">
                <a:latin typeface="+mn-lt"/>
                <a:cs typeface="Times New Roman" panose="02020603050405020304" pitchFamily="18" charset="0"/>
              </a:rPr>
              <a:t>Для иногородних студентов на платных местах Вышка помогает снимать жилье (сервисная модель)</a:t>
            </a:r>
          </a:p>
        </p:txBody>
      </p:sp>
    </p:spTree>
    <p:extLst>
      <p:ext uri="{BB962C8B-B14F-4D97-AF65-F5344CB8AC3E}">
        <p14:creationId xmlns:p14="http://schemas.microsoft.com/office/powerpoint/2010/main" val="14685014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graphicFrame>
        <p:nvGraphicFramePr>
          <p:cNvPr id="9" name="Таблица 9">
            <a:extLst>
              <a:ext uri="{FF2B5EF4-FFF2-40B4-BE49-F238E27FC236}">
                <a16:creationId xmlns:a16="http://schemas.microsoft.com/office/drawing/2014/main" id="{F633124E-097F-4DE5-9CAD-44AB6D64ADE6}"/>
              </a:ext>
            </a:extLst>
          </p:cNvPr>
          <p:cNvGraphicFramePr>
            <a:graphicFrameLocks noGrp="1"/>
          </p:cNvGraphicFramePr>
          <p:nvPr>
            <p:extLst>
              <p:ext uri="{D42A27DB-BD31-4B8C-83A1-F6EECF244321}">
                <p14:modId xmlns:p14="http://schemas.microsoft.com/office/powerpoint/2010/main" val="1569251457"/>
              </p:ext>
            </p:extLst>
          </p:nvPr>
        </p:nvGraphicFramePr>
        <p:xfrm>
          <a:off x="0" y="973763"/>
          <a:ext cx="12192000" cy="5016656"/>
        </p:xfrm>
        <a:graphic>
          <a:graphicData uri="http://schemas.openxmlformats.org/drawingml/2006/table">
            <a:tbl>
              <a:tblPr firstRow="1" bandRow="1">
                <a:tableStyleId>{B301B821-A1FF-4177-AEE7-76D212191A09}</a:tableStyleId>
              </a:tblPr>
              <a:tblGrid>
                <a:gridCol w="2060620">
                  <a:extLst>
                    <a:ext uri="{9D8B030D-6E8A-4147-A177-3AD203B41FA5}">
                      <a16:colId xmlns:a16="http://schemas.microsoft.com/office/drawing/2014/main" val="3064141899"/>
                    </a:ext>
                  </a:extLst>
                </a:gridCol>
                <a:gridCol w="2197481">
                  <a:extLst>
                    <a:ext uri="{9D8B030D-6E8A-4147-A177-3AD203B41FA5}">
                      <a16:colId xmlns:a16="http://schemas.microsoft.com/office/drawing/2014/main" val="341468947"/>
                    </a:ext>
                  </a:extLst>
                </a:gridCol>
                <a:gridCol w="2088108">
                  <a:extLst>
                    <a:ext uri="{9D8B030D-6E8A-4147-A177-3AD203B41FA5}">
                      <a16:colId xmlns:a16="http://schemas.microsoft.com/office/drawing/2014/main" val="3973334524"/>
                    </a:ext>
                  </a:extLst>
                </a:gridCol>
                <a:gridCol w="3930555">
                  <a:extLst>
                    <a:ext uri="{9D8B030D-6E8A-4147-A177-3AD203B41FA5}">
                      <a16:colId xmlns:a16="http://schemas.microsoft.com/office/drawing/2014/main" val="3139056655"/>
                    </a:ext>
                  </a:extLst>
                </a:gridCol>
                <a:gridCol w="1915236">
                  <a:extLst>
                    <a:ext uri="{9D8B030D-6E8A-4147-A177-3AD203B41FA5}">
                      <a16:colId xmlns:a16="http://schemas.microsoft.com/office/drawing/2014/main" val="20004"/>
                    </a:ext>
                  </a:extLst>
                </a:gridCol>
              </a:tblGrid>
              <a:tr h="203776">
                <a:tc>
                  <a:txBody>
                    <a:bodyPr/>
                    <a:lstStyle/>
                    <a:p>
                      <a:pPr algn="ctr"/>
                      <a:r>
                        <a:rPr lang="ru-RU" sz="1800" b="1" dirty="0">
                          <a:solidFill>
                            <a:schemeClr val="bg1"/>
                          </a:solidFill>
                          <a:latin typeface="Arial Narrow" panose="020B0606020202030204" pitchFamily="34" charset="0"/>
                          <a:cs typeface="Times New Roman" panose="02020603050405020304" pitchFamily="18" charset="0"/>
                        </a:rPr>
                        <a:t>Наименование</a:t>
                      </a:r>
                      <a:endParaRPr lang="en-US" sz="1800" b="1" dirty="0">
                        <a:solidFill>
                          <a:schemeClr val="bg1"/>
                        </a:solidFill>
                        <a:latin typeface="Arial Narrow" panose="020B0606020202030204" pitchFamily="34" charset="0"/>
                        <a:cs typeface="Times New Roman" panose="02020603050405020304" pitchFamily="18" charset="0"/>
                      </a:endParaRPr>
                    </a:p>
                  </a:txBody>
                  <a:tcPr/>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Краткое описание</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Размер стипендии, руб./месяц</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Кому назначается</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Количество стипендий</a:t>
                      </a:r>
                    </a:p>
                  </a:txBody>
                  <a:tcPr marL="0" marR="0" marT="0" marB="0"/>
                </a:tc>
                <a:extLst>
                  <a:ext uri="{0D108BD9-81ED-4DB2-BD59-A6C34878D82A}">
                    <a16:rowId xmlns:a16="http://schemas.microsoft.com/office/drawing/2014/main" val="1320499772"/>
                  </a:ext>
                </a:extLst>
              </a:tr>
              <a:tr h="579691">
                <a:tc>
                  <a:txBody>
                    <a:bodyPr/>
                    <a:lstStyle/>
                    <a:p>
                      <a:r>
                        <a:rPr lang="ru-RU" sz="1600" dirty="0">
                          <a:latin typeface="Arial Narrow" panose="020B0606020202030204" pitchFamily="34" charset="0"/>
                          <a:cs typeface="Times New Roman" panose="02020603050405020304" pitchFamily="18" charset="0"/>
                        </a:rPr>
                        <a:t>Государственная академическая стипендия</a:t>
                      </a:r>
                      <a:endParaRPr lang="en-US" sz="1600" b="0" dirty="0">
                        <a:latin typeface="Arial Narrow" panose="020B0606020202030204" pitchFamily="34" charset="0"/>
                        <a:cs typeface="Times New Roman" panose="02020603050405020304" pitchFamily="18" charset="0"/>
                      </a:endParaRPr>
                    </a:p>
                  </a:txBody>
                  <a:tcPr/>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За успешную учебу по итогам промежуточной аттестации за семестр</a:t>
                      </a:r>
                      <a:endParaRPr lang="ru-RU" sz="1600" b="0" i="1"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marL="0" marR="0" lvl="0" indent="0" algn="ctr" defTabSz="410766" rtl="0" eaLnBrk="1" fontAlgn="t" latinLnBrk="0" hangingPunct="1">
                        <a:lnSpc>
                          <a:spcPct val="100000"/>
                        </a:lnSpc>
                        <a:spcBef>
                          <a:spcPts val="0"/>
                        </a:spcBef>
                        <a:spcAft>
                          <a:spcPts val="0"/>
                        </a:spcAft>
                        <a:buClrTx/>
                        <a:buSzTx/>
                        <a:buFontTx/>
                        <a:buNone/>
                        <a:tabLst/>
                        <a:defRPr/>
                      </a:pPr>
                      <a:r>
                        <a:rPr lang="ru-RU" sz="1600" b="0" i="0" u="none" strike="noStrike" dirty="0">
                          <a:solidFill>
                            <a:schemeClr val="tx1"/>
                          </a:solidFill>
                          <a:effectLst/>
                          <a:latin typeface="Arial Narrow" panose="020B0606020202030204" pitchFamily="34" charset="0"/>
                          <a:cs typeface="Times New Roman" panose="02020603050405020304" pitchFamily="18" charset="0"/>
                        </a:rPr>
                        <a:t>1707</a:t>
                      </a:r>
                    </a:p>
                    <a:p>
                      <a:pPr algn="ctr" fontAlgn="t"/>
                      <a:endParaRPr lang="ru-RU"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Студентам-бюджетникам*</a:t>
                      </a:r>
                      <a:br>
                        <a:rPr lang="ru-RU" sz="1600" dirty="0">
                          <a:latin typeface="Arial Narrow" panose="020B0606020202030204" pitchFamily="34" charset="0"/>
                          <a:cs typeface="Times New Roman" panose="02020603050405020304" pitchFamily="18" charset="0"/>
                        </a:rPr>
                      </a:br>
                      <a:r>
                        <a:rPr lang="ru-RU" sz="1600" dirty="0">
                          <a:latin typeface="Arial Narrow" panose="020B0606020202030204" pitchFamily="34" charset="0"/>
                          <a:cs typeface="Times New Roman" panose="02020603050405020304" pitchFamily="18" charset="0"/>
                        </a:rPr>
                        <a:t> </a:t>
                      </a:r>
                      <a:endParaRPr lang="ru-RU" sz="1600" b="0" i="0" u="none" strike="noStrike" dirty="0">
                        <a:solidFill>
                          <a:schemeClr val="tx1"/>
                        </a:solidFill>
                        <a:effectLst/>
                        <a:latin typeface="Arial Narrow" panose="020B0606020202030204" pitchFamily="34" charset="0"/>
                        <a:cs typeface="Times New Roman" panose="02020603050405020304" pitchFamily="18" charset="0"/>
                      </a:endParaRPr>
                    </a:p>
                    <a:p>
                      <a:pPr algn="l" fontAlgn="t"/>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rPr>
                        <a:t>Не ограничено</a:t>
                      </a:r>
                    </a:p>
                  </a:txBody>
                  <a:tcPr marL="0" marR="0" marT="0" marB="0"/>
                </a:tc>
                <a:extLst>
                  <a:ext uri="{0D108BD9-81ED-4DB2-BD59-A6C34878D82A}">
                    <a16:rowId xmlns:a16="http://schemas.microsoft.com/office/drawing/2014/main" val="1712115287"/>
                  </a:ext>
                </a:extLst>
              </a:tr>
              <a:tr h="1195738">
                <a:tc>
                  <a:txBody>
                    <a:bodyPr/>
                    <a:lstStyle/>
                    <a:p>
                      <a:r>
                        <a:rPr lang="ru-RU" sz="1600" dirty="0">
                          <a:latin typeface="Arial Narrow" panose="020B0606020202030204" pitchFamily="34" charset="0"/>
                          <a:cs typeface="Times New Roman" panose="02020603050405020304" pitchFamily="18" charset="0"/>
                        </a:rPr>
                        <a:t>Повышенная государственная академическая стипендия</a:t>
                      </a:r>
                      <a:endParaRPr lang="en-US" sz="1600" dirty="0">
                        <a:latin typeface="Arial Narrow" panose="020B0606020202030204" pitchFamily="34" charset="0"/>
                        <a:cs typeface="Times New Roman" panose="02020603050405020304" pitchFamily="18" charset="0"/>
                      </a:endParaRPr>
                    </a:p>
                  </a:txBody>
                  <a:tcPr/>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За особые достижения в учебной и научно – исследовательской</a:t>
                      </a:r>
                      <a:r>
                        <a:rPr lang="ru-RU" sz="1600" baseline="0" dirty="0">
                          <a:latin typeface="Arial Narrow" panose="020B0606020202030204" pitchFamily="34" charset="0"/>
                          <a:cs typeface="Times New Roman" panose="02020603050405020304" pitchFamily="18" charset="0"/>
                        </a:rPr>
                        <a:t> </a:t>
                      </a:r>
                      <a:r>
                        <a:rPr lang="ru-RU" sz="1600" dirty="0">
                          <a:latin typeface="Arial Narrow" panose="020B0606020202030204" pitchFamily="34" charset="0"/>
                          <a:cs typeface="Times New Roman" panose="02020603050405020304" pitchFamily="18" charset="0"/>
                        </a:rPr>
                        <a:t>деятельности</a:t>
                      </a:r>
                      <a:endParaRPr lang="en-US"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algn="ctr" fontAlgn="t"/>
                      <a:r>
                        <a:rPr lang="ru-RU" sz="1600" dirty="0">
                          <a:latin typeface="Arial Narrow" panose="020B0606020202030204" pitchFamily="34" charset="0"/>
                          <a:cs typeface="Times New Roman" panose="02020603050405020304" pitchFamily="18" charset="0"/>
                        </a:rPr>
                        <a:t>от 3000 и выше</a:t>
                      </a:r>
                      <a:endParaRPr lang="en-US"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algn="l" fontAlgn="t"/>
                      <a:r>
                        <a:rPr lang="ru-RU" sz="1600" dirty="0">
                          <a:latin typeface="Arial Narrow" panose="020B0606020202030204" pitchFamily="34" charset="0"/>
                          <a:cs typeface="Times New Roman" panose="02020603050405020304" pitchFamily="18" charset="0"/>
                        </a:rPr>
                        <a:t>Студентам очной бюджетной формы обучения – получателям государственной академической стипендии*</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a:r>
                        <a:rPr lang="ru-RU" sz="1600" dirty="0">
                          <a:latin typeface="Arial Narrow" panose="020B0606020202030204" pitchFamily="34" charset="0"/>
                          <a:cs typeface="Times New Roman" panose="02020603050405020304" pitchFamily="18" charset="0"/>
                        </a:rPr>
                        <a:t>10% от количества получателей государственной академической стипендии</a:t>
                      </a:r>
                    </a:p>
                  </a:txBody>
                  <a:tcPr marL="0" marR="0" marT="0" marB="0"/>
                </a:tc>
                <a:extLst>
                  <a:ext uri="{0D108BD9-81ED-4DB2-BD59-A6C34878D82A}">
                    <a16:rowId xmlns:a16="http://schemas.microsoft.com/office/drawing/2014/main" val="553159006"/>
                  </a:ext>
                </a:extLst>
              </a:tr>
              <a:tr h="1450496">
                <a:tc>
                  <a:txBody>
                    <a:bodyPr/>
                    <a:lstStyle/>
                    <a:p>
                      <a:r>
                        <a:rPr lang="ru-RU" sz="1600" dirty="0">
                          <a:latin typeface="Arial Narrow" panose="020B0606020202030204" pitchFamily="34" charset="0"/>
                          <a:cs typeface="Times New Roman" panose="02020603050405020304" pitchFamily="18" charset="0"/>
                        </a:rPr>
                        <a:t>Государственная социальная стипендия</a:t>
                      </a:r>
                      <a:endParaRPr lang="en-US" sz="1600" dirty="0">
                        <a:latin typeface="Arial Narrow" panose="020B0606020202030204" pitchFamily="34" charset="0"/>
                        <a:cs typeface="Times New Roman" panose="02020603050405020304" pitchFamily="18" charset="0"/>
                      </a:endParaRPr>
                    </a:p>
                  </a:txBody>
                  <a:tcPr/>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Для особых категорий студентов</a:t>
                      </a:r>
                      <a:endParaRPr lang="ru-RU"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algn="ctr" fontAlgn="t"/>
                      <a:r>
                        <a:rPr lang="ru-RU" sz="1600" dirty="0">
                          <a:latin typeface="Arial Narrow" panose="020B0606020202030204" pitchFamily="34" charset="0"/>
                          <a:cs typeface="Times New Roman" panose="02020603050405020304" pitchFamily="18" charset="0"/>
                        </a:rPr>
                        <a:t>10 000 (для сирот)  и 3 448 (для остальных категорий)</a:t>
                      </a:r>
                      <a:endParaRPr lang="en-US"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Студентам-бюджетникам</a:t>
                      </a:r>
                      <a:r>
                        <a:rPr lang="ru-RU" sz="1600" baseline="0" dirty="0">
                          <a:latin typeface="Arial Narrow" panose="020B0606020202030204" pitchFamily="34" charset="0"/>
                          <a:cs typeface="Times New Roman" panose="02020603050405020304" pitchFamily="18" charset="0"/>
                        </a:rPr>
                        <a:t> (</a:t>
                      </a:r>
                      <a:r>
                        <a:rPr lang="ru-RU" sz="1600" dirty="0">
                          <a:latin typeface="Arial Narrow" panose="020B0606020202030204" pitchFamily="34" charset="0"/>
                          <a:cs typeface="Times New Roman" panose="02020603050405020304" pitchFamily="18" charset="0"/>
                        </a:rPr>
                        <a:t>гражданам РФ): сироты; инвалиды 1-2 групп, инвалиды с детства; лица, подвергшимся воздействию радиации; ветераны боевых действий; другие - получающие социальную помощь*</a:t>
                      </a:r>
                      <a:endParaRPr lang="ru-RU" sz="1600" b="0" i="0" u="none" strike="noStrike" dirty="0">
                        <a:solidFill>
                          <a:schemeClr val="tx1"/>
                        </a:solidFill>
                        <a:effectLst/>
                        <a:latin typeface="Arial Narrow" panose="020B0606020202030204" pitchFamily="34" charset="0"/>
                        <a:cs typeface="Times New Roman" panose="02020603050405020304" pitchFamily="18" charset="0"/>
                      </a:endParaRPr>
                    </a:p>
                  </a:txBody>
                  <a:tcPr marL="0" marR="0" marT="0" marB="0"/>
                </a:tc>
                <a:tc>
                  <a:txBody>
                    <a:bodyPr/>
                    <a:lstStyle/>
                    <a:p>
                      <a:pPr marL="0" marR="0" lvl="0" indent="0" algn="l" defTabSz="410766" rtl="0" eaLnBrk="1" fontAlgn="auto"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rPr>
                        <a:t>Не ограничено</a:t>
                      </a:r>
                    </a:p>
                    <a:p>
                      <a:pPr algn="l"/>
                      <a:endParaRPr lang="ru-RU" sz="1600" dirty="0">
                        <a:latin typeface="Arial Narrow" panose="020B0606020202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7496036"/>
                  </a:ext>
                </a:extLst>
              </a:tr>
              <a:tr h="772789">
                <a:tc>
                  <a:txBody>
                    <a:bodyPr/>
                    <a:lstStyle/>
                    <a:p>
                      <a:pPr marL="0" marR="0" indent="0" algn="ctr" defTabSz="410766" rtl="0" eaLnBrk="1" fontAlgn="auto" latinLnBrk="0" hangingPunct="1">
                        <a:lnSpc>
                          <a:spcPct val="90000"/>
                        </a:lnSpc>
                        <a:spcBef>
                          <a:spcPts val="0"/>
                        </a:spcBef>
                        <a:spcAft>
                          <a:spcPts val="0"/>
                        </a:spcAft>
                        <a:buClrTx/>
                        <a:buSzTx/>
                        <a:buFontTx/>
                        <a:buNone/>
                        <a:tabLst/>
                        <a:defRPr/>
                      </a:pPr>
                      <a:r>
                        <a:rPr lang="ru-RU"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rPr>
                        <a:t>Социальная стипендия в повышенном размере</a:t>
                      </a:r>
                      <a:endParaRPr lang="en-US"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endParaRPr>
                    </a:p>
                  </a:txBody>
                  <a:tcPr/>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n>
                            <a:noFill/>
                          </a:ln>
                          <a:solidFill>
                            <a:schemeClr val="tx1"/>
                          </a:solidFill>
                          <a:latin typeface="Arial Narrow" panose="020B0606020202030204" pitchFamily="34" charset="0"/>
                          <a:cs typeface="Times New Roman" panose="02020603050405020304" pitchFamily="18" charset="0"/>
                        </a:rPr>
                        <a:t>Для студентов 1 и 2 курса, получающих государственную социальную стипендию</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Утверждается Ученым Советом</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rPr>
                        <a:t>Студентам</a:t>
                      </a:r>
                      <a:r>
                        <a:rPr lang="ru-RU" sz="1600" dirty="0">
                          <a:ln>
                            <a:noFill/>
                          </a:ln>
                          <a:solidFill>
                            <a:schemeClr val="tx1"/>
                          </a:solidFill>
                          <a:latin typeface="Arial Narrow" panose="020B0606020202030204" pitchFamily="34" charset="0"/>
                          <a:cs typeface="Times New Roman" panose="02020603050405020304" pitchFamily="18" charset="0"/>
                        </a:rPr>
                        <a:t>-бюджетника 1-го и 2-го курсов бакалавриата, обучающимся на хорошо и отлично, признанным нуждающимися*</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indent="0" algn="l" defTabSz="410766" rtl="0" eaLnBrk="1" fontAlgn="auto"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Не ограничено</a:t>
                      </a:r>
                    </a:p>
                    <a:p>
                      <a:pPr algn="l"/>
                      <a:endParaRPr lang="ru-RU" sz="1600" dirty="0">
                        <a:latin typeface="Arial Narrow" panose="020B0606020202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13463234"/>
                  </a:ext>
                </a:extLst>
              </a:tr>
            </a:tbl>
          </a:graphicData>
        </a:graphic>
      </p:graphicFrame>
      <p:pic>
        <p:nvPicPr>
          <p:cNvPr id="7" name="Изображение" descr="Изображение">
            <a:extLst>
              <a:ext uri="{FF2B5EF4-FFF2-40B4-BE49-F238E27FC236}">
                <a16:creationId xmlns:a16="http://schemas.microsoft.com/office/drawing/2014/main" id="{03C2E38C-8413-4B9C-8D1C-A717DB058D12}"/>
              </a:ext>
            </a:extLst>
          </p:cNvPr>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0" name="Очень крутой заголовок…">
            <a:extLst>
              <a:ext uri="{FF2B5EF4-FFF2-40B4-BE49-F238E27FC236}">
                <a16:creationId xmlns:a16="http://schemas.microsoft.com/office/drawing/2014/main" id="{9DAB2F60-47D6-47B8-9A58-A715252DE8DD}"/>
              </a:ext>
            </a:extLst>
          </p:cNvPr>
          <p:cNvSpPr txBox="1"/>
          <p:nvPr/>
        </p:nvSpPr>
        <p:spPr>
          <a:xfrm>
            <a:off x="1213093" y="303639"/>
            <a:ext cx="7722778" cy="413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600" b="1" cap="all" dirty="0">
                <a:solidFill>
                  <a:srgbClr val="253957"/>
                </a:solidFill>
                <a:latin typeface="Arial Narrow" panose="020B0606020202030204" pitchFamily="34" charset="0"/>
                <a:sym typeface="Arial Narrow"/>
              </a:rPr>
              <a:t>Стипендии: виды, размер, получатели</a:t>
            </a:r>
          </a:p>
        </p:txBody>
      </p:sp>
      <p:sp>
        <p:nvSpPr>
          <p:cNvPr id="12" name="Название подразделения, лаборатории, факультета и т.д.">
            <a:extLst>
              <a:ext uri="{FF2B5EF4-FFF2-40B4-BE49-F238E27FC236}">
                <a16:creationId xmlns:a16="http://schemas.microsoft.com/office/drawing/2014/main" id="{109A3B93-B8F3-480A-B54D-52F15CBDCBB8}"/>
              </a:ext>
            </a:extLst>
          </p:cNvPr>
          <p:cNvSpPr txBox="1"/>
          <p:nvPr/>
        </p:nvSpPr>
        <p:spPr>
          <a:xfrm>
            <a:off x="5669371" y="716961"/>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1" name="Прямоугольник 10"/>
          <p:cNvSpPr/>
          <p:nvPr/>
        </p:nvSpPr>
        <p:spPr>
          <a:xfrm>
            <a:off x="0" y="6488668"/>
            <a:ext cx="12192000" cy="369332"/>
          </a:xfrm>
          <a:prstGeom prst="rect">
            <a:avLst/>
          </a:prstGeom>
        </p:spPr>
        <p:txBody>
          <a:bodyPr wrap="square">
            <a:spAutoFit/>
          </a:bodyPr>
          <a:lstStyle/>
          <a:p>
            <a:r>
              <a:rPr lang="ru-RU" b="1" dirty="0">
                <a:latin typeface="Arial Narrow" panose="020B0606020202030204" pitchFamily="34" charset="0"/>
                <a:cs typeface="Times New Roman" panose="02020603050405020304" pitchFamily="18" charset="0"/>
              </a:rPr>
              <a:t>Подробная информация о стипендиях: </a:t>
            </a:r>
            <a:r>
              <a:rPr lang="en-US" b="1" dirty="0">
                <a:latin typeface="Arial Narrow" panose="020B0606020202030204" pitchFamily="34" charset="0"/>
                <a:cs typeface="Times New Roman" panose="02020603050405020304" pitchFamily="18" charset="0"/>
              </a:rPr>
              <a:t>https://www.hse.ru/scholarships/</a:t>
            </a:r>
            <a:endParaRPr lang="ru-RU" b="1" dirty="0">
              <a:latin typeface="Arial Narrow" panose="020B0606020202030204" pitchFamily="34"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77630EA8-EDEB-41AE-80CC-0222D4284951}"/>
              </a:ext>
            </a:extLst>
          </p:cNvPr>
          <p:cNvSpPr/>
          <p:nvPr/>
        </p:nvSpPr>
        <p:spPr>
          <a:xfrm>
            <a:off x="8189843" y="6294316"/>
            <a:ext cx="4002157" cy="584775"/>
          </a:xfrm>
          <a:prstGeom prst="rect">
            <a:avLst/>
          </a:prstGeom>
        </p:spPr>
        <p:txBody>
          <a:bodyPr wrap="square">
            <a:spAutoFit/>
          </a:bodyPr>
          <a:lstStyle/>
          <a:p>
            <a:r>
              <a:rPr lang="ru-RU" sz="1600" i="1" dirty="0">
                <a:latin typeface="Arial Narrow" panose="020B0606020202030204" pitchFamily="34" charset="0"/>
                <a:cs typeface="Times New Roman" panose="02020603050405020304" pitchFamily="18" charset="0"/>
              </a:rPr>
              <a:t>* Для мест за счет НИУ ВШЭ выплачивается из средств университета</a:t>
            </a:r>
          </a:p>
        </p:txBody>
      </p:sp>
    </p:spTree>
    <p:extLst>
      <p:ext uri="{BB962C8B-B14F-4D97-AF65-F5344CB8AC3E}">
        <p14:creationId xmlns:p14="http://schemas.microsoft.com/office/powerpoint/2010/main" val="42891161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graphicFrame>
        <p:nvGraphicFramePr>
          <p:cNvPr id="9" name="Таблица 9">
            <a:extLst>
              <a:ext uri="{FF2B5EF4-FFF2-40B4-BE49-F238E27FC236}">
                <a16:creationId xmlns:a16="http://schemas.microsoft.com/office/drawing/2014/main" id="{F633124E-097F-4DE5-9CAD-44AB6D64ADE6}"/>
              </a:ext>
            </a:extLst>
          </p:cNvPr>
          <p:cNvGraphicFramePr>
            <a:graphicFrameLocks noGrp="1"/>
          </p:cNvGraphicFramePr>
          <p:nvPr>
            <p:extLst>
              <p:ext uri="{D42A27DB-BD31-4B8C-83A1-F6EECF244321}">
                <p14:modId xmlns:p14="http://schemas.microsoft.com/office/powerpoint/2010/main" val="1330557000"/>
              </p:ext>
            </p:extLst>
          </p:nvPr>
        </p:nvGraphicFramePr>
        <p:xfrm>
          <a:off x="0" y="977436"/>
          <a:ext cx="12192000" cy="5239658"/>
        </p:xfrm>
        <a:graphic>
          <a:graphicData uri="http://schemas.openxmlformats.org/drawingml/2006/table">
            <a:tbl>
              <a:tblPr firstRow="1" bandRow="1">
                <a:tableStyleId>{B301B821-A1FF-4177-AEE7-76D212191A09}</a:tableStyleId>
              </a:tblPr>
              <a:tblGrid>
                <a:gridCol w="2060620">
                  <a:extLst>
                    <a:ext uri="{9D8B030D-6E8A-4147-A177-3AD203B41FA5}">
                      <a16:colId xmlns:a16="http://schemas.microsoft.com/office/drawing/2014/main" val="3064141899"/>
                    </a:ext>
                  </a:extLst>
                </a:gridCol>
                <a:gridCol w="2197481">
                  <a:extLst>
                    <a:ext uri="{9D8B030D-6E8A-4147-A177-3AD203B41FA5}">
                      <a16:colId xmlns:a16="http://schemas.microsoft.com/office/drawing/2014/main" val="341468947"/>
                    </a:ext>
                  </a:extLst>
                </a:gridCol>
                <a:gridCol w="2088108">
                  <a:extLst>
                    <a:ext uri="{9D8B030D-6E8A-4147-A177-3AD203B41FA5}">
                      <a16:colId xmlns:a16="http://schemas.microsoft.com/office/drawing/2014/main" val="3973334524"/>
                    </a:ext>
                  </a:extLst>
                </a:gridCol>
                <a:gridCol w="3930555">
                  <a:extLst>
                    <a:ext uri="{9D8B030D-6E8A-4147-A177-3AD203B41FA5}">
                      <a16:colId xmlns:a16="http://schemas.microsoft.com/office/drawing/2014/main" val="3139056655"/>
                    </a:ext>
                  </a:extLst>
                </a:gridCol>
                <a:gridCol w="1915236">
                  <a:extLst>
                    <a:ext uri="{9D8B030D-6E8A-4147-A177-3AD203B41FA5}">
                      <a16:colId xmlns:a16="http://schemas.microsoft.com/office/drawing/2014/main" val="20004"/>
                    </a:ext>
                  </a:extLst>
                </a:gridCol>
              </a:tblGrid>
              <a:tr h="632703">
                <a:tc>
                  <a:txBody>
                    <a:bodyPr/>
                    <a:lstStyle/>
                    <a:p>
                      <a:pPr algn="ctr"/>
                      <a:r>
                        <a:rPr lang="ru-RU" sz="1800" b="1" dirty="0">
                          <a:solidFill>
                            <a:schemeClr val="bg1"/>
                          </a:solidFill>
                          <a:latin typeface="Arial Narrow" panose="020B0606020202030204" pitchFamily="34" charset="0"/>
                          <a:cs typeface="Times New Roman" panose="02020603050405020304" pitchFamily="18" charset="0"/>
                        </a:rPr>
                        <a:t>Наименование стипендии</a:t>
                      </a:r>
                      <a:endParaRPr lang="en-US" sz="1800" b="1" dirty="0">
                        <a:solidFill>
                          <a:schemeClr val="bg1"/>
                        </a:solidFill>
                        <a:latin typeface="Arial Narrow" panose="020B0606020202030204" pitchFamily="34" charset="0"/>
                        <a:cs typeface="Times New Roman" panose="02020603050405020304" pitchFamily="18" charset="0"/>
                      </a:endParaRPr>
                    </a:p>
                  </a:txBody>
                  <a:tcPr/>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Краткое описание стипендии</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Размер стипендии, руб./месяц</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Кому назначается</a:t>
                      </a:r>
                    </a:p>
                  </a:txBody>
                  <a:tcPr marL="0" marR="0" marT="0" marB="0"/>
                </a:tc>
                <a:tc>
                  <a:txBody>
                    <a:bodyPr/>
                    <a:lstStyle/>
                    <a:p>
                      <a:pPr algn="ctr" fontAlgn="t"/>
                      <a:r>
                        <a:rPr lang="ru-RU" sz="1800" b="1" i="0" u="none" strike="noStrike" dirty="0">
                          <a:solidFill>
                            <a:schemeClr val="bg1"/>
                          </a:solidFill>
                          <a:effectLst/>
                          <a:latin typeface="Arial Narrow" panose="020B0606020202030204" pitchFamily="34" charset="0"/>
                          <a:cs typeface="Times New Roman" panose="02020603050405020304" pitchFamily="18" charset="0"/>
                        </a:rPr>
                        <a:t>Количество стипендий</a:t>
                      </a:r>
                    </a:p>
                  </a:txBody>
                  <a:tcPr marL="0" marR="0" marT="0" marB="0"/>
                </a:tc>
                <a:extLst>
                  <a:ext uri="{0D108BD9-81ED-4DB2-BD59-A6C34878D82A}">
                    <a16:rowId xmlns:a16="http://schemas.microsoft.com/office/drawing/2014/main" val="1320499772"/>
                  </a:ext>
                </a:extLst>
              </a:tr>
              <a:tr h="1359082">
                <a:tc>
                  <a:txBody>
                    <a:bodyPr/>
                    <a:lstStyle/>
                    <a:p>
                      <a:pPr marL="0" marR="0" indent="0" algn="ctr" defTabSz="410766" rtl="0" eaLnBrk="1" fontAlgn="auto"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Стипендия </a:t>
                      </a:r>
                    </a:p>
                    <a:p>
                      <a:pPr marL="0" marR="0" indent="0" algn="ctr" defTabSz="410766" rtl="0" eaLnBrk="1" fontAlgn="auto"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Альфа-шанс</a:t>
                      </a:r>
                      <a:endParaRPr lang="en-US"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endParaRPr>
                    </a:p>
                  </a:txBody>
                  <a:tcPr/>
                </a:tc>
                <a:tc>
                  <a:txBody>
                    <a:bodyPr/>
                    <a:lstStyle/>
                    <a:p>
                      <a:pPr marL="0" marR="0" lvl="0" indent="0" algn="l" defTabSz="410766" rtl="0" eaLnBrk="1" fontAlgn="b"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Финансовая поддержка талантливых студентов 1 курса, учившихся в средних школах в регионах (без Москвы) </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fontAlgn="t"/>
                      <a:r>
                        <a:rPr lang="ru-RU" sz="1600" dirty="0">
                          <a:latin typeface="Arial Narrow" panose="020B0606020202030204" pitchFamily="34" charset="0"/>
                          <a:cs typeface="Times New Roman" panose="02020603050405020304" pitchFamily="18" charset="0"/>
                        </a:rPr>
                        <a:t>10 000</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fontAlgn="t"/>
                      <a:r>
                        <a:rPr lang="ru-RU" sz="1600" dirty="0">
                          <a:latin typeface="Arial Narrow" panose="020B0606020202030204" pitchFamily="34" charset="0"/>
                          <a:cs typeface="Times New Roman" panose="02020603050405020304" pitchFamily="18" charset="0"/>
                        </a:rPr>
                        <a:t> Победителям, призерам заключительного этапа Всероса и победителям межрегиональной олимпиады школьников "Высшая проба" (Диплом 1 степени). На два календарных года с сентября по август. </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a:r>
                        <a:rPr lang="ru-RU" sz="1600" dirty="0">
                          <a:latin typeface="Arial Narrow" panose="020B0606020202030204" pitchFamily="34" charset="0"/>
                          <a:cs typeface="Times New Roman" panose="02020603050405020304" pitchFamily="18" charset="0"/>
                        </a:rPr>
                        <a:t>20</a:t>
                      </a:r>
                    </a:p>
                  </a:txBody>
                  <a:tcPr marL="0" marR="0" marT="0" marB="0"/>
                </a:tc>
                <a:extLst>
                  <a:ext uri="{0D108BD9-81ED-4DB2-BD59-A6C34878D82A}">
                    <a16:rowId xmlns:a16="http://schemas.microsoft.com/office/drawing/2014/main" val="1712115287"/>
                  </a:ext>
                </a:extLst>
              </a:tr>
              <a:tr h="964744">
                <a:tc>
                  <a:txBody>
                    <a:bodyPr/>
                    <a:lstStyle/>
                    <a:p>
                      <a:pPr marL="0" marR="0" indent="0" algn="ctr" defTabSz="410766" rtl="0" eaLnBrk="1" fontAlgn="auto" latinLnBrk="0" hangingPunct="1">
                        <a:lnSpc>
                          <a:spcPct val="9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Стипендия Президента / Правительства РФ</a:t>
                      </a:r>
                      <a:endParaRPr lang="en-US"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endParaRPr>
                    </a:p>
                  </a:txBody>
                  <a:tcPr/>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Для поощрения выдающихся успехов студентов в учебе и научных исследованиях</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rPr>
                        <a:t>2200 / 1440</a:t>
                      </a:r>
                    </a:p>
                  </a:txBody>
                  <a:tcPr marL="0" marR="0" marT="0" marB="0"/>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Студентам  очной формы обучения бакалавриата (специалитета) и магистратуры, кроме 1 курса</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a:r>
                        <a:rPr lang="ru-RU" sz="1600" dirty="0">
                          <a:latin typeface="Arial Narrow" panose="020B0606020202030204" pitchFamily="34" charset="0"/>
                          <a:cs typeface="Times New Roman" panose="02020603050405020304" pitchFamily="18" charset="0"/>
                        </a:rPr>
                        <a:t>Устанавливается Минобрнауки России</a:t>
                      </a:r>
                    </a:p>
                  </a:txBody>
                  <a:tcPr marL="0" marR="0" marT="0" marB="0"/>
                </a:tc>
                <a:extLst>
                  <a:ext uri="{0D108BD9-81ED-4DB2-BD59-A6C34878D82A}">
                    <a16:rowId xmlns:a16="http://schemas.microsoft.com/office/drawing/2014/main" val="553159006"/>
                  </a:ext>
                </a:extLst>
              </a:tr>
              <a:tr h="1132568">
                <a:tc>
                  <a:txBody>
                    <a:bodyPr/>
                    <a:lstStyle/>
                    <a:p>
                      <a:pPr marL="0" marR="0" indent="0" algn="ctr" defTabSz="410766" rtl="0" eaLnBrk="1" fontAlgn="auto" latinLnBrk="0" hangingPunct="1">
                        <a:lnSpc>
                          <a:spcPct val="90000"/>
                        </a:lnSpc>
                        <a:spcBef>
                          <a:spcPts val="0"/>
                        </a:spcBef>
                        <a:spcAft>
                          <a:spcPts val="0"/>
                        </a:spcAft>
                        <a:buClrTx/>
                        <a:buSzTx/>
                        <a:buFontTx/>
                        <a:buNone/>
                        <a:tabLst/>
                        <a:defRPr/>
                      </a:pPr>
                      <a:r>
                        <a:rPr lang="ru-RU"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rPr>
                        <a:t>Стипендии фондов и партнеров</a:t>
                      </a:r>
                      <a:endParaRPr lang="en-US"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endParaRPr>
                    </a:p>
                  </a:txBody>
                  <a:tcPr/>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Стимулирование учебной, научной деятельности талантливых студентов</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rPr>
                        <a:t>2500 /10000</a:t>
                      </a:r>
                    </a:p>
                  </a:txBody>
                  <a:tcPr marL="0" marR="0" marT="0" marB="0"/>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Российским студентам очной формы обучения 3-го, 4-го и 5-го курсов, обучающимся по образовательным программам </a:t>
                      </a:r>
                      <a:r>
                        <a:rPr lang="ru-RU" sz="1600" b="0" dirty="0">
                          <a:latin typeface="Arial Narrow" panose="020B0606020202030204" pitchFamily="34" charset="0"/>
                          <a:cs typeface="Times New Roman" panose="02020603050405020304" pitchFamily="18" charset="0"/>
                        </a:rPr>
                        <a:t>бакалавриата</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a:r>
                        <a:rPr lang="ru-RU" sz="1600" dirty="0">
                          <a:latin typeface="Arial Narrow" panose="020B0606020202030204" pitchFamily="34" charset="0"/>
                          <a:cs typeface="Times New Roman" panose="02020603050405020304" pitchFamily="18" charset="0"/>
                        </a:rPr>
                        <a:t>120 для московского кампуса (Оксфордский</a:t>
                      </a:r>
                      <a:r>
                        <a:rPr lang="ru-RU" sz="1600" baseline="0" dirty="0">
                          <a:latin typeface="Arial Narrow" panose="020B0606020202030204" pitchFamily="34" charset="0"/>
                          <a:cs typeface="Times New Roman" panose="02020603050405020304" pitchFamily="18" charset="0"/>
                        </a:rPr>
                        <a:t> российский фонд)</a:t>
                      </a:r>
                      <a:endParaRPr lang="ru-RU" sz="1600" dirty="0">
                        <a:latin typeface="Arial Narrow" panose="020B0606020202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7496036"/>
                  </a:ext>
                </a:extLst>
              </a:tr>
              <a:tr h="1132568">
                <a:tc>
                  <a:txBody>
                    <a:bodyPr/>
                    <a:lstStyle/>
                    <a:p>
                      <a:pPr marL="0" marR="0" indent="0" algn="ctr" defTabSz="410766" rtl="0" eaLnBrk="1" fontAlgn="auto" latinLnBrk="0" hangingPunct="1">
                        <a:lnSpc>
                          <a:spcPct val="9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Именные стипендии НИУ ВШЭ</a:t>
                      </a:r>
                      <a:endParaRPr lang="en-US" sz="1600" b="0" i="0" u="none" strike="noStrike" cap="none" spc="0" baseline="0" dirty="0">
                        <a:ln>
                          <a:noFill/>
                        </a:ln>
                        <a:solidFill>
                          <a:schemeClr val="tx1"/>
                        </a:solidFill>
                        <a:uFillTx/>
                        <a:latin typeface="Arial Narrow" panose="020B0606020202030204" pitchFamily="34" charset="0"/>
                        <a:ea typeface="+mn-ea"/>
                        <a:cs typeface="Times New Roman" panose="02020603050405020304" pitchFamily="18" charset="0"/>
                        <a:sym typeface="Helvetica Light"/>
                      </a:endParaRPr>
                    </a:p>
                  </a:txBody>
                  <a:tcPr/>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За научную деятельность по теме, которой занимался выдающийся ученый</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от 20 000 </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marL="0" marR="0" indent="0" algn="l" defTabSz="410766" rtl="0" eaLnBrk="1" fontAlgn="t" latinLnBrk="0" hangingPunct="1">
                        <a:lnSpc>
                          <a:spcPct val="100000"/>
                        </a:lnSpc>
                        <a:spcBef>
                          <a:spcPts val="0"/>
                        </a:spcBef>
                        <a:spcAft>
                          <a:spcPts val="0"/>
                        </a:spcAft>
                        <a:buClrTx/>
                        <a:buSzTx/>
                        <a:buFontTx/>
                        <a:buNone/>
                        <a:tabLst/>
                        <a:defRPr/>
                      </a:pPr>
                      <a:r>
                        <a:rPr lang="ru-RU" sz="1600" dirty="0">
                          <a:latin typeface="Arial Narrow" panose="020B0606020202030204" pitchFamily="34" charset="0"/>
                          <a:cs typeface="Times New Roman" panose="02020603050405020304" pitchFamily="18" charset="0"/>
                        </a:rPr>
                        <a:t>Студентам бакалавриата (3-4 курс) и магистратуры</a:t>
                      </a:r>
                      <a:endParaRPr lang="ru-RU" sz="1600" b="0" i="0" u="none" strike="noStrike" cap="none" spc="0" baseline="0" dirty="0">
                        <a:ln>
                          <a:noFill/>
                        </a:ln>
                        <a:solidFill>
                          <a:schemeClr val="tx1"/>
                        </a:solidFill>
                        <a:effectLst/>
                        <a:uFillTx/>
                        <a:latin typeface="Arial Narrow" panose="020B0606020202030204" pitchFamily="34" charset="0"/>
                        <a:ea typeface="+mn-ea"/>
                        <a:cs typeface="Times New Roman" panose="02020603050405020304" pitchFamily="18" charset="0"/>
                        <a:sym typeface="Helvetica Light"/>
                      </a:endParaRPr>
                    </a:p>
                  </a:txBody>
                  <a:tcPr marL="0" marR="0" marT="0" marB="0"/>
                </a:tc>
                <a:tc>
                  <a:txBody>
                    <a:bodyPr/>
                    <a:lstStyle/>
                    <a:p>
                      <a:pPr algn="l"/>
                      <a:r>
                        <a:rPr lang="ru-RU" sz="1600" dirty="0">
                          <a:latin typeface="Arial Narrow" panose="020B0606020202030204" pitchFamily="34" charset="0"/>
                          <a:cs typeface="Times New Roman" panose="02020603050405020304" pitchFamily="18" charset="0"/>
                        </a:rPr>
                        <a:t>Устанавливается ежегодно ректором</a:t>
                      </a:r>
                    </a:p>
                  </a:txBody>
                  <a:tcPr marL="0" marR="0" marT="0" marB="0"/>
                </a:tc>
                <a:extLst>
                  <a:ext uri="{0D108BD9-81ED-4DB2-BD59-A6C34878D82A}">
                    <a16:rowId xmlns:a16="http://schemas.microsoft.com/office/drawing/2014/main" val="1913463234"/>
                  </a:ext>
                </a:extLst>
              </a:tr>
            </a:tbl>
          </a:graphicData>
        </a:graphic>
      </p:graphicFrame>
      <p:pic>
        <p:nvPicPr>
          <p:cNvPr id="7" name="Изображение" descr="Изображение">
            <a:extLst>
              <a:ext uri="{FF2B5EF4-FFF2-40B4-BE49-F238E27FC236}">
                <a16:creationId xmlns:a16="http://schemas.microsoft.com/office/drawing/2014/main" id="{03C2E38C-8413-4B9C-8D1C-A717DB058D12}"/>
              </a:ext>
            </a:extLst>
          </p:cNvPr>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2" name="Название подразделения, лаборатории, факультета и т.д.">
            <a:extLst>
              <a:ext uri="{FF2B5EF4-FFF2-40B4-BE49-F238E27FC236}">
                <a16:creationId xmlns:a16="http://schemas.microsoft.com/office/drawing/2014/main" id="{109A3B93-B8F3-480A-B54D-52F15CBDCBB8}"/>
              </a:ext>
            </a:extLst>
          </p:cNvPr>
          <p:cNvSpPr txBox="1"/>
          <p:nvPr/>
        </p:nvSpPr>
        <p:spPr>
          <a:xfrm>
            <a:off x="5669371" y="716961"/>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1" name="Прямоугольник 10"/>
          <p:cNvSpPr/>
          <p:nvPr/>
        </p:nvSpPr>
        <p:spPr>
          <a:xfrm>
            <a:off x="0" y="6491414"/>
            <a:ext cx="12192000" cy="369332"/>
          </a:xfrm>
          <a:prstGeom prst="rect">
            <a:avLst/>
          </a:prstGeom>
        </p:spPr>
        <p:txBody>
          <a:bodyPr wrap="square">
            <a:spAutoFit/>
          </a:bodyPr>
          <a:lstStyle/>
          <a:p>
            <a:r>
              <a:rPr lang="ru-RU" b="1" dirty="0">
                <a:cs typeface="Times New Roman" panose="02020603050405020304" pitchFamily="18" charset="0"/>
              </a:rPr>
              <a:t>Подробная информация о стипендиях: </a:t>
            </a:r>
            <a:r>
              <a:rPr lang="en-US" b="1" dirty="0">
                <a:cs typeface="Times New Roman" panose="02020603050405020304" pitchFamily="18" charset="0"/>
              </a:rPr>
              <a:t>https://www.hse.ru/scholarships/</a:t>
            </a:r>
            <a:endParaRPr lang="ru-RU" b="1" dirty="0">
              <a:cs typeface="Times New Roman" panose="02020603050405020304" pitchFamily="18" charset="0"/>
            </a:endParaRPr>
          </a:p>
        </p:txBody>
      </p:sp>
      <p:sp>
        <p:nvSpPr>
          <p:cNvPr id="13" name="Очень крутой заголовок…">
            <a:extLst>
              <a:ext uri="{FF2B5EF4-FFF2-40B4-BE49-F238E27FC236}">
                <a16:creationId xmlns:a16="http://schemas.microsoft.com/office/drawing/2014/main" id="{2B8AF8E4-08F4-4BF8-B373-25467217BEC9}"/>
              </a:ext>
            </a:extLst>
          </p:cNvPr>
          <p:cNvSpPr txBox="1"/>
          <p:nvPr/>
        </p:nvSpPr>
        <p:spPr>
          <a:xfrm>
            <a:off x="1213093" y="303639"/>
            <a:ext cx="7722778" cy="413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600" b="1" cap="all" dirty="0">
                <a:solidFill>
                  <a:srgbClr val="253957"/>
                </a:solidFill>
                <a:sym typeface="Arial Narrow"/>
              </a:rPr>
              <a:t>Стипендии: виды, размер, получатели</a:t>
            </a:r>
          </a:p>
        </p:txBody>
      </p:sp>
    </p:spTree>
    <p:extLst>
      <p:ext uri="{BB962C8B-B14F-4D97-AF65-F5344CB8AC3E}">
        <p14:creationId xmlns:p14="http://schemas.microsoft.com/office/powerpoint/2010/main" val="175719526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id="{5CA8BD62-6389-4431-BA1D-7F58431256AF}"/>
              </a:ext>
            </a:extLst>
          </p:cNvPr>
          <p:cNvSpPr/>
          <p:nvPr/>
        </p:nvSpPr>
        <p:spPr>
          <a:xfrm>
            <a:off x="-3445238" y="1507089"/>
            <a:ext cx="6096000" cy="646331"/>
          </a:xfrm>
          <a:prstGeom prst="rect">
            <a:avLst/>
          </a:prstGeom>
        </p:spPr>
        <p:txBody>
          <a:bodyPr>
            <a:spAutoFit/>
          </a:bodyPr>
          <a:lstStyle/>
          <a:p>
            <a:pPr marL="742950" lvl="1" indent="-285750">
              <a:buFont typeface="Wingdings" panose="05000000000000000000" pitchFamily="2" charset="2"/>
              <a:buChar char="§"/>
            </a:pPr>
            <a:endParaRPr lang="ru-RU" dirty="0">
              <a:solidFill>
                <a:prstClr val="black"/>
              </a:solidFill>
              <a:latin typeface="Trebuchet MS"/>
            </a:endParaRPr>
          </a:p>
          <a:p>
            <a:endParaRPr lang="ru-RU" b="1" dirty="0">
              <a:solidFill>
                <a:prstClr val="black"/>
              </a:solidFill>
              <a:latin typeface="Trebuchet MS"/>
            </a:endParaRPr>
          </a:p>
        </p:txBody>
      </p:sp>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592326" y="1088740"/>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3" name="Прямоугольник 12">
            <a:extLst>
              <a:ext uri="{FF2B5EF4-FFF2-40B4-BE49-F238E27FC236}">
                <a16:creationId xmlns:a16="http://schemas.microsoft.com/office/drawing/2014/main" id="{139EDA3C-539D-49CD-B22D-4F082BBDD09A}"/>
              </a:ext>
            </a:extLst>
          </p:cNvPr>
          <p:cNvSpPr/>
          <p:nvPr/>
        </p:nvSpPr>
        <p:spPr>
          <a:xfrm>
            <a:off x="6877127" y="3622422"/>
            <a:ext cx="4588013" cy="400110"/>
          </a:xfrm>
          <a:prstGeom prst="rect">
            <a:avLst/>
          </a:prstGeom>
        </p:spPr>
        <p:txBody>
          <a:bodyPr wrap="square">
            <a:spAutoFit/>
          </a:bodyPr>
          <a:lstStyle/>
          <a:p>
            <a:pPr algn="r">
              <a:spcAft>
                <a:spcPts val="0"/>
              </a:spcAft>
            </a:pPr>
            <a:r>
              <a:rPr lang="ru-RU" sz="2000" dirty="0">
                <a:cs typeface="Times New Roman" panose="02020603050405020304" pitchFamily="18" charset="0"/>
              </a:rPr>
              <a:t>–:</a:t>
            </a:r>
          </a:p>
        </p:txBody>
      </p:sp>
      <p:sp>
        <p:nvSpPr>
          <p:cNvPr id="5" name="Прямоугольник 4">
            <a:extLst>
              <a:ext uri="{FF2B5EF4-FFF2-40B4-BE49-F238E27FC236}">
                <a16:creationId xmlns:a16="http://schemas.microsoft.com/office/drawing/2014/main" id="{4C43DCF4-2DA9-43AD-B128-A3B305BC2FC4}"/>
              </a:ext>
            </a:extLst>
          </p:cNvPr>
          <p:cNvSpPr/>
          <p:nvPr/>
        </p:nvSpPr>
        <p:spPr>
          <a:xfrm>
            <a:off x="498058" y="4759379"/>
            <a:ext cx="10855662" cy="1015663"/>
          </a:xfrm>
          <a:prstGeom prst="rect">
            <a:avLst/>
          </a:prstGeom>
        </p:spPr>
        <p:txBody>
          <a:bodyPr wrap="square">
            <a:spAutoFit/>
          </a:bodyPr>
          <a:lstStyle/>
          <a:p>
            <a:pPr algn="just">
              <a:spcAft>
                <a:spcPts val="0"/>
              </a:spcAft>
            </a:pPr>
            <a:r>
              <a:rPr lang="en-US" sz="2000" b="1" u="sng" dirty="0">
                <a:cs typeface="Times New Roman" panose="02020603050405020304" pitchFamily="18" charset="0"/>
              </a:rPr>
              <a:t>NB</a:t>
            </a:r>
            <a:r>
              <a:rPr lang="ru-RU" sz="2000" b="1" u="sng" dirty="0">
                <a:cs typeface="Times New Roman" panose="02020603050405020304" pitchFamily="18" charset="0"/>
              </a:rPr>
              <a:t>: </a:t>
            </a:r>
            <a:r>
              <a:rPr lang="ru-RU" sz="2000" dirty="0">
                <a:cs typeface="Times New Roman" panose="02020603050405020304" pitchFamily="18" charset="0"/>
              </a:rPr>
              <a:t>в случае обучения в Военном учебном центре вы теряете право участвовать в программах международной академической мобильности через НИУ ВШЭ на период обучения в бакалавриате. Ваше право на посещение иностранных государств или участие в стажировках вне НИУ ВШЭ не ограничивается</a:t>
            </a:r>
          </a:p>
        </p:txBody>
      </p:sp>
      <p:sp>
        <p:nvSpPr>
          <p:cNvPr id="18" name="Название подразделения, лаборатории, факультета и т.д.">
            <a:extLst>
              <a:ext uri="{FF2B5EF4-FFF2-40B4-BE49-F238E27FC236}">
                <a16:creationId xmlns:a16="http://schemas.microsoft.com/office/drawing/2014/main" id="{33A0FD38-59F3-453B-A8E4-24B1E99BC0F1}"/>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9" name="Очень крутой заголовок…">
            <a:extLst>
              <a:ext uri="{FF2B5EF4-FFF2-40B4-BE49-F238E27FC236}">
                <a16:creationId xmlns:a16="http://schemas.microsoft.com/office/drawing/2014/main" id="{C2639280-00EB-4DDB-AD4E-A09BE6B68735}"/>
              </a:ext>
            </a:extLst>
          </p:cNvPr>
          <p:cNvSpPr txBox="1"/>
          <p:nvPr/>
        </p:nvSpPr>
        <p:spPr>
          <a:xfrm>
            <a:off x="1255133" y="383340"/>
            <a:ext cx="10140627" cy="35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Военная кафедра</a:t>
            </a:r>
          </a:p>
        </p:txBody>
      </p:sp>
      <p:graphicFrame>
        <p:nvGraphicFramePr>
          <p:cNvPr id="22" name="Таблица 9">
            <a:extLst>
              <a:ext uri="{FF2B5EF4-FFF2-40B4-BE49-F238E27FC236}">
                <a16:creationId xmlns:a16="http://schemas.microsoft.com/office/drawing/2014/main" id="{457AA45E-D07C-4C3B-9F5B-4EF6409E5DBF}"/>
              </a:ext>
            </a:extLst>
          </p:cNvPr>
          <p:cNvGraphicFramePr>
            <a:graphicFrameLocks noGrp="1"/>
          </p:cNvGraphicFramePr>
          <p:nvPr/>
        </p:nvGraphicFramePr>
        <p:xfrm>
          <a:off x="592326" y="1303141"/>
          <a:ext cx="10753187" cy="3355352"/>
        </p:xfrm>
        <a:graphic>
          <a:graphicData uri="http://schemas.openxmlformats.org/drawingml/2006/table">
            <a:tbl>
              <a:tblPr firstRow="1" bandRow="1">
                <a:tableStyleId>{B301B821-A1FF-4177-AEE7-76D212191A09}</a:tableStyleId>
              </a:tblPr>
              <a:tblGrid>
                <a:gridCol w="2000102">
                  <a:extLst>
                    <a:ext uri="{9D8B030D-6E8A-4147-A177-3AD203B41FA5}">
                      <a16:colId xmlns:a16="http://schemas.microsoft.com/office/drawing/2014/main" val="3064141899"/>
                    </a:ext>
                  </a:extLst>
                </a:gridCol>
                <a:gridCol w="5214939">
                  <a:extLst>
                    <a:ext uri="{9D8B030D-6E8A-4147-A177-3AD203B41FA5}">
                      <a16:colId xmlns:a16="http://schemas.microsoft.com/office/drawing/2014/main" val="341468947"/>
                    </a:ext>
                  </a:extLst>
                </a:gridCol>
                <a:gridCol w="3538146">
                  <a:extLst>
                    <a:ext uri="{9D8B030D-6E8A-4147-A177-3AD203B41FA5}">
                      <a16:colId xmlns:a16="http://schemas.microsoft.com/office/drawing/2014/main" val="3973334524"/>
                    </a:ext>
                  </a:extLst>
                </a:gridCol>
              </a:tblGrid>
              <a:tr h="694448">
                <a:tc>
                  <a:txBody>
                    <a:bodyPr/>
                    <a:lstStyle/>
                    <a:p>
                      <a:pPr algn="ctr"/>
                      <a:endParaRPr lang="en-US" sz="2000" b="1" dirty="0">
                        <a:solidFill>
                          <a:schemeClr val="bg1"/>
                        </a:solidFill>
                        <a:latin typeface="+mn-lt"/>
                        <a:cs typeface="Times New Roman" panose="02020603050405020304" pitchFamily="18" charset="0"/>
                      </a:endParaRPr>
                    </a:p>
                  </a:txBody>
                  <a:tcPr/>
                </a:tc>
                <a:tc>
                  <a:txBody>
                    <a:bodyPr/>
                    <a:lstStyle/>
                    <a:p>
                      <a:pPr algn="ctr" fontAlgn="t"/>
                      <a:r>
                        <a:rPr lang="ru-RU" sz="2000" b="1" i="0" u="none" strike="noStrike" dirty="0">
                          <a:solidFill>
                            <a:schemeClr val="bg1"/>
                          </a:solidFill>
                          <a:effectLst/>
                          <a:latin typeface="+mn-lt"/>
                          <a:cs typeface="Times New Roman" panose="02020603050405020304" pitchFamily="18" charset="0"/>
                        </a:rPr>
                        <a:t>Офицер запаса</a:t>
                      </a:r>
                    </a:p>
                  </a:txBody>
                  <a:tcPr marL="0" marR="0" marT="0" marB="0"/>
                </a:tc>
                <a:tc>
                  <a:txBody>
                    <a:bodyPr/>
                    <a:lstStyle/>
                    <a:p>
                      <a:pPr algn="ctr" fontAlgn="t"/>
                      <a:r>
                        <a:rPr lang="ru-RU" sz="2000" b="1" i="0" u="none" strike="noStrike" dirty="0">
                          <a:solidFill>
                            <a:schemeClr val="bg1"/>
                          </a:solidFill>
                          <a:effectLst/>
                          <a:latin typeface="+mn-lt"/>
                          <a:cs typeface="Times New Roman" panose="02020603050405020304" pitchFamily="18" charset="0"/>
                        </a:rPr>
                        <a:t>Сержант запаса</a:t>
                      </a:r>
                    </a:p>
                  </a:txBody>
                  <a:tcPr marL="0" marR="0" marT="0" marB="0"/>
                </a:tc>
                <a:extLst>
                  <a:ext uri="{0D108BD9-81ED-4DB2-BD59-A6C34878D82A}">
                    <a16:rowId xmlns:a16="http://schemas.microsoft.com/office/drawing/2014/main" val="1320499772"/>
                  </a:ext>
                </a:extLst>
              </a:tr>
              <a:tr h="1449283">
                <a:tc>
                  <a:txBody>
                    <a:bodyPr/>
                    <a:lstStyle/>
                    <a:p>
                      <a:pPr marL="0" marR="0" indent="0" algn="l" defTabSz="410766" rtl="0" eaLnBrk="1" fontAlgn="auto" latinLnBrk="0" hangingPunct="1">
                        <a:lnSpc>
                          <a:spcPct val="100000"/>
                        </a:lnSpc>
                        <a:spcBef>
                          <a:spcPts val="0"/>
                        </a:spcBef>
                        <a:spcAft>
                          <a:spcPts val="0"/>
                        </a:spcAft>
                        <a:buClrTx/>
                        <a:buSzTx/>
                        <a:buFontTx/>
                        <a:buNone/>
                        <a:tabLst/>
                        <a:defRPr/>
                      </a:pPr>
                      <a:r>
                        <a:rPr lang="ru-RU" sz="1800" b="1" dirty="0">
                          <a:ea typeface="Calibri" panose="020F0502020204030204" pitchFamily="34" charset="0"/>
                          <a:cs typeface="Times New Roman" panose="02020603050405020304" pitchFamily="18" charset="0"/>
                        </a:rPr>
                        <a:t>Военно-учетная специальность (ВУС)</a:t>
                      </a:r>
                      <a:endParaRPr lang="en-US" sz="1800" b="0" i="0" u="none" strike="noStrike" cap="none" spc="0" baseline="0" dirty="0">
                        <a:ln>
                          <a:noFill/>
                        </a:ln>
                        <a:solidFill>
                          <a:schemeClr val="tx1"/>
                        </a:solidFill>
                        <a:uFillTx/>
                        <a:latin typeface="+mn-lt"/>
                        <a:ea typeface="+mn-ea"/>
                        <a:cs typeface="Times New Roman" panose="02020603050405020304" pitchFamily="18" charset="0"/>
                        <a:sym typeface="Helvetica Light"/>
                      </a:endParaRPr>
                    </a:p>
                  </a:txBody>
                  <a:tcPr/>
                </a:tc>
                <a:tc>
                  <a:txBody>
                    <a:bodyPr/>
                    <a:lstStyle/>
                    <a:p>
                      <a:pPr algn="just">
                        <a:spcAft>
                          <a:spcPts val="0"/>
                        </a:spcAft>
                      </a:pPr>
                      <a:r>
                        <a:rPr lang="ru-RU" sz="1800" dirty="0">
                          <a:ea typeface="Calibri" panose="020F0502020204030204" pitchFamily="34" charset="0"/>
                          <a:cs typeface="Times New Roman" panose="02020603050405020304" pitchFamily="18" charset="0"/>
                        </a:rPr>
                        <a:t>094001 — Применение наземных подразделений войсковой разведки</a:t>
                      </a:r>
                    </a:p>
                    <a:p>
                      <a:pPr algn="just">
                        <a:spcAft>
                          <a:spcPts val="0"/>
                        </a:spcAft>
                      </a:pPr>
                      <a:r>
                        <a:rPr lang="ru-RU" sz="1800" dirty="0">
                          <a:ea typeface="Calibri" panose="020F0502020204030204" pitchFamily="34" charset="0"/>
                          <a:cs typeface="Times New Roman" panose="02020603050405020304" pitchFamily="18" charset="0"/>
                        </a:rPr>
                        <a:t>411300 — Эксплуатация и ремонт автоматизированных систем комплексов баллистических стратегических ракет наземного базирования</a:t>
                      </a:r>
                    </a:p>
                  </a:txBody>
                  <a:tcPr marL="0" marR="0" marT="0" marB="0"/>
                </a:tc>
                <a:tc>
                  <a:txBody>
                    <a:bodyPr/>
                    <a:lstStyle/>
                    <a:p>
                      <a:pPr algn="l" fontAlgn="t"/>
                      <a:r>
                        <a:rPr lang="ru-RU" sz="1800" dirty="0">
                          <a:cs typeface="Times New Roman" panose="02020603050405020304" pitchFamily="18" charset="0"/>
                        </a:rPr>
                        <a:t>100182 — Командир стрелкового отделения</a:t>
                      </a:r>
                      <a:endParaRPr lang="ru-RU" sz="1800" b="0" i="0" u="none" strike="noStrike" cap="none" spc="0" baseline="0" dirty="0">
                        <a:ln>
                          <a:noFill/>
                        </a:ln>
                        <a:solidFill>
                          <a:schemeClr val="tx1"/>
                        </a:solidFill>
                        <a:effectLst/>
                        <a:uFillTx/>
                        <a:latin typeface="+mn-lt"/>
                        <a:ea typeface="+mn-ea"/>
                        <a:cs typeface="Times New Roman" panose="02020603050405020304" pitchFamily="18" charset="0"/>
                        <a:sym typeface="Helvetica Light"/>
                      </a:endParaRPr>
                    </a:p>
                  </a:txBody>
                  <a:tcPr marL="0" marR="0" marT="0" marB="0"/>
                </a:tc>
                <a:extLst>
                  <a:ext uri="{0D108BD9-81ED-4DB2-BD59-A6C34878D82A}">
                    <a16:rowId xmlns:a16="http://schemas.microsoft.com/office/drawing/2014/main" val="1712115287"/>
                  </a:ext>
                </a:extLst>
              </a:tr>
              <a:tr h="159869">
                <a:tc>
                  <a:txBody>
                    <a:bodyPr/>
                    <a:lstStyle/>
                    <a:p>
                      <a:pPr marL="0" marR="0" indent="0" algn="l" defTabSz="410766" rtl="0" eaLnBrk="1" fontAlgn="auto" latinLnBrk="0" hangingPunct="1">
                        <a:lnSpc>
                          <a:spcPct val="90000"/>
                        </a:lnSpc>
                        <a:spcBef>
                          <a:spcPts val="0"/>
                        </a:spcBef>
                        <a:spcAft>
                          <a:spcPts val="0"/>
                        </a:spcAft>
                        <a:buClrTx/>
                        <a:buSzTx/>
                        <a:buFontTx/>
                        <a:buNone/>
                        <a:tabLst/>
                        <a:defRPr/>
                      </a:pPr>
                      <a:r>
                        <a:rPr lang="ru-RU" sz="1800" b="1" dirty="0">
                          <a:cs typeface="Times New Roman" panose="02020603050405020304" pitchFamily="18" charset="0"/>
                        </a:rPr>
                        <a:t>Срок обучения </a:t>
                      </a:r>
                      <a:endParaRPr lang="en-US" sz="1800" b="1" i="0" u="none" strike="noStrike" cap="none" spc="0" baseline="0" dirty="0">
                        <a:ln>
                          <a:noFill/>
                        </a:ln>
                        <a:solidFill>
                          <a:schemeClr val="tx1"/>
                        </a:solidFill>
                        <a:uFillTx/>
                        <a:latin typeface="+mn-lt"/>
                        <a:ea typeface="+mn-ea"/>
                        <a:cs typeface="Times New Roman" panose="02020603050405020304" pitchFamily="18" charset="0"/>
                        <a:sym typeface="Helvetica Light"/>
                      </a:endParaRPr>
                    </a:p>
                  </a:txBody>
                  <a:tcPr/>
                </a:tc>
                <a:tc>
                  <a:txBody>
                    <a:bodyPr/>
                    <a:lstStyle/>
                    <a:p>
                      <a:pPr algn="ctr">
                        <a:spcAft>
                          <a:spcPts val="0"/>
                        </a:spcAft>
                      </a:pPr>
                      <a:r>
                        <a:rPr lang="ru-RU" sz="1800" b="1" dirty="0">
                          <a:cs typeface="Times New Roman" panose="02020603050405020304" pitchFamily="18" charset="0"/>
                        </a:rPr>
                        <a:t>3 года (2-4-й курс)</a:t>
                      </a:r>
                    </a:p>
                  </a:txBody>
                  <a:tcPr marL="0" marR="0" marT="0" marB="0"/>
                </a:tc>
                <a:tc>
                  <a:txBody>
                    <a:bodyPr/>
                    <a:lstStyle/>
                    <a:p>
                      <a:pPr algn="ctr">
                        <a:spcAft>
                          <a:spcPts val="0"/>
                        </a:spcAft>
                      </a:pPr>
                      <a:r>
                        <a:rPr lang="ru-RU" sz="1800" b="1" dirty="0">
                          <a:cs typeface="Times New Roman" panose="02020603050405020304" pitchFamily="18" charset="0"/>
                        </a:rPr>
                        <a:t>2 года (2-й и 3-й курс)</a:t>
                      </a:r>
                    </a:p>
                  </a:txBody>
                  <a:tcPr marL="0" marR="0" marT="0" marB="0"/>
                </a:tc>
                <a:extLst>
                  <a:ext uri="{0D108BD9-81ED-4DB2-BD59-A6C34878D82A}">
                    <a16:rowId xmlns:a16="http://schemas.microsoft.com/office/drawing/2014/main" val="553159006"/>
                  </a:ext>
                </a:extLst>
              </a:tr>
              <a:tr h="183485">
                <a:tc>
                  <a:txBody>
                    <a:bodyPr/>
                    <a:lstStyle/>
                    <a:p>
                      <a:pPr marL="0" marR="0" indent="0" algn="l" defTabSz="410766" rtl="0" eaLnBrk="1" fontAlgn="auto" latinLnBrk="0" hangingPunct="1">
                        <a:lnSpc>
                          <a:spcPct val="90000"/>
                        </a:lnSpc>
                        <a:spcBef>
                          <a:spcPts val="0"/>
                        </a:spcBef>
                        <a:spcAft>
                          <a:spcPts val="0"/>
                        </a:spcAft>
                        <a:buClrTx/>
                        <a:buSzTx/>
                        <a:buFontTx/>
                        <a:buNone/>
                        <a:tabLst/>
                        <a:defRPr/>
                      </a:pPr>
                      <a:r>
                        <a:rPr lang="ru-RU" sz="1800" b="1" dirty="0">
                          <a:cs typeface="Times New Roman" panose="02020603050405020304" pitchFamily="18" charset="0"/>
                        </a:rPr>
                        <a:t>Конкурс</a:t>
                      </a:r>
                      <a:endParaRPr lang="en-US" sz="1800" b="1" i="0" u="none" strike="noStrike" cap="none" spc="0" baseline="0" dirty="0">
                        <a:ln>
                          <a:noFill/>
                        </a:ln>
                        <a:solidFill>
                          <a:schemeClr val="tx1"/>
                        </a:solidFill>
                        <a:uFillTx/>
                        <a:latin typeface="+mn-lt"/>
                        <a:ea typeface="+mn-ea"/>
                        <a:cs typeface="Times New Roman" panose="02020603050405020304" pitchFamily="18" charset="0"/>
                        <a:sym typeface="Helvetica Light"/>
                      </a:endParaRPr>
                    </a:p>
                  </a:txBody>
                  <a:tcPr/>
                </a:tc>
                <a:tc>
                  <a:txBody>
                    <a:bodyPr/>
                    <a:lstStyle/>
                    <a:p>
                      <a:pPr marL="0" marR="0" lvl="0" indent="0" algn="ctr" defTabSz="410766" rtl="0" eaLnBrk="1" fontAlgn="t" latinLnBrk="0" hangingPunct="1">
                        <a:lnSpc>
                          <a:spcPct val="100000"/>
                        </a:lnSpc>
                        <a:spcBef>
                          <a:spcPts val="0"/>
                        </a:spcBef>
                        <a:spcAft>
                          <a:spcPts val="0"/>
                        </a:spcAft>
                        <a:buClrTx/>
                        <a:buSzTx/>
                        <a:buFontTx/>
                        <a:buNone/>
                        <a:tabLst/>
                        <a:defRPr/>
                      </a:pPr>
                      <a:r>
                        <a:rPr lang="ru-RU" sz="1800" b="1" dirty="0">
                          <a:cs typeface="Times New Roman" panose="02020603050405020304" pitchFamily="18" charset="0"/>
                        </a:rPr>
                        <a:t>1,3-1,5 человек на место</a:t>
                      </a:r>
                      <a:endParaRPr lang="ru-RU" sz="1800" b="1" i="0" u="none" strike="noStrike" cap="none" spc="0" baseline="0" dirty="0">
                        <a:ln>
                          <a:noFill/>
                        </a:ln>
                        <a:solidFill>
                          <a:schemeClr val="tx1"/>
                        </a:solidFill>
                        <a:effectLst/>
                        <a:uFillTx/>
                        <a:latin typeface="+mn-lt"/>
                        <a:ea typeface="+mn-ea"/>
                        <a:cs typeface="Times New Roman" panose="02020603050405020304" pitchFamily="18" charset="0"/>
                        <a:sym typeface="Helvetica Light"/>
                      </a:endParaRPr>
                    </a:p>
                  </a:txBody>
                  <a:tcPr marL="0" marR="0" marT="0" marB="0"/>
                </a:tc>
                <a:tc>
                  <a:txBody>
                    <a:bodyPr/>
                    <a:lstStyle/>
                    <a:p>
                      <a:pPr marL="0" marR="0" lvl="0" indent="0" algn="ctr" defTabSz="410766" rtl="0" eaLnBrk="1" fontAlgn="t" latinLnBrk="0" hangingPunct="1">
                        <a:lnSpc>
                          <a:spcPct val="100000"/>
                        </a:lnSpc>
                        <a:spcBef>
                          <a:spcPts val="0"/>
                        </a:spcBef>
                        <a:spcAft>
                          <a:spcPts val="0"/>
                        </a:spcAft>
                        <a:buClrTx/>
                        <a:buSzTx/>
                        <a:buFontTx/>
                        <a:buNone/>
                        <a:tabLst/>
                        <a:defRPr/>
                      </a:pPr>
                      <a:r>
                        <a:rPr lang="ru-RU" sz="1800" b="1" dirty="0">
                          <a:cs typeface="Times New Roman" panose="02020603050405020304" pitchFamily="18" charset="0"/>
                        </a:rPr>
                        <a:t>4 человека на место</a:t>
                      </a:r>
                      <a:endParaRPr lang="ru-RU" sz="1800" b="1" i="0" u="none" strike="noStrike" cap="none" spc="0" baseline="0" dirty="0">
                        <a:ln>
                          <a:noFill/>
                        </a:ln>
                        <a:solidFill>
                          <a:schemeClr val="tx1"/>
                        </a:solidFill>
                        <a:effectLst/>
                        <a:uFillTx/>
                        <a:latin typeface="+mn-lt"/>
                        <a:ea typeface="+mn-ea"/>
                        <a:cs typeface="Times New Roman" panose="02020603050405020304" pitchFamily="18" charset="0"/>
                        <a:sym typeface="Helvetica Light"/>
                      </a:endParaRPr>
                    </a:p>
                  </a:txBody>
                  <a:tcPr marL="0" marR="0" marT="0" marB="0"/>
                </a:tc>
                <a:extLst>
                  <a:ext uri="{0D108BD9-81ED-4DB2-BD59-A6C34878D82A}">
                    <a16:rowId xmlns:a16="http://schemas.microsoft.com/office/drawing/2014/main" val="317496036"/>
                  </a:ext>
                </a:extLst>
              </a:tr>
              <a:tr h="183485">
                <a:tc>
                  <a:txBody>
                    <a:bodyPr/>
                    <a:lstStyle/>
                    <a:p>
                      <a:pPr marL="0" marR="0" indent="0" algn="l" defTabSz="410766" rtl="0" eaLnBrk="1" fontAlgn="auto" latinLnBrk="0" hangingPunct="1">
                        <a:lnSpc>
                          <a:spcPct val="90000"/>
                        </a:lnSpc>
                        <a:spcBef>
                          <a:spcPts val="0"/>
                        </a:spcBef>
                        <a:spcAft>
                          <a:spcPts val="0"/>
                        </a:spcAft>
                        <a:buClrTx/>
                        <a:buSzTx/>
                        <a:buFontTx/>
                        <a:buNone/>
                        <a:tabLst/>
                        <a:defRPr/>
                      </a:pPr>
                      <a:endParaRPr lang="en-US" sz="1800" b="1" i="0" u="none" strike="noStrike" cap="none" spc="0" baseline="0" dirty="0">
                        <a:ln>
                          <a:noFill/>
                        </a:ln>
                        <a:solidFill>
                          <a:schemeClr val="tx1"/>
                        </a:solidFill>
                        <a:uFillTx/>
                        <a:latin typeface="+mn-lt"/>
                        <a:ea typeface="+mn-ea"/>
                        <a:cs typeface="Times New Roman" panose="02020603050405020304" pitchFamily="18" charset="0"/>
                        <a:sym typeface="Helvetica Light"/>
                      </a:endParaRPr>
                    </a:p>
                  </a:txBody>
                  <a:tcPr/>
                </a:tc>
                <a:tc gridSpan="2">
                  <a:txBody>
                    <a:bodyPr/>
                    <a:lstStyle/>
                    <a:p>
                      <a:pPr marL="0" marR="0" lvl="0" indent="0" algn="ctr" defTabSz="410766" rtl="0" eaLnBrk="1" fontAlgn="t" latinLnBrk="0" hangingPunct="1">
                        <a:lnSpc>
                          <a:spcPct val="100000"/>
                        </a:lnSpc>
                        <a:spcBef>
                          <a:spcPts val="0"/>
                        </a:spcBef>
                        <a:spcAft>
                          <a:spcPts val="0"/>
                        </a:spcAft>
                        <a:buClrTx/>
                        <a:buSzTx/>
                        <a:buFontTx/>
                        <a:buNone/>
                        <a:tabLst/>
                        <a:defRPr/>
                      </a:pPr>
                      <a:r>
                        <a:rPr lang="ru-RU" sz="1800" dirty="0">
                          <a:cs typeface="Times New Roman" panose="02020603050405020304" pitchFamily="18" charset="0"/>
                        </a:rPr>
                        <a:t>После окончания обучения – летние сборы (32-34 дня)</a:t>
                      </a:r>
                      <a:endParaRPr lang="ru-RU" sz="1800" b="1" i="0" u="none" strike="noStrike" cap="none" spc="0" baseline="0" dirty="0">
                        <a:ln>
                          <a:noFill/>
                        </a:ln>
                        <a:solidFill>
                          <a:schemeClr val="tx1"/>
                        </a:solidFill>
                        <a:effectLst/>
                        <a:uFillTx/>
                        <a:latin typeface="+mn-lt"/>
                        <a:ea typeface="+mn-ea"/>
                        <a:cs typeface="Times New Roman" panose="02020603050405020304" pitchFamily="18" charset="0"/>
                        <a:sym typeface="Helvetica Light"/>
                      </a:endParaRPr>
                    </a:p>
                  </a:txBody>
                  <a:tcPr marL="0" marR="0" marT="0" marB="0"/>
                </a:tc>
                <a:tc hMerge="1">
                  <a:txBody>
                    <a:bodyPr/>
                    <a:lstStyle/>
                    <a:p>
                      <a:pPr marL="0" marR="0" lvl="0" indent="0" algn="ctr" defTabSz="410766" rtl="0" eaLnBrk="1" fontAlgn="t" latinLnBrk="0" hangingPunct="1">
                        <a:lnSpc>
                          <a:spcPct val="100000"/>
                        </a:lnSpc>
                        <a:spcBef>
                          <a:spcPts val="0"/>
                        </a:spcBef>
                        <a:spcAft>
                          <a:spcPts val="0"/>
                        </a:spcAft>
                        <a:buClrTx/>
                        <a:buSzTx/>
                        <a:buFontTx/>
                        <a:buNone/>
                        <a:tabLst/>
                        <a:defRPr/>
                      </a:pPr>
                      <a:endParaRPr lang="ru-RU" sz="1800" b="1" i="0" u="none" strike="noStrike" cap="none" spc="0" baseline="0" dirty="0">
                        <a:ln>
                          <a:noFill/>
                        </a:ln>
                        <a:solidFill>
                          <a:schemeClr val="tx1"/>
                        </a:solidFill>
                        <a:effectLst/>
                        <a:uFillTx/>
                        <a:latin typeface="+mn-lt"/>
                        <a:ea typeface="+mn-ea"/>
                        <a:cs typeface="Times New Roman" panose="02020603050405020304" pitchFamily="18" charset="0"/>
                        <a:sym typeface="Helvetica Light"/>
                      </a:endParaRPr>
                    </a:p>
                  </a:txBody>
                  <a:tcPr marL="0" marR="0" marT="0" marB="0"/>
                </a:tc>
                <a:extLst>
                  <a:ext uri="{0D108BD9-81ED-4DB2-BD59-A6C34878D82A}">
                    <a16:rowId xmlns:a16="http://schemas.microsoft.com/office/drawing/2014/main" val="822355815"/>
                  </a:ext>
                </a:extLst>
              </a:tr>
            </a:tbl>
          </a:graphicData>
        </a:graphic>
      </p:graphicFrame>
    </p:spTree>
    <p:extLst>
      <p:ext uri="{BB962C8B-B14F-4D97-AF65-F5344CB8AC3E}">
        <p14:creationId xmlns:p14="http://schemas.microsoft.com/office/powerpoint/2010/main" val="392637624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sp>
        <p:nvSpPr>
          <p:cNvPr id="59" name="Очень крутой заголовок…"/>
          <p:cNvSpPr txBox="1"/>
          <p:nvPr/>
        </p:nvSpPr>
        <p:spPr>
          <a:xfrm>
            <a:off x="592326" y="1107281"/>
            <a:ext cx="1064795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endParaRPr lang="ru-RU" sz="2600" b="1" cap="all" dirty="0">
              <a:solidFill>
                <a:srgbClr val="253957"/>
              </a:solidFill>
            </a:endParaRP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592327" y="1142066"/>
            <a:ext cx="11007347" cy="5715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r>
              <a:rPr lang="ru-RU" b="1" dirty="0">
                <a:solidFill>
                  <a:schemeClr val="accent1">
                    <a:lumMod val="50000"/>
                  </a:schemeClr>
                </a:solidFill>
              </a:rPr>
              <a:t>Английский: говорим, читаем и пишем свободно </a:t>
            </a:r>
            <a:r>
              <a:rPr lang="ru-RU" dirty="0">
                <a:solidFill>
                  <a:srgbClr val="253957"/>
                </a:solidFill>
                <a:sym typeface="Arial Narrow"/>
              </a:rPr>
              <a:t>–</a:t>
            </a:r>
            <a:r>
              <a:rPr lang="ru-RU" b="1" dirty="0">
                <a:solidFill>
                  <a:schemeClr val="accent1">
                    <a:lumMod val="50000"/>
                  </a:schemeClr>
                </a:solidFill>
              </a:rPr>
              <a:t> </a:t>
            </a:r>
            <a:r>
              <a:rPr lang="ru-RU" dirty="0">
                <a:solidFill>
                  <a:schemeClr val="accent1">
                    <a:lumMod val="50000"/>
                  </a:schemeClr>
                </a:solidFill>
              </a:rPr>
              <a:t>Изучение языка на уровне, который даст полную свободу общения в академической среде и возможность получения международного сертификата</a:t>
            </a:r>
          </a:p>
          <a:p>
            <a:endParaRPr lang="ru-RU" dirty="0">
              <a:solidFill>
                <a:schemeClr val="accent1">
                  <a:lumMod val="50000"/>
                </a:schemeClr>
              </a:solidFill>
            </a:endParaRPr>
          </a:p>
          <a:p>
            <a:r>
              <a:rPr lang="ru-RU" b="1" dirty="0">
                <a:solidFill>
                  <a:schemeClr val="accent1">
                    <a:lumMod val="50000"/>
                  </a:schemeClr>
                </a:solidFill>
              </a:rPr>
              <a:t>Майноры – курсы на выбор из других специализаций </a:t>
            </a:r>
            <a:r>
              <a:rPr lang="ru-RU" dirty="0">
                <a:solidFill>
                  <a:srgbClr val="253957"/>
                </a:solidFill>
                <a:sym typeface="Arial Narrow"/>
              </a:rPr>
              <a:t>– </a:t>
            </a:r>
            <a:r>
              <a:rPr lang="ru-RU" dirty="0">
                <a:solidFill>
                  <a:schemeClr val="accent1">
                    <a:lumMod val="50000"/>
                  </a:schemeClr>
                </a:solidFill>
              </a:rPr>
              <a:t>Дополнительная образовательная траектория сверх подготовки по основному образовательному направлению.</a:t>
            </a:r>
          </a:p>
          <a:p>
            <a:endParaRPr lang="ru-RU" b="1" dirty="0">
              <a:solidFill>
                <a:schemeClr val="accent1">
                  <a:lumMod val="50000"/>
                </a:schemeClr>
              </a:solidFill>
            </a:endParaRPr>
          </a:p>
          <a:p>
            <a:r>
              <a:rPr lang="ru-RU" b="1" dirty="0">
                <a:solidFill>
                  <a:schemeClr val="accent1">
                    <a:lumMod val="50000"/>
                  </a:schemeClr>
                </a:solidFill>
              </a:rPr>
              <a:t>Data Culture: стать экспертом по работе с данными </a:t>
            </a:r>
            <a:r>
              <a:rPr lang="ru-RU" dirty="0">
                <a:solidFill>
                  <a:srgbClr val="253957"/>
                </a:solidFill>
                <a:sym typeface="Arial Narrow"/>
              </a:rPr>
              <a:t>– </a:t>
            </a:r>
            <a:r>
              <a:rPr lang="ru-RU" dirty="0">
                <a:solidFill>
                  <a:schemeClr val="accent1">
                    <a:lumMod val="50000"/>
                  </a:schemeClr>
                </a:solidFill>
              </a:rPr>
              <a:t>Возможность выйти на профессиональный или экспертный уровень в использовании методов и инструментов Data Science</a:t>
            </a:r>
          </a:p>
          <a:p>
            <a:endParaRPr lang="ru-RU" dirty="0">
              <a:solidFill>
                <a:schemeClr val="accent1">
                  <a:lumMod val="50000"/>
                </a:schemeClr>
              </a:solidFill>
            </a:endParaRPr>
          </a:p>
          <a:p>
            <a:r>
              <a:rPr lang="ru-RU" b="1" dirty="0">
                <a:solidFill>
                  <a:schemeClr val="accent1">
                    <a:lumMod val="50000"/>
                  </a:schemeClr>
                </a:solidFill>
              </a:rPr>
              <a:t>Проектная работа: применяем знания на практике </a:t>
            </a:r>
            <a:r>
              <a:rPr lang="ru-RU" dirty="0">
                <a:solidFill>
                  <a:srgbClr val="253957"/>
                </a:solidFill>
                <a:sym typeface="Arial Narrow"/>
              </a:rPr>
              <a:t>– </a:t>
            </a:r>
            <a:r>
              <a:rPr lang="ru-RU" dirty="0">
                <a:solidFill>
                  <a:schemeClr val="accent1">
                    <a:lumMod val="50000"/>
                  </a:schemeClr>
                </a:solidFill>
              </a:rPr>
              <a:t>Большой объем внеаудиторной деятельности, предусматривающей включение студента в практиче­скую работу как в университете, так и за его пределами</a:t>
            </a:r>
          </a:p>
          <a:p>
            <a:r>
              <a:rPr lang="ru-RU" dirty="0">
                <a:solidFill>
                  <a:schemeClr val="accent1">
                    <a:lumMod val="50000"/>
                  </a:schemeClr>
                </a:solidFill>
              </a:rPr>
              <a:t> </a:t>
            </a:r>
          </a:p>
          <a:p>
            <a:r>
              <a:rPr lang="ru-RU" b="1" dirty="0">
                <a:solidFill>
                  <a:schemeClr val="accent1">
                    <a:lumMod val="50000"/>
                  </a:schemeClr>
                </a:solidFill>
              </a:rPr>
              <a:t>Студенческая жизнь: это надо попробовать </a:t>
            </a:r>
            <a:r>
              <a:rPr lang="ru-RU" dirty="0">
                <a:solidFill>
                  <a:srgbClr val="253957"/>
                </a:solidFill>
                <a:sym typeface="Arial Narrow"/>
              </a:rPr>
              <a:t>– </a:t>
            </a:r>
            <a:r>
              <a:rPr lang="ru-RU" dirty="0">
                <a:solidFill>
                  <a:schemeClr val="accent1">
                    <a:lumMod val="50000"/>
                  </a:schemeClr>
                </a:solidFill>
              </a:rPr>
              <a:t>Более 100 студенческих организаций, тысячи мероприятий и самоуправление. Описать студенческую жизнь практически невозможно: слишком динамичная и разнообразная</a:t>
            </a:r>
          </a:p>
          <a:p>
            <a:endParaRPr lang="ru-RU" dirty="0">
              <a:solidFill>
                <a:schemeClr val="accent1">
                  <a:lumMod val="50000"/>
                </a:schemeClr>
              </a:solidFill>
            </a:endParaRPr>
          </a:p>
          <a:p>
            <a:r>
              <a:rPr lang="ru-RU" b="1" dirty="0">
                <a:solidFill>
                  <a:schemeClr val="accent1">
                    <a:lumMod val="50000"/>
                  </a:schemeClr>
                </a:solidFill>
              </a:rPr>
              <a:t>Международные партнеры и возможность учиться за рубежом </a:t>
            </a:r>
            <a:r>
              <a:rPr lang="ru-RU" dirty="0">
                <a:solidFill>
                  <a:srgbClr val="253957"/>
                </a:solidFill>
                <a:sym typeface="Arial Narrow"/>
              </a:rPr>
              <a:t>– </a:t>
            </a:r>
            <a:r>
              <a:rPr lang="ru-RU" dirty="0">
                <a:solidFill>
                  <a:schemeClr val="accent1">
                    <a:lumMod val="50000"/>
                  </a:schemeClr>
                </a:solidFill>
              </a:rPr>
              <a:t>Возможность пройти часть обучения в зарубежном универси­тете, принять участие в семинарах, летних или зимних школах</a:t>
            </a: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7" name="Название подразделения, лаборатории, факультета и т.д.">
            <a:extLst>
              <a:ext uri="{FF2B5EF4-FFF2-40B4-BE49-F238E27FC236}">
                <a16:creationId xmlns:a16="http://schemas.microsoft.com/office/drawing/2014/main" id="{F82C53A9-3522-46B8-B4FA-7959140E40DC}"/>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8" name="Очень крутой заголовок…">
            <a:extLst>
              <a:ext uri="{FF2B5EF4-FFF2-40B4-BE49-F238E27FC236}">
                <a16:creationId xmlns:a16="http://schemas.microsoft.com/office/drawing/2014/main" id="{DDC539E4-7C01-448F-ADDC-CC8747351812}"/>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Преимущества бакалавриата </a:t>
            </a:r>
            <a:r>
              <a:rPr lang="ru-RU" sz="2400" b="1" cap="all" dirty="0" err="1">
                <a:solidFill>
                  <a:srgbClr val="253957"/>
                </a:solidFill>
              </a:rPr>
              <a:t>ниу</a:t>
            </a:r>
            <a:r>
              <a:rPr lang="ru-RU" sz="2400" b="1" cap="all" dirty="0">
                <a:solidFill>
                  <a:srgbClr val="253957"/>
                </a:solidFill>
              </a:rPr>
              <a:t> </a:t>
            </a:r>
            <a:r>
              <a:rPr lang="ru-RU" sz="2400" b="1" cap="all" dirty="0" err="1">
                <a:solidFill>
                  <a:srgbClr val="253957"/>
                </a:solidFill>
              </a:rPr>
              <a:t>Вшэ</a:t>
            </a:r>
            <a:endParaRPr lang="ru-RU" sz="2400" b="1" cap="all" dirty="0">
              <a:solidFill>
                <a:srgbClr val="253957"/>
              </a:solidFill>
            </a:endParaRPr>
          </a:p>
        </p:txBody>
      </p:sp>
    </p:spTree>
    <p:extLst>
      <p:ext uri="{BB962C8B-B14F-4D97-AF65-F5344CB8AC3E}">
        <p14:creationId xmlns:p14="http://schemas.microsoft.com/office/powerpoint/2010/main" val="10254655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т сессии до сессии живут студенты весело? - ВольноГрад">
            <a:extLst>
              <a:ext uri="{FF2B5EF4-FFF2-40B4-BE49-F238E27FC236}">
                <a16:creationId xmlns:a16="http://schemas.microsoft.com/office/drawing/2014/main" id="{C4717C6E-1CCB-42A1-8CB2-E4E58BCAB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270" y="2810018"/>
            <a:ext cx="3880752" cy="2241921"/>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id="{5CA8BD62-6389-4431-BA1D-7F58431256AF}"/>
              </a:ext>
            </a:extLst>
          </p:cNvPr>
          <p:cNvSpPr/>
          <p:nvPr/>
        </p:nvSpPr>
        <p:spPr>
          <a:xfrm>
            <a:off x="-3445238" y="1507089"/>
            <a:ext cx="6096000" cy="646331"/>
          </a:xfrm>
          <a:prstGeom prst="rect">
            <a:avLst/>
          </a:prstGeom>
        </p:spPr>
        <p:txBody>
          <a:bodyPr>
            <a:spAutoFit/>
          </a:bodyPr>
          <a:lstStyle/>
          <a:p>
            <a:pPr marL="742950" lvl="1" indent="-285750">
              <a:buFont typeface="Wingdings" panose="05000000000000000000" pitchFamily="2" charset="2"/>
              <a:buChar char="§"/>
            </a:pPr>
            <a:endParaRPr lang="ru-RU" dirty="0">
              <a:solidFill>
                <a:prstClr val="black"/>
              </a:solidFill>
              <a:latin typeface="Trebuchet MS"/>
            </a:endParaRPr>
          </a:p>
          <a:p>
            <a:endParaRPr lang="ru-RU" b="1" dirty="0">
              <a:solidFill>
                <a:prstClr val="black"/>
              </a:solidFill>
              <a:latin typeface="Trebuchet MS"/>
            </a:endParaRPr>
          </a:p>
        </p:txBody>
      </p:sp>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23" name="Очень крутой заголовок…">
            <a:extLst>
              <a:ext uri="{FF2B5EF4-FFF2-40B4-BE49-F238E27FC236}">
                <a16:creationId xmlns:a16="http://schemas.microsoft.com/office/drawing/2014/main" id="{72D7D5D0-1A0D-4F35-A6A7-2944F1543B9B}"/>
              </a:ext>
            </a:extLst>
          </p:cNvPr>
          <p:cNvSpPr txBox="1"/>
          <p:nvPr/>
        </p:nvSpPr>
        <p:spPr>
          <a:xfrm>
            <a:off x="592326" y="1088740"/>
            <a:ext cx="10647958" cy="47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endParaRP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4"/>
          <a:stretch>
            <a:fillRect/>
          </a:stretch>
        </p:blipFill>
        <p:spPr>
          <a:xfrm>
            <a:off x="613303" y="293090"/>
            <a:ext cx="599790" cy="599790"/>
          </a:xfrm>
          <a:prstGeom prst="rect">
            <a:avLst/>
          </a:prstGeom>
          <a:ln w="12700">
            <a:miter lim="400000"/>
          </a:ln>
        </p:spPr>
      </p:pic>
      <p:sp>
        <p:nvSpPr>
          <p:cNvPr id="9" name="Полилиния: фигура 8">
            <a:extLst>
              <a:ext uri="{FF2B5EF4-FFF2-40B4-BE49-F238E27FC236}">
                <a16:creationId xmlns:a16="http://schemas.microsoft.com/office/drawing/2014/main" id="{7F3050A2-7D68-435C-BEFF-DE755BE6C31E}"/>
              </a:ext>
            </a:extLst>
          </p:cNvPr>
          <p:cNvSpPr/>
          <p:nvPr/>
        </p:nvSpPr>
        <p:spPr>
          <a:xfrm>
            <a:off x="5244662" y="2216121"/>
            <a:ext cx="1366345" cy="474527"/>
          </a:xfrm>
          <a:custGeom>
            <a:avLst/>
            <a:gdLst>
              <a:gd name="connsiteX0" fmla="*/ 0 w 1366345"/>
              <a:gd name="connsiteY0" fmla="*/ 474527 h 474527"/>
              <a:gd name="connsiteX1" fmla="*/ 714704 w 1366345"/>
              <a:gd name="connsiteY1" fmla="*/ 348403 h 474527"/>
              <a:gd name="connsiteX2" fmla="*/ 893379 w 1366345"/>
              <a:gd name="connsiteY2" fmla="*/ 22582 h 474527"/>
              <a:gd name="connsiteX3" fmla="*/ 1366345 w 1366345"/>
              <a:gd name="connsiteY3" fmla="*/ 54113 h 474527"/>
            </a:gdLst>
            <a:ahLst/>
            <a:cxnLst>
              <a:cxn ang="0">
                <a:pos x="connsiteX0" y="connsiteY0"/>
              </a:cxn>
              <a:cxn ang="0">
                <a:pos x="connsiteX1" y="connsiteY1"/>
              </a:cxn>
              <a:cxn ang="0">
                <a:pos x="connsiteX2" y="connsiteY2"/>
              </a:cxn>
              <a:cxn ang="0">
                <a:pos x="connsiteX3" y="connsiteY3"/>
              </a:cxn>
            </a:cxnLst>
            <a:rect l="l" t="t" r="r" b="b"/>
            <a:pathLst>
              <a:path w="1366345" h="474527">
                <a:moveTo>
                  <a:pt x="0" y="474527"/>
                </a:moveTo>
                <a:cubicBezTo>
                  <a:pt x="282904" y="449127"/>
                  <a:pt x="565808" y="423727"/>
                  <a:pt x="714704" y="348403"/>
                </a:cubicBezTo>
                <a:cubicBezTo>
                  <a:pt x="863600" y="273079"/>
                  <a:pt x="784772" y="71630"/>
                  <a:pt x="893379" y="22582"/>
                </a:cubicBezTo>
                <a:cubicBezTo>
                  <a:pt x="1001986" y="-26466"/>
                  <a:pt x="1184165" y="13823"/>
                  <a:pt x="1366345" y="54113"/>
                </a:cubicBezTo>
              </a:path>
            </a:pathLst>
          </a:custGeom>
          <a:no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dirty="0">
              <a:ln>
                <a:noFill/>
              </a:ln>
              <a:solidFill>
                <a:srgbClr val="000000"/>
              </a:solidFill>
              <a:effectLst/>
              <a:uFillTx/>
            </a:endParaRPr>
          </a:p>
        </p:txBody>
      </p:sp>
      <p:sp>
        <p:nvSpPr>
          <p:cNvPr id="3" name="Прямоугольник 2">
            <a:extLst>
              <a:ext uri="{FF2B5EF4-FFF2-40B4-BE49-F238E27FC236}">
                <a16:creationId xmlns:a16="http://schemas.microsoft.com/office/drawing/2014/main" id="{97427140-DBBE-401D-8E66-4B1CAE6B13E5}"/>
              </a:ext>
            </a:extLst>
          </p:cNvPr>
          <p:cNvSpPr/>
          <p:nvPr/>
        </p:nvSpPr>
        <p:spPr>
          <a:xfrm>
            <a:off x="515007" y="1486579"/>
            <a:ext cx="10947714" cy="1785104"/>
          </a:xfrm>
          <a:prstGeom prst="rect">
            <a:avLst/>
          </a:prstGeom>
        </p:spPr>
        <p:txBody>
          <a:bodyPr wrap="square">
            <a:spAutoFit/>
          </a:bodyPr>
          <a:lstStyle/>
          <a:p>
            <a:pPr lvl="0" algn="just">
              <a:spcAft>
                <a:spcPts val="600"/>
              </a:spcAft>
            </a:pPr>
            <a:r>
              <a:rPr lang="ru-RU" b="1" cap="all" dirty="0">
                <a:solidFill>
                  <a:srgbClr val="253957"/>
                </a:solidFill>
              </a:rPr>
              <a:t>Возможности</a:t>
            </a:r>
            <a:endParaRPr lang="ru-RU" b="1" u="sng" dirty="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Прозрачность: </a:t>
            </a:r>
            <a:r>
              <a:rPr lang="ru-RU" dirty="0">
                <a:ea typeface="Calibri" panose="020F0502020204030204" pitchFamily="34" charset="0"/>
                <a:cs typeface="Times New Roman" panose="02020603050405020304" pitchFamily="18" charset="0"/>
              </a:rPr>
              <a:t>Программа учебной дисциплины (ПУД) -  это объявленные правила игры</a:t>
            </a:r>
          </a:p>
          <a:p>
            <a:pPr marL="34290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Цифровая инфраструктура</a:t>
            </a:r>
            <a:r>
              <a:rPr lang="ru-RU"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LMS </a:t>
            </a:r>
            <a:r>
              <a:rPr lang="ru-RU" dirty="0">
                <a:ea typeface="Calibri" panose="020F0502020204030204" pitchFamily="34" charset="0"/>
                <a:cs typeface="Times New Roman" panose="02020603050405020304" pitchFamily="18" charset="0"/>
              </a:rPr>
              <a:t>как единая среда для преподавателей и для студентов</a:t>
            </a:r>
          </a:p>
          <a:p>
            <a:pPr marL="34290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Дополнительные возможности для развития: </a:t>
            </a:r>
            <a:r>
              <a:rPr lang="ru-RU" dirty="0" err="1">
                <a:ea typeface="Calibri" panose="020F0502020204030204" pitchFamily="34" charset="0"/>
                <a:cs typeface="Times New Roman" panose="02020603050405020304" pitchFamily="18" charset="0"/>
              </a:rPr>
              <a:t>майнор</a:t>
            </a:r>
            <a:r>
              <a:rPr lang="ru-RU" dirty="0">
                <a:ea typeface="Calibri" panose="020F0502020204030204" pitchFamily="34" charset="0"/>
                <a:cs typeface="Times New Roman" panose="02020603050405020304" pitchFamily="18" charset="0"/>
              </a:rPr>
              <a:t>, факультативы, академическая мобильность</a:t>
            </a:r>
          </a:p>
          <a:p>
            <a:pPr marL="34290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Активное участие и обратная связь: </a:t>
            </a:r>
            <a:r>
              <a:rPr lang="ru-RU" dirty="0">
                <a:ea typeface="Calibri" panose="020F0502020204030204" pitchFamily="34" charset="0"/>
                <a:cs typeface="Times New Roman" panose="02020603050405020304" pitchFamily="18" charset="0"/>
              </a:rPr>
              <a:t>студенческий совет факультета</a:t>
            </a:r>
          </a:p>
        </p:txBody>
      </p:sp>
      <p:sp>
        <p:nvSpPr>
          <p:cNvPr id="4" name="Прямоугольник 3">
            <a:extLst>
              <a:ext uri="{FF2B5EF4-FFF2-40B4-BE49-F238E27FC236}">
                <a16:creationId xmlns:a16="http://schemas.microsoft.com/office/drawing/2014/main" id="{0DE1343A-8B84-49F5-87B6-853717959BBB}"/>
              </a:ext>
            </a:extLst>
          </p:cNvPr>
          <p:cNvSpPr/>
          <p:nvPr/>
        </p:nvSpPr>
        <p:spPr>
          <a:xfrm>
            <a:off x="522849" y="3729739"/>
            <a:ext cx="10939872" cy="2492990"/>
          </a:xfrm>
          <a:prstGeom prst="rect">
            <a:avLst/>
          </a:prstGeom>
        </p:spPr>
        <p:txBody>
          <a:bodyPr wrap="square">
            <a:spAutoFit/>
          </a:bodyPr>
          <a:lstStyle/>
          <a:p>
            <a:pPr lvl="0" algn="just">
              <a:spcAft>
                <a:spcPts val="600"/>
              </a:spcAft>
            </a:pPr>
            <a:r>
              <a:rPr lang="ru-RU" b="1" cap="all" dirty="0">
                <a:solidFill>
                  <a:srgbClr val="253957"/>
                </a:solidFill>
              </a:rPr>
              <a:t>вызовы</a:t>
            </a:r>
            <a:endParaRPr lang="ru-RU" b="1" u="sng" dirty="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«От сессии до сессии живут студенты весело» - это не про Вышку</a:t>
            </a:r>
          </a:p>
          <a:p>
            <a:pPr marL="800100" lvl="1" indent="-342900" algn="just">
              <a:spcAft>
                <a:spcPts val="600"/>
              </a:spcAft>
              <a:buFont typeface="Symbol" panose="05050102010706020507" pitchFamily="18" charset="2"/>
              <a:buChar char=""/>
            </a:pPr>
            <a:r>
              <a:rPr lang="ru-RU" dirty="0">
                <a:ea typeface="Calibri" panose="020F0502020204030204" pitchFamily="34" charset="0"/>
                <a:cs typeface="Times New Roman" panose="02020603050405020304" pitchFamily="18" charset="0"/>
              </a:rPr>
              <a:t>Система оценивания построена так, что нужно учиться все время</a:t>
            </a:r>
          </a:p>
          <a:p>
            <a:pPr marL="34290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10-балльная шкала оценивания и жесткий подход</a:t>
            </a:r>
          </a:p>
          <a:p>
            <a:pPr marL="800100" lvl="1" indent="-342900" algn="just">
              <a:spcAft>
                <a:spcPts val="600"/>
              </a:spcAft>
              <a:buFont typeface="Symbol" panose="05050102010706020507" pitchFamily="18" charset="2"/>
              <a:buChar char=""/>
            </a:pPr>
            <a:r>
              <a:rPr lang="ru-RU" dirty="0">
                <a:ea typeface="Calibri" panose="020F0502020204030204" pitchFamily="34" charset="0"/>
                <a:cs typeface="Times New Roman" panose="02020603050405020304" pitchFamily="18" charset="0"/>
              </a:rPr>
              <a:t>10 баллов – абсолютно исключительная оценка. 6-7 – это «хорошо»</a:t>
            </a:r>
          </a:p>
          <a:p>
            <a:pPr marL="342900" lvl="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Требовательность: </a:t>
            </a:r>
            <a:r>
              <a:rPr lang="ru-RU" dirty="0">
                <a:ea typeface="Calibri" panose="020F0502020204030204" pitchFamily="34" charset="0"/>
                <a:cs typeface="Times New Roman" panose="02020603050405020304" pitchFamily="18" charset="0"/>
              </a:rPr>
              <a:t>на 1-м курсе 10-15% студентов отчисляется</a:t>
            </a:r>
          </a:p>
          <a:p>
            <a:pPr marL="342900" lvl="0" indent="-342900" algn="just">
              <a:spcAft>
                <a:spcPts val="600"/>
              </a:spcAft>
              <a:buFont typeface="Symbol" panose="05050102010706020507" pitchFamily="18" charset="2"/>
              <a:buChar char=""/>
            </a:pPr>
            <a:r>
              <a:rPr lang="ru-RU" b="1" u="sng" dirty="0">
                <a:ea typeface="Calibri" panose="020F0502020204030204" pitchFamily="34" charset="0"/>
                <a:cs typeface="Times New Roman" panose="02020603050405020304" pitchFamily="18" charset="0"/>
              </a:rPr>
              <a:t>Нулевая терпимость к списыванию и плагиату</a:t>
            </a:r>
          </a:p>
        </p:txBody>
      </p:sp>
      <p:cxnSp>
        <p:nvCxnSpPr>
          <p:cNvPr id="6" name="Прямая соединительная линия 5">
            <a:extLst>
              <a:ext uri="{FF2B5EF4-FFF2-40B4-BE49-F238E27FC236}">
                <a16:creationId xmlns:a16="http://schemas.microsoft.com/office/drawing/2014/main" id="{4AEAABE5-21FC-4F0D-AF13-BA29092B6584}"/>
              </a:ext>
            </a:extLst>
          </p:cNvPr>
          <p:cNvCxnSpPr>
            <a:cxnSpLocks/>
          </p:cNvCxnSpPr>
          <p:nvPr/>
        </p:nvCxnSpPr>
        <p:spPr>
          <a:xfrm flipH="1">
            <a:off x="8526228" y="3197773"/>
            <a:ext cx="2864230" cy="1492719"/>
          </a:xfrm>
          <a:prstGeom prst="line">
            <a:avLst/>
          </a:prstGeom>
          <a:noFill/>
          <a:ln w="152400" cap="flat">
            <a:solidFill>
              <a:srgbClr val="FF0000">
                <a:alpha val="44000"/>
              </a:srgbClr>
            </a:solidFill>
            <a:prstDash val="solid"/>
            <a:miter lim="400000"/>
          </a:ln>
          <a:effectLst/>
          <a:sp3d/>
        </p:spPr>
        <p:style>
          <a:lnRef idx="0">
            <a:scrgbClr r="0" g="0" b="0"/>
          </a:lnRef>
          <a:fillRef idx="0">
            <a:scrgbClr r="0" g="0" b="0"/>
          </a:fillRef>
          <a:effectRef idx="0">
            <a:scrgbClr r="0" g="0" b="0"/>
          </a:effectRef>
          <a:fontRef idx="none"/>
        </p:style>
      </p:cxnSp>
      <p:cxnSp>
        <p:nvCxnSpPr>
          <p:cNvPr id="14" name="Прямая соединительная линия 13">
            <a:extLst>
              <a:ext uri="{FF2B5EF4-FFF2-40B4-BE49-F238E27FC236}">
                <a16:creationId xmlns:a16="http://schemas.microsoft.com/office/drawing/2014/main" id="{AFD78431-60C1-4568-AC06-D2491ABA260A}"/>
              </a:ext>
            </a:extLst>
          </p:cNvPr>
          <p:cNvCxnSpPr>
            <a:cxnSpLocks/>
          </p:cNvCxnSpPr>
          <p:nvPr/>
        </p:nvCxnSpPr>
        <p:spPr>
          <a:xfrm>
            <a:off x="8668414" y="3265228"/>
            <a:ext cx="2786464" cy="1559746"/>
          </a:xfrm>
          <a:prstGeom prst="line">
            <a:avLst/>
          </a:prstGeom>
          <a:noFill/>
          <a:ln w="152400" cap="flat">
            <a:solidFill>
              <a:srgbClr val="FF0000">
                <a:alpha val="44000"/>
              </a:srgbClr>
            </a:solidFill>
            <a:prstDash val="solid"/>
            <a:miter lim="400000"/>
          </a:ln>
          <a:effectLst/>
          <a:sp3d/>
        </p:spPr>
        <p:style>
          <a:lnRef idx="0">
            <a:scrgbClr r="0" g="0" b="0"/>
          </a:lnRef>
          <a:fillRef idx="0">
            <a:scrgbClr r="0" g="0" b="0"/>
          </a:fillRef>
          <a:effectRef idx="0">
            <a:scrgbClr r="0" g="0" b="0"/>
          </a:effectRef>
          <a:fontRef idx="none"/>
        </p:style>
      </p:cxnSp>
      <p:sp>
        <p:nvSpPr>
          <p:cNvPr id="15" name="Название подразделения, лаборатории, факультета и т.д.">
            <a:extLst>
              <a:ext uri="{FF2B5EF4-FFF2-40B4-BE49-F238E27FC236}">
                <a16:creationId xmlns:a16="http://schemas.microsoft.com/office/drawing/2014/main" id="{F973DC93-E915-46D2-8C60-ED9615C79E88}"/>
              </a:ext>
            </a:extLst>
          </p:cNvPr>
          <p:cNvSpPr txBox="1"/>
          <p:nvPr/>
        </p:nvSpPr>
        <p:spPr>
          <a:xfrm>
            <a:off x="5670512" y="850479"/>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6" name="Очень крутой заголовок…">
            <a:extLst>
              <a:ext uri="{FF2B5EF4-FFF2-40B4-BE49-F238E27FC236}">
                <a16:creationId xmlns:a16="http://schemas.microsoft.com/office/drawing/2014/main" id="{05E522D5-9275-427C-A78C-E42FA0B08A55}"/>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Учиться будет интересно и сложно</a:t>
            </a:r>
          </a:p>
        </p:txBody>
      </p:sp>
    </p:spTree>
    <p:extLst>
      <p:ext uri="{BB962C8B-B14F-4D97-AF65-F5344CB8AC3E}">
        <p14:creationId xmlns:p14="http://schemas.microsoft.com/office/powerpoint/2010/main" val="34391072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Рынок труда для географов</a:t>
            </a:r>
            <a:endParaRPr sz="2400" b="1" cap="all" dirty="0">
              <a:solidFill>
                <a:srgbClr val="253957"/>
              </a:solidFill>
              <a:sym typeface="Arial Narrow"/>
            </a:endParaRPr>
          </a:p>
        </p:txBody>
      </p:sp>
    </p:spTree>
    <p:extLst>
      <p:ext uri="{BB962C8B-B14F-4D97-AF65-F5344CB8AC3E}">
        <p14:creationId xmlns:p14="http://schemas.microsoft.com/office/powerpoint/2010/main" val="239749400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3" name="Очень крутой заголовок…"/>
          <p:cNvSpPr txBox="1"/>
          <p:nvPr/>
        </p:nvSpPr>
        <p:spPr>
          <a:xfrm>
            <a:off x="1270545" y="370739"/>
            <a:ext cx="9413161" cy="44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Перспективы рынка труда для географов: пример США</a:t>
            </a:r>
          </a:p>
        </p:txBody>
      </p:sp>
      <p:sp>
        <p:nvSpPr>
          <p:cNvPr id="4" name="Название подразделения, лаборатории, факультета и т.д."/>
          <p:cNvSpPr txBox="1"/>
          <p:nvPr/>
        </p:nvSpPr>
        <p:spPr>
          <a:xfrm>
            <a:off x="5696657" y="842483"/>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graphicFrame>
        <p:nvGraphicFramePr>
          <p:cNvPr id="8" name="Таблица 7">
            <a:extLst>
              <a:ext uri="{FF2B5EF4-FFF2-40B4-BE49-F238E27FC236}">
                <a16:creationId xmlns:a16="http://schemas.microsoft.com/office/drawing/2014/main" id="{B80E579D-1C3D-42E9-B9A5-2CD618C33580}"/>
              </a:ext>
            </a:extLst>
          </p:cNvPr>
          <p:cNvGraphicFramePr>
            <a:graphicFrameLocks noGrp="1"/>
          </p:cNvGraphicFramePr>
          <p:nvPr/>
        </p:nvGraphicFramePr>
        <p:xfrm>
          <a:off x="613303" y="1199257"/>
          <a:ext cx="9614063" cy="4897162"/>
        </p:xfrm>
        <a:graphic>
          <a:graphicData uri="http://schemas.openxmlformats.org/drawingml/2006/table">
            <a:tbl>
              <a:tblPr>
                <a:tableStyleId>{125E5076-3810-47DD-B79F-674D7AD40C01}</a:tableStyleId>
              </a:tblPr>
              <a:tblGrid>
                <a:gridCol w="5032123">
                  <a:extLst>
                    <a:ext uri="{9D8B030D-6E8A-4147-A177-3AD203B41FA5}">
                      <a16:colId xmlns:a16="http://schemas.microsoft.com/office/drawing/2014/main" val="3878594250"/>
                    </a:ext>
                  </a:extLst>
                </a:gridCol>
                <a:gridCol w="1595106">
                  <a:extLst>
                    <a:ext uri="{9D8B030D-6E8A-4147-A177-3AD203B41FA5}">
                      <a16:colId xmlns:a16="http://schemas.microsoft.com/office/drawing/2014/main" val="485860262"/>
                    </a:ext>
                  </a:extLst>
                </a:gridCol>
                <a:gridCol w="1369995">
                  <a:extLst>
                    <a:ext uri="{9D8B030D-6E8A-4147-A177-3AD203B41FA5}">
                      <a16:colId xmlns:a16="http://schemas.microsoft.com/office/drawing/2014/main" val="2337266838"/>
                    </a:ext>
                  </a:extLst>
                </a:gridCol>
                <a:gridCol w="1616839">
                  <a:extLst>
                    <a:ext uri="{9D8B030D-6E8A-4147-A177-3AD203B41FA5}">
                      <a16:colId xmlns:a16="http://schemas.microsoft.com/office/drawing/2014/main" val="4242552298"/>
                    </a:ext>
                  </a:extLst>
                </a:gridCol>
              </a:tblGrid>
              <a:tr h="982043">
                <a:tc>
                  <a:txBody>
                    <a:bodyPr/>
                    <a:lstStyle/>
                    <a:p>
                      <a:pPr algn="ctr" fontAlgn="ctr"/>
                      <a:r>
                        <a:rPr lang="ru-RU" sz="1800" b="1" u="none" strike="noStrike" dirty="0">
                          <a:effectLst/>
                        </a:rPr>
                        <a:t> Рынок труда для географов</a:t>
                      </a:r>
                    </a:p>
                    <a:p>
                      <a:pPr algn="ctr" fontAlgn="ctr"/>
                      <a:r>
                        <a:rPr lang="ru-RU" sz="1800" b="1" u="none" strike="noStrike" dirty="0">
                          <a:effectLst/>
                        </a:rPr>
                        <a:t>(пример США)  </a:t>
                      </a:r>
                      <a:endParaRPr lang="ru-RU" sz="1800" b="1"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Число занятых, 2018</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Рост занятности, 2018-2028, %</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Медианная зарплата, 2019, долл./год </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3331266341"/>
                  </a:ext>
                </a:extLst>
              </a:tr>
              <a:tr h="326060">
                <a:tc>
                  <a:txBody>
                    <a:bodyPr/>
                    <a:lstStyle/>
                    <a:p>
                      <a:pPr marL="108000" algn="l" fontAlgn="ctr"/>
                      <a:r>
                        <a:rPr lang="ru-RU" sz="1800" u="none" strike="noStrike" dirty="0">
                          <a:effectLst/>
                        </a:rPr>
                        <a:t>Специалисты по </a:t>
                      </a:r>
                      <a:r>
                        <a:rPr lang="ru-RU" sz="1800" u="none" strike="noStrike" dirty="0" err="1">
                          <a:effectLst/>
                        </a:rPr>
                        <a:t>геоданным</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413 000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88 550</a:t>
                      </a:r>
                      <a:endParaRPr lang="ru-RU" sz="1800" b="0" i="0" u="none" strike="noStrike">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695975287"/>
                  </a:ext>
                </a:extLst>
              </a:tr>
              <a:tr h="373245">
                <a:tc>
                  <a:txBody>
                    <a:bodyPr/>
                    <a:lstStyle/>
                    <a:p>
                      <a:pPr marL="108000" algn="l" fontAlgn="ctr"/>
                      <a:r>
                        <a:rPr lang="ru-RU" sz="1800" u="none" strike="noStrike" dirty="0">
                          <a:effectLst/>
                        </a:rPr>
                        <a:t>Специалисты по ГИС</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412 800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88 550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2706846718"/>
                  </a:ext>
                </a:extLst>
              </a:tr>
              <a:tr h="275845">
                <a:tc>
                  <a:txBody>
                    <a:bodyPr/>
                    <a:lstStyle/>
                    <a:p>
                      <a:pPr marL="108000" algn="l" fontAlgn="ctr"/>
                      <a:r>
                        <a:rPr lang="ru-RU" sz="1800" u="none" strike="noStrike" dirty="0">
                          <a:effectLst/>
                        </a:rPr>
                        <a:t>Картографы и </a:t>
                      </a:r>
                      <a:r>
                        <a:rPr lang="ru-RU" sz="1800" u="none" strike="noStrike" dirty="0" err="1">
                          <a:effectLst/>
                        </a:rPr>
                        <a:t>фотограмметристы</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11 800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en-US" sz="1800" u="none" strike="noStrike" dirty="0">
                          <a:effectLst/>
                        </a:rPr>
                        <a:t>&gt;11</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65 470</a:t>
                      </a:r>
                      <a:endParaRPr lang="ru-RU" sz="1800" b="0" i="0" u="none" strike="noStrike">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734325098"/>
                  </a:ext>
                </a:extLst>
              </a:tr>
              <a:tr h="263994">
                <a:tc>
                  <a:txBody>
                    <a:bodyPr/>
                    <a:lstStyle/>
                    <a:p>
                      <a:pPr marL="108000" algn="l" fontAlgn="ctr"/>
                      <a:r>
                        <a:rPr lang="ru-RU" sz="1800" u="none" strike="noStrike" dirty="0">
                          <a:effectLst/>
                        </a:rPr>
                        <a:t>Специалисты по ДЗЗ</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72 400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50 550</a:t>
                      </a:r>
                      <a:endParaRPr lang="ru-RU" sz="1800" b="0" i="0" u="none" strike="noStrike">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752973674"/>
                  </a:ext>
                </a:extLst>
              </a:tr>
              <a:tr h="330891">
                <a:tc>
                  <a:txBody>
                    <a:bodyPr/>
                    <a:lstStyle/>
                    <a:p>
                      <a:pPr marL="108000" algn="l" fontAlgn="ctr"/>
                      <a:r>
                        <a:rPr lang="ru-RU" sz="1800" u="none" strike="noStrike" dirty="0">
                          <a:effectLst/>
                        </a:rPr>
                        <a:t>Специалисты по точному земледелию</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72 400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51 130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1161958778"/>
                  </a:ext>
                </a:extLst>
              </a:tr>
              <a:tr h="196499">
                <a:tc>
                  <a:txBody>
                    <a:bodyPr/>
                    <a:lstStyle/>
                    <a:p>
                      <a:pPr marL="108000" algn="l" fontAlgn="ctr"/>
                      <a:r>
                        <a:rPr lang="ru-RU" sz="1800" u="none" strike="noStrike" dirty="0">
                          <a:effectLst/>
                        </a:rPr>
                        <a:t>Городские и региональные планировщики</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39 100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en-US" sz="1800" u="none" strike="noStrike" dirty="0">
                          <a:effectLst/>
                        </a:rPr>
                        <a:t>&gt;11</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74 350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4148838509"/>
                  </a:ext>
                </a:extLst>
              </a:tr>
              <a:tr h="364563">
                <a:tc>
                  <a:txBody>
                    <a:bodyPr/>
                    <a:lstStyle/>
                    <a:p>
                      <a:pPr marL="108000" algn="l" fontAlgn="ctr"/>
                      <a:r>
                        <a:rPr lang="ru-RU" sz="1800" u="none" strike="noStrike" dirty="0">
                          <a:effectLst/>
                        </a:rPr>
                        <a:t>Специалисты по экологическим исследованиям</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85 000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71 360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3559578727"/>
                  </a:ext>
                </a:extLst>
              </a:tr>
              <a:tr h="275845">
                <a:tc>
                  <a:txBody>
                    <a:bodyPr/>
                    <a:lstStyle/>
                    <a:p>
                      <a:pPr marL="108000" algn="l" fontAlgn="ctr"/>
                      <a:r>
                        <a:rPr lang="ru-RU" sz="1800" u="none" strike="noStrike" dirty="0">
                          <a:effectLst/>
                        </a:rPr>
                        <a:t>Метеорологи и климатологи</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10 000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95 380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363272874"/>
                  </a:ext>
                </a:extLst>
              </a:tr>
              <a:tr h="545367">
                <a:tc>
                  <a:txBody>
                    <a:bodyPr/>
                    <a:lstStyle/>
                    <a:p>
                      <a:pPr marL="108000" algn="l" fontAlgn="ctr"/>
                      <a:r>
                        <a:rPr lang="ru-RU" sz="1800" u="none" strike="noStrike" dirty="0">
                          <a:effectLst/>
                        </a:rPr>
                        <a:t>Специалисты по исследованиям почв и растительности</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18 000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63 200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855151945"/>
                  </a:ext>
                </a:extLst>
              </a:tr>
              <a:tr h="275845">
                <a:tc>
                  <a:txBody>
                    <a:bodyPr/>
                    <a:lstStyle/>
                    <a:p>
                      <a:pPr marL="108000" algn="l" fontAlgn="ctr"/>
                      <a:r>
                        <a:rPr lang="ru-RU" sz="1800" u="none" strike="noStrike" dirty="0">
                          <a:effectLst/>
                        </a:rPr>
                        <a:t>Аналитики по изменению климата</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85 000</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7-10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71 360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68809479"/>
                  </a:ext>
                </a:extLst>
              </a:tr>
              <a:tr h="275845">
                <a:tc>
                  <a:txBody>
                    <a:bodyPr/>
                    <a:lstStyle/>
                    <a:p>
                      <a:pPr marL="108000" algn="l" fontAlgn="ctr"/>
                      <a:r>
                        <a:rPr lang="ru-RU" sz="1800" b="0" i="0" u="none" strike="noStrike" dirty="0">
                          <a:solidFill>
                            <a:schemeClr val="bg1"/>
                          </a:solidFill>
                          <a:effectLst/>
                          <a:latin typeface="Times New Roman" panose="02020603050405020304" pitchFamily="18" charset="0"/>
                        </a:rPr>
                        <a:t>…</a:t>
                      </a:r>
                    </a:p>
                  </a:txBody>
                  <a:tcPr marL="6435" marR="6435" marT="6435" marB="0" anchor="ctr"/>
                </a:tc>
                <a:tc>
                  <a:txBody>
                    <a:bodyPr/>
                    <a:lstStyle/>
                    <a:p>
                      <a:pPr algn="ctr" fontAlgn="ct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2098459900"/>
                  </a:ext>
                </a:extLst>
              </a:tr>
              <a:tr h="275845">
                <a:tc>
                  <a:txBody>
                    <a:bodyPr/>
                    <a:lstStyle/>
                    <a:p>
                      <a:pPr marL="108000" algn="l" fontAlgn="ctr"/>
                      <a:r>
                        <a:rPr lang="ru-RU" sz="1800" u="none" strike="noStrike" dirty="0">
                          <a:effectLst/>
                        </a:rPr>
                        <a:t>Итого</a:t>
                      </a:r>
                      <a:endParaRPr lang="ru-RU" sz="1800" b="0" i="0" u="none" strike="noStrike" dirty="0">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1 360 200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a:effectLst/>
                        </a:rPr>
                        <a:t>7-10</a:t>
                      </a:r>
                      <a:endParaRPr lang="ru-RU" sz="1800" b="0" i="0" u="none" strike="noStrike">
                        <a:solidFill>
                          <a:srgbClr val="050505"/>
                        </a:solidFill>
                        <a:effectLst/>
                        <a:latin typeface="Times New Roman" panose="02020603050405020304" pitchFamily="18" charset="0"/>
                      </a:endParaRPr>
                    </a:p>
                  </a:txBody>
                  <a:tcPr marL="6435" marR="6435" marT="6435" marB="0" anchor="ctr"/>
                </a:tc>
                <a:tc>
                  <a:txBody>
                    <a:bodyPr/>
                    <a:lstStyle/>
                    <a:p>
                      <a:pPr algn="ctr" fontAlgn="ctr"/>
                      <a:r>
                        <a:rPr lang="ru-RU" sz="1800" u="none" strike="noStrike" dirty="0">
                          <a:effectLst/>
                        </a:rPr>
                        <a:t>81 970</a:t>
                      </a:r>
                      <a:endParaRPr lang="ru-RU" sz="1800" b="0" i="0" u="none" strike="noStrike" dirty="0">
                        <a:solidFill>
                          <a:srgbClr val="050505"/>
                        </a:solidFill>
                        <a:effectLst/>
                        <a:latin typeface="Times New Roman" panose="02020603050405020304" pitchFamily="18" charset="0"/>
                      </a:endParaRPr>
                    </a:p>
                  </a:txBody>
                  <a:tcPr marL="6435" marR="6435" marT="6435" marB="0" anchor="ctr"/>
                </a:tc>
                <a:extLst>
                  <a:ext uri="{0D108BD9-81ED-4DB2-BD59-A6C34878D82A}">
                    <a16:rowId xmlns:a16="http://schemas.microsoft.com/office/drawing/2014/main" val="120448918"/>
                  </a:ext>
                </a:extLst>
              </a:tr>
            </a:tbl>
          </a:graphicData>
        </a:graphic>
      </p:graphicFrame>
      <p:sp>
        <p:nvSpPr>
          <p:cNvPr id="13" name="TextBox 12">
            <a:extLst>
              <a:ext uri="{FF2B5EF4-FFF2-40B4-BE49-F238E27FC236}">
                <a16:creationId xmlns:a16="http://schemas.microsoft.com/office/drawing/2014/main" id="{A5B1630B-E80A-441E-9BCE-47B1D2C63EC0}"/>
              </a:ext>
            </a:extLst>
          </p:cNvPr>
          <p:cNvSpPr txBox="1"/>
          <p:nvPr/>
        </p:nvSpPr>
        <p:spPr>
          <a:xfrm>
            <a:off x="505838" y="6096419"/>
            <a:ext cx="972152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t>Источник: </a:t>
            </a:r>
            <a:r>
              <a:rPr lang="en-US" dirty="0"/>
              <a:t>American Association of Geographers (</a:t>
            </a:r>
            <a:r>
              <a:rPr lang="en-US" dirty="0">
                <a:hlinkClick r:id="rId4"/>
              </a:rPr>
              <a:t>http://www.aag.org/careers</a:t>
            </a:r>
            <a:r>
              <a:rPr lang="en-US" dirty="0"/>
              <a:t>) </a:t>
            </a:r>
            <a:r>
              <a:rPr lang="ru-RU" dirty="0"/>
              <a:t>по данным </a:t>
            </a:r>
            <a:r>
              <a:rPr lang="en-US" dirty="0"/>
              <a:t>BLS</a:t>
            </a:r>
            <a:endParaRPr lang="ru-RU" dirty="0"/>
          </a:p>
        </p:txBody>
      </p:sp>
    </p:spTree>
    <p:extLst>
      <p:ext uri="{BB962C8B-B14F-4D97-AF65-F5344CB8AC3E}">
        <p14:creationId xmlns:p14="http://schemas.microsoft.com/office/powerpoint/2010/main" val="40183422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3" name="Очень крутой заголовок…"/>
          <p:cNvSpPr txBox="1"/>
          <p:nvPr/>
        </p:nvSpPr>
        <p:spPr>
          <a:xfrm>
            <a:off x="1270545" y="370739"/>
            <a:ext cx="9413161" cy="44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Перспективы рынка труда: пример России</a:t>
            </a:r>
          </a:p>
        </p:txBody>
      </p:sp>
      <p:sp>
        <p:nvSpPr>
          <p:cNvPr id="4" name="Название подразделения, лаборатории, факультета и т.д."/>
          <p:cNvSpPr txBox="1"/>
          <p:nvPr/>
        </p:nvSpPr>
        <p:spPr>
          <a:xfrm>
            <a:off x="5696657" y="842483"/>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3" name="TextBox 12">
            <a:extLst>
              <a:ext uri="{FF2B5EF4-FFF2-40B4-BE49-F238E27FC236}">
                <a16:creationId xmlns:a16="http://schemas.microsoft.com/office/drawing/2014/main" id="{A5B1630B-E80A-441E-9BCE-47B1D2C63EC0}"/>
              </a:ext>
            </a:extLst>
          </p:cNvPr>
          <p:cNvSpPr txBox="1"/>
          <p:nvPr/>
        </p:nvSpPr>
        <p:spPr>
          <a:xfrm>
            <a:off x="422849" y="5898059"/>
            <a:ext cx="58740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t>Источник: на основе </a:t>
            </a:r>
            <a:r>
              <a:rPr lang="en-US" dirty="0">
                <a:hlinkClick r:id="rId4"/>
              </a:rPr>
              <a:t>https://universities.careerspace.app/</a:t>
            </a:r>
            <a:r>
              <a:rPr lang="ru-RU" dirty="0"/>
              <a:t> (Арина Егорова)</a:t>
            </a:r>
          </a:p>
        </p:txBody>
      </p:sp>
      <p:graphicFrame>
        <p:nvGraphicFramePr>
          <p:cNvPr id="7" name="Таблица 6">
            <a:extLst>
              <a:ext uri="{FF2B5EF4-FFF2-40B4-BE49-F238E27FC236}">
                <a16:creationId xmlns:a16="http://schemas.microsoft.com/office/drawing/2014/main" id="{06950DA9-9ACD-4922-95B1-997612D1BA86}"/>
              </a:ext>
            </a:extLst>
          </p:cNvPr>
          <p:cNvGraphicFramePr>
            <a:graphicFrameLocks noGrp="1"/>
          </p:cNvGraphicFramePr>
          <p:nvPr/>
        </p:nvGraphicFramePr>
        <p:xfrm>
          <a:off x="422849" y="1313686"/>
          <a:ext cx="11353135" cy="4554638"/>
        </p:xfrm>
        <a:graphic>
          <a:graphicData uri="http://schemas.openxmlformats.org/drawingml/2006/table">
            <a:tbl>
              <a:tblPr>
                <a:tableStyleId>{125E5076-3810-47DD-B79F-674D7AD40C01}</a:tableStyleId>
              </a:tblPr>
              <a:tblGrid>
                <a:gridCol w="988508">
                  <a:extLst>
                    <a:ext uri="{9D8B030D-6E8A-4147-A177-3AD203B41FA5}">
                      <a16:colId xmlns:a16="http://schemas.microsoft.com/office/drawing/2014/main" val="3588569177"/>
                    </a:ext>
                  </a:extLst>
                </a:gridCol>
                <a:gridCol w="3568147">
                  <a:extLst>
                    <a:ext uri="{9D8B030D-6E8A-4147-A177-3AD203B41FA5}">
                      <a16:colId xmlns:a16="http://schemas.microsoft.com/office/drawing/2014/main" val="478197472"/>
                    </a:ext>
                  </a:extLst>
                </a:gridCol>
                <a:gridCol w="1097577">
                  <a:extLst>
                    <a:ext uri="{9D8B030D-6E8A-4147-A177-3AD203B41FA5}">
                      <a16:colId xmlns:a16="http://schemas.microsoft.com/office/drawing/2014/main" val="943652168"/>
                    </a:ext>
                  </a:extLst>
                </a:gridCol>
                <a:gridCol w="4498154">
                  <a:extLst>
                    <a:ext uri="{9D8B030D-6E8A-4147-A177-3AD203B41FA5}">
                      <a16:colId xmlns:a16="http://schemas.microsoft.com/office/drawing/2014/main" val="3701975386"/>
                    </a:ext>
                  </a:extLst>
                </a:gridCol>
                <a:gridCol w="1200749">
                  <a:extLst>
                    <a:ext uri="{9D8B030D-6E8A-4147-A177-3AD203B41FA5}">
                      <a16:colId xmlns:a16="http://schemas.microsoft.com/office/drawing/2014/main" val="1831267256"/>
                    </a:ext>
                  </a:extLst>
                </a:gridCol>
              </a:tblGrid>
              <a:tr h="142030">
                <a:tc>
                  <a:txBody>
                    <a:bodyPr/>
                    <a:lstStyle/>
                    <a:p>
                      <a:pPr algn="ctr" fontAlgn="b"/>
                      <a:r>
                        <a:rPr lang="ru-RU" sz="2000" b="1" u="none" strike="noStrike" dirty="0">
                          <a:solidFill>
                            <a:schemeClr val="bg1"/>
                          </a:solidFill>
                          <a:effectLst/>
                          <a:latin typeface="+mn-lt"/>
                        </a:rPr>
                        <a:t>Уровень</a:t>
                      </a:r>
                      <a:endParaRPr lang="ru-RU" sz="2000" b="1" i="0" u="none" strike="noStrike" dirty="0">
                        <a:solidFill>
                          <a:schemeClr val="bg1"/>
                        </a:solidFill>
                        <a:effectLst/>
                        <a:latin typeface="+mn-lt"/>
                      </a:endParaRPr>
                    </a:p>
                  </a:txBody>
                  <a:tcPr marL="4347" marR="4347" marT="4347" marB="0" anchor="ctr">
                    <a:solidFill>
                      <a:schemeClr val="accent5">
                        <a:lumMod val="50000"/>
                      </a:schemeClr>
                    </a:solidFill>
                  </a:tcPr>
                </a:tc>
                <a:tc>
                  <a:txBody>
                    <a:bodyPr/>
                    <a:lstStyle/>
                    <a:p>
                      <a:pPr algn="ctr" fontAlgn="b"/>
                      <a:r>
                        <a:rPr lang="ru-RU" sz="2000" b="1" u="none" strike="noStrike" dirty="0">
                          <a:solidFill>
                            <a:schemeClr val="bg1"/>
                          </a:solidFill>
                          <a:effectLst/>
                          <a:latin typeface="+mn-lt"/>
                        </a:rPr>
                        <a:t>Позиция</a:t>
                      </a:r>
                      <a:endParaRPr lang="ru-RU" sz="2000" b="1" i="0" u="none" strike="noStrike" dirty="0">
                        <a:solidFill>
                          <a:schemeClr val="bg1"/>
                        </a:solidFill>
                        <a:effectLst/>
                        <a:latin typeface="+mn-lt"/>
                      </a:endParaRPr>
                    </a:p>
                  </a:txBody>
                  <a:tcPr marL="4347" marR="4347" marT="4347" marB="0" anchor="ctr">
                    <a:solidFill>
                      <a:schemeClr val="accent5">
                        <a:lumMod val="50000"/>
                      </a:schemeClr>
                    </a:solidFill>
                  </a:tcPr>
                </a:tc>
                <a:tc>
                  <a:txBody>
                    <a:bodyPr/>
                    <a:lstStyle/>
                    <a:p>
                      <a:pPr algn="ctr" fontAlgn="b"/>
                      <a:r>
                        <a:rPr lang="ru-RU" sz="2000" b="1" u="none" strike="noStrike" dirty="0">
                          <a:solidFill>
                            <a:schemeClr val="bg1"/>
                          </a:solidFill>
                          <a:effectLst/>
                          <a:latin typeface="+mn-lt"/>
                        </a:rPr>
                        <a:t>Доход</a:t>
                      </a:r>
                      <a:endParaRPr lang="ru-RU" sz="2000" b="1" i="0" u="none" strike="noStrike" dirty="0">
                        <a:solidFill>
                          <a:schemeClr val="bg1"/>
                        </a:solidFill>
                        <a:effectLst/>
                        <a:latin typeface="+mn-lt"/>
                      </a:endParaRPr>
                    </a:p>
                  </a:txBody>
                  <a:tcPr marL="4347" marR="4347" marT="4347" marB="0" anchor="ctr">
                    <a:solidFill>
                      <a:schemeClr val="accent5">
                        <a:lumMod val="5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2000" b="1" u="none" strike="noStrike" dirty="0">
                          <a:solidFill>
                            <a:schemeClr val="bg1"/>
                          </a:solidFill>
                          <a:effectLst/>
                          <a:latin typeface="+mn-lt"/>
                        </a:rPr>
                        <a:t>Позиция</a:t>
                      </a:r>
                      <a:endParaRPr lang="ru-RU" sz="2000" b="1" i="0" u="none" strike="noStrike" dirty="0">
                        <a:solidFill>
                          <a:schemeClr val="bg1"/>
                        </a:solidFill>
                        <a:effectLst/>
                        <a:latin typeface="+mn-lt"/>
                      </a:endParaRPr>
                    </a:p>
                  </a:txBody>
                  <a:tcPr marL="4347" marR="4347" marT="4347" marB="0" anchor="ctr">
                    <a:solidFill>
                      <a:schemeClr val="accent5">
                        <a:lumMod val="5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2000" b="1" u="none" strike="noStrike" dirty="0">
                          <a:solidFill>
                            <a:schemeClr val="bg1"/>
                          </a:solidFill>
                          <a:effectLst/>
                          <a:latin typeface="+mn-lt"/>
                        </a:rPr>
                        <a:t>Доход</a:t>
                      </a:r>
                      <a:endParaRPr lang="ru-RU" sz="2000" b="1" i="0" u="none" strike="noStrike" dirty="0">
                        <a:solidFill>
                          <a:schemeClr val="bg1"/>
                        </a:solidFill>
                        <a:effectLst/>
                        <a:latin typeface="+mn-lt"/>
                      </a:endParaRPr>
                    </a:p>
                  </a:txBody>
                  <a:tcPr marL="4347" marR="4347" marT="4347" marB="0" anchor="ctr">
                    <a:solidFill>
                      <a:schemeClr val="accent5">
                        <a:lumMod val="50000"/>
                      </a:schemeClr>
                    </a:solidFill>
                  </a:tcPr>
                </a:tc>
                <a:extLst>
                  <a:ext uri="{0D108BD9-81ED-4DB2-BD59-A6C34878D82A}">
                    <a16:rowId xmlns:a16="http://schemas.microsoft.com/office/drawing/2014/main" val="4267609758"/>
                  </a:ext>
                </a:extLst>
              </a:tr>
              <a:tr h="0">
                <a:tc>
                  <a:txBody>
                    <a:bodyPr/>
                    <a:lstStyle/>
                    <a:p>
                      <a:pPr algn="ctr" fontAlgn="ctr"/>
                      <a:endParaRPr lang="en-US" sz="1800" b="1" i="0" u="none" strike="noStrike" dirty="0">
                        <a:solidFill>
                          <a:schemeClr val="tx1"/>
                        </a:solidFill>
                        <a:effectLst/>
                        <a:latin typeface="+mn-lt"/>
                      </a:endParaRPr>
                    </a:p>
                  </a:txBody>
                  <a:tcPr marL="4347" marR="4347" marT="4347" marB="0" anchor="ctr">
                    <a:solidFill>
                      <a:srgbClr val="D6BCD8"/>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u="none" strike="noStrike" dirty="0">
                          <a:solidFill>
                            <a:schemeClr val="tx1"/>
                          </a:solidFill>
                          <a:effectLst/>
                          <a:latin typeface="+mn-lt"/>
                        </a:rPr>
                        <a:t>Spatial Data Science</a:t>
                      </a:r>
                      <a:endParaRPr lang="en-US" sz="1800" b="1" i="0" u="none" strike="noStrike" dirty="0">
                        <a:solidFill>
                          <a:schemeClr val="tx1"/>
                        </a:solidFill>
                        <a:effectLst/>
                        <a:latin typeface="+mn-lt"/>
                      </a:endParaRPr>
                    </a:p>
                  </a:txBody>
                  <a:tcPr marL="4347" marR="4347" marT="4347" marB="0" anchor="ctr">
                    <a:solidFill>
                      <a:srgbClr val="D6BCD8"/>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txBody>
                  <a:tcPr marL="4347" marR="4347" marT="4347" marB="0" anchor="ctr"/>
                </a:tc>
                <a:tc gridSpan="2">
                  <a:txBody>
                    <a:bodyPr/>
                    <a:lstStyle/>
                    <a:p>
                      <a:pPr algn="ctr" fontAlgn="b"/>
                      <a:r>
                        <a:rPr lang="ru-RU" sz="1800" b="1" u="none" strike="noStrike" dirty="0">
                          <a:solidFill>
                            <a:schemeClr val="tx1"/>
                          </a:solidFill>
                          <a:effectLst/>
                          <a:latin typeface="+mn-lt"/>
                        </a:rPr>
                        <a:t>Геомаркетинг и геоаналитика </a:t>
                      </a:r>
                      <a:endParaRPr lang="ru-RU" sz="1800" b="0" i="0" u="none" strike="noStrike" dirty="0">
                        <a:solidFill>
                          <a:schemeClr val="tx1"/>
                        </a:solidFill>
                        <a:effectLst/>
                        <a:latin typeface="+mn-lt"/>
                      </a:endParaRPr>
                    </a:p>
                  </a:txBody>
                  <a:tcPr marL="4347" marR="4347" marT="4347" marB="0" anchor="b">
                    <a:solidFill>
                      <a:schemeClr val="accent5">
                        <a:lumMod val="40000"/>
                        <a:lumOff val="60000"/>
                      </a:schemeClr>
                    </a:solidFill>
                  </a:tcPr>
                </a:tc>
                <a:tc hMerge="1">
                  <a:txBody>
                    <a:bodyPr/>
                    <a:lstStyle/>
                    <a:p>
                      <a:pPr algn="ctr" fontAlgn="b"/>
                      <a:endParaRPr lang="ru-RU" sz="1800" b="0" i="0" u="none" strike="noStrike" dirty="0">
                        <a:solidFill>
                          <a:srgbClr val="000000"/>
                        </a:solidFill>
                        <a:effectLst/>
                        <a:latin typeface="+mn-lt"/>
                      </a:endParaRPr>
                    </a:p>
                  </a:txBody>
                  <a:tcPr marL="4347" marR="4347" marT="4347" marB="0" anchor="b"/>
                </a:tc>
                <a:extLst>
                  <a:ext uri="{0D108BD9-81ED-4DB2-BD59-A6C34878D82A}">
                    <a16:rowId xmlns:a16="http://schemas.microsoft.com/office/drawing/2014/main" val="4161908969"/>
                  </a:ext>
                </a:extLst>
              </a:tr>
              <a:tr h="282324">
                <a:tc>
                  <a:txBody>
                    <a:bodyPr/>
                    <a:lstStyle/>
                    <a:p>
                      <a:pPr algn="ctr" fontAlgn="ctr"/>
                      <a:r>
                        <a:rPr lang="ru-RU" sz="1800" u="none" strike="noStrike" dirty="0">
                          <a:solidFill>
                            <a:schemeClr val="tx1"/>
                          </a:solidFill>
                          <a:effectLst/>
                          <a:latin typeface="+mn-lt"/>
                        </a:rPr>
                        <a:t>1</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l" fontAlgn="ctr"/>
                      <a:r>
                        <a:rPr lang="ru-RU" sz="1800" u="none" strike="noStrike" dirty="0">
                          <a:solidFill>
                            <a:schemeClr val="tx1"/>
                          </a:solidFill>
                          <a:effectLst/>
                          <a:latin typeface="+mn-lt"/>
                        </a:rPr>
                        <a:t>Младший аналитик</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ctr" fontAlgn="ctr"/>
                      <a:r>
                        <a:rPr lang="ru-RU" sz="1800" u="none" strike="noStrike" dirty="0">
                          <a:solidFill>
                            <a:schemeClr val="tx1"/>
                          </a:solidFill>
                          <a:effectLst/>
                          <a:latin typeface="+mn-lt"/>
                        </a:rPr>
                        <a:t>70 – 100  </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marL="0" marR="0" lvl="0" indent="0" algn="l" defTabSz="410766"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Специалист по </a:t>
                      </a:r>
                      <a:r>
                        <a:rPr lang="ru-RU" sz="1800" u="none" strike="noStrike" dirty="0" err="1">
                          <a:solidFill>
                            <a:schemeClr val="tx1"/>
                          </a:solidFill>
                          <a:effectLst/>
                          <a:latin typeface="+mn-lt"/>
                        </a:rPr>
                        <a:t>геомаркетингу</a:t>
                      </a:r>
                      <a:r>
                        <a:rPr lang="ru-RU" sz="1800" u="none" strike="noStrike" dirty="0">
                          <a:solidFill>
                            <a:schemeClr val="tx1"/>
                          </a:solidFill>
                          <a:effectLst/>
                          <a:latin typeface="+mn-lt"/>
                        </a:rPr>
                        <a:t> / Геоаналитик</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l" defTabSz="410766"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50 – 90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extLst>
                  <a:ext uri="{0D108BD9-81ED-4DB2-BD59-A6C34878D82A}">
                    <a16:rowId xmlns:a16="http://schemas.microsoft.com/office/drawing/2014/main" val="3064175960"/>
                  </a:ext>
                </a:extLst>
              </a:tr>
              <a:tr h="217466">
                <a:tc>
                  <a:txBody>
                    <a:bodyPr/>
                    <a:lstStyle/>
                    <a:p>
                      <a:pPr algn="ctr" fontAlgn="ctr"/>
                      <a:r>
                        <a:rPr lang="ru-RU" sz="1800" u="none" strike="noStrike" dirty="0">
                          <a:solidFill>
                            <a:schemeClr val="tx1"/>
                          </a:solidFill>
                          <a:effectLst/>
                          <a:latin typeface="+mn-lt"/>
                        </a:rPr>
                        <a:t>2</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l" fontAlgn="ctr"/>
                      <a:r>
                        <a:rPr lang="en-US" sz="1800" b="0" u="none" strike="noStrike" dirty="0">
                          <a:solidFill>
                            <a:schemeClr val="tx1"/>
                          </a:solidFill>
                          <a:effectLst/>
                          <a:latin typeface="+mn-lt"/>
                        </a:rPr>
                        <a:t>Spatial</a:t>
                      </a:r>
                      <a:r>
                        <a:rPr lang="en-US" sz="1800" b="1" u="none" strike="noStrike" dirty="0">
                          <a:solidFill>
                            <a:schemeClr val="tx1"/>
                          </a:solidFill>
                          <a:effectLst/>
                          <a:latin typeface="+mn-lt"/>
                        </a:rPr>
                        <a:t> </a:t>
                      </a:r>
                      <a:r>
                        <a:rPr lang="en-US" sz="1800" u="none" strike="noStrike" spc="-25" dirty="0">
                          <a:solidFill>
                            <a:schemeClr val="tx1"/>
                          </a:solidFill>
                          <a:effectLst/>
                          <a:latin typeface="+mn-lt"/>
                        </a:rPr>
                        <a:t>Data Scientist</a:t>
                      </a:r>
                      <a:endParaRPr lang="en-US" sz="1800" b="0" i="0" u="none" strike="noStrike" dirty="0">
                        <a:solidFill>
                          <a:schemeClr val="tx1"/>
                        </a:solidFill>
                        <a:effectLst/>
                        <a:latin typeface="+mn-lt"/>
                      </a:endParaRPr>
                    </a:p>
                  </a:txBody>
                  <a:tcPr marL="4347" marR="4347" marT="4347" marB="0" anchor="ctr">
                    <a:solidFill>
                      <a:srgbClr val="D6BCD8"/>
                    </a:solidFill>
                  </a:tcPr>
                </a:tc>
                <a:tc>
                  <a:txBody>
                    <a:bodyPr/>
                    <a:lstStyle/>
                    <a:p>
                      <a:pPr algn="ctr" fontAlgn="ctr"/>
                      <a:r>
                        <a:rPr lang="ru-RU" sz="1800" u="none" strike="noStrike">
                          <a:solidFill>
                            <a:schemeClr val="tx1"/>
                          </a:solidFill>
                          <a:effectLst/>
                          <a:latin typeface="+mn-lt"/>
                        </a:rPr>
                        <a:t>180 – 250  </a:t>
                      </a:r>
                      <a:endParaRPr lang="en-US" sz="1800" b="0" i="0" u="none" strike="noStrike" dirty="0">
                        <a:solidFill>
                          <a:schemeClr val="tx1"/>
                        </a:solidFill>
                        <a:effectLst/>
                        <a:latin typeface="+mn-lt"/>
                      </a:endParaRPr>
                    </a:p>
                  </a:txBody>
                  <a:tcPr marL="4347" marR="4347" marT="4347" marB="0" anchor="ctr">
                    <a:solidFill>
                      <a:srgbClr val="D6BCD8"/>
                    </a:solidFill>
                  </a:tcPr>
                </a:tc>
                <a:tc>
                  <a:txBody>
                    <a:bodyPr/>
                    <a:lstStyle/>
                    <a:p>
                      <a:pPr marL="0" marR="0" lvl="0" indent="0" algn="l" defTabSz="410766"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Менеджер по </a:t>
                      </a:r>
                      <a:r>
                        <a:rPr lang="ru-RU" sz="1800" u="none" strike="noStrike" dirty="0" err="1">
                          <a:solidFill>
                            <a:schemeClr val="tx1"/>
                          </a:solidFill>
                          <a:effectLst/>
                          <a:latin typeface="+mn-lt"/>
                        </a:rPr>
                        <a:t>геомаркетингу</a:t>
                      </a:r>
                      <a:r>
                        <a:rPr lang="ru-RU" sz="1800" u="none" strike="noStrike" dirty="0">
                          <a:solidFill>
                            <a:schemeClr val="tx1"/>
                          </a:solidFill>
                          <a:effectLst/>
                          <a:latin typeface="+mn-lt"/>
                        </a:rPr>
                        <a:t> / </a:t>
                      </a:r>
                      <a:r>
                        <a:rPr lang="ru-RU" sz="1800" u="none" strike="noStrike" spc="-25" dirty="0">
                          <a:solidFill>
                            <a:schemeClr val="tx1"/>
                          </a:solidFill>
                          <a:effectLst/>
                          <a:latin typeface="+mn-lt"/>
                        </a:rPr>
                        <a:t>Старший </a:t>
                      </a:r>
                      <a:r>
                        <a:rPr lang="ru-RU" sz="1800" u="none" strike="noStrike" spc="-25" dirty="0" err="1">
                          <a:solidFill>
                            <a:schemeClr val="tx1"/>
                          </a:solidFill>
                          <a:effectLst/>
                          <a:latin typeface="+mn-lt"/>
                        </a:rPr>
                        <a:t>геоаналитик</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l" defTabSz="410766" rtl="0" eaLnBrk="1" fontAlgn="b" latinLnBrk="0" hangingPunct="1">
                        <a:lnSpc>
                          <a:spcPct val="100000"/>
                        </a:lnSpc>
                        <a:spcBef>
                          <a:spcPts val="0"/>
                        </a:spcBef>
                        <a:spcAft>
                          <a:spcPts val="0"/>
                        </a:spcAft>
                        <a:buClrTx/>
                        <a:buSzTx/>
                        <a:buFontTx/>
                        <a:buNone/>
                        <a:tabLst/>
                        <a:defRPr/>
                      </a:pPr>
                      <a:r>
                        <a:rPr lang="ru-RU" sz="1800" u="none" strike="noStrike">
                          <a:solidFill>
                            <a:schemeClr val="tx1"/>
                          </a:solidFill>
                          <a:effectLst/>
                          <a:latin typeface="+mn-lt"/>
                        </a:rPr>
                        <a:t>90 – 180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extLst>
                  <a:ext uri="{0D108BD9-81ED-4DB2-BD59-A6C34878D82A}">
                    <a16:rowId xmlns:a16="http://schemas.microsoft.com/office/drawing/2014/main" val="393299024"/>
                  </a:ext>
                </a:extLst>
              </a:tr>
              <a:tr h="0">
                <a:tc>
                  <a:txBody>
                    <a:bodyPr/>
                    <a:lstStyle/>
                    <a:p>
                      <a:pPr algn="ctr" fontAlgn="ctr"/>
                      <a:r>
                        <a:rPr lang="ru-RU" sz="1800" u="none" strike="noStrike">
                          <a:solidFill>
                            <a:schemeClr val="tx1"/>
                          </a:solidFill>
                          <a:effectLst/>
                          <a:latin typeface="+mn-lt"/>
                        </a:rPr>
                        <a:t>3</a:t>
                      </a:r>
                      <a:endParaRPr lang="ru-RU" sz="1800" b="0" i="0" u="none" strike="noStrike">
                        <a:solidFill>
                          <a:schemeClr val="tx1"/>
                        </a:solidFill>
                        <a:effectLst/>
                        <a:latin typeface="+mn-lt"/>
                      </a:endParaRPr>
                    </a:p>
                  </a:txBody>
                  <a:tcPr marL="4347" marR="4347" marT="4347" marB="0" anchor="ctr">
                    <a:solidFill>
                      <a:srgbClr val="D6BCD8"/>
                    </a:solidFill>
                  </a:tcPr>
                </a:tc>
                <a:tc>
                  <a:txBody>
                    <a:bodyPr/>
                    <a:lstStyle/>
                    <a:p>
                      <a:pPr algn="l" fontAlgn="ctr"/>
                      <a:r>
                        <a:rPr lang="ru-RU" sz="1800" u="none" strike="noStrike" spc="-25" dirty="0">
                          <a:solidFill>
                            <a:schemeClr val="tx1"/>
                          </a:solidFill>
                          <a:effectLst/>
                          <a:latin typeface="+mn-lt"/>
                        </a:rPr>
                        <a:t>Руководитель</a:t>
                      </a:r>
                      <a:r>
                        <a:rPr lang="ru-RU" sz="1800" b="0" u="none" strike="noStrike" spc="-25" dirty="0">
                          <a:solidFill>
                            <a:schemeClr val="tx1"/>
                          </a:solidFill>
                          <a:effectLst/>
                          <a:latin typeface="+mn-lt"/>
                        </a:rPr>
                        <a:t> отдела </a:t>
                      </a:r>
                      <a:r>
                        <a:rPr lang="en-US" sz="1800" b="0" u="none" strike="noStrike" dirty="0">
                          <a:solidFill>
                            <a:schemeClr val="tx1"/>
                          </a:solidFill>
                          <a:effectLst/>
                          <a:latin typeface="+mn-lt"/>
                        </a:rPr>
                        <a:t>Spatial </a:t>
                      </a:r>
                      <a:r>
                        <a:rPr lang="en-US" sz="1800" u="none" strike="noStrike" spc="-25" dirty="0">
                          <a:solidFill>
                            <a:schemeClr val="tx1"/>
                          </a:solidFill>
                          <a:effectLst/>
                          <a:latin typeface="+mn-lt"/>
                        </a:rPr>
                        <a:t>Data Science</a:t>
                      </a:r>
                      <a:endParaRPr lang="en-US" sz="1800" b="0" i="0" u="none" strike="noStrike" dirty="0">
                        <a:solidFill>
                          <a:schemeClr val="tx1"/>
                        </a:solidFill>
                        <a:effectLst/>
                        <a:latin typeface="+mn-lt"/>
                      </a:endParaRPr>
                    </a:p>
                  </a:txBody>
                  <a:tcPr marL="4347" marR="4347" marT="4347" marB="0" anchor="ctr">
                    <a:solidFill>
                      <a:srgbClr val="D6BCD8"/>
                    </a:solidFill>
                  </a:tcPr>
                </a:tc>
                <a:tc>
                  <a:txBody>
                    <a:bodyPr/>
                    <a:lstStyle/>
                    <a:p>
                      <a:pPr algn="ctr" fontAlgn="ctr"/>
                      <a:r>
                        <a:rPr lang="ru-RU" sz="1800" u="none" strike="noStrike">
                          <a:solidFill>
                            <a:schemeClr val="tx1"/>
                          </a:solidFill>
                          <a:effectLst/>
                          <a:latin typeface="+mn-lt"/>
                        </a:rPr>
                        <a:t>250 – 500  </a:t>
                      </a:r>
                      <a:endParaRPr lang="en-US" sz="1800" b="0" i="0" u="none" strike="noStrike" dirty="0">
                        <a:solidFill>
                          <a:schemeClr val="tx1"/>
                        </a:solidFill>
                        <a:effectLst/>
                        <a:latin typeface="+mn-lt"/>
                      </a:endParaRPr>
                    </a:p>
                  </a:txBody>
                  <a:tcPr marL="4347" marR="4347" marT="4347" marB="0" anchor="ctr">
                    <a:solidFill>
                      <a:srgbClr val="D6BCD8"/>
                    </a:solidFill>
                  </a:tcPr>
                </a:tc>
                <a:tc>
                  <a:txBody>
                    <a:bodyPr/>
                    <a:lstStyle/>
                    <a:p>
                      <a:pPr marL="0" marR="0" lvl="0" indent="0" algn="l" defTabSz="410766" rtl="0" eaLnBrk="1" fontAlgn="ctr" latinLnBrk="0" hangingPunct="1">
                        <a:lnSpc>
                          <a:spcPct val="100000"/>
                        </a:lnSpc>
                        <a:spcBef>
                          <a:spcPts val="0"/>
                        </a:spcBef>
                        <a:spcAft>
                          <a:spcPts val="0"/>
                        </a:spcAft>
                        <a:buClrTx/>
                        <a:buSzTx/>
                        <a:buFontTx/>
                        <a:buNone/>
                        <a:tabLst/>
                        <a:defRPr/>
                      </a:pPr>
                      <a:r>
                        <a:rPr lang="ru-RU" sz="1800" u="none" strike="noStrike" spc="-25" dirty="0">
                          <a:solidFill>
                            <a:schemeClr val="tx1"/>
                          </a:solidFill>
                          <a:effectLst/>
                          <a:latin typeface="+mn-lt"/>
                        </a:rPr>
                        <a:t>Руководитель отдела геоаналитики</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l" defTabSz="410766" rtl="0" eaLnBrk="1" fontAlgn="ctr"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200 – 400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extLst>
                  <a:ext uri="{0D108BD9-81ED-4DB2-BD59-A6C34878D82A}">
                    <a16:rowId xmlns:a16="http://schemas.microsoft.com/office/drawing/2014/main" val="4193089977"/>
                  </a:ext>
                </a:extLst>
              </a:tr>
              <a:tr h="282324">
                <a:tc>
                  <a:txBody>
                    <a:bodyPr/>
                    <a:lstStyle/>
                    <a:p>
                      <a:pPr algn="ctr" fontAlgn="ctr"/>
                      <a:r>
                        <a:rPr lang="ru-RU" sz="1800" u="none" strike="noStrike" dirty="0">
                          <a:solidFill>
                            <a:schemeClr val="tx1"/>
                          </a:solidFill>
                          <a:effectLst/>
                          <a:latin typeface="+mn-lt"/>
                        </a:rPr>
                        <a:t>4</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l" fontAlgn="ctr"/>
                      <a:r>
                        <a:rPr lang="ru-RU" sz="1800" u="none" strike="noStrike" spc="-25" dirty="0">
                          <a:solidFill>
                            <a:schemeClr val="tx1"/>
                          </a:solidFill>
                          <a:effectLst/>
                          <a:latin typeface="+mn-lt"/>
                        </a:rPr>
                        <a:t>Директор по </a:t>
                      </a:r>
                      <a:r>
                        <a:rPr lang="en-US" sz="1800" u="none" strike="noStrike" spc="-25" dirty="0">
                          <a:solidFill>
                            <a:schemeClr val="tx1"/>
                          </a:solidFill>
                          <a:effectLst/>
                          <a:latin typeface="+mn-lt"/>
                        </a:rPr>
                        <a:t>Data Science</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ctr" fontAlgn="ctr"/>
                      <a:r>
                        <a:rPr lang="ru-RU" sz="1800" u="none" strike="noStrike" dirty="0">
                          <a:solidFill>
                            <a:schemeClr val="tx1"/>
                          </a:solidFill>
                          <a:effectLst/>
                          <a:latin typeface="+mn-lt"/>
                        </a:rPr>
                        <a:t>400 – 800  </a:t>
                      </a:r>
                      <a:endParaRPr lang="ru-RU" sz="1800" b="0" i="0" u="none" strike="noStrike" dirty="0">
                        <a:solidFill>
                          <a:schemeClr val="tx1"/>
                        </a:solidFill>
                        <a:effectLst/>
                        <a:latin typeface="+mn-lt"/>
                      </a:endParaRPr>
                    </a:p>
                  </a:txBody>
                  <a:tcPr marL="4347" marR="4347" marT="4347" marB="0" anchor="ctr">
                    <a:solidFill>
                      <a:srgbClr val="D6BCD8"/>
                    </a:solidFill>
                  </a:tcPr>
                </a:tc>
                <a:tc>
                  <a:txBody>
                    <a:bodyPr/>
                    <a:lstStyle/>
                    <a:p>
                      <a:pPr algn="l" fontAlgn="b"/>
                      <a:r>
                        <a:rPr lang="ru-RU" sz="1800" u="none" strike="noStrike" dirty="0">
                          <a:solidFill>
                            <a:schemeClr val="tx1"/>
                          </a:solidFill>
                          <a:effectLst/>
                          <a:latin typeface="+mn-lt"/>
                        </a:rPr>
                        <a:t>Директор по маркетингу / аналитике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b"/>
                      <a:r>
                        <a:rPr lang="ru-RU" sz="1800" u="none" strike="noStrike" dirty="0">
                          <a:solidFill>
                            <a:schemeClr val="tx1"/>
                          </a:solidFill>
                          <a:effectLst/>
                          <a:latin typeface="+mn-lt"/>
                        </a:rPr>
                        <a:t>300 – 700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extLst>
                  <a:ext uri="{0D108BD9-81ED-4DB2-BD59-A6C34878D82A}">
                    <a16:rowId xmlns:a16="http://schemas.microsoft.com/office/drawing/2014/main" val="2488317590"/>
                  </a:ext>
                </a:extLst>
              </a:tr>
              <a:tr h="282338">
                <a:tc>
                  <a:txBody>
                    <a:bodyPr/>
                    <a:lstStyle/>
                    <a:p>
                      <a:pPr algn="ctr" fontAlgn="b"/>
                      <a:endParaRPr lang="ru-RU" sz="1800" b="1" i="0" u="none" strike="noStrike" dirty="0">
                        <a:solidFill>
                          <a:schemeClr val="tx1"/>
                        </a:solidFill>
                        <a:effectLst/>
                        <a:latin typeface="+mn-lt"/>
                      </a:endParaRPr>
                    </a:p>
                  </a:txBody>
                  <a:tcPr marL="4347" marR="4347" marT="4347" marB="0" anchor="ctr">
                    <a:solidFill>
                      <a:schemeClr val="accent5">
                        <a:lumMod val="40000"/>
                        <a:lumOff val="60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800" b="1" u="none" strike="noStrike" dirty="0">
                          <a:solidFill>
                            <a:schemeClr val="tx1"/>
                          </a:solidFill>
                          <a:effectLst/>
                          <a:latin typeface="+mn-lt"/>
                        </a:rPr>
                        <a:t>Региональная политика и стратегии</a:t>
                      </a:r>
                      <a:endParaRPr lang="ru-RU" sz="1800" b="1" i="0" u="none" strike="noStrike" dirty="0">
                        <a:solidFill>
                          <a:schemeClr val="tx1"/>
                        </a:solidFill>
                        <a:effectLst/>
                        <a:latin typeface="+mn-lt"/>
                      </a:endParaRPr>
                    </a:p>
                  </a:txBody>
                  <a:tcPr marL="4347" marR="4347" marT="4347" marB="0" anchor="ctr">
                    <a:solidFill>
                      <a:schemeClr val="accent5">
                        <a:lumMod val="40000"/>
                        <a:lumOff val="6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ru-RU" sz="1800" b="1" i="0" u="none" strike="noStrike" dirty="0">
                        <a:solidFill>
                          <a:srgbClr val="000000"/>
                        </a:solidFill>
                        <a:effectLst/>
                        <a:latin typeface="+mn-lt"/>
                      </a:endParaRPr>
                    </a:p>
                  </a:txBody>
                  <a:tcPr marL="4347" marR="4347" marT="4347" marB="0" anchor="ctr"/>
                </a:tc>
                <a:tc gridSpan="2">
                  <a:txBody>
                    <a:bodyPr/>
                    <a:lstStyle/>
                    <a:p>
                      <a:pPr algn="ctr" fontAlgn="b"/>
                      <a:r>
                        <a:rPr lang="ru-RU" sz="1800" b="1" i="0" u="none" strike="noStrike" dirty="0">
                          <a:solidFill>
                            <a:schemeClr val="tx1"/>
                          </a:solidFill>
                          <a:effectLst/>
                          <a:latin typeface="+mn-lt"/>
                        </a:rPr>
                        <a:t>«Зеленая экономика»</a:t>
                      </a:r>
                    </a:p>
                  </a:txBody>
                  <a:tcPr marL="4347" marR="4347" marT="4347" marB="0" anchor="ctr">
                    <a:solidFill>
                      <a:schemeClr val="accent6">
                        <a:lumMod val="20000"/>
                        <a:lumOff val="80000"/>
                      </a:schemeClr>
                    </a:solidFill>
                  </a:tcPr>
                </a:tc>
                <a:tc hMerge="1">
                  <a:txBody>
                    <a:bodyPr/>
                    <a:lstStyle/>
                    <a:p>
                      <a:pPr algn="ctr" fontAlgn="b"/>
                      <a:endParaRPr lang="ru-RU" sz="1800" b="1" i="0" u="none" strike="noStrike" dirty="0">
                        <a:solidFill>
                          <a:schemeClr val="bg1"/>
                        </a:solidFill>
                        <a:effectLst/>
                        <a:latin typeface="+mn-lt"/>
                      </a:endParaRPr>
                    </a:p>
                  </a:txBody>
                  <a:tcPr marL="4347" marR="4347" marT="4347" marB="0" anchor="ctr"/>
                </a:tc>
                <a:extLst>
                  <a:ext uri="{0D108BD9-81ED-4DB2-BD59-A6C34878D82A}">
                    <a16:rowId xmlns:a16="http://schemas.microsoft.com/office/drawing/2014/main" val="2780253318"/>
                  </a:ext>
                </a:extLst>
              </a:tr>
              <a:tr h="354903">
                <a:tc>
                  <a:txBody>
                    <a:bodyPr/>
                    <a:lstStyle/>
                    <a:p>
                      <a:pPr algn="ctr" fontAlgn="b"/>
                      <a:r>
                        <a:rPr lang="ru-RU" sz="1800" u="none" strike="noStrike" dirty="0">
                          <a:solidFill>
                            <a:schemeClr val="tx1"/>
                          </a:solidFill>
                          <a:effectLst/>
                          <a:latin typeface="+mn-lt"/>
                        </a:rPr>
                        <a:t>1</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u="none" strike="noStrike" spc="-25" dirty="0">
                          <a:solidFill>
                            <a:schemeClr val="tx1"/>
                          </a:solidFill>
                          <a:effectLst/>
                          <a:latin typeface="+mn-lt"/>
                        </a:rPr>
                        <a:t>Специалист на гос. службе</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ctr" defTabSz="410766" rtl="0" eaLnBrk="1" fontAlgn="b" latinLnBrk="0" hangingPunct="1">
                        <a:lnSpc>
                          <a:spcPct val="100000"/>
                        </a:lnSpc>
                        <a:spcBef>
                          <a:spcPts val="0"/>
                        </a:spcBef>
                        <a:spcAft>
                          <a:spcPts val="0"/>
                        </a:spcAft>
                        <a:buClrTx/>
                        <a:buSzTx/>
                        <a:buFontTx/>
                        <a:buNone/>
                        <a:tabLst/>
                        <a:defRPr/>
                      </a:pPr>
                      <a:r>
                        <a:rPr lang="ru-RU" sz="1800" u="none" strike="noStrike">
                          <a:solidFill>
                            <a:schemeClr val="tx1"/>
                          </a:solidFill>
                          <a:effectLst/>
                          <a:latin typeface="+mn-lt"/>
                        </a:rPr>
                        <a:t>40 – 60  </a:t>
                      </a:r>
                      <a:endParaRPr lang="ru-RU" sz="1800" b="0" i="0" u="none" strike="noStrike">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b="0" i="0" u="none" strike="noStrike" dirty="0">
                          <a:solidFill>
                            <a:schemeClr val="tx1"/>
                          </a:solidFill>
                          <a:effectLst/>
                          <a:latin typeface="+mn-lt"/>
                        </a:rPr>
                        <a:t>Младший аналитик</a:t>
                      </a:r>
                    </a:p>
                  </a:txBody>
                  <a:tcPr marL="4347" marR="4347" marT="4347" marB="0" anchor="ctr">
                    <a:solidFill>
                      <a:schemeClr val="accent6">
                        <a:lumMod val="20000"/>
                        <a:lumOff val="80000"/>
                      </a:schemeClr>
                    </a:solidFill>
                  </a:tcPr>
                </a:tc>
                <a:tc>
                  <a:txBody>
                    <a:bodyPr/>
                    <a:lstStyle/>
                    <a:p>
                      <a:pPr algn="ctr" fontAlgn="ctr"/>
                      <a:r>
                        <a:rPr lang="ru-RU" sz="1800" u="none" strike="noStrike" dirty="0">
                          <a:solidFill>
                            <a:schemeClr val="tx1"/>
                          </a:solidFill>
                          <a:effectLst/>
                          <a:latin typeface="+mn-lt"/>
                        </a:rPr>
                        <a:t>50 – 90 </a:t>
                      </a:r>
                      <a:endParaRPr lang="ru-RU" sz="1800" b="0" i="0" u="none" strike="noStrike" dirty="0">
                        <a:solidFill>
                          <a:schemeClr val="tx1"/>
                        </a:solidFill>
                        <a:effectLst/>
                        <a:latin typeface="+mn-lt"/>
                      </a:endParaRPr>
                    </a:p>
                  </a:txBody>
                  <a:tcPr marL="4347" marR="4347" marT="4347" marB="0" anchor="ctr">
                    <a:solidFill>
                      <a:schemeClr val="accent6">
                        <a:lumMod val="20000"/>
                        <a:lumOff val="80000"/>
                      </a:schemeClr>
                    </a:solidFill>
                  </a:tcPr>
                </a:tc>
                <a:extLst>
                  <a:ext uri="{0D108BD9-81ED-4DB2-BD59-A6C34878D82A}">
                    <a16:rowId xmlns:a16="http://schemas.microsoft.com/office/drawing/2014/main" val="3331843064"/>
                  </a:ext>
                </a:extLst>
              </a:tr>
              <a:tr h="282338">
                <a:tc>
                  <a:txBody>
                    <a:bodyPr/>
                    <a:lstStyle/>
                    <a:p>
                      <a:pPr algn="ctr" fontAlgn="b"/>
                      <a:r>
                        <a:rPr lang="ru-RU" sz="1800" u="none" strike="noStrike" dirty="0">
                          <a:solidFill>
                            <a:schemeClr val="tx1"/>
                          </a:solidFill>
                          <a:effectLst/>
                          <a:latin typeface="+mn-lt"/>
                        </a:rPr>
                        <a:t>2</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u="none" strike="noStrike" spc="-25" dirty="0">
                          <a:solidFill>
                            <a:schemeClr val="tx1"/>
                          </a:solidFill>
                          <a:effectLst/>
                          <a:latin typeface="+mn-lt"/>
                        </a:rPr>
                        <a:t>Специалист по региональным стратегиям</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ctr" defTabSz="410766" rtl="0" eaLnBrk="1" fontAlgn="b" latinLnBrk="0" hangingPunct="1">
                        <a:lnSpc>
                          <a:spcPct val="100000"/>
                        </a:lnSpc>
                        <a:spcBef>
                          <a:spcPts val="0"/>
                        </a:spcBef>
                        <a:spcAft>
                          <a:spcPts val="0"/>
                        </a:spcAft>
                        <a:buClrTx/>
                        <a:buSzTx/>
                        <a:buFontTx/>
                        <a:buNone/>
                        <a:tabLst/>
                        <a:defRPr/>
                      </a:pPr>
                      <a:r>
                        <a:rPr lang="ru-RU" sz="1800" u="none" strike="noStrike">
                          <a:solidFill>
                            <a:schemeClr val="tx1"/>
                          </a:solidFill>
                          <a:effectLst/>
                          <a:latin typeface="+mn-lt"/>
                        </a:rPr>
                        <a:t>60 – 130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b="0" i="0" u="none" strike="noStrike" dirty="0">
                          <a:solidFill>
                            <a:schemeClr val="tx1"/>
                          </a:solidFill>
                          <a:effectLst/>
                          <a:latin typeface="+mn-lt"/>
                        </a:rPr>
                        <a:t>Специалист по экологическому менеджменту / аудиту</a:t>
                      </a:r>
                    </a:p>
                  </a:txBody>
                  <a:tcPr marL="4347" marR="4347" marT="4347" marB="0" anchor="ctr">
                    <a:solidFill>
                      <a:schemeClr val="accent6">
                        <a:lumMod val="20000"/>
                        <a:lumOff val="80000"/>
                      </a:schemeClr>
                    </a:solidFill>
                  </a:tcPr>
                </a:tc>
                <a:tc>
                  <a:txBody>
                    <a:bodyPr/>
                    <a:lstStyle/>
                    <a:p>
                      <a:pPr marL="0" marR="0" lvl="0" indent="0" algn="ctr" defTabSz="410766"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90 – 180  </a:t>
                      </a:r>
                      <a:endParaRPr lang="ru-RU" sz="1800" b="0" i="0" u="none" strike="noStrike" dirty="0">
                        <a:solidFill>
                          <a:schemeClr val="tx1"/>
                        </a:solidFill>
                        <a:effectLst/>
                        <a:latin typeface="+mn-lt"/>
                      </a:endParaRPr>
                    </a:p>
                  </a:txBody>
                  <a:tcPr marL="4347" marR="4347" marT="4347" marB="0" anchor="ctr">
                    <a:solidFill>
                      <a:schemeClr val="accent6">
                        <a:lumMod val="20000"/>
                        <a:lumOff val="80000"/>
                      </a:schemeClr>
                    </a:solidFill>
                  </a:tcPr>
                </a:tc>
                <a:extLst>
                  <a:ext uri="{0D108BD9-81ED-4DB2-BD59-A6C34878D82A}">
                    <a16:rowId xmlns:a16="http://schemas.microsoft.com/office/drawing/2014/main" val="4281389852"/>
                  </a:ext>
                </a:extLst>
              </a:tr>
              <a:tr h="0">
                <a:tc>
                  <a:txBody>
                    <a:bodyPr/>
                    <a:lstStyle/>
                    <a:p>
                      <a:pPr algn="ctr" fontAlgn="b"/>
                      <a:r>
                        <a:rPr lang="ru-RU" sz="1800" u="none" strike="noStrike" dirty="0">
                          <a:solidFill>
                            <a:schemeClr val="tx1"/>
                          </a:solidFill>
                          <a:effectLst/>
                          <a:latin typeface="+mn-lt"/>
                        </a:rPr>
                        <a:t>3</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u="none" strike="noStrike" spc="-25" dirty="0">
                          <a:solidFill>
                            <a:schemeClr val="tx1"/>
                          </a:solidFill>
                          <a:effectLst/>
                          <a:latin typeface="+mn-lt"/>
                        </a:rPr>
                        <a:t>Менеджер по региональному развитию</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150 – 250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b="0" i="0" u="none" strike="noStrike" dirty="0">
                          <a:solidFill>
                            <a:schemeClr val="tx1"/>
                          </a:solidFill>
                          <a:effectLst/>
                          <a:latin typeface="+mn-lt"/>
                        </a:rPr>
                        <a:t>Руководитель отдела </a:t>
                      </a:r>
                      <a:r>
                        <a:rPr lang="en-US" sz="1800" b="0" i="0" u="none" strike="noStrike" dirty="0">
                          <a:solidFill>
                            <a:schemeClr val="tx1"/>
                          </a:solidFill>
                          <a:effectLst/>
                          <a:latin typeface="+mn-lt"/>
                        </a:rPr>
                        <a:t>ESG</a:t>
                      </a:r>
                      <a:r>
                        <a:rPr lang="ru-RU" sz="1800" b="0" i="0" u="none" strike="noStrike" dirty="0">
                          <a:solidFill>
                            <a:schemeClr val="tx1"/>
                          </a:solidFill>
                          <a:effectLst/>
                          <a:latin typeface="+mn-lt"/>
                        </a:rPr>
                        <a:t>-отчетности</a:t>
                      </a:r>
                    </a:p>
                  </a:txBody>
                  <a:tcPr marL="4347" marR="4347" marT="4347" marB="0" anchor="ctr">
                    <a:solidFill>
                      <a:schemeClr val="accent6">
                        <a:lumMod val="20000"/>
                        <a:lumOff val="80000"/>
                      </a:schemeClr>
                    </a:solid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200 – 400  </a:t>
                      </a:r>
                      <a:endParaRPr lang="ru-RU" sz="1800" b="0" i="0" u="none" strike="noStrike" dirty="0">
                        <a:solidFill>
                          <a:schemeClr val="tx1"/>
                        </a:solidFill>
                        <a:effectLst/>
                        <a:latin typeface="+mn-lt"/>
                      </a:endParaRPr>
                    </a:p>
                  </a:txBody>
                  <a:tcPr marL="4347" marR="4347" marT="4347" marB="0" anchor="ctr">
                    <a:solidFill>
                      <a:schemeClr val="accent6">
                        <a:lumMod val="20000"/>
                        <a:lumOff val="80000"/>
                      </a:schemeClr>
                    </a:solidFill>
                  </a:tcPr>
                </a:tc>
                <a:extLst>
                  <a:ext uri="{0D108BD9-81ED-4DB2-BD59-A6C34878D82A}">
                    <a16:rowId xmlns:a16="http://schemas.microsoft.com/office/drawing/2014/main" val="4193382821"/>
                  </a:ext>
                </a:extLst>
              </a:tr>
              <a:tr h="282338">
                <a:tc>
                  <a:txBody>
                    <a:bodyPr/>
                    <a:lstStyle/>
                    <a:p>
                      <a:pPr algn="ctr" fontAlgn="b"/>
                      <a:r>
                        <a:rPr lang="ru-RU" sz="1800" u="none" strike="noStrike">
                          <a:solidFill>
                            <a:schemeClr val="tx1"/>
                          </a:solidFill>
                          <a:effectLst/>
                          <a:latin typeface="+mn-lt"/>
                        </a:rPr>
                        <a:t>4</a:t>
                      </a:r>
                      <a:endParaRPr lang="ru-RU" sz="1800" b="0" i="0" u="none" strike="noStrike">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algn="l" fontAlgn="ctr"/>
                      <a:r>
                        <a:rPr lang="ru-RU" sz="1800" u="none" strike="noStrike" dirty="0">
                          <a:solidFill>
                            <a:schemeClr val="tx1"/>
                          </a:solidFill>
                          <a:effectLst/>
                          <a:latin typeface="+mn-lt"/>
                        </a:rPr>
                        <a:t>Директор по региональному развитию</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400 – 600  </a:t>
                      </a:r>
                      <a:endParaRPr lang="ru-RU" sz="1800" b="0" i="0" u="none" strike="noStrike" dirty="0">
                        <a:solidFill>
                          <a:schemeClr val="tx1"/>
                        </a:solidFill>
                        <a:effectLst/>
                        <a:latin typeface="+mn-lt"/>
                      </a:endParaRPr>
                    </a:p>
                  </a:txBody>
                  <a:tcPr marL="4347" marR="4347" marT="4347" marB="0" anchor="ctr">
                    <a:solidFill>
                      <a:schemeClr val="accent5">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Директор по устойчивому развитию</a:t>
                      </a:r>
                      <a:endParaRPr lang="ru-RU" sz="1800" b="0" i="0" u="none" strike="noStrike" dirty="0">
                        <a:solidFill>
                          <a:schemeClr val="tx1"/>
                        </a:solidFill>
                        <a:effectLst/>
                        <a:latin typeface="+mn-lt"/>
                      </a:endParaRPr>
                    </a:p>
                    <a:p>
                      <a:pPr algn="l" fontAlgn="ctr"/>
                      <a:endParaRPr lang="ru-RU" sz="1800" b="0" i="0" u="none" strike="noStrike" dirty="0">
                        <a:solidFill>
                          <a:schemeClr val="tx1"/>
                        </a:solidFill>
                        <a:effectLst/>
                        <a:latin typeface="+mn-lt"/>
                      </a:endParaRPr>
                    </a:p>
                  </a:txBody>
                  <a:tcPr marL="4347" marR="4347" marT="4347"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800" u="none" strike="noStrike" dirty="0">
                          <a:solidFill>
                            <a:schemeClr val="tx1"/>
                          </a:solidFill>
                          <a:effectLst/>
                          <a:latin typeface="+mn-lt"/>
                        </a:rPr>
                        <a:t>300 – 700  </a:t>
                      </a:r>
                      <a:endParaRPr lang="ru-RU" sz="1800" b="0" i="0" u="none" strike="noStrike" dirty="0">
                        <a:solidFill>
                          <a:schemeClr val="tx1"/>
                        </a:solidFill>
                        <a:effectLst/>
                        <a:latin typeface="+mn-lt"/>
                      </a:endParaRPr>
                    </a:p>
                    <a:p>
                      <a:pPr algn="ctr" fontAlgn="ctr"/>
                      <a:endParaRPr lang="ru-RU" sz="1800" b="0" i="0" u="none" strike="noStrike" dirty="0">
                        <a:solidFill>
                          <a:schemeClr val="tx1"/>
                        </a:solidFill>
                        <a:effectLst/>
                        <a:latin typeface="+mn-lt"/>
                      </a:endParaRPr>
                    </a:p>
                  </a:txBody>
                  <a:tcPr marL="4347" marR="4347" marT="4347" marB="0" anchor="ctr">
                    <a:solidFill>
                      <a:schemeClr val="accent6">
                        <a:lumMod val="20000"/>
                        <a:lumOff val="80000"/>
                      </a:schemeClr>
                    </a:solidFill>
                  </a:tcPr>
                </a:tc>
                <a:extLst>
                  <a:ext uri="{0D108BD9-81ED-4DB2-BD59-A6C34878D82A}">
                    <a16:rowId xmlns:a16="http://schemas.microsoft.com/office/drawing/2014/main" val="3822671079"/>
                  </a:ext>
                </a:extLst>
              </a:tr>
            </a:tbl>
          </a:graphicData>
        </a:graphic>
      </p:graphicFrame>
    </p:spTree>
    <p:extLst>
      <p:ext uri="{BB962C8B-B14F-4D97-AF65-F5344CB8AC3E}">
        <p14:creationId xmlns:p14="http://schemas.microsoft.com/office/powerpoint/2010/main" val="330726049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3" name="Очень крутой заголовок…"/>
          <p:cNvSpPr txBox="1"/>
          <p:nvPr/>
        </p:nvSpPr>
        <p:spPr>
          <a:xfrm>
            <a:off x="1270545" y="370739"/>
            <a:ext cx="9413161" cy="44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Реальные карьерные треки географов</a:t>
            </a:r>
          </a:p>
        </p:txBody>
      </p:sp>
      <p:sp>
        <p:nvSpPr>
          <p:cNvPr id="4" name="Название подразделения, лаборатории, факультета и т.д."/>
          <p:cNvSpPr txBox="1"/>
          <p:nvPr/>
        </p:nvSpPr>
        <p:spPr>
          <a:xfrm>
            <a:off x="5696657" y="842483"/>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graphicFrame>
        <p:nvGraphicFramePr>
          <p:cNvPr id="7" name="Таблица 6">
            <a:extLst>
              <a:ext uri="{FF2B5EF4-FFF2-40B4-BE49-F238E27FC236}">
                <a16:creationId xmlns:a16="http://schemas.microsoft.com/office/drawing/2014/main" id="{CFBE6123-E2B7-4AA9-8A2A-6678265A6F56}"/>
              </a:ext>
            </a:extLst>
          </p:cNvPr>
          <p:cNvGraphicFramePr>
            <a:graphicFrameLocks noGrp="1"/>
          </p:cNvGraphicFramePr>
          <p:nvPr/>
        </p:nvGraphicFramePr>
        <p:xfrm>
          <a:off x="0" y="1051932"/>
          <a:ext cx="12192001" cy="5100071"/>
        </p:xfrm>
        <a:graphic>
          <a:graphicData uri="http://schemas.openxmlformats.org/drawingml/2006/table">
            <a:tbl>
              <a:tblPr>
                <a:tableStyleId>{125E5076-3810-47DD-B79F-674D7AD40C01}</a:tableStyleId>
              </a:tblPr>
              <a:tblGrid>
                <a:gridCol w="911551">
                  <a:extLst>
                    <a:ext uri="{9D8B030D-6E8A-4147-A177-3AD203B41FA5}">
                      <a16:colId xmlns:a16="http://schemas.microsoft.com/office/drawing/2014/main" val="1531063335"/>
                    </a:ext>
                  </a:extLst>
                </a:gridCol>
                <a:gridCol w="1880075">
                  <a:extLst>
                    <a:ext uri="{9D8B030D-6E8A-4147-A177-3AD203B41FA5}">
                      <a16:colId xmlns:a16="http://schemas.microsoft.com/office/drawing/2014/main" val="4226749159"/>
                    </a:ext>
                  </a:extLst>
                </a:gridCol>
                <a:gridCol w="1880075">
                  <a:extLst>
                    <a:ext uri="{9D8B030D-6E8A-4147-A177-3AD203B41FA5}">
                      <a16:colId xmlns:a16="http://schemas.microsoft.com/office/drawing/2014/main" val="3071407642"/>
                    </a:ext>
                  </a:extLst>
                </a:gridCol>
                <a:gridCol w="1880075">
                  <a:extLst>
                    <a:ext uri="{9D8B030D-6E8A-4147-A177-3AD203B41FA5}">
                      <a16:colId xmlns:a16="http://schemas.microsoft.com/office/drawing/2014/main" val="799668903"/>
                    </a:ext>
                  </a:extLst>
                </a:gridCol>
                <a:gridCol w="1880075">
                  <a:extLst>
                    <a:ext uri="{9D8B030D-6E8A-4147-A177-3AD203B41FA5}">
                      <a16:colId xmlns:a16="http://schemas.microsoft.com/office/drawing/2014/main" val="3545313978"/>
                    </a:ext>
                  </a:extLst>
                </a:gridCol>
                <a:gridCol w="1880075">
                  <a:extLst>
                    <a:ext uri="{9D8B030D-6E8A-4147-A177-3AD203B41FA5}">
                      <a16:colId xmlns:a16="http://schemas.microsoft.com/office/drawing/2014/main" val="554207245"/>
                    </a:ext>
                  </a:extLst>
                </a:gridCol>
                <a:gridCol w="1880075">
                  <a:extLst>
                    <a:ext uri="{9D8B030D-6E8A-4147-A177-3AD203B41FA5}">
                      <a16:colId xmlns:a16="http://schemas.microsoft.com/office/drawing/2014/main" val="4054459336"/>
                    </a:ext>
                  </a:extLst>
                </a:gridCol>
              </a:tblGrid>
              <a:tr h="698991">
                <a:tc>
                  <a:txBody>
                    <a:bodyPr/>
                    <a:lstStyle/>
                    <a:p>
                      <a:pPr algn="ctr" fontAlgn="ctr"/>
                      <a:r>
                        <a:rPr lang="ru-RU" sz="1800" u="none" strike="noStrike" dirty="0">
                          <a:effectLst/>
                        </a:rPr>
                        <a:t>Срок (мес.)</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1: big-3 (стратегический консалтинг)</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3: </a:t>
                      </a:r>
                      <a:r>
                        <a:rPr lang="en-US" sz="1800" b="1" u="none" strike="noStrike" dirty="0">
                          <a:effectLst/>
                        </a:rPr>
                        <a:t>big4 (</a:t>
                      </a:r>
                      <a:r>
                        <a:rPr lang="ru-RU" sz="1800" b="1" u="none" strike="noStrike" dirty="0">
                          <a:effectLst/>
                        </a:rPr>
                        <a:t>консалтинг)</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3: крупный бизнес</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4: </a:t>
                      </a:r>
                      <a:r>
                        <a:rPr lang="en-US" sz="1800" b="1" u="none" strike="noStrike" dirty="0">
                          <a:effectLst/>
                        </a:rPr>
                        <a:t>big4 (</a:t>
                      </a:r>
                      <a:r>
                        <a:rPr lang="ru-RU" sz="1800" b="1" u="none" strike="noStrike" dirty="0">
                          <a:effectLst/>
                        </a:rPr>
                        <a:t>риски)</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5: отраслевой консалтинг</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800" b="1" u="none" strike="noStrike" dirty="0">
                          <a:effectLst/>
                        </a:rPr>
                        <a:t>Трек 6: отраслевое ценовое агентство</a:t>
                      </a:r>
                      <a:endParaRPr lang="ru-RU" sz="1800" b="1" i="0" u="none" strike="noStrike" dirty="0">
                        <a:solidFill>
                          <a:srgbClr val="000000"/>
                        </a:solidFill>
                        <a:effectLst/>
                        <a:latin typeface="Calibri" panose="020F0502020204030204" pitchFamily="34" charset="0"/>
                      </a:endParaRPr>
                    </a:p>
                  </a:txBody>
                  <a:tcPr marL="7294" marR="7294" marT="7294" marB="0" anchor="ctr">
                    <a:solidFill>
                      <a:srgbClr val="002060"/>
                    </a:solidFill>
                  </a:tcPr>
                </a:tc>
                <a:extLst>
                  <a:ext uri="{0D108BD9-81ED-4DB2-BD59-A6C34878D82A}">
                    <a16:rowId xmlns:a16="http://schemas.microsoft.com/office/drawing/2014/main" val="3083563199"/>
                  </a:ext>
                </a:extLst>
              </a:tr>
              <a:tr h="276006">
                <a:tc>
                  <a:txBody>
                    <a:bodyPr/>
                    <a:lstStyle/>
                    <a:p>
                      <a:pPr algn="ctr" fontAlgn="ctr"/>
                      <a:r>
                        <a:rPr lang="ru-RU" sz="1800" b="1" u="none" strike="noStrike" dirty="0">
                          <a:solidFill>
                            <a:schemeClr val="bg1"/>
                          </a:solidFill>
                          <a:effectLst/>
                        </a:rPr>
                        <a:t>-30</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Выбор темы</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 </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Выбор отрасли</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 </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Выбор отрасли</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 </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2866099605"/>
                  </a:ext>
                </a:extLst>
              </a:tr>
              <a:tr h="326758">
                <a:tc>
                  <a:txBody>
                    <a:bodyPr/>
                    <a:lstStyle/>
                    <a:p>
                      <a:pPr algn="ctr" fontAlgn="ctr"/>
                      <a:r>
                        <a:rPr lang="ru-RU" sz="1800" b="1" u="none" strike="noStrike" dirty="0">
                          <a:solidFill>
                            <a:schemeClr val="bg1"/>
                          </a:solidFill>
                          <a:effectLst/>
                        </a:rPr>
                        <a:t>-18</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Кейс-чемпионат</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 </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Кейс-чемпионат</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Выбор темы</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Кейс-чемпионат</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Выбор отрасли</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1920769154"/>
                  </a:ext>
                </a:extLst>
              </a:tr>
              <a:tr h="469576">
                <a:tc>
                  <a:txBody>
                    <a:bodyPr/>
                    <a:lstStyle/>
                    <a:p>
                      <a:pPr algn="ctr" fontAlgn="ctr"/>
                      <a:r>
                        <a:rPr lang="ru-RU" sz="1800" b="1" u="none" strike="noStrike" dirty="0">
                          <a:solidFill>
                            <a:schemeClr val="bg1"/>
                          </a:solidFill>
                          <a:effectLst/>
                        </a:rPr>
                        <a:t>-12</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Кейс-чемпионат</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Кейс-чемпионат</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Практика</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Стажировка</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Знакомство с людьми в компании</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Стажировка</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3333349333"/>
                  </a:ext>
                </a:extLst>
              </a:tr>
              <a:tr h="508697">
                <a:tc>
                  <a:txBody>
                    <a:bodyPr/>
                    <a:lstStyle/>
                    <a:p>
                      <a:pPr algn="ctr" fontAlgn="ctr"/>
                      <a:r>
                        <a:rPr lang="ru-RU" sz="1800" b="1" u="none" strike="noStrike" dirty="0">
                          <a:solidFill>
                            <a:schemeClr val="bg1"/>
                          </a:solidFill>
                          <a:effectLst/>
                        </a:rPr>
                        <a:t>-6</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Стажерская программа</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Знакомство с людьми в компании</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Стажировка</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Диплом по теме работы</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Диплом по отрасли</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Диплом по отрасли</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2811034904"/>
                  </a:ext>
                </a:extLst>
              </a:tr>
              <a:tr h="239580">
                <a:tc>
                  <a:txBody>
                    <a:bodyPr/>
                    <a:lstStyle/>
                    <a:p>
                      <a:pPr algn="ctr" fontAlgn="ctr"/>
                      <a:r>
                        <a:rPr lang="ru-RU" sz="1800" b="1" u="none" strike="noStrike" dirty="0">
                          <a:solidFill>
                            <a:schemeClr val="bg1"/>
                          </a:solidFill>
                          <a:effectLst/>
                        </a:rPr>
                        <a:t>0</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Красный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Хороший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Хороший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Хороший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Хороший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Хороший диплом</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1080373815"/>
                  </a:ext>
                </a:extLst>
              </a:tr>
              <a:tr h="440828">
                <a:tc>
                  <a:txBody>
                    <a:bodyPr/>
                    <a:lstStyle/>
                    <a:p>
                      <a:pPr algn="ctr" fontAlgn="ctr"/>
                      <a:r>
                        <a:rPr lang="ru-RU" sz="1800" b="1" u="none" strike="noStrike" dirty="0">
                          <a:solidFill>
                            <a:schemeClr val="bg1"/>
                          </a:solidFill>
                          <a:effectLst/>
                        </a:rPr>
                        <a:t>1</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Аналитик (125)</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Аналитик (50)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Специалист</a:t>
                      </a:r>
                      <a:r>
                        <a:rPr lang="en-US" sz="1600" u="none" strike="noStrike" dirty="0">
                          <a:solidFill>
                            <a:schemeClr val="tx1"/>
                          </a:solidFill>
                          <a:effectLst/>
                        </a:rPr>
                        <a:t> </a:t>
                      </a:r>
                      <a:r>
                        <a:rPr lang="ru-RU" sz="1600" u="none" strike="noStrike" dirty="0">
                          <a:solidFill>
                            <a:schemeClr val="tx1"/>
                          </a:solidFill>
                          <a:effectLst/>
                        </a:rPr>
                        <a:t>в «дочке» (90)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Аналитик (50)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Аналитик (60)</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Корреспондент-аналитик (60)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1966314694"/>
                  </a:ext>
                </a:extLst>
              </a:tr>
              <a:tr h="229997">
                <a:tc>
                  <a:txBody>
                    <a:bodyPr/>
                    <a:lstStyle/>
                    <a:p>
                      <a:pPr algn="ctr" fontAlgn="ctr"/>
                      <a:r>
                        <a:rPr lang="ru-RU" sz="1800" b="1" u="none" strike="noStrike" dirty="0">
                          <a:solidFill>
                            <a:schemeClr val="bg1"/>
                          </a:solidFill>
                          <a:effectLst/>
                        </a:rPr>
                        <a:t>12</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Консультант (150)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Аналитик (70)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marL="0" marR="0" lvl="0" indent="0" algn="ctr" defTabSz="410766" rtl="0" eaLnBrk="1" fontAlgn="ctr" latinLnBrk="0" hangingPunct="1">
                        <a:lnSpc>
                          <a:spcPct val="100000"/>
                        </a:lnSpc>
                        <a:spcBef>
                          <a:spcPts val="0"/>
                        </a:spcBef>
                        <a:spcAft>
                          <a:spcPts val="0"/>
                        </a:spcAft>
                        <a:buClrTx/>
                        <a:buSzTx/>
                        <a:buFontTx/>
                        <a:buNone/>
                        <a:tabLst/>
                        <a:defRPr/>
                      </a:pPr>
                      <a:r>
                        <a:rPr lang="ru-RU" sz="1600" u="none" strike="noStrike" dirty="0">
                          <a:solidFill>
                            <a:schemeClr val="tx1"/>
                          </a:solidFill>
                          <a:effectLst/>
                        </a:rPr>
                        <a:t>Ведущий специалист в «дочке» (120)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Аналитик (70)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Аналитик (80)</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Корреспондент (75)</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3642338273"/>
                  </a:ext>
                </a:extLst>
              </a:tr>
              <a:tr h="440828">
                <a:tc>
                  <a:txBody>
                    <a:bodyPr/>
                    <a:lstStyle/>
                    <a:p>
                      <a:pPr algn="ctr" fontAlgn="ctr"/>
                      <a:r>
                        <a:rPr lang="ru-RU" sz="1800" b="1" u="none" strike="noStrike" dirty="0">
                          <a:solidFill>
                            <a:schemeClr val="bg1"/>
                          </a:solidFill>
                          <a:effectLst/>
                        </a:rPr>
                        <a:t>24</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a:solidFill>
                            <a:schemeClr val="tx1"/>
                          </a:solidFill>
                          <a:effectLst/>
                        </a:rPr>
                        <a:t>Старший консультант (180)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Консультант (100)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Главный специалист  (160)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Консультант (100)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Консультант (110)</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Редактор (90)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2605833991"/>
                  </a:ext>
                </a:extLst>
              </a:tr>
              <a:tr h="891238">
                <a:tc>
                  <a:txBody>
                    <a:bodyPr/>
                    <a:lstStyle/>
                    <a:p>
                      <a:pPr algn="ctr" fontAlgn="ctr"/>
                      <a:r>
                        <a:rPr lang="ru-RU" sz="1800" b="1" u="none" strike="noStrike" dirty="0">
                          <a:solidFill>
                            <a:schemeClr val="bg1"/>
                          </a:solidFill>
                          <a:effectLst/>
                        </a:rPr>
                        <a:t>36</a:t>
                      </a:r>
                      <a:endParaRPr lang="ru-RU" sz="1800" b="1" i="0" u="none" strike="noStrike" dirty="0">
                        <a:solidFill>
                          <a:schemeClr val="bg1"/>
                        </a:solidFill>
                        <a:effectLst/>
                        <a:latin typeface="Calibri" panose="020F0502020204030204" pitchFamily="34" charset="0"/>
                      </a:endParaRPr>
                    </a:p>
                  </a:txBody>
                  <a:tcPr marL="7294" marR="7294" marT="7294" marB="0" anchor="ctr">
                    <a:solidFill>
                      <a:srgbClr val="002060"/>
                    </a:solidFill>
                  </a:tcPr>
                </a:tc>
                <a:tc>
                  <a:txBody>
                    <a:bodyPr/>
                    <a:lstStyle/>
                    <a:p>
                      <a:pPr algn="ctr" fontAlgn="ctr"/>
                      <a:r>
                        <a:rPr lang="ru-RU" sz="1600" u="none" strike="noStrike" dirty="0" err="1">
                          <a:solidFill>
                            <a:schemeClr val="tx1"/>
                          </a:solidFill>
                          <a:effectLst/>
                        </a:rPr>
                        <a:t>Ассоциат</a:t>
                      </a:r>
                      <a:r>
                        <a:rPr lang="ru-RU" sz="1600" u="none" strike="noStrike" dirty="0">
                          <a:solidFill>
                            <a:schemeClr val="tx1"/>
                          </a:solidFill>
                          <a:effectLst/>
                        </a:rPr>
                        <a:t> (275)</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5">
                        <a:lumMod val="40000"/>
                        <a:lumOff val="60000"/>
                      </a:schemeClr>
                    </a:solidFill>
                  </a:tcPr>
                </a:tc>
                <a:tc>
                  <a:txBody>
                    <a:bodyPr/>
                    <a:lstStyle/>
                    <a:p>
                      <a:pPr algn="ctr" fontAlgn="ctr"/>
                      <a:r>
                        <a:rPr lang="ru-RU" sz="1600" u="none" strike="noStrike" dirty="0">
                          <a:solidFill>
                            <a:schemeClr val="tx1"/>
                          </a:solidFill>
                          <a:effectLst/>
                        </a:rPr>
                        <a:t>Переход в крупную компанию (150)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bg2">
                        <a:lumMod val="90000"/>
                      </a:schemeClr>
                    </a:solidFill>
                  </a:tcPr>
                </a:tc>
                <a:tc>
                  <a:txBody>
                    <a:bodyPr/>
                    <a:lstStyle/>
                    <a:p>
                      <a:pPr algn="ctr" fontAlgn="ctr"/>
                      <a:r>
                        <a:rPr lang="ru-RU" sz="1600" u="none" strike="noStrike" dirty="0">
                          <a:solidFill>
                            <a:schemeClr val="tx1"/>
                          </a:solidFill>
                          <a:effectLst/>
                        </a:rPr>
                        <a:t>Руководитель отдела в головной компании (250)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2">
                        <a:lumMod val="20000"/>
                        <a:lumOff val="80000"/>
                      </a:schemeClr>
                    </a:solidFill>
                  </a:tcPr>
                </a:tc>
                <a:tc>
                  <a:txBody>
                    <a:bodyPr/>
                    <a:lstStyle/>
                    <a:p>
                      <a:pPr algn="ctr" fontAlgn="ctr"/>
                      <a:r>
                        <a:rPr lang="ru-RU" sz="1600" u="none" strike="noStrike" dirty="0">
                          <a:solidFill>
                            <a:schemeClr val="tx1"/>
                          </a:solidFill>
                          <a:effectLst/>
                        </a:rPr>
                        <a:t>Эксперт по оценке рисков в крупной компании (150)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6">
                        <a:lumMod val="20000"/>
                        <a:lumOff val="80000"/>
                      </a:schemeClr>
                    </a:solidFill>
                  </a:tcPr>
                </a:tc>
                <a:tc>
                  <a:txBody>
                    <a:bodyPr/>
                    <a:lstStyle/>
                    <a:p>
                      <a:pPr algn="ctr" fontAlgn="ctr"/>
                      <a:r>
                        <a:rPr lang="ru-RU" sz="1600" u="none" strike="noStrike" dirty="0">
                          <a:solidFill>
                            <a:schemeClr val="tx1"/>
                          </a:solidFill>
                          <a:effectLst/>
                        </a:rPr>
                        <a:t>Переход в крупную компанию (165)</a:t>
                      </a:r>
                      <a:endParaRPr lang="ru-RU" sz="1600" b="0" i="0" u="none" strike="noStrike" dirty="0">
                        <a:solidFill>
                          <a:schemeClr val="tx1"/>
                        </a:solidFill>
                        <a:effectLst/>
                        <a:latin typeface="Calibri" panose="020F0502020204030204" pitchFamily="34" charset="0"/>
                      </a:endParaRPr>
                    </a:p>
                  </a:txBody>
                  <a:tcPr marL="7294" marR="7294" marT="7294" marB="0" anchor="ctr">
                    <a:solidFill>
                      <a:srgbClr val="D6BCD8"/>
                    </a:solidFill>
                  </a:tcPr>
                </a:tc>
                <a:tc>
                  <a:txBody>
                    <a:bodyPr/>
                    <a:lstStyle/>
                    <a:p>
                      <a:pPr algn="ctr" fontAlgn="ctr"/>
                      <a:r>
                        <a:rPr lang="ru-RU" sz="1600" u="none" strike="noStrike" dirty="0">
                          <a:solidFill>
                            <a:schemeClr val="tx1"/>
                          </a:solidFill>
                          <a:effectLst/>
                        </a:rPr>
                        <a:t>Переход в отрасль (150)</a:t>
                      </a:r>
                      <a:endParaRPr lang="ru-RU" sz="1600" b="0" i="0" u="none" strike="noStrike" dirty="0">
                        <a:solidFill>
                          <a:schemeClr val="tx1"/>
                        </a:solidFill>
                        <a:effectLst/>
                        <a:latin typeface="Calibri" panose="020F0502020204030204" pitchFamily="34" charset="0"/>
                      </a:endParaRPr>
                    </a:p>
                  </a:txBody>
                  <a:tcPr marL="7294" marR="7294" marT="7294" marB="0" anchor="ctr">
                    <a:solidFill>
                      <a:schemeClr val="accent4">
                        <a:lumMod val="20000"/>
                        <a:lumOff val="80000"/>
                      </a:schemeClr>
                    </a:solidFill>
                  </a:tcPr>
                </a:tc>
                <a:extLst>
                  <a:ext uri="{0D108BD9-81ED-4DB2-BD59-A6C34878D82A}">
                    <a16:rowId xmlns:a16="http://schemas.microsoft.com/office/drawing/2014/main" val="3072485294"/>
                  </a:ext>
                </a:extLst>
              </a:tr>
            </a:tbl>
          </a:graphicData>
        </a:graphic>
      </p:graphicFrame>
      <p:sp>
        <p:nvSpPr>
          <p:cNvPr id="10" name="TextBox 9">
            <a:extLst>
              <a:ext uri="{FF2B5EF4-FFF2-40B4-BE49-F238E27FC236}">
                <a16:creationId xmlns:a16="http://schemas.microsoft.com/office/drawing/2014/main" id="{99CE153E-DF57-4325-B506-5E3235C51DAD}"/>
              </a:ext>
            </a:extLst>
          </p:cNvPr>
          <p:cNvSpPr txBox="1"/>
          <p:nvPr/>
        </p:nvSpPr>
        <p:spPr>
          <a:xfrm>
            <a:off x="0" y="6207352"/>
            <a:ext cx="70136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dirty="0">
                <a:solidFill>
                  <a:srgbClr val="000000"/>
                </a:solidFill>
                <a:latin typeface="-apple-system"/>
              </a:rPr>
              <a:t>На основе данных сообщества </a:t>
            </a:r>
            <a:r>
              <a:rPr lang="en-US" b="0" i="0" dirty="0">
                <a:solidFill>
                  <a:srgbClr val="000000"/>
                </a:solidFill>
                <a:effectLst/>
                <a:latin typeface="-apple-system"/>
              </a:rPr>
              <a:t>SEGZS Alumni</a:t>
            </a:r>
            <a:r>
              <a:rPr lang="ru-RU" b="0" i="0" dirty="0">
                <a:solidFill>
                  <a:srgbClr val="000000"/>
                </a:solidFill>
                <a:effectLst/>
                <a:latin typeface="-apple-system"/>
              </a:rPr>
              <a:t> (</a:t>
            </a:r>
            <a:r>
              <a:rPr lang="en-US" dirty="0">
                <a:hlinkClick r:id="rId4"/>
              </a:rPr>
              <a:t>SEGZS Alumni (vk.com)</a:t>
            </a:r>
            <a:r>
              <a:rPr lang="ru-RU" dirty="0"/>
              <a:t>)</a:t>
            </a:r>
            <a:endParaRPr lang="en-US" b="0" i="0" dirty="0">
              <a:solidFill>
                <a:srgbClr val="000000"/>
              </a:solidFill>
              <a:effectLst/>
              <a:latin typeface="-apple-system"/>
            </a:endParaRPr>
          </a:p>
        </p:txBody>
      </p:sp>
    </p:spTree>
    <p:extLst>
      <p:ext uri="{BB962C8B-B14F-4D97-AF65-F5344CB8AC3E}">
        <p14:creationId xmlns:p14="http://schemas.microsoft.com/office/powerpoint/2010/main" val="278681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59" name="Очень крутой заголовок…"/>
          <p:cNvSpPr txBox="1"/>
          <p:nvPr/>
        </p:nvSpPr>
        <p:spPr>
          <a:xfrm>
            <a:off x="1300642" y="362196"/>
            <a:ext cx="8060216" cy="403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Современная География как наука</a:t>
            </a:r>
          </a:p>
          <a:p>
            <a:pPr>
              <a:defRPr sz="7000" b="1" cap="all">
                <a:solidFill>
                  <a:srgbClr val="253957"/>
                </a:solidFill>
                <a:latin typeface="+mn-lt"/>
                <a:ea typeface="+mn-ea"/>
                <a:cs typeface="+mn-cs"/>
                <a:sym typeface="Arial Narrow"/>
              </a:defRPr>
            </a:pPr>
            <a:endParaRPr lang="ru-RU" sz="2400" b="1" cap="all" dirty="0">
              <a:solidFill>
                <a:srgbClr val="253957"/>
              </a:solidFill>
              <a:latin typeface="Arial Narrow" panose="020B0606020202030204" pitchFamily="34" charset="0"/>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Линия">
            <a:extLst>
              <a:ext uri="{FF2B5EF4-FFF2-40B4-BE49-F238E27FC236}">
                <a16:creationId xmlns:a16="http://schemas.microsoft.com/office/drawing/2014/main" id="{FA7D0C9D-B3D8-479C-A7F2-8E222040490B}"/>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2" name="TextBox 1">
            <a:extLst>
              <a:ext uri="{FF2B5EF4-FFF2-40B4-BE49-F238E27FC236}">
                <a16:creationId xmlns:a16="http://schemas.microsoft.com/office/drawing/2014/main" id="{9DD19C81-9164-4D9F-A5C9-23186584C31E}"/>
              </a:ext>
            </a:extLst>
          </p:cNvPr>
          <p:cNvSpPr txBox="1"/>
          <p:nvPr/>
        </p:nvSpPr>
        <p:spPr>
          <a:xfrm>
            <a:off x="3814916" y="236975"/>
            <a:ext cx="4571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5000" b="0"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pic>
        <p:nvPicPr>
          <p:cNvPr id="14" name="Picture 2">
            <a:extLst>
              <a:ext uri="{FF2B5EF4-FFF2-40B4-BE49-F238E27FC236}">
                <a16:creationId xmlns:a16="http://schemas.microsoft.com/office/drawing/2014/main" id="{243DF37F-6ADF-4A66-9450-BC548EBACF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641"/>
          <a:stretch/>
        </p:blipFill>
        <p:spPr bwMode="auto">
          <a:xfrm>
            <a:off x="156071" y="1187942"/>
            <a:ext cx="1685151" cy="12972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AB1096-A338-4376-B069-111231AB67BC}"/>
              </a:ext>
            </a:extLst>
          </p:cNvPr>
          <p:cNvSpPr txBox="1"/>
          <p:nvPr/>
        </p:nvSpPr>
        <p:spPr>
          <a:xfrm>
            <a:off x="1870206" y="1232839"/>
            <a:ext cx="3543528" cy="646331"/>
          </a:xfrm>
          <a:prstGeom prst="rect">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Bef>
                <a:spcPct val="0"/>
              </a:spcBef>
              <a:buNone/>
              <a:defRPr/>
            </a:pPr>
            <a:r>
              <a:rPr lang="ru-RU" altLang="ru-RU" b="1" dirty="0">
                <a:latin typeface="Arial Narrow" panose="020B0606020202030204" pitchFamily="34" charset="0"/>
              </a:rPr>
              <a:t>Климатическая повестка в центре внимания мирового сообщества</a:t>
            </a:r>
          </a:p>
        </p:txBody>
      </p:sp>
      <p:sp>
        <p:nvSpPr>
          <p:cNvPr id="17" name="Rectangle 14">
            <a:extLst>
              <a:ext uri="{FF2B5EF4-FFF2-40B4-BE49-F238E27FC236}">
                <a16:creationId xmlns:a16="http://schemas.microsoft.com/office/drawing/2014/main" id="{67540F25-D7E0-434C-A0BD-34286CDC1983}"/>
              </a:ext>
            </a:extLst>
          </p:cNvPr>
          <p:cNvSpPr/>
          <p:nvPr/>
        </p:nvSpPr>
        <p:spPr>
          <a:xfrm>
            <a:off x="1847007" y="1879170"/>
            <a:ext cx="3566728" cy="646331"/>
          </a:xfrm>
          <a:prstGeom prst="rect">
            <a:avLst/>
          </a:prstGeom>
          <a:solidFill>
            <a:schemeClr val="accent1">
              <a:lumMod val="40000"/>
              <a:lumOff val="60000"/>
            </a:schemeClr>
          </a:solidFill>
        </p:spPr>
        <p:txBody>
          <a:bodyPr wrap="square">
            <a:spAutoFit/>
          </a:bodyPr>
          <a:lstStyle/>
          <a:p>
            <a:pPr algn="ctr"/>
            <a:r>
              <a:rPr lang="ru-RU" b="1" dirty="0">
                <a:latin typeface="Arial Narrow" panose="020B0606020202030204" pitchFamily="34" charset="0"/>
              </a:rPr>
              <a:t>Высокие технологии для решения масштабных задач</a:t>
            </a:r>
            <a:endParaRPr lang="en-US" b="1" dirty="0">
              <a:latin typeface="Arial Narrow" panose="020B0606020202030204" pitchFamily="34" charset="0"/>
            </a:endParaRPr>
          </a:p>
        </p:txBody>
      </p:sp>
      <p:sp>
        <p:nvSpPr>
          <p:cNvPr id="27" name="TextBox 26">
            <a:extLst>
              <a:ext uri="{FF2B5EF4-FFF2-40B4-BE49-F238E27FC236}">
                <a16:creationId xmlns:a16="http://schemas.microsoft.com/office/drawing/2014/main" id="{50235108-1340-47F0-8348-C37893A29621}"/>
              </a:ext>
            </a:extLst>
          </p:cNvPr>
          <p:cNvSpPr txBox="1"/>
          <p:nvPr/>
        </p:nvSpPr>
        <p:spPr>
          <a:xfrm>
            <a:off x="557877" y="6528449"/>
            <a:ext cx="2864783"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1600" i="1" dirty="0">
                <a:latin typeface="Arial Narrow" panose="020B0606020202030204" pitchFamily="34" charset="0"/>
              </a:rPr>
              <a:t>Источник: С.А. Барталев</a:t>
            </a:r>
          </a:p>
        </p:txBody>
      </p:sp>
      <p:sp>
        <p:nvSpPr>
          <p:cNvPr id="30" name="TextBox 29">
            <a:extLst>
              <a:ext uri="{FF2B5EF4-FFF2-40B4-BE49-F238E27FC236}">
                <a16:creationId xmlns:a16="http://schemas.microsoft.com/office/drawing/2014/main" id="{DDFC0F10-EF9E-4CD8-8853-709A52E0736D}"/>
              </a:ext>
            </a:extLst>
          </p:cNvPr>
          <p:cNvSpPr txBox="1"/>
          <p:nvPr/>
        </p:nvSpPr>
        <p:spPr>
          <a:xfrm>
            <a:off x="5420597" y="1240533"/>
            <a:ext cx="6063444" cy="1277273"/>
          </a:xfrm>
          <a:prstGeom prst="rect">
            <a:avLst/>
          </a:prstGeom>
          <a:solidFill>
            <a:srgbClr val="CCCCFF"/>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ru-RU" b="1" dirty="0">
                <a:latin typeface="Arial Narrow" panose="020B0606020202030204" pitchFamily="34" charset="0"/>
              </a:rPr>
              <a:t>Природные архивы: ледниковые керны, озерные отложения, дендрохронология, торф, спорово-пыльцевой анализ</a:t>
            </a:r>
          </a:p>
          <a:p>
            <a:pPr>
              <a:spcBef>
                <a:spcPts val="600"/>
              </a:spcBef>
            </a:pPr>
            <a:r>
              <a:rPr lang="ru-RU" b="1" dirty="0">
                <a:latin typeface="Arial Narrow" panose="020B0606020202030204" pitchFamily="34" charset="0"/>
              </a:rPr>
              <a:t>Геохимические, геофизические, биотехнологические методы исследований</a:t>
            </a:r>
          </a:p>
        </p:txBody>
      </p:sp>
      <p:sp>
        <p:nvSpPr>
          <p:cNvPr id="31" name="Rectangle 14">
            <a:extLst>
              <a:ext uri="{FF2B5EF4-FFF2-40B4-BE49-F238E27FC236}">
                <a16:creationId xmlns:a16="http://schemas.microsoft.com/office/drawing/2014/main" id="{BCE2968E-C223-4888-B4E1-8FD16A600294}"/>
              </a:ext>
            </a:extLst>
          </p:cNvPr>
          <p:cNvSpPr/>
          <p:nvPr/>
        </p:nvSpPr>
        <p:spPr>
          <a:xfrm>
            <a:off x="539747" y="2561867"/>
            <a:ext cx="6692411" cy="369332"/>
          </a:xfrm>
          <a:prstGeom prst="rect">
            <a:avLst/>
          </a:prstGeom>
        </p:spPr>
        <p:txBody>
          <a:bodyPr wrap="square">
            <a:spAutoFit/>
          </a:bodyPr>
          <a:lstStyle/>
          <a:p>
            <a:pPr algn="ctr"/>
            <a:r>
              <a:rPr lang="ru-RU" b="1" dirty="0">
                <a:latin typeface="Arial Narrow" panose="020B0606020202030204" pitchFamily="34" charset="0"/>
              </a:rPr>
              <a:t>Широкий пространственный охват: баланс углерода в лесах России</a:t>
            </a:r>
          </a:p>
        </p:txBody>
      </p:sp>
      <p:pic>
        <p:nvPicPr>
          <p:cNvPr id="32" name="Рисунок 31">
            <a:extLst>
              <a:ext uri="{FF2B5EF4-FFF2-40B4-BE49-F238E27FC236}">
                <a16:creationId xmlns:a16="http://schemas.microsoft.com/office/drawing/2014/main" id="{4EF2EC4A-AF74-4858-ABAE-D22CF25ED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15" y="2920398"/>
            <a:ext cx="5749402" cy="3575406"/>
          </a:xfrm>
          <a:prstGeom prst="rect">
            <a:avLst/>
          </a:prstGeom>
        </p:spPr>
      </p:pic>
      <p:grpSp>
        <p:nvGrpSpPr>
          <p:cNvPr id="33" name="Group 42">
            <a:extLst>
              <a:ext uri="{FF2B5EF4-FFF2-40B4-BE49-F238E27FC236}">
                <a16:creationId xmlns:a16="http://schemas.microsoft.com/office/drawing/2014/main" id="{083776DA-BE1F-4146-B1DB-767F289B62E2}"/>
              </a:ext>
            </a:extLst>
          </p:cNvPr>
          <p:cNvGrpSpPr>
            <a:grpSpLocks/>
          </p:cNvGrpSpPr>
          <p:nvPr/>
        </p:nvGrpSpPr>
        <p:grpSpPr bwMode="auto">
          <a:xfrm>
            <a:off x="6096000" y="3429000"/>
            <a:ext cx="6016798" cy="2868121"/>
            <a:chOff x="720930" y="1553908"/>
            <a:chExt cx="5778153" cy="3253790"/>
          </a:xfrm>
        </p:grpSpPr>
        <p:pic>
          <p:nvPicPr>
            <p:cNvPr id="34" name="Picture 1">
              <a:extLst>
                <a:ext uri="{FF2B5EF4-FFF2-40B4-BE49-F238E27FC236}">
                  <a16:creationId xmlns:a16="http://schemas.microsoft.com/office/drawing/2014/main" id="{46FA13AA-5B18-4D48-A3D0-A0E051C2B312}"/>
                </a:ext>
              </a:extLst>
            </p:cNvPr>
            <p:cNvPicPr>
              <a:picLocks noChangeAspect="1"/>
            </p:cNvPicPr>
            <p:nvPr/>
          </p:nvPicPr>
          <p:blipFill>
            <a:blip r:embed="rId5">
              <a:extLst>
                <a:ext uri="{28A0092B-C50C-407E-A947-70E740481C1C}">
                  <a14:useLocalDpi xmlns:a14="http://schemas.microsoft.com/office/drawing/2010/main" val="0"/>
                </a:ext>
              </a:extLst>
            </a:blip>
            <a:srcRect t="6990" r="75575" b="56721"/>
            <a:stretch>
              <a:fillRect/>
            </a:stretch>
          </p:blipFill>
          <p:spPr bwMode="auto">
            <a:xfrm>
              <a:off x="720930" y="1993807"/>
              <a:ext cx="2680138" cy="281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a:extLst>
                <a:ext uri="{FF2B5EF4-FFF2-40B4-BE49-F238E27FC236}">
                  <a16:creationId xmlns:a16="http://schemas.microsoft.com/office/drawing/2014/main" id="{B4E5CAD3-360A-4778-B997-E599A921158C}"/>
                </a:ext>
              </a:extLst>
            </p:cNvPr>
            <p:cNvPicPr>
              <a:picLocks noChangeAspect="1"/>
            </p:cNvPicPr>
            <p:nvPr/>
          </p:nvPicPr>
          <p:blipFill>
            <a:blip r:embed="rId5">
              <a:extLst>
                <a:ext uri="{28A0092B-C50C-407E-A947-70E740481C1C}">
                  <a14:useLocalDpi xmlns:a14="http://schemas.microsoft.com/office/drawing/2010/main" val="0"/>
                </a:ext>
              </a:extLst>
            </a:blip>
            <a:srcRect l="31657" t="6990" r="47508" b="56721"/>
            <a:stretch>
              <a:fillRect/>
            </a:stretch>
          </p:blipFill>
          <p:spPr bwMode="auto">
            <a:xfrm>
              <a:off x="2681841" y="1946762"/>
              <a:ext cx="2285999" cy="281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a:extLst>
                <a:ext uri="{FF2B5EF4-FFF2-40B4-BE49-F238E27FC236}">
                  <a16:creationId xmlns:a16="http://schemas.microsoft.com/office/drawing/2014/main" id="{246A6E61-275C-490D-A3E2-BB2C697F8F4D}"/>
                </a:ext>
              </a:extLst>
            </p:cNvPr>
            <p:cNvPicPr>
              <a:picLocks noChangeAspect="1"/>
            </p:cNvPicPr>
            <p:nvPr/>
          </p:nvPicPr>
          <p:blipFill>
            <a:blip r:embed="rId5">
              <a:extLst>
                <a:ext uri="{28A0092B-C50C-407E-A947-70E740481C1C}">
                  <a14:useLocalDpi xmlns:a14="http://schemas.microsoft.com/office/drawing/2010/main" val="0"/>
                </a:ext>
              </a:extLst>
            </a:blip>
            <a:srcRect l="60587" t="6990" r="19012" b="56721"/>
            <a:stretch>
              <a:fillRect/>
            </a:stretch>
          </p:blipFill>
          <p:spPr bwMode="auto">
            <a:xfrm>
              <a:off x="4260380" y="1929840"/>
              <a:ext cx="2238703" cy="281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5">
              <a:extLst>
                <a:ext uri="{FF2B5EF4-FFF2-40B4-BE49-F238E27FC236}">
                  <a16:creationId xmlns:a16="http://schemas.microsoft.com/office/drawing/2014/main" id="{1F834D59-0CB1-4AB6-8DB9-5C5A5BC1EFAF}"/>
                </a:ext>
              </a:extLst>
            </p:cNvPr>
            <p:cNvSpPr txBox="1">
              <a:spLocks noChangeArrowheads="1"/>
            </p:cNvSpPr>
            <p:nvPr/>
          </p:nvSpPr>
          <p:spPr bwMode="auto">
            <a:xfrm>
              <a:off x="1735824" y="1577432"/>
              <a:ext cx="380545" cy="26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900" b="1">
                  <a:latin typeface="Arial Narrow" panose="020B0606020202030204" pitchFamily="34" charset="0"/>
                </a:rPr>
                <a:t>1891</a:t>
              </a:r>
            </a:p>
          </p:txBody>
        </p:sp>
        <p:sp>
          <p:nvSpPr>
            <p:cNvPr id="38" name="TextBox 20">
              <a:extLst>
                <a:ext uri="{FF2B5EF4-FFF2-40B4-BE49-F238E27FC236}">
                  <a16:creationId xmlns:a16="http://schemas.microsoft.com/office/drawing/2014/main" id="{2AC83254-DA92-44F8-AD55-D5B55178CEA7}"/>
                </a:ext>
              </a:extLst>
            </p:cNvPr>
            <p:cNvSpPr txBox="1">
              <a:spLocks noChangeArrowheads="1"/>
            </p:cNvSpPr>
            <p:nvPr/>
          </p:nvSpPr>
          <p:spPr bwMode="auto">
            <a:xfrm>
              <a:off x="3423398" y="1553908"/>
              <a:ext cx="380545" cy="26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900" b="1">
                  <a:latin typeface="Arial Narrow" panose="020B0606020202030204" pitchFamily="34" charset="0"/>
                </a:rPr>
                <a:t>1920</a:t>
              </a:r>
            </a:p>
          </p:txBody>
        </p:sp>
        <p:sp>
          <p:nvSpPr>
            <p:cNvPr id="39" name="Rectangle 6">
              <a:extLst>
                <a:ext uri="{FF2B5EF4-FFF2-40B4-BE49-F238E27FC236}">
                  <a16:creationId xmlns:a16="http://schemas.microsoft.com/office/drawing/2014/main" id="{D2224098-4A53-46D5-9969-592363A1F015}"/>
                </a:ext>
              </a:extLst>
            </p:cNvPr>
            <p:cNvSpPr>
              <a:spLocks noChangeArrowheads="1"/>
            </p:cNvSpPr>
            <p:nvPr/>
          </p:nvSpPr>
          <p:spPr bwMode="auto">
            <a:xfrm>
              <a:off x="4983704" y="1577432"/>
              <a:ext cx="380545" cy="26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900" b="1">
                  <a:latin typeface="Arial Narrow" panose="020B0606020202030204" pitchFamily="34" charset="0"/>
                </a:rPr>
                <a:t>1921</a:t>
              </a:r>
            </a:p>
          </p:txBody>
        </p:sp>
      </p:grpSp>
      <p:sp>
        <p:nvSpPr>
          <p:cNvPr id="41" name="TextBox 40">
            <a:extLst>
              <a:ext uri="{FF2B5EF4-FFF2-40B4-BE49-F238E27FC236}">
                <a16:creationId xmlns:a16="http://schemas.microsoft.com/office/drawing/2014/main" id="{C3ABFECB-E435-4B68-8381-72C298C23A9E}"/>
              </a:ext>
            </a:extLst>
          </p:cNvPr>
          <p:cNvSpPr txBox="1"/>
          <p:nvPr/>
        </p:nvSpPr>
        <p:spPr>
          <a:xfrm>
            <a:off x="7025951" y="6519446"/>
            <a:ext cx="519968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1600" i="1" dirty="0">
                <a:latin typeface="Arial Narrow" panose="020B0606020202030204" pitchFamily="34" charset="0"/>
              </a:rPr>
              <a:t>Источник: </a:t>
            </a:r>
            <a:r>
              <a:rPr lang="da-DK" altLang="ru-RU" sz="1600" i="1" dirty="0">
                <a:latin typeface="Arial Narrow" panose="020B0606020202030204" pitchFamily="34" charset="0"/>
              </a:rPr>
              <a:t>Cook, Solomina, Matskovsky et al., 2020</a:t>
            </a:r>
            <a:r>
              <a:rPr lang="ru-RU" altLang="ru-RU" sz="1600" i="1" dirty="0">
                <a:latin typeface="Arial Narrow" panose="020B0606020202030204" pitchFamily="34" charset="0"/>
              </a:rPr>
              <a:t>, Е.А.</a:t>
            </a:r>
            <a:r>
              <a:rPr lang="en-US" altLang="ru-RU" sz="1600" i="1" dirty="0">
                <a:latin typeface="Arial Narrow" panose="020B0606020202030204" pitchFamily="34" charset="0"/>
              </a:rPr>
              <a:t> </a:t>
            </a:r>
            <a:r>
              <a:rPr lang="ru-RU" altLang="ru-RU" sz="1600" i="1" dirty="0">
                <a:latin typeface="Arial Narrow" panose="020B0606020202030204" pitchFamily="34" charset="0"/>
              </a:rPr>
              <a:t>Долгова</a:t>
            </a:r>
          </a:p>
        </p:txBody>
      </p:sp>
      <p:sp>
        <p:nvSpPr>
          <p:cNvPr id="42" name="Rectangle 14">
            <a:extLst>
              <a:ext uri="{FF2B5EF4-FFF2-40B4-BE49-F238E27FC236}">
                <a16:creationId xmlns:a16="http://schemas.microsoft.com/office/drawing/2014/main" id="{235AB343-8A68-470C-A716-ECCD069955CD}"/>
              </a:ext>
            </a:extLst>
          </p:cNvPr>
          <p:cNvSpPr/>
          <p:nvPr/>
        </p:nvSpPr>
        <p:spPr>
          <a:xfrm>
            <a:off x="6615634" y="3064752"/>
            <a:ext cx="4884743" cy="369332"/>
          </a:xfrm>
          <a:prstGeom prst="rect">
            <a:avLst/>
          </a:prstGeom>
        </p:spPr>
        <p:txBody>
          <a:bodyPr wrap="square">
            <a:spAutoFit/>
          </a:bodyPr>
          <a:lstStyle/>
          <a:p>
            <a:pPr algn="ctr"/>
            <a:r>
              <a:rPr lang="ru-RU" b="1" dirty="0">
                <a:latin typeface="Arial Narrow" panose="020B0606020202030204" pitchFamily="34" charset="0"/>
              </a:rPr>
              <a:t>Глубокие исторические реконструкции</a:t>
            </a:r>
          </a:p>
        </p:txBody>
      </p:sp>
    </p:spTree>
    <p:extLst>
      <p:ext uri="{BB962C8B-B14F-4D97-AF65-F5344CB8AC3E}">
        <p14:creationId xmlns:p14="http://schemas.microsoft.com/office/powerpoint/2010/main" val="213751096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Пять причин поступать на нашу программу</a:t>
            </a:r>
            <a:endParaRPr sz="2400" b="1" cap="all" dirty="0">
              <a:solidFill>
                <a:srgbClr val="253957"/>
              </a:solidFill>
              <a:sym typeface="Arial Narrow"/>
            </a:endParaRPr>
          </a:p>
        </p:txBody>
      </p:sp>
    </p:spTree>
    <p:extLst>
      <p:ext uri="{BB962C8B-B14F-4D97-AF65-F5344CB8AC3E}">
        <p14:creationId xmlns:p14="http://schemas.microsoft.com/office/powerpoint/2010/main" val="8183693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59" name="Очень крутой заголовок…"/>
          <p:cNvSpPr txBox="1"/>
          <p:nvPr/>
        </p:nvSpPr>
        <p:spPr>
          <a:xfrm>
            <a:off x="596614" y="1196752"/>
            <a:ext cx="11595386" cy="546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endParaRPr sz="2400" b="1" cap="all" dirty="0">
              <a:solidFill>
                <a:srgbClr val="253957"/>
              </a:solidFill>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22" name="Название подразделения, лаборатории, факультета и т.д.">
            <a:extLst>
              <a:ext uri="{FF2B5EF4-FFF2-40B4-BE49-F238E27FC236}">
                <a16:creationId xmlns:a16="http://schemas.microsoft.com/office/drawing/2014/main" id="{FC8D9707-669B-4792-A887-F71881CD4907}"/>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23" name="Очень крутой заголовок…">
            <a:extLst>
              <a:ext uri="{FF2B5EF4-FFF2-40B4-BE49-F238E27FC236}">
                <a16:creationId xmlns:a16="http://schemas.microsoft.com/office/drawing/2014/main" id="{1431A3B2-5CE8-4D8C-8A66-21A4E1A9330E}"/>
              </a:ext>
            </a:extLst>
          </p:cNvPr>
          <p:cNvSpPr txBox="1"/>
          <p:nvPr/>
        </p:nvSpPr>
        <p:spPr>
          <a:xfrm>
            <a:off x="1329765" y="360877"/>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Причина №1: гибкая структура программы</a:t>
            </a:r>
          </a:p>
        </p:txBody>
      </p:sp>
      <p:sp>
        <p:nvSpPr>
          <p:cNvPr id="24" name="Прямоугольник 23">
            <a:extLst>
              <a:ext uri="{FF2B5EF4-FFF2-40B4-BE49-F238E27FC236}">
                <a16:creationId xmlns:a16="http://schemas.microsoft.com/office/drawing/2014/main" id="{F81D0170-D629-4B3E-BFB7-C5A2FB07BF39}"/>
              </a:ext>
            </a:extLst>
          </p:cNvPr>
          <p:cNvSpPr/>
          <p:nvPr/>
        </p:nvSpPr>
        <p:spPr>
          <a:xfrm>
            <a:off x="6957483" y="3861429"/>
            <a:ext cx="1294329" cy="338554"/>
          </a:xfrm>
          <a:prstGeom prst="rect">
            <a:avLst/>
          </a:prstGeom>
        </p:spPr>
        <p:txBody>
          <a:bodyPr wrap="none">
            <a:spAutoFit/>
          </a:bodyPr>
          <a:lstStyle/>
          <a:p>
            <a:r>
              <a:rPr lang="ru-RU" sz="1600" dirty="0">
                <a:solidFill>
                  <a:schemeClr val="bg1"/>
                </a:solidFill>
              </a:rPr>
              <a:t>smartbabr.com</a:t>
            </a:r>
          </a:p>
        </p:txBody>
      </p:sp>
      <p:sp>
        <p:nvSpPr>
          <p:cNvPr id="29" name="TextBox 28">
            <a:extLst>
              <a:ext uri="{FF2B5EF4-FFF2-40B4-BE49-F238E27FC236}">
                <a16:creationId xmlns:a16="http://schemas.microsoft.com/office/drawing/2014/main" id="{F3B75627-A769-48FA-AE8C-F3AF1C8B4FE7}"/>
              </a:ext>
            </a:extLst>
          </p:cNvPr>
          <p:cNvSpPr txBox="1"/>
          <p:nvPr/>
        </p:nvSpPr>
        <p:spPr>
          <a:xfrm>
            <a:off x="627920" y="4210577"/>
            <a:ext cx="5653610" cy="1631216"/>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u="sng" dirty="0">
                <a:ea typeface="Times New Roman" panose="02020603050405020304" pitchFamily="18" charset="0"/>
              </a:rPr>
              <a:t>Традиционный подход:</a:t>
            </a:r>
          </a:p>
          <a:p>
            <a:pPr marL="342900" indent="-342900">
              <a:buFont typeface="Wingdings" panose="05000000000000000000" pitchFamily="2" charset="2"/>
              <a:buChar char="§"/>
            </a:pPr>
            <a:r>
              <a:rPr lang="ru-RU" sz="2000" b="1" dirty="0">
                <a:ea typeface="Times New Roman" panose="02020603050405020304" pitchFamily="18" charset="0"/>
              </a:rPr>
              <a:t>Выбор направления подготовки при поступлении</a:t>
            </a:r>
          </a:p>
          <a:p>
            <a:pPr marL="342900" indent="-342900">
              <a:buFont typeface="Wingdings" panose="05000000000000000000" pitchFamily="2" charset="2"/>
              <a:buChar char="§"/>
            </a:pPr>
            <a:r>
              <a:rPr lang="ru-RU" sz="2000" b="1" dirty="0">
                <a:ea typeface="Times New Roman" panose="02020603050405020304" pitchFamily="18" charset="0"/>
              </a:rPr>
              <a:t>Выбор узкой специализации после 1-го курса</a:t>
            </a:r>
          </a:p>
          <a:p>
            <a:pPr marL="342900" indent="-342900">
              <a:buFont typeface="Wingdings" panose="05000000000000000000" pitchFamily="2" charset="2"/>
              <a:buChar char="§"/>
            </a:pPr>
            <a:r>
              <a:rPr lang="ru-RU" sz="2000" b="1" dirty="0">
                <a:ea typeface="Times New Roman" panose="02020603050405020304" pitchFamily="18" charset="0"/>
              </a:rPr>
              <a:t>Малые возможности выбора предметов</a:t>
            </a:r>
            <a:endParaRPr lang="ru-RU" sz="2000" dirty="0">
              <a:effectLst/>
              <a:ea typeface="Times New Roman" panose="02020603050405020304" pitchFamily="18" charset="0"/>
            </a:endParaRPr>
          </a:p>
        </p:txBody>
      </p:sp>
      <p:sp>
        <p:nvSpPr>
          <p:cNvPr id="30" name="TextBox 29">
            <a:extLst>
              <a:ext uri="{FF2B5EF4-FFF2-40B4-BE49-F238E27FC236}">
                <a16:creationId xmlns:a16="http://schemas.microsoft.com/office/drawing/2014/main" id="{408F067F-9EF4-4841-9EFD-A732358B041E}"/>
              </a:ext>
            </a:extLst>
          </p:cNvPr>
          <p:cNvSpPr txBox="1"/>
          <p:nvPr/>
        </p:nvSpPr>
        <p:spPr>
          <a:xfrm>
            <a:off x="6430617" y="4255444"/>
            <a:ext cx="4983291" cy="1631216"/>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u="sng" dirty="0">
                <a:effectLst/>
                <a:ea typeface="Calibri" panose="020F0502020204030204" pitchFamily="34" charset="0"/>
                <a:cs typeface="Times New Roman" panose="02020603050405020304" pitchFamily="18" charset="0"/>
              </a:rPr>
              <a:t>Программа по географии в НИУ ВШЭ</a:t>
            </a:r>
            <a:r>
              <a:rPr lang="ru-RU" sz="2000" dirty="0">
                <a:effectLst/>
                <a:ea typeface="Calibri" panose="020F0502020204030204" pitchFamily="34" charset="0"/>
                <a:cs typeface="Times New Roman" panose="02020603050405020304" pitchFamily="18" charset="0"/>
              </a:rPr>
              <a:t>:</a:t>
            </a:r>
            <a:r>
              <a:rPr lang="ru-RU" sz="2000" dirty="0">
                <a:ea typeface="Calibri" panose="020F0502020204030204" pitchFamily="34" charset="0"/>
                <a:cs typeface="Times New Roman" panose="02020603050405020304" pitchFamily="18" charset="0"/>
              </a:rPr>
              <a:t> </a:t>
            </a:r>
          </a:p>
          <a:p>
            <a:pPr marL="342900" indent="-342900">
              <a:buFont typeface="Wingdings" panose="05000000000000000000" pitchFamily="2" charset="2"/>
              <a:buChar char="§"/>
            </a:pPr>
            <a:r>
              <a:rPr lang="ru-RU" sz="2000" b="1" dirty="0">
                <a:ea typeface="Times New Roman" panose="02020603050405020304" pitchFamily="18" charset="0"/>
                <a:cs typeface="Times New Roman" panose="02020603050405020304" pitchFamily="18" charset="0"/>
              </a:rPr>
              <a:t>Единая образовательная программа</a:t>
            </a:r>
          </a:p>
          <a:p>
            <a:pPr marL="342900" indent="-342900">
              <a:buFont typeface="Wingdings" panose="05000000000000000000" pitchFamily="2" charset="2"/>
              <a:buChar char="§"/>
            </a:pPr>
            <a:r>
              <a:rPr lang="ru-RU" sz="2000" b="1" dirty="0">
                <a:ea typeface="Times New Roman" panose="02020603050405020304" pitchFamily="18" charset="0"/>
                <a:cs typeface="Times New Roman" panose="02020603050405020304" pitchFamily="18" charset="0"/>
              </a:rPr>
              <a:t>Сознательный выбор одного из трех широких направлений после 2 курса</a:t>
            </a:r>
          </a:p>
          <a:p>
            <a:pPr marL="342900" indent="-342900">
              <a:buFont typeface="Wingdings" panose="05000000000000000000" pitchFamily="2" charset="2"/>
              <a:buChar char="§"/>
            </a:pPr>
            <a:r>
              <a:rPr lang="ru-RU" sz="2000" b="1" dirty="0">
                <a:ea typeface="Times New Roman" panose="02020603050405020304" pitchFamily="18" charset="0"/>
                <a:cs typeface="Times New Roman" panose="02020603050405020304" pitchFamily="18" charset="0"/>
              </a:rPr>
              <a:t>50% предметов по выбору на 3-4 курсах</a:t>
            </a:r>
            <a:endParaRPr lang="en-US" sz="2000" b="1" dirty="0">
              <a:effectLst/>
              <a:ea typeface="Times New Roman" panose="02020603050405020304" pitchFamily="18" charset="0"/>
            </a:endParaRPr>
          </a:p>
        </p:txBody>
      </p:sp>
      <p:sp>
        <p:nvSpPr>
          <p:cNvPr id="21" name="Прямоугольник 20">
            <a:extLst>
              <a:ext uri="{FF2B5EF4-FFF2-40B4-BE49-F238E27FC236}">
                <a16:creationId xmlns:a16="http://schemas.microsoft.com/office/drawing/2014/main" id="{FAAB7E14-B789-4DFE-A90F-D41AEA758EAF}"/>
              </a:ext>
            </a:extLst>
          </p:cNvPr>
          <p:cNvSpPr/>
          <p:nvPr/>
        </p:nvSpPr>
        <p:spPr>
          <a:xfrm>
            <a:off x="627920" y="1633060"/>
            <a:ext cx="10725799" cy="400110"/>
          </a:xfrm>
          <a:prstGeom prst="rect">
            <a:avLst/>
          </a:prstGeom>
          <a:solidFill>
            <a:schemeClr val="accent5">
              <a:lumMod val="5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b="1" dirty="0">
                <a:solidFill>
                  <a:schemeClr val="bg1"/>
                </a:solidFill>
              </a:rPr>
              <a:t>1-2 курс: общий цикл + базовая часть (основы трех направлений)</a:t>
            </a:r>
            <a:endParaRPr lang="ru-RU" sz="2000" dirty="0">
              <a:solidFill>
                <a:schemeClr val="bg1"/>
              </a:solidFill>
            </a:endParaRPr>
          </a:p>
        </p:txBody>
      </p:sp>
      <p:sp>
        <p:nvSpPr>
          <p:cNvPr id="25" name="Прямоугольник 24">
            <a:extLst>
              <a:ext uri="{FF2B5EF4-FFF2-40B4-BE49-F238E27FC236}">
                <a16:creationId xmlns:a16="http://schemas.microsoft.com/office/drawing/2014/main" id="{8D673481-63FD-4C73-9407-5BEEE2E726B7}"/>
              </a:ext>
            </a:extLst>
          </p:cNvPr>
          <p:cNvSpPr/>
          <p:nvPr/>
        </p:nvSpPr>
        <p:spPr>
          <a:xfrm>
            <a:off x="613302" y="2074680"/>
            <a:ext cx="10725799" cy="400110"/>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b="1" dirty="0"/>
              <a:t>3-4 курс: углубленная специализация - три варианта</a:t>
            </a:r>
            <a:endParaRPr lang="ru-RU" sz="2000" dirty="0"/>
          </a:p>
        </p:txBody>
      </p:sp>
      <p:sp>
        <p:nvSpPr>
          <p:cNvPr id="26" name="Прямоугольник 25">
            <a:extLst>
              <a:ext uri="{FF2B5EF4-FFF2-40B4-BE49-F238E27FC236}">
                <a16:creationId xmlns:a16="http://schemas.microsoft.com/office/drawing/2014/main" id="{9856B901-3479-4899-9442-D87642AE4E12}"/>
              </a:ext>
            </a:extLst>
          </p:cNvPr>
          <p:cNvSpPr/>
          <p:nvPr/>
        </p:nvSpPr>
        <p:spPr>
          <a:xfrm>
            <a:off x="8189844" y="2540969"/>
            <a:ext cx="3163876" cy="1015663"/>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dirty="0">
                <a:solidFill>
                  <a:schemeClr val="tx1"/>
                </a:solidFill>
              </a:rPr>
              <a:t>Общественная география и пространственные решения</a:t>
            </a:r>
          </a:p>
        </p:txBody>
      </p:sp>
      <p:sp>
        <p:nvSpPr>
          <p:cNvPr id="27" name="Прямоугольник 26">
            <a:extLst>
              <a:ext uri="{FF2B5EF4-FFF2-40B4-BE49-F238E27FC236}">
                <a16:creationId xmlns:a16="http://schemas.microsoft.com/office/drawing/2014/main" id="{2D01FC7D-94AD-4A51-92D8-BD09F105C429}"/>
              </a:ext>
            </a:extLst>
          </p:cNvPr>
          <p:cNvSpPr/>
          <p:nvPr/>
        </p:nvSpPr>
        <p:spPr>
          <a:xfrm>
            <a:off x="627920" y="2524662"/>
            <a:ext cx="3268220" cy="1015663"/>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dirty="0">
                <a:solidFill>
                  <a:schemeClr val="tx1"/>
                </a:solidFill>
              </a:rPr>
              <a:t>Глобальные изменения природной среды и климата</a:t>
            </a:r>
          </a:p>
        </p:txBody>
      </p:sp>
      <p:sp>
        <p:nvSpPr>
          <p:cNvPr id="28" name="Прямоугольник 27">
            <a:extLst>
              <a:ext uri="{FF2B5EF4-FFF2-40B4-BE49-F238E27FC236}">
                <a16:creationId xmlns:a16="http://schemas.microsoft.com/office/drawing/2014/main" id="{1E44C215-8677-44EB-AD8B-1A94173FD5CD}"/>
              </a:ext>
            </a:extLst>
          </p:cNvPr>
          <p:cNvSpPr/>
          <p:nvPr/>
        </p:nvSpPr>
        <p:spPr>
          <a:xfrm>
            <a:off x="4179405" y="2540969"/>
            <a:ext cx="3727174" cy="1015663"/>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dirty="0">
                <a:solidFill>
                  <a:schemeClr val="tx1"/>
                </a:solidFill>
              </a:rPr>
              <a:t>Геоинформационные технологии и пространственное моделирование</a:t>
            </a:r>
          </a:p>
        </p:txBody>
      </p:sp>
    </p:spTree>
    <p:extLst>
      <p:ext uri="{BB962C8B-B14F-4D97-AF65-F5344CB8AC3E}">
        <p14:creationId xmlns:p14="http://schemas.microsoft.com/office/powerpoint/2010/main" val="262871668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Таблица 23">
            <a:extLst>
              <a:ext uri="{FF2B5EF4-FFF2-40B4-BE49-F238E27FC236}">
                <a16:creationId xmlns:a16="http://schemas.microsoft.com/office/drawing/2014/main" id="{16DF18D0-C364-464E-8068-66DE889C551A}"/>
              </a:ext>
            </a:extLst>
          </p:cNvPr>
          <p:cNvGraphicFramePr>
            <a:graphicFrameLocks noGrp="1"/>
          </p:cNvGraphicFramePr>
          <p:nvPr/>
        </p:nvGraphicFramePr>
        <p:xfrm>
          <a:off x="596614" y="1497775"/>
          <a:ext cx="10856467" cy="3688080"/>
        </p:xfrm>
        <a:graphic>
          <a:graphicData uri="http://schemas.openxmlformats.org/drawingml/2006/table">
            <a:tbl>
              <a:tblPr firstRow="1" bandRow="1">
                <a:tableStyleId>{5C22544A-7EE6-4342-B048-85BDC9FD1C3A}</a:tableStyleId>
              </a:tblPr>
              <a:tblGrid>
                <a:gridCol w="562662">
                  <a:extLst>
                    <a:ext uri="{9D8B030D-6E8A-4147-A177-3AD203B41FA5}">
                      <a16:colId xmlns:a16="http://schemas.microsoft.com/office/drawing/2014/main" val="20001"/>
                    </a:ext>
                  </a:extLst>
                </a:gridCol>
                <a:gridCol w="10293805">
                  <a:extLst>
                    <a:ext uri="{9D8B030D-6E8A-4147-A177-3AD203B41FA5}">
                      <a16:colId xmlns:a16="http://schemas.microsoft.com/office/drawing/2014/main" val="20002"/>
                    </a:ext>
                  </a:extLst>
                </a:gridCol>
              </a:tblGrid>
              <a:tr h="367266">
                <a:tc>
                  <a:txBody>
                    <a:bodyPr/>
                    <a:lstStyle/>
                    <a:p>
                      <a:r>
                        <a:rPr lang="ru-RU" dirty="0"/>
                        <a:t>№</a:t>
                      </a:r>
                    </a:p>
                  </a:txBody>
                  <a:tcPr/>
                </a:tc>
                <a:tc>
                  <a:txBody>
                    <a:bodyPr/>
                    <a:lstStyle/>
                    <a:p>
                      <a:pPr>
                        <a:defRPr sz="7000" b="1" cap="all">
                          <a:solidFill>
                            <a:srgbClr val="253957"/>
                          </a:solidFill>
                          <a:latin typeface="+mn-lt"/>
                          <a:ea typeface="+mn-ea"/>
                          <a:cs typeface="+mn-cs"/>
                          <a:sym typeface="Arial Narrow"/>
                        </a:defRPr>
                      </a:pPr>
                      <a:r>
                        <a:rPr lang="ru-RU" sz="2000" b="1" kern="0" cap="all" dirty="0">
                          <a:solidFill>
                            <a:schemeClr val="bg1"/>
                          </a:solidFill>
                          <a:sym typeface="Arial Narrow"/>
                        </a:rPr>
                        <a:t>Географическое образование нового поколения</a:t>
                      </a:r>
                      <a:endParaRPr lang="ru-RU" sz="2000" b="1" cap="all" dirty="0">
                        <a:solidFill>
                          <a:schemeClr val="bg1"/>
                        </a:solidFill>
                      </a:endParaRPr>
                    </a:p>
                  </a:txBody>
                  <a:tcPr/>
                </a:tc>
                <a:extLst>
                  <a:ext uri="{0D108BD9-81ED-4DB2-BD59-A6C34878D82A}">
                    <a16:rowId xmlns:a16="http://schemas.microsoft.com/office/drawing/2014/main" val="10000"/>
                  </a:ext>
                </a:extLst>
              </a:tr>
              <a:tr h="64977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#1</a:t>
                      </a: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b="1" kern="1200" dirty="0">
                          <a:solidFill>
                            <a:schemeClr val="tx1"/>
                          </a:solidFill>
                        </a:rPr>
                        <a:t>Акцент на актуальных методах исследований </a:t>
                      </a:r>
                      <a:r>
                        <a:rPr lang="ru-RU" sz="2000" kern="1200" dirty="0">
                          <a:solidFill>
                            <a:schemeClr val="tx1"/>
                          </a:solidFill>
                        </a:rPr>
                        <a:t>(в т.ч. собственно географические, математические, геофизические, геохимические, биологические методы)</a:t>
                      </a:r>
                      <a:endParaRPr lang="ru-RU" sz="2000" kern="1200" dirty="0">
                        <a:solidFill>
                          <a:schemeClr val="tx1"/>
                        </a:solidFill>
                        <a:latin typeface="+mn-lt"/>
                        <a:ea typeface="+mn-ea"/>
                        <a:cs typeface="+mn-cs"/>
                      </a:endParaRPr>
                    </a:p>
                  </a:txBody>
                  <a:tcPr/>
                </a:tc>
                <a:extLst>
                  <a:ext uri="{0D108BD9-81ED-4DB2-BD59-A6C34878D82A}">
                    <a16:rowId xmlns:a16="http://schemas.microsoft.com/office/drawing/2014/main" val="3483035656"/>
                  </a:ext>
                </a:extLst>
              </a:tr>
              <a:tr h="3672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#2</a:t>
                      </a: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Сильная подготовка в области </a:t>
                      </a:r>
                      <a:r>
                        <a:rPr lang="ru-RU" sz="2000" b="1" kern="1200" dirty="0">
                          <a:solidFill>
                            <a:schemeClr val="tx1"/>
                          </a:solidFill>
                        </a:rPr>
                        <a:t>ГИС-технологий для всех студентов</a:t>
                      </a:r>
                      <a:endParaRPr lang="ru-RU" sz="2000" kern="1200" dirty="0">
                        <a:solidFill>
                          <a:schemeClr val="tx1"/>
                        </a:solidFill>
                        <a:latin typeface="+mn-lt"/>
                        <a:ea typeface="+mn-ea"/>
                        <a:cs typeface="+mn-cs"/>
                      </a:endParaRPr>
                    </a:p>
                  </a:txBody>
                  <a:tcPr/>
                </a:tc>
                <a:extLst>
                  <a:ext uri="{0D108BD9-81ED-4DB2-BD59-A6C34878D82A}">
                    <a16:rowId xmlns:a16="http://schemas.microsoft.com/office/drawing/2014/main" val="3890240612"/>
                  </a:ext>
                </a:extLst>
              </a:tr>
              <a:tr h="3672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#3</a:t>
                      </a: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Сильная </a:t>
                      </a:r>
                      <a:r>
                        <a:rPr lang="ru-RU" sz="2000" b="1" kern="1200" dirty="0">
                          <a:solidFill>
                            <a:schemeClr val="tx1"/>
                          </a:solidFill>
                        </a:rPr>
                        <a:t>математическая и статистическая подготовка</a:t>
                      </a:r>
                      <a:r>
                        <a:rPr lang="ru-RU" sz="2000" kern="1200" dirty="0">
                          <a:solidFill>
                            <a:schemeClr val="tx1"/>
                          </a:solidFill>
                        </a:rPr>
                        <a:t>, современные количественные методы</a:t>
                      </a:r>
                      <a:endParaRPr lang="ru-RU" sz="2000" kern="1200" dirty="0">
                        <a:solidFill>
                          <a:schemeClr val="tx1"/>
                        </a:solidFill>
                        <a:latin typeface="+mn-lt"/>
                        <a:ea typeface="+mn-ea"/>
                        <a:cs typeface="+mn-cs"/>
                      </a:endParaRPr>
                    </a:p>
                  </a:txBody>
                  <a:tcPr/>
                </a:tc>
                <a:extLst>
                  <a:ext uri="{0D108BD9-81ED-4DB2-BD59-A6C34878D82A}">
                    <a16:rowId xmlns:a16="http://schemas.microsoft.com/office/drawing/2014/main" val="1721883492"/>
                  </a:ext>
                </a:extLst>
              </a:tr>
              <a:tr h="3856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#4</a:t>
                      </a: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b="0" kern="1200" dirty="0">
                          <a:solidFill>
                            <a:schemeClr val="tx1"/>
                          </a:solidFill>
                        </a:rPr>
                        <a:t>С</a:t>
                      </a:r>
                      <a:r>
                        <a:rPr lang="ru-RU" sz="2000" kern="1200" dirty="0">
                          <a:solidFill>
                            <a:schemeClr val="tx1"/>
                          </a:solidFill>
                        </a:rPr>
                        <a:t>межные области на базе других факультетов Вышки (экономика, социология, право)</a:t>
                      </a:r>
                      <a:endParaRPr lang="ru-RU" sz="2000" kern="1200" dirty="0">
                        <a:solidFill>
                          <a:schemeClr val="tx1"/>
                        </a:solidFill>
                        <a:latin typeface="+mn-lt"/>
                        <a:ea typeface="+mn-ea"/>
                        <a:cs typeface="+mn-cs"/>
                      </a:endParaRPr>
                    </a:p>
                  </a:txBody>
                  <a:tcPr/>
                </a:tc>
                <a:extLst>
                  <a:ext uri="{0D108BD9-81ED-4DB2-BD59-A6C34878D82A}">
                    <a16:rowId xmlns:a16="http://schemas.microsoft.com/office/drawing/2014/main" val="3014397159"/>
                  </a:ext>
                </a:extLst>
              </a:tr>
              <a:tr h="3504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#5</a:t>
                      </a: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dirty="0">
                          <a:solidFill>
                            <a:schemeClr val="tx1"/>
                          </a:solidFill>
                        </a:rPr>
                        <a:t>Фундаментальная </a:t>
                      </a:r>
                      <a:r>
                        <a:rPr lang="ru-RU" sz="2000" b="1" kern="1200" dirty="0">
                          <a:solidFill>
                            <a:schemeClr val="tx1"/>
                          </a:solidFill>
                        </a:rPr>
                        <a:t>теоретическая подготовка</a:t>
                      </a:r>
                      <a:endParaRPr lang="ru-RU" sz="2000" b="1" kern="1200" dirty="0">
                        <a:solidFill>
                          <a:schemeClr val="tx1"/>
                        </a:solidFill>
                        <a:latin typeface="+mn-lt"/>
                        <a:ea typeface="+mn-ea"/>
                        <a:cs typeface="+mn-cs"/>
                      </a:endParaRPr>
                    </a:p>
                  </a:txBody>
                  <a:tcPr/>
                </a:tc>
                <a:extLst>
                  <a:ext uri="{0D108BD9-81ED-4DB2-BD59-A6C34878D82A}">
                    <a16:rowId xmlns:a16="http://schemas.microsoft.com/office/drawing/2014/main" val="929370817"/>
                  </a:ext>
                </a:extLst>
              </a:tr>
              <a:tr h="659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kern="1200">
                          <a:solidFill>
                            <a:schemeClr val="tx1"/>
                          </a:solidFill>
                        </a:rPr>
                        <a:t>#6</a:t>
                      </a:r>
                      <a:endParaRPr lang="ru-RU" sz="20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2000" kern="1200" dirty="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000" dirty="0">
                          <a:solidFill>
                            <a:schemeClr val="tx1">
                              <a:lumMod val="95000"/>
                              <a:lumOff val="5000"/>
                            </a:schemeClr>
                          </a:solidFill>
                          <a:sym typeface="Arial Narrow"/>
                        </a:rPr>
                        <a:t>Прикладные методы экологических исследований, инженерных изысканий, пространственного планирования, геомаркетинга</a:t>
                      </a:r>
                      <a:endParaRPr lang="ru-RU" sz="2000" b="1" kern="1200" dirty="0">
                        <a:solidFill>
                          <a:schemeClr val="tx1"/>
                        </a:solidFill>
                        <a:latin typeface="+mn-lt"/>
                        <a:ea typeface="+mn-ea"/>
                        <a:cs typeface="+mn-cs"/>
                      </a:endParaRPr>
                    </a:p>
                  </a:txBody>
                  <a:tcPr/>
                </a:tc>
                <a:extLst>
                  <a:ext uri="{0D108BD9-81ED-4DB2-BD59-A6C34878D82A}">
                    <a16:rowId xmlns:a16="http://schemas.microsoft.com/office/drawing/2014/main" val="4132602949"/>
                  </a:ext>
                </a:extLst>
              </a:tr>
            </a:tbl>
          </a:graphicData>
        </a:graphic>
      </p:graphicFrame>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sp>
        <p:nvSpPr>
          <p:cNvPr id="59" name="Очень крутой заголовок…"/>
          <p:cNvSpPr txBox="1"/>
          <p:nvPr/>
        </p:nvSpPr>
        <p:spPr>
          <a:xfrm>
            <a:off x="596614" y="1196752"/>
            <a:ext cx="11595386" cy="546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endParaRPr sz="2400" b="1" cap="all" dirty="0">
              <a:solidFill>
                <a:srgbClr val="253957"/>
              </a:solidFill>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8" name="Rectangle 1">
            <a:extLst>
              <a:ext uri="{FF2B5EF4-FFF2-40B4-BE49-F238E27FC236}">
                <a16:creationId xmlns:a16="http://schemas.microsoft.com/office/drawing/2014/main" id="{72D282AF-3046-4D19-9DA3-4F1412C516B1}"/>
              </a:ext>
            </a:extLst>
          </p:cNvPr>
          <p:cNvSpPr/>
          <p:nvPr/>
        </p:nvSpPr>
        <p:spPr>
          <a:xfrm>
            <a:off x="596614" y="1103895"/>
            <a:ext cx="4602216" cy="400110"/>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sym typeface="Arial Narrow"/>
              </a:rPr>
              <a:t>мы дадим вам удочку, а не рыбу</a:t>
            </a:r>
          </a:p>
        </p:txBody>
      </p:sp>
      <p:sp>
        <p:nvSpPr>
          <p:cNvPr id="22" name="Название подразделения, лаборатории, факультета и т.д.">
            <a:extLst>
              <a:ext uri="{FF2B5EF4-FFF2-40B4-BE49-F238E27FC236}">
                <a16:creationId xmlns:a16="http://schemas.microsoft.com/office/drawing/2014/main" id="{FC8D9707-669B-4792-A887-F71881CD4907}"/>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23" name="Очень крутой заголовок…">
            <a:extLst>
              <a:ext uri="{FF2B5EF4-FFF2-40B4-BE49-F238E27FC236}">
                <a16:creationId xmlns:a16="http://schemas.microsoft.com/office/drawing/2014/main" id="{1431A3B2-5CE8-4D8C-8A66-21A4E1A9330E}"/>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Причина №2: актуальное содержание</a:t>
            </a:r>
          </a:p>
        </p:txBody>
      </p:sp>
      <p:sp>
        <p:nvSpPr>
          <p:cNvPr id="10" name="TextBox 9">
            <a:extLst>
              <a:ext uri="{FF2B5EF4-FFF2-40B4-BE49-F238E27FC236}">
                <a16:creationId xmlns:a16="http://schemas.microsoft.com/office/drawing/2014/main" id="{9B365757-497D-4F3A-B291-34F15CFA5160}"/>
              </a:ext>
            </a:extLst>
          </p:cNvPr>
          <p:cNvSpPr txBox="1"/>
          <p:nvPr/>
        </p:nvSpPr>
        <p:spPr>
          <a:xfrm>
            <a:off x="546281" y="5483086"/>
            <a:ext cx="5073898" cy="1323439"/>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u="sng" dirty="0">
                <a:ea typeface="Times New Roman" panose="02020603050405020304" pitchFamily="18" charset="0"/>
              </a:rPr>
              <a:t>Традиционный подход:</a:t>
            </a:r>
          </a:p>
          <a:p>
            <a:pPr algn="ctr"/>
            <a:r>
              <a:rPr lang="ru-RU" sz="2000" b="1" dirty="0">
                <a:ea typeface="Times New Roman" panose="02020603050405020304" pitchFamily="18" charset="0"/>
              </a:rPr>
              <a:t>Отделение картографии и геоинформатики от других направлений на уровне образовательных программ</a:t>
            </a:r>
            <a:endParaRPr lang="ru-RU" sz="2000" dirty="0">
              <a:effectLst/>
              <a:ea typeface="Times New Roman" panose="02020603050405020304" pitchFamily="18" charset="0"/>
            </a:endParaRPr>
          </a:p>
        </p:txBody>
      </p:sp>
      <p:sp>
        <p:nvSpPr>
          <p:cNvPr id="11" name="TextBox 10">
            <a:extLst>
              <a:ext uri="{FF2B5EF4-FFF2-40B4-BE49-F238E27FC236}">
                <a16:creationId xmlns:a16="http://schemas.microsoft.com/office/drawing/2014/main" id="{60125A86-91DB-49D5-8882-393EF00FEBBF}"/>
              </a:ext>
            </a:extLst>
          </p:cNvPr>
          <p:cNvSpPr txBox="1"/>
          <p:nvPr/>
        </p:nvSpPr>
        <p:spPr>
          <a:xfrm>
            <a:off x="5771025" y="5483086"/>
            <a:ext cx="5632875" cy="1323439"/>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u="sng" dirty="0">
                <a:effectLst/>
                <a:ea typeface="Calibri" panose="020F0502020204030204" pitchFamily="34" charset="0"/>
                <a:cs typeface="Times New Roman" panose="02020603050405020304" pitchFamily="18" charset="0"/>
              </a:rPr>
              <a:t>Программа по географии в НИУ ВШЭ</a:t>
            </a:r>
            <a:r>
              <a:rPr lang="ru-RU" sz="2000" dirty="0">
                <a:effectLst/>
                <a:ea typeface="Calibri" panose="020F0502020204030204" pitchFamily="34" charset="0"/>
                <a:cs typeface="Times New Roman" panose="02020603050405020304" pitchFamily="18" charset="0"/>
              </a:rPr>
              <a:t>:</a:t>
            </a:r>
            <a:r>
              <a:rPr lang="ru-RU" sz="2000" dirty="0">
                <a:ea typeface="Calibri" panose="020F0502020204030204" pitchFamily="34" charset="0"/>
                <a:cs typeface="Times New Roman" panose="02020603050405020304" pitchFamily="18" charset="0"/>
              </a:rPr>
              <a:t> </a:t>
            </a:r>
            <a:r>
              <a:rPr lang="ru-RU" sz="2000" b="1" dirty="0">
                <a:ea typeface="Times New Roman" panose="02020603050405020304" pitchFamily="18" charset="0"/>
                <a:cs typeface="Times New Roman" panose="02020603050405020304" pitchFamily="18" charset="0"/>
              </a:rPr>
              <a:t>Глубокая интеграция геоинформационных технологий в образование по всем трем направлениям в рамках единой программы</a:t>
            </a:r>
            <a:endParaRPr lang="en-US" sz="2000" b="1" dirty="0">
              <a:effectLst/>
              <a:ea typeface="Times New Roman" panose="02020603050405020304" pitchFamily="18" charset="0"/>
            </a:endParaRPr>
          </a:p>
        </p:txBody>
      </p:sp>
    </p:spTree>
    <p:extLst>
      <p:ext uri="{BB962C8B-B14F-4D97-AF65-F5344CB8AC3E}">
        <p14:creationId xmlns:p14="http://schemas.microsoft.com/office/powerpoint/2010/main" val="141361808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pic>
        <p:nvPicPr>
          <p:cNvPr id="5"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7" name="Заголовок 1">
            <a:extLst>
              <a:ext uri="{FF2B5EF4-FFF2-40B4-BE49-F238E27FC236}">
                <a16:creationId xmlns:a16="http://schemas.microsoft.com/office/drawing/2014/main" id="{AD5CB2DE-33C4-4BB8-A4BA-E634876C495A}"/>
              </a:ext>
            </a:extLst>
          </p:cNvPr>
          <p:cNvSpPr txBox="1">
            <a:spLocks/>
          </p:cNvSpPr>
          <p:nvPr/>
        </p:nvSpPr>
        <p:spPr>
          <a:xfrm>
            <a:off x="1265382" y="11894"/>
            <a:ext cx="8047953" cy="5130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ru-RU" sz="2200" b="1" dirty="0">
              <a:solidFill>
                <a:srgbClr val="2E83C3">
                  <a:lumMod val="75000"/>
                </a:srgbClr>
              </a:solidFill>
              <a:latin typeface="Trebuchet MS"/>
            </a:endParaRPr>
          </a:p>
        </p:txBody>
      </p:sp>
      <p:sp>
        <p:nvSpPr>
          <p:cNvPr id="7" name="Прямоугольник 6">
            <a:extLst>
              <a:ext uri="{FF2B5EF4-FFF2-40B4-BE49-F238E27FC236}">
                <a16:creationId xmlns:a16="http://schemas.microsoft.com/office/drawing/2014/main" id="{75E1ADFC-38FD-45D5-8E91-F4AB33B65EF9}"/>
              </a:ext>
            </a:extLst>
          </p:cNvPr>
          <p:cNvSpPr/>
          <p:nvPr/>
        </p:nvSpPr>
        <p:spPr>
          <a:xfrm>
            <a:off x="537754" y="1911417"/>
            <a:ext cx="4575585" cy="3170099"/>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0"/>
              </a:spcAft>
              <a:tabLst>
                <a:tab pos="90170" algn="l"/>
                <a:tab pos="810260" algn="l"/>
                <a:tab pos="990600" algn="l"/>
              </a:tabLst>
            </a:pPr>
            <a:r>
              <a:rPr lang="ru-RU" sz="2000" b="1" u="sng" dirty="0">
                <a:ea typeface="Times New Roman" panose="02020603050405020304" pitchFamily="18" charset="0"/>
              </a:rPr>
              <a:t>Курская биосферная станция (практика первого курса)</a:t>
            </a:r>
          </a:p>
          <a:p>
            <a:pPr>
              <a:spcAft>
                <a:spcPts val="0"/>
              </a:spcAft>
              <a:tabLst>
                <a:tab pos="90170" algn="l"/>
                <a:tab pos="810260" algn="l"/>
                <a:tab pos="990600" algn="l"/>
              </a:tabLst>
            </a:pPr>
            <a:r>
              <a:rPr lang="ru-RU" sz="2000" b="1" u="sng" dirty="0">
                <a:ea typeface="Times New Roman" panose="02020603050405020304" pitchFamily="18" charset="0"/>
              </a:rPr>
              <a:t>Практикумы на территории Института</a:t>
            </a:r>
          </a:p>
          <a:p>
            <a:pPr>
              <a:spcAft>
                <a:spcPts val="0"/>
              </a:spcAft>
              <a:tabLst>
                <a:tab pos="90170" algn="l"/>
                <a:tab pos="810260" algn="l"/>
                <a:tab pos="990600" algn="l"/>
              </a:tabLst>
            </a:pPr>
            <a:endParaRPr lang="ru-RU" sz="2000" b="1" u="sng" dirty="0">
              <a:ea typeface="Times New Roman" panose="02020603050405020304" pitchFamily="18" charset="0"/>
            </a:endParaRPr>
          </a:p>
          <a:p>
            <a:pPr>
              <a:spcAft>
                <a:spcPts val="0"/>
              </a:spcAft>
              <a:tabLst>
                <a:tab pos="90170" algn="l"/>
                <a:tab pos="810260" algn="l"/>
                <a:tab pos="990600" algn="l"/>
              </a:tabLst>
            </a:pPr>
            <a:r>
              <a:rPr lang="ru-RU" sz="2000" b="1" u="sng" dirty="0">
                <a:ea typeface="Times New Roman" panose="02020603050405020304" pitchFamily="18" charset="0"/>
              </a:rPr>
              <a:t>Экспериментальная и приборная база</a:t>
            </a:r>
          </a:p>
          <a:p>
            <a:pPr>
              <a:spcAft>
                <a:spcPts val="0"/>
              </a:spcAft>
              <a:tabLst>
                <a:tab pos="90170" algn="l"/>
                <a:tab pos="810260" algn="l"/>
                <a:tab pos="990600" algn="l"/>
              </a:tabLst>
            </a:pPr>
            <a:r>
              <a:rPr lang="ru-RU" sz="2000" b="1" u="sng" dirty="0">
                <a:ea typeface="Times New Roman" panose="02020603050405020304" pitchFamily="18" charset="0"/>
              </a:rPr>
              <a:t>Научное руководство</a:t>
            </a:r>
            <a:endParaRPr lang="en-US" sz="2000" b="1" u="sng" dirty="0">
              <a:ea typeface="Times New Roman" panose="02020603050405020304" pitchFamily="18" charset="0"/>
            </a:endParaRPr>
          </a:p>
          <a:p>
            <a:pPr>
              <a:spcAft>
                <a:spcPts val="0"/>
              </a:spcAft>
              <a:tabLst>
                <a:tab pos="90170" algn="l"/>
                <a:tab pos="810260" algn="l"/>
                <a:tab pos="990600" algn="l"/>
              </a:tabLst>
            </a:pPr>
            <a:endParaRPr lang="ru-RU" sz="2000" b="1" u="sng" dirty="0">
              <a:ea typeface="Times New Roman" panose="02020603050405020304" pitchFamily="18" charset="0"/>
            </a:endParaRPr>
          </a:p>
          <a:p>
            <a:pPr>
              <a:spcAft>
                <a:spcPts val="0"/>
              </a:spcAft>
              <a:tabLst>
                <a:tab pos="90170" algn="l"/>
                <a:tab pos="810260" algn="l"/>
                <a:tab pos="990600" algn="l"/>
              </a:tabLst>
            </a:pPr>
            <a:r>
              <a:rPr lang="ru-RU" sz="2000" dirty="0">
                <a:ea typeface="SimSun" panose="02010600030101010101" pitchFamily="2" charset="-122"/>
              </a:rPr>
              <a:t>П</a:t>
            </a:r>
            <a:r>
              <a:rPr lang="ru-RU" sz="2000" dirty="0">
                <a:ea typeface="Times New Roman" panose="02020603050405020304" pitchFamily="18" charset="0"/>
              </a:rPr>
              <a:t>ривлечение студентов к </a:t>
            </a:r>
            <a:r>
              <a:rPr lang="ru-RU" sz="2000" b="1" u="sng" dirty="0">
                <a:ea typeface="Times New Roman" panose="02020603050405020304" pitchFamily="18" charset="0"/>
              </a:rPr>
              <a:t>научным проектам Института, в т.ч. к летним экспедициям </a:t>
            </a:r>
            <a:r>
              <a:rPr lang="ru-RU" sz="2000" dirty="0">
                <a:ea typeface="Times New Roman" panose="02020603050405020304" pitchFamily="18" charset="0"/>
              </a:rPr>
              <a:t>(производственная практика)</a:t>
            </a:r>
            <a:endParaRPr lang="ru-RU" sz="2000" dirty="0">
              <a:ea typeface="SimSun" panose="02010600030101010101" pitchFamily="2" charset="-122"/>
            </a:endParaRPr>
          </a:p>
        </p:txBody>
      </p:sp>
      <p:sp>
        <p:nvSpPr>
          <p:cNvPr id="6" name="TextBox 5">
            <a:extLst>
              <a:ext uri="{FF2B5EF4-FFF2-40B4-BE49-F238E27FC236}">
                <a16:creationId xmlns:a16="http://schemas.microsoft.com/office/drawing/2014/main" id="{3F8C780D-6964-4E75-864A-E82FEAAA74E5}"/>
              </a:ext>
            </a:extLst>
          </p:cNvPr>
          <p:cNvSpPr txBox="1"/>
          <p:nvPr/>
        </p:nvSpPr>
        <p:spPr>
          <a:xfrm>
            <a:off x="1508037" y="5115781"/>
            <a:ext cx="358950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lang="ru-RU" sz="2000" b="1" cap="all" dirty="0">
                <a:solidFill>
                  <a:srgbClr val="253957"/>
                </a:solidFill>
                <a:sym typeface="Helvetica Light"/>
              </a:rPr>
              <a:t>… и самое главное – люди: </a:t>
            </a:r>
            <a:r>
              <a:rPr lang="ru-RU" sz="2000" b="1" cap="all" dirty="0">
                <a:solidFill>
                  <a:srgbClr val="253957"/>
                </a:solidFill>
                <a:sym typeface="Arial Narrow"/>
              </a:rPr>
              <a:t>ученые мирового уровня</a:t>
            </a:r>
            <a:endParaRPr lang="ru-RU" sz="2000" b="1" cap="all" dirty="0">
              <a:solidFill>
                <a:srgbClr val="253957"/>
              </a:solidFill>
              <a:sym typeface="Helvetica Light"/>
            </a:endParaRPr>
          </a:p>
        </p:txBody>
      </p:sp>
      <p:sp>
        <p:nvSpPr>
          <p:cNvPr id="12" name="Название подразделения, лаборатории, факультета и т.д.">
            <a:extLst>
              <a:ext uri="{FF2B5EF4-FFF2-40B4-BE49-F238E27FC236}">
                <a16:creationId xmlns:a16="http://schemas.microsoft.com/office/drawing/2014/main" id="{44766259-2A29-4C37-A6B6-634F71B360D2}"/>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3" name="Очень крутой заголовок…">
            <a:extLst>
              <a:ext uri="{FF2B5EF4-FFF2-40B4-BE49-F238E27FC236}">
                <a16:creationId xmlns:a16="http://schemas.microsoft.com/office/drawing/2014/main" id="{E489431D-5999-4FAB-9150-8E8BADF35F49}"/>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Причина №3: партнеры</a:t>
            </a:r>
          </a:p>
        </p:txBody>
      </p:sp>
      <p:sp>
        <p:nvSpPr>
          <p:cNvPr id="14" name="Очень крутой заголовок…">
            <a:extLst>
              <a:ext uri="{FF2B5EF4-FFF2-40B4-BE49-F238E27FC236}">
                <a16:creationId xmlns:a16="http://schemas.microsoft.com/office/drawing/2014/main" id="{243BA942-ADEA-4974-AD5D-AD5AEE3B8C6D}"/>
              </a:ext>
            </a:extLst>
          </p:cNvPr>
          <p:cNvSpPr txBox="1"/>
          <p:nvPr/>
        </p:nvSpPr>
        <p:spPr>
          <a:xfrm>
            <a:off x="485479" y="1164161"/>
            <a:ext cx="9022316"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000" b="1" cap="all" dirty="0">
                <a:solidFill>
                  <a:srgbClr val="253957"/>
                </a:solidFill>
              </a:rPr>
              <a:t>академическая поддержка:</a:t>
            </a:r>
          </a:p>
          <a:p>
            <a:pPr>
              <a:defRPr sz="7000" b="1" cap="all">
                <a:solidFill>
                  <a:srgbClr val="253957"/>
                </a:solidFill>
                <a:latin typeface="+mn-lt"/>
                <a:ea typeface="+mn-ea"/>
                <a:cs typeface="+mn-cs"/>
                <a:sym typeface="Arial Narrow"/>
              </a:defRPr>
            </a:pPr>
            <a:r>
              <a:rPr lang="ru-RU" sz="2000" b="1" cap="all" dirty="0">
                <a:solidFill>
                  <a:srgbClr val="253957"/>
                </a:solidFill>
              </a:rPr>
              <a:t>Институт географии РАН:</a:t>
            </a:r>
          </a:p>
        </p:txBody>
      </p:sp>
      <p:pic>
        <p:nvPicPr>
          <p:cNvPr id="15" name="Рисунок 14">
            <a:extLst>
              <a:ext uri="{FF2B5EF4-FFF2-40B4-BE49-F238E27FC236}">
                <a16:creationId xmlns:a16="http://schemas.microsoft.com/office/drawing/2014/main" id="{9CFBD171-D7C1-4855-A62F-1EC1A95F1FC8}"/>
              </a:ext>
            </a:extLst>
          </p:cNvPr>
          <p:cNvPicPr>
            <a:picLocks noChangeAspect="1"/>
          </p:cNvPicPr>
          <p:nvPr/>
        </p:nvPicPr>
        <p:blipFill>
          <a:blip r:embed="rId4"/>
          <a:stretch>
            <a:fillRect/>
          </a:stretch>
        </p:blipFill>
        <p:spPr>
          <a:xfrm>
            <a:off x="9325465" y="4863022"/>
            <a:ext cx="1932949" cy="1318475"/>
          </a:xfrm>
          <a:prstGeom prst="rect">
            <a:avLst/>
          </a:prstGeom>
        </p:spPr>
      </p:pic>
      <p:pic>
        <p:nvPicPr>
          <p:cNvPr id="18" name="Picture 4" descr="Вакансия Начальник отдела делопроизводства и документооборота в ...">
            <a:extLst>
              <a:ext uri="{FF2B5EF4-FFF2-40B4-BE49-F238E27FC236}">
                <a16:creationId xmlns:a16="http://schemas.microsoft.com/office/drawing/2014/main" id="{6052ABAB-CB32-4ED8-8FFD-E5397E17D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724" y="4232998"/>
            <a:ext cx="2416841" cy="1278912"/>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24349E9E-2060-418C-B7F0-FACB675D8335}"/>
              </a:ext>
            </a:extLst>
          </p:cNvPr>
          <p:cNvPicPr>
            <a:picLocks noChangeAspect="1"/>
          </p:cNvPicPr>
          <p:nvPr/>
        </p:nvPicPr>
        <p:blipFill>
          <a:blip r:embed="rId6"/>
          <a:stretch>
            <a:fillRect/>
          </a:stretch>
        </p:blipFill>
        <p:spPr>
          <a:xfrm>
            <a:off x="6767907" y="1910742"/>
            <a:ext cx="1110936" cy="1110936"/>
          </a:xfrm>
          <a:prstGeom prst="rect">
            <a:avLst/>
          </a:prstGeom>
        </p:spPr>
      </p:pic>
      <p:pic>
        <p:nvPicPr>
          <p:cNvPr id="20" name="Рисунок 19">
            <a:extLst>
              <a:ext uri="{FF2B5EF4-FFF2-40B4-BE49-F238E27FC236}">
                <a16:creationId xmlns:a16="http://schemas.microsoft.com/office/drawing/2014/main" id="{7FBA3FEC-5965-4581-8702-F4F89ED8D60C}"/>
              </a:ext>
            </a:extLst>
          </p:cNvPr>
          <p:cNvPicPr>
            <a:picLocks noChangeAspect="1"/>
          </p:cNvPicPr>
          <p:nvPr/>
        </p:nvPicPr>
        <p:blipFill>
          <a:blip r:embed="rId7"/>
          <a:stretch>
            <a:fillRect/>
          </a:stretch>
        </p:blipFill>
        <p:spPr>
          <a:xfrm>
            <a:off x="6658315" y="3775352"/>
            <a:ext cx="2340499" cy="717525"/>
          </a:xfrm>
          <a:prstGeom prst="rect">
            <a:avLst/>
          </a:prstGeom>
          <a:solidFill>
            <a:schemeClr val="bg1"/>
          </a:solidFill>
        </p:spPr>
      </p:pic>
      <p:pic>
        <p:nvPicPr>
          <p:cNvPr id="21" name="Рисунок 20">
            <a:extLst>
              <a:ext uri="{FF2B5EF4-FFF2-40B4-BE49-F238E27FC236}">
                <a16:creationId xmlns:a16="http://schemas.microsoft.com/office/drawing/2014/main" id="{DEF33AC6-A2B4-40D5-BD3D-8985121DA0F6}"/>
              </a:ext>
            </a:extLst>
          </p:cNvPr>
          <p:cNvPicPr>
            <a:picLocks noChangeAspect="1"/>
          </p:cNvPicPr>
          <p:nvPr/>
        </p:nvPicPr>
        <p:blipFill>
          <a:blip r:embed="rId8"/>
          <a:stretch>
            <a:fillRect/>
          </a:stretch>
        </p:blipFill>
        <p:spPr>
          <a:xfrm>
            <a:off x="6713074" y="5127106"/>
            <a:ext cx="2416842" cy="769609"/>
          </a:xfrm>
          <a:prstGeom prst="rect">
            <a:avLst/>
          </a:prstGeom>
        </p:spPr>
      </p:pic>
      <p:pic>
        <p:nvPicPr>
          <p:cNvPr id="22" name="Рисунок 21">
            <a:extLst>
              <a:ext uri="{FF2B5EF4-FFF2-40B4-BE49-F238E27FC236}">
                <a16:creationId xmlns:a16="http://schemas.microsoft.com/office/drawing/2014/main" id="{33C1AD3B-12D0-4191-BFD2-9A60F06EA6E0}"/>
              </a:ext>
            </a:extLst>
          </p:cNvPr>
          <p:cNvPicPr>
            <a:picLocks noChangeAspect="1"/>
          </p:cNvPicPr>
          <p:nvPr/>
        </p:nvPicPr>
        <p:blipFill>
          <a:blip r:embed="rId9"/>
          <a:stretch>
            <a:fillRect/>
          </a:stretch>
        </p:blipFill>
        <p:spPr>
          <a:xfrm>
            <a:off x="9355577" y="2846120"/>
            <a:ext cx="1872721" cy="1110936"/>
          </a:xfrm>
          <a:prstGeom prst="rect">
            <a:avLst/>
          </a:prstGeom>
        </p:spPr>
      </p:pic>
      <p:pic>
        <p:nvPicPr>
          <p:cNvPr id="23" name="Рисунок 22">
            <a:extLst>
              <a:ext uri="{FF2B5EF4-FFF2-40B4-BE49-F238E27FC236}">
                <a16:creationId xmlns:a16="http://schemas.microsoft.com/office/drawing/2014/main" id="{73A74557-A1C4-413D-ACE5-7DE1A7096390}"/>
              </a:ext>
            </a:extLst>
          </p:cNvPr>
          <p:cNvPicPr>
            <a:picLocks noChangeAspect="1"/>
          </p:cNvPicPr>
          <p:nvPr/>
        </p:nvPicPr>
        <p:blipFill>
          <a:blip r:embed="rId10"/>
          <a:stretch>
            <a:fillRect/>
          </a:stretch>
        </p:blipFill>
        <p:spPr>
          <a:xfrm>
            <a:off x="9311780" y="4004248"/>
            <a:ext cx="1932943" cy="982316"/>
          </a:xfrm>
          <a:prstGeom prst="rect">
            <a:avLst/>
          </a:prstGeom>
        </p:spPr>
      </p:pic>
      <p:sp>
        <p:nvSpPr>
          <p:cNvPr id="24" name="Прямоугольник 23">
            <a:extLst>
              <a:ext uri="{FF2B5EF4-FFF2-40B4-BE49-F238E27FC236}">
                <a16:creationId xmlns:a16="http://schemas.microsoft.com/office/drawing/2014/main" id="{CD319390-B85B-4C63-8930-4063368E1145}"/>
              </a:ext>
            </a:extLst>
          </p:cNvPr>
          <p:cNvSpPr/>
          <p:nvPr/>
        </p:nvSpPr>
        <p:spPr>
          <a:xfrm>
            <a:off x="7805272" y="2090652"/>
            <a:ext cx="1324644" cy="400110"/>
          </a:xfrm>
          <a:prstGeom prst="rect">
            <a:avLst/>
          </a:prstGeom>
        </p:spPr>
        <p:txBody>
          <a:bodyPr wrap="square">
            <a:spAutoFit/>
          </a:bodyPr>
          <a:lstStyle/>
          <a:p>
            <a:r>
              <a:rPr lang="ru-RU" sz="2000" b="1" dirty="0">
                <a:solidFill>
                  <a:srgbClr val="002060"/>
                </a:solidFill>
              </a:rPr>
              <a:t>СКАНЭКС</a:t>
            </a:r>
          </a:p>
        </p:txBody>
      </p:sp>
      <p:pic>
        <p:nvPicPr>
          <p:cNvPr id="25" name="Рисунок 24">
            <a:extLst>
              <a:ext uri="{FF2B5EF4-FFF2-40B4-BE49-F238E27FC236}">
                <a16:creationId xmlns:a16="http://schemas.microsoft.com/office/drawing/2014/main" id="{BDEE878E-E243-4B25-A362-964023B01DC7}"/>
              </a:ext>
            </a:extLst>
          </p:cNvPr>
          <p:cNvPicPr>
            <a:picLocks noChangeAspect="1"/>
          </p:cNvPicPr>
          <p:nvPr/>
        </p:nvPicPr>
        <p:blipFill rotWithShape="1">
          <a:blip r:embed="rId11"/>
          <a:srcRect l="35176" t="26900" r="36418" b="59726"/>
          <a:stretch/>
        </p:blipFill>
        <p:spPr>
          <a:xfrm>
            <a:off x="6272226" y="2982613"/>
            <a:ext cx="3066091" cy="812010"/>
          </a:xfrm>
          <a:prstGeom prst="rect">
            <a:avLst/>
          </a:prstGeom>
        </p:spPr>
      </p:pic>
      <p:pic>
        <p:nvPicPr>
          <p:cNvPr id="26" name="Picture 2" descr="ИТ-ТРАНЗИТ | XVII Конференция пользователей Esri в России и ...">
            <a:extLst>
              <a:ext uri="{FF2B5EF4-FFF2-40B4-BE49-F238E27FC236}">
                <a16:creationId xmlns:a16="http://schemas.microsoft.com/office/drawing/2014/main" id="{2EF898D8-4A2C-469D-B01D-B394646623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7215" y="1981130"/>
            <a:ext cx="2199518" cy="80629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
            <a:extLst>
              <a:ext uri="{FF2B5EF4-FFF2-40B4-BE49-F238E27FC236}">
                <a16:creationId xmlns:a16="http://schemas.microsoft.com/office/drawing/2014/main" id="{8FBB664E-7EA6-47DD-8471-7ED537BDFB46}"/>
              </a:ext>
            </a:extLst>
          </p:cNvPr>
          <p:cNvSpPr/>
          <p:nvPr/>
        </p:nvSpPr>
        <p:spPr>
          <a:xfrm>
            <a:off x="6559278" y="1179485"/>
            <a:ext cx="5218573" cy="707886"/>
          </a:xfrm>
          <a:prstGeom prst="rect">
            <a:avLst/>
          </a:prstGeom>
        </p:spPr>
        <p:txBody>
          <a:bodyPr wrap="square">
            <a:spAutoFit/>
          </a:bodyPr>
          <a:lstStyle/>
          <a:p>
            <a:pPr>
              <a:defRPr sz="7000" b="1" cap="all">
                <a:solidFill>
                  <a:srgbClr val="253957"/>
                </a:solidFill>
                <a:latin typeface="+mn-lt"/>
                <a:ea typeface="+mn-ea"/>
                <a:cs typeface="+mn-cs"/>
                <a:sym typeface="Arial Narrow"/>
              </a:defRPr>
            </a:pPr>
            <a:r>
              <a:rPr lang="ru-RU" sz="2000" b="1" cap="all" dirty="0">
                <a:solidFill>
                  <a:srgbClr val="253957"/>
                </a:solidFill>
                <a:sym typeface="Arial Narrow"/>
              </a:rPr>
              <a:t>Компании-партнеры: преподаватели, стажировки, проекты</a:t>
            </a:r>
          </a:p>
        </p:txBody>
      </p:sp>
    </p:spTree>
    <p:extLst>
      <p:ext uri="{BB962C8B-B14F-4D97-AF65-F5344CB8AC3E}">
        <p14:creationId xmlns:p14="http://schemas.microsoft.com/office/powerpoint/2010/main" val="69769630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6" name="Название подразделения, лаборатории, факультета и т.д.">
            <a:extLst>
              <a:ext uri="{FF2B5EF4-FFF2-40B4-BE49-F238E27FC236}">
                <a16:creationId xmlns:a16="http://schemas.microsoft.com/office/drawing/2014/main" id="{4EC75055-C58D-4C2D-A04B-C151E78CF8D4}"/>
              </a:ext>
            </a:extLst>
          </p:cNvPr>
          <p:cNvSpPr txBox="1"/>
          <p:nvPr/>
        </p:nvSpPr>
        <p:spPr>
          <a:xfrm>
            <a:off x="5670512" y="833234"/>
            <a:ext cx="5683208"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11" name="Линия">
            <a:extLst>
              <a:ext uri="{FF2B5EF4-FFF2-40B4-BE49-F238E27FC236}">
                <a16:creationId xmlns:a16="http://schemas.microsoft.com/office/drawing/2014/main" id="{FA7D0C9D-B3D8-479C-A7F2-8E222040490B}"/>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sp>
        <p:nvSpPr>
          <p:cNvPr id="13" name="Очень крутой заголовок…">
            <a:extLst>
              <a:ext uri="{FF2B5EF4-FFF2-40B4-BE49-F238E27FC236}">
                <a16:creationId xmlns:a16="http://schemas.microsoft.com/office/drawing/2014/main" id="{4BA84108-8ED0-46CC-A350-0A467FB47E32}"/>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Причина №4: востребованность на рынке труда</a:t>
            </a:r>
          </a:p>
        </p:txBody>
      </p:sp>
      <p:sp>
        <p:nvSpPr>
          <p:cNvPr id="17" name="Прямоугольник 16">
            <a:extLst>
              <a:ext uri="{FF2B5EF4-FFF2-40B4-BE49-F238E27FC236}">
                <a16:creationId xmlns:a16="http://schemas.microsoft.com/office/drawing/2014/main" id="{71CC61FB-9D31-419C-9652-887ACB4F988D}"/>
              </a:ext>
            </a:extLst>
          </p:cNvPr>
          <p:cNvSpPr/>
          <p:nvPr/>
        </p:nvSpPr>
        <p:spPr>
          <a:xfrm>
            <a:off x="611245" y="2973866"/>
            <a:ext cx="5817653" cy="1323439"/>
          </a:xfrm>
          <a:prstGeom prst="rect">
            <a:avLst/>
          </a:prstGeom>
          <a:solidFill>
            <a:schemeClr val="accent5">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rPr>
              <a:t>Пространственные решения в бизнесе</a:t>
            </a:r>
            <a:r>
              <a:rPr lang="ru-RU" sz="2000" dirty="0">
                <a:solidFill>
                  <a:schemeClr val="tx1">
                    <a:lumMod val="95000"/>
                    <a:lumOff val="5000"/>
                  </a:schemeClr>
                </a:solidFill>
              </a:rPr>
              <a:t>: геомаркетинговые, локационные, логистические решения (аналитические отделы компаний, консалтинг)</a:t>
            </a:r>
          </a:p>
        </p:txBody>
      </p:sp>
      <p:sp>
        <p:nvSpPr>
          <p:cNvPr id="18" name="Прямоугольник 17">
            <a:extLst>
              <a:ext uri="{FF2B5EF4-FFF2-40B4-BE49-F238E27FC236}">
                <a16:creationId xmlns:a16="http://schemas.microsoft.com/office/drawing/2014/main" id="{8295976E-9109-42B8-8C08-70B70F807798}"/>
              </a:ext>
            </a:extLst>
          </p:cNvPr>
          <p:cNvSpPr/>
          <p:nvPr/>
        </p:nvSpPr>
        <p:spPr>
          <a:xfrm>
            <a:off x="6378291" y="1351645"/>
            <a:ext cx="5299430" cy="1631216"/>
          </a:xfrm>
          <a:prstGeom prst="rect">
            <a:avLst/>
          </a:prstGeom>
          <a:solidFill>
            <a:schemeClr val="accent2">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«Зеленая экономика»: </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rPr>
              <a:t>Экологическая экспертиза</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rPr>
              <a:t>Экологический менеджмент</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rPr>
              <a:t>Управление природными рисками</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rPr>
              <a:t>Управление природными ресурсами</a:t>
            </a:r>
          </a:p>
        </p:txBody>
      </p:sp>
      <p:sp>
        <p:nvSpPr>
          <p:cNvPr id="19" name="Прямоугольник 18">
            <a:extLst>
              <a:ext uri="{FF2B5EF4-FFF2-40B4-BE49-F238E27FC236}">
                <a16:creationId xmlns:a16="http://schemas.microsoft.com/office/drawing/2014/main" id="{4C94C036-C612-46A9-8B6B-01C584ACB5DB}"/>
              </a:ext>
            </a:extLst>
          </p:cNvPr>
          <p:cNvSpPr/>
          <p:nvPr/>
        </p:nvSpPr>
        <p:spPr>
          <a:xfrm>
            <a:off x="600533" y="1356469"/>
            <a:ext cx="5777758" cy="1631216"/>
          </a:xfrm>
          <a:prstGeom prst="rect">
            <a:avLst/>
          </a:prstGeom>
          <a:solidFill>
            <a:schemeClr val="accent6">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sym typeface="Arial Narrow"/>
              </a:rPr>
              <a:t>Индустрия пространственных данных</a:t>
            </a:r>
            <a:r>
              <a:rPr lang="ru-RU" sz="2000" dirty="0">
                <a:solidFill>
                  <a:schemeClr val="tx1">
                    <a:lumMod val="95000"/>
                    <a:lumOff val="5000"/>
                  </a:schemeClr>
                </a:solidFill>
                <a:sym typeface="Arial Narrow"/>
              </a:rPr>
              <a:t>: </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sym typeface="Arial Narrow"/>
              </a:rPr>
              <a:t>Управление пространственными данными</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sym typeface="Arial Narrow"/>
              </a:rPr>
              <a:t>Геоаналитика (Spatial Data Scientist)</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sym typeface="Arial Narrow"/>
              </a:rPr>
              <a:t>Разработчик ГИС-приложений)</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sym typeface="Arial Narrow"/>
              </a:rPr>
              <a:t>Специалист по работе с данными ДЗЗ</a:t>
            </a:r>
          </a:p>
        </p:txBody>
      </p:sp>
      <p:sp>
        <p:nvSpPr>
          <p:cNvPr id="20" name="Прямоугольник 19">
            <a:extLst>
              <a:ext uri="{FF2B5EF4-FFF2-40B4-BE49-F238E27FC236}">
                <a16:creationId xmlns:a16="http://schemas.microsoft.com/office/drawing/2014/main" id="{37E69116-6A80-4AD4-B82D-C55C3EC302F9}"/>
              </a:ext>
            </a:extLst>
          </p:cNvPr>
          <p:cNvSpPr/>
          <p:nvPr/>
        </p:nvSpPr>
        <p:spPr>
          <a:xfrm>
            <a:off x="6375338" y="4291826"/>
            <a:ext cx="5299430" cy="1323439"/>
          </a:xfrm>
          <a:prstGeom prst="rect">
            <a:avLst/>
          </a:prstGeom>
          <a:solidFill>
            <a:schemeClr val="accent3">
              <a:lumMod val="40000"/>
              <a:lumOff val="6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rPr>
              <a:t>Исследователь</a:t>
            </a:r>
            <a:r>
              <a:rPr lang="ru-RU" sz="2000" dirty="0">
                <a:solidFill>
                  <a:schemeClr val="tx1">
                    <a:lumMod val="95000"/>
                    <a:lumOff val="5000"/>
                  </a:schemeClr>
                </a:solidFill>
              </a:rPr>
              <a:t>, способный получать научные результаты мирового уровня, публиковаться в лучших мировых журналах, сотрудничать с ведущими зарубежными университетами</a:t>
            </a:r>
          </a:p>
        </p:txBody>
      </p:sp>
      <p:sp>
        <p:nvSpPr>
          <p:cNvPr id="21" name="Прямоугольник 20">
            <a:extLst>
              <a:ext uri="{FF2B5EF4-FFF2-40B4-BE49-F238E27FC236}">
                <a16:creationId xmlns:a16="http://schemas.microsoft.com/office/drawing/2014/main" id="{FCA3C82C-F93F-49C1-9C3D-D6BEE264A11F}"/>
              </a:ext>
            </a:extLst>
          </p:cNvPr>
          <p:cNvSpPr/>
          <p:nvPr/>
        </p:nvSpPr>
        <p:spPr>
          <a:xfrm>
            <a:off x="589821" y="4295107"/>
            <a:ext cx="5817653" cy="1323439"/>
          </a:xfrm>
          <a:prstGeom prst="rect">
            <a:avLst/>
          </a:prstGeom>
          <a:solidFill>
            <a:schemeClr val="accent5">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rPr>
              <a:t>Пространственные решения в госуправлении</a:t>
            </a:r>
            <a:r>
              <a:rPr lang="ru-RU" sz="2000" dirty="0">
                <a:solidFill>
                  <a:schemeClr val="tx1">
                    <a:lumMod val="95000"/>
                    <a:lumOff val="5000"/>
                  </a:schemeClr>
                </a:solidFill>
              </a:rPr>
              <a:t>: эксперт в области региональной политики, региональных стратегий, пространственного планирования на разных территориальных уровнях</a:t>
            </a:r>
          </a:p>
        </p:txBody>
      </p:sp>
      <p:sp>
        <p:nvSpPr>
          <p:cNvPr id="16" name="Прямоугольник 15">
            <a:extLst>
              <a:ext uri="{FF2B5EF4-FFF2-40B4-BE49-F238E27FC236}">
                <a16:creationId xmlns:a16="http://schemas.microsoft.com/office/drawing/2014/main" id="{E80EDCF9-8549-4C52-A7FA-EA7906D7F40E}"/>
              </a:ext>
            </a:extLst>
          </p:cNvPr>
          <p:cNvSpPr/>
          <p:nvPr/>
        </p:nvSpPr>
        <p:spPr>
          <a:xfrm>
            <a:off x="6375338" y="2972689"/>
            <a:ext cx="5299430" cy="1323439"/>
          </a:xfrm>
          <a:prstGeom prst="rect">
            <a:avLst/>
          </a:prstGeom>
          <a:solidFill>
            <a:schemeClr val="accent2">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rPr>
              <a:t>Инженерная география: </a:t>
            </a:r>
            <a:r>
              <a:rPr lang="ru-RU" sz="2000" dirty="0">
                <a:solidFill>
                  <a:schemeClr val="tx1">
                    <a:lumMod val="95000"/>
                    <a:lumOff val="5000"/>
                  </a:schemeClr>
                </a:solidFill>
              </a:rPr>
              <a:t>проектно-изыскательские работы при реализации любого инвестиционного проекта (выполнение, организация, планирование)</a:t>
            </a:r>
          </a:p>
        </p:txBody>
      </p:sp>
    </p:spTree>
    <p:extLst>
      <p:ext uri="{BB962C8B-B14F-4D97-AF65-F5344CB8AC3E}">
        <p14:creationId xmlns:p14="http://schemas.microsoft.com/office/powerpoint/2010/main" val="120626380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Линия">
            <a:extLst>
              <a:ext uri="{FF2B5EF4-FFF2-40B4-BE49-F238E27FC236}">
                <a16:creationId xmlns:a16="http://schemas.microsoft.com/office/drawing/2014/main" id="{626412AE-F1B9-4002-8505-ED1398936966}"/>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sp>
        <p:nvSpPr>
          <p:cNvPr id="16" name="Очень крутой заголовок…">
            <a:extLst>
              <a:ext uri="{FF2B5EF4-FFF2-40B4-BE49-F238E27FC236}">
                <a16:creationId xmlns:a16="http://schemas.microsoft.com/office/drawing/2014/main" id="{E4D61AD2-8F86-4492-A47F-56DE70EBA3A1}"/>
              </a:ext>
            </a:extLst>
          </p:cNvPr>
          <p:cNvSpPr txBox="1"/>
          <p:nvPr/>
        </p:nvSpPr>
        <p:spPr>
          <a:xfrm>
            <a:off x="592326" y="1088740"/>
            <a:ext cx="11230328" cy="115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endParaRPr lang="ru-RU" sz="2400" b="1" cap="all" dirty="0">
              <a:solidFill>
                <a:srgbClr val="253957"/>
              </a:solidFill>
            </a:endParaRPr>
          </a:p>
        </p:txBody>
      </p:sp>
      <p:pic>
        <p:nvPicPr>
          <p:cNvPr id="19" name="Изображение" descr="Изображение">
            <a:extLst>
              <a:ext uri="{FF2B5EF4-FFF2-40B4-BE49-F238E27FC236}">
                <a16:creationId xmlns:a16="http://schemas.microsoft.com/office/drawing/2014/main" id="{FA35C9B9-7C77-462E-A114-9FF0F90C12D1}"/>
              </a:ext>
            </a:extLst>
          </p:cNvPr>
          <p:cNvPicPr>
            <a:picLocks noChangeAspect="1"/>
          </p:cNvPicPr>
          <p:nvPr/>
        </p:nvPicPr>
        <p:blipFill>
          <a:blip r:embed="rId3"/>
          <a:stretch>
            <a:fillRect/>
          </a:stretch>
        </p:blipFill>
        <p:spPr>
          <a:xfrm>
            <a:off x="613303" y="293090"/>
            <a:ext cx="599790" cy="599790"/>
          </a:xfrm>
          <a:prstGeom prst="rect">
            <a:avLst/>
          </a:prstGeom>
          <a:ln w="12700">
            <a:miter lim="400000"/>
          </a:ln>
        </p:spPr>
      </p:pic>
      <p:pic>
        <p:nvPicPr>
          <p:cNvPr id="24" name="Рисунок 23">
            <a:extLst>
              <a:ext uri="{FF2B5EF4-FFF2-40B4-BE49-F238E27FC236}">
                <a16:creationId xmlns:a16="http://schemas.microsoft.com/office/drawing/2014/main" id="{2936F321-AFC7-4673-B4E6-9FE1F6C37E40}"/>
              </a:ext>
            </a:extLst>
          </p:cNvPr>
          <p:cNvPicPr>
            <a:picLocks noChangeAspect="1"/>
          </p:cNvPicPr>
          <p:nvPr/>
        </p:nvPicPr>
        <p:blipFill>
          <a:blip r:embed="rId4"/>
          <a:stretch>
            <a:fillRect/>
          </a:stretch>
        </p:blipFill>
        <p:spPr>
          <a:xfrm>
            <a:off x="1335206" y="1542979"/>
            <a:ext cx="3198440" cy="1833149"/>
          </a:xfrm>
          <a:prstGeom prst="rect">
            <a:avLst/>
          </a:prstGeom>
        </p:spPr>
      </p:pic>
      <p:sp>
        <p:nvSpPr>
          <p:cNvPr id="20" name="Название подразделения, лаборатории, факультета и т.д.">
            <a:extLst>
              <a:ext uri="{FF2B5EF4-FFF2-40B4-BE49-F238E27FC236}">
                <a16:creationId xmlns:a16="http://schemas.microsoft.com/office/drawing/2014/main" id="{73203813-72B6-4F28-A987-674E98DA56F6}"/>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t>Факультет географии и геоинформационных технологий</a:t>
            </a:r>
          </a:p>
        </p:txBody>
      </p:sp>
      <p:sp>
        <p:nvSpPr>
          <p:cNvPr id="21" name="Очень крутой заголовок…">
            <a:extLst>
              <a:ext uri="{FF2B5EF4-FFF2-40B4-BE49-F238E27FC236}">
                <a16:creationId xmlns:a16="http://schemas.microsoft.com/office/drawing/2014/main" id="{AA90C8C4-7DAD-4A45-8C85-0D6AEBA31BEA}"/>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rPr>
              <a:t> Причина №5: современная инфраструктура</a:t>
            </a:r>
          </a:p>
        </p:txBody>
      </p:sp>
      <p:sp>
        <p:nvSpPr>
          <p:cNvPr id="18" name="TextBox 17">
            <a:extLst>
              <a:ext uri="{FF2B5EF4-FFF2-40B4-BE49-F238E27FC236}">
                <a16:creationId xmlns:a16="http://schemas.microsoft.com/office/drawing/2014/main" id="{E3353092-A147-4923-94F5-6216495884D1}"/>
              </a:ext>
            </a:extLst>
          </p:cNvPr>
          <p:cNvSpPr txBox="1"/>
          <p:nvPr/>
        </p:nvSpPr>
        <p:spPr>
          <a:xfrm>
            <a:off x="592326" y="1198101"/>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800" b="1" cap="all" dirty="0">
                <a:solidFill>
                  <a:srgbClr val="253957"/>
                </a:solidFill>
              </a:rPr>
              <a:t>новый кампус, Покровский бульвар, 11</a:t>
            </a:r>
            <a:endParaRPr lang="ru-RU" dirty="0"/>
          </a:p>
        </p:txBody>
      </p:sp>
      <p:pic>
        <p:nvPicPr>
          <p:cNvPr id="25" name="Рисунок 24">
            <a:extLst>
              <a:ext uri="{FF2B5EF4-FFF2-40B4-BE49-F238E27FC236}">
                <a16:creationId xmlns:a16="http://schemas.microsoft.com/office/drawing/2014/main" id="{B29B83BB-5A0D-497B-A43A-06DACBD9C375}"/>
              </a:ext>
            </a:extLst>
          </p:cNvPr>
          <p:cNvPicPr>
            <a:picLocks noChangeAspect="1"/>
          </p:cNvPicPr>
          <p:nvPr/>
        </p:nvPicPr>
        <p:blipFill>
          <a:blip r:embed="rId5"/>
          <a:stretch>
            <a:fillRect/>
          </a:stretch>
        </p:blipFill>
        <p:spPr>
          <a:xfrm>
            <a:off x="6066183" y="1194122"/>
            <a:ext cx="1298926" cy="1298926"/>
          </a:xfrm>
          <a:prstGeom prst="rect">
            <a:avLst/>
          </a:prstGeom>
        </p:spPr>
      </p:pic>
      <p:sp>
        <p:nvSpPr>
          <p:cNvPr id="26" name="TextBox 25">
            <a:extLst>
              <a:ext uri="{FF2B5EF4-FFF2-40B4-BE49-F238E27FC236}">
                <a16:creationId xmlns:a16="http://schemas.microsoft.com/office/drawing/2014/main" id="{8D11F99D-ECAA-4DB6-A078-5BA5D0C2E5F7}"/>
              </a:ext>
            </a:extLst>
          </p:cNvPr>
          <p:cNvSpPr txBox="1"/>
          <p:nvPr/>
        </p:nvSpPr>
        <p:spPr>
          <a:xfrm>
            <a:off x="4945002" y="2455119"/>
            <a:ext cx="3983662"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spcAft>
                <a:spcPts val="0"/>
              </a:spcAft>
            </a:pPr>
            <a:r>
              <a:rPr kumimoji="0" lang="ru-RU" sz="2000" b="1" i="0" u="sng" strike="noStrike" cap="none" spc="0" normalizeH="0" baseline="0" dirty="0">
                <a:ln>
                  <a:noFill/>
                </a:ln>
                <a:solidFill>
                  <a:srgbClr val="000000"/>
                </a:solidFill>
                <a:effectLst/>
                <a:uFillTx/>
                <a:ea typeface="+mj-ea"/>
                <a:cs typeface="+mj-cs"/>
                <a:sym typeface="Helvetica Light"/>
              </a:rPr>
              <a:t>Компьютерный класс и специальное ПО </a:t>
            </a:r>
            <a:r>
              <a:rPr kumimoji="0" lang="ru-RU" sz="2000" b="0" i="0" u="none" strike="noStrike" cap="none" spc="0" normalizeH="0" baseline="0" dirty="0">
                <a:ln>
                  <a:noFill/>
                </a:ln>
                <a:solidFill>
                  <a:srgbClr val="000000"/>
                </a:solidFill>
                <a:effectLst/>
                <a:uFillTx/>
                <a:ea typeface="+mj-ea"/>
                <a:cs typeface="+mj-cs"/>
                <a:sym typeface="Helvetica Light"/>
              </a:rPr>
              <a:t>(</a:t>
            </a:r>
            <a:r>
              <a:rPr lang="ru-RU" sz="2000" dirty="0"/>
              <a:t>ArcGIS, Global Mapper, Scanex Image Processor)</a:t>
            </a:r>
            <a:endParaRPr kumimoji="0" lang="ru-RU" sz="2000" b="0" i="0" u="none" strike="noStrike" cap="none" spc="0" normalizeH="0" baseline="0" dirty="0">
              <a:ln>
                <a:noFill/>
              </a:ln>
              <a:solidFill>
                <a:srgbClr val="000000"/>
              </a:solidFill>
              <a:effectLst/>
              <a:uFillTx/>
              <a:ea typeface="+mj-ea"/>
              <a:cs typeface="+mj-cs"/>
              <a:sym typeface="Helvetica Light"/>
            </a:endParaRPr>
          </a:p>
        </p:txBody>
      </p:sp>
      <p:pic>
        <p:nvPicPr>
          <p:cNvPr id="31" name="Рисунок 30">
            <a:extLst>
              <a:ext uri="{FF2B5EF4-FFF2-40B4-BE49-F238E27FC236}">
                <a16:creationId xmlns:a16="http://schemas.microsoft.com/office/drawing/2014/main" id="{62C138F3-8CC1-4F0D-9916-D2ADADF7C765}"/>
              </a:ext>
            </a:extLst>
          </p:cNvPr>
          <p:cNvPicPr>
            <a:picLocks noChangeAspect="1"/>
          </p:cNvPicPr>
          <p:nvPr/>
        </p:nvPicPr>
        <p:blipFill rotWithShape="1">
          <a:blip r:embed="rId6"/>
          <a:srcRect l="42555" t="55353" r="41574" b="16405"/>
          <a:stretch/>
        </p:blipFill>
        <p:spPr>
          <a:xfrm>
            <a:off x="9671222" y="1265646"/>
            <a:ext cx="1493428" cy="1494908"/>
          </a:xfrm>
          <a:prstGeom prst="rect">
            <a:avLst/>
          </a:prstGeom>
        </p:spPr>
      </p:pic>
      <p:sp>
        <p:nvSpPr>
          <p:cNvPr id="33" name="TextBox 32">
            <a:extLst>
              <a:ext uri="{FF2B5EF4-FFF2-40B4-BE49-F238E27FC236}">
                <a16:creationId xmlns:a16="http://schemas.microsoft.com/office/drawing/2014/main" id="{604E38AA-C764-4085-84FD-C7C6749FD44F}"/>
              </a:ext>
            </a:extLst>
          </p:cNvPr>
          <p:cNvSpPr txBox="1"/>
          <p:nvPr/>
        </p:nvSpPr>
        <p:spPr>
          <a:xfrm>
            <a:off x="8762650" y="2655268"/>
            <a:ext cx="3566823"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spcAft>
                <a:spcPts val="0"/>
              </a:spcAft>
            </a:pPr>
            <a:r>
              <a:rPr kumimoji="0" lang="ru-RU" sz="2000" b="1" i="0" u="sng" strike="noStrike" cap="none" spc="0" normalizeH="0" baseline="0" dirty="0">
                <a:ln>
                  <a:noFill/>
                </a:ln>
                <a:solidFill>
                  <a:srgbClr val="000000"/>
                </a:solidFill>
                <a:effectLst/>
                <a:uFillTx/>
                <a:ea typeface="+mj-ea"/>
                <a:cs typeface="+mj-cs"/>
                <a:sym typeface="Helvetica Light"/>
              </a:rPr>
              <a:t>Полевое оборудование </a:t>
            </a:r>
          </a:p>
          <a:p>
            <a:pPr algn="ctr">
              <a:spcAft>
                <a:spcPts val="0"/>
              </a:spcAft>
            </a:pPr>
            <a:r>
              <a:rPr kumimoji="0" lang="ru-RU" sz="2000" i="0" strike="noStrike" cap="none" spc="0" normalizeH="0" baseline="0" dirty="0">
                <a:ln>
                  <a:noFill/>
                </a:ln>
                <a:solidFill>
                  <a:srgbClr val="000000"/>
                </a:solidFill>
                <a:effectLst/>
                <a:uFillTx/>
                <a:ea typeface="+mj-ea"/>
                <a:cs typeface="+mj-cs"/>
                <a:sym typeface="Helvetica Light"/>
              </a:rPr>
              <a:t>для </a:t>
            </a:r>
            <a:r>
              <a:rPr lang="ru-RU" sz="2000" dirty="0">
                <a:solidFill>
                  <a:srgbClr val="000000"/>
                </a:solidFill>
                <a:ea typeface="+mj-ea"/>
                <a:cs typeface="+mj-cs"/>
                <a:sym typeface="Helvetica Light"/>
              </a:rPr>
              <a:t>практикумов</a:t>
            </a:r>
            <a:r>
              <a:rPr kumimoji="0" lang="ru-RU" sz="2000" i="0" strike="noStrike" cap="none" spc="0" normalizeH="0" baseline="0" dirty="0">
                <a:ln>
                  <a:noFill/>
                </a:ln>
                <a:solidFill>
                  <a:srgbClr val="000000"/>
                </a:solidFill>
                <a:effectLst/>
                <a:uFillTx/>
                <a:ea typeface="+mj-ea"/>
                <a:cs typeface="+mj-cs"/>
                <a:sym typeface="Helvetica Light"/>
              </a:rPr>
              <a:t> и летней практики</a:t>
            </a:r>
          </a:p>
        </p:txBody>
      </p:sp>
      <p:sp>
        <p:nvSpPr>
          <p:cNvPr id="22" name="TextBox 21">
            <a:extLst>
              <a:ext uri="{FF2B5EF4-FFF2-40B4-BE49-F238E27FC236}">
                <a16:creationId xmlns:a16="http://schemas.microsoft.com/office/drawing/2014/main" id="{14E04D2C-F1FF-4E17-BEF1-58E8F3AA1188}"/>
              </a:ext>
            </a:extLst>
          </p:cNvPr>
          <p:cNvSpPr txBox="1"/>
          <p:nvPr/>
        </p:nvSpPr>
        <p:spPr>
          <a:xfrm>
            <a:off x="196721" y="3922717"/>
            <a:ext cx="3215770"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spcBef>
                <a:spcPct val="0"/>
              </a:spcBef>
              <a:defRPr/>
            </a:pPr>
            <a:r>
              <a:rPr lang="ru-RU" altLang="ru-RU" sz="2000" b="1" dirty="0">
                <a:solidFill>
                  <a:prstClr val="black"/>
                </a:solidFill>
              </a:rPr>
              <a:t>1 курс (</a:t>
            </a:r>
            <a:r>
              <a:rPr lang="ru-RU" altLang="ru-RU" sz="2000" dirty="0">
                <a:solidFill>
                  <a:prstClr val="black"/>
                </a:solidFill>
              </a:rPr>
              <a:t>3 недели)</a:t>
            </a:r>
            <a:r>
              <a:rPr lang="ru-RU" altLang="ru-RU" sz="2000" b="1" dirty="0">
                <a:solidFill>
                  <a:prstClr val="black"/>
                </a:solidFill>
              </a:rPr>
              <a:t>: </a:t>
            </a:r>
            <a:r>
              <a:rPr lang="ru-RU" altLang="ru-RU" sz="2000" dirty="0">
                <a:solidFill>
                  <a:prstClr val="black"/>
                </a:solidFill>
              </a:rPr>
              <a:t>Курская биосферная станция ИГ РАН</a:t>
            </a:r>
          </a:p>
        </p:txBody>
      </p:sp>
      <p:sp>
        <p:nvSpPr>
          <p:cNvPr id="32" name="TextBox 31">
            <a:extLst>
              <a:ext uri="{FF2B5EF4-FFF2-40B4-BE49-F238E27FC236}">
                <a16:creationId xmlns:a16="http://schemas.microsoft.com/office/drawing/2014/main" id="{959360BB-2372-4653-8D6F-76FB013903CB}"/>
              </a:ext>
            </a:extLst>
          </p:cNvPr>
          <p:cNvSpPr txBox="1"/>
          <p:nvPr/>
        </p:nvSpPr>
        <p:spPr>
          <a:xfrm>
            <a:off x="3694373" y="3956405"/>
            <a:ext cx="8584278"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2000" b="1" i="0" u="sng" strike="noStrike" cap="none" spc="0" normalizeH="0" baseline="0" dirty="0">
                <a:ln>
                  <a:noFill/>
                </a:ln>
                <a:solidFill>
                  <a:srgbClr val="000000"/>
                </a:solidFill>
                <a:effectLst/>
                <a:uFillTx/>
                <a:ea typeface="+mj-ea"/>
                <a:cs typeface="+mj-cs"/>
                <a:sym typeface="Helvetica Light"/>
              </a:rPr>
              <a:t>2</a:t>
            </a:r>
            <a:r>
              <a:rPr kumimoji="0" lang="ru-RU" sz="2000" b="1" i="0" u="sng" strike="noStrike" cap="none" spc="0" normalizeH="0" baseline="0" dirty="0">
                <a:ln>
                  <a:noFill/>
                </a:ln>
                <a:solidFill>
                  <a:srgbClr val="000000"/>
                </a:solidFill>
                <a:effectLst/>
                <a:uFillTx/>
                <a:ea typeface="+mj-ea"/>
                <a:cs typeface="+mj-cs"/>
                <a:sym typeface="Helvetica Light"/>
              </a:rPr>
              <a:t> курс</a:t>
            </a:r>
            <a:r>
              <a:rPr kumimoji="0" lang="ru-RU" sz="2000" b="0" i="0" u="none" strike="noStrike" cap="none" spc="0" normalizeH="0" baseline="0" dirty="0">
                <a:ln>
                  <a:noFill/>
                </a:ln>
                <a:solidFill>
                  <a:srgbClr val="000000"/>
                </a:solidFill>
                <a:effectLst/>
                <a:uFillTx/>
                <a:ea typeface="+mj-ea"/>
                <a:cs typeface="+mj-cs"/>
                <a:sym typeface="Helvetica Light"/>
              </a:rPr>
              <a:t>: по направлениям (</a:t>
            </a:r>
            <a:r>
              <a:rPr lang="ru-RU" altLang="ru-RU" sz="2000" dirty="0">
                <a:solidFill>
                  <a:prstClr val="black"/>
                </a:solidFill>
              </a:rPr>
              <a:t>10-20 дней</a:t>
            </a:r>
            <a:r>
              <a:rPr kumimoji="0" lang="ru-RU" sz="2000" b="0" i="0" u="none" strike="noStrike" cap="none" spc="0" normalizeH="0" baseline="0" dirty="0">
                <a:ln>
                  <a:noFill/>
                </a:ln>
                <a:solidFill>
                  <a:srgbClr val="000000"/>
                </a:solidFill>
                <a:effectLst/>
                <a:uFillTx/>
                <a:ea typeface="+mj-ea"/>
                <a:cs typeface="+mj-cs"/>
                <a:sym typeface="Helvetica Light"/>
              </a:rPr>
              <a:t>). </a:t>
            </a:r>
            <a:r>
              <a:rPr kumimoji="0" lang="ru-RU" sz="2000" b="0" i="0" u="none" strike="noStrike" cap="none" spc="0" normalizeH="0" baseline="0" dirty="0">
                <a:ln>
                  <a:noFill/>
                </a:ln>
                <a:effectLst/>
                <a:uFillTx/>
                <a:ea typeface="+mj-ea"/>
                <a:cs typeface="+mj-cs"/>
                <a:sym typeface="Helvetica Light"/>
              </a:rPr>
              <a:t>Варианты: Красная Поляна, Кисловодская высокогорная станция ИФА РАН, Коломна…</a:t>
            </a:r>
          </a:p>
        </p:txBody>
      </p:sp>
      <p:pic>
        <p:nvPicPr>
          <p:cNvPr id="34" name="Рисунок 33">
            <a:extLst>
              <a:ext uri="{FF2B5EF4-FFF2-40B4-BE49-F238E27FC236}">
                <a16:creationId xmlns:a16="http://schemas.microsoft.com/office/drawing/2014/main" id="{4E1769A0-8A1A-4C6F-87FC-D6D2E7495F27}"/>
              </a:ext>
            </a:extLst>
          </p:cNvPr>
          <p:cNvPicPr>
            <a:picLocks noChangeAspect="1"/>
          </p:cNvPicPr>
          <p:nvPr/>
        </p:nvPicPr>
        <p:blipFill>
          <a:blip r:embed="rId7"/>
          <a:stretch>
            <a:fillRect/>
          </a:stretch>
        </p:blipFill>
        <p:spPr>
          <a:xfrm>
            <a:off x="232605" y="4650785"/>
            <a:ext cx="3026485" cy="1702397"/>
          </a:xfrm>
          <a:prstGeom prst="rect">
            <a:avLst/>
          </a:prstGeom>
        </p:spPr>
      </p:pic>
      <p:pic>
        <p:nvPicPr>
          <p:cNvPr id="35" name="Рисунок 34">
            <a:extLst>
              <a:ext uri="{FF2B5EF4-FFF2-40B4-BE49-F238E27FC236}">
                <a16:creationId xmlns:a16="http://schemas.microsoft.com/office/drawing/2014/main" id="{05E5204E-4A64-489F-834A-75AF614796DE}"/>
              </a:ext>
            </a:extLst>
          </p:cNvPr>
          <p:cNvPicPr>
            <a:picLocks noChangeAspect="1"/>
          </p:cNvPicPr>
          <p:nvPr/>
        </p:nvPicPr>
        <p:blipFill>
          <a:blip r:embed="rId8"/>
          <a:stretch>
            <a:fillRect/>
          </a:stretch>
        </p:blipFill>
        <p:spPr>
          <a:xfrm>
            <a:off x="3412491" y="4668937"/>
            <a:ext cx="2832846" cy="2078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Рисунок 35">
            <a:extLst>
              <a:ext uri="{FF2B5EF4-FFF2-40B4-BE49-F238E27FC236}">
                <a16:creationId xmlns:a16="http://schemas.microsoft.com/office/drawing/2014/main" id="{B4690566-06C5-4861-9F8D-AB5CE5FADF6B}"/>
              </a:ext>
            </a:extLst>
          </p:cNvPr>
          <p:cNvPicPr>
            <a:picLocks noChangeAspect="1"/>
          </p:cNvPicPr>
          <p:nvPr/>
        </p:nvPicPr>
        <p:blipFill>
          <a:blip r:embed="rId9"/>
          <a:stretch>
            <a:fillRect/>
          </a:stretch>
        </p:blipFill>
        <p:spPr>
          <a:xfrm>
            <a:off x="6476456" y="4678215"/>
            <a:ext cx="2557515" cy="2086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Рисунок 36">
            <a:extLst>
              <a:ext uri="{FF2B5EF4-FFF2-40B4-BE49-F238E27FC236}">
                <a16:creationId xmlns:a16="http://schemas.microsoft.com/office/drawing/2014/main" id="{48143495-6E33-4031-BCC8-63421C054E50}"/>
              </a:ext>
            </a:extLst>
          </p:cNvPr>
          <p:cNvPicPr>
            <a:picLocks noChangeAspect="1"/>
          </p:cNvPicPr>
          <p:nvPr/>
        </p:nvPicPr>
        <p:blipFill>
          <a:blip r:embed="rId10"/>
          <a:stretch>
            <a:fillRect/>
          </a:stretch>
        </p:blipFill>
        <p:spPr>
          <a:xfrm>
            <a:off x="9150750" y="4655731"/>
            <a:ext cx="2787067" cy="2122961"/>
          </a:xfrm>
          <a:prstGeom prst="rect">
            <a:avLst/>
          </a:prstGeom>
          <a:ln w="28575">
            <a:solidFill>
              <a:schemeClr val="tx1"/>
            </a:solidFill>
          </a:ln>
        </p:spPr>
      </p:pic>
      <p:sp>
        <p:nvSpPr>
          <p:cNvPr id="38" name="Очень крутой заголовок…">
            <a:extLst>
              <a:ext uri="{FF2B5EF4-FFF2-40B4-BE49-F238E27FC236}">
                <a16:creationId xmlns:a16="http://schemas.microsoft.com/office/drawing/2014/main" id="{33CCFE1A-F680-4D86-906F-469AED1246FF}"/>
              </a:ext>
            </a:extLst>
          </p:cNvPr>
          <p:cNvSpPr txBox="1"/>
          <p:nvPr/>
        </p:nvSpPr>
        <p:spPr>
          <a:xfrm>
            <a:off x="535180" y="3629293"/>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000" b="1" cap="all" dirty="0">
                <a:solidFill>
                  <a:srgbClr val="253957"/>
                </a:solidFill>
              </a:rPr>
              <a:t> Отдельное преимущество: Полевые практики</a:t>
            </a:r>
          </a:p>
        </p:txBody>
      </p:sp>
    </p:spTree>
    <p:extLst>
      <p:ext uri="{BB962C8B-B14F-4D97-AF65-F5344CB8AC3E}">
        <p14:creationId xmlns:p14="http://schemas.microsoft.com/office/powerpoint/2010/main" val="371023299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кейсы</a:t>
            </a:r>
            <a:endParaRPr sz="2400" b="1" cap="all" dirty="0">
              <a:solidFill>
                <a:srgbClr val="253957"/>
              </a:solidFill>
              <a:sym typeface="Arial Narrow"/>
            </a:endParaRPr>
          </a:p>
        </p:txBody>
      </p:sp>
    </p:spTree>
    <p:extLst>
      <p:ext uri="{BB962C8B-B14F-4D97-AF65-F5344CB8AC3E}">
        <p14:creationId xmlns:p14="http://schemas.microsoft.com/office/powerpoint/2010/main" val="128376435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14" name="Очень крутой заголовок…">
            <a:extLst>
              <a:ext uri="{FF2B5EF4-FFF2-40B4-BE49-F238E27FC236}">
                <a16:creationId xmlns:a16="http://schemas.microsoft.com/office/drawing/2014/main" id="{2B3C7836-D4BB-4506-8E2B-EBCCDB947DEE}"/>
              </a:ext>
            </a:extLst>
          </p:cNvPr>
          <p:cNvSpPr txBox="1"/>
          <p:nvPr/>
        </p:nvSpPr>
        <p:spPr>
          <a:xfrm>
            <a:off x="1379219" y="299688"/>
            <a:ext cx="10609619"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Кейс: Ледники и другие природные архивы по состоянию среды</a:t>
            </a:r>
          </a:p>
        </p:txBody>
      </p:sp>
      <p:sp>
        <p:nvSpPr>
          <p:cNvPr id="15" name="TextBox 14">
            <a:extLst>
              <a:ext uri="{FF2B5EF4-FFF2-40B4-BE49-F238E27FC236}">
                <a16:creationId xmlns:a16="http://schemas.microsoft.com/office/drawing/2014/main" id="{BD783E64-1C4D-464F-A04E-B7399A9268DA}"/>
              </a:ext>
            </a:extLst>
          </p:cNvPr>
          <p:cNvSpPr txBox="1"/>
          <p:nvPr/>
        </p:nvSpPr>
        <p:spPr>
          <a:xfrm>
            <a:off x="526755" y="1118221"/>
            <a:ext cx="5253056" cy="2816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ru-RU" b="1" dirty="0">
                <a:latin typeface="Arial Narrow" panose="020B0606020202030204" pitchFamily="34" charset="0"/>
              </a:rPr>
              <a:t>Ледниковые керны содержат пузырьки воздуха, состав которых отражает условия среды (состав атмосферы, пыльцу растительности, изотопные соотношения и т.д.)</a:t>
            </a:r>
          </a:p>
          <a:p>
            <a:pPr>
              <a:spcBef>
                <a:spcPts val="600"/>
              </a:spcBef>
            </a:pPr>
            <a:r>
              <a:rPr lang="ru-RU" b="1" dirty="0">
                <a:latin typeface="Arial Narrow" panose="020B0606020202030204" pitchFamily="34" charset="0"/>
              </a:rPr>
              <a:t>Созданы международные архивы кернов</a:t>
            </a:r>
          </a:p>
          <a:p>
            <a:pPr>
              <a:spcBef>
                <a:spcPts val="600"/>
              </a:spcBef>
            </a:pPr>
            <a:r>
              <a:rPr lang="ru-RU" b="1" dirty="0">
                <a:latin typeface="Arial Narrow" panose="020B0606020202030204" pitchFamily="34" charset="0"/>
              </a:rPr>
              <a:t>На основе анализа кернов строятся палеоклиматические и ландшафтные реконструкции</a:t>
            </a:r>
          </a:p>
          <a:p>
            <a:pPr>
              <a:spcBef>
                <a:spcPts val="600"/>
              </a:spcBef>
            </a:pPr>
            <a:r>
              <a:rPr lang="ru-RU" b="1" dirty="0">
                <a:latin typeface="Arial Narrow" panose="020B0606020202030204" pitchFamily="34" charset="0"/>
              </a:rPr>
              <a:t>Ледниковые архивы находится под угрозой таяния ледников из-за глобального изменения климата</a:t>
            </a:r>
          </a:p>
        </p:txBody>
      </p:sp>
      <p:pic>
        <p:nvPicPr>
          <p:cNvPr id="16" name="Изображение" descr="Изображение">
            <a:extLst>
              <a:ext uri="{FF2B5EF4-FFF2-40B4-BE49-F238E27FC236}">
                <a16:creationId xmlns:a16="http://schemas.microsoft.com/office/drawing/2014/main" id="{E8216D1E-EFD6-4068-83B3-5A5BDFA52E8D}"/>
              </a:ext>
            </a:extLst>
          </p:cNvPr>
          <p:cNvPicPr>
            <a:picLocks noChangeAspect="1"/>
          </p:cNvPicPr>
          <p:nvPr/>
        </p:nvPicPr>
        <p:blipFill>
          <a:blip r:embed="rId2"/>
          <a:stretch>
            <a:fillRect/>
          </a:stretch>
        </p:blipFill>
        <p:spPr>
          <a:xfrm>
            <a:off x="613303" y="253761"/>
            <a:ext cx="599790" cy="599790"/>
          </a:xfrm>
          <a:prstGeom prst="rect">
            <a:avLst/>
          </a:prstGeom>
          <a:ln w="12700">
            <a:miter lim="400000"/>
          </a:ln>
        </p:spPr>
      </p:pic>
      <p:sp>
        <p:nvSpPr>
          <p:cNvPr id="12" name="Rectangle 14">
            <a:extLst>
              <a:ext uri="{FF2B5EF4-FFF2-40B4-BE49-F238E27FC236}">
                <a16:creationId xmlns:a16="http://schemas.microsoft.com/office/drawing/2014/main" id="{23E8B66A-6595-411C-8013-DCE1AE45D76D}"/>
              </a:ext>
            </a:extLst>
          </p:cNvPr>
          <p:cNvSpPr/>
          <p:nvPr/>
        </p:nvSpPr>
        <p:spPr>
          <a:xfrm>
            <a:off x="5977126" y="1097435"/>
            <a:ext cx="6135013" cy="369332"/>
          </a:xfrm>
          <a:prstGeom prst="rect">
            <a:avLst/>
          </a:prstGeom>
        </p:spPr>
        <p:txBody>
          <a:bodyPr wrap="none">
            <a:spAutoFit/>
          </a:bodyPr>
          <a:lstStyle/>
          <a:p>
            <a:r>
              <a:rPr lang="ru-RU" b="1" dirty="0">
                <a:latin typeface="Arial Narrow" panose="020B0606020202030204" pitchFamily="34" charset="0"/>
              </a:rPr>
              <a:t>Оценки</a:t>
            </a:r>
            <a:r>
              <a:rPr lang="en-US" b="1" dirty="0">
                <a:latin typeface="Arial Narrow" panose="020B0606020202030204" pitchFamily="34" charset="0"/>
              </a:rPr>
              <a:t> IPCC</a:t>
            </a:r>
            <a:r>
              <a:rPr lang="ru-RU" b="1" dirty="0">
                <a:latin typeface="Arial Narrow" panose="020B0606020202030204" pitchFamily="34" charset="0"/>
              </a:rPr>
              <a:t> – климатическая история Земли за 450 тысяч лет</a:t>
            </a:r>
            <a:endParaRPr lang="en-US" b="1" dirty="0">
              <a:latin typeface="Arial Narrow" panose="020B0606020202030204" pitchFamily="34" charset="0"/>
            </a:endParaRPr>
          </a:p>
        </p:txBody>
      </p:sp>
      <p:pic>
        <p:nvPicPr>
          <p:cNvPr id="9" name="Объект 5">
            <a:extLst>
              <a:ext uri="{FF2B5EF4-FFF2-40B4-BE49-F238E27FC236}">
                <a16:creationId xmlns:a16="http://schemas.microsoft.com/office/drawing/2014/main" id="{495BAEE7-2E47-496E-80E4-D85F203713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841579" y="1502841"/>
            <a:ext cx="6147259" cy="3172871"/>
          </a:xfrm>
          <a:prstGeom prst="rect">
            <a:avLst/>
          </a:prstGeom>
        </p:spPr>
      </p:pic>
      <p:pic>
        <p:nvPicPr>
          <p:cNvPr id="11" name="Picture 3" descr="core storage">
            <a:extLst>
              <a:ext uri="{FF2B5EF4-FFF2-40B4-BE49-F238E27FC236}">
                <a16:creationId xmlns:a16="http://schemas.microsoft.com/office/drawing/2014/main" id="{B2F3FB1D-94FE-4AB9-BF73-5AFA52F10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465" y="4712348"/>
            <a:ext cx="2569036" cy="21673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ANDSAW1-30percent">
            <a:extLst>
              <a:ext uri="{FF2B5EF4-FFF2-40B4-BE49-F238E27FC236}">
                <a16:creationId xmlns:a16="http://schemas.microsoft.com/office/drawing/2014/main" id="{7F500348-CED9-4857-A85D-F40C8FE77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098" y="4701287"/>
            <a:ext cx="2246103" cy="21660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Quel-margin-1977-best">
            <a:extLst>
              <a:ext uri="{FF2B5EF4-FFF2-40B4-BE49-F238E27FC236}">
                <a16:creationId xmlns:a16="http://schemas.microsoft.com/office/drawing/2014/main" id="{D857D361-1511-4C8E-99F1-27A299C0C3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3615" b="4819"/>
          <a:stretch>
            <a:fillRect/>
          </a:stretch>
        </p:blipFill>
        <p:spPr>
          <a:xfrm>
            <a:off x="0" y="3975949"/>
            <a:ext cx="1913387" cy="28820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Рисунок 19">
            <a:extLst>
              <a:ext uri="{FF2B5EF4-FFF2-40B4-BE49-F238E27FC236}">
                <a16:creationId xmlns:a16="http://schemas.microsoft.com/office/drawing/2014/main" id="{975EA588-3F13-43EE-AB94-6451A9A29D9D}"/>
              </a:ext>
            </a:extLst>
          </p:cNvPr>
          <p:cNvPicPr>
            <a:picLocks noChangeAspect="1"/>
          </p:cNvPicPr>
          <p:nvPr/>
        </p:nvPicPr>
        <p:blipFill>
          <a:blip r:embed="rId7"/>
          <a:stretch>
            <a:fillRect/>
          </a:stretch>
        </p:blipFill>
        <p:spPr>
          <a:xfrm>
            <a:off x="1924758" y="3975949"/>
            <a:ext cx="1854707" cy="2862202"/>
          </a:xfrm>
          <a:prstGeom prst="rect">
            <a:avLst/>
          </a:prstGeom>
        </p:spPr>
      </p:pic>
      <p:sp>
        <p:nvSpPr>
          <p:cNvPr id="21" name="TextBox 20">
            <a:extLst>
              <a:ext uri="{FF2B5EF4-FFF2-40B4-BE49-F238E27FC236}">
                <a16:creationId xmlns:a16="http://schemas.microsoft.com/office/drawing/2014/main" id="{A7C20874-A55A-4439-8E1B-2B9CB7483E7E}"/>
              </a:ext>
            </a:extLst>
          </p:cNvPr>
          <p:cNvSpPr txBox="1"/>
          <p:nvPr/>
        </p:nvSpPr>
        <p:spPr>
          <a:xfrm>
            <a:off x="8603607" y="4686924"/>
            <a:ext cx="3508532"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ru-RU" b="1" dirty="0">
                <a:latin typeface="Arial Narrow" panose="020B0606020202030204" pitchFamily="34" charset="0"/>
              </a:rPr>
              <a:t>Другие природные архивы: </a:t>
            </a:r>
          </a:p>
          <a:p>
            <a:pPr>
              <a:spcBef>
                <a:spcPts val="600"/>
              </a:spcBef>
            </a:pPr>
            <a:r>
              <a:rPr lang="ru-RU" b="1" dirty="0">
                <a:latin typeface="Arial Narrow" panose="020B0606020202030204" pitchFamily="34" charset="0"/>
              </a:rPr>
              <a:t>Озерные отложения</a:t>
            </a:r>
          </a:p>
          <a:p>
            <a:pPr>
              <a:spcBef>
                <a:spcPts val="600"/>
              </a:spcBef>
            </a:pPr>
            <a:r>
              <a:rPr lang="ru-RU" b="1" dirty="0">
                <a:latin typeface="Arial Narrow" panose="020B0606020202030204" pitchFamily="34" charset="0"/>
              </a:rPr>
              <a:t>Дендрохронология</a:t>
            </a:r>
          </a:p>
          <a:p>
            <a:pPr>
              <a:spcBef>
                <a:spcPts val="600"/>
              </a:spcBef>
            </a:pPr>
            <a:r>
              <a:rPr lang="ru-RU" b="1" dirty="0">
                <a:latin typeface="Arial Narrow" panose="020B0606020202030204" pitchFamily="34" charset="0"/>
              </a:rPr>
              <a:t>Торф и иные отложения в болотах</a:t>
            </a:r>
          </a:p>
          <a:p>
            <a:pPr>
              <a:spcBef>
                <a:spcPts val="600"/>
              </a:spcBef>
            </a:pPr>
            <a:r>
              <a:rPr lang="ru-RU" b="1" dirty="0">
                <a:latin typeface="Arial Narrow" panose="020B0606020202030204" pitchFamily="34" charset="0"/>
              </a:rPr>
              <a:t>Спорово-пыльцевой анализ</a:t>
            </a:r>
          </a:p>
        </p:txBody>
      </p:sp>
      <p:sp>
        <p:nvSpPr>
          <p:cNvPr id="13" name="TextBox 12">
            <a:extLst>
              <a:ext uri="{FF2B5EF4-FFF2-40B4-BE49-F238E27FC236}">
                <a16:creationId xmlns:a16="http://schemas.microsoft.com/office/drawing/2014/main" id="{ECBAAEF0-473E-48CB-A13B-E61B20558A8B}"/>
              </a:ext>
            </a:extLst>
          </p:cNvPr>
          <p:cNvSpPr txBox="1"/>
          <p:nvPr/>
        </p:nvSpPr>
        <p:spPr>
          <a:xfrm>
            <a:off x="8505213" y="6459255"/>
            <a:ext cx="409111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1600" i="1" dirty="0">
                <a:latin typeface="Arial Narrow" panose="020B0606020202030204" pitchFamily="34" charset="0"/>
              </a:rPr>
              <a:t>Источник: </a:t>
            </a:r>
            <a:r>
              <a:rPr lang="en-US" altLang="ru-RU" sz="1600" i="1" dirty="0">
                <a:latin typeface="Arial Narrow" panose="020B0606020202030204" pitchFamily="34" charset="0"/>
              </a:rPr>
              <a:t>IPCC, </a:t>
            </a:r>
            <a:r>
              <a:rPr lang="ru-RU" altLang="ru-RU" sz="1600" i="1" dirty="0">
                <a:latin typeface="Arial Narrow" panose="020B0606020202030204" pitchFamily="34" charset="0"/>
              </a:rPr>
              <a:t>Институт географии РАН</a:t>
            </a:r>
          </a:p>
        </p:txBody>
      </p:sp>
      <p:sp>
        <p:nvSpPr>
          <p:cNvPr id="18" name="Название подразделения, лаборатории, факультета и т.д.">
            <a:extLst>
              <a:ext uri="{FF2B5EF4-FFF2-40B4-BE49-F238E27FC236}">
                <a16:creationId xmlns:a16="http://schemas.microsoft.com/office/drawing/2014/main" id="{1F73AF87-BA00-4C17-9815-1F48B9178A9A}"/>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88860618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bog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948994"/>
            <a:ext cx="5621941" cy="3909006"/>
          </a:xfrm>
          <a:prstGeom prst="rect">
            <a:avLst/>
          </a:prstGeom>
        </p:spPr>
      </p:pic>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14" name="Очень крутой заголовок…">
            <a:extLst>
              <a:ext uri="{FF2B5EF4-FFF2-40B4-BE49-F238E27FC236}">
                <a16:creationId xmlns:a16="http://schemas.microsoft.com/office/drawing/2014/main" id="{2B3C7836-D4BB-4506-8E2B-EBCCDB947DEE}"/>
              </a:ext>
            </a:extLst>
          </p:cNvPr>
          <p:cNvSpPr txBox="1"/>
          <p:nvPr/>
        </p:nvSpPr>
        <p:spPr>
          <a:xfrm>
            <a:off x="1379219" y="299688"/>
            <a:ext cx="8089245"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Кейс: Газовые воронки и угрозы для инфраструктуры</a:t>
            </a:r>
          </a:p>
        </p:txBody>
      </p:sp>
      <p:pic>
        <p:nvPicPr>
          <p:cNvPr id="10" name="Рисунок 9" descr="bog2.jpg">
            <a:extLst>
              <a:ext uri="{FF2B5EF4-FFF2-40B4-BE49-F238E27FC236}">
                <a16:creationId xmlns:a16="http://schemas.microsoft.com/office/drawing/2014/main" id="{24524BC3-11A3-46F3-BC3C-6061B0A170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58126"/>
            <a:ext cx="3977640" cy="2910840"/>
          </a:xfrm>
          <a:prstGeom prst="rect">
            <a:avLst/>
          </a:prstGeom>
        </p:spPr>
      </p:pic>
      <p:pic>
        <p:nvPicPr>
          <p:cNvPr id="11" name="Рисунок 10" descr="bogn3.jpg">
            <a:extLst>
              <a:ext uri="{FF2B5EF4-FFF2-40B4-BE49-F238E27FC236}">
                <a16:creationId xmlns:a16="http://schemas.microsoft.com/office/drawing/2014/main" id="{BD8124A2-52CD-436B-BAD5-BF64E48C2C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2" y="3539612"/>
            <a:ext cx="6031157" cy="3357716"/>
          </a:xfrm>
          <a:prstGeom prst="rect">
            <a:avLst/>
          </a:prstGeom>
        </p:spPr>
      </p:pic>
      <p:sp>
        <p:nvSpPr>
          <p:cNvPr id="15" name="TextBox 14">
            <a:extLst>
              <a:ext uri="{FF2B5EF4-FFF2-40B4-BE49-F238E27FC236}">
                <a16:creationId xmlns:a16="http://schemas.microsoft.com/office/drawing/2014/main" id="{BD783E64-1C4D-464F-A04E-B7399A9268DA}"/>
              </a:ext>
            </a:extLst>
          </p:cNvPr>
          <p:cNvSpPr txBox="1"/>
          <p:nvPr/>
        </p:nvSpPr>
        <p:spPr>
          <a:xfrm>
            <a:off x="4342746" y="1236218"/>
            <a:ext cx="7092170"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b="1" dirty="0">
                <a:latin typeface="Arial Narrow" panose="020B0606020202030204" pitchFamily="34" charset="0"/>
              </a:rPr>
              <a:t>(Полу)автоматизированное распознавание на основе разновременных изменений наземного покрова и цифровых моделей рельефа по данным космической съемки</a:t>
            </a:r>
          </a:p>
          <a:p>
            <a:endParaRPr lang="ru-RU" b="1" dirty="0">
              <a:latin typeface="Arial Narrow" panose="020B0606020202030204" pitchFamily="34" charset="0"/>
            </a:endParaRPr>
          </a:p>
          <a:p>
            <a:r>
              <a:rPr lang="ru-RU" b="1" dirty="0">
                <a:latin typeface="Arial Narrow" panose="020B0606020202030204" pitchFamily="34" charset="0"/>
              </a:rPr>
              <a:t>Возможности для мониторинга, анализа, прогноза и оценки рисков</a:t>
            </a:r>
          </a:p>
        </p:txBody>
      </p:sp>
      <p:pic>
        <p:nvPicPr>
          <p:cNvPr id="16" name="Изображение" descr="Изображение">
            <a:extLst>
              <a:ext uri="{FF2B5EF4-FFF2-40B4-BE49-F238E27FC236}">
                <a16:creationId xmlns:a16="http://schemas.microsoft.com/office/drawing/2014/main" id="{E8216D1E-EFD6-4068-83B3-5A5BDFA52E8D}"/>
              </a:ext>
            </a:extLst>
          </p:cNvPr>
          <p:cNvPicPr>
            <a:picLocks noChangeAspect="1"/>
          </p:cNvPicPr>
          <p:nvPr/>
        </p:nvPicPr>
        <p:blipFill>
          <a:blip r:embed="rId5"/>
          <a:stretch>
            <a:fillRect/>
          </a:stretch>
        </p:blipFill>
        <p:spPr>
          <a:xfrm>
            <a:off x="613303" y="253761"/>
            <a:ext cx="599790" cy="599790"/>
          </a:xfrm>
          <a:prstGeom prst="rect">
            <a:avLst/>
          </a:prstGeom>
          <a:ln w="12700">
            <a:miter lim="400000"/>
          </a:ln>
        </p:spPr>
      </p:pic>
      <p:sp>
        <p:nvSpPr>
          <p:cNvPr id="9" name="Название подразделения, лаборатории, факультета и т.д.">
            <a:extLst>
              <a:ext uri="{FF2B5EF4-FFF2-40B4-BE49-F238E27FC236}">
                <a16:creationId xmlns:a16="http://schemas.microsoft.com/office/drawing/2014/main" id="{713799D4-591D-4AEF-B6C0-2B29E6374319}"/>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70923263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14" name="Очень крутой заголовок…">
            <a:extLst>
              <a:ext uri="{FF2B5EF4-FFF2-40B4-BE49-F238E27FC236}">
                <a16:creationId xmlns:a16="http://schemas.microsoft.com/office/drawing/2014/main" id="{2B3C7836-D4BB-4506-8E2B-EBCCDB947DEE}"/>
              </a:ext>
            </a:extLst>
          </p:cNvPr>
          <p:cNvSpPr txBox="1"/>
          <p:nvPr/>
        </p:nvSpPr>
        <p:spPr>
          <a:xfrm>
            <a:off x="1379219" y="299688"/>
            <a:ext cx="8089245"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Кейс: Мониторинг сельскохозяйственных земель</a:t>
            </a:r>
          </a:p>
        </p:txBody>
      </p:sp>
      <p:sp>
        <p:nvSpPr>
          <p:cNvPr id="15" name="TextBox 14">
            <a:extLst>
              <a:ext uri="{FF2B5EF4-FFF2-40B4-BE49-F238E27FC236}">
                <a16:creationId xmlns:a16="http://schemas.microsoft.com/office/drawing/2014/main" id="{BD783E64-1C4D-464F-A04E-B7399A9268DA}"/>
              </a:ext>
            </a:extLst>
          </p:cNvPr>
          <p:cNvSpPr txBox="1"/>
          <p:nvPr/>
        </p:nvSpPr>
        <p:spPr>
          <a:xfrm>
            <a:off x="6803629" y="4481308"/>
            <a:ext cx="5388371"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b="1" dirty="0">
                <a:latin typeface="Arial Narrow" panose="020B0606020202030204" pitchFamily="34" charset="0"/>
              </a:rPr>
              <a:t>Умное земледелие – оперативный мониторинг состояния посевов и корректировка аграрных практик (полив, удобрения и т.д.)</a:t>
            </a:r>
          </a:p>
          <a:p>
            <a:endParaRPr lang="ru-RU" b="1" dirty="0">
              <a:latin typeface="Arial Narrow" panose="020B0606020202030204" pitchFamily="34" charset="0"/>
            </a:endParaRPr>
          </a:p>
          <a:p>
            <a:r>
              <a:rPr lang="ru-RU" b="1" dirty="0">
                <a:latin typeface="Arial Narrow" panose="020B0606020202030204" pitchFamily="34" charset="0"/>
              </a:rPr>
              <a:t>Сравнение данных государственного земельного кадастра с фактическим положением вещей (налоговая база, категории использования земель, распределение субсидий с/х производителям)</a:t>
            </a:r>
          </a:p>
        </p:txBody>
      </p:sp>
      <p:pic>
        <p:nvPicPr>
          <p:cNvPr id="16" name="Изображение" descr="Изображение">
            <a:extLst>
              <a:ext uri="{FF2B5EF4-FFF2-40B4-BE49-F238E27FC236}">
                <a16:creationId xmlns:a16="http://schemas.microsoft.com/office/drawing/2014/main" id="{E8216D1E-EFD6-4068-83B3-5A5BDFA52E8D}"/>
              </a:ext>
            </a:extLst>
          </p:cNvPr>
          <p:cNvPicPr>
            <a:picLocks noChangeAspect="1"/>
          </p:cNvPicPr>
          <p:nvPr/>
        </p:nvPicPr>
        <p:blipFill>
          <a:blip r:embed="rId3"/>
          <a:stretch>
            <a:fillRect/>
          </a:stretch>
        </p:blipFill>
        <p:spPr>
          <a:xfrm>
            <a:off x="613303" y="253761"/>
            <a:ext cx="599790" cy="599790"/>
          </a:xfrm>
          <a:prstGeom prst="rect">
            <a:avLst/>
          </a:prstGeom>
          <a:ln w="12700">
            <a:miter lim="400000"/>
          </a:ln>
        </p:spPr>
      </p:pic>
      <p:sp>
        <p:nvSpPr>
          <p:cNvPr id="13" name="Rectangle 8">
            <a:extLst>
              <a:ext uri="{FF2B5EF4-FFF2-40B4-BE49-F238E27FC236}">
                <a16:creationId xmlns:a16="http://schemas.microsoft.com/office/drawing/2014/main" id="{DC2A6A10-BA2C-48CC-BC35-FD8D0D9C0BBB}"/>
              </a:ext>
            </a:extLst>
          </p:cNvPr>
          <p:cNvSpPr/>
          <p:nvPr/>
        </p:nvSpPr>
        <p:spPr>
          <a:xfrm>
            <a:off x="301861" y="1477058"/>
            <a:ext cx="864096" cy="461665"/>
          </a:xfrm>
          <a:prstGeom prst="rect">
            <a:avLst/>
          </a:prstGeom>
        </p:spPr>
        <p:txBody>
          <a:bodyPr wrap="square">
            <a:spAutoFit/>
          </a:bodyPr>
          <a:lstStyle/>
          <a:p>
            <a:r>
              <a:rPr lang="ru-RU" sz="2400" b="1" dirty="0">
                <a:solidFill>
                  <a:schemeClr val="bg1"/>
                </a:solidFill>
                <a:latin typeface="Arial Narrow" panose="020B0606020202030204" pitchFamily="34" charset="0"/>
              </a:rPr>
              <a:t>1975</a:t>
            </a:r>
            <a:endParaRPr lang="en-US" sz="2400" b="1" dirty="0">
              <a:solidFill>
                <a:schemeClr val="bg1"/>
              </a:solidFill>
              <a:latin typeface="Arial Narrow" panose="020B0606020202030204" pitchFamily="34" charset="0"/>
            </a:endParaRPr>
          </a:p>
        </p:txBody>
      </p:sp>
      <p:sp>
        <p:nvSpPr>
          <p:cNvPr id="18" name="Rectangle 13">
            <a:extLst>
              <a:ext uri="{FF2B5EF4-FFF2-40B4-BE49-F238E27FC236}">
                <a16:creationId xmlns:a16="http://schemas.microsoft.com/office/drawing/2014/main" id="{E3760A5C-BC91-425D-A276-90DC111BF934}"/>
              </a:ext>
            </a:extLst>
          </p:cNvPr>
          <p:cNvSpPr/>
          <p:nvPr/>
        </p:nvSpPr>
        <p:spPr>
          <a:xfrm>
            <a:off x="296997" y="3819354"/>
            <a:ext cx="864096" cy="461665"/>
          </a:xfrm>
          <a:prstGeom prst="rect">
            <a:avLst/>
          </a:prstGeom>
        </p:spPr>
        <p:txBody>
          <a:bodyPr wrap="square">
            <a:spAutoFit/>
          </a:bodyPr>
          <a:lstStyle/>
          <a:p>
            <a:r>
              <a:rPr lang="ru-RU" sz="2400" b="1" dirty="0">
                <a:solidFill>
                  <a:schemeClr val="bg1"/>
                </a:solidFill>
                <a:latin typeface="Arial Narrow" panose="020B0606020202030204" pitchFamily="34" charset="0"/>
              </a:rPr>
              <a:t>2018</a:t>
            </a:r>
            <a:endParaRPr lang="en-US" sz="2400" b="1" dirty="0">
              <a:solidFill>
                <a:schemeClr val="bg1"/>
              </a:solidFill>
              <a:latin typeface="Arial Narrow" panose="020B0606020202030204" pitchFamily="34" charset="0"/>
            </a:endParaRPr>
          </a:p>
        </p:txBody>
      </p:sp>
      <p:sp>
        <p:nvSpPr>
          <p:cNvPr id="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777B35BA-7A27-4AD4-9DDC-294BD9726445}"/>
              </a:ext>
            </a:extLst>
          </p:cNvPr>
          <p:cNvSpPr txBox="1"/>
          <p:nvPr/>
        </p:nvSpPr>
        <p:spPr>
          <a:xfrm>
            <a:off x="213014" y="1318523"/>
            <a:ext cx="3530831" cy="418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2800">
                <a:solidFill>
                  <a:srgbClr val="253957"/>
                </a:solidFill>
                <a:latin typeface="+mn-lt"/>
                <a:ea typeface="+mn-ea"/>
                <a:cs typeface="+mn-cs"/>
                <a:sym typeface="Arial Narrow"/>
              </a:defRPr>
            </a:pPr>
            <a:endParaRPr lang="ru-RU" sz="2000" b="1" dirty="0">
              <a:latin typeface="Arial Narrow" panose="020B0606020202030204" pitchFamily="34" charset="0"/>
              <a:sym typeface="Arial Narrow"/>
            </a:endParaRPr>
          </a:p>
        </p:txBody>
      </p:sp>
      <p:sp>
        <p:nvSpPr>
          <p:cNvPr id="19" name="TextBox 18">
            <a:extLst>
              <a:ext uri="{FF2B5EF4-FFF2-40B4-BE49-F238E27FC236}">
                <a16:creationId xmlns:a16="http://schemas.microsoft.com/office/drawing/2014/main" id="{25448D09-C038-4505-92B6-690E87906D2A}"/>
              </a:ext>
            </a:extLst>
          </p:cNvPr>
          <p:cNvSpPr txBox="1"/>
          <p:nvPr/>
        </p:nvSpPr>
        <p:spPr>
          <a:xfrm>
            <a:off x="6444815" y="1526461"/>
            <a:ext cx="5298891" cy="646331"/>
          </a:xfrm>
          <a:prstGeom prst="rect">
            <a:avLst/>
          </a:prstGeom>
          <a:noFill/>
        </p:spPr>
        <p:txBody>
          <a:bodyPr wrap="square" rtlCol="0">
            <a:spAutoFit/>
          </a:bodyPr>
          <a:lstStyle/>
          <a:p>
            <a:pPr algn="ctr"/>
            <a:r>
              <a:rPr lang="ru-RU" b="1" dirty="0">
                <a:latin typeface="Arial Narrow" panose="020B0606020202030204" pitchFamily="34" charset="0"/>
              </a:rPr>
              <a:t>Обработка данных радиолокационной съемки и анализ посевов, контроль уборки урожая</a:t>
            </a:r>
          </a:p>
        </p:txBody>
      </p:sp>
      <p:pic>
        <p:nvPicPr>
          <p:cNvPr id="21" name="Picture 3">
            <a:extLst>
              <a:ext uri="{FF2B5EF4-FFF2-40B4-BE49-F238E27FC236}">
                <a16:creationId xmlns:a16="http://schemas.microsoft.com/office/drawing/2014/main" id="{4AAE22E4-656F-42BE-B5CB-6A52B7A63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694"/>
          <a:stretch>
            <a:fillRect/>
          </a:stretch>
        </p:blipFill>
        <p:spPr bwMode="auto">
          <a:xfrm>
            <a:off x="6803629" y="2149523"/>
            <a:ext cx="5298891" cy="241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25AE2E28-45BF-4C88-A64B-8DBD8421CC64}"/>
              </a:ext>
            </a:extLst>
          </p:cNvPr>
          <p:cNvSpPr txBox="1"/>
          <p:nvPr/>
        </p:nvSpPr>
        <p:spPr>
          <a:xfrm>
            <a:off x="600533" y="1076117"/>
            <a:ext cx="7107382" cy="266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2800">
                <a:solidFill>
                  <a:srgbClr val="253957"/>
                </a:solidFill>
                <a:latin typeface="+mn-lt"/>
                <a:ea typeface="+mn-ea"/>
                <a:cs typeface="+mn-cs"/>
                <a:sym typeface="Arial Narrow"/>
              </a:defRPr>
            </a:pPr>
            <a:r>
              <a:rPr lang="ru-RU" sz="2000" b="1" dirty="0">
                <a:latin typeface="Arial Narrow" panose="020B0606020202030204" pitchFamily="34" charset="0"/>
                <a:sym typeface="Arial Narrow"/>
              </a:rPr>
              <a:t>Переходы классов наземного покрова на юге ЕТР в 2000-2015</a:t>
            </a:r>
          </a:p>
        </p:txBody>
      </p:sp>
      <p:pic>
        <p:nvPicPr>
          <p:cNvPr id="22" name="Рисунок 21" descr="des2.jpg">
            <a:extLst>
              <a:ext uri="{FF2B5EF4-FFF2-40B4-BE49-F238E27FC236}">
                <a16:creationId xmlns:a16="http://schemas.microsoft.com/office/drawing/2014/main" id="{1E07B651-5A29-46AF-A226-CA6EF77341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303" y="1500834"/>
            <a:ext cx="4817806" cy="5342453"/>
          </a:xfrm>
          <a:prstGeom prst="rect">
            <a:avLst/>
          </a:prstGeom>
        </p:spPr>
      </p:pic>
      <p:sp>
        <p:nvSpPr>
          <p:cNvPr id="17" name="Название подразделения, лаборатории, факультета и т.д.">
            <a:extLst>
              <a:ext uri="{FF2B5EF4-FFF2-40B4-BE49-F238E27FC236}">
                <a16:creationId xmlns:a16="http://schemas.microsoft.com/office/drawing/2014/main" id="{9B658A08-9EAE-4382-A84B-1A8B50849D19}"/>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7605386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Линия">
            <a:extLst>
              <a:ext uri="{FF2B5EF4-FFF2-40B4-BE49-F238E27FC236}">
                <a16:creationId xmlns:a16="http://schemas.microsoft.com/office/drawing/2014/main" id="{FA7D0C9D-B3D8-479C-A7F2-8E222040490B}"/>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13" name="Очень крутой заголовок…">
            <a:extLst>
              <a:ext uri="{FF2B5EF4-FFF2-40B4-BE49-F238E27FC236}">
                <a16:creationId xmlns:a16="http://schemas.microsoft.com/office/drawing/2014/main" id="{4BA84108-8ED0-46CC-A350-0A467FB47E32}"/>
              </a:ext>
            </a:extLst>
          </p:cNvPr>
          <p:cNvSpPr txBox="1"/>
          <p:nvPr/>
        </p:nvSpPr>
        <p:spPr>
          <a:xfrm>
            <a:off x="1213093" y="352092"/>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Современная География как сфера практики</a:t>
            </a:r>
          </a:p>
        </p:txBody>
      </p:sp>
      <p:sp>
        <p:nvSpPr>
          <p:cNvPr id="17" name="Прямоугольник 16">
            <a:extLst>
              <a:ext uri="{FF2B5EF4-FFF2-40B4-BE49-F238E27FC236}">
                <a16:creationId xmlns:a16="http://schemas.microsoft.com/office/drawing/2014/main" id="{71CC61FB-9D31-419C-9652-887ACB4F988D}"/>
              </a:ext>
            </a:extLst>
          </p:cNvPr>
          <p:cNvSpPr/>
          <p:nvPr/>
        </p:nvSpPr>
        <p:spPr>
          <a:xfrm>
            <a:off x="6343476" y="2862793"/>
            <a:ext cx="5042302" cy="1631216"/>
          </a:xfrm>
          <a:prstGeom prst="rect">
            <a:avLst/>
          </a:prstGeom>
          <a:solidFill>
            <a:schemeClr val="accent5">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latin typeface="Arial Narrow" panose="020B0606020202030204" pitchFamily="34" charset="0"/>
              </a:rPr>
              <a:t>Пространственные решения в бизнесе (</a:t>
            </a:r>
            <a:r>
              <a:rPr lang="ru-RU" sz="2000" dirty="0">
                <a:solidFill>
                  <a:schemeClr val="tx1">
                    <a:lumMod val="95000"/>
                    <a:lumOff val="5000"/>
                  </a:schemeClr>
                </a:solidFill>
                <a:latin typeface="Arial Narrow" panose="020B0606020202030204" pitchFamily="34" charset="0"/>
              </a:rPr>
              <a:t>геомаркетинговые, локационные, логистические решения) и </a:t>
            </a:r>
            <a:r>
              <a:rPr lang="ru-RU" sz="2000" b="1" dirty="0">
                <a:solidFill>
                  <a:schemeClr val="tx1">
                    <a:lumMod val="95000"/>
                    <a:lumOff val="5000"/>
                  </a:schemeClr>
                </a:solidFill>
                <a:latin typeface="Arial Narrow" panose="020B0606020202030204" pitchFamily="34" charset="0"/>
              </a:rPr>
              <a:t>в госуправлении</a:t>
            </a:r>
            <a:r>
              <a:rPr lang="ru-RU" sz="2000" dirty="0">
                <a:solidFill>
                  <a:schemeClr val="tx1">
                    <a:lumMod val="95000"/>
                    <a:lumOff val="5000"/>
                  </a:schemeClr>
                </a:solidFill>
                <a:latin typeface="Arial Narrow" panose="020B0606020202030204" pitchFamily="34" charset="0"/>
              </a:rPr>
              <a:t> (региональная политика, региональные стратегии, пространственное планирование)</a:t>
            </a:r>
          </a:p>
        </p:txBody>
      </p:sp>
      <p:sp>
        <p:nvSpPr>
          <p:cNvPr id="18" name="Прямоугольник 17">
            <a:extLst>
              <a:ext uri="{FF2B5EF4-FFF2-40B4-BE49-F238E27FC236}">
                <a16:creationId xmlns:a16="http://schemas.microsoft.com/office/drawing/2014/main" id="{8295976E-9109-42B8-8C08-70B70F807798}"/>
              </a:ext>
            </a:extLst>
          </p:cNvPr>
          <p:cNvSpPr/>
          <p:nvPr/>
        </p:nvSpPr>
        <p:spPr>
          <a:xfrm>
            <a:off x="6319098" y="4494009"/>
            <a:ext cx="5042302" cy="1323439"/>
          </a:xfrm>
          <a:prstGeom prst="rect">
            <a:avLst/>
          </a:prstGeom>
          <a:solidFill>
            <a:schemeClr val="accent2">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latin typeface="Arial Narrow" panose="020B0606020202030204" pitchFamily="34" charset="0"/>
                <a:sym typeface="Arial Narrow"/>
              </a:rPr>
              <a:t>«Зеленая экономика»: </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rPr>
              <a:t>Экологическая экспертиза и менеджмент</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rPr>
              <a:t>Управление природными рисками</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rPr>
              <a:t>Управление природными ресурсами</a:t>
            </a:r>
          </a:p>
        </p:txBody>
      </p:sp>
      <p:sp>
        <p:nvSpPr>
          <p:cNvPr id="19" name="Прямоугольник 18">
            <a:extLst>
              <a:ext uri="{FF2B5EF4-FFF2-40B4-BE49-F238E27FC236}">
                <a16:creationId xmlns:a16="http://schemas.microsoft.com/office/drawing/2014/main" id="{4C94C036-C612-46A9-8B6B-01C584ACB5DB}"/>
              </a:ext>
            </a:extLst>
          </p:cNvPr>
          <p:cNvSpPr/>
          <p:nvPr/>
        </p:nvSpPr>
        <p:spPr>
          <a:xfrm>
            <a:off x="6332763" y="1553313"/>
            <a:ext cx="5042302" cy="1323439"/>
          </a:xfrm>
          <a:prstGeom prst="rect">
            <a:avLst/>
          </a:prstGeom>
          <a:solidFill>
            <a:schemeClr val="accent6">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latin typeface="Arial Narrow" panose="020B0606020202030204" pitchFamily="34" charset="0"/>
                <a:sym typeface="Arial Narrow"/>
              </a:rPr>
              <a:t>Индустрия пространственных данных</a:t>
            </a:r>
            <a:r>
              <a:rPr lang="ru-RU" sz="2000" dirty="0">
                <a:solidFill>
                  <a:schemeClr val="tx1">
                    <a:lumMod val="95000"/>
                    <a:lumOff val="5000"/>
                  </a:schemeClr>
                </a:solidFill>
                <a:latin typeface="Arial Narrow" panose="020B0606020202030204" pitchFamily="34" charset="0"/>
                <a:sym typeface="Arial Narrow"/>
              </a:rPr>
              <a:t>: </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sym typeface="Arial Narrow"/>
              </a:rPr>
              <a:t>Специалист по работе с данными ДЗЗ</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sym typeface="Arial Narrow"/>
              </a:rPr>
              <a:t>Управление пространственными данными</a:t>
            </a:r>
          </a:p>
          <a:p>
            <a:pPr marL="342900" indent="-342900">
              <a:buFont typeface="Wingdings" panose="05000000000000000000" pitchFamily="2" charset="2"/>
              <a:buChar char="ü"/>
              <a:defRPr sz="2800">
                <a:solidFill>
                  <a:srgbClr val="253957"/>
                </a:solidFill>
                <a:latin typeface="+mn-lt"/>
                <a:ea typeface="+mn-ea"/>
                <a:cs typeface="+mn-cs"/>
                <a:sym typeface="Arial Narrow"/>
              </a:defRPr>
            </a:pPr>
            <a:r>
              <a:rPr lang="ru-RU" sz="2000" dirty="0">
                <a:solidFill>
                  <a:schemeClr val="tx1">
                    <a:lumMod val="95000"/>
                    <a:lumOff val="5000"/>
                  </a:schemeClr>
                </a:solidFill>
                <a:latin typeface="Arial Narrow" panose="020B0606020202030204" pitchFamily="34" charset="0"/>
                <a:sym typeface="Arial Narrow"/>
              </a:rPr>
              <a:t>Геоаналитика (Spatial Data Scientist)</a:t>
            </a:r>
          </a:p>
        </p:txBody>
      </p:sp>
      <p:sp>
        <p:nvSpPr>
          <p:cNvPr id="15" name="Прямоугольник 14">
            <a:extLst>
              <a:ext uri="{FF2B5EF4-FFF2-40B4-BE49-F238E27FC236}">
                <a16:creationId xmlns:a16="http://schemas.microsoft.com/office/drawing/2014/main" id="{9C94EE9C-6336-4D53-8BBF-58EE8E5002C2}"/>
              </a:ext>
            </a:extLst>
          </p:cNvPr>
          <p:cNvSpPr/>
          <p:nvPr/>
        </p:nvSpPr>
        <p:spPr>
          <a:xfrm>
            <a:off x="6343476" y="5817448"/>
            <a:ext cx="5017924" cy="1015663"/>
          </a:xfrm>
          <a:prstGeom prst="rect">
            <a:avLst/>
          </a:prstGeom>
          <a:solidFill>
            <a:schemeClr val="accent2">
              <a:lumMod val="20000"/>
              <a:lumOff val="80000"/>
            </a:schemeClr>
          </a:solidFill>
        </p:spPr>
        <p:txBody>
          <a:bodyPr wrap="square">
            <a:spAutoFit/>
          </a:bodyPr>
          <a:lstStyle/>
          <a:p>
            <a:pPr>
              <a:defRPr sz="2800">
                <a:solidFill>
                  <a:srgbClr val="253957"/>
                </a:solidFill>
                <a:latin typeface="+mn-lt"/>
                <a:ea typeface="+mn-ea"/>
                <a:cs typeface="+mn-cs"/>
                <a:sym typeface="Arial Narrow"/>
              </a:defRPr>
            </a:pPr>
            <a:r>
              <a:rPr lang="ru-RU" sz="2000" b="1" dirty="0">
                <a:solidFill>
                  <a:schemeClr val="tx1">
                    <a:lumMod val="95000"/>
                    <a:lumOff val="5000"/>
                  </a:schemeClr>
                </a:solidFill>
                <a:latin typeface="Arial Narrow" panose="020B0606020202030204" pitchFamily="34" charset="0"/>
              </a:rPr>
              <a:t>Инженерная география: </a:t>
            </a:r>
            <a:r>
              <a:rPr lang="ru-RU" sz="2000" dirty="0">
                <a:solidFill>
                  <a:schemeClr val="tx1">
                    <a:lumMod val="95000"/>
                    <a:lumOff val="5000"/>
                  </a:schemeClr>
                </a:solidFill>
                <a:latin typeface="Arial Narrow" panose="020B0606020202030204" pitchFamily="34" charset="0"/>
              </a:rPr>
              <a:t>проектно-изыскательские работы при реализации любого инвестпроекта</a:t>
            </a:r>
          </a:p>
        </p:txBody>
      </p:sp>
      <p:graphicFrame>
        <p:nvGraphicFramePr>
          <p:cNvPr id="14" name="Таблица 13">
            <a:extLst>
              <a:ext uri="{FF2B5EF4-FFF2-40B4-BE49-F238E27FC236}">
                <a16:creationId xmlns:a16="http://schemas.microsoft.com/office/drawing/2014/main" id="{7105BDA0-B853-4294-82F3-9DAD4627DA3B}"/>
              </a:ext>
            </a:extLst>
          </p:cNvPr>
          <p:cNvGraphicFramePr>
            <a:graphicFrameLocks noGrp="1"/>
          </p:cNvGraphicFramePr>
          <p:nvPr>
            <p:extLst>
              <p:ext uri="{D42A27DB-BD31-4B8C-83A1-F6EECF244321}">
                <p14:modId xmlns:p14="http://schemas.microsoft.com/office/powerpoint/2010/main" val="3773751331"/>
              </p:ext>
            </p:extLst>
          </p:nvPr>
        </p:nvGraphicFramePr>
        <p:xfrm>
          <a:off x="602813" y="1617977"/>
          <a:ext cx="5079620" cy="3726180"/>
        </p:xfrm>
        <a:graphic>
          <a:graphicData uri="http://schemas.openxmlformats.org/drawingml/2006/table">
            <a:tbl>
              <a:tblPr>
                <a:tableStyleId>{125E5076-3810-47DD-B79F-674D7AD40C01}</a:tableStyleId>
              </a:tblPr>
              <a:tblGrid>
                <a:gridCol w="2590274">
                  <a:extLst>
                    <a:ext uri="{9D8B030D-6E8A-4147-A177-3AD203B41FA5}">
                      <a16:colId xmlns:a16="http://schemas.microsoft.com/office/drawing/2014/main" val="1230139765"/>
                    </a:ext>
                  </a:extLst>
                </a:gridCol>
                <a:gridCol w="883273">
                  <a:extLst>
                    <a:ext uri="{9D8B030D-6E8A-4147-A177-3AD203B41FA5}">
                      <a16:colId xmlns:a16="http://schemas.microsoft.com/office/drawing/2014/main" val="3975339162"/>
                    </a:ext>
                  </a:extLst>
                </a:gridCol>
                <a:gridCol w="893199">
                  <a:extLst>
                    <a:ext uri="{9D8B030D-6E8A-4147-A177-3AD203B41FA5}">
                      <a16:colId xmlns:a16="http://schemas.microsoft.com/office/drawing/2014/main" val="1220253961"/>
                    </a:ext>
                  </a:extLst>
                </a:gridCol>
                <a:gridCol w="712874">
                  <a:extLst>
                    <a:ext uri="{9D8B030D-6E8A-4147-A177-3AD203B41FA5}">
                      <a16:colId xmlns:a16="http://schemas.microsoft.com/office/drawing/2014/main" val="27302437"/>
                    </a:ext>
                  </a:extLst>
                </a:gridCol>
              </a:tblGrid>
              <a:tr h="182880">
                <a:tc>
                  <a:txBody>
                    <a:bodyPr/>
                    <a:lstStyle/>
                    <a:p>
                      <a:pPr algn="ctr" fontAlgn="b"/>
                      <a:endParaRPr lang="ru-RU" sz="1800" b="1" i="0" u="none" strike="noStrike" dirty="0">
                        <a:solidFill>
                          <a:srgbClr val="000000"/>
                        </a:solidFill>
                        <a:effectLst/>
                        <a:latin typeface="Arial Narrow" panose="020B0606020202030204" pitchFamily="34" charset="0"/>
                      </a:endParaRPr>
                    </a:p>
                  </a:txBody>
                  <a:tcPr marL="7620" marR="7620" marT="7620" marB="0" anchor="b"/>
                </a:tc>
                <a:tc>
                  <a:txBody>
                    <a:bodyPr/>
                    <a:lstStyle/>
                    <a:p>
                      <a:pPr algn="ctr" fontAlgn="b"/>
                      <a:r>
                        <a:rPr lang="ru-RU" sz="1800" b="1" u="none" strike="noStrike" dirty="0">
                          <a:effectLst/>
                          <a:latin typeface="Arial Narrow" panose="020B0606020202030204" pitchFamily="34" charset="0"/>
                        </a:rPr>
                        <a:t>2020</a:t>
                      </a:r>
                      <a:endParaRPr lang="ru-RU" sz="18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b"/>
                      <a:r>
                        <a:rPr lang="ru-RU" sz="1800" b="1" u="none" strike="noStrike">
                          <a:effectLst/>
                          <a:latin typeface="Arial Narrow" panose="020B0606020202030204" pitchFamily="34" charset="0"/>
                        </a:rPr>
                        <a:t>2025</a:t>
                      </a:r>
                      <a:endParaRPr lang="ru-RU" sz="1800" b="1" i="0" u="none" strike="noStrike">
                        <a:solidFill>
                          <a:srgbClr val="000000"/>
                        </a:solidFill>
                        <a:effectLst/>
                        <a:latin typeface="Arial Narrow" panose="020B0606020202030204" pitchFamily="34" charset="0"/>
                      </a:endParaRPr>
                    </a:p>
                  </a:txBody>
                  <a:tcPr marL="7620" marR="7620" marT="7620" marB="0" anchor="ctr"/>
                </a:tc>
                <a:tc>
                  <a:txBody>
                    <a:bodyPr/>
                    <a:lstStyle/>
                    <a:p>
                      <a:pPr algn="ctr" fontAlgn="b"/>
                      <a:r>
                        <a:rPr lang="ru-RU" sz="1800" b="1" u="none" strike="noStrike">
                          <a:effectLst/>
                          <a:latin typeface="Arial Narrow" panose="020B0606020202030204" pitchFamily="34" charset="0"/>
                        </a:rPr>
                        <a:t>2030</a:t>
                      </a:r>
                      <a:endParaRPr lang="ru-RU" sz="1800" b="1" i="0" u="none" strike="noStrike">
                        <a:solidFill>
                          <a:srgbClr val="000000"/>
                        </a:solidFill>
                        <a:effectLst/>
                        <a:latin typeface="Arial Narrow" panose="020B0606020202030204" pitchFamily="34" charset="0"/>
                      </a:endParaRPr>
                    </a:p>
                  </a:txBody>
                  <a:tcPr marL="7620" marR="7620" marT="7620" marB="0" anchor="ctr"/>
                </a:tc>
                <a:extLst>
                  <a:ext uri="{0D108BD9-81ED-4DB2-BD59-A6C34878D82A}">
                    <a16:rowId xmlns:a16="http://schemas.microsoft.com/office/drawing/2014/main" val="2300294647"/>
                  </a:ext>
                </a:extLst>
              </a:tr>
              <a:tr h="320040">
                <a:tc>
                  <a:txBody>
                    <a:bodyPr/>
                    <a:lstStyle/>
                    <a:p>
                      <a:pPr algn="r" rtl="0" fontAlgn="ctr"/>
                      <a:r>
                        <a:rPr lang="ru-RU" sz="1800" b="1" u="none" strike="noStrike" dirty="0">
                          <a:effectLst/>
                          <a:latin typeface="Arial Narrow" panose="020B0606020202030204" pitchFamily="34" charset="0"/>
                        </a:rPr>
                        <a:t>Геоинформационные системы</a:t>
                      </a:r>
                      <a:endParaRPr lang="ru-RU" sz="1800" b="1" i="0" u="none" strike="noStrike" dirty="0">
                        <a:solidFill>
                          <a:srgbClr val="253957"/>
                        </a:solidFill>
                        <a:effectLst/>
                        <a:latin typeface="Arial Narrow" panose="020B0606020202030204" pitchFamily="34" charset="0"/>
                      </a:endParaRPr>
                    </a:p>
                  </a:txBody>
                  <a:tcPr marL="7620" marR="7620" marT="7620" marB="0" anchor="ctr"/>
                </a:tc>
                <a:tc>
                  <a:txBody>
                    <a:bodyPr/>
                    <a:lstStyle/>
                    <a:p>
                      <a:pPr algn="ctr" fontAlgn="b"/>
                      <a:r>
                        <a:rPr lang="ru-RU" sz="1800" b="1" u="none" strike="noStrike" dirty="0">
                          <a:effectLst/>
                          <a:latin typeface="Arial Narrow" panose="020B0606020202030204" pitchFamily="34" charset="0"/>
                        </a:rPr>
                        <a:t>8,5</a:t>
                      </a:r>
                      <a:endParaRPr lang="ru-RU" sz="18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b"/>
                      <a:r>
                        <a:rPr lang="ru-RU" sz="1800" b="1" u="none" strike="noStrike" dirty="0">
                          <a:effectLst/>
                          <a:latin typeface="Arial Narrow" panose="020B0606020202030204" pitchFamily="34" charset="0"/>
                        </a:rPr>
                        <a:t>14,5</a:t>
                      </a:r>
                      <a:endParaRPr lang="ru-RU" sz="18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b"/>
                      <a:r>
                        <a:rPr lang="ru-RU" sz="1800" b="1" u="none" strike="noStrike">
                          <a:effectLst/>
                          <a:latin typeface="Arial Narrow" panose="020B0606020202030204" pitchFamily="34" charset="0"/>
                        </a:rPr>
                        <a:t>25,6</a:t>
                      </a:r>
                      <a:endParaRPr lang="ru-RU" sz="1800" b="1" i="0" u="none" strike="noStrike">
                        <a:solidFill>
                          <a:srgbClr val="000000"/>
                        </a:solidFill>
                        <a:effectLst/>
                        <a:latin typeface="Arial Narrow" panose="020B0606020202030204" pitchFamily="34" charset="0"/>
                      </a:endParaRPr>
                    </a:p>
                  </a:txBody>
                  <a:tcPr marL="7620" marR="7620" marT="7620" marB="0" anchor="ctr"/>
                </a:tc>
                <a:extLst>
                  <a:ext uri="{0D108BD9-81ED-4DB2-BD59-A6C34878D82A}">
                    <a16:rowId xmlns:a16="http://schemas.microsoft.com/office/drawing/2014/main" val="2286696759"/>
                  </a:ext>
                </a:extLst>
              </a:tr>
              <a:tr h="312420">
                <a:tc>
                  <a:txBody>
                    <a:bodyPr/>
                    <a:lstStyle/>
                    <a:p>
                      <a:pPr algn="r" rtl="0" fontAlgn="ctr">
                        <a:tabLst/>
                      </a:pPr>
                      <a:r>
                        <a:rPr lang="ru-RU" sz="1800" b="1" u="none" strike="noStrike" dirty="0">
                          <a:solidFill>
                            <a:schemeClr val="bg1"/>
                          </a:solidFill>
                          <a:effectLst/>
                          <a:latin typeface="Arial Narrow" panose="020B0606020202030204" pitchFamily="34" charset="0"/>
                        </a:rPr>
                        <a:t>Дистанционное зондирование Земли</a:t>
                      </a:r>
                      <a:endParaRPr lang="ru-RU" sz="1800" b="1" i="0" u="none" strike="noStrike" dirty="0">
                        <a:solidFill>
                          <a:schemeClr val="bg1"/>
                        </a:solidFill>
                        <a:effectLst/>
                        <a:latin typeface="Arial Narrow" panose="020B0606020202030204" pitchFamily="34" charset="0"/>
                      </a:endParaRPr>
                    </a:p>
                  </a:txBody>
                  <a:tcPr marL="2743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14,1</a:t>
                      </a:r>
                    </a:p>
                  </a:txBody>
                  <a:tcPr marL="76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27,8</a:t>
                      </a:r>
                    </a:p>
                  </a:txBody>
                  <a:tcPr marL="7620" marR="7620" marT="7620" marB="0" anchor="ctr"/>
                </a:tc>
                <a:tc>
                  <a:txBody>
                    <a:bodyPr/>
                    <a:lstStyle/>
                    <a:p>
                      <a:pPr algn="ctr" fontAlgn="b"/>
                      <a:r>
                        <a:rPr lang="ru-RU" sz="1800" b="1" u="none" strike="noStrike" dirty="0">
                          <a:effectLst/>
                          <a:latin typeface="Arial Narrow" panose="020B0606020202030204" pitchFamily="34" charset="0"/>
                        </a:rPr>
                        <a:t>54,7</a:t>
                      </a:r>
                      <a:endParaRPr lang="ru-RU" sz="1800" b="1" i="0" u="none" strike="noStrike" dirty="0">
                        <a:solidFill>
                          <a:srgbClr val="000000"/>
                        </a:solidFill>
                        <a:effectLst/>
                        <a:latin typeface="Arial Narrow" panose="020B0606020202030204" pitchFamily="34" charset="0"/>
                      </a:endParaRPr>
                    </a:p>
                  </a:txBody>
                  <a:tcPr marL="7620" marR="7620" marT="7620" marB="0" anchor="ctr"/>
                </a:tc>
                <a:extLst>
                  <a:ext uri="{0D108BD9-81ED-4DB2-BD59-A6C34878D82A}">
                    <a16:rowId xmlns:a16="http://schemas.microsoft.com/office/drawing/2014/main" val="496371174"/>
                  </a:ext>
                </a:extLst>
              </a:tr>
              <a:tr h="312420">
                <a:tc>
                  <a:txBody>
                    <a:bodyPr/>
                    <a:lstStyle/>
                    <a:p>
                      <a:pPr algn="r" rtl="0" fontAlgn="ctr">
                        <a:tabLst/>
                      </a:pPr>
                      <a:r>
                        <a:rPr lang="ru-RU" sz="1800" b="1" i="0" u="none" strike="noStrike" dirty="0">
                          <a:solidFill>
                            <a:schemeClr val="bg1"/>
                          </a:solidFill>
                          <a:effectLst/>
                          <a:latin typeface="Arial Narrow" panose="020B0606020202030204" pitchFamily="34" charset="0"/>
                        </a:rPr>
                        <a:t>Геомаркетинг</a:t>
                      </a:r>
                    </a:p>
                  </a:txBody>
                  <a:tcPr marL="2743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10,7</a:t>
                      </a:r>
                    </a:p>
                  </a:txBody>
                  <a:tcPr marL="76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32,5</a:t>
                      </a:r>
                    </a:p>
                  </a:txBody>
                  <a:tcPr marL="76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63,5</a:t>
                      </a:r>
                    </a:p>
                  </a:txBody>
                  <a:tcPr marL="7620" marR="7620" marT="7620" marB="0" anchor="ctr"/>
                </a:tc>
                <a:extLst>
                  <a:ext uri="{0D108BD9-81ED-4DB2-BD59-A6C34878D82A}">
                    <a16:rowId xmlns:a16="http://schemas.microsoft.com/office/drawing/2014/main" val="2720203527"/>
                  </a:ext>
                </a:extLst>
              </a:tr>
              <a:tr h="312420">
                <a:tc>
                  <a:txBody>
                    <a:bodyPr/>
                    <a:lstStyle/>
                    <a:p>
                      <a:pPr algn="r" rtl="0" fontAlgn="ctr">
                        <a:tabLst/>
                      </a:pPr>
                      <a:r>
                        <a:rPr lang="ru-RU" sz="1800" b="1" i="0" u="none" strike="noStrike" dirty="0">
                          <a:solidFill>
                            <a:schemeClr val="bg1"/>
                          </a:solidFill>
                          <a:effectLst/>
                          <a:latin typeface="Arial Narrow" panose="020B0606020202030204" pitchFamily="34" charset="0"/>
                        </a:rPr>
                        <a:t>Зеленые технологии и устойчивость</a:t>
                      </a:r>
                    </a:p>
                  </a:txBody>
                  <a:tcPr marL="2743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11,2</a:t>
                      </a:r>
                    </a:p>
                  </a:txBody>
                  <a:tcPr marL="76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36,6</a:t>
                      </a:r>
                    </a:p>
                  </a:txBody>
                  <a:tcPr marL="7620" marR="7620" marT="7620" marB="0" anchor="ctr"/>
                </a:tc>
                <a:tc>
                  <a:txBody>
                    <a:bodyPr/>
                    <a:lstStyle/>
                    <a:p>
                      <a:pPr algn="ctr" fontAlgn="b"/>
                      <a:r>
                        <a:rPr lang="ru-RU" sz="1800" b="1" i="0" u="none" strike="noStrike" cap="none" spc="0" baseline="0" dirty="0">
                          <a:ln>
                            <a:noFill/>
                          </a:ln>
                          <a:solidFill>
                            <a:schemeClr val="lt1"/>
                          </a:solidFill>
                          <a:effectLst/>
                          <a:uFillTx/>
                          <a:latin typeface="Arial Narrow" panose="020B0606020202030204" pitchFamily="34" charset="0"/>
                          <a:ea typeface="+mn-ea"/>
                          <a:cs typeface="+mn-cs"/>
                          <a:sym typeface="Helvetica Light"/>
                        </a:rPr>
                        <a:t>68,5</a:t>
                      </a:r>
                    </a:p>
                  </a:txBody>
                  <a:tcPr marL="7620" marR="7620" marT="7620" marB="0" anchor="ctr"/>
                </a:tc>
                <a:extLst>
                  <a:ext uri="{0D108BD9-81ED-4DB2-BD59-A6C34878D82A}">
                    <a16:rowId xmlns:a16="http://schemas.microsoft.com/office/drawing/2014/main" val="3790656353"/>
                  </a:ext>
                </a:extLst>
              </a:tr>
              <a:tr h="312420">
                <a:tc>
                  <a:txBody>
                    <a:bodyPr/>
                    <a:lstStyle/>
                    <a:p>
                      <a:pPr algn="r" rtl="0" fontAlgn="ctr"/>
                      <a:r>
                        <a:rPr lang="ru-RU" sz="1800" b="1" u="none" strike="noStrike" kern="1200" dirty="0">
                          <a:solidFill>
                            <a:schemeClr val="bg1"/>
                          </a:solidFill>
                          <a:effectLst/>
                          <a:latin typeface="Arial Narrow" panose="020B0606020202030204" pitchFamily="34" charset="0"/>
                          <a:ea typeface="+mn-ea"/>
                          <a:cs typeface="+mn-cs"/>
                        </a:rPr>
                        <a:t>Углеродные рынки</a:t>
                      </a:r>
                    </a:p>
                  </a:txBody>
                  <a:tcPr marL="2743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261,7</a:t>
                      </a:r>
                    </a:p>
                  </a:txBody>
                  <a:tcPr marL="7620" marR="7620" marT="7620" marB="0" anchor="ctr"/>
                </a:tc>
                <a:tc>
                  <a:txBody>
                    <a:bodyPr/>
                    <a:lstStyle/>
                    <a:p>
                      <a:pPr algn="ctr" fontAlgn="b"/>
                      <a:r>
                        <a:rPr lang="en-US" sz="1800" b="1" i="0" u="none" strike="noStrike" kern="1200" cap="none" spc="0" baseline="0" dirty="0">
                          <a:ln>
                            <a:noFill/>
                          </a:ln>
                          <a:solidFill>
                            <a:schemeClr val="lt1"/>
                          </a:solidFill>
                          <a:effectLst/>
                          <a:uFillTx/>
                          <a:latin typeface="Arial Narrow" panose="020B0606020202030204" pitchFamily="34" charset="0"/>
                          <a:ea typeface="+mn-ea"/>
                          <a:cs typeface="+mn-cs"/>
                        </a:rPr>
                        <a:t>&gt;</a:t>
                      </a:r>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500</a:t>
                      </a:r>
                    </a:p>
                  </a:txBody>
                  <a:tcPr marL="7620" marR="7620" marT="7620" marB="0" anchor="ctr"/>
                </a:tc>
                <a:tc>
                  <a:txBody>
                    <a:bodyPr/>
                    <a:lstStyle/>
                    <a:p>
                      <a:pPr algn="ctr" fontAlgn="b"/>
                      <a:r>
                        <a:rPr lang="en-US" sz="1800" b="1" i="0" u="none" strike="noStrike" kern="1200" cap="none" spc="0" baseline="0" dirty="0">
                          <a:ln>
                            <a:noFill/>
                          </a:ln>
                          <a:solidFill>
                            <a:schemeClr val="lt1"/>
                          </a:solidFill>
                          <a:effectLst/>
                          <a:uFillTx/>
                          <a:latin typeface="Arial Narrow" panose="020B0606020202030204" pitchFamily="34" charset="0"/>
                          <a:ea typeface="+mn-ea"/>
                          <a:cs typeface="+mn-cs"/>
                        </a:rPr>
                        <a:t>&gt;</a:t>
                      </a:r>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2000</a:t>
                      </a:r>
                    </a:p>
                  </a:txBody>
                  <a:tcPr marL="7620" marR="7620" marT="7620" marB="0" anchor="ctr"/>
                </a:tc>
                <a:extLst>
                  <a:ext uri="{0D108BD9-81ED-4DB2-BD59-A6C34878D82A}">
                    <a16:rowId xmlns:a16="http://schemas.microsoft.com/office/drawing/2014/main" val="4034624401"/>
                  </a:ext>
                </a:extLst>
              </a:tr>
              <a:tr h="0">
                <a:tc>
                  <a:txBody>
                    <a:bodyPr/>
                    <a:lstStyle/>
                    <a:p>
                      <a:pPr algn="r" rtl="0" fontAlgn="ctr"/>
                      <a:r>
                        <a:rPr lang="ru-RU" sz="1800" b="1" u="none" strike="noStrike" kern="1200" dirty="0">
                          <a:solidFill>
                            <a:schemeClr val="bg1"/>
                          </a:solidFill>
                          <a:effectLst/>
                          <a:latin typeface="Arial Narrow" panose="020B0606020202030204" pitchFamily="34" charset="0"/>
                          <a:ea typeface="+mn-ea"/>
                          <a:cs typeface="+mn-cs"/>
                        </a:rPr>
                        <a:t>Добровольные углеродные проекты</a:t>
                      </a:r>
                    </a:p>
                  </a:txBody>
                  <a:tcPr marL="2743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0,3</a:t>
                      </a:r>
                    </a:p>
                  </a:txBody>
                  <a:tcPr marL="76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13,0</a:t>
                      </a:r>
                    </a:p>
                  </a:txBody>
                  <a:tcPr marL="76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50,0</a:t>
                      </a:r>
                    </a:p>
                  </a:txBody>
                  <a:tcPr marL="7620" marR="7620" marT="7620" marB="0" anchor="ctr"/>
                </a:tc>
                <a:extLst>
                  <a:ext uri="{0D108BD9-81ED-4DB2-BD59-A6C34878D82A}">
                    <a16:rowId xmlns:a16="http://schemas.microsoft.com/office/drawing/2014/main" val="1932118640"/>
                  </a:ext>
                </a:extLst>
              </a:tr>
              <a:tr h="0">
                <a:tc>
                  <a:txBody>
                    <a:bodyPr/>
                    <a:lstStyle/>
                    <a:p>
                      <a:pPr algn="r" rtl="0" fontAlgn="ctr">
                        <a:tabLst/>
                      </a:pPr>
                      <a:r>
                        <a:rPr lang="ru-RU" sz="1800" b="1" i="0" u="none" strike="noStrike" dirty="0">
                          <a:solidFill>
                            <a:schemeClr val="bg1"/>
                          </a:solidFill>
                          <a:effectLst/>
                          <a:latin typeface="Arial Narrow" panose="020B0606020202030204" pitchFamily="34" charset="0"/>
                        </a:rPr>
                        <a:t>Итого</a:t>
                      </a:r>
                    </a:p>
                  </a:txBody>
                  <a:tcPr marL="2743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44,8</a:t>
                      </a:r>
                    </a:p>
                  </a:txBody>
                  <a:tcPr marL="76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124,4</a:t>
                      </a:r>
                    </a:p>
                  </a:txBody>
                  <a:tcPr marL="7620" marR="7620" marT="7620" marB="0" anchor="ctr"/>
                </a:tc>
                <a:tc>
                  <a:txBody>
                    <a:bodyPr/>
                    <a:lstStyle/>
                    <a:p>
                      <a:pPr algn="ctr" fontAlgn="b"/>
                      <a:r>
                        <a:rPr lang="ru-RU" sz="1800" b="1" i="0" u="none" strike="noStrike" kern="1200" cap="none" spc="0" baseline="0" dirty="0">
                          <a:ln>
                            <a:noFill/>
                          </a:ln>
                          <a:solidFill>
                            <a:schemeClr val="lt1"/>
                          </a:solidFill>
                          <a:effectLst/>
                          <a:uFillTx/>
                          <a:latin typeface="Arial Narrow" panose="020B0606020202030204" pitchFamily="34" charset="0"/>
                          <a:ea typeface="+mn-ea"/>
                          <a:cs typeface="+mn-cs"/>
                        </a:rPr>
                        <a:t>262,3</a:t>
                      </a:r>
                    </a:p>
                  </a:txBody>
                  <a:tcPr marL="7620" marR="7620" marT="7620" marB="0" anchor="ctr"/>
                </a:tc>
                <a:extLst>
                  <a:ext uri="{0D108BD9-81ED-4DB2-BD59-A6C34878D82A}">
                    <a16:rowId xmlns:a16="http://schemas.microsoft.com/office/drawing/2014/main" val="3255672210"/>
                  </a:ext>
                </a:extLst>
              </a:tr>
              <a:tr h="312420">
                <a:tc>
                  <a:txBody>
                    <a:bodyPr/>
                    <a:lstStyle/>
                    <a:p>
                      <a:pPr algn="r" rtl="0" fontAlgn="ctr"/>
                      <a:r>
                        <a:rPr lang="ru-RU" sz="1800" b="1" i="1" u="none" strike="noStrike" kern="1200" dirty="0">
                          <a:solidFill>
                            <a:schemeClr val="bg1"/>
                          </a:solidFill>
                          <a:effectLst/>
                          <a:latin typeface="Arial Narrow" panose="020B0606020202030204" pitchFamily="34" charset="0"/>
                          <a:ea typeface="+mn-ea"/>
                          <a:cs typeface="+mn-cs"/>
                        </a:rPr>
                        <a:t>Углеродные рынки</a:t>
                      </a:r>
                    </a:p>
                  </a:txBody>
                  <a:tcPr marL="274320" marR="7620" marT="7620" marB="0" anchor="ctr"/>
                </a:tc>
                <a:tc>
                  <a:txBody>
                    <a:bodyPr/>
                    <a:lstStyle/>
                    <a:p>
                      <a:pPr algn="ctr" fontAlgn="b"/>
                      <a:r>
                        <a:rPr lang="ru-RU" sz="1800" b="1" i="1" u="none" strike="noStrike" kern="1200" cap="none" spc="0" baseline="0" dirty="0">
                          <a:ln>
                            <a:noFill/>
                          </a:ln>
                          <a:solidFill>
                            <a:schemeClr val="lt1"/>
                          </a:solidFill>
                          <a:effectLst/>
                          <a:uFillTx/>
                          <a:latin typeface="Arial Narrow" panose="020B0606020202030204" pitchFamily="34" charset="0"/>
                          <a:ea typeface="+mn-ea"/>
                          <a:cs typeface="+mn-cs"/>
                        </a:rPr>
                        <a:t>261,7</a:t>
                      </a:r>
                    </a:p>
                  </a:txBody>
                  <a:tcPr marL="7620" marR="7620" marT="7620" marB="0" anchor="ctr"/>
                </a:tc>
                <a:tc>
                  <a:txBody>
                    <a:bodyPr/>
                    <a:lstStyle/>
                    <a:p>
                      <a:pPr algn="ctr" fontAlgn="b"/>
                      <a:r>
                        <a:rPr lang="en-US" sz="1800" b="1" i="1" u="none" strike="noStrike" kern="1200" cap="none" spc="0" baseline="0" dirty="0">
                          <a:ln>
                            <a:noFill/>
                          </a:ln>
                          <a:solidFill>
                            <a:schemeClr val="lt1"/>
                          </a:solidFill>
                          <a:effectLst/>
                          <a:uFillTx/>
                          <a:latin typeface="Arial Narrow" panose="020B0606020202030204" pitchFamily="34" charset="0"/>
                          <a:ea typeface="+mn-ea"/>
                          <a:cs typeface="+mn-cs"/>
                        </a:rPr>
                        <a:t>&gt;</a:t>
                      </a:r>
                      <a:r>
                        <a:rPr lang="ru-RU" sz="1800" b="1" i="1" u="none" strike="noStrike" kern="1200" cap="none" spc="0" baseline="0" dirty="0">
                          <a:ln>
                            <a:noFill/>
                          </a:ln>
                          <a:solidFill>
                            <a:schemeClr val="lt1"/>
                          </a:solidFill>
                          <a:effectLst/>
                          <a:uFillTx/>
                          <a:latin typeface="Arial Narrow" panose="020B0606020202030204" pitchFamily="34" charset="0"/>
                          <a:ea typeface="+mn-ea"/>
                          <a:cs typeface="+mn-cs"/>
                        </a:rPr>
                        <a:t>500</a:t>
                      </a:r>
                    </a:p>
                  </a:txBody>
                  <a:tcPr marL="7620" marR="7620" marT="7620" marB="0" anchor="ctr"/>
                </a:tc>
                <a:tc>
                  <a:txBody>
                    <a:bodyPr/>
                    <a:lstStyle/>
                    <a:p>
                      <a:pPr algn="ctr" fontAlgn="b"/>
                      <a:r>
                        <a:rPr lang="en-US" sz="1800" b="1" i="1" u="none" strike="noStrike" kern="1200" cap="none" spc="0" baseline="0" dirty="0">
                          <a:ln>
                            <a:noFill/>
                          </a:ln>
                          <a:solidFill>
                            <a:schemeClr val="lt1"/>
                          </a:solidFill>
                          <a:effectLst/>
                          <a:uFillTx/>
                          <a:latin typeface="Arial Narrow" panose="020B0606020202030204" pitchFamily="34" charset="0"/>
                          <a:ea typeface="+mn-ea"/>
                          <a:cs typeface="+mn-cs"/>
                        </a:rPr>
                        <a:t>&gt;</a:t>
                      </a:r>
                      <a:r>
                        <a:rPr lang="ru-RU" sz="1800" b="1" i="1" u="none" strike="noStrike" kern="1200" cap="none" spc="0" baseline="0" dirty="0">
                          <a:ln>
                            <a:noFill/>
                          </a:ln>
                          <a:solidFill>
                            <a:schemeClr val="lt1"/>
                          </a:solidFill>
                          <a:effectLst/>
                          <a:uFillTx/>
                          <a:latin typeface="Arial Narrow" panose="020B0606020202030204" pitchFamily="34" charset="0"/>
                          <a:ea typeface="+mn-ea"/>
                          <a:cs typeface="+mn-cs"/>
                        </a:rPr>
                        <a:t>2000</a:t>
                      </a:r>
                    </a:p>
                  </a:txBody>
                  <a:tcPr marL="7620" marR="7620" marT="7620" marB="0" anchor="ctr"/>
                </a:tc>
                <a:extLst>
                  <a:ext uri="{0D108BD9-81ED-4DB2-BD59-A6C34878D82A}">
                    <a16:rowId xmlns:a16="http://schemas.microsoft.com/office/drawing/2014/main" val="3468377229"/>
                  </a:ext>
                </a:extLst>
              </a:tr>
            </a:tbl>
          </a:graphicData>
        </a:graphic>
      </p:graphicFrame>
      <p:sp>
        <p:nvSpPr>
          <p:cNvPr id="16" name="TextBox 15">
            <a:extLst>
              <a:ext uri="{FF2B5EF4-FFF2-40B4-BE49-F238E27FC236}">
                <a16:creationId xmlns:a16="http://schemas.microsoft.com/office/drawing/2014/main" id="{AF15DA42-BD5E-402D-BA33-47BB60238C39}"/>
              </a:ext>
            </a:extLst>
          </p:cNvPr>
          <p:cNvSpPr txBox="1"/>
          <p:nvPr/>
        </p:nvSpPr>
        <p:spPr>
          <a:xfrm>
            <a:off x="517667" y="1126661"/>
            <a:ext cx="5578333"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2000" b="1" dirty="0">
                <a:latin typeface="Arial Narrow" panose="020B0606020202030204" pitchFamily="34" charset="0"/>
              </a:rPr>
              <a:t>Мировые рынки</a:t>
            </a:r>
            <a:r>
              <a:rPr lang="en-US" altLang="ru-RU" sz="2000" b="1" dirty="0">
                <a:latin typeface="Arial Narrow" panose="020B0606020202030204" pitchFamily="34" charset="0"/>
              </a:rPr>
              <a:t> </a:t>
            </a:r>
            <a:r>
              <a:rPr lang="ru-RU" altLang="ru-RU" sz="2000" b="1" dirty="0">
                <a:latin typeface="Arial Narrow" panose="020B0606020202030204" pitchFamily="34" charset="0"/>
              </a:rPr>
              <a:t>географических услуг, млрд долл.</a:t>
            </a:r>
          </a:p>
        </p:txBody>
      </p:sp>
      <p:sp>
        <p:nvSpPr>
          <p:cNvPr id="23" name="TextBox 22">
            <a:extLst>
              <a:ext uri="{FF2B5EF4-FFF2-40B4-BE49-F238E27FC236}">
                <a16:creationId xmlns:a16="http://schemas.microsoft.com/office/drawing/2014/main" id="{CD2A5324-B6BA-4052-AD2B-53DF9B97261C}"/>
              </a:ext>
            </a:extLst>
          </p:cNvPr>
          <p:cNvSpPr txBox="1"/>
          <p:nvPr/>
        </p:nvSpPr>
        <p:spPr>
          <a:xfrm>
            <a:off x="504490" y="5344157"/>
            <a:ext cx="531925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Bef>
                <a:spcPct val="0"/>
              </a:spcBef>
              <a:defRPr/>
            </a:pPr>
            <a:r>
              <a:rPr lang="ru-RU" altLang="ru-RU" sz="1200" i="1" dirty="0">
                <a:latin typeface="Arial Narrow" panose="020B0606020202030204" pitchFamily="34" charset="0"/>
              </a:rPr>
              <a:t>Источник: </a:t>
            </a:r>
            <a:r>
              <a:rPr lang="en-US" sz="1200" i="1" dirty="0">
                <a:latin typeface="Arial Narrow" panose="020B0606020202030204" pitchFamily="34" charset="0"/>
              </a:rPr>
              <a:t>Geographic Information System Market by Offering, Function, Industry-Global Forecast to 2025</a:t>
            </a:r>
            <a:r>
              <a:rPr lang="ru-RU" sz="1200" i="1" dirty="0">
                <a:latin typeface="Arial Narrow" panose="020B0606020202030204" pitchFamily="34" charset="0"/>
              </a:rPr>
              <a:t>; </a:t>
            </a:r>
            <a:r>
              <a:rPr lang="en-US" sz="1200" i="1" dirty="0">
                <a:latin typeface="Arial Narrow" panose="020B0606020202030204" pitchFamily="34" charset="0"/>
              </a:rPr>
              <a:t>Remote Sensing Services - Global Market Trajectory &amp; Analytics</a:t>
            </a:r>
            <a:r>
              <a:rPr lang="ru-RU" sz="1200" i="1" dirty="0">
                <a:latin typeface="Arial Narrow" panose="020B0606020202030204" pitchFamily="34" charset="0"/>
              </a:rPr>
              <a:t> </a:t>
            </a:r>
            <a:r>
              <a:rPr lang="en-US" sz="1200" i="1" dirty="0">
                <a:latin typeface="Arial Narrow" panose="020B0606020202030204" pitchFamily="34" charset="0"/>
              </a:rPr>
              <a:t>Report 2020</a:t>
            </a:r>
            <a:r>
              <a:rPr lang="ru-RU" sz="1200" i="1" dirty="0">
                <a:latin typeface="Arial Narrow" panose="020B0606020202030204" pitchFamily="34" charset="0"/>
              </a:rPr>
              <a:t>; </a:t>
            </a:r>
            <a:r>
              <a:rPr lang="en-US" sz="1200" i="1" dirty="0">
                <a:latin typeface="Arial Narrow" panose="020B0606020202030204" pitchFamily="34" charset="0"/>
              </a:rPr>
              <a:t>Global Geomarketing Market: Industry Analysis and Forecast (2019-2027); Global Green Technology &amp; Sustainability Market Report</a:t>
            </a:r>
            <a:r>
              <a:rPr lang="ru-RU" sz="1200" i="1" dirty="0">
                <a:latin typeface="Arial Narrow" panose="020B0606020202030204" pitchFamily="34" charset="0"/>
              </a:rPr>
              <a:t>; </a:t>
            </a:r>
            <a:r>
              <a:rPr lang="en-US" altLang="ru-RU" sz="1200" i="1" dirty="0">
                <a:latin typeface="Arial Narrow" panose="020B0606020202030204" pitchFamily="34" charset="0"/>
              </a:rPr>
              <a:t>Carbon Market Year in Review</a:t>
            </a:r>
            <a:r>
              <a:rPr lang="ru-RU" altLang="ru-RU" sz="1200" i="1" dirty="0">
                <a:latin typeface="Arial Narrow" panose="020B0606020202030204" pitchFamily="34" charset="0"/>
              </a:rPr>
              <a:t> 2020</a:t>
            </a:r>
          </a:p>
        </p:txBody>
      </p:sp>
      <p:sp>
        <p:nvSpPr>
          <p:cNvPr id="24" name="TextBox 23">
            <a:extLst>
              <a:ext uri="{FF2B5EF4-FFF2-40B4-BE49-F238E27FC236}">
                <a16:creationId xmlns:a16="http://schemas.microsoft.com/office/drawing/2014/main" id="{7995DDB2-80CC-44A9-8CCE-F41406A48B13}"/>
              </a:ext>
            </a:extLst>
          </p:cNvPr>
          <p:cNvSpPr txBox="1"/>
          <p:nvPr/>
        </p:nvSpPr>
        <p:spPr>
          <a:xfrm>
            <a:off x="6230450" y="1158952"/>
            <a:ext cx="5578333"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2000" b="1" dirty="0">
                <a:latin typeface="Arial Narrow" panose="020B0606020202030204" pitchFamily="34" charset="0"/>
              </a:rPr>
              <a:t>Ниша на рынке труда для географов</a:t>
            </a:r>
          </a:p>
        </p:txBody>
      </p:sp>
    </p:spTree>
    <p:extLst>
      <p:ext uri="{BB962C8B-B14F-4D97-AF65-F5344CB8AC3E}">
        <p14:creationId xmlns:p14="http://schemas.microsoft.com/office/powerpoint/2010/main" val="387276646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625759" y="4135435"/>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pic>
        <p:nvPicPr>
          <p:cNvPr id="13" name="Изображение" descr="Изображение">
            <a:extLst>
              <a:ext uri="{FF2B5EF4-FFF2-40B4-BE49-F238E27FC236}">
                <a16:creationId xmlns:a16="http://schemas.microsoft.com/office/drawing/2014/main" id="{B4490A40-4861-41E8-AEB9-188887582576}"/>
              </a:ext>
            </a:extLst>
          </p:cNvPr>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31" name="Очень крутой заголовок…">
            <a:extLst>
              <a:ext uri="{FF2B5EF4-FFF2-40B4-BE49-F238E27FC236}">
                <a16:creationId xmlns:a16="http://schemas.microsoft.com/office/drawing/2014/main" id="{24374A0F-8058-4057-8860-0614DFBD5D1E}"/>
              </a:ext>
            </a:extLst>
          </p:cNvPr>
          <p:cNvSpPr txBox="1"/>
          <p:nvPr/>
        </p:nvSpPr>
        <p:spPr>
          <a:xfrm>
            <a:off x="1213093" y="398745"/>
            <a:ext cx="11181003"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Кейс: данные мобильных операторов и региональное планирование </a:t>
            </a:r>
            <a:endParaRPr sz="2400" b="1" cap="all" dirty="0">
              <a:solidFill>
                <a:srgbClr val="253957"/>
              </a:solidFill>
              <a:latin typeface="Arial Narrow" panose="020B0606020202030204" pitchFamily="34" charset="0"/>
            </a:endParaRPr>
          </a:p>
        </p:txBody>
      </p:sp>
      <p:sp>
        <p:nvSpPr>
          <p:cNvPr id="19" name="TextBox 18">
            <a:extLst>
              <a:ext uri="{FF2B5EF4-FFF2-40B4-BE49-F238E27FC236}">
                <a16:creationId xmlns:a16="http://schemas.microsoft.com/office/drawing/2014/main" id="{7C19B94A-4856-4E5B-BA8D-954DD1E8C294}"/>
              </a:ext>
            </a:extLst>
          </p:cNvPr>
          <p:cNvSpPr txBox="1"/>
          <p:nvPr/>
        </p:nvSpPr>
        <p:spPr>
          <a:xfrm>
            <a:off x="3026800" y="3981545"/>
            <a:ext cx="733405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400" dirty="0">
                <a:solidFill>
                  <a:schemeClr val="bg1"/>
                </a:solidFill>
                <a:latin typeface="Arial Narrow" panose="020B0606020202030204" pitchFamily="34" charset="0"/>
              </a:rPr>
              <a:t>http://www.martingrandjean.ch/connected-world-air-traffic-network/</a:t>
            </a:r>
          </a:p>
        </p:txBody>
      </p:sp>
      <p:sp>
        <p:nvSpPr>
          <p:cNvPr id="22" name="Text Box 2">
            <a:extLst>
              <a:ext uri="{FF2B5EF4-FFF2-40B4-BE49-F238E27FC236}">
                <a16:creationId xmlns:a16="http://schemas.microsoft.com/office/drawing/2014/main" id="{96B3A0B6-AADB-4E87-8BAB-2D4AB0AD238B}"/>
              </a:ext>
            </a:extLst>
          </p:cNvPr>
          <p:cNvSpPr txBox="1">
            <a:spLocks noChangeArrowheads="1"/>
          </p:cNvSpPr>
          <p:nvPr/>
        </p:nvSpPr>
        <p:spPr bwMode="auto">
          <a:xfrm>
            <a:off x="8505215" y="1321683"/>
            <a:ext cx="368678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ru-RU" altLang="ru-RU" sz="2000" b="1" dirty="0">
                <a:latin typeface="Arial Narrow" panose="020B0606020202030204" pitchFamily="34" charset="0"/>
              </a:rPr>
              <a:t>Геолокация мобильных телефонов по базовым станциям</a:t>
            </a:r>
          </a:p>
          <a:p>
            <a:pPr>
              <a:spcBef>
                <a:spcPct val="0"/>
              </a:spcBef>
              <a:buNone/>
              <a:defRPr/>
            </a:pPr>
            <a:endParaRPr lang="ru-RU" altLang="ru-RU" sz="2000" b="1" dirty="0">
              <a:latin typeface="Arial Narrow" panose="020B0606020202030204" pitchFamily="34" charset="0"/>
            </a:endParaRPr>
          </a:p>
          <a:p>
            <a:pPr>
              <a:spcBef>
                <a:spcPct val="0"/>
              </a:spcBef>
              <a:buNone/>
              <a:defRPr/>
            </a:pPr>
            <a:r>
              <a:rPr lang="ru-RU" altLang="ru-RU" sz="2000" b="1" dirty="0">
                <a:latin typeface="Arial Narrow" panose="020B0606020202030204" pitchFamily="34" charset="0"/>
              </a:rPr>
              <a:t>Оценка реальной динамики населения:</a:t>
            </a:r>
          </a:p>
          <a:p>
            <a:pPr marL="342900" indent="-342900">
              <a:spcBef>
                <a:spcPct val="0"/>
              </a:spcBef>
              <a:defRPr/>
            </a:pPr>
            <a:r>
              <a:rPr lang="ru-RU" altLang="ru-RU" sz="2000" b="1" dirty="0">
                <a:latin typeface="Arial Narrow" panose="020B0606020202030204" pitchFamily="34" charset="0"/>
              </a:rPr>
              <a:t>днем / ночью,</a:t>
            </a:r>
          </a:p>
          <a:p>
            <a:pPr marL="342900" indent="-342900">
              <a:spcBef>
                <a:spcPct val="0"/>
              </a:spcBef>
              <a:defRPr/>
            </a:pPr>
            <a:r>
              <a:rPr lang="ru-RU" altLang="ru-RU" sz="2000" b="1" dirty="0">
                <a:latin typeface="Arial Narrow" panose="020B0606020202030204" pitchFamily="34" charset="0"/>
              </a:rPr>
              <a:t>на выходных / в рабочие дни</a:t>
            </a:r>
          </a:p>
          <a:p>
            <a:pPr marL="342900" indent="-342900">
              <a:spcBef>
                <a:spcPct val="0"/>
              </a:spcBef>
              <a:defRPr/>
            </a:pPr>
            <a:r>
              <a:rPr lang="ru-RU" altLang="ru-RU" sz="2000" b="1" dirty="0">
                <a:latin typeface="Arial Narrow" panose="020B0606020202030204" pitchFamily="34" charset="0"/>
              </a:rPr>
              <a:t>летом / зимой</a:t>
            </a:r>
          </a:p>
          <a:p>
            <a:pPr>
              <a:spcBef>
                <a:spcPct val="0"/>
              </a:spcBef>
              <a:buNone/>
              <a:defRPr/>
            </a:pPr>
            <a:endParaRPr lang="ru-RU" altLang="ru-RU" sz="2000" b="1" dirty="0">
              <a:latin typeface="Arial Narrow" panose="020B0606020202030204" pitchFamily="34" charset="0"/>
            </a:endParaRPr>
          </a:p>
          <a:p>
            <a:pPr>
              <a:spcBef>
                <a:spcPct val="0"/>
              </a:spcBef>
              <a:buNone/>
              <a:defRPr/>
            </a:pPr>
            <a:r>
              <a:rPr lang="ru-RU" altLang="ru-RU" sz="2000" b="1" dirty="0">
                <a:latin typeface="Arial Narrow" panose="020B0606020202030204" pitchFamily="34" charset="0"/>
              </a:rPr>
              <a:t>Задачи транспортного планирования, жилищного строительства, геомаркетинга, общественной безопасности</a:t>
            </a:r>
            <a:endParaRPr lang="ru-RU" altLang="ru-RU" sz="2000" dirty="0">
              <a:latin typeface="Arial Narrow" panose="020B0606020202030204" pitchFamily="34" charset="0"/>
            </a:endParaRPr>
          </a:p>
        </p:txBody>
      </p:sp>
      <p:pic>
        <p:nvPicPr>
          <p:cNvPr id="3" name="Рисунок 2">
            <a:extLst>
              <a:ext uri="{FF2B5EF4-FFF2-40B4-BE49-F238E27FC236}">
                <a16:creationId xmlns:a16="http://schemas.microsoft.com/office/drawing/2014/main" id="{BE2493C6-8707-4204-A126-FEB06BAD413A}"/>
              </a:ext>
            </a:extLst>
          </p:cNvPr>
          <p:cNvPicPr>
            <a:picLocks noChangeAspect="1"/>
          </p:cNvPicPr>
          <p:nvPr/>
        </p:nvPicPr>
        <p:blipFill rotWithShape="1">
          <a:blip r:embed="rId3"/>
          <a:srcRect l="13316" t="16146" r="22475" b="7075"/>
          <a:stretch/>
        </p:blipFill>
        <p:spPr>
          <a:xfrm>
            <a:off x="164840" y="1157155"/>
            <a:ext cx="8387030" cy="5641285"/>
          </a:xfrm>
          <a:prstGeom prst="rect">
            <a:avLst/>
          </a:prstGeom>
        </p:spPr>
      </p:pic>
      <p:sp>
        <p:nvSpPr>
          <p:cNvPr id="12" name="TextBox 11">
            <a:extLst>
              <a:ext uri="{FF2B5EF4-FFF2-40B4-BE49-F238E27FC236}">
                <a16:creationId xmlns:a16="http://schemas.microsoft.com/office/drawing/2014/main" id="{BDB6C2A9-180E-407E-84FA-560D2481668E}"/>
              </a:ext>
            </a:extLst>
          </p:cNvPr>
          <p:cNvSpPr txBox="1"/>
          <p:nvPr/>
        </p:nvSpPr>
        <p:spPr>
          <a:xfrm>
            <a:off x="8505214" y="6459255"/>
            <a:ext cx="251423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1600" i="1" dirty="0">
                <a:latin typeface="Arial Narrow" panose="020B0606020202030204" pitchFamily="34" charset="0"/>
              </a:rPr>
              <a:t>Источник: Бабкин, 2020</a:t>
            </a:r>
          </a:p>
        </p:txBody>
      </p:sp>
      <p:sp>
        <p:nvSpPr>
          <p:cNvPr id="10" name="Название подразделения, лаборатории, факультета и т.д.">
            <a:extLst>
              <a:ext uri="{FF2B5EF4-FFF2-40B4-BE49-F238E27FC236}">
                <a16:creationId xmlns:a16="http://schemas.microsoft.com/office/drawing/2014/main" id="{D0E5B94A-95D8-4B7B-9677-CE5DDCF46A92}"/>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176734235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625759" y="4135435"/>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Arial Narrow" panose="020B0606020202030204" pitchFamily="34" charset="0"/>
              <a:ea typeface="+mj-ea"/>
              <a:cs typeface="+mj-cs"/>
              <a:sym typeface="Helvetica Light"/>
            </a:endParaRPr>
          </a:p>
        </p:txBody>
      </p:sp>
      <p:pic>
        <p:nvPicPr>
          <p:cNvPr id="13" name="Изображение" descr="Изображение">
            <a:extLst>
              <a:ext uri="{FF2B5EF4-FFF2-40B4-BE49-F238E27FC236}">
                <a16:creationId xmlns:a16="http://schemas.microsoft.com/office/drawing/2014/main" id="{B4490A40-4861-41E8-AEB9-188887582576}"/>
              </a:ext>
            </a:extLst>
          </p:cNvPr>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31" name="Очень крутой заголовок…">
            <a:extLst>
              <a:ext uri="{FF2B5EF4-FFF2-40B4-BE49-F238E27FC236}">
                <a16:creationId xmlns:a16="http://schemas.microsoft.com/office/drawing/2014/main" id="{24374A0F-8058-4057-8860-0614DFBD5D1E}"/>
              </a:ext>
            </a:extLst>
          </p:cNvPr>
          <p:cNvSpPr txBox="1"/>
          <p:nvPr/>
        </p:nvSpPr>
        <p:spPr>
          <a:xfrm>
            <a:off x="1213093" y="398745"/>
            <a:ext cx="10612309" cy="4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Кейс: геомаркетинг и размещение объектов розничной торговли</a:t>
            </a:r>
            <a:endParaRPr sz="2400" b="1" cap="all" dirty="0">
              <a:solidFill>
                <a:srgbClr val="253957"/>
              </a:solidFill>
              <a:latin typeface="Arial Narrow" panose="020B0606020202030204" pitchFamily="34" charset="0"/>
            </a:endParaRPr>
          </a:p>
        </p:txBody>
      </p:sp>
      <p:sp>
        <p:nvSpPr>
          <p:cNvPr id="17" name="TextBox 16">
            <a:extLst>
              <a:ext uri="{FF2B5EF4-FFF2-40B4-BE49-F238E27FC236}">
                <a16:creationId xmlns:a16="http://schemas.microsoft.com/office/drawing/2014/main" id="{687DBBBE-0518-430E-A0AA-47D2E2270BEF}"/>
              </a:ext>
            </a:extLst>
          </p:cNvPr>
          <p:cNvSpPr txBox="1"/>
          <p:nvPr/>
        </p:nvSpPr>
        <p:spPr>
          <a:xfrm>
            <a:off x="7982702" y="6273225"/>
            <a:ext cx="461150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endParaRPr lang="ru-RU" altLang="ru-RU" sz="1600" i="1" dirty="0">
              <a:latin typeface="Arial Narrow" panose="020B0606020202030204" pitchFamily="34" charset="0"/>
            </a:endParaRPr>
          </a:p>
          <a:p>
            <a:pPr>
              <a:spcBef>
                <a:spcPct val="0"/>
              </a:spcBef>
              <a:buNone/>
              <a:defRPr/>
            </a:pPr>
            <a:r>
              <a:rPr lang="ru-RU" altLang="ru-RU" sz="1600" i="1" dirty="0">
                <a:latin typeface="Arial Narrow" panose="020B0606020202030204" pitchFamily="34" charset="0"/>
              </a:rPr>
              <a:t>Источник: Компания Смартлок (</a:t>
            </a:r>
            <a:r>
              <a:rPr lang="en-US" altLang="ru-RU" sz="1600" i="1" dirty="0">
                <a:latin typeface="Arial Narrow" panose="020B0606020202030204" pitchFamily="34" charset="0"/>
              </a:rPr>
              <a:t>https://smartloc.ru/</a:t>
            </a:r>
            <a:r>
              <a:rPr lang="ru-RU" altLang="ru-RU" sz="1600" i="1" dirty="0">
                <a:latin typeface="Arial Narrow" panose="020B0606020202030204" pitchFamily="34" charset="0"/>
              </a:rPr>
              <a:t>)</a:t>
            </a:r>
          </a:p>
        </p:txBody>
      </p:sp>
      <p:pic>
        <p:nvPicPr>
          <p:cNvPr id="1032" name="Picture 8" descr="Зоны доступности">
            <a:hlinkClick r:id="rId3"/>
            <a:extLst>
              <a:ext uri="{FF2B5EF4-FFF2-40B4-BE49-F238E27FC236}">
                <a16:creationId xmlns:a16="http://schemas.microsoft.com/office/drawing/2014/main" id="{3BDDCEAF-B54E-4A1C-BA23-60C57B386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18" y="1196948"/>
            <a:ext cx="3400925" cy="22281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Прирост аудитории (новостройки)">
            <a:hlinkClick r:id="rId5"/>
            <a:extLst>
              <a:ext uri="{FF2B5EF4-FFF2-40B4-BE49-F238E27FC236}">
                <a16:creationId xmlns:a16="http://schemas.microsoft.com/office/drawing/2014/main" id="{D16E314E-44E3-4E29-AF04-32DADBAB65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792" y="1231640"/>
            <a:ext cx="3502077" cy="22944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Концентрация пешеходов">
            <a:hlinkClick r:id="rId7"/>
            <a:extLst>
              <a:ext uri="{FF2B5EF4-FFF2-40B4-BE49-F238E27FC236}">
                <a16:creationId xmlns:a16="http://schemas.microsoft.com/office/drawing/2014/main" id="{50CE2E25-2797-4A46-B272-CE7BDC390C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6204" y="1216804"/>
            <a:ext cx="3502076" cy="22944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9">
            <a:extLst>
              <a:ext uri="{FF2B5EF4-FFF2-40B4-BE49-F238E27FC236}">
                <a16:creationId xmlns:a16="http://schemas.microsoft.com/office/drawing/2014/main" id="{5D3AA86E-EA62-497E-9739-45294D50A0D2}"/>
              </a:ext>
            </a:extLst>
          </p:cNvPr>
          <p:cNvSpPr>
            <a:spLocks noChangeArrowheads="1"/>
          </p:cNvSpPr>
          <p:nvPr/>
        </p:nvSpPr>
        <p:spPr bwMode="auto">
          <a:xfrm>
            <a:off x="3805695" y="3621215"/>
            <a:ext cx="2404504" cy="2308324"/>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rgbClr val="4EA12B"/>
                </a:solidFill>
                <a:effectLst/>
                <a:latin typeface="Arial Narrow" panose="020B0606020202030204" pitchFamily="34" charset="0"/>
                <a:cs typeface="Tahoma" panose="020B0604030504040204" pitchFamily="34" charset="0"/>
              </a:rPr>
              <a:t>  </a:t>
            </a:r>
            <a:r>
              <a:rPr kumimoji="0" lang="ru-RU" altLang="ru-RU" sz="11400" b="1" i="0" u="none" strike="noStrike" cap="none" normalizeH="0" baseline="0" dirty="0">
                <a:ln>
                  <a:noFill/>
                </a:ln>
                <a:solidFill>
                  <a:srgbClr val="4EA12B"/>
                </a:solidFill>
                <a:effectLst/>
                <a:latin typeface="Arial Narrow" panose="020B0606020202030204" pitchFamily="34" charset="0"/>
                <a:cs typeface="Tahoma" panose="020B0604030504040204" pitchFamily="34" charset="0"/>
              </a:rPr>
              <a:t>       </a:t>
            </a:r>
            <a:endParaRPr kumimoji="0" lang="ru-RU" altLang="ru-RU" sz="700" b="1" i="0" u="none" strike="noStrike" cap="none" normalizeH="0" baseline="0" dirty="0">
              <a:ln>
                <a:noFill/>
              </a:ln>
              <a:solidFill>
                <a:srgbClr val="000000"/>
              </a:solidFill>
              <a:effectLst/>
              <a:latin typeface="Arial Narrow" panose="020B060602020203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Narrow" panose="020B0606020202030204" pitchFamily="34" charset="0"/>
            </a:endParaRPr>
          </a:p>
        </p:txBody>
      </p:sp>
      <p:pic>
        <p:nvPicPr>
          <p:cNvPr id="1044" name="Picture 20" descr="Предложения аренды и продажи">
            <a:hlinkClick r:id="rId9"/>
            <a:extLst>
              <a:ext uri="{FF2B5EF4-FFF2-40B4-BE49-F238E27FC236}">
                <a16:creationId xmlns:a16="http://schemas.microsoft.com/office/drawing/2014/main" id="{878B4171-623D-4D4E-988C-7C1CCB5C4A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0836" y="3851792"/>
            <a:ext cx="3612380" cy="236673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Потенциал товарооборота локаций">
            <a:extLst>
              <a:ext uri="{FF2B5EF4-FFF2-40B4-BE49-F238E27FC236}">
                <a16:creationId xmlns:a16="http://schemas.microsoft.com/office/drawing/2014/main" id="{D2A2BEB2-797A-4749-AE46-5DFAC3A91A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8214" y="3835558"/>
            <a:ext cx="3502076" cy="229446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330980B-540A-4208-9C1A-D5990123AF4E}"/>
              </a:ext>
            </a:extLst>
          </p:cNvPr>
          <p:cNvSpPr txBox="1"/>
          <p:nvPr/>
        </p:nvSpPr>
        <p:spPr>
          <a:xfrm>
            <a:off x="7418476" y="6218767"/>
            <a:ext cx="629816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b="1" i="0" dirty="0">
                <a:solidFill>
                  <a:srgbClr val="000000"/>
                </a:solidFill>
                <a:effectLst/>
                <a:latin typeface="Arial Narrow" panose="020B0606020202030204" pitchFamily="34" charset="0"/>
              </a:rPr>
              <a:t>Потенциал товарооборота локаций</a:t>
            </a:r>
            <a:endParaRPr lang="ru-RU" dirty="0">
              <a:latin typeface="Arial Narrow" panose="020B0606020202030204" pitchFamily="34" charset="0"/>
            </a:endParaRPr>
          </a:p>
        </p:txBody>
      </p:sp>
      <p:pic>
        <p:nvPicPr>
          <p:cNvPr id="1048" name="Picture 24" descr="Конкуренты в зоне доступности">
            <a:hlinkClick r:id="rId12"/>
            <a:extLst>
              <a:ext uri="{FF2B5EF4-FFF2-40B4-BE49-F238E27FC236}">
                <a16:creationId xmlns:a16="http://schemas.microsoft.com/office/drawing/2014/main" id="{73FF229E-D51B-4CAF-84FE-BF0F46296B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913" y="3849634"/>
            <a:ext cx="3400925" cy="222819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45F2356-3391-4897-ADDA-410871E45208}"/>
              </a:ext>
            </a:extLst>
          </p:cNvPr>
          <p:cNvSpPr txBox="1"/>
          <p:nvPr/>
        </p:nvSpPr>
        <p:spPr>
          <a:xfrm>
            <a:off x="600533" y="3398093"/>
            <a:ext cx="24288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Narrow" panose="020B0606020202030204" pitchFamily="34" charset="0"/>
              </a:rPr>
              <a:t>Зоны доступности</a:t>
            </a:r>
          </a:p>
        </p:txBody>
      </p:sp>
      <p:sp>
        <p:nvSpPr>
          <p:cNvPr id="43" name="TextBox 42">
            <a:extLst>
              <a:ext uri="{FF2B5EF4-FFF2-40B4-BE49-F238E27FC236}">
                <a16:creationId xmlns:a16="http://schemas.microsoft.com/office/drawing/2014/main" id="{019AB33E-A8D3-4A43-B312-2C0B94FDBC1E}"/>
              </a:ext>
            </a:extLst>
          </p:cNvPr>
          <p:cNvSpPr txBox="1"/>
          <p:nvPr/>
        </p:nvSpPr>
        <p:spPr>
          <a:xfrm>
            <a:off x="3409369" y="3466796"/>
            <a:ext cx="42359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ru-RU" altLang="ru-RU" sz="1800" b="1" i="0" u="none" strike="noStrike" cap="none" normalizeH="0" baseline="0" dirty="0">
                <a:ln>
                  <a:noFill/>
                </a:ln>
                <a:solidFill>
                  <a:srgbClr val="000000"/>
                </a:solidFill>
                <a:effectLst/>
                <a:latin typeface="Arial Narrow" panose="020B0606020202030204" pitchFamily="34" charset="0"/>
              </a:rPr>
              <a:t>Прирост аудитории (новостройки)</a:t>
            </a:r>
            <a:endParaRPr lang="ru-RU" dirty="0">
              <a:latin typeface="Arial Narrow" panose="020B0606020202030204" pitchFamily="34" charset="0"/>
            </a:endParaRPr>
          </a:p>
        </p:txBody>
      </p:sp>
      <p:sp>
        <p:nvSpPr>
          <p:cNvPr id="45" name="TextBox 44">
            <a:extLst>
              <a:ext uri="{FF2B5EF4-FFF2-40B4-BE49-F238E27FC236}">
                <a16:creationId xmlns:a16="http://schemas.microsoft.com/office/drawing/2014/main" id="{F80726BB-6BD7-4617-985F-86A72810F0B6}"/>
              </a:ext>
            </a:extLst>
          </p:cNvPr>
          <p:cNvSpPr txBox="1"/>
          <p:nvPr/>
        </p:nvSpPr>
        <p:spPr>
          <a:xfrm>
            <a:off x="7725244" y="3466796"/>
            <a:ext cx="330303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Narrow" panose="020B0606020202030204" pitchFamily="34" charset="0"/>
              </a:rPr>
              <a:t>Концентрация пешеходов</a:t>
            </a:r>
          </a:p>
        </p:txBody>
      </p:sp>
      <p:sp>
        <p:nvSpPr>
          <p:cNvPr id="47" name="TextBox 46">
            <a:extLst>
              <a:ext uri="{FF2B5EF4-FFF2-40B4-BE49-F238E27FC236}">
                <a16:creationId xmlns:a16="http://schemas.microsoft.com/office/drawing/2014/main" id="{A7C634A0-F0BC-48CC-8C0C-1BD09A0D569B}"/>
              </a:ext>
            </a:extLst>
          </p:cNvPr>
          <p:cNvSpPr txBox="1"/>
          <p:nvPr/>
        </p:nvSpPr>
        <p:spPr>
          <a:xfrm>
            <a:off x="-108719" y="6207661"/>
            <a:ext cx="420778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Narrow" panose="020B0606020202030204" pitchFamily="34" charset="0"/>
              </a:rPr>
              <a:t>Конкуренты в зоне доступности</a:t>
            </a:r>
          </a:p>
        </p:txBody>
      </p:sp>
      <p:sp>
        <p:nvSpPr>
          <p:cNvPr id="49" name="TextBox 48">
            <a:extLst>
              <a:ext uri="{FF2B5EF4-FFF2-40B4-BE49-F238E27FC236}">
                <a16:creationId xmlns:a16="http://schemas.microsoft.com/office/drawing/2014/main" id="{5D62C4A6-DE3A-4434-8D71-E938C48709C8}"/>
              </a:ext>
            </a:extLst>
          </p:cNvPr>
          <p:cNvSpPr txBox="1"/>
          <p:nvPr/>
        </p:nvSpPr>
        <p:spPr>
          <a:xfrm>
            <a:off x="3617681" y="6218627"/>
            <a:ext cx="40405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Narrow" panose="020B0606020202030204" pitchFamily="34" charset="0"/>
              </a:rPr>
              <a:t>Предложения аренды и продажи</a:t>
            </a:r>
          </a:p>
        </p:txBody>
      </p:sp>
      <p:sp>
        <p:nvSpPr>
          <p:cNvPr id="20" name="Название подразделения, лаборатории, факультета и т.д.">
            <a:extLst>
              <a:ext uri="{FF2B5EF4-FFF2-40B4-BE49-F238E27FC236}">
                <a16:creationId xmlns:a16="http://schemas.microsoft.com/office/drawing/2014/main" id="{47464D06-1ECC-44DF-A674-B7071040DD93}"/>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38044478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A4E7FF6-C265-4A3B-A682-FCBF948A8FE0}"/>
              </a:ext>
            </a:extLst>
          </p:cNvPr>
          <p:cNvPicPr/>
          <p:nvPr/>
        </p:nvPicPr>
        <p:blipFill>
          <a:blip r:embed="rId2"/>
          <a:stretch>
            <a:fillRect/>
          </a:stretch>
        </p:blipFill>
        <p:spPr>
          <a:xfrm>
            <a:off x="5688842" y="1138561"/>
            <a:ext cx="5681706" cy="3811803"/>
          </a:xfrm>
          <a:prstGeom prst="rect">
            <a:avLst/>
          </a:prstGeom>
        </p:spPr>
      </p:pic>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latin typeface="Arial Narrow" panose="020B0606020202030204" pitchFamily="34" charset="0"/>
            </a:endParaRPr>
          </a:p>
        </p:txBody>
      </p:sp>
      <p:sp>
        <p:nvSpPr>
          <p:cNvPr id="14" name="Очень крутой заголовок…">
            <a:extLst>
              <a:ext uri="{FF2B5EF4-FFF2-40B4-BE49-F238E27FC236}">
                <a16:creationId xmlns:a16="http://schemas.microsoft.com/office/drawing/2014/main" id="{2B3C7836-D4BB-4506-8E2B-EBCCDB947DEE}"/>
              </a:ext>
            </a:extLst>
          </p:cNvPr>
          <p:cNvSpPr txBox="1"/>
          <p:nvPr/>
        </p:nvSpPr>
        <p:spPr>
          <a:xfrm>
            <a:off x="1379219" y="234374"/>
            <a:ext cx="11011834" cy="599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sym typeface="Arial Narrow"/>
              </a:rPr>
              <a:t>климатическая политика и Энергетический переход</a:t>
            </a:r>
          </a:p>
        </p:txBody>
      </p:sp>
      <p:pic>
        <p:nvPicPr>
          <p:cNvPr id="16" name="Изображение" descr="Изображение">
            <a:extLst>
              <a:ext uri="{FF2B5EF4-FFF2-40B4-BE49-F238E27FC236}">
                <a16:creationId xmlns:a16="http://schemas.microsoft.com/office/drawing/2014/main" id="{E8216D1E-EFD6-4068-83B3-5A5BDFA52E8D}"/>
              </a:ext>
            </a:extLst>
          </p:cNvPr>
          <p:cNvPicPr>
            <a:picLocks noChangeAspect="1"/>
          </p:cNvPicPr>
          <p:nvPr/>
        </p:nvPicPr>
        <p:blipFill>
          <a:blip r:embed="rId3"/>
          <a:stretch>
            <a:fillRect/>
          </a:stretch>
        </p:blipFill>
        <p:spPr>
          <a:xfrm>
            <a:off x="613303" y="253761"/>
            <a:ext cx="599790" cy="599790"/>
          </a:xfrm>
          <a:prstGeom prst="rect">
            <a:avLst/>
          </a:prstGeom>
          <a:ln w="12700">
            <a:miter lim="400000"/>
          </a:ln>
        </p:spPr>
      </p:pic>
      <p:sp>
        <p:nvSpPr>
          <p:cNvPr id="18" name="Rectangle 13">
            <a:extLst>
              <a:ext uri="{FF2B5EF4-FFF2-40B4-BE49-F238E27FC236}">
                <a16:creationId xmlns:a16="http://schemas.microsoft.com/office/drawing/2014/main" id="{E3760A5C-BC91-425D-A276-90DC111BF934}"/>
              </a:ext>
            </a:extLst>
          </p:cNvPr>
          <p:cNvSpPr/>
          <p:nvPr/>
        </p:nvSpPr>
        <p:spPr>
          <a:xfrm>
            <a:off x="296997" y="3030939"/>
            <a:ext cx="864096" cy="461665"/>
          </a:xfrm>
          <a:prstGeom prst="rect">
            <a:avLst/>
          </a:prstGeom>
        </p:spPr>
        <p:txBody>
          <a:bodyPr wrap="square">
            <a:spAutoFit/>
          </a:bodyPr>
          <a:lstStyle/>
          <a:p>
            <a:r>
              <a:rPr lang="ru-RU" sz="2400" b="1" dirty="0">
                <a:solidFill>
                  <a:schemeClr val="bg1"/>
                </a:solidFill>
                <a:latin typeface="Arial Narrow" panose="020B0606020202030204" pitchFamily="34" charset="0"/>
              </a:rPr>
              <a:t>2018</a:t>
            </a:r>
            <a:endParaRPr lang="en-US" sz="2400" b="1" dirty="0">
              <a:solidFill>
                <a:schemeClr val="bg1"/>
              </a:solidFill>
              <a:latin typeface="Arial Narrow" panose="020B0606020202030204" pitchFamily="34" charset="0"/>
            </a:endParaRPr>
          </a:p>
        </p:txBody>
      </p:sp>
      <p:pic>
        <p:nvPicPr>
          <p:cNvPr id="5" name="Рисунок 4">
            <a:extLst>
              <a:ext uri="{FF2B5EF4-FFF2-40B4-BE49-F238E27FC236}">
                <a16:creationId xmlns:a16="http://schemas.microsoft.com/office/drawing/2014/main" id="{BEF324EB-76FB-4329-8399-88959DF96C91}"/>
              </a:ext>
            </a:extLst>
          </p:cNvPr>
          <p:cNvPicPr>
            <a:picLocks noChangeAspect="1"/>
          </p:cNvPicPr>
          <p:nvPr/>
        </p:nvPicPr>
        <p:blipFill rotWithShape="1">
          <a:blip r:embed="rId4"/>
          <a:srcRect l="55413" t="25987" r="10459" b="16146"/>
          <a:stretch/>
        </p:blipFill>
        <p:spPr>
          <a:xfrm>
            <a:off x="408865" y="1182594"/>
            <a:ext cx="4326868" cy="4126924"/>
          </a:xfrm>
          <a:prstGeom prst="rect">
            <a:avLst/>
          </a:prstGeom>
        </p:spPr>
      </p:pic>
      <p:sp>
        <p:nvSpPr>
          <p:cNvPr id="6" name="TextBox 5">
            <a:extLst>
              <a:ext uri="{FF2B5EF4-FFF2-40B4-BE49-F238E27FC236}">
                <a16:creationId xmlns:a16="http://schemas.microsoft.com/office/drawing/2014/main" id="{86DB8C02-7084-4CC4-B76E-1A1124650DD8}"/>
              </a:ext>
            </a:extLst>
          </p:cNvPr>
          <p:cNvSpPr txBox="1"/>
          <p:nvPr/>
        </p:nvSpPr>
        <p:spPr>
          <a:xfrm>
            <a:off x="1064227" y="1201985"/>
            <a:ext cx="3666696"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lang="ru-RU" b="1" dirty="0">
                <a:latin typeface="Arial Narrow" panose="020B0606020202030204" pitchFamily="34" charset="0"/>
                <a:sym typeface="Helvetica Light"/>
              </a:rPr>
              <a:t>Изменение спроса на энергоресурсы в 2019-2030 гг., млн т н.э.</a:t>
            </a:r>
          </a:p>
        </p:txBody>
      </p:sp>
      <p:sp>
        <p:nvSpPr>
          <p:cNvPr id="17" name="TextBox 16">
            <a:extLst>
              <a:ext uri="{FF2B5EF4-FFF2-40B4-BE49-F238E27FC236}">
                <a16:creationId xmlns:a16="http://schemas.microsoft.com/office/drawing/2014/main" id="{AC560EDC-CDB0-43B3-9FE0-4C16C3F394EC}"/>
              </a:ext>
            </a:extLst>
          </p:cNvPr>
          <p:cNvSpPr txBox="1"/>
          <p:nvPr/>
        </p:nvSpPr>
        <p:spPr>
          <a:xfrm>
            <a:off x="73683" y="6519446"/>
            <a:ext cx="558128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0"/>
              </a:spcBef>
              <a:buNone/>
              <a:defRPr/>
            </a:pPr>
            <a:r>
              <a:rPr lang="ru-RU" altLang="ru-RU" sz="1600" i="1" dirty="0">
                <a:latin typeface="Arial Narrow" panose="020B0606020202030204" pitchFamily="34" charset="0"/>
              </a:rPr>
              <a:t>Источник: </a:t>
            </a:r>
            <a:r>
              <a:rPr lang="en-US" altLang="ru-RU" sz="1600" i="1" dirty="0">
                <a:latin typeface="Arial Narrow" panose="020B0606020202030204" pitchFamily="34" charset="0"/>
              </a:rPr>
              <a:t>IEA WEO 2020</a:t>
            </a:r>
            <a:endParaRPr lang="ru-RU" altLang="ru-RU" sz="1600" i="1" dirty="0">
              <a:latin typeface="Arial Narrow" panose="020B0606020202030204" pitchFamily="34" charset="0"/>
            </a:endParaRPr>
          </a:p>
        </p:txBody>
      </p:sp>
      <p:sp>
        <p:nvSpPr>
          <p:cNvPr id="24" name="TextBox 23">
            <a:extLst>
              <a:ext uri="{FF2B5EF4-FFF2-40B4-BE49-F238E27FC236}">
                <a16:creationId xmlns:a16="http://schemas.microsoft.com/office/drawing/2014/main" id="{3B8939FE-0DB5-44D9-8737-E901D9CE5060}"/>
              </a:ext>
            </a:extLst>
          </p:cNvPr>
          <p:cNvSpPr txBox="1"/>
          <p:nvPr/>
        </p:nvSpPr>
        <p:spPr>
          <a:xfrm>
            <a:off x="4497355" y="5233919"/>
            <a:ext cx="7609080" cy="1569660"/>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r>
              <a:rPr lang="ru-RU" sz="1600" b="1" dirty="0">
                <a:latin typeface="Arial Narrow" panose="020B0606020202030204" pitchFamily="34" charset="0"/>
              </a:rPr>
              <a:t>Декарбонизация – безальтернативный тренд, вопрос только в темпах</a:t>
            </a:r>
          </a:p>
          <a:p>
            <a:r>
              <a:rPr lang="ru-RU" sz="1600" b="1" dirty="0">
                <a:latin typeface="Arial Narrow" panose="020B0606020202030204" pitchFamily="34" charset="0"/>
              </a:rPr>
              <a:t>Достаточно продолжение текущих технологических и структурных сдвигов</a:t>
            </a:r>
          </a:p>
          <a:p>
            <a:r>
              <a:rPr lang="ru-RU" sz="1600" b="1" dirty="0">
                <a:latin typeface="Arial Narrow" panose="020B0606020202030204" pitchFamily="34" charset="0"/>
              </a:rPr>
              <a:t>Это касается не только развитых, но и развивающихся стран</a:t>
            </a:r>
          </a:p>
          <a:p>
            <a:r>
              <a:rPr lang="ru-RU" sz="1600" b="1" dirty="0">
                <a:latin typeface="Arial Narrow" panose="020B0606020202030204" pitchFamily="34" charset="0"/>
              </a:rPr>
              <a:t>Глубокая структурная перестройка экономики России</a:t>
            </a:r>
          </a:p>
          <a:p>
            <a:r>
              <a:rPr lang="ru-RU" sz="1600" b="1" dirty="0">
                <a:latin typeface="Arial Narrow" panose="020B0606020202030204" pitchFamily="34" charset="0"/>
              </a:rPr>
              <a:t>Территориально распределенные ресурсы (вода, почвы, лес, экосистемные услуги) </a:t>
            </a:r>
          </a:p>
          <a:p>
            <a:r>
              <a:rPr lang="ru-RU" sz="1600" b="1" dirty="0">
                <a:latin typeface="Arial Narrow" panose="020B0606020202030204" pitchFamily="34" charset="0"/>
              </a:rPr>
              <a:t>Леса – ключевой «климатический актив» России</a:t>
            </a:r>
          </a:p>
        </p:txBody>
      </p:sp>
      <p:sp>
        <p:nvSpPr>
          <p:cNvPr id="13" name="Прямоугольник 12">
            <a:extLst>
              <a:ext uri="{FF2B5EF4-FFF2-40B4-BE49-F238E27FC236}">
                <a16:creationId xmlns:a16="http://schemas.microsoft.com/office/drawing/2014/main" id="{26EB8104-249F-45DA-92BE-7E02AC88C453}"/>
              </a:ext>
            </a:extLst>
          </p:cNvPr>
          <p:cNvSpPr/>
          <p:nvPr/>
        </p:nvSpPr>
        <p:spPr>
          <a:xfrm>
            <a:off x="7409615" y="4665681"/>
            <a:ext cx="4738315" cy="523220"/>
          </a:xfrm>
          <a:prstGeom prst="rect">
            <a:avLst/>
          </a:prstGeom>
        </p:spPr>
        <p:txBody>
          <a:bodyPr wrap="square">
            <a:spAutoFit/>
          </a:bodyPr>
          <a:lstStyle/>
          <a:p>
            <a:pPr algn="ctr"/>
            <a:r>
              <a:rPr lang="ru-RU" sz="1400" i="1" dirty="0">
                <a:latin typeface="Arial Narrow" panose="020B0606020202030204" pitchFamily="34" charset="0"/>
              </a:rPr>
              <a:t>(+) – сток углерода, (-) – источник углерода (г С м</a:t>
            </a:r>
            <a:r>
              <a:rPr lang="ru-RU" sz="1400" i="1" baseline="30000" dirty="0">
                <a:latin typeface="Arial Narrow" panose="020B0606020202030204" pitchFamily="34" charset="0"/>
              </a:rPr>
              <a:t>-2</a:t>
            </a:r>
            <a:r>
              <a:rPr lang="ru-RU" sz="1400" i="1" dirty="0">
                <a:latin typeface="Arial Narrow" panose="020B0606020202030204" pitchFamily="34" charset="0"/>
              </a:rPr>
              <a:t> год</a:t>
            </a:r>
            <a:r>
              <a:rPr lang="ru-RU" sz="1400" i="1" baseline="30000" dirty="0">
                <a:latin typeface="Arial Narrow" panose="020B0606020202030204" pitchFamily="34" charset="0"/>
              </a:rPr>
              <a:t>-1</a:t>
            </a:r>
            <a:r>
              <a:rPr lang="ru-RU" sz="1400" i="1" dirty="0">
                <a:latin typeface="Arial Narrow" panose="020B0606020202030204" pitchFamily="34" charset="0"/>
              </a:rPr>
              <a:t>)</a:t>
            </a:r>
          </a:p>
          <a:p>
            <a:pPr algn="ctr"/>
            <a:r>
              <a:rPr lang="ru-RU" sz="1400" i="1" dirty="0">
                <a:latin typeface="Arial Narrow" panose="020B0606020202030204" pitchFamily="34" charset="0"/>
              </a:rPr>
              <a:t>По данным А. Швиденко и А. Щепащенко (2014)</a:t>
            </a:r>
            <a:endParaRPr lang="ru-RU" sz="1400" dirty="0">
              <a:latin typeface="Arial Narrow" panose="020B0606020202030204" pitchFamily="34" charset="0"/>
            </a:endParaRPr>
          </a:p>
        </p:txBody>
      </p:sp>
      <p:sp>
        <p:nvSpPr>
          <p:cNvPr id="15" name="TextBox 14">
            <a:extLst>
              <a:ext uri="{FF2B5EF4-FFF2-40B4-BE49-F238E27FC236}">
                <a16:creationId xmlns:a16="http://schemas.microsoft.com/office/drawing/2014/main" id="{33F33F45-E23F-4433-BF26-C05DF91E30BA}"/>
              </a:ext>
            </a:extLst>
          </p:cNvPr>
          <p:cNvSpPr txBox="1"/>
          <p:nvPr/>
        </p:nvSpPr>
        <p:spPr>
          <a:xfrm>
            <a:off x="6096000" y="1120293"/>
            <a:ext cx="4278099" cy="646331"/>
          </a:xfrm>
          <a:prstGeom prst="rect">
            <a:avLst/>
          </a:prstGeom>
          <a:noFill/>
        </p:spPr>
        <p:txBody>
          <a:bodyPr wrap="square">
            <a:spAutoFit/>
          </a:bodyPr>
          <a:lstStyle/>
          <a:p>
            <a:pPr algn="ctr"/>
            <a:r>
              <a:rPr lang="ru-RU" b="1" dirty="0">
                <a:latin typeface="Arial Narrow" panose="020B0606020202030204" pitchFamily="34" charset="0"/>
              </a:rPr>
              <a:t>Чистый</a:t>
            </a:r>
            <a:r>
              <a:rPr lang="ru-RU" b="1" i="1" dirty="0">
                <a:latin typeface="Arial Narrow" panose="020B0606020202030204" pitchFamily="34" charset="0"/>
              </a:rPr>
              <a:t> </a:t>
            </a:r>
            <a:r>
              <a:rPr lang="ru-RU" b="1" dirty="0">
                <a:latin typeface="Arial Narrow" panose="020B0606020202030204" pitchFamily="34" charset="0"/>
              </a:rPr>
              <a:t>экосистемный углеродный бюджет лесов России</a:t>
            </a:r>
          </a:p>
        </p:txBody>
      </p:sp>
      <p:sp>
        <p:nvSpPr>
          <p:cNvPr id="19" name="Название подразделения, лаборатории, факультета и т.д.">
            <a:extLst>
              <a:ext uri="{FF2B5EF4-FFF2-40B4-BE49-F238E27FC236}">
                <a16:creationId xmlns:a16="http://schemas.microsoft.com/office/drawing/2014/main" id="{C5DAFD92-B8FA-41B2-BA48-04C71366D7D7}"/>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Tree>
    <p:extLst>
      <p:ext uri="{BB962C8B-B14F-4D97-AF65-F5344CB8AC3E}">
        <p14:creationId xmlns:p14="http://schemas.microsoft.com/office/powerpoint/2010/main" val="18257948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dirty="0">
              <a:latin typeface="Arial Narrow" panose="020B0606020202030204" pitchFamily="34" charset="0"/>
            </a:endParaRPr>
          </a:p>
        </p:txBody>
      </p:sp>
      <p:sp>
        <p:nvSpPr>
          <p:cNvPr id="59" name="Очень крутой заголовок…"/>
          <p:cNvSpPr txBox="1"/>
          <p:nvPr/>
        </p:nvSpPr>
        <p:spPr>
          <a:xfrm>
            <a:off x="596614" y="1196752"/>
            <a:ext cx="11595386" cy="546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endParaRPr b="1" cap="all" dirty="0">
              <a:solidFill>
                <a:srgbClr val="253957"/>
              </a:solidFill>
              <a:latin typeface="Arial Narrow" panose="020B0606020202030204" pitchFamily="34" charset="0"/>
            </a:endParaRPr>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22" name="Название подразделения, лаборатории, факультета и т.д.">
            <a:extLst>
              <a:ext uri="{FF2B5EF4-FFF2-40B4-BE49-F238E27FC236}">
                <a16:creationId xmlns:a16="http://schemas.microsoft.com/office/drawing/2014/main" id="{FC8D9707-669B-4792-A887-F71881CD4907}"/>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23" name="Очень крутой заголовок…">
            <a:extLst>
              <a:ext uri="{FF2B5EF4-FFF2-40B4-BE49-F238E27FC236}">
                <a16:creationId xmlns:a16="http://schemas.microsoft.com/office/drawing/2014/main" id="{1431A3B2-5CE8-4D8C-8A66-21A4E1A9330E}"/>
              </a:ext>
            </a:extLst>
          </p:cNvPr>
          <p:cNvSpPr txBox="1"/>
          <p:nvPr/>
        </p:nvSpPr>
        <p:spPr>
          <a:xfrm>
            <a:off x="1329765" y="360877"/>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Пять причин выбрать нашу программу</a:t>
            </a:r>
          </a:p>
        </p:txBody>
      </p:sp>
      <p:sp>
        <p:nvSpPr>
          <p:cNvPr id="24" name="Прямоугольник 23">
            <a:extLst>
              <a:ext uri="{FF2B5EF4-FFF2-40B4-BE49-F238E27FC236}">
                <a16:creationId xmlns:a16="http://schemas.microsoft.com/office/drawing/2014/main" id="{F81D0170-D629-4B3E-BFB7-C5A2FB07BF39}"/>
              </a:ext>
            </a:extLst>
          </p:cNvPr>
          <p:cNvSpPr/>
          <p:nvPr/>
        </p:nvSpPr>
        <p:spPr>
          <a:xfrm>
            <a:off x="5974978" y="4121098"/>
            <a:ext cx="1294329" cy="338554"/>
          </a:xfrm>
          <a:prstGeom prst="rect">
            <a:avLst/>
          </a:prstGeom>
        </p:spPr>
        <p:txBody>
          <a:bodyPr wrap="none">
            <a:spAutoFit/>
          </a:bodyPr>
          <a:lstStyle/>
          <a:p>
            <a:r>
              <a:rPr lang="ru-RU" sz="1600" dirty="0">
                <a:solidFill>
                  <a:schemeClr val="bg1"/>
                </a:solidFill>
                <a:latin typeface="Arial Narrow" panose="020B0606020202030204" pitchFamily="34" charset="0"/>
              </a:rPr>
              <a:t>smartbabr.com</a:t>
            </a:r>
          </a:p>
        </p:txBody>
      </p:sp>
      <p:sp>
        <p:nvSpPr>
          <p:cNvPr id="2" name="TextBox 1">
            <a:extLst>
              <a:ext uri="{FF2B5EF4-FFF2-40B4-BE49-F238E27FC236}">
                <a16:creationId xmlns:a16="http://schemas.microsoft.com/office/drawing/2014/main" id="{CF849381-0070-4C73-996D-AB6967A9E169}"/>
              </a:ext>
            </a:extLst>
          </p:cNvPr>
          <p:cNvSpPr txBox="1"/>
          <p:nvPr/>
        </p:nvSpPr>
        <p:spPr>
          <a:xfrm>
            <a:off x="564718" y="1196751"/>
            <a:ext cx="9312965" cy="369332"/>
          </a:xfrm>
          <a:prstGeom prst="rect">
            <a:avLst/>
          </a:prstGeom>
          <a:noFill/>
        </p:spPr>
        <p:txBody>
          <a:bodyPr wrap="square" rtlCol="0">
            <a:spAutoFit/>
          </a:bodyPr>
          <a:lstStyle/>
          <a:p>
            <a:r>
              <a:rPr lang="ru-RU" b="1" dirty="0">
                <a:latin typeface="Arial Narrow" panose="020B0606020202030204" pitchFamily="34" charset="0"/>
              </a:rPr>
              <a:t>Причина №1: гибкая структура программы, широкие возможности для выбора</a:t>
            </a:r>
          </a:p>
        </p:txBody>
      </p:sp>
      <p:sp>
        <p:nvSpPr>
          <p:cNvPr id="25" name="Прямоугольник 24">
            <a:extLst>
              <a:ext uri="{FF2B5EF4-FFF2-40B4-BE49-F238E27FC236}">
                <a16:creationId xmlns:a16="http://schemas.microsoft.com/office/drawing/2014/main" id="{9D4A79D4-BC7A-4F99-84E9-3F949BE4692C}"/>
              </a:ext>
            </a:extLst>
          </p:cNvPr>
          <p:cNvSpPr/>
          <p:nvPr/>
        </p:nvSpPr>
        <p:spPr>
          <a:xfrm>
            <a:off x="613302" y="4042715"/>
            <a:ext cx="5271364" cy="923330"/>
          </a:xfrm>
          <a:prstGeom prst="rect">
            <a:avLst/>
          </a:prstGeom>
          <a:solidFill>
            <a:schemeClr val="accent6">
              <a:lumMod val="40000"/>
              <a:lumOff val="6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800" b="1" dirty="0">
                <a:latin typeface="Arial Narrow" panose="020B0606020202030204" pitchFamily="34" charset="0"/>
              </a:rPr>
              <a:t>Причина №2: современное содержание с акцентом на методах. Глубокая интеграция геоинформационных технологий по всем трем направлениям</a:t>
            </a:r>
            <a:endParaRPr lang="en-US" sz="1800" b="1" dirty="0">
              <a:latin typeface="Arial Narrow" panose="020B0606020202030204" pitchFamily="34" charset="0"/>
            </a:endParaRPr>
          </a:p>
        </p:txBody>
      </p:sp>
      <p:sp>
        <p:nvSpPr>
          <p:cNvPr id="27" name="Прямоугольник 26">
            <a:extLst>
              <a:ext uri="{FF2B5EF4-FFF2-40B4-BE49-F238E27FC236}">
                <a16:creationId xmlns:a16="http://schemas.microsoft.com/office/drawing/2014/main" id="{70B0AC54-9B90-4562-A14F-74448220DD03}"/>
              </a:ext>
            </a:extLst>
          </p:cNvPr>
          <p:cNvSpPr/>
          <p:nvPr/>
        </p:nvSpPr>
        <p:spPr>
          <a:xfrm>
            <a:off x="6053119" y="4042715"/>
            <a:ext cx="5271364" cy="923330"/>
          </a:xfrm>
          <a:prstGeom prst="rect">
            <a:avLst/>
          </a:prstGeom>
          <a:solidFill>
            <a:schemeClr val="accent4">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800" b="1" dirty="0">
                <a:latin typeface="Arial Narrow" panose="020B0606020202030204" pitchFamily="34" charset="0"/>
              </a:rPr>
              <a:t>Причина №3: академическая поддержка Института географии РАН с участием ученых мирового уровня и сеть бизнес-партнеров</a:t>
            </a:r>
            <a:endParaRPr lang="en-US" sz="1800" b="1" dirty="0">
              <a:latin typeface="Arial Narrow" panose="020B0606020202030204" pitchFamily="34" charset="0"/>
            </a:endParaRPr>
          </a:p>
        </p:txBody>
      </p:sp>
      <p:sp>
        <p:nvSpPr>
          <p:cNvPr id="28" name="Прямоугольник 27">
            <a:extLst>
              <a:ext uri="{FF2B5EF4-FFF2-40B4-BE49-F238E27FC236}">
                <a16:creationId xmlns:a16="http://schemas.microsoft.com/office/drawing/2014/main" id="{383E4137-9C96-40A0-B308-2D5E2A31EB5C}"/>
              </a:ext>
            </a:extLst>
          </p:cNvPr>
          <p:cNvSpPr/>
          <p:nvPr/>
        </p:nvSpPr>
        <p:spPr>
          <a:xfrm>
            <a:off x="627920" y="5358874"/>
            <a:ext cx="5271364" cy="923330"/>
          </a:xfrm>
          <a:prstGeom prst="rect">
            <a:avLst/>
          </a:prstGeom>
          <a:solidFill>
            <a:schemeClr val="accent2">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800" b="1" dirty="0">
                <a:latin typeface="Arial Narrow" panose="020B0606020202030204" pitchFamily="34" charset="0"/>
              </a:rPr>
              <a:t>Причина №4: востребованность на рынке труда: индустрия геоданных, пространственные решения в бизнесе и госуправлении, «зеленая экономика»</a:t>
            </a:r>
            <a:endParaRPr lang="en-US" sz="1800" b="1" dirty="0">
              <a:latin typeface="Arial Narrow" panose="020B0606020202030204" pitchFamily="34" charset="0"/>
            </a:endParaRPr>
          </a:p>
        </p:txBody>
      </p:sp>
      <p:sp>
        <p:nvSpPr>
          <p:cNvPr id="31" name="Прямоугольник 30">
            <a:extLst>
              <a:ext uri="{FF2B5EF4-FFF2-40B4-BE49-F238E27FC236}">
                <a16:creationId xmlns:a16="http://schemas.microsoft.com/office/drawing/2014/main" id="{78000B4B-1BD5-4C4F-94F8-55DB4C34E428}"/>
              </a:ext>
            </a:extLst>
          </p:cNvPr>
          <p:cNvSpPr/>
          <p:nvPr/>
        </p:nvSpPr>
        <p:spPr>
          <a:xfrm>
            <a:off x="6082355" y="5374025"/>
            <a:ext cx="5271364" cy="923330"/>
          </a:xfrm>
          <a:prstGeom prst="rect">
            <a:avLst/>
          </a:prstGeom>
          <a:solidFill>
            <a:schemeClr val="bg1">
              <a:lumMod val="85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800" b="1" dirty="0">
                <a:latin typeface="Arial Narrow" panose="020B0606020202030204" pitchFamily="34" charset="0"/>
              </a:rPr>
              <a:t>Причина №5: современная инфраструктура (компьютерный класс со специальным ПО, полевое оборудование), полевые практики после 1 и 2 курса</a:t>
            </a:r>
            <a:endParaRPr lang="en-US" sz="1800" b="1" dirty="0">
              <a:latin typeface="Arial Narrow" panose="020B0606020202030204" pitchFamily="34" charset="0"/>
            </a:endParaRPr>
          </a:p>
        </p:txBody>
      </p:sp>
      <p:sp>
        <p:nvSpPr>
          <p:cNvPr id="32" name="Прямоугольник 31">
            <a:extLst>
              <a:ext uri="{FF2B5EF4-FFF2-40B4-BE49-F238E27FC236}">
                <a16:creationId xmlns:a16="http://schemas.microsoft.com/office/drawing/2014/main" id="{020F8771-E428-4D46-A688-0C7CB6E95F56}"/>
              </a:ext>
            </a:extLst>
          </p:cNvPr>
          <p:cNvSpPr/>
          <p:nvPr/>
        </p:nvSpPr>
        <p:spPr>
          <a:xfrm>
            <a:off x="627920" y="1633060"/>
            <a:ext cx="10725799" cy="369332"/>
          </a:xfrm>
          <a:prstGeom prst="rect">
            <a:avLst/>
          </a:prstGeom>
          <a:solidFill>
            <a:schemeClr val="accent5">
              <a:lumMod val="5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a:solidFill>
                  <a:schemeClr val="bg1"/>
                </a:solidFill>
                <a:latin typeface="Arial Narrow" panose="020B0606020202030204" pitchFamily="34" charset="0"/>
              </a:rPr>
              <a:t>1-2 курс: общий цикл + базовая часть (основы трех направлений)</a:t>
            </a:r>
            <a:endParaRPr lang="ru-RU" dirty="0">
              <a:solidFill>
                <a:schemeClr val="bg1"/>
              </a:solidFill>
              <a:latin typeface="Arial Narrow" panose="020B0606020202030204" pitchFamily="34" charset="0"/>
            </a:endParaRPr>
          </a:p>
        </p:txBody>
      </p:sp>
      <p:sp>
        <p:nvSpPr>
          <p:cNvPr id="33" name="Прямоугольник 32">
            <a:extLst>
              <a:ext uri="{FF2B5EF4-FFF2-40B4-BE49-F238E27FC236}">
                <a16:creationId xmlns:a16="http://schemas.microsoft.com/office/drawing/2014/main" id="{1F7948C5-A799-4C27-BFAC-D7EB94BA2818}"/>
              </a:ext>
            </a:extLst>
          </p:cNvPr>
          <p:cNvSpPr/>
          <p:nvPr/>
        </p:nvSpPr>
        <p:spPr>
          <a:xfrm>
            <a:off x="613302" y="2074680"/>
            <a:ext cx="10725799" cy="369332"/>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b="1" dirty="0">
                <a:latin typeface="Arial Narrow" panose="020B0606020202030204" pitchFamily="34" charset="0"/>
              </a:rPr>
              <a:t>3-4 курс: углубленная специализация - три варианта</a:t>
            </a:r>
            <a:endParaRPr lang="ru-RU" dirty="0">
              <a:latin typeface="Arial Narrow" panose="020B0606020202030204" pitchFamily="34" charset="0"/>
            </a:endParaRPr>
          </a:p>
        </p:txBody>
      </p:sp>
      <p:sp>
        <p:nvSpPr>
          <p:cNvPr id="34" name="Прямоугольник 33">
            <a:extLst>
              <a:ext uri="{FF2B5EF4-FFF2-40B4-BE49-F238E27FC236}">
                <a16:creationId xmlns:a16="http://schemas.microsoft.com/office/drawing/2014/main" id="{F69AA533-FDC1-40EF-985B-92E821A67A0F}"/>
              </a:ext>
            </a:extLst>
          </p:cNvPr>
          <p:cNvSpPr/>
          <p:nvPr/>
        </p:nvSpPr>
        <p:spPr>
          <a:xfrm>
            <a:off x="8189844" y="2540969"/>
            <a:ext cx="3163876" cy="646331"/>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dirty="0">
                <a:solidFill>
                  <a:schemeClr val="tx1"/>
                </a:solidFill>
                <a:latin typeface="Arial Narrow" panose="020B0606020202030204" pitchFamily="34" charset="0"/>
              </a:rPr>
              <a:t>Общественная география и пространственные решения</a:t>
            </a:r>
          </a:p>
        </p:txBody>
      </p:sp>
      <p:sp>
        <p:nvSpPr>
          <p:cNvPr id="35" name="Прямоугольник 34">
            <a:extLst>
              <a:ext uri="{FF2B5EF4-FFF2-40B4-BE49-F238E27FC236}">
                <a16:creationId xmlns:a16="http://schemas.microsoft.com/office/drawing/2014/main" id="{91F42A39-C9BC-492A-9161-D8BA950BE1F7}"/>
              </a:ext>
            </a:extLst>
          </p:cNvPr>
          <p:cNvSpPr/>
          <p:nvPr/>
        </p:nvSpPr>
        <p:spPr>
          <a:xfrm>
            <a:off x="627920" y="2524662"/>
            <a:ext cx="3268220" cy="646331"/>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dirty="0">
                <a:solidFill>
                  <a:schemeClr val="tx1"/>
                </a:solidFill>
                <a:latin typeface="Arial Narrow" panose="020B0606020202030204" pitchFamily="34" charset="0"/>
              </a:rPr>
              <a:t>Глобальные изменения природной среды и климата</a:t>
            </a:r>
          </a:p>
        </p:txBody>
      </p:sp>
      <p:sp>
        <p:nvSpPr>
          <p:cNvPr id="36" name="Прямоугольник 35">
            <a:extLst>
              <a:ext uri="{FF2B5EF4-FFF2-40B4-BE49-F238E27FC236}">
                <a16:creationId xmlns:a16="http://schemas.microsoft.com/office/drawing/2014/main" id="{D9947FBA-F0FE-4D9E-812E-06E7AF7E7916}"/>
              </a:ext>
            </a:extLst>
          </p:cNvPr>
          <p:cNvSpPr/>
          <p:nvPr/>
        </p:nvSpPr>
        <p:spPr>
          <a:xfrm>
            <a:off x="4179405" y="2540969"/>
            <a:ext cx="3727174" cy="646331"/>
          </a:xfrm>
          <a:prstGeom prst="rect">
            <a:avLst/>
          </a:prstGeom>
          <a:solidFill>
            <a:schemeClr val="accent5">
              <a:lumMod val="60000"/>
              <a:lumOff val="4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dirty="0">
                <a:solidFill>
                  <a:schemeClr val="tx1"/>
                </a:solidFill>
                <a:latin typeface="Arial Narrow" panose="020B0606020202030204" pitchFamily="34" charset="0"/>
              </a:rPr>
              <a:t>Геоинформационные технологии и пространственное моделирование</a:t>
            </a:r>
          </a:p>
        </p:txBody>
      </p:sp>
    </p:spTree>
    <p:extLst>
      <p:ext uri="{BB962C8B-B14F-4D97-AF65-F5344CB8AC3E}">
        <p14:creationId xmlns:p14="http://schemas.microsoft.com/office/powerpoint/2010/main" val="6640410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Диаграмма 16">
            <a:extLst>
              <a:ext uri="{FF2B5EF4-FFF2-40B4-BE49-F238E27FC236}">
                <a16:creationId xmlns:a16="http://schemas.microsoft.com/office/drawing/2014/main" id="{5787610F-8139-4CFD-96A5-7501B51EF63C}"/>
              </a:ext>
            </a:extLst>
          </p:cNvPr>
          <p:cNvGraphicFramePr>
            <a:graphicFrameLocks/>
          </p:cNvGraphicFramePr>
          <p:nvPr>
            <p:extLst>
              <p:ext uri="{D42A27DB-BD31-4B8C-83A1-F6EECF244321}">
                <p14:modId xmlns:p14="http://schemas.microsoft.com/office/powerpoint/2010/main" val="2322694426"/>
              </p:ext>
            </p:extLst>
          </p:nvPr>
        </p:nvGraphicFramePr>
        <p:xfrm>
          <a:off x="22859" y="1093985"/>
          <a:ext cx="6708196" cy="5036403"/>
        </p:xfrm>
        <a:graphic>
          <a:graphicData uri="http://schemas.openxmlformats.org/drawingml/2006/chart">
            <c:chart xmlns:c="http://schemas.openxmlformats.org/drawingml/2006/chart" xmlns:r="http://schemas.openxmlformats.org/officeDocument/2006/relationships" r:id="rId3"/>
          </a:graphicData>
        </a:graphic>
      </p:graphicFrame>
      <p:sp>
        <p:nvSpPr>
          <p:cNvPr id="21" name="Линия">
            <a:extLst>
              <a:ext uri="{FF2B5EF4-FFF2-40B4-BE49-F238E27FC236}">
                <a16:creationId xmlns:a16="http://schemas.microsoft.com/office/drawing/2014/main" id="{777A3232-3675-4B63-89CB-39FCBDE86534}"/>
              </a:ext>
            </a:extLst>
          </p:cNvPr>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sp>
        <p:nvSpPr>
          <p:cNvPr id="25" name="Название подразделения, лаборатории, факультета и т.д.">
            <a:extLst>
              <a:ext uri="{FF2B5EF4-FFF2-40B4-BE49-F238E27FC236}">
                <a16:creationId xmlns:a16="http://schemas.microsoft.com/office/drawing/2014/main" id="{D2D1F378-A06A-43CF-8F90-978A3F9BA480}"/>
              </a:ext>
            </a:extLst>
          </p:cNvPr>
          <p:cNvSpPr txBox="1"/>
          <p:nvPr/>
        </p:nvSpPr>
        <p:spPr>
          <a:xfrm>
            <a:off x="5670512" y="837184"/>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pic>
        <p:nvPicPr>
          <p:cNvPr id="26" name="Изображение" descr="Изображение">
            <a:extLst>
              <a:ext uri="{FF2B5EF4-FFF2-40B4-BE49-F238E27FC236}">
                <a16:creationId xmlns:a16="http://schemas.microsoft.com/office/drawing/2014/main" id="{E8B2AB8E-11FC-4886-979B-38B44BF0E10A}"/>
              </a:ext>
            </a:extLst>
          </p:cNvPr>
          <p:cNvPicPr>
            <a:picLocks noChangeAspect="1"/>
          </p:cNvPicPr>
          <p:nvPr/>
        </p:nvPicPr>
        <p:blipFill>
          <a:blip r:embed="rId4"/>
          <a:stretch>
            <a:fillRect/>
          </a:stretch>
        </p:blipFill>
        <p:spPr>
          <a:xfrm>
            <a:off x="613303" y="293090"/>
            <a:ext cx="599790" cy="599790"/>
          </a:xfrm>
          <a:prstGeom prst="rect">
            <a:avLst/>
          </a:prstGeom>
          <a:ln w="12700">
            <a:miter lim="400000"/>
          </a:ln>
        </p:spPr>
      </p:pic>
      <p:sp>
        <p:nvSpPr>
          <p:cNvPr id="9" name="Полилиния: фигура 8">
            <a:extLst>
              <a:ext uri="{FF2B5EF4-FFF2-40B4-BE49-F238E27FC236}">
                <a16:creationId xmlns:a16="http://schemas.microsoft.com/office/drawing/2014/main" id="{7F3050A2-7D68-435C-BEFF-DE755BE6C31E}"/>
              </a:ext>
            </a:extLst>
          </p:cNvPr>
          <p:cNvSpPr/>
          <p:nvPr/>
        </p:nvSpPr>
        <p:spPr>
          <a:xfrm>
            <a:off x="5244662" y="2216121"/>
            <a:ext cx="1366345" cy="474527"/>
          </a:xfrm>
          <a:custGeom>
            <a:avLst/>
            <a:gdLst>
              <a:gd name="connsiteX0" fmla="*/ 0 w 1366345"/>
              <a:gd name="connsiteY0" fmla="*/ 474527 h 474527"/>
              <a:gd name="connsiteX1" fmla="*/ 714704 w 1366345"/>
              <a:gd name="connsiteY1" fmla="*/ 348403 h 474527"/>
              <a:gd name="connsiteX2" fmla="*/ 893379 w 1366345"/>
              <a:gd name="connsiteY2" fmla="*/ 22582 h 474527"/>
              <a:gd name="connsiteX3" fmla="*/ 1366345 w 1366345"/>
              <a:gd name="connsiteY3" fmla="*/ 54113 h 474527"/>
            </a:gdLst>
            <a:ahLst/>
            <a:cxnLst>
              <a:cxn ang="0">
                <a:pos x="connsiteX0" y="connsiteY0"/>
              </a:cxn>
              <a:cxn ang="0">
                <a:pos x="connsiteX1" y="connsiteY1"/>
              </a:cxn>
              <a:cxn ang="0">
                <a:pos x="connsiteX2" y="connsiteY2"/>
              </a:cxn>
              <a:cxn ang="0">
                <a:pos x="connsiteX3" y="connsiteY3"/>
              </a:cxn>
            </a:cxnLst>
            <a:rect l="l" t="t" r="r" b="b"/>
            <a:pathLst>
              <a:path w="1366345" h="474527">
                <a:moveTo>
                  <a:pt x="0" y="474527"/>
                </a:moveTo>
                <a:cubicBezTo>
                  <a:pt x="282904" y="449127"/>
                  <a:pt x="565808" y="423727"/>
                  <a:pt x="714704" y="348403"/>
                </a:cubicBezTo>
                <a:cubicBezTo>
                  <a:pt x="863600" y="273079"/>
                  <a:pt x="784772" y="71630"/>
                  <a:pt x="893379" y="22582"/>
                </a:cubicBezTo>
                <a:cubicBezTo>
                  <a:pt x="1001986" y="-26466"/>
                  <a:pt x="1184165" y="13823"/>
                  <a:pt x="1366345" y="54113"/>
                </a:cubicBezTo>
              </a:path>
            </a:pathLst>
          </a:custGeom>
          <a:no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dirty="0">
              <a:ln>
                <a:noFill/>
              </a:ln>
              <a:solidFill>
                <a:srgbClr val="000000"/>
              </a:solidFill>
              <a:effectLst/>
              <a:uFillTx/>
              <a:latin typeface="Arial Narrow" panose="020B0606020202030204" pitchFamily="34" charset="0"/>
            </a:endParaRPr>
          </a:p>
        </p:txBody>
      </p:sp>
      <p:sp>
        <p:nvSpPr>
          <p:cNvPr id="3" name="Прямоугольник 2">
            <a:extLst>
              <a:ext uri="{FF2B5EF4-FFF2-40B4-BE49-F238E27FC236}">
                <a16:creationId xmlns:a16="http://schemas.microsoft.com/office/drawing/2014/main" id="{DD967DE6-3EAE-49E1-8D50-F20FE770B8D3}"/>
              </a:ext>
            </a:extLst>
          </p:cNvPr>
          <p:cNvSpPr/>
          <p:nvPr/>
        </p:nvSpPr>
        <p:spPr>
          <a:xfrm>
            <a:off x="6848047" y="3215677"/>
            <a:ext cx="4598544" cy="400110"/>
          </a:xfrm>
          <a:prstGeom prst="rect">
            <a:avLst/>
          </a:prstGeom>
        </p:spPr>
        <p:txBody>
          <a:bodyPr wrap="square">
            <a:spAutoFit/>
          </a:bodyPr>
          <a:lstStyle/>
          <a:p>
            <a:r>
              <a:rPr lang="ru-RU" sz="2000" b="1" dirty="0">
                <a:latin typeface="Arial Narrow" panose="020B0606020202030204" pitchFamily="34" charset="0"/>
                <a:ea typeface="Times New Roman" panose="02020603050405020304" pitchFamily="18" charset="0"/>
                <a:cs typeface="Times New Roman" panose="02020603050405020304" pitchFamily="18" charset="0"/>
              </a:rPr>
              <a:t>Проходные баллы-2020 в МГУ и СПбГУ</a:t>
            </a:r>
            <a:endParaRPr lang="ru-RU" sz="2000" b="1" dirty="0">
              <a:latin typeface="Arial Narrow" panose="020B0606020202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6D9B6C8-BC01-44A8-9B9F-2A0D7168EEA3}"/>
              </a:ext>
            </a:extLst>
          </p:cNvPr>
          <p:cNvSpPr txBox="1"/>
          <p:nvPr/>
        </p:nvSpPr>
        <p:spPr>
          <a:xfrm>
            <a:off x="2900941" y="6466821"/>
            <a:ext cx="3097780"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dirty="0">
                <a:solidFill>
                  <a:schemeClr val="bg1"/>
                </a:solidFill>
                <a:latin typeface="Arial Narrow" panose="020B0606020202030204" pitchFamily="34" charset="0"/>
                <a:ea typeface="+mj-ea"/>
                <a:cs typeface="+mj-cs"/>
                <a:sym typeface="Helvetica Light"/>
              </a:rPr>
              <a:t>Номер в ранжированном списке</a:t>
            </a:r>
            <a:endParaRPr kumimoji="0" lang="ru-RU" b="0" i="0" u="none" strike="noStrike" cap="none" spc="0" normalizeH="0" baseline="0" dirty="0">
              <a:ln>
                <a:noFill/>
              </a:ln>
              <a:solidFill>
                <a:schemeClr val="bg1"/>
              </a:solidFill>
              <a:effectLst/>
              <a:uFillTx/>
              <a:latin typeface="Arial Narrow" panose="020B0606020202030204" pitchFamily="34" charset="0"/>
              <a:ea typeface="+mj-ea"/>
              <a:cs typeface="+mj-cs"/>
              <a:sym typeface="Helvetica Light"/>
            </a:endParaRPr>
          </a:p>
        </p:txBody>
      </p:sp>
      <p:sp>
        <p:nvSpPr>
          <p:cNvPr id="4" name="Прямоугольник 3">
            <a:extLst>
              <a:ext uri="{FF2B5EF4-FFF2-40B4-BE49-F238E27FC236}">
                <a16:creationId xmlns:a16="http://schemas.microsoft.com/office/drawing/2014/main" id="{1080C4BC-542A-4B95-82B7-6250DE57F0AB}"/>
              </a:ext>
            </a:extLst>
          </p:cNvPr>
          <p:cNvSpPr/>
          <p:nvPr/>
        </p:nvSpPr>
        <p:spPr>
          <a:xfrm>
            <a:off x="22859" y="6318389"/>
            <a:ext cx="7669087" cy="523220"/>
          </a:xfrm>
          <a:prstGeom prst="rect">
            <a:avLst/>
          </a:prstGeom>
        </p:spPr>
        <p:txBody>
          <a:bodyPr wrap="none">
            <a:spAutoFit/>
          </a:bodyPr>
          <a:lstStyle/>
          <a:p>
            <a:r>
              <a:rPr lang="ru-RU" sz="1400" i="1" dirty="0">
                <a:latin typeface="Arial Narrow" panose="020B0606020202030204" pitchFamily="34" charset="0"/>
                <a:cs typeface="Times New Roman" panose="02020603050405020304" pitchFamily="18" charset="0"/>
              </a:rPr>
              <a:t>* С инд. достижениями</a:t>
            </a:r>
            <a:endParaRPr lang="ru-RU" sz="1400" b="1" i="1" dirty="0">
              <a:latin typeface="Arial Narrow" panose="020B0606020202030204" pitchFamily="34" charset="0"/>
              <a:cs typeface="Times New Roman" panose="02020603050405020304" pitchFamily="18" charset="0"/>
            </a:endParaRPr>
          </a:p>
          <a:p>
            <a:r>
              <a:rPr lang="ru-RU" sz="1400" i="1" dirty="0">
                <a:latin typeface="Arial Narrow" panose="020B0606020202030204" pitchFamily="34" charset="0"/>
                <a:cs typeface="Times New Roman" panose="02020603050405020304" pitchFamily="18" charset="0"/>
              </a:rPr>
              <a:t>**</a:t>
            </a:r>
            <a:r>
              <a:rPr lang="en-US" sz="1400" i="1" dirty="0">
                <a:latin typeface="Arial Narrow" panose="020B0606020202030204" pitchFamily="34" charset="0"/>
                <a:cs typeface="Times New Roman" panose="02020603050405020304" pitchFamily="18" charset="0"/>
              </a:rPr>
              <a:t> </a:t>
            </a:r>
            <a:r>
              <a:rPr lang="ru-RU" sz="1400" i="1" dirty="0">
                <a:latin typeface="Arial Narrow" panose="020B0606020202030204" pitchFamily="34" charset="0"/>
                <a:cs typeface="Times New Roman" panose="02020603050405020304" pitchFamily="18" charset="0"/>
              </a:rPr>
              <a:t>Балл для МГУ пересчитан без учета ДВИ по географии по ранжированным спискам абитуриентов</a:t>
            </a:r>
            <a:endParaRPr lang="ru-RU" sz="1400" b="1" i="1" dirty="0">
              <a:latin typeface="Arial Narrow" panose="020B0606020202030204" pitchFamily="34" charset="0"/>
              <a:cs typeface="Times New Roman" panose="02020603050405020304" pitchFamily="18" charset="0"/>
            </a:endParaRPr>
          </a:p>
        </p:txBody>
      </p:sp>
      <p:sp>
        <p:nvSpPr>
          <p:cNvPr id="8" name="Очень крутой заголовок…">
            <a:extLst>
              <a:ext uri="{FF2B5EF4-FFF2-40B4-BE49-F238E27FC236}">
                <a16:creationId xmlns:a16="http://schemas.microsoft.com/office/drawing/2014/main" id="{CDDFAD55-AF47-4B33-9869-BAABB24E9DBD}"/>
              </a:ext>
            </a:extLst>
          </p:cNvPr>
          <p:cNvSpPr txBox="1"/>
          <p:nvPr/>
        </p:nvSpPr>
        <p:spPr>
          <a:xfrm>
            <a:off x="1252887" y="371490"/>
            <a:ext cx="10939113" cy="546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Мы – сильнейшая программа по географии по уровню абитуриентов</a:t>
            </a:r>
          </a:p>
        </p:txBody>
      </p:sp>
      <p:graphicFrame>
        <p:nvGraphicFramePr>
          <p:cNvPr id="7" name="Таблица 6">
            <a:extLst>
              <a:ext uri="{FF2B5EF4-FFF2-40B4-BE49-F238E27FC236}">
                <a16:creationId xmlns:a16="http://schemas.microsoft.com/office/drawing/2014/main" id="{25C48926-0DA1-4D98-AC02-A408972403EF}"/>
              </a:ext>
            </a:extLst>
          </p:cNvPr>
          <p:cNvGraphicFramePr>
            <a:graphicFrameLocks noGrp="1"/>
          </p:cNvGraphicFramePr>
          <p:nvPr>
            <p:extLst>
              <p:ext uri="{D42A27DB-BD31-4B8C-83A1-F6EECF244321}">
                <p14:modId xmlns:p14="http://schemas.microsoft.com/office/powerpoint/2010/main" val="978847106"/>
              </p:ext>
            </p:extLst>
          </p:nvPr>
        </p:nvGraphicFramePr>
        <p:xfrm>
          <a:off x="6928840" y="3624262"/>
          <a:ext cx="4664414" cy="2625045"/>
        </p:xfrm>
        <a:graphic>
          <a:graphicData uri="http://schemas.openxmlformats.org/drawingml/2006/table">
            <a:tbl>
              <a:tblPr>
                <a:tableStyleId>{125E5076-3810-47DD-B79F-674D7AD40C01}</a:tableStyleId>
              </a:tblPr>
              <a:tblGrid>
                <a:gridCol w="2470910">
                  <a:extLst>
                    <a:ext uri="{9D8B030D-6E8A-4147-A177-3AD203B41FA5}">
                      <a16:colId xmlns:a16="http://schemas.microsoft.com/office/drawing/2014/main" val="3632183704"/>
                    </a:ext>
                  </a:extLst>
                </a:gridCol>
                <a:gridCol w="1376313">
                  <a:extLst>
                    <a:ext uri="{9D8B030D-6E8A-4147-A177-3AD203B41FA5}">
                      <a16:colId xmlns:a16="http://schemas.microsoft.com/office/drawing/2014/main" val="902092661"/>
                    </a:ext>
                  </a:extLst>
                </a:gridCol>
                <a:gridCol w="817191">
                  <a:extLst>
                    <a:ext uri="{9D8B030D-6E8A-4147-A177-3AD203B41FA5}">
                      <a16:colId xmlns:a16="http://schemas.microsoft.com/office/drawing/2014/main" val="803299356"/>
                    </a:ext>
                  </a:extLst>
                </a:gridCol>
              </a:tblGrid>
              <a:tr h="685315">
                <a:tc>
                  <a:txBody>
                    <a:bodyPr/>
                    <a:lstStyle/>
                    <a:p>
                      <a:pPr marL="36000" algn="ctr" fontAlgn="b"/>
                      <a:r>
                        <a:rPr lang="ru-RU" sz="1800" b="1" u="none" strike="noStrike" dirty="0">
                          <a:solidFill>
                            <a:schemeClr val="bg1"/>
                          </a:solidFill>
                          <a:effectLst/>
                        </a:rPr>
                        <a:t>Направление подготовки</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none" strike="noStrike" dirty="0">
                          <a:solidFill>
                            <a:schemeClr val="bg1"/>
                          </a:solidFill>
                          <a:effectLst/>
                        </a:rPr>
                        <a:t>МГУ</a:t>
                      </a:r>
                      <a:r>
                        <a:rPr lang="en-US" sz="1800" b="1" u="none" strike="noStrike" dirty="0">
                          <a:solidFill>
                            <a:schemeClr val="bg1"/>
                          </a:solidFill>
                          <a:effectLst/>
                        </a:rPr>
                        <a:t> </a:t>
                      </a:r>
                      <a:r>
                        <a:rPr lang="ru-RU" sz="1800" b="1" u="none" strike="noStrike" dirty="0">
                          <a:solidFill>
                            <a:schemeClr val="bg1"/>
                          </a:solidFill>
                          <a:effectLst/>
                        </a:rPr>
                        <a:t>(пересчет**)</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none" strike="noStrike" dirty="0">
                          <a:solidFill>
                            <a:schemeClr val="bg1"/>
                          </a:solidFill>
                          <a:effectLst/>
                        </a:rPr>
                        <a:t>СПбГУ</a:t>
                      </a:r>
                      <a:endParaRPr lang="ru-RU" sz="1800" b="1" i="0" u="none" strike="noStrike" dirty="0">
                        <a:solidFill>
                          <a:schemeClr val="bg1"/>
                        </a:solidFill>
                        <a:effectLst/>
                        <a:latin typeface="+mn-lt"/>
                      </a:endParaRPr>
                    </a:p>
                  </a:txBody>
                  <a:tcPr marL="7620" marR="7620" marT="7620" marB="0" anchor="ctr"/>
                </a:tc>
                <a:extLst>
                  <a:ext uri="{0D108BD9-81ED-4DB2-BD59-A6C34878D82A}">
                    <a16:rowId xmlns:a16="http://schemas.microsoft.com/office/drawing/2014/main" val="1567799734"/>
                  </a:ext>
                </a:extLst>
              </a:tr>
              <a:tr h="325195">
                <a:tc>
                  <a:txBody>
                    <a:bodyPr/>
                    <a:lstStyle/>
                    <a:p>
                      <a:pPr marL="36000" algn="l" rtl="0" fontAlgn="ctr"/>
                      <a:r>
                        <a:rPr lang="ru-RU" sz="1800" b="1" u="none" strike="noStrike" dirty="0">
                          <a:solidFill>
                            <a:schemeClr val="bg1"/>
                          </a:solidFill>
                          <a:effectLst/>
                        </a:rPr>
                        <a:t>География</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sng" strike="noStrike" cap="none" spc="0" baseline="0" dirty="0">
                          <a:ln>
                            <a:noFill/>
                          </a:ln>
                          <a:solidFill>
                            <a:schemeClr val="bg1"/>
                          </a:solidFill>
                          <a:effectLst/>
                          <a:uFillTx/>
                          <a:sym typeface="Helvetica Light"/>
                        </a:rPr>
                        <a:t>239</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tc>
                  <a:txBody>
                    <a:bodyPr/>
                    <a:lstStyle/>
                    <a:p>
                      <a:pPr algn="ctr" fontAlgn="ctr"/>
                      <a:r>
                        <a:rPr lang="ru-RU" sz="1800" b="1" u="sng" strike="noStrike" cap="none" spc="0" baseline="0" dirty="0">
                          <a:ln>
                            <a:noFill/>
                          </a:ln>
                          <a:solidFill>
                            <a:schemeClr val="bg1"/>
                          </a:solidFill>
                          <a:effectLst/>
                          <a:uFillTx/>
                          <a:sym typeface="Helvetica Light"/>
                        </a:rPr>
                        <a:t>248</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extLst>
                  <a:ext uri="{0D108BD9-81ED-4DB2-BD59-A6C34878D82A}">
                    <a16:rowId xmlns:a16="http://schemas.microsoft.com/office/drawing/2014/main" val="3588463733"/>
                  </a:ext>
                </a:extLst>
              </a:tr>
              <a:tr h="642459">
                <a:tc>
                  <a:txBody>
                    <a:bodyPr/>
                    <a:lstStyle/>
                    <a:p>
                      <a:pPr marL="36000" algn="l" rtl="0" fontAlgn="ctr"/>
                      <a:r>
                        <a:rPr lang="ru-RU" sz="1800" b="1" u="none" strike="noStrike" dirty="0">
                          <a:solidFill>
                            <a:schemeClr val="bg1"/>
                          </a:solidFill>
                          <a:effectLst/>
                        </a:rPr>
                        <a:t>Картография и геоинформатика</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sng" strike="noStrike" cap="none" spc="0" baseline="0" dirty="0">
                          <a:ln>
                            <a:noFill/>
                          </a:ln>
                          <a:solidFill>
                            <a:schemeClr val="bg1"/>
                          </a:solidFill>
                          <a:effectLst/>
                          <a:uFillTx/>
                          <a:sym typeface="Helvetica Light"/>
                        </a:rPr>
                        <a:t>257</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tc>
                  <a:txBody>
                    <a:bodyPr/>
                    <a:lstStyle/>
                    <a:p>
                      <a:pPr algn="ctr" fontAlgn="ctr"/>
                      <a:r>
                        <a:rPr lang="ru-RU" sz="1800" b="1" u="sng" strike="noStrike" cap="none" spc="0" baseline="0" dirty="0">
                          <a:ln>
                            <a:noFill/>
                          </a:ln>
                          <a:solidFill>
                            <a:schemeClr val="bg1"/>
                          </a:solidFill>
                          <a:effectLst/>
                          <a:uFillTx/>
                          <a:sym typeface="Helvetica Light"/>
                        </a:rPr>
                        <a:t>253</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extLst>
                  <a:ext uri="{0D108BD9-81ED-4DB2-BD59-A6C34878D82A}">
                    <a16:rowId xmlns:a16="http://schemas.microsoft.com/office/drawing/2014/main" val="917181313"/>
                  </a:ext>
                </a:extLst>
              </a:tr>
              <a:tr h="325195">
                <a:tc>
                  <a:txBody>
                    <a:bodyPr/>
                    <a:lstStyle/>
                    <a:p>
                      <a:pPr marL="36000" algn="l" rtl="0" fontAlgn="ctr"/>
                      <a:r>
                        <a:rPr lang="ru-RU" sz="1800" b="1" u="none" strike="noStrike" dirty="0">
                          <a:solidFill>
                            <a:schemeClr val="bg1"/>
                          </a:solidFill>
                          <a:effectLst/>
                        </a:rPr>
                        <a:t>Гидрометеорология</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sng" strike="noStrike" cap="none" spc="0" baseline="0" dirty="0">
                          <a:ln>
                            <a:noFill/>
                          </a:ln>
                          <a:solidFill>
                            <a:schemeClr val="bg1"/>
                          </a:solidFill>
                          <a:effectLst/>
                          <a:uFillTx/>
                          <a:sym typeface="Helvetica Light"/>
                        </a:rPr>
                        <a:t>234</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tc>
                  <a:txBody>
                    <a:bodyPr/>
                    <a:lstStyle/>
                    <a:p>
                      <a:pPr algn="ctr" fontAlgn="ctr"/>
                      <a:r>
                        <a:rPr lang="ru-RU" sz="1800" b="1" u="sng" strike="noStrike" cap="none" spc="0" baseline="0" dirty="0">
                          <a:ln>
                            <a:noFill/>
                          </a:ln>
                          <a:solidFill>
                            <a:schemeClr val="bg1"/>
                          </a:solidFill>
                          <a:effectLst/>
                          <a:uFillTx/>
                          <a:sym typeface="Helvetica Light"/>
                        </a:rPr>
                        <a:t>237</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extLst>
                  <a:ext uri="{0D108BD9-81ED-4DB2-BD59-A6C34878D82A}">
                    <a16:rowId xmlns:a16="http://schemas.microsoft.com/office/drawing/2014/main" val="1869727795"/>
                  </a:ext>
                </a:extLst>
              </a:tr>
              <a:tr h="646881">
                <a:tc>
                  <a:txBody>
                    <a:bodyPr/>
                    <a:lstStyle/>
                    <a:p>
                      <a:pPr marL="36000" algn="l" rtl="0" fontAlgn="ctr"/>
                      <a:r>
                        <a:rPr lang="ru-RU" sz="1800" b="1" u="none" strike="noStrike" dirty="0">
                          <a:solidFill>
                            <a:schemeClr val="bg1"/>
                          </a:solidFill>
                          <a:effectLst/>
                        </a:rPr>
                        <a:t>Экология и природо-пользование</a:t>
                      </a:r>
                      <a:endParaRPr lang="ru-RU" sz="1800" b="1" i="0" u="none" strike="noStrike" dirty="0">
                        <a:solidFill>
                          <a:schemeClr val="bg1"/>
                        </a:solidFill>
                        <a:effectLst/>
                        <a:latin typeface="+mn-lt"/>
                      </a:endParaRPr>
                    </a:p>
                  </a:txBody>
                  <a:tcPr marL="7620" marR="7620" marT="7620" marB="0" anchor="ctr"/>
                </a:tc>
                <a:tc>
                  <a:txBody>
                    <a:bodyPr/>
                    <a:lstStyle/>
                    <a:p>
                      <a:pPr algn="ctr" fontAlgn="b"/>
                      <a:r>
                        <a:rPr lang="ru-RU" sz="1800" b="1" u="sng" strike="noStrike" cap="none" spc="0" baseline="0" dirty="0">
                          <a:ln>
                            <a:noFill/>
                          </a:ln>
                          <a:solidFill>
                            <a:schemeClr val="bg1"/>
                          </a:solidFill>
                          <a:effectLst/>
                          <a:uFillTx/>
                          <a:sym typeface="Helvetica Light"/>
                        </a:rPr>
                        <a:t>235</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tc>
                  <a:txBody>
                    <a:bodyPr/>
                    <a:lstStyle/>
                    <a:p>
                      <a:pPr algn="ctr" fontAlgn="ctr"/>
                      <a:r>
                        <a:rPr lang="ru-RU" sz="1800" b="1" u="sng" strike="noStrike" cap="none" spc="0" baseline="0" dirty="0">
                          <a:ln>
                            <a:noFill/>
                          </a:ln>
                          <a:solidFill>
                            <a:schemeClr val="bg1"/>
                          </a:solidFill>
                          <a:effectLst/>
                          <a:uFillTx/>
                          <a:sym typeface="Helvetica Light"/>
                        </a:rPr>
                        <a:t>251</a:t>
                      </a:r>
                      <a:endParaRPr lang="ru-RU" sz="1800" b="1" i="0" u="sng" strike="noStrike" cap="none" spc="0" baseline="0" dirty="0">
                        <a:ln>
                          <a:noFill/>
                        </a:ln>
                        <a:solidFill>
                          <a:schemeClr val="bg1"/>
                        </a:solidFill>
                        <a:effectLst/>
                        <a:uFillTx/>
                        <a:latin typeface="+mn-lt"/>
                        <a:ea typeface="+mn-ea"/>
                        <a:cs typeface="+mn-cs"/>
                        <a:sym typeface="Helvetica Light"/>
                      </a:endParaRPr>
                    </a:p>
                  </a:txBody>
                  <a:tcPr marL="7620" marR="7620" marT="7620" marB="0" anchor="ctr"/>
                </a:tc>
                <a:extLst>
                  <a:ext uri="{0D108BD9-81ED-4DB2-BD59-A6C34878D82A}">
                    <a16:rowId xmlns:a16="http://schemas.microsoft.com/office/drawing/2014/main" val="2609142856"/>
                  </a:ext>
                </a:extLst>
              </a:tr>
            </a:tbl>
          </a:graphicData>
        </a:graphic>
      </p:graphicFrame>
      <p:sp>
        <p:nvSpPr>
          <p:cNvPr id="11" name="TextBox 10">
            <a:extLst>
              <a:ext uri="{FF2B5EF4-FFF2-40B4-BE49-F238E27FC236}">
                <a16:creationId xmlns:a16="http://schemas.microsoft.com/office/drawing/2014/main" id="{5050938E-83AE-460C-A968-2A120A94A849}"/>
              </a:ext>
            </a:extLst>
          </p:cNvPr>
          <p:cNvSpPr txBox="1"/>
          <p:nvPr/>
        </p:nvSpPr>
        <p:spPr>
          <a:xfrm>
            <a:off x="5233136" y="4766938"/>
            <a:ext cx="150785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dirty="0">
                <a:latin typeface="Arial Narrow" panose="020B0606020202030204" pitchFamily="34" charset="0"/>
                <a:ea typeface="+mj-ea"/>
                <a:cs typeface="+mj-cs"/>
                <a:sym typeface="Helvetica Light"/>
              </a:rPr>
              <a:t>Сумма баллов*</a:t>
            </a:r>
            <a:endParaRPr kumimoji="0" lang="ru-RU" b="0" i="0" u="none" strike="noStrike" cap="none" spc="0" normalizeH="0" baseline="0" dirty="0">
              <a:ln>
                <a:noFill/>
              </a:ln>
              <a:effectLst/>
              <a:uFillTx/>
              <a:latin typeface="Arial Narrow" panose="020B0606020202030204" pitchFamily="34" charset="0"/>
              <a:ea typeface="+mj-ea"/>
              <a:cs typeface="+mj-cs"/>
              <a:sym typeface="Helvetica Light"/>
            </a:endParaRPr>
          </a:p>
        </p:txBody>
      </p:sp>
      <p:sp>
        <p:nvSpPr>
          <p:cNvPr id="16" name="TextBox 15">
            <a:extLst>
              <a:ext uri="{FF2B5EF4-FFF2-40B4-BE49-F238E27FC236}">
                <a16:creationId xmlns:a16="http://schemas.microsoft.com/office/drawing/2014/main" id="{DBDAE1D0-5807-4422-B1BC-C8753F7F67D4}"/>
              </a:ext>
            </a:extLst>
          </p:cNvPr>
          <p:cNvSpPr txBox="1"/>
          <p:nvPr/>
        </p:nvSpPr>
        <p:spPr>
          <a:xfrm>
            <a:off x="6611007" y="1248193"/>
            <a:ext cx="4987413" cy="1200329"/>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800" b="1" dirty="0">
                <a:latin typeface="Arial Narrow" panose="020B0606020202030204" pitchFamily="34" charset="0"/>
                <a:cs typeface="Times New Roman" panose="02020603050405020304" pitchFamily="18" charset="0"/>
              </a:rPr>
              <a:t>Набор-2020: </a:t>
            </a:r>
          </a:p>
          <a:p>
            <a:pPr marL="342900" indent="-342900">
              <a:buFont typeface="Wingdings" panose="05000000000000000000" pitchFamily="2" charset="2"/>
              <a:buChar char="§"/>
            </a:pPr>
            <a:r>
              <a:rPr lang="ru-RU" sz="1800" b="1" dirty="0">
                <a:latin typeface="Arial Narrow" panose="020B0606020202030204" pitchFamily="34" charset="0"/>
                <a:cs typeface="Times New Roman" panose="02020603050405020304" pitchFamily="18" charset="0"/>
              </a:rPr>
              <a:t>Проходной балл  - 265</a:t>
            </a:r>
          </a:p>
          <a:p>
            <a:pPr marL="342900" indent="-342900">
              <a:buFont typeface="Wingdings" panose="05000000000000000000" pitchFamily="2" charset="2"/>
              <a:buChar char="§"/>
            </a:pPr>
            <a:r>
              <a:rPr lang="ru-RU" sz="1800" b="1" dirty="0">
                <a:latin typeface="Arial Narrow" panose="020B0606020202030204" pitchFamily="34" charset="0"/>
                <a:cs typeface="Times New Roman" panose="02020603050405020304" pitchFamily="18" charset="0"/>
              </a:rPr>
              <a:t>16 человек БВИ, в т.ч. 10 человек со Всероса</a:t>
            </a:r>
          </a:p>
          <a:p>
            <a:pPr marL="342900" indent="-342900">
              <a:buFont typeface="Wingdings" panose="05000000000000000000" pitchFamily="2" charset="2"/>
              <a:buChar char="§"/>
            </a:pPr>
            <a:r>
              <a:rPr lang="ru-RU" b="1" dirty="0">
                <a:latin typeface="Arial Narrow" panose="020B0606020202030204" pitchFamily="34" charset="0"/>
                <a:cs typeface="Times New Roman" panose="02020603050405020304" pitchFamily="18" charset="0"/>
              </a:rPr>
              <a:t>Конкурс – 5 человек на место</a:t>
            </a:r>
            <a:endParaRPr lang="ru-RU" sz="1800" b="1"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40643281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7956F73D-D6EB-419E-8A07-B697BE42D3DB}"/>
              </a:ext>
            </a:extLst>
          </p:cNvPr>
          <p:cNvSpPr/>
          <p:nvPr/>
        </p:nvSpPr>
        <p:spPr>
          <a:xfrm>
            <a:off x="2" y="0"/>
            <a:ext cx="2614606" cy="6858000"/>
          </a:xfrm>
          <a:prstGeom prst="rect">
            <a:avLst/>
          </a:prstGeom>
          <a:solidFill>
            <a:srgbClr val="142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dirty="0">
              <a:solidFill>
                <a:srgbClr val="000000"/>
              </a:solidFill>
              <a:latin typeface="Helvetica Light"/>
              <a:sym typeface="Helvetica Light"/>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10" name="Picture 4" descr="A picture containing drawing&#10;&#10;Description automatically generated">
            <a:extLst>
              <a:ext uri="{FF2B5EF4-FFF2-40B4-BE49-F238E27FC236}">
                <a16:creationId xmlns:a16="http://schemas.microsoft.com/office/drawing/2014/main" id="{3883BD7B-57EE-40DA-B25F-BBBA4A999329}"/>
              </a:ext>
            </a:extLst>
          </p:cNvPr>
          <p:cNvPicPr>
            <a:picLocks noChangeAspect="1"/>
          </p:cNvPicPr>
          <p:nvPr/>
        </p:nvPicPr>
        <p:blipFill>
          <a:blip r:embed="rId2"/>
          <a:stretch>
            <a:fillRect/>
          </a:stretch>
        </p:blipFill>
        <p:spPr>
          <a:xfrm>
            <a:off x="203201" y="4091155"/>
            <a:ext cx="2262908" cy="2777205"/>
          </a:xfrm>
          <a:prstGeom prst="rect">
            <a:avLst/>
          </a:prstGeom>
        </p:spPr>
      </p:pic>
      <p:pic>
        <p:nvPicPr>
          <p:cNvPr id="11" name="Изображение" descr="Изображение">
            <a:extLst>
              <a:ext uri="{FF2B5EF4-FFF2-40B4-BE49-F238E27FC236}">
                <a16:creationId xmlns:a16="http://schemas.microsoft.com/office/drawing/2014/main" id="{EA966CDE-06E7-4980-A5CE-62ACC56F1662}"/>
              </a:ext>
            </a:extLst>
          </p:cNvPr>
          <p:cNvPicPr>
            <a:picLocks noChangeAspect="1"/>
          </p:cNvPicPr>
          <p:nvPr/>
        </p:nvPicPr>
        <p:blipFill>
          <a:blip r:embed="rId3"/>
          <a:stretch>
            <a:fillRect/>
          </a:stretch>
        </p:blipFill>
        <p:spPr>
          <a:xfrm>
            <a:off x="201238" y="139226"/>
            <a:ext cx="2149189" cy="2078046"/>
          </a:xfrm>
          <a:prstGeom prst="rect">
            <a:avLst/>
          </a:prstGeom>
          <a:ln w="12700">
            <a:miter lim="400000"/>
          </a:ln>
        </p:spPr>
      </p:pic>
      <p:sp>
        <p:nvSpPr>
          <p:cNvPr id="16" name="Очень крутой…">
            <a:extLst>
              <a:ext uri="{FF2B5EF4-FFF2-40B4-BE49-F238E27FC236}">
                <a16:creationId xmlns:a16="http://schemas.microsoft.com/office/drawing/2014/main" id="{F566E235-590B-420B-9FEC-52CFFF90A695}"/>
              </a:ext>
            </a:extLst>
          </p:cNvPr>
          <p:cNvSpPr txBox="1"/>
          <p:nvPr/>
        </p:nvSpPr>
        <p:spPr>
          <a:xfrm>
            <a:off x="3248034" y="1350954"/>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2400" b="1" cap="all" dirty="0">
                <a:solidFill>
                  <a:srgbClr val="253957"/>
                </a:solidFill>
                <a:sym typeface="Arial Narrow"/>
              </a:rPr>
              <a:t>Каналы поступления</a:t>
            </a:r>
            <a:endParaRPr sz="2400" b="1" cap="all" dirty="0">
              <a:solidFill>
                <a:srgbClr val="253957"/>
              </a:solidFill>
              <a:sym typeface="Arial Narrow"/>
            </a:endParaRPr>
          </a:p>
        </p:txBody>
      </p:sp>
    </p:spTree>
    <p:extLst>
      <p:ext uri="{BB962C8B-B14F-4D97-AF65-F5344CB8AC3E}">
        <p14:creationId xmlns:p14="http://schemas.microsoft.com/office/powerpoint/2010/main" val="1986482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dirty="0">
              <a:latin typeface="Arial Narrow" panose="020B0606020202030204" pitchFamily="34" charset="0"/>
            </a:endParaRPr>
          </a:p>
        </p:txBody>
      </p:sp>
      <p:pic>
        <p:nvPicPr>
          <p:cNvPr id="63"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8" name="Название подразделения, лаборатории, факультета и т.д.">
            <a:extLst>
              <a:ext uri="{FF2B5EF4-FFF2-40B4-BE49-F238E27FC236}">
                <a16:creationId xmlns:a16="http://schemas.microsoft.com/office/drawing/2014/main" id="{4D4A720B-C937-456C-A52D-466036D96634}"/>
              </a:ext>
            </a:extLst>
          </p:cNvPr>
          <p:cNvSpPr txBox="1"/>
          <p:nvPr/>
        </p:nvSpPr>
        <p:spPr>
          <a:xfrm>
            <a:off x="5670512" y="850479"/>
            <a:ext cx="568320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r">
              <a:defRPr sz="2400">
                <a:solidFill>
                  <a:srgbClr val="253957"/>
                </a:solidFill>
                <a:latin typeface="+mn-lt"/>
                <a:ea typeface="+mn-ea"/>
                <a:cs typeface="+mn-cs"/>
                <a:sym typeface="Arial Narrow"/>
              </a:defRPr>
            </a:lvl1pPr>
          </a:lstStyle>
          <a:p>
            <a:r>
              <a:rPr lang="ru-RU" sz="1200" dirty="0">
                <a:latin typeface="Arial Narrow" panose="020B0606020202030204" pitchFamily="34" charset="0"/>
              </a:rPr>
              <a:t>Факультет географии и геоинформационных технологий</a:t>
            </a:r>
          </a:p>
        </p:txBody>
      </p:sp>
      <p:sp>
        <p:nvSpPr>
          <p:cNvPr id="19" name="Очень крутой заголовок…">
            <a:extLst>
              <a:ext uri="{FF2B5EF4-FFF2-40B4-BE49-F238E27FC236}">
                <a16:creationId xmlns:a16="http://schemas.microsoft.com/office/drawing/2014/main" id="{41007C24-6C60-4E0E-9D85-4D4E8D5C1932}"/>
              </a:ext>
            </a:extLst>
          </p:cNvPr>
          <p:cNvSpPr txBox="1"/>
          <p:nvPr/>
        </p:nvSpPr>
        <p:spPr>
          <a:xfrm>
            <a:off x="1213093" y="398745"/>
            <a:ext cx="10612309" cy="45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2400" b="1" cap="all" dirty="0">
                <a:solidFill>
                  <a:srgbClr val="253957"/>
                </a:solidFill>
                <a:latin typeface="Arial Narrow" panose="020B0606020202030204" pitchFamily="34" charset="0"/>
              </a:rPr>
              <a:t> Варианты поступления</a:t>
            </a:r>
          </a:p>
        </p:txBody>
      </p:sp>
      <p:sp>
        <p:nvSpPr>
          <p:cNvPr id="24" name="Прямоугольник 23">
            <a:extLst>
              <a:ext uri="{FF2B5EF4-FFF2-40B4-BE49-F238E27FC236}">
                <a16:creationId xmlns:a16="http://schemas.microsoft.com/office/drawing/2014/main" id="{D4703D78-8717-4255-8DEE-1FA7505C8266}"/>
              </a:ext>
            </a:extLst>
          </p:cNvPr>
          <p:cNvSpPr/>
          <p:nvPr/>
        </p:nvSpPr>
        <p:spPr>
          <a:xfrm>
            <a:off x="613303" y="2212869"/>
            <a:ext cx="4080387" cy="968278"/>
          </a:xfrm>
          <a:prstGeom prst="rect">
            <a:avLst/>
          </a:prstGeom>
          <a:solidFill>
            <a:schemeClr val="accent1">
              <a:lumMod val="60000"/>
              <a:lumOff val="40000"/>
              <a:alpha val="40000"/>
            </a:schemeClr>
          </a:solidFill>
        </p:spPr>
        <p:txBody>
          <a:bodyPr wrap="square">
            <a:spAutoFit/>
          </a:bodyPr>
          <a:lstStyle/>
          <a:p>
            <a:pPr>
              <a:lnSpc>
                <a:spcPct val="107000"/>
              </a:lnSpc>
              <a:buFont typeface="Wingdings" panose="05000000000000000000" pitchFamily="2" charset="2"/>
              <a:buChar char="§"/>
            </a:pPr>
            <a:r>
              <a:rPr lang="ru-RU" b="1" dirty="0">
                <a:solidFill>
                  <a:srgbClr val="000000"/>
                </a:solidFill>
                <a:latin typeface="Arial Narrow" panose="020B0606020202030204" pitchFamily="34" charset="0"/>
                <a:cs typeface="Times New Roman" panose="02020603050405020304" pitchFamily="18" charset="0"/>
              </a:rPr>
              <a:t> Без вступительных испытаний (БВИ): </a:t>
            </a:r>
            <a:r>
              <a:rPr lang="ru-RU" b="1" dirty="0" err="1">
                <a:solidFill>
                  <a:srgbClr val="000000"/>
                </a:solidFill>
                <a:latin typeface="Arial Narrow" panose="020B0606020202030204" pitchFamily="34" charset="0"/>
                <a:cs typeface="Times New Roman" panose="02020603050405020304" pitchFamily="18" charset="0"/>
              </a:rPr>
              <a:t>Всерос</a:t>
            </a:r>
            <a:r>
              <a:rPr lang="ru-RU" b="1" dirty="0">
                <a:solidFill>
                  <a:srgbClr val="000000"/>
                </a:solidFill>
                <a:latin typeface="Arial Narrow" panose="020B0606020202030204" pitchFamily="34" charset="0"/>
                <a:cs typeface="Times New Roman" panose="02020603050405020304" pitchFamily="18" charset="0"/>
              </a:rPr>
              <a:t> и иные олимпиады</a:t>
            </a:r>
          </a:p>
          <a:p>
            <a:pPr>
              <a:lnSpc>
                <a:spcPct val="107000"/>
              </a:lnSpc>
              <a:buFont typeface="Wingdings" panose="05000000000000000000" pitchFamily="2" charset="2"/>
              <a:buChar char="§"/>
            </a:pPr>
            <a:r>
              <a:rPr lang="ru-RU" b="1" dirty="0">
                <a:solidFill>
                  <a:srgbClr val="000000"/>
                </a:solidFill>
                <a:latin typeface="Arial Narrow" panose="020B0606020202030204" pitchFamily="34" charset="0"/>
                <a:cs typeface="Times New Roman" panose="02020603050405020304" pitchFamily="18" charset="0"/>
              </a:rPr>
              <a:t>По конкурсу</a:t>
            </a:r>
            <a:endParaRPr lang="ru-RU" dirty="0">
              <a:solidFill>
                <a:srgbClr val="000000"/>
              </a:solidFill>
              <a:latin typeface="Arial Narrow" panose="020B0606020202030204" pitchFamily="34" charset="0"/>
              <a:cs typeface="Times New Roman" panose="02020603050405020304" pitchFamily="18" charset="0"/>
            </a:endParaRPr>
          </a:p>
        </p:txBody>
      </p:sp>
      <p:sp>
        <p:nvSpPr>
          <p:cNvPr id="25" name="Прямоугольник 24">
            <a:extLst>
              <a:ext uri="{FF2B5EF4-FFF2-40B4-BE49-F238E27FC236}">
                <a16:creationId xmlns:a16="http://schemas.microsoft.com/office/drawing/2014/main" id="{0082E30F-8325-411E-8E8A-23CEE3001AF3}"/>
              </a:ext>
            </a:extLst>
          </p:cNvPr>
          <p:cNvSpPr/>
          <p:nvPr/>
        </p:nvSpPr>
        <p:spPr>
          <a:xfrm>
            <a:off x="613304" y="3251400"/>
            <a:ext cx="7329406" cy="671915"/>
          </a:xfrm>
          <a:prstGeom prst="rect">
            <a:avLst/>
          </a:prstGeom>
          <a:solidFill>
            <a:schemeClr val="accent1">
              <a:lumMod val="60000"/>
              <a:lumOff val="40000"/>
              <a:alpha val="40000"/>
            </a:schemeClr>
          </a:solidFill>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Формирование баллов: 1) по результатам ЕГЭ, 2) собственные экзамены Вышки, 3) 100 баллов по результатам олимпиад</a:t>
            </a:r>
          </a:p>
        </p:txBody>
      </p:sp>
      <p:sp>
        <p:nvSpPr>
          <p:cNvPr id="26" name="Прямоугольник 25">
            <a:extLst>
              <a:ext uri="{FF2B5EF4-FFF2-40B4-BE49-F238E27FC236}">
                <a16:creationId xmlns:a16="http://schemas.microsoft.com/office/drawing/2014/main" id="{8D0083D5-0958-4AC3-93C6-55FDA28FD31D}"/>
              </a:ext>
            </a:extLst>
          </p:cNvPr>
          <p:cNvSpPr/>
          <p:nvPr/>
        </p:nvSpPr>
        <p:spPr>
          <a:xfrm>
            <a:off x="625817" y="1470856"/>
            <a:ext cx="4067874" cy="671915"/>
          </a:xfrm>
          <a:prstGeom prst="rect">
            <a:avLst/>
          </a:prstGeom>
          <a:noFill/>
          <a:ln w="38100">
            <a:solidFill>
              <a:srgbClr val="7030A0"/>
            </a:solidFill>
          </a:ln>
        </p:spPr>
        <p:txBody>
          <a:bodyPr wrap="square">
            <a:spAutoFit/>
          </a:bodyPr>
          <a:lstStyle/>
          <a:p>
            <a:pPr>
              <a:lnSpc>
                <a:spcPct val="107000"/>
              </a:lnSpc>
            </a:pPr>
            <a:r>
              <a:rPr lang="ru-RU" b="1" dirty="0">
                <a:solidFill>
                  <a:srgbClr val="000000"/>
                </a:solidFill>
                <a:latin typeface="Arial Narrow" panose="020B0606020202030204" pitchFamily="34" charset="0"/>
                <a:cs typeface="Times New Roman" panose="02020603050405020304" pitchFamily="18" charset="0"/>
              </a:rPr>
              <a:t>Бюджетные места – 25 </a:t>
            </a:r>
          </a:p>
          <a:p>
            <a:pPr>
              <a:lnSpc>
                <a:spcPct val="107000"/>
              </a:lnSpc>
            </a:pPr>
            <a:r>
              <a:rPr lang="ru-RU" b="1" dirty="0">
                <a:solidFill>
                  <a:srgbClr val="000000"/>
                </a:solidFill>
                <a:latin typeface="Arial Narrow" panose="020B0606020202030204" pitchFamily="34" charset="0"/>
                <a:cs typeface="Times New Roman" panose="02020603050405020304" pitchFamily="18" charset="0"/>
              </a:rPr>
              <a:t>Места за счет НИУ ВШЭ – 5</a:t>
            </a:r>
            <a:endParaRPr lang="ru-RU" dirty="0">
              <a:solidFill>
                <a:srgbClr val="000000"/>
              </a:solidFill>
              <a:latin typeface="Arial Narrow" panose="020B0606020202030204" pitchFamily="34" charset="0"/>
              <a:cs typeface="Times New Roman" panose="02020603050405020304" pitchFamily="18" charset="0"/>
            </a:endParaRPr>
          </a:p>
        </p:txBody>
      </p:sp>
      <p:sp>
        <p:nvSpPr>
          <p:cNvPr id="27" name="Прямоугольник 26">
            <a:extLst>
              <a:ext uri="{FF2B5EF4-FFF2-40B4-BE49-F238E27FC236}">
                <a16:creationId xmlns:a16="http://schemas.microsoft.com/office/drawing/2014/main" id="{8D23246D-8DE1-41FC-8036-8F7AFCBA731B}"/>
              </a:ext>
            </a:extLst>
          </p:cNvPr>
          <p:cNvSpPr/>
          <p:nvPr/>
        </p:nvSpPr>
        <p:spPr>
          <a:xfrm>
            <a:off x="4779603" y="1465586"/>
            <a:ext cx="3163106" cy="671915"/>
          </a:xfrm>
          <a:prstGeom prst="rect">
            <a:avLst/>
          </a:prstGeom>
          <a:noFill/>
          <a:ln w="38100">
            <a:solidFill>
              <a:srgbClr val="7030A0"/>
            </a:solidFill>
          </a:ln>
        </p:spPr>
        <p:txBody>
          <a:bodyPr wrap="square">
            <a:spAutoFit/>
          </a:bodyPr>
          <a:lstStyle/>
          <a:p>
            <a:pPr>
              <a:lnSpc>
                <a:spcPct val="107000"/>
              </a:lnSpc>
            </a:pPr>
            <a:r>
              <a:rPr lang="ru-RU" b="1" dirty="0">
                <a:solidFill>
                  <a:srgbClr val="000000"/>
                </a:solidFill>
                <a:latin typeface="Arial Narrow" panose="020B0606020202030204" pitchFamily="34" charset="0"/>
                <a:cs typeface="Times New Roman" panose="02020603050405020304" pitchFamily="18" charset="0"/>
              </a:rPr>
              <a:t>Платные места – 10</a:t>
            </a:r>
          </a:p>
          <a:p>
            <a:pPr>
              <a:lnSpc>
                <a:spcPct val="107000"/>
              </a:lnSpc>
            </a:pPr>
            <a:r>
              <a:rPr lang="ru-RU" b="1" dirty="0">
                <a:solidFill>
                  <a:srgbClr val="000000"/>
                </a:solidFill>
                <a:latin typeface="Arial Narrow" panose="020B0606020202030204" pitchFamily="34" charset="0"/>
                <a:cs typeface="Times New Roman" panose="02020603050405020304" pitchFamily="18" charset="0"/>
              </a:rPr>
              <a:t>Развитая система скидок</a:t>
            </a:r>
            <a:endParaRPr lang="ru-RU" dirty="0">
              <a:solidFill>
                <a:srgbClr val="000000"/>
              </a:solidFill>
              <a:latin typeface="Arial Narrow" panose="020B0606020202030204" pitchFamily="34" charset="0"/>
              <a:cs typeface="Times New Roman" panose="02020603050405020304" pitchFamily="18" charset="0"/>
            </a:endParaRPr>
          </a:p>
        </p:txBody>
      </p:sp>
      <p:sp>
        <p:nvSpPr>
          <p:cNvPr id="28" name="Прямоугольник 27">
            <a:extLst>
              <a:ext uri="{FF2B5EF4-FFF2-40B4-BE49-F238E27FC236}">
                <a16:creationId xmlns:a16="http://schemas.microsoft.com/office/drawing/2014/main" id="{74CDEE38-1BB2-4225-B499-3AAFA82E2C67}"/>
              </a:ext>
            </a:extLst>
          </p:cNvPr>
          <p:cNvSpPr/>
          <p:nvPr/>
        </p:nvSpPr>
        <p:spPr>
          <a:xfrm>
            <a:off x="8036096" y="1465586"/>
            <a:ext cx="2335059" cy="671915"/>
          </a:xfrm>
          <a:prstGeom prst="rect">
            <a:avLst/>
          </a:prstGeom>
          <a:noFill/>
          <a:ln w="38100">
            <a:solidFill>
              <a:srgbClr val="7030A0"/>
            </a:solidFill>
          </a:ln>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Платные места для иностранцев – 5</a:t>
            </a:r>
            <a:endParaRPr lang="ru-RU" dirty="0">
              <a:solidFill>
                <a:srgbClr val="000000"/>
              </a:solidFill>
              <a:latin typeface="Arial Narrow" panose="020B0606020202030204" pitchFamily="34" charset="0"/>
              <a:cs typeface="Times New Roman" panose="02020603050405020304" pitchFamily="18" charset="0"/>
            </a:endParaRPr>
          </a:p>
        </p:txBody>
      </p:sp>
      <p:sp>
        <p:nvSpPr>
          <p:cNvPr id="29" name="Прямоугольник 28">
            <a:extLst>
              <a:ext uri="{FF2B5EF4-FFF2-40B4-BE49-F238E27FC236}">
                <a16:creationId xmlns:a16="http://schemas.microsoft.com/office/drawing/2014/main" id="{6B3FCBD7-2FA6-4661-8194-1FB5933E74EE}"/>
              </a:ext>
            </a:extLst>
          </p:cNvPr>
          <p:cNvSpPr/>
          <p:nvPr/>
        </p:nvSpPr>
        <p:spPr>
          <a:xfrm>
            <a:off x="4779603" y="2213466"/>
            <a:ext cx="3163106" cy="968278"/>
          </a:xfrm>
          <a:prstGeom prst="rect">
            <a:avLst/>
          </a:prstGeom>
          <a:solidFill>
            <a:schemeClr val="accent1">
              <a:lumMod val="60000"/>
              <a:lumOff val="40000"/>
              <a:alpha val="40000"/>
            </a:schemeClr>
          </a:solidFill>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Нужно набрать критерий заключения договоров (сумма баллов ЕГЭ)</a:t>
            </a:r>
            <a:endParaRPr lang="ru-RU" dirty="0">
              <a:solidFill>
                <a:srgbClr val="000000"/>
              </a:solidFill>
              <a:latin typeface="Arial Narrow" panose="020B0606020202030204" pitchFamily="34" charset="0"/>
              <a:cs typeface="Times New Roman" panose="02020603050405020304" pitchFamily="18" charset="0"/>
            </a:endParaRPr>
          </a:p>
        </p:txBody>
      </p:sp>
      <p:sp>
        <p:nvSpPr>
          <p:cNvPr id="30" name="Прямоугольник 29">
            <a:extLst>
              <a:ext uri="{FF2B5EF4-FFF2-40B4-BE49-F238E27FC236}">
                <a16:creationId xmlns:a16="http://schemas.microsoft.com/office/drawing/2014/main" id="{B99CB4EC-2E3B-4721-BFA8-BDBDC1668146}"/>
              </a:ext>
            </a:extLst>
          </p:cNvPr>
          <p:cNvSpPr/>
          <p:nvPr/>
        </p:nvSpPr>
        <p:spPr>
          <a:xfrm>
            <a:off x="8034956" y="2247465"/>
            <a:ext cx="2323686" cy="671915"/>
          </a:xfrm>
          <a:prstGeom prst="rect">
            <a:avLst/>
          </a:prstGeom>
          <a:solidFill>
            <a:schemeClr val="accent1">
              <a:lumMod val="60000"/>
              <a:lumOff val="40000"/>
              <a:alpha val="40000"/>
            </a:schemeClr>
          </a:solidFill>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 Только русский язык и математика</a:t>
            </a:r>
            <a:endParaRPr lang="ru-RU" dirty="0">
              <a:solidFill>
                <a:srgbClr val="000000"/>
              </a:solidFill>
              <a:latin typeface="Arial Narrow" panose="020B0606020202030204" pitchFamily="34" charset="0"/>
              <a:cs typeface="Times New Roman" panose="02020603050405020304" pitchFamily="18" charset="0"/>
            </a:endParaRPr>
          </a:p>
        </p:txBody>
      </p:sp>
      <p:sp>
        <p:nvSpPr>
          <p:cNvPr id="31" name="Прямоугольник 30">
            <a:extLst>
              <a:ext uri="{FF2B5EF4-FFF2-40B4-BE49-F238E27FC236}">
                <a16:creationId xmlns:a16="http://schemas.microsoft.com/office/drawing/2014/main" id="{B16D9344-FB23-43F5-9734-C488E10DA856}"/>
              </a:ext>
            </a:extLst>
          </p:cNvPr>
          <p:cNvSpPr/>
          <p:nvPr/>
        </p:nvSpPr>
        <p:spPr>
          <a:xfrm>
            <a:off x="8029269" y="3218806"/>
            <a:ext cx="2323686" cy="968278"/>
          </a:xfrm>
          <a:prstGeom prst="rect">
            <a:avLst/>
          </a:prstGeom>
          <a:solidFill>
            <a:schemeClr val="accent1">
              <a:lumMod val="60000"/>
              <a:lumOff val="40000"/>
              <a:alpha val="40000"/>
            </a:schemeClr>
          </a:solidFill>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 Можно участвовать в конкурсе на общих основаниях</a:t>
            </a:r>
            <a:endParaRPr lang="ru-RU" dirty="0">
              <a:solidFill>
                <a:srgbClr val="000000"/>
              </a:solidFill>
              <a:latin typeface="Arial Narrow" panose="020B0606020202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71F0B810-C72C-4F26-B609-45EEEBAA55BF}"/>
              </a:ext>
            </a:extLst>
          </p:cNvPr>
          <p:cNvSpPr txBox="1"/>
          <p:nvPr/>
        </p:nvSpPr>
        <p:spPr>
          <a:xfrm>
            <a:off x="626461" y="4005734"/>
            <a:ext cx="4136056" cy="671915"/>
          </a:xfrm>
          <a:prstGeom prst="rect">
            <a:avLst/>
          </a:prstGeom>
          <a:solidFill>
            <a:schemeClr val="accent1">
              <a:lumMod val="60000"/>
              <a:lumOff val="40000"/>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Дополнительно учитываются индивидуальные достижения</a:t>
            </a:r>
          </a:p>
        </p:txBody>
      </p:sp>
      <p:sp>
        <p:nvSpPr>
          <p:cNvPr id="33" name="TextBox 32">
            <a:extLst>
              <a:ext uri="{FF2B5EF4-FFF2-40B4-BE49-F238E27FC236}">
                <a16:creationId xmlns:a16="http://schemas.microsoft.com/office/drawing/2014/main" id="{846F83D4-F842-4930-80EA-0EA861E98B6F}"/>
              </a:ext>
            </a:extLst>
          </p:cNvPr>
          <p:cNvSpPr txBox="1"/>
          <p:nvPr/>
        </p:nvSpPr>
        <p:spPr>
          <a:xfrm>
            <a:off x="4779603" y="4005734"/>
            <a:ext cx="3163106" cy="671915"/>
          </a:xfrm>
          <a:prstGeom prst="rect">
            <a:avLst/>
          </a:prstGeom>
          <a:solidFill>
            <a:schemeClr val="accent1">
              <a:lumMod val="60000"/>
              <a:lumOff val="40000"/>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Не учитываются индивид. достижения</a:t>
            </a:r>
          </a:p>
        </p:txBody>
      </p:sp>
      <p:sp>
        <p:nvSpPr>
          <p:cNvPr id="34" name="Прямоугольник 33">
            <a:extLst>
              <a:ext uri="{FF2B5EF4-FFF2-40B4-BE49-F238E27FC236}">
                <a16:creationId xmlns:a16="http://schemas.microsoft.com/office/drawing/2014/main" id="{FD523757-C234-4C3F-B059-FC44A4EE0DE7}"/>
              </a:ext>
            </a:extLst>
          </p:cNvPr>
          <p:cNvSpPr/>
          <p:nvPr/>
        </p:nvSpPr>
        <p:spPr>
          <a:xfrm>
            <a:off x="625813" y="5231972"/>
            <a:ext cx="4067877" cy="646331"/>
          </a:xfrm>
          <a:prstGeom prst="rect">
            <a:avLst/>
          </a:prstGeom>
          <a:solidFill>
            <a:schemeClr val="bg1"/>
          </a:solidFill>
          <a:ln w="38100">
            <a:solidFill>
              <a:srgbClr val="C00000"/>
            </a:solidFill>
          </a:ln>
        </p:spPr>
        <p:txBody>
          <a:bodyPr wrap="square">
            <a:spAutoFit/>
          </a:bodyPr>
          <a:lstStyle/>
          <a:p>
            <a:r>
              <a:rPr lang="ru-RU" b="1" dirty="0">
                <a:solidFill>
                  <a:srgbClr val="000000"/>
                </a:solidFill>
                <a:latin typeface="Arial Narrow" panose="020B0606020202030204" pitchFamily="34" charset="0"/>
              </a:rPr>
              <a:t>2 бюджетных места по особой квоте</a:t>
            </a:r>
          </a:p>
          <a:p>
            <a:r>
              <a:rPr lang="ru-RU" b="1" dirty="0">
                <a:solidFill>
                  <a:srgbClr val="000000"/>
                </a:solidFill>
                <a:latin typeface="Arial Narrow" panose="020B0606020202030204" pitchFamily="34" charset="0"/>
              </a:rPr>
              <a:t>2 места в проекте «Социальный лифт» </a:t>
            </a:r>
            <a:endParaRPr lang="ru-RU" b="1" dirty="0">
              <a:latin typeface="Arial Narrow" panose="020B0606020202030204" pitchFamily="34" charset="0"/>
            </a:endParaRPr>
          </a:p>
        </p:txBody>
      </p:sp>
      <p:sp>
        <p:nvSpPr>
          <p:cNvPr id="35" name="Прямоугольник 34">
            <a:extLst>
              <a:ext uri="{FF2B5EF4-FFF2-40B4-BE49-F238E27FC236}">
                <a16:creationId xmlns:a16="http://schemas.microsoft.com/office/drawing/2014/main" id="{D26FBD01-C8E1-4B60-88F2-17554A65BCD4}"/>
              </a:ext>
            </a:extLst>
          </p:cNvPr>
          <p:cNvSpPr/>
          <p:nvPr/>
        </p:nvSpPr>
        <p:spPr>
          <a:xfrm>
            <a:off x="625813" y="4767034"/>
            <a:ext cx="7316896" cy="375552"/>
          </a:xfrm>
          <a:prstGeom prst="rect">
            <a:avLst/>
          </a:prstGeom>
          <a:solidFill>
            <a:schemeClr val="bg1"/>
          </a:solidFill>
          <a:ln w="38100">
            <a:solidFill>
              <a:srgbClr val="7030A0"/>
            </a:solidFill>
          </a:ln>
        </p:spPr>
        <p:txBody>
          <a:bodyPr wrap="square">
            <a:spAutoFit/>
          </a:bodyPr>
          <a:lstStyle/>
          <a:p>
            <a:pPr>
              <a:lnSpc>
                <a:spcPct val="107000"/>
              </a:lnSpc>
              <a:spcAft>
                <a:spcPts val="800"/>
              </a:spcAft>
            </a:pPr>
            <a:r>
              <a:rPr lang="ru-RU" b="1" dirty="0">
                <a:solidFill>
                  <a:srgbClr val="000000"/>
                </a:solidFill>
                <a:latin typeface="Arial Narrow" panose="020B0606020202030204" pitchFamily="34" charset="0"/>
                <a:cs typeface="Times New Roman" panose="02020603050405020304" pitchFamily="18" charset="0"/>
              </a:rPr>
              <a:t>География, Математика, Русский язык (минимальный балл – 60)</a:t>
            </a:r>
            <a:endParaRPr lang="ru-RU" dirty="0">
              <a:solidFill>
                <a:srgbClr val="000000"/>
              </a:solidFill>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188991220"/>
      </p:ext>
    </p:extLst>
  </p:cSld>
  <p:clrMapOvr>
    <a:masterClrMapping/>
  </p:clrMapOvr>
  <p:transition spd="med"/>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5545</TotalTime>
  <Words>5128</Words>
  <Application>Microsoft Office PowerPoint</Application>
  <PresentationFormat>Широкоэкранный</PresentationFormat>
  <Paragraphs>949</Paragraphs>
  <Slides>52</Slides>
  <Notes>25</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52</vt:i4>
      </vt:variant>
    </vt:vector>
  </HeadingPairs>
  <TitlesOfParts>
    <vt:vector size="65" baseType="lpstr">
      <vt:lpstr>-apple-system</vt:lpstr>
      <vt:lpstr>Arial</vt:lpstr>
      <vt:lpstr>Arial Narrow</vt:lpstr>
      <vt:lpstr>Calibri</vt:lpstr>
      <vt:lpstr>Calibri Light</vt:lpstr>
      <vt:lpstr>DINPro-Bold</vt:lpstr>
      <vt:lpstr>DINPro-Regular</vt:lpstr>
      <vt:lpstr>Helvetica Light</vt:lpstr>
      <vt:lpstr>Symbol</vt:lpstr>
      <vt:lpstr>Times New Roman</vt:lpstr>
      <vt:lpstr>Trebuchet MS</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ВЫСШАЯ ШКОЛА ЭКОНОМИКИ</dc:title>
  <dc:creator>Татьяна Стрелкова</dc:creator>
  <cp:lastModifiedBy>Nikolay Kurichev</cp:lastModifiedBy>
  <cp:revision>203</cp:revision>
  <dcterms:created xsi:type="dcterms:W3CDTF">2020-11-23T09:20:22Z</dcterms:created>
  <dcterms:modified xsi:type="dcterms:W3CDTF">2021-05-25T11:55:04Z</dcterms:modified>
</cp:coreProperties>
</file>